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8288000" cy="10287000"/>
  <p:notesSz cx="6858000" cy="9144000"/>
  <p:embeddedFontLst>
    <p:embeddedFont>
      <p:font typeface="ChosunilboNM" panose="02030304000000000000" pitchFamily="18" charset="-127"/>
      <p:regular r:id="rId49"/>
    </p:embeddedFont>
    <p:embeddedFont>
      <p:font typeface="Noto Sans CJK KR Regular" panose="020B0600000101010101" charset="-127"/>
      <p:regular r:id="rId50"/>
    </p:embeddedFont>
    <p:embeddedFont>
      <p:font typeface="Pretendard Bold" panose="020B0600000101010101" charset="-127"/>
      <p:bold r:id="rId51"/>
    </p:embeddedFont>
    <p:embeddedFont>
      <p:font typeface="Pretendard ExtraBold" panose="020B0600000101010101" charset="-127"/>
      <p:bold r:id="rId52"/>
    </p:embeddedFont>
    <p:embeddedFont>
      <p:font typeface="Pretendard ExtraLight" panose="020B0600000101010101" charset="-127"/>
      <p:regular r:id="rId53"/>
    </p:embeddedFont>
    <p:embeddedFont>
      <p:font typeface="Pretendard Light" panose="020B0600000101010101" charset="-127"/>
      <p:regular r:id="rId54"/>
    </p:embeddedFont>
    <p:embeddedFont>
      <p:font typeface="Pretendard Medium" panose="020B0600000101010101" charset="-127"/>
      <p:bold r:id="rId55"/>
    </p:embeddedFont>
    <p:embeddedFont>
      <p:font typeface="Pretendard Regular" panose="020B0600000101010101" charset="-127"/>
      <p:regular r:id="rId56"/>
    </p:embeddedFont>
    <p:embeddedFont>
      <p:font typeface="Pretendard SemiBold" panose="020B0600000101010101" charset="-127"/>
      <p:bold r:id="rId57"/>
    </p:embeddedFont>
    <p:embeddedFont>
      <p:font typeface="Pretendard Thin" panose="020B0600000101010101" charset="-127"/>
      <p:regular r:id="rId58"/>
    </p:embeddedFont>
    <p:embeddedFont>
      <p:font typeface="Anuphan Medium" panose="020B0600000101010101" charset="-34"/>
      <p:bold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6DC6"/>
    <a:srgbClr val="1734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60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12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9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9.png"/><Relationship Id="rId7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13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4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9.png"/><Relationship Id="rId7" Type="http://schemas.openxmlformats.org/officeDocument/2006/relationships/image" Target="../media/image5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3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9.png"/><Relationship Id="rId7" Type="http://schemas.openxmlformats.org/officeDocument/2006/relationships/image" Target="../media/image6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13.png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12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49.png"/><Relationship Id="rId5" Type="http://schemas.openxmlformats.org/officeDocument/2006/relationships/image" Target="../media/image13.png"/><Relationship Id="rId10" Type="http://schemas.openxmlformats.org/officeDocument/2006/relationships/image" Target="../media/image77.png"/><Relationship Id="rId4" Type="http://schemas.openxmlformats.org/officeDocument/2006/relationships/image" Target="../media/image9.png"/><Relationship Id="rId9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9.png"/><Relationship Id="rId7" Type="http://schemas.openxmlformats.org/officeDocument/2006/relationships/image" Target="../media/image8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13.png"/><Relationship Id="rId9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9.png"/><Relationship Id="rId7" Type="http://schemas.openxmlformats.org/officeDocument/2006/relationships/image" Target="../media/image8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13.png"/><Relationship Id="rId9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13.png"/><Relationship Id="rId9" Type="http://schemas.openxmlformats.org/officeDocument/2006/relationships/image" Target="../media/image9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9.png"/><Relationship Id="rId7" Type="http://schemas.openxmlformats.org/officeDocument/2006/relationships/image" Target="../media/image10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9.png"/><Relationship Id="rId7" Type="http://schemas.openxmlformats.org/officeDocument/2006/relationships/image" Target="../media/image10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102.png"/><Relationship Id="rId4" Type="http://schemas.openxmlformats.org/officeDocument/2006/relationships/image" Target="../media/image13.png"/><Relationship Id="rId9" Type="http://schemas.openxmlformats.org/officeDocument/2006/relationships/image" Target="../media/image10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4.png"/><Relationship Id="rId7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0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4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13.png"/><Relationship Id="rId10" Type="http://schemas.openxmlformats.org/officeDocument/2006/relationships/image" Target="../media/image119.png"/><Relationship Id="rId4" Type="http://schemas.openxmlformats.org/officeDocument/2006/relationships/image" Target="../media/image9.png"/><Relationship Id="rId9" Type="http://schemas.openxmlformats.org/officeDocument/2006/relationships/image" Target="../media/image11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3.png"/><Relationship Id="rId7" Type="http://schemas.openxmlformats.org/officeDocument/2006/relationships/image" Target="../media/image1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8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0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3.png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40.png"/><Relationship Id="rId3" Type="http://schemas.openxmlformats.org/officeDocument/2006/relationships/image" Target="../media/image7.png"/><Relationship Id="rId7" Type="http://schemas.openxmlformats.org/officeDocument/2006/relationships/image" Target="../media/image80.png"/><Relationship Id="rId12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8.png"/><Relationship Id="rId5" Type="http://schemas.openxmlformats.org/officeDocument/2006/relationships/image" Target="../media/image135.png"/><Relationship Id="rId10" Type="http://schemas.openxmlformats.org/officeDocument/2006/relationships/image" Target="../media/image137.png"/><Relationship Id="rId4" Type="http://schemas.openxmlformats.org/officeDocument/2006/relationships/image" Target="../media/image4.png"/><Relationship Id="rId9" Type="http://schemas.openxmlformats.org/officeDocument/2006/relationships/image" Target="../media/image13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9.png"/><Relationship Id="rId7" Type="http://schemas.openxmlformats.org/officeDocument/2006/relationships/image" Target="../media/image1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10" Type="http://schemas.openxmlformats.org/officeDocument/2006/relationships/image" Target="../media/image146.png"/><Relationship Id="rId4" Type="http://schemas.openxmlformats.org/officeDocument/2006/relationships/image" Target="../media/image13.png"/><Relationship Id="rId9" Type="http://schemas.openxmlformats.org/officeDocument/2006/relationships/image" Target="../media/image14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7.png"/><Relationship Id="rId7" Type="http://schemas.openxmlformats.org/officeDocument/2006/relationships/image" Target="../media/image149.png"/><Relationship Id="rId12" Type="http://schemas.openxmlformats.org/officeDocument/2006/relationships/image" Target="../media/image15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11" Type="http://schemas.openxmlformats.org/officeDocument/2006/relationships/image" Target="../media/image152.png"/><Relationship Id="rId5" Type="http://schemas.openxmlformats.org/officeDocument/2006/relationships/image" Target="../media/image9.png"/><Relationship Id="rId10" Type="http://schemas.openxmlformats.org/officeDocument/2006/relationships/image" Target="../media/image151.png"/><Relationship Id="rId4" Type="http://schemas.openxmlformats.org/officeDocument/2006/relationships/image" Target="../media/image22.png"/><Relationship Id="rId9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5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62.png"/><Relationship Id="rId3" Type="http://schemas.openxmlformats.org/officeDocument/2006/relationships/image" Target="../media/image7.png"/><Relationship Id="rId7" Type="http://schemas.openxmlformats.org/officeDocument/2006/relationships/image" Target="../media/image80.png"/><Relationship Id="rId12" Type="http://schemas.openxmlformats.org/officeDocument/2006/relationships/image" Target="../media/image161.png"/><Relationship Id="rId2" Type="http://schemas.openxmlformats.org/officeDocument/2006/relationships/image" Target="../media/image134.png"/><Relationship Id="rId16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0.png"/><Relationship Id="rId5" Type="http://schemas.openxmlformats.org/officeDocument/2006/relationships/image" Target="../media/image79.png"/><Relationship Id="rId15" Type="http://schemas.openxmlformats.org/officeDocument/2006/relationships/image" Target="../media/image153.png"/><Relationship Id="rId10" Type="http://schemas.openxmlformats.org/officeDocument/2006/relationships/image" Target="../media/image159.png"/><Relationship Id="rId4" Type="http://schemas.openxmlformats.org/officeDocument/2006/relationships/image" Target="../media/image4.png"/><Relationship Id="rId9" Type="http://schemas.openxmlformats.org/officeDocument/2006/relationships/image" Target="../media/image13.png"/><Relationship Id="rId14" Type="http://schemas.openxmlformats.org/officeDocument/2006/relationships/image" Target="../media/image16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5400000">
            <a:off x="-3022600" y="6515100"/>
            <a:ext cx="10464800" cy="8864600"/>
          </a:xfrm>
          <a:prstGeom prst="rect">
            <a:avLst/>
          </a:prstGeom>
          <a:effectLst>
            <a:outerShdw blurRad="783056" dist="818505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-5400000">
            <a:off x="1981200" y="1739900"/>
            <a:ext cx="16535400" cy="170815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14500" y="1511300"/>
            <a:ext cx="5905500" cy="1244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7000" b="0" i="0" u="none" strike="noStrike" spc="-300">
                <a:solidFill>
                  <a:srgbClr val="173460"/>
                </a:solidFill>
                <a:latin typeface="Pretendard Light"/>
              </a:rPr>
              <a:t>eBPF </a:t>
            </a:r>
            <a:r>
              <a:rPr lang="ko-KR" sz="7000" b="0" i="0" u="none" strike="noStrike" spc="-300">
                <a:solidFill>
                  <a:srgbClr val="173460"/>
                </a:solidFill>
                <a:ea typeface="Pretendard Light"/>
              </a:rPr>
              <a:t>기반의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330200" y="1485900"/>
            <a:ext cx="19177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99600"/>
              </a:lnSpc>
            </a:pPr>
            <a:r>
              <a:rPr lang="en-US" sz="16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CCIT </a:t>
            </a:r>
            <a:r>
              <a:rPr lang="ko-KR" sz="1600" b="0" i="0" u="none" strike="noStrike">
                <a:solidFill>
                  <a:srgbClr val="173460">
                    <a:alpha val="50196"/>
                  </a:srgbClr>
                </a:solidFill>
                <a:ea typeface="Pretendard Regular"/>
              </a:rPr>
              <a:t>최종</a:t>
            </a:r>
            <a:r>
              <a:rPr lang="en-US" sz="16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 </a:t>
            </a:r>
            <a:r>
              <a:rPr lang="ko-KR" sz="1600" b="0" i="0" u="none" strike="noStrike">
                <a:solidFill>
                  <a:srgbClr val="173460">
                    <a:alpha val="50196"/>
                  </a:srgbClr>
                </a:solidFill>
                <a:ea typeface="Pretendard Regular"/>
              </a:rPr>
              <a:t>발표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14500" y="2667000"/>
            <a:ext cx="15786100" cy="2857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8500" b="0" i="0" u="none" strike="noStrike">
                <a:solidFill>
                  <a:srgbClr val="173460"/>
                </a:solidFill>
                <a:ea typeface="Pretendard Bold"/>
              </a:rPr>
              <a:t>쿠버네티스</a:t>
            </a:r>
            <a:r>
              <a:rPr lang="en-US" sz="8500" b="0" i="0" u="none" strike="noStrike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8500" b="0" i="0" u="none" strike="noStrike">
                <a:solidFill>
                  <a:srgbClr val="173460"/>
                </a:solidFill>
                <a:ea typeface="Pretendard Bold"/>
              </a:rPr>
              <a:t>컨테이너</a:t>
            </a:r>
            <a:r>
              <a:rPr lang="en-US" sz="8500" b="0" i="0" u="none" strike="noStrike">
                <a:solidFill>
                  <a:srgbClr val="173460"/>
                </a:solidFill>
                <a:latin typeface="Pretendard Bold"/>
              </a:rPr>
              <a:t> </a:t>
            </a:r>
            <a:r>
              <a:rPr lang="ko-KR" sz="8500" b="0" i="0" u="none" strike="noStrike">
                <a:solidFill>
                  <a:srgbClr val="173460"/>
                </a:solidFill>
                <a:ea typeface="Pretendard Bold"/>
              </a:rPr>
              <a:t>내부</a:t>
            </a:r>
            <a:r>
              <a:rPr lang="en-US" sz="8500" b="0" i="0" u="none" strike="noStrike">
                <a:solidFill>
                  <a:srgbClr val="173460"/>
                </a:solidFill>
                <a:latin typeface="Pretendard Bold"/>
              </a:rPr>
              <a:t> </a:t>
            </a:r>
          </a:p>
          <a:p>
            <a:pPr lvl="0" algn="l">
              <a:lnSpc>
                <a:spcPct val="103749"/>
              </a:lnSpc>
            </a:pPr>
            <a:r>
              <a:rPr lang="ko-KR" sz="8500" b="0" i="0" u="none" strike="noStrike">
                <a:solidFill>
                  <a:srgbClr val="173460"/>
                </a:solidFill>
                <a:ea typeface="Pretendard Bold"/>
              </a:rPr>
              <a:t>공격</a:t>
            </a:r>
            <a:r>
              <a:rPr lang="en-US" sz="8500" b="0" i="0" u="none" strike="noStrike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8500" b="0" i="0" u="none" strike="noStrike">
                <a:solidFill>
                  <a:srgbClr val="173460"/>
                </a:solidFill>
                <a:ea typeface="Pretendard Bold"/>
              </a:rPr>
              <a:t>탐지</a:t>
            </a:r>
            <a:r>
              <a:rPr lang="en-US" sz="8500" b="0" i="0" u="none" strike="noStrike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8500" b="0" i="0" u="none" strike="noStrike">
                <a:solidFill>
                  <a:srgbClr val="173460"/>
                </a:solidFill>
                <a:ea typeface="Pretendard Bold"/>
              </a:rPr>
              <a:t>및</a:t>
            </a:r>
            <a:r>
              <a:rPr lang="en-US" sz="8500" b="0" i="0" u="none" strike="noStrike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8500" b="0" i="0" u="none" strike="noStrike">
                <a:solidFill>
                  <a:srgbClr val="173460"/>
                </a:solidFill>
                <a:ea typeface="Pretendard Bold"/>
              </a:rPr>
              <a:t>대응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4500" y="5702300"/>
            <a:ext cx="6934200" cy="444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TEAM. KUBENOVA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18110200" y="8724900"/>
            <a:ext cx="177800" cy="9398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9994900" y="8737600"/>
            <a:ext cx="7759700" cy="901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126160"/>
              </a:lnSpc>
            </a:pP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담당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교수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  | 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김민수교수님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,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최한림교수님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,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진수현교수님</a:t>
            </a:r>
          </a:p>
          <a:p>
            <a:pPr lvl="0" algn="r">
              <a:lnSpc>
                <a:spcPct val="126160"/>
              </a:lnSpc>
            </a:pP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PM  | 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신재형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(91913658)</a:t>
            </a:r>
          </a:p>
          <a:p>
            <a:pPr lvl="0" algn="r">
              <a:lnSpc>
                <a:spcPct val="126160"/>
              </a:lnSpc>
            </a:pP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PA  | 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남지우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(92212805),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어영민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(92015233)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rot="5400000">
            <a:off x="-469900" y="7442200"/>
            <a:ext cx="8064500" cy="7150100"/>
          </a:xfrm>
          <a:prstGeom prst="rect">
            <a:avLst/>
          </a:prstGeom>
          <a:effectLst>
            <a:outerShdw blurRad="509185" dist="660029">
              <a:srgbClr val="FFFFFF">
                <a:alpha val="50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 rot="15060000">
            <a:off x="876300" y="-1435100"/>
            <a:ext cx="17335500" cy="18084800"/>
          </a:xfrm>
          <a:prstGeom prst="rect">
            <a:avLst/>
          </a:prstGeom>
          <a:effectLst>
            <a:outerShdw blurRad="2995010" dist="800376" dir="11940000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300" y="190500"/>
            <a:ext cx="11455400" cy="10109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397000" y="1117600"/>
            <a:ext cx="5638800" cy="1422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8000" b="0" i="0" u="none" strike="noStrike" spc="-100">
                <a:solidFill>
                  <a:srgbClr val="173460"/>
                </a:solidFill>
                <a:ea typeface="Pretendard Bold"/>
              </a:rPr>
              <a:t>목차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9" name="TextBox 9"/>
          <p:cNvSpPr txBox="1"/>
          <p:nvPr/>
        </p:nvSpPr>
        <p:spPr>
          <a:xfrm>
            <a:off x="9893300" y="2501900"/>
            <a:ext cx="69596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6160"/>
              </a:lnSpc>
            </a:pP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팀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소개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및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프로젝트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진행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배경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80600" y="1841500"/>
            <a:ext cx="6591300" cy="635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36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개요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alphaModFix amt="90000"/>
          </a:blip>
          <a:stretch>
            <a:fillRect/>
          </a:stretch>
        </p:blipFill>
        <p:spPr>
          <a:xfrm>
            <a:off x="8788400" y="1854200"/>
            <a:ext cx="800100" cy="6477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8763000" y="1879600"/>
            <a:ext cx="850900" cy="54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100" b="0" i="0" u="none" strike="noStrike" spc="-100">
                <a:solidFill>
                  <a:srgbClr val="EEF2FC"/>
                </a:solidFill>
                <a:latin typeface="Pretendard Medium"/>
              </a:rPr>
              <a:t>01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15" name="TextBox 15"/>
          <p:cNvSpPr txBox="1"/>
          <p:nvPr/>
        </p:nvSpPr>
        <p:spPr>
          <a:xfrm>
            <a:off x="9906000" y="4038600"/>
            <a:ext cx="69596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6160"/>
              </a:lnSpc>
            </a:pP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쿠버네티스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및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eBPF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관련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배경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지식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93300" y="3378200"/>
            <a:ext cx="6591300" cy="635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36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alphaModFix amt="90000"/>
          </a:blip>
          <a:stretch>
            <a:fillRect/>
          </a:stretch>
        </p:blipFill>
        <p:spPr>
          <a:xfrm>
            <a:off x="8801100" y="3390900"/>
            <a:ext cx="800100" cy="6477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8775700" y="3416300"/>
            <a:ext cx="850900" cy="54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100" b="0" i="0" u="none" strike="noStrike" spc="-100">
                <a:solidFill>
                  <a:srgbClr val="EEF2FC"/>
                </a:solidFill>
                <a:latin typeface="Pretendard Medium"/>
              </a:rPr>
              <a:t>02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21" name="TextBox 21"/>
          <p:cNvSpPr txBox="1"/>
          <p:nvPr/>
        </p:nvSpPr>
        <p:spPr>
          <a:xfrm>
            <a:off x="9918700" y="5575300"/>
            <a:ext cx="69596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6160"/>
              </a:lnSpc>
            </a:pP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프로젝트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구조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도식화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93300" y="4914900"/>
            <a:ext cx="6591300" cy="635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36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7">
            <a:alphaModFix amt="90000"/>
          </a:blip>
          <a:stretch>
            <a:fillRect/>
          </a:stretch>
        </p:blipFill>
        <p:spPr>
          <a:xfrm>
            <a:off x="8801100" y="4940300"/>
            <a:ext cx="800100" cy="6477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8775700" y="4953000"/>
            <a:ext cx="850900" cy="54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100" b="0" i="0" u="none" strike="noStrike" spc="-100">
                <a:solidFill>
                  <a:srgbClr val="EEF2FC"/>
                </a:solidFill>
                <a:latin typeface="Pretendard Medium"/>
              </a:rPr>
              <a:t>03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27" name="TextBox 27"/>
          <p:cNvSpPr txBox="1"/>
          <p:nvPr/>
        </p:nvSpPr>
        <p:spPr>
          <a:xfrm>
            <a:off x="9906000" y="7112000"/>
            <a:ext cx="69596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6160"/>
              </a:lnSpc>
            </a:pP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시나리오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기반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작성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Tetragon Policy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893300" y="6451600"/>
            <a:ext cx="6591300" cy="635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시나리오</a:t>
            </a:r>
            <a:r>
              <a:rPr lang="en-US" sz="36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3600" b="0" i="0" u="none" strike="noStrike">
                <a:solidFill>
                  <a:srgbClr val="173460"/>
                </a:solidFill>
                <a:latin typeface="Pretendard Medium"/>
              </a:rPr>
              <a:t> Policy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7">
            <a:alphaModFix amt="90000"/>
          </a:blip>
          <a:stretch>
            <a:fillRect/>
          </a:stretch>
        </p:blipFill>
        <p:spPr>
          <a:xfrm>
            <a:off x="8801100" y="6477000"/>
            <a:ext cx="800100" cy="647700"/>
          </a:xfrm>
          <a:prstGeom prst="rect">
            <a:avLst/>
          </a:prstGeom>
        </p:spPr>
      </p:pic>
      <p:sp>
        <p:nvSpPr>
          <p:cNvPr id="31" name="TextBox 31"/>
          <p:cNvSpPr txBox="1"/>
          <p:nvPr/>
        </p:nvSpPr>
        <p:spPr>
          <a:xfrm>
            <a:off x="8775700" y="6489700"/>
            <a:ext cx="850900" cy="546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100" b="0" i="0" u="none" strike="noStrike" spc="-100">
                <a:solidFill>
                  <a:srgbClr val="EEF2FC"/>
                </a:solidFill>
                <a:latin typeface="Pretendard Medium"/>
              </a:rPr>
              <a:t>04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592300" y="520700"/>
            <a:ext cx="3073400" cy="317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99600"/>
              </a:lnSpc>
            </a:pPr>
            <a:r>
              <a:rPr lang="en-US" sz="1800" b="0" i="0" u="none" strike="noStrike">
                <a:solidFill>
                  <a:srgbClr val="173460"/>
                </a:solidFill>
                <a:latin typeface="Pretendard SemiBold"/>
              </a:rPr>
              <a:t>CONTENTS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34" name="TextBox 34"/>
          <p:cNvSpPr txBox="1"/>
          <p:nvPr/>
        </p:nvSpPr>
        <p:spPr>
          <a:xfrm>
            <a:off x="9906000" y="8648700"/>
            <a:ext cx="69596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26160"/>
              </a:lnSpc>
            </a:pP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프로젝트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성과물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및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추후</a:t>
            </a:r>
            <a:r>
              <a:rPr lang="en-US" sz="1700" b="0" i="0" u="none" strike="noStrike">
                <a:solidFill>
                  <a:srgbClr val="173460">
                    <a:alpha val="70196"/>
                  </a:srgbClr>
                </a:solidFill>
                <a:latin typeface="Pretendard Light"/>
              </a:rPr>
              <a:t> </a:t>
            </a:r>
            <a:r>
              <a:rPr lang="ko-KR" sz="1700" b="0" i="0" u="none" strike="noStrike">
                <a:solidFill>
                  <a:srgbClr val="173460">
                    <a:alpha val="70196"/>
                  </a:srgbClr>
                </a:solidFill>
                <a:ea typeface="Pretendard Light"/>
              </a:rPr>
              <a:t>계획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893300" y="7988300"/>
            <a:ext cx="6591300" cy="635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36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600" b="0" i="0" u="none" strike="noStrike">
                <a:solidFill>
                  <a:srgbClr val="173460"/>
                </a:solidFill>
                <a:ea typeface="Pretendard Medium"/>
              </a:rPr>
              <a:t>성과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7" name="Picture 37"/>
          <p:cNvPicPr>
            <a:picLocks noChangeAspect="1"/>
          </p:cNvPicPr>
          <p:nvPr/>
        </p:nvPicPr>
        <p:blipFill>
          <a:blip r:embed="rId7">
            <a:alphaModFix amt="90000"/>
          </a:blip>
          <a:stretch>
            <a:fillRect/>
          </a:stretch>
        </p:blipFill>
        <p:spPr>
          <a:xfrm>
            <a:off x="8801100" y="8013700"/>
            <a:ext cx="800100" cy="647700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8775700" y="8026400"/>
            <a:ext cx="850900" cy="558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100" b="0" i="0" u="none" strike="noStrike" spc="-100">
                <a:solidFill>
                  <a:srgbClr val="EEF2FC"/>
                </a:solidFill>
                <a:latin typeface="Pretendard Medium"/>
              </a:rPr>
              <a:t>05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5400000">
            <a:off x="-3022600" y="6515100"/>
            <a:ext cx="10464800" cy="8864600"/>
          </a:xfrm>
          <a:prstGeom prst="rect">
            <a:avLst/>
          </a:prstGeom>
          <a:effectLst>
            <a:outerShdw blurRad="783056" dist="818505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14500" y="1943100"/>
            <a:ext cx="5956300" cy="1600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9000" b="0" i="0" u="none" strike="noStrike" spc="-400">
                <a:solidFill>
                  <a:srgbClr val="173460"/>
                </a:solidFill>
                <a:latin typeface="Pretendard Light"/>
              </a:rPr>
              <a:t>01.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330200" y="1485900"/>
            <a:ext cx="19177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99600"/>
              </a:lnSpc>
            </a:pPr>
            <a:r>
              <a:rPr lang="en-US" sz="16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CONTENTS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14500" y="3390900"/>
            <a:ext cx="15811500" cy="1689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프로젝트</a:t>
            </a:r>
            <a:r>
              <a:rPr lang="en-US" sz="9500" b="0" i="0" u="none" strike="noStrike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개요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4500" y="5334000"/>
            <a:ext cx="6934200" cy="444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TEAM. KUBENOVA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2857500"/>
            <a:ext cx="16065500" cy="65913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01.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개요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41400" y="3302000"/>
            <a:ext cx="1092200" cy="190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팀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&amp;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주제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소개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41500" y="3022600"/>
            <a:ext cx="109855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FFFFFF"/>
                </a:solidFill>
                <a:latin typeface="Pretendard Medium"/>
              </a:rPr>
              <a:t>eBPF </a:t>
            </a:r>
            <a:r>
              <a:rPr lang="ko-KR" sz="4000" b="0" i="0" u="none" strike="noStrike" spc="-100">
                <a:solidFill>
                  <a:srgbClr val="FFFFFF"/>
                </a:solidFill>
                <a:ea typeface="Pretendard Medium"/>
              </a:rPr>
              <a:t>기반의</a:t>
            </a:r>
            <a:r>
              <a:rPr lang="en-US" sz="4000" b="0" i="0" u="none" strike="noStrike" spc="-100">
                <a:solidFill>
                  <a:srgbClr val="FFFFFF"/>
                </a:solidFill>
                <a:latin typeface="Pretendard Medium"/>
              </a:rPr>
              <a:t> k8s </a:t>
            </a:r>
            <a:r>
              <a:rPr lang="ko-KR" sz="4000" b="0" i="0" u="none" strike="noStrike" spc="-100">
                <a:solidFill>
                  <a:srgbClr val="FFFFFF"/>
                </a:solidFill>
                <a:ea typeface="Pretendard Medium"/>
              </a:rPr>
              <a:t>컨테이너</a:t>
            </a:r>
            <a:r>
              <a:rPr lang="en-US" sz="4000" b="0" i="0" u="none" strike="noStrike" spc="-10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ea typeface="Pretendard Medium"/>
              </a:rPr>
              <a:t>내부</a:t>
            </a:r>
            <a:r>
              <a:rPr lang="en-US" sz="4000" b="0" i="0" u="none" strike="noStrike" spc="-10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ea typeface="Pretendard Medium"/>
              </a:rPr>
              <a:t>공격</a:t>
            </a:r>
            <a:r>
              <a:rPr lang="en-US" sz="4000" b="0" i="0" u="none" strike="noStrike" spc="-10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ea typeface="Pretendard Medium"/>
              </a:rPr>
              <a:t>탐지</a:t>
            </a:r>
            <a:r>
              <a:rPr lang="en-US" sz="4000" b="0" i="0" u="none" strike="noStrike" spc="-10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ea typeface="Pretendard Medium"/>
              </a:rPr>
              <a:t>및</a:t>
            </a:r>
            <a:r>
              <a:rPr lang="en-US" sz="4000" b="0" i="0" u="none" strike="noStrike" spc="-100">
                <a:solidFill>
                  <a:srgbClr val="FFFFFF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ea typeface="Pretendard Medium"/>
              </a:rPr>
              <a:t>대응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11" name="Group 1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6900" y="4140200"/>
            <a:ext cx="4864100" cy="48641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6900" y="5384800"/>
            <a:ext cx="2336800" cy="18415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1700" y="5664200"/>
            <a:ext cx="1727200" cy="15621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5900" y="5626100"/>
            <a:ext cx="571500" cy="571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1900" y="5397500"/>
            <a:ext cx="1054100" cy="10414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87700" y="7378700"/>
            <a:ext cx="2235200" cy="7747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86100" y="8153400"/>
            <a:ext cx="2425700" cy="6096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2921000" y="7366000"/>
            <a:ext cx="27559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4000" b="0" i="0" u="none" strike="noStrike" spc="-100">
                <a:solidFill>
                  <a:srgbClr val="173460"/>
                </a:solidFill>
                <a:ea typeface="Pretendard Bold"/>
              </a:rPr>
              <a:t>신재형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Bold"/>
              </a:rPr>
              <a:t>(PM)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263900" y="8178800"/>
            <a:ext cx="20701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000" b="0" i="0" u="none" strike="noStrike">
                <a:solidFill>
                  <a:srgbClr val="FFFFFF"/>
                </a:solidFill>
                <a:latin typeface="Pretendard Medium"/>
              </a:rPr>
              <a:t>91913658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24" name="Group 2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1000" y="4140200"/>
            <a:ext cx="4864100" cy="48641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8300" y="5384800"/>
            <a:ext cx="2336800" cy="1841500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3100" y="5664200"/>
            <a:ext cx="1727200" cy="1562100"/>
          </a:xfrm>
          <a:prstGeom prst="rect">
            <a:avLst/>
          </a:prstGeom>
        </p:spPr>
      </p:pic>
      <p:grpSp>
        <p:nvGrpSpPr>
          <p:cNvPr id="29" name="Group 2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0000" y="5626100"/>
            <a:ext cx="571500" cy="571500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36000" y="5397500"/>
            <a:ext cx="1054100" cy="104140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39100" y="7378700"/>
            <a:ext cx="2235200" cy="774700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50200" y="8153400"/>
            <a:ext cx="2425700" cy="6096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7785100" y="7366000"/>
            <a:ext cx="27559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4000" b="0" i="0" u="none" strike="noStrike" spc="-100">
                <a:solidFill>
                  <a:srgbClr val="173460"/>
                </a:solidFill>
                <a:ea typeface="Pretendard Bold"/>
              </a:rPr>
              <a:t>남지우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Bold"/>
              </a:rPr>
              <a:t>(PA)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128000" y="8178800"/>
            <a:ext cx="20701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000" b="0" i="0" u="none" strike="noStrike">
                <a:solidFill>
                  <a:srgbClr val="FFFFFF"/>
                </a:solidFill>
                <a:latin typeface="Pretendard Medium"/>
              </a:rPr>
              <a:t>92212805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37" name="Group 3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8" name="Pictur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2400" y="4140200"/>
            <a:ext cx="4864100" cy="4864100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39700" y="5384800"/>
            <a:ext cx="2336800" cy="1841500"/>
          </a:xfrm>
          <a:prstGeom prst="rect">
            <a:avLst/>
          </a:prstGeom>
        </p:spPr>
      </p:pic>
      <p:grpSp>
        <p:nvGrpSpPr>
          <p:cNvPr id="40" name="Group 4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41" name="Picture 4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44500" y="5664200"/>
            <a:ext cx="1727200" cy="1562100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43" name="Picture 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41400" y="5626100"/>
            <a:ext cx="571500" cy="571500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87400" y="5397500"/>
            <a:ext cx="1054100" cy="1041400"/>
          </a:xfrm>
          <a:prstGeom prst="rect">
            <a:avLst/>
          </a:prstGeom>
        </p:spPr>
      </p:pic>
      <p:pic>
        <p:nvPicPr>
          <p:cNvPr id="45" name="Picture 4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890500" y="7378700"/>
            <a:ext cx="2235200" cy="77470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801600" y="8153400"/>
            <a:ext cx="2425700" cy="609600"/>
          </a:xfrm>
          <a:prstGeom prst="rect">
            <a:avLst/>
          </a:prstGeom>
        </p:spPr>
      </p:pic>
      <p:sp>
        <p:nvSpPr>
          <p:cNvPr id="47" name="TextBox 47"/>
          <p:cNvSpPr txBox="1"/>
          <p:nvPr/>
        </p:nvSpPr>
        <p:spPr>
          <a:xfrm>
            <a:off x="12636500" y="7366000"/>
            <a:ext cx="27559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4000" b="0" i="0" u="none" strike="noStrike" spc="-100">
                <a:solidFill>
                  <a:srgbClr val="173460"/>
                </a:solidFill>
                <a:ea typeface="Pretendard Bold"/>
              </a:rPr>
              <a:t>어영민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Bold"/>
              </a:rPr>
              <a:t>(PA)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979400" y="8178800"/>
            <a:ext cx="20701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000" b="0" i="0" u="none" strike="noStrike">
                <a:solidFill>
                  <a:srgbClr val="FFFFFF"/>
                </a:solidFill>
                <a:latin typeface="Pretendard Medium"/>
              </a:rPr>
              <a:t>92015233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78100"/>
            <a:ext cx="18300700" cy="77343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00" y="5753100"/>
            <a:ext cx="54864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1600" y="7302500"/>
            <a:ext cx="5486400" cy="12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358900" y="3429000"/>
          <a:ext cx="15557500" cy="6045200"/>
        </p:xfrm>
        <a:graphic>
          <a:graphicData uri="http://schemas.openxmlformats.org/drawingml/2006/table">
            <a:tbl>
              <a:tblPr/>
              <a:tblGrid>
                <a:gridCol w="204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3600">
                <a:tc>
                  <a:txBody>
                    <a:bodyPr/>
                    <a:lstStyle/>
                    <a:p>
                      <a:pPr lvl="0" algn="ctr">
                        <a:lnSpc>
                          <a:spcPct val="92130"/>
                        </a:lnSpc>
                        <a:defRPr/>
                      </a:pPr>
                      <a:r>
                        <a:rPr lang="ko-KR" sz="2200" b="0" i="0" u="none" strike="noStrike">
                          <a:solidFill>
                            <a:srgbClr val="FFFFFF"/>
                          </a:solidFill>
                          <a:ea typeface="Pretendard Regular"/>
                        </a:rPr>
                        <a:t>구분</a:t>
                      </a: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46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2130"/>
                        </a:lnSpc>
                        <a:defRPr/>
                      </a:pPr>
                      <a:r>
                        <a:rPr lang="en-US" sz="2200" b="0" i="0" u="none" strike="noStrike">
                          <a:solidFill>
                            <a:srgbClr val="FFFFFF"/>
                          </a:solidFill>
                          <a:latin typeface="Pretendard Regular"/>
                        </a:rPr>
                        <a:t>9</a:t>
                      </a:r>
                      <a:r>
                        <a:rPr lang="ko-KR" sz="2200" b="0" i="0" u="none" strike="noStrike">
                          <a:solidFill>
                            <a:srgbClr val="FFFFFF"/>
                          </a:solidFill>
                          <a:ea typeface="Pretendard Regular"/>
                        </a:rPr>
                        <a:t>월</a:t>
                      </a: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46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2130"/>
                        </a:lnSpc>
                        <a:defRPr/>
                      </a:pPr>
                      <a:r>
                        <a:rPr lang="en-US" sz="2200" b="0" i="0" u="none" strike="noStrike">
                          <a:solidFill>
                            <a:srgbClr val="FFFFFF"/>
                          </a:solidFill>
                          <a:latin typeface="Pretendard Regular"/>
                        </a:rPr>
                        <a:t>10</a:t>
                      </a:r>
                      <a:r>
                        <a:rPr lang="ko-KR" sz="2200" b="0" i="0" u="none" strike="noStrike">
                          <a:solidFill>
                            <a:srgbClr val="FFFFFF"/>
                          </a:solidFill>
                          <a:ea typeface="Pretendard Regular"/>
                        </a:rPr>
                        <a:t>월</a:t>
                      </a: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46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r>
                        <a:rPr lang="en-US" sz="2200" b="0" i="0" u="none" strike="noStrike">
                          <a:solidFill>
                            <a:srgbClr val="FFFFFF"/>
                          </a:solidFill>
                          <a:latin typeface="Pretendard Regular"/>
                        </a:rPr>
                        <a:t>11</a:t>
                      </a:r>
                      <a:r>
                        <a:rPr lang="ko-KR" sz="2200" b="0" i="0" u="none" strike="noStrike">
                          <a:solidFill>
                            <a:srgbClr val="FFFFFF"/>
                          </a:solidFill>
                          <a:ea typeface="Pretendard Regular"/>
                        </a:rPr>
                        <a:t>월</a:t>
                      </a: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46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r>
                        <a:rPr lang="en-US" sz="2200" b="0" i="0" u="none" strike="noStrike">
                          <a:solidFill>
                            <a:srgbClr val="FFFFFF"/>
                          </a:solidFill>
                          <a:latin typeface="Pretendard Regular"/>
                        </a:rPr>
                        <a:t>12</a:t>
                      </a:r>
                      <a:r>
                        <a:rPr lang="ko-KR" sz="2200" b="0" i="0" u="none" strike="noStrike">
                          <a:solidFill>
                            <a:srgbClr val="FFFFFF"/>
                          </a:solidFill>
                          <a:ea typeface="Pretendard Regular"/>
                        </a:rPr>
                        <a:t>월</a:t>
                      </a: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4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lvl="0" algn="ctr">
                        <a:lnSpc>
                          <a:spcPct val="92130"/>
                        </a:lnSpc>
                        <a:defRPr/>
                      </a:pP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쿠버네티스</a:t>
                      </a:r>
                      <a:endParaRPr lang="en-US" sz="1100"/>
                    </a:p>
                    <a:p>
                      <a:pPr lvl="0" algn="ctr">
                        <a:lnSpc>
                          <a:spcPct val="92130"/>
                        </a:lnSpc>
                      </a:pP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개념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공부</a:t>
                      </a:r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213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213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선행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연구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조사</a:t>
                      </a: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환경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구축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및</a:t>
                      </a:r>
                      <a:endParaRPr lang="en-US" sz="1100"/>
                    </a:p>
                    <a:p>
                      <a:pPr lvl="0" algn="ctr">
                        <a:lnSpc>
                          <a:spcPct val="83000"/>
                        </a:lnSpc>
                      </a:pP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 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각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도구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테스트</a:t>
                      </a:r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논문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작성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및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투고</a:t>
                      </a: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Tetragon Policy</a:t>
                      </a: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SOC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환경</a:t>
                      </a:r>
                      <a:r>
                        <a:rPr lang="en-US" sz="2200" b="0" i="0" u="none" strike="noStrike">
                          <a:solidFill>
                            <a:srgbClr val="173460"/>
                          </a:solidFill>
                          <a:latin typeface="Pretendard Regular"/>
                        </a:rPr>
                        <a:t> </a:t>
                      </a:r>
                      <a:r>
                        <a:rPr lang="ko-KR" sz="2200" b="0" i="0" u="none" strike="noStrike">
                          <a:solidFill>
                            <a:srgbClr val="173460"/>
                          </a:solidFill>
                          <a:ea typeface="Pretendard Regular"/>
                        </a:rPr>
                        <a:t>구축</a:t>
                      </a: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830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667" cap="flat" cmpd="sng" algn="ctr">
                      <a:solidFill>
                        <a:srgbClr val="BDC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4508500"/>
            <a:ext cx="3175000" cy="4191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7500" y="5359400"/>
            <a:ext cx="2730500" cy="4191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1500" y="6235700"/>
            <a:ext cx="6616700" cy="4191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5300" y="7099300"/>
            <a:ext cx="2286000" cy="4191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86900" y="7937500"/>
            <a:ext cx="7442200" cy="4191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4400" y="8813800"/>
            <a:ext cx="7124700" cy="4191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01.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개요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2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타임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라인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01.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개요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400" y="2667000"/>
            <a:ext cx="15443200" cy="6604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진행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배경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4000" y="9588500"/>
            <a:ext cx="57912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2300" b="0" i="0" u="none" strike="noStrike">
                <a:solidFill>
                  <a:srgbClr val="173460"/>
                </a:solidFill>
                <a:ea typeface="Pretendard Regular"/>
              </a:rPr>
              <a:t>출처</a:t>
            </a:r>
            <a:r>
              <a:rPr lang="en-US" sz="2300" b="0" i="0" u="none" strike="noStrike">
                <a:solidFill>
                  <a:srgbClr val="173460"/>
                </a:solidFill>
                <a:latin typeface="Pretendard Regular"/>
              </a:rPr>
              <a:t>  | CNCF Annual Survey 2021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01.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개요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진행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배경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300" y="3771900"/>
            <a:ext cx="11849100" cy="1320800"/>
          </a:xfrm>
          <a:prstGeom prst="rect">
            <a:avLst/>
          </a:prstGeom>
          <a:effectLst>
            <a:outerShdw blurRad="17351" dist="121839" dir="2700000">
              <a:srgbClr val="000000">
                <a:alpha val="36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7300" y="3733800"/>
            <a:ext cx="1409700" cy="14097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013200" y="4330700"/>
            <a:ext cx="10248900" cy="584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"</a:t>
            </a:r>
            <a:r>
              <a:rPr lang="ko-KR" sz="3300" b="1" i="0" u="none" strike="noStrike" dirty="0" err="1">
                <a:solidFill>
                  <a:srgbClr val="173460"/>
                </a:solidFill>
                <a:ea typeface="ChosunilboNM"/>
              </a:rPr>
              <a:t>클라우드네이티브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도입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급증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... </a:t>
            </a:r>
            <a:r>
              <a:rPr lang="ko-KR" sz="3300" b="1" i="0" u="none" strike="noStrike" dirty="0" err="1">
                <a:solidFill>
                  <a:srgbClr val="173460"/>
                </a:solidFill>
                <a:ea typeface="ChosunilboNM"/>
              </a:rPr>
              <a:t>쿠버네티스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활용도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커졌다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"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87800" y="3771900"/>
            <a:ext cx="48641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2300" b="0" i="0" u="none" strike="noStrike" dirty="0" err="1">
                <a:solidFill>
                  <a:srgbClr val="787878"/>
                </a:solidFill>
                <a:latin typeface="Pretendard Light"/>
              </a:rPr>
              <a:t>itbiznews</a:t>
            </a:r>
            <a:r>
              <a:rPr lang="en-US" sz="2300" b="0" i="0" u="none" strike="noStrike" dirty="0">
                <a:solidFill>
                  <a:srgbClr val="787878"/>
                </a:solidFill>
                <a:latin typeface="Pretendard Light"/>
              </a:rPr>
              <a:t>) </a:t>
            </a:r>
            <a:r>
              <a:rPr lang="ko-KR" sz="2300" b="0" i="0" u="none" strike="noStrike" dirty="0" err="1">
                <a:solidFill>
                  <a:srgbClr val="787878"/>
                </a:solidFill>
                <a:ea typeface="Pretendard Light"/>
              </a:rPr>
              <a:t>오현식</a:t>
            </a:r>
            <a:r>
              <a:rPr lang="en-US" sz="2300" b="0" i="0" u="none" strike="noStrike" dirty="0">
                <a:solidFill>
                  <a:srgbClr val="787878"/>
                </a:solidFill>
                <a:latin typeface="Pretendard Light"/>
              </a:rPr>
              <a:t> </a:t>
            </a:r>
            <a:r>
              <a:rPr lang="ko-KR" sz="2300" b="0" i="0" u="none" strike="noStrike" dirty="0">
                <a:solidFill>
                  <a:srgbClr val="787878"/>
                </a:solidFill>
                <a:ea typeface="Pretendard Light"/>
              </a:rPr>
              <a:t>기자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0100" y="6553200"/>
            <a:ext cx="9156700" cy="1320800"/>
          </a:xfrm>
          <a:prstGeom prst="rect">
            <a:avLst/>
          </a:prstGeom>
          <a:effectLst>
            <a:outerShdw blurRad="17438" dist="122143" dir="2700000">
              <a:srgbClr val="000000">
                <a:alpha val="36000"/>
              </a:srgbClr>
            </a:outerShdw>
          </a:effectLst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0100" y="6515100"/>
            <a:ext cx="1422400" cy="14224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636000" y="7112000"/>
            <a:ext cx="7150100" cy="584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"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클라우드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운영의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필수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기술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'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쿠버네티스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'"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10600" y="6565900"/>
            <a:ext cx="48768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ko-KR" sz="2300" b="0" i="0" u="none" strike="noStrike">
                <a:solidFill>
                  <a:srgbClr val="787878"/>
                </a:solidFill>
                <a:ea typeface="Pretendard Light"/>
              </a:rPr>
              <a:t>한국경제</a:t>
            </a:r>
            <a:r>
              <a:rPr lang="en-US" sz="2300" b="0" i="0" u="none" strike="noStrike">
                <a:solidFill>
                  <a:srgbClr val="787878"/>
                </a:solidFill>
                <a:latin typeface="Pretendard Light"/>
              </a:rPr>
              <a:t>) </a:t>
            </a:r>
            <a:r>
              <a:rPr lang="ko-KR" sz="2300" b="0" i="0" u="none" strike="noStrike">
                <a:solidFill>
                  <a:srgbClr val="787878"/>
                </a:solidFill>
                <a:ea typeface="Pretendard Light"/>
              </a:rPr>
              <a:t>이상은</a:t>
            </a:r>
            <a:r>
              <a:rPr lang="en-US" sz="2300" b="0" i="0" u="none" strike="noStrike">
                <a:solidFill>
                  <a:srgbClr val="787878"/>
                </a:solidFill>
                <a:latin typeface="Pretendard Light"/>
              </a:rPr>
              <a:t> </a:t>
            </a:r>
            <a:r>
              <a:rPr lang="ko-KR" sz="2300" b="0" i="0" u="none" strike="noStrike">
                <a:solidFill>
                  <a:srgbClr val="787878"/>
                </a:solidFill>
                <a:ea typeface="Pretendard Light"/>
              </a:rPr>
              <a:t>기자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01.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개요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진행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배경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300" y="3771900"/>
            <a:ext cx="11849100" cy="1320800"/>
          </a:xfrm>
          <a:prstGeom prst="rect">
            <a:avLst/>
          </a:prstGeom>
          <a:effectLst>
            <a:outerShdw blurRad="17351" dist="121839" dir="2700000">
              <a:srgbClr val="000000">
                <a:alpha val="36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7300" y="3733800"/>
            <a:ext cx="1409700" cy="14097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013200" y="4330700"/>
            <a:ext cx="10248900" cy="584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"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클라우드네이티브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도입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급증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...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쿠버네티스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활용도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커졌다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"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87800" y="3771900"/>
            <a:ext cx="48641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2300" b="0" i="0" u="none" strike="noStrike">
                <a:solidFill>
                  <a:srgbClr val="787878"/>
                </a:solidFill>
                <a:latin typeface="Pretendard Light"/>
              </a:rPr>
              <a:t>itbiznews) </a:t>
            </a:r>
            <a:r>
              <a:rPr lang="ko-KR" sz="2300" b="0" i="0" u="none" strike="noStrike">
                <a:solidFill>
                  <a:srgbClr val="787878"/>
                </a:solidFill>
                <a:ea typeface="Pretendard Light"/>
              </a:rPr>
              <a:t>오현식</a:t>
            </a:r>
            <a:r>
              <a:rPr lang="en-US" sz="2300" b="0" i="0" u="none" strike="noStrike">
                <a:solidFill>
                  <a:srgbClr val="787878"/>
                </a:solidFill>
                <a:latin typeface="Pretendard Light"/>
              </a:rPr>
              <a:t> </a:t>
            </a:r>
            <a:r>
              <a:rPr lang="ko-KR" sz="2300" b="0" i="0" u="none" strike="noStrike">
                <a:solidFill>
                  <a:srgbClr val="787878"/>
                </a:solidFill>
                <a:ea typeface="Pretendard Light"/>
              </a:rPr>
              <a:t>기자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0100" y="6553200"/>
            <a:ext cx="9156700" cy="1320800"/>
          </a:xfrm>
          <a:prstGeom prst="rect">
            <a:avLst/>
          </a:prstGeom>
          <a:effectLst>
            <a:outerShdw blurRad="17438" dist="122143" dir="2700000">
              <a:srgbClr val="000000">
                <a:alpha val="36000"/>
              </a:srgbClr>
            </a:outerShdw>
          </a:effectLst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0100" y="6515100"/>
            <a:ext cx="1422400" cy="14224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636000" y="7112000"/>
            <a:ext cx="7150100" cy="584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"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클라우드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운영의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필수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기술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 '</a:t>
            </a:r>
            <a:r>
              <a:rPr lang="ko-KR" sz="3300" b="1" i="0" u="none" strike="noStrike">
                <a:solidFill>
                  <a:srgbClr val="173460"/>
                </a:solidFill>
                <a:ea typeface="ChosunilboNM"/>
              </a:rPr>
              <a:t>쿠버네티스</a:t>
            </a:r>
            <a:r>
              <a:rPr lang="en-US" sz="3300" b="1" i="0" u="none" strike="noStrike">
                <a:solidFill>
                  <a:srgbClr val="173460"/>
                </a:solidFill>
                <a:latin typeface="ChosunilboNM"/>
              </a:rPr>
              <a:t>'"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10600" y="6565900"/>
            <a:ext cx="48768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ko-KR" sz="2300" b="0" i="0" u="none" strike="noStrike">
                <a:solidFill>
                  <a:srgbClr val="787878"/>
                </a:solidFill>
                <a:ea typeface="Pretendard Light"/>
              </a:rPr>
              <a:t>한국경제</a:t>
            </a:r>
            <a:r>
              <a:rPr lang="en-US" sz="2300" b="0" i="0" u="none" strike="noStrike">
                <a:solidFill>
                  <a:srgbClr val="787878"/>
                </a:solidFill>
                <a:latin typeface="Pretendard Light"/>
              </a:rPr>
              <a:t>) </a:t>
            </a:r>
            <a:r>
              <a:rPr lang="ko-KR" sz="2300" b="0" i="0" u="none" strike="noStrike">
                <a:solidFill>
                  <a:srgbClr val="787878"/>
                </a:solidFill>
                <a:ea typeface="Pretendard Light"/>
              </a:rPr>
              <a:t>이상은</a:t>
            </a:r>
            <a:r>
              <a:rPr lang="en-US" sz="2300" b="0" i="0" u="none" strike="noStrike">
                <a:solidFill>
                  <a:srgbClr val="787878"/>
                </a:solidFill>
                <a:latin typeface="Pretendard Light"/>
              </a:rPr>
              <a:t> </a:t>
            </a:r>
            <a:r>
              <a:rPr lang="ko-KR" sz="2300" b="0" i="0" u="none" strike="noStrike">
                <a:solidFill>
                  <a:srgbClr val="787878"/>
                </a:solidFill>
                <a:ea typeface="Pretendard Light"/>
              </a:rPr>
              <a:t>기자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9800" y="7264400"/>
            <a:ext cx="9817100" cy="1320800"/>
          </a:xfrm>
          <a:prstGeom prst="rect">
            <a:avLst/>
          </a:prstGeom>
          <a:effectLst>
            <a:outerShdw blurRad="17351" dist="121839" dir="2700000">
              <a:srgbClr val="000000">
                <a:alpha val="36000"/>
              </a:srgbClr>
            </a:outerShdw>
          </a:effectLst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9800" y="7226300"/>
            <a:ext cx="1409700" cy="1409700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8775700" y="7810500"/>
            <a:ext cx="7988300" cy="584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"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쿠버네티스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노린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공격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증가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...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보안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취약점은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"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63000" y="7264400"/>
            <a:ext cx="48641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ko-KR" sz="2300" b="0" i="0" u="none" strike="noStrike" dirty="0" err="1">
                <a:solidFill>
                  <a:srgbClr val="787878"/>
                </a:solidFill>
                <a:ea typeface="Pretendard Light"/>
              </a:rPr>
              <a:t>지디넷코리아</a:t>
            </a:r>
            <a:r>
              <a:rPr lang="en-US" sz="2300" b="0" i="0" u="none" strike="noStrike" dirty="0">
                <a:solidFill>
                  <a:srgbClr val="787878"/>
                </a:solidFill>
                <a:latin typeface="Pretendard Light"/>
              </a:rPr>
              <a:t>) </a:t>
            </a:r>
            <a:r>
              <a:rPr lang="ko-KR" sz="2300" b="0" i="0" u="none" strike="noStrike" dirty="0" err="1">
                <a:solidFill>
                  <a:srgbClr val="787878"/>
                </a:solidFill>
                <a:ea typeface="Pretendard Light"/>
              </a:rPr>
              <a:t>김우용</a:t>
            </a:r>
            <a:r>
              <a:rPr lang="en-US" sz="2300" b="0" i="0" u="none" strike="noStrike" dirty="0">
                <a:solidFill>
                  <a:srgbClr val="787878"/>
                </a:solidFill>
                <a:latin typeface="Pretendard Light"/>
              </a:rPr>
              <a:t> </a:t>
            </a:r>
            <a:r>
              <a:rPr lang="ko-KR" sz="2300" b="0" i="0" u="none" strike="noStrike" dirty="0">
                <a:solidFill>
                  <a:srgbClr val="787878"/>
                </a:solidFill>
                <a:ea typeface="Pretendard Light"/>
              </a:rPr>
              <a:t>기자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4600" y="4483100"/>
            <a:ext cx="9994900" cy="1320800"/>
          </a:xfrm>
          <a:prstGeom prst="rect">
            <a:avLst/>
          </a:prstGeom>
          <a:effectLst>
            <a:outerShdw blurRad="17438" dist="122143" dir="2700000">
              <a:srgbClr val="000000">
                <a:alpha val="36000"/>
              </a:srgbClr>
            </a:outerShdw>
          </a:effectLst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4600" y="4432300"/>
            <a:ext cx="1422400" cy="14224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5270500" y="5029200"/>
            <a:ext cx="8369300" cy="584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"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쿠버네티스에서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사상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첫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치명적인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취약점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 </a:t>
            </a:r>
            <a:r>
              <a:rPr lang="ko-KR" sz="3300" b="1" i="0" u="none" strike="noStrike">
                <a:solidFill>
                  <a:srgbClr val="FC5230"/>
                </a:solidFill>
                <a:ea typeface="ChosunilboNM"/>
              </a:rPr>
              <a:t>발견</a:t>
            </a:r>
            <a:r>
              <a:rPr lang="en-US" sz="3300" b="1" i="0" u="none" strike="noStrike">
                <a:solidFill>
                  <a:srgbClr val="FC5230"/>
                </a:solidFill>
                <a:latin typeface="ChosunilboNM"/>
              </a:rPr>
              <a:t>"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257800" y="4483100"/>
            <a:ext cx="48768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ko-KR" sz="2300" b="0" i="0" u="none" strike="noStrike" dirty="0">
                <a:solidFill>
                  <a:srgbClr val="787878"/>
                </a:solidFill>
                <a:ea typeface="Pretendard Light"/>
              </a:rPr>
              <a:t>보안뉴스</a:t>
            </a:r>
            <a:r>
              <a:rPr lang="en-US" sz="2300" b="0" i="0" u="none" strike="noStrike" dirty="0">
                <a:solidFill>
                  <a:srgbClr val="787878"/>
                </a:solidFill>
                <a:latin typeface="Pretendard Light"/>
              </a:rPr>
              <a:t>) </a:t>
            </a:r>
            <a:r>
              <a:rPr lang="ko-KR" sz="2300" b="0" i="0" u="none" strike="noStrike" dirty="0" err="1">
                <a:solidFill>
                  <a:srgbClr val="787878"/>
                </a:solidFill>
                <a:ea typeface="Pretendard Light"/>
              </a:rPr>
              <a:t>문가용</a:t>
            </a:r>
            <a:r>
              <a:rPr lang="en-US" sz="2300" b="0" i="0" u="none" strike="noStrike" dirty="0">
                <a:solidFill>
                  <a:srgbClr val="787878"/>
                </a:solidFill>
                <a:latin typeface="Pretendard Light"/>
              </a:rPr>
              <a:t> </a:t>
            </a:r>
            <a:r>
              <a:rPr lang="ko-KR" sz="2300" b="0" i="0" u="none" strike="noStrike" dirty="0">
                <a:solidFill>
                  <a:srgbClr val="787878"/>
                </a:solidFill>
                <a:ea typeface="Pretendard Light"/>
              </a:rPr>
              <a:t>기자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610100" y="9067800"/>
            <a:ext cx="91694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FC5230"/>
                </a:solidFill>
                <a:latin typeface="Pretendard Medium"/>
              </a:rPr>
              <a:t>→ </a:t>
            </a:r>
            <a:r>
              <a:rPr lang="ko-KR" sz="4000" b="0" i="0" u="none" strike="noStrike" spc="-100">
                <a:solidFill>
                  <a:srgbClr val="FC5230"/>
                </a:solidFill>
                <a:ea typeface="Pretendard Medium"/>
              </a:rPr>
              <a:t>쿠버네티스</a:t>
            </a:r>
            <a:r>
              <a:rPr lang="en-US" sz="4000" b="0" i="0" u="none" strike="noStrike" spc="-100">
                <a:solidFill>
                  <a:srgbClr val="FC523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FC5230"/>
                </a:solidFill>
                <a:ea typeface="Pretendard Medium"/>
              </a:rPr>
              <a:t>보안</a:t>
            </a:r>
            <a:r>
              <a:rPr lang="en-US" sz="4000" b="0" i="0" u="none" strike="noStrike" spc="-100">
                <a:solidFill>
                  <a:srgbClr val="FC523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FC5230"/>
                </a:solidFill>
                <a:ea typeface="Pretendard Medium"/>
              </a:rPr>
              <a:t>솔루션의</a:t>
            </a:r>
            <a:r>
              <a:rPr lang="en-US" sz="4000" b="0" i="0" u="none" strike="noStrike" spc="-100">
                <a:solidFill>
                  <a:srgbClr val="FC5230"/>
                </a:solidFill>
                <a:latin typeface="Pretendard Medium"/>
              </a:rPr>
              <a:t> </a:t>
            </a:r>
            <a:r>
              <a:rPr lang="ko-KR" sz="4000" b="0" i="0" u="none" strike="noStrike" spc="-100">
                <a:solidFill>
                  <a:srgbClr val="FC5230"/>
                </a:solidFill>
                <a:ea typeface="Pretendard Medium"/>
              </a:rPr>
              <a:t>필요성</a:t>
            </a:r>
            <a:r>
              <a:rPr lang="en-US" sz="4000" b="0" i="0" u="none" strike="noStrike" spc="-100">
                <a:solidFill>
                  <a:srgbClr val="FC523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FC5230"/>
                </a:solidFill>
                <a:ea typeface="Pretendard Medium"/>
              </a:rPr>
              <a:t>대두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0" y="203200"/>
            <a:ext cx="13284200" cy="10109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1560000">
            <a:off x="6362700" y="3644900"/>
            <a:ext cx="2959100" cy="12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6900" y="5588000"/>
            <a:ext cx="2235200" cy="127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60000">
            <a:off x="6350000" y="7505700"/>
            <a:ext cx="2997200" cy="127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2100" y="1955800"/>
            <a:ext cx="6527800" cy="21717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8699500" y="2425700"/>
            <a:ext cx="1066800" cy="1016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9931400" y="3086100"/>
            <a:ext cx="4368800" cy="698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Kubernetes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환경에서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발생하는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위협을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 </a:t>
            </a:r>
          </a:p>
          <a:p>
            <a:pPr lvl="0" algn="l">
              <a:lnSpc>
                <a:spcPct val="112050"/>
              </a:lnSpc>
            </a:pP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실시간으로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탐지한다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55200" y="2197100"/>
            <a:ext cx="35306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k8s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환경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위협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탐지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4800" y="4533900"/>
            <a:ext cx="6527800" cy="21717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8699500" y="5016500"/>
            <a:ext cx="1066800" cy="1016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9944100" y="5664200"/>
            <a:ext cx="4889500" cy="698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eBPF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기반의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Cilium &amp; Tetragon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을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사용하여</a:t>
            </a:r>
          </a:p>
          <a:p>
            <a:pPr lvl="0" algn="l">
              <a:lnSpc>
                <a:spcPct val="112050"/>
              </a:lnSpc>
            </a:pP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시나리오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기반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Policy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를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작성하여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대응한다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80600" y="4775200"/>
            <a:ext cx="48133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Policy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를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활용한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공격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대응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 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94800" y="7112000"/>
            <a:ext cx="6515100" cy="21717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8712200" y="7594600"/>
            <a:ext cx="1066800" cy="1143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795500" y="4660900"/>
            <a:ext cx="762000" cy="7620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782800" y="7213600"/>
            <a:ext cx="787400" cy="7874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820900" y="2057400"/>
            <a:ext cx="723900" cy="7239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9944100" y="8242300"/>
            <a:ext cx="5664200" cy="698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Kubernetes↔SIEM↔Slack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의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 SOC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환경을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구축하여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로그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모니터링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및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알림을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실시간으로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확인한다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80600" y="7353300"/>
            <a:ext cx="37846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SOC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환경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구축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65400" y="3073400"/>
            <a:ext cx="5029200" cy="50292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33700" y="3403600"/>
            <a:ext cx="4292600" cy="42926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01.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개요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9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프로젝트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목표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806700" y="4991100"/>
            <a:ext cx="4406900" cy="1422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8000" b="0" i="0" u="none" strike="noStrike" spc="-100">
                <a:solidFill>
                  <a:srgbClr val="EEF2FC"/>
                </a:solidFill>
                <a:latin typeface="Pretendard Thin"/>
              </a:rPr>
              <a:t>GOALS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073400" y="4699000"/>
            <a:ext cx="3886200" cy="431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2400" b="0" i="0" u="none" strike="noStrike">
                <a:solidFill>
                  <a:srgbClr val="EEF2FC"/>
                </a:solidFill>
                <a:latin typeface="Pretendard Bold"/>
              </a:rPr>
              <a:t>PROJECT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5400000">
            <a:off x="-3022600" y="6515100"/>
            <a:ext cx="10464800" cy="8864600"/>
          </a:xfrm>
          <a:prstGeom prst="rect">
            <a:avLst/>
          </a:prstGeom>
          <a:effectLst>
            <a:outerShdw blurRad="783056" dist="818505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14500" y="1943100"/>
            <a:ext cx="5956300" cy="1600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9000" b="0" i="0" u="none" strike="noStrike" spc="-400">
                <a:solidFill>
                  <a:srgbClr val="173460"/>
                </a:solidFill>
                <a:latin typeface="Pretendard Light"/>
              </a:rPr>
              <a:t>02.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330200" y="1485900"/>
            <a:ext cx="19177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99600"/>
              </a:lnSpc>
            </a:pPr>
            <a:r>
              <a:rPr lang="en-US" sz="16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CONTENTS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14500" y="3390900"/>
            <a:ext cx="15811500" cy="1689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배경</a:t>
            </a:r>
            <a:r>
              <a:rPr lang="en-US" sz="9500" b="0" i="0" u="none" strike="noStrike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지식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4500" y="5334000"/>
            <a:ext cx="6934200" cy="444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TEAM. KUBENOVA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2019300"/>
            <a:ext cx="8826500" cy="4470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5000" y="2019300"/>
            <a:ext cx="1638300" cy="1524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4700" y="4241800"/>
            <a:ext cx="2628900" cy="22352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9400" y="2247900"/>
            <a:ext cx="3162300" cy="22352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5800" y="1955800"/>
            <a:ext cx="3111500" cy="22352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44200" y="4025900"/>
            <a:ext cx="3111500" cy="22352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쿠버네티스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(k8s)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02100" y="7581900"/>
            <a:ext cx="10071100" cy="1917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알아서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컨테이너를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관리해주고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장애를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막아주고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</a:t>
            </a:r>
          </a:p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가장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효율적으로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리소스를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/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실행해주는</a:t>
            </a:r>
          </a:p>
          <a:p>
            <a:pPr lvl="0" algn="ctr">
              <a:lnSpc>
                <a:spcPct val="103749"/>
              </a:lnSpc>
            </a:pPr>
            <a:r>
              <a:rPr lang="en-US" sz="3900" b="0" i="0" u="none" strike="noStrike" spc="-100">
                <a:solidFill>
                  <a:srgbClr val="FFFFFF"/>
                </a:solidFill>
                <a:highlight>
                  <a:srgbClr val="336AE3"/>
                </a:highlight>
                <a:latin typeface="Pretendard Bold"/>
              </a:rPr>
              <a:t>Container Orchestration Tool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2019300"/>
            <a:ext cx="8826500" cy="4470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5000" y="2019300"/>
            <a:ext cx="1638300" cy="1524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쿠버네티스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(k8s)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02100" y="7581900"/>
            <a:ext cx="10071100" cy="1917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알아서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컨테이너를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관리해주고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장애를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막아주고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</a:t>
            </a:r>
          </a:p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가장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효율적으로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리소스를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/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실행해주는</a:t>
            </a:r>
          </a:p>
          <a:p>
            <a:pPr lvl="0" algn="ctr">
              <a:lnSpc>
                <a:spcPct val="103749"/>
              </a:lnSpc>
            </a:pPr>
            <a:r>
              <a:rPr lang="en-US" sz="3900" b="0" i="0" u="none" strike="noStrike" spc="-100">
                <a:solidFill>
                  <a:srgbClr val="FFFFFF"/>
                </a:solidFill>
                <a:highlight>
                  <a:srgbClr val="336AE3"/>
                </a:highlight>
                <a:latin typeface="Pretendard Bold"/>
              </a:rPr>
              <a:t>Container Orchestration Tool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2019300"/>
            <a:ext cx="8826500" cy="4470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5000" y="2019300"/>
            <a:ext cx="1638300" cy="15240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2100" y="5168900"/>
            <a:ext cx="1905000" cy="762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쿠버네티스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(k8s)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02100" y="7581900"/>
            <a:ext cx="10071100" cy="1917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알아서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컨테이너를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관리해주고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장애를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막아주고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</a:t>
            </a:r>
          </a:p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가장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효율적으로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리소스를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/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실행해주는</a:t>
            </a:r>
          </a:p>
          <a:p>
            <a:pPr lvl="0" algn="ctr">
              <a:lnSpc>
                <a:spcPct val="103749"/>
              </a:lnSpc>
            </a:pPr>
            <a:r>
              <a:rPr lang="en-US" sz="3900" b="0" i="0" u="none" strike="noStrike" spc="-100">
                <a:solidFill>
                  <a:srgbClr val="FFFFFF"/>
                </a:solidFill>
                <a:highlight>
                  <a:srgbClr val="336AE3"/>
                </a:highlight>
                <a:latin typeface="Pretendard Bold"/>
              </a:rPr>
              <a:t>Container Orchestration Tool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50800" y="4711700"/>
            <a:ext cx="3048000" cy="1092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장애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발생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 </a:t>
            </a:r>
          </a:p>
          <a:p>
            <a:pPr lvl="0" algn="ctr">
              <a:lnSpc>
                <a:spcPct val="871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자동으로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복구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2019300"/>
            <a:ext cx="8826500" cy="4470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5000" y="2019300"/>
            <a:ext cx="1638300" cy="15240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7302500" y="1625600"/>
            <a:ext cx="838200" cy="25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1600" y="1206500"/>
            <a:ext cx="1905000" cy="762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쿠버네티스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(k8s)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02100" y="7581900"/>
            <a:ext cx="10071100" cy="1917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알아서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컨테이너를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관리해주고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장애를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막아주고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</a:t>
            </a:r>
          </a:p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가장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효율적으로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리소스를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/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실행해주는</a:t>
            </a:r>
          </a:p>
          <a:p>
            <a:pPr lvl="0" algn="ctr">
              <a:lnSpc>
                <a:spcPct val="103749"/>
              </a:lnSpc>
            </a:pPr>
            <a:r>
              <a:rPr lang="en-US" sz="3900" b="0" i="0" u="none" strike="noStrike" spc="-100">
                <a:solidFill>
                  <a:srgbClr val="FFFFFF"/>
                </a:solidFill>
                <a:highlight>
                  <a:srgbClr val="336AE3"/>
                </a:highlight>
                <a:latin typeface="Pretendard Bold"/>
              </a:rPr>
              <a:t>Container Orchestration Tool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75800" y="660400"/>
            <a:ext cx="3517900" cy="1092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업데이트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 </a:t>
            </a:r>
          </a:p>
          <a:p>
            <a:pPr lvl="0" algn="ctr">
              <a:lnSpc>
                <a:spcPct val="871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자동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배포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및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롤백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2019300"/>
            <a:ext cx="8826500" cy="4470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5000" y="2019300"/>
            <a:ext cx="1638300" cy="15240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28400" y="2565400"/>
            <a:ext cx="1905000" cy="762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쿠버네티스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(k8s)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02100" y="7581900"/>
            <a:ext cx="10071100" cy="1917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알아서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컨테이너를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관리해주고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장애를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막아주고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</a:t>
            </a:r>
          </a:p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가장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효율적으로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리소스를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/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실행해주는</a:t>
            </a:r>
          </a:p>
          <a:p>
            <a:pPr lvl="0" algn="ctr">
              <a:lnSpc>
                <a:spcPct val="103749"/>
              </a:lnSpc>
            </a:pPr>
            <a:r>
              <a:rPr lang="en-US" sz="3900" b="0" i="0" u="none" strike="noStrike" spc="-100">
                <a:solidFill>
                  <a:srgbClr val="FFFFFF"/>
                </a:solidFill>
                <a:highlight>
                  <a:srgbClr val="336AE3"/>
                </a:highlight>
                <a:latin typeface="Pretendard Bold"/>
              </a:rPr>
              <a:t>Container Orchestration Tool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08000" y="2044700"/>
            <a:ext cx="3517900" cy="1092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트래픽에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따른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 </a:t>
            </a:r>
          </a:p>
          <a:p>
            <a:pPr lvl="0" algn="ctr">
              <a:lnSpc>
                <a:spcPct val="871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자동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확장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/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축소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2019300"/>
            <a:ext cx="8826500" cy="4470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5000" y="2019300"/>
            <a:ext cx="1638300" cy="15240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93800" y="5245100"/>
            <a:ext cx="1524000" cy="762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쿠버네티스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(k8s)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02100" y="7581900"/>
            <a:ext cx="10071100" cy="1917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알아서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컨테이너를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관리해주고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장애를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막아주고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,</a:t>
            </a:r>
          </a:p>
          <a:p>
            <a:pPr lvl="0" algn="ctr">
              <a:lnSpc>
                <a:spcPct val="103749"/>
              </a:lnSpc>
            </a:pP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가장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효율적으로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리소스를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관리</a:t>
            </a:r>
            <a:r>
              <a:rPr lang="en-US" sz="3900" b="0" i="0" u="none" strike="noStrike" spc="-100">
                <a:solidFill>
                  <a:srgbClr val="173460"/>
                </a:solidFill>
                <a:latin typeface="Pretendard Medium"/>
              </a:rPr>
              <a:t>/</a:t>
            </a:r>
            <a:r>
              <a:rPr lang="ko-KR" sz="3900" b="0" i="0" u="none" strike="noStrike" spc="-100">
                <a:solidFill>
                  <a:srgbClr val="173460"/>
                </a:solidFill>
                <a:ea typeface="Pretendard Medium"/>
              </a:rPr>
              <a:t>실행해주는</a:t>
            </a:r>
          </a:p>
          <a:p>
            <a:pPr lvl="0" algn="ctr">
              <a:lnSpc>
                <a:spcPct val="103749"/>
              </a:lnSpc>
            </a:pPr>
            <a:r>
              <a:rPr lang="en-US" sz="3900" b="0" i="0" u="none" strike="noStrike" spc="-100">
                <a:solidFill>
                  <a:srgbClr val="FFFFFF"/>
                </a:solidFill>
                <a:highlight>
                  <a:srgbClr val="336AE3"/>
                </a:highlight>
                <a:latin typeface="Pretendard Bold"/>
              </a:rPr>
              <a:t>Container Orchestration Tool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24100" y="4800600"/>
            <a:ext cx="3517900" cy="1092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트래픽을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 </a:t>
            </a:r>
          </a:p>
          <a:p>
            <a:pPr lvl="0" algn="ctr">
              <a:lnSpc>
                <a:spcPct val="871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효율적으로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분산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00" y="2628900"/>
            <a:ext cx="13652500" cy="34290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0" y="2730500"/>
            <a:ext cx="3898900" cy="32385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82600" y="1485900"/>
            <a:ext cx="662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eBPF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33500" y="3124200"/>
            <a:ext cx="77851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SemiBold"/>
              </a:rPr>
              <a:t>Extend Berkeley Packet Filter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0900" y="4330700"/>
            <a:ext cx="8763000" cy="1092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Linux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커널에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자신이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개발한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코드를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동적으로</a:t>
            </a:r>
          </a:p>
          <a:p>
            <a:pPr lvl="0" algn="ctr">
              <a:lnSpc>
                <a:spcPct val="871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로드하여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커널의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동작을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변경할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수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있는</a:t>
            </a:r>
            <a:r>
              <a:rPr lang="en-US" sz="3500" b="0" i="0" u="none" strike="noStrike">
                <a:solidFill>
                  <a:srgbClr val="173460"/>
                </a:solidFill>
                <a:latin typeface="Pretendard Regular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Regular"/>
              </a:rPr>
              <a:t>기능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1500" y="6502400"/>
            <a:ext cx="10566400" cy="1320800"/>
          </a:xfrm>
          <a:prstGeom prst="rect">
            <a:avLst/>
          </a:prstGeom>
          <a:effectLst>
            <a:outerShdw blurRad="17351" dist="121839" dir="2700000">
              <a:srgbClr val="000000">
                <a:alpha val="36000"/>
              </a:srgbClr>
            </a:outerShdw>
          </a:effectLst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1500" y="6451600"/>
            <a:ext cx="1409700" cy="14097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200400" y="7048500"/>
            <a:ext cx="10248900" cy="584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"'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네트워킹의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미래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' </a:t>
            </a:r>
            <a:r>
              <a:rPr lang="en-US" sz="3300" b="1" i="0" u="none" strike="noStrike" dirty="0" err="1">
                <a:solidFill>
                  <a:srgbClr val="173460"/>
                </a:solidFill>
                <a:latin typeface="ChosunilboNM"/>
              </a:rPr>
              <a:t>eBPF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의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활용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사례와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발전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방향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"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02000" y="6515100"/>
            <a:ext cx="48641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2300" b="0" i="0" u="none" strike="noStrike" dirty="0" err="1">
                <a:solidFill>
                  <a:srgbClr val="787878"/>
                </a:solidFill>
                <a:latin typeface="Pretendard Light"/>
              </a:rPr>
              <a:t>itworld</a:t>
            </a:r>
            <a:r>
              <a:rPr lang="en-US" sz="2300" b="0" i="0" u="none" strike="noStrike" dirty="0">
                <a:solidFill>
                  <a:srgbClr val="787878"/>
                </a:solidFill>
                <a:latin typeface="Pretendard Light"/>
              </a:rPr>
              <a:t>) Sean Michael Kerner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0300" y="8153400"/>
            <a:ext cx="12052300" cy="1320800"/>
          </a:xfrm>
          <a:prstGeom prst="rect">
            <a:avLst/>
          </a:prstGeom>
          <a:effectLst>
            <a:outerShdw blurRad="17351" dist="121839" dir="2700000">
              <a:srgbClr val="000000">
                <a:alpha val="36000"/>
              </a:srgbClr>
            </a:outerShdw>
          </a:effectLst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0300" y="8102600"/>
            <a:ext cx="1409700" cy="14097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6324600" y="8801100"/>
            <a:ext cx="10248900" cy="584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"'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윈도우로도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확장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'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오픈소스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en-US" sz="3300" b="1" i="0" u="none" strike="noStrike" dirty="0" err="1">
                <a:solidFill>
                  <a:srgbClr val="173460"/>
                </a:solidFill>
                <a:latin typeface="ChosunilboNM"/>
              </a:rPr>
              <a:t>eBPF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의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활용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사례와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발전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 </a:t>
            </a:r>
            <a:r>
              <a:rPr lang="ko-KR" sz="3300" b="1" i="0" u="none" strike="noStrike" dirty="0">
                <a:solidFill>
                  <a:srgbClr val="173460"/>
                </a:solidFill>
                <a:ea typeface="ChosunilboNM"/>
              </a:rPr>
              <a:t>방향</a:t>
            </a:r>
            <a:r>
              <a:rPr lang="en-US" sz="3300" b="1" i="0" u="none" strike="noStrike" dirty="0">
                <a:solidFill>
                  <a:srgbClr val="173460"/>
                </a:solidFill>
                <a:latin typeface="ChosunilboNM"/>
              </a:rPr>
              <a:t>"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00800" y="8191500"/>
            <a:ext cx="4864100" cy="406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2300" b="0" i="0" u="none" strike="noStrike" dirty="0" err="1">
                <a:solidFill>
                  <a:srgbClr val="787878"/>
                </a:solidFill>
                <a:latin typeface="Pretendard Light"/>
              </a:rPr>
              <a:t>cio</a:t>
            </a:r>
            <a:r>
              <a:rPr lang="en-US" sz="2300" b="0" i="0" u="none" strike="noStrike" dirty="0">
                <a:solidFill>
                  <a:srgbClr val="787878"/>
                </a:solidFill>
                <a:latin typeface="Pretendard Light"/>
              </a:rPr>
              <a:t>) Sean Michael Kerner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800" y="3670300"/>
            <a:ext cx="5181600" cy="2260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800" y="4673600"/>
            <a:ext cx="5257800" cy="1524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1193800" y="3378200"/>
            <a:ext cx="774700" cy="6223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168400" y="3390900"/>
            <a:ext cx="8128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000" b="0" i="0" u="none" strike="noStrike" spc="-100">
                <a:solidFill>
                  <a:srgbClr val="EEF2FC"/>
                </a:solidFill>
                <a:latin typeface="Pretendard Medium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25600" y="4152900"/>
            <a:ext cx="4889500" cy="482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2700" b="0" i="0" u="none" strike="noStrike" spc="-100">
                <a:solidFill>
                  <a:srgbClr val="173460"/>
                </a:solidFill>
                <a:ea typeface="Pretendard Medium"/>
              </a:rPr>
              <a:t>네트워킹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2900" y="4787900"/>
            <a:ext cx="4305300" cy="1016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7899"/>
              </a:lnSpc>
            </a:pP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커널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공간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내에서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 </a:t>
            </a:r>
          </a:p>
          <a:p>
            <a:pPr lvl="0" algn="l">
              <a:lnSpc>
                <a:spcPct val="107899"/>
              </a:lnSpc>
            </a:pP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패킷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처리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가속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및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 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프로토콜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파서와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 </a:t>
            </a:r>
          </a:p>
          <a:p>
            <a:pPr lvl="0" algn="l">
              <a:lnSpc>
                <a:spcPct val="107899"/>
              </a:lnSpc>
            </a:pP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전달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논리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프로그래밍을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 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지원합니다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.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6756400" y="3898900"/>
            <a:ext cx="4775200" cy="47752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0600" y="2260600"/>
            <a:ext cx="3124200" cy="2400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6600" y="4254500"/>
            <a:ext cx="4127500" cy="4127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6100" y="6921500"/>
            <a:ext cx="5181600" cy="22606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04600" y="7581900"/>
            <a:ext cx="5219700" cy="1524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6934200" y="5778500"/>
            <a:ext cx="4406900" cy="1422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ko-KR" sz="8000" b="0" i="0" u="none" strike="noStrike" spc="-100">
                <a:solidFill>
                  <a:srgbClr val="EEF2FC"/>
                </a:solidFill>
                <a:ea typeface="Pretendard Thin"/>
              </a:rPr>
              <a:t>주요</a:t>
            </a:r>
            <a:r>
              <a:rPr lang="en-US" sz="8000" b="0" i="0" u="none" strike="noStrike" spc="-100">
                <a:solidFill>
                  <a:srgbClr val="EEF2FC"/>
                </a:solidFill>
                <a:latin typeface="Pretendard Thin"/>
              </a:rPr>
              <a:t> </a:t>
            </a:r>
            <a:r>
              <a:rPr lang="ko-KR" sz="8000" b="0" i="0" u="none" strike="noStrike" spc="-100">
                <a:solidFill>
                  <a:srgbClr val="EEF2FC"/>
                </a:solidFill>
                <a:ea typeface="Pretendard Thin"/>
              </a:rPr>
              <a:t>특징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200900" y="5473700"/>
            <a:ext cx="3886200" cy="431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2400" b="0" i="0" u="none" strike="noStrike">
                <a:solidFill>
                  <a:srgbClr val="EEF2FC"/>
                </a:solidFill>
                <a:latin typeface="Pretendard Bold"/>
              </a:rPr>
              <a:t>eBPF</a:t>
            </a:r>
            <a:r>
              <a:rPr lang="ko-KR" sz="2400" b="0" i="0" u="none" strike="noStrike">
                <a:solidFill>
                  <a:srgbClr val="EEF2FC"/>
                </a:solidFill>
                <a:ea typeface="Pretendard Bold"/>
              </a:rPr>
              <a:t>의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800" y="6908800"/>
            <a:ext cx="5181600" cy="22606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7500" y="7581900"/>
            <a:ext cx="5245100" cy="1524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1206500" y="6616700"/>
            <a:ext cx="774700" cy="622300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1168400" y="6629400"/>
            <a:ext cx="8128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000" b="0" i="0" u="none" strike="noStrike" spc="-100">
                <a:solidFill>
                  <a:srgbClr val="EEF2FC"/>
                </a:solidFill>
                <a:latin typeface="Pretendard Medium"/>
              </a:rPr>
              <a:t>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38300" y="7200900"/>
            <a:ext cx="4889500" cy="482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2700" b="0" i="0" u="none" strike="noStrike" spc="-100" dirty="0">
                <a:solidFill>
                  <a:srgbClr val="173460"/>
                </a:solidFill>
                <a:ea typeface="Pretendard Medium"/>
              </a:rPr>
              <a:t>추적</a:t>
            </a:r>
            <a:r>
              <a:rPr lang="en-US" sz="2700" b="0" i="0" u="none" strike="noStrike" spc="-100" dirty="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2700" b="0" i="0" u="none" strike="noStrike" spc="-100" dirty="0">
                <a:solidFill>
                  <a:srgbClr val="173460"/>
                </a:solidFill>
                <a:ea typeface="Pretendard Medium"/>
              </a:rPr>
              <a:t>및</a:t>
            </a:r>
            <a:r>
              <a:rPr lang="en-US" sz="2700" b="0" i="0" u="none" strike="noStrike" spc="-100" dirty="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2700" b="0" i="0" u="none" strike="noStrike" spc="-100" dirty="0">
                <a:solidFill>
                  <a:srgbClr val="173460"/>
                </a:solidFill>
                <a:ea typeface="Pretendard Medium"/>
              </a:rPr>
              <a:t>프로파일링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12900" y="8013700"/>
            <a:ext cx="4305300" cy="1016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7899"/>
              </a:lnSpc>
            </a:pPr>
            <a:r>
              <a:rPr lang="en-US" sz="2000" b="0" i="0" u="none" strike="noStrike" dirty="0" err="1">
                <a:solidFill>
                  <a:srgbClr val="7B8BA6"/>
                </a:solidFill>
                <a:latin typeface="Pretendard Light"/>
              </a:rPr>
              <a:t>eBPF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프로그램을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 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추적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지점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, 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커널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및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사용자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애플리케이션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 </a:t>
            </a:r>
            <a:r>
              <a:rPr lang="ko-KR" sz="2000" b="0" i="0" u="none" strike="noStrike" dirty="0" err="1">
                <a:solidFill>
                  <a:srgbClr val="7B8BA6"/>
                </a:solidFill>
                <a:ea typeface="Pretendard Light"/>
              </a:rPr>
              <a:t>프로브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지점에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연결하여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 </a:t>
            </a:r>
          </a:p>
          <a:p>
            <a:pPr lvl="0" algn="l">
              <a:lnSpc>
                <a:spcPct val="107899"/>
              </a:lnSpc>
            </a:pP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내부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검사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기능을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제공합니다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.</a:t>
            </a:r>
          </a:p>
          <a:p>
            <a:pPr lvl="0" algn="l">
              <a:lnSpc>
                <a:spcPct val="107899"/>
              </a:lnSpc>
            </a:pPr>
            <a:endParaRPr lang="en-US" sz="2000" b="0" i="0" u="none" strike="noStrike" dirty="0">
              <a:solidFill>
                <a:srgbClr val="7B8BA6"/>
              </a:solidFill>
              <a:latin typeface="Pretendard Light"/>
            </a:endParaRP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3400" y="3683000"/>
            <a:ext cx="5181600" cy="22606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04600" y="4673600"/>
            <a:ext cx="5232400" cy="152400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11963400" y="3378200"/>
            <a:ext cx="774700" cy="622300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11938000" y="3390900"/>
            <a:ext cx="8128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000" b="0" i="0" u="none" strike="noStrike" spc="-100">
                <a:solidFill>
                  <a:srgbClr val="EEF2FC"/>
                </a:solidFill>
                <a:latin typeface="Pretendard Medium"/>
              </a:rPr>
              <a:t>02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407900" y="4152900"/>
            <a:ext cx="4318000" cy="482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2700" b="0" i="0" u="none" strike="noStrike" spc="-100">
                <a:solidFill>
                  <a:srgbClr val="173460"/>
                </a:solidFill>
                <a:ea typeface="Pretendard Medium"/>
              </a:rPr>
              <a:t>관찰</a:t>
            </a:r>
            <a:r>
              <a:rPr lang="en-US" sz="27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2700" b="0" i="0" u="none" strike="noStrike" spc="-100">
                <a:solidFill>
                  <a:srgbClr val="173460"/>
                </a:solidFill>
                <a:ea typeface="Pretendard Medium"/>
              </a:rPr>
              <a:t>가능성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382500" y="4787900"/>
            <a:ext cx="4305300" cy="1016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7899"/>
              </a:lnSpc>
            </a:pP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다양한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소스에서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데이터를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수집하고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, </a:t>
            </a:r>
          </a:p>
          <a:p>
            <a:pPr lvl="0" algn="l">
              <a:lnSpc>
                <a:spcPct val="107899"/>
              </a:lnSpc>
            </a:pP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커널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내부에서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사용자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정의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메트릭을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 </a:t>
            </a:r>
          </a:p>
          <a:p>
            <a:pPr lvl="0" algn="l">
              <a:lnSpc>
                <a:spcPct val="107899"/>
              </a:lnSpc>
            </a:pP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생성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및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>
                <a:solidFill>
                  <a:srgbClr val="7B8BA6"/>
                </a:solidFill>
                <a:ea typeface="Pretendard Light"/>
              </a:rPr>
              <a:t>집계합니다</a:t>
            </a:r>
            <a:r>
              <a:rPr lang="en-US" sz="2000" b="0" i="0" u="none" strike="noStrike">
                <a:solidFill>
                  <a:srgbClr val="7B8BA6"/>
                </a:solidFill>
                <a:latin typeface="Pretendard Light"/>
              </a:rPr>
              <a:t>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3" name="Picture 33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11976100" y="6616700"/>
            <a:ext cx="774700" cy="6223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11950700" y="6642100"/>
            <a:ext cx="8128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000" b="0" i="0" u="none" strike="noStrike" spc="-100">
                <a:solidFill>
                  <a:srgbClr val="EEF2FC"/>
                </a:solidFill>
                <a:latin typeface="Pretendard Medium"/>
              </a:rPr>
              <a:t>04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407900" y="7200900"/>
            <a:ext cx="4889500" cy="482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2700" b="0" i="0" u="none" strike="noStrike" spc="-100" dirty="0">
                <a:solidFill>
                  <a:srgbClr val="173460"/>
                </a:solidFill>
                <a:ea typeface="Pretendard Medium"/>
              </a:rPr>
              <a:t>보안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395200" y="8026400"/>
            <a:ext cx="4305300" cy="1016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7899"/>
              </a:lnSpc>
            </a:pP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모든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시스템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호출을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이해하고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 </a:t>
            </a:r>
          </a:p>
          <a:p>
            <a:pPr lvl="0" algn="l">
              <a:lnSpc>
                <a:spcPct val="107899"/>
              </a:lnSpc>
            </a:pP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패킷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및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소켓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수준에서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네트워킹을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확인하여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보안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시스템을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2000" b="0" i="0" u="none" strike="noStrike" dirty="0">
                <a:solidFill>
                  <a:srgbClr val="7B8BA6"/>
                </a:solidFill>
                <a:ea typeface="Pretendard Light"/>
              </a:rPr>
              <a:t>구축합니다</a:t>
            </a:r>
            <a:r>
              <a:rPr lang="en-US" sz="2000" b="0" i="0" u="none" strike="noStrike" dirty="0">
                <a:solidFill>
                  <a:srgbClr val="7B8BA6"/>
                </a:solidFill>
                <a:latin typeface="Pretendard Light"/>
              </a:rPr>
              <a:t>.</a:t>
            </a:r>
          </a:p>
          <a:p>
            <a:pPr lvl="0" algn="l">
              <a:lnSpc>
                <a:spcPct val="107899"/>
              </a:lnSpc>
            </a:pPr>
            <a:endParaRPr lang="en-US" sz="2000" b="0" i="0" u="none" strike="noStrike" dirty="0">
              <a:solidFill>
                <a:srgbClr val="7B8BA6"/>
              </a:solidFill>
              <a:latin typeface="Pretendard Light"/>
            </a:endParaRPr>
          </a:p>
          <a:p>
            <a:pPr lvl="0" algn="l">
              <a:lnSpc>
                <a:spcPct val="107899"/>
              </a:lnSpc>
            </a:pPr>
            <a:endParaRPr lang="en-US" sz="2000" b="0" i="0" u="none" strike="noStrike" dirty="0">
              <a:solidFill>
                <a:srgbClr val="7B8BA6"/>
              </a:solidFill>
              <a:latin typeface="Pretendard Light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482600" y="482600"/>
            <a:ext cx="7721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13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39" name="TextBox 39"/>
          <p:cNvSpPr txBox="1"/>
          <p:nvPr/>
        </p:nvSpPr>
        <p:spPr>
          <a:xfrm>
            <a:off x="482600" y="1485900"/>
            <a:ext cx="23241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eBPF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100" y="203200"/>
            <a:ext cx="14706600" cy="10109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23241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eBPF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300000">
            <a:off x="6451600" y="7518400"/>
            <a:ext cx="2273300" cy="381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4000" y="6883400"/>
            <a:ext cx="9423400" cy="2781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7404100" y="7366000"/>
            <a:ext cx="1066800" cy="101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8496300" y="8597900"/>
            <a:ext cx="9131300" cy="939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신용윤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,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신지수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,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박철희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,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박종근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. </a:t>
            </a:r>
          </a:p>
          <a:p>
            <a:pPr lvl="0" algn="l">
              <a:lnSpc>
                <a:spcPct val="112050"/>
              </a:lnSpc>
            </a:pP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eBPF Technology Trends for Networking and Security in Cloud-native, </a:t>
            </a:r>
          </a:p>
          <a:p>
            <a:pPr lvl="0" algn="l">
              <a:lnSpc>
                <a:spcPct val="112050"/>
              </a:lnSpc>
            </a:pP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ETRI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네트워크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·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시스템보안연구실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96300" y="7277100"/>
            <a:ext cx="8470900" cy="1181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클라우드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네이티브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환경에서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네트워킹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및</a:t>
            </a:r>
          </a:p>
          <a:p>
            <a:pPr lvl="0" algn="l">
              <a:lnSpc>
                <a:spcPct val="1037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보안을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위한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eBPF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기술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동향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300000">
            <a:off x="6134100" y="2768600"/>
            <a:ext cx="2273300" cy="38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4000" y="850900"/>
            <a:ext cx="9423400" cy="27813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7404100" y="1333500"/>
            <a:ext cx="1066800" cy="1016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496300" y="2717800"/>
            <a:ext cx="7747000" cy="635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곽송이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. "eBPF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기반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쿠버네티스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오케스트레이션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컨테이너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런타임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보안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시스템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." </a:t>
            </a:r>
          </a:p>
          <a:p>
            <a:pPr lvl="0" algn="l">
              <a:lnSpc>
                <a:spcPct val="112050"/>
              </a:lnSpc>
            </a:pP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국내석사학위논문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숭실대학교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대학원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, 2023.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서울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96300" y="1244600"/>
            <a:ext cx="8470900" cy="1181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eBPF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쿠버네티스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오케스트레이션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컨테이너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런타임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보안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시스템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500" y="4902200"/>
            <a:ext cx="1905000" cy="381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4000" y="3873500"/>
            <a:ext cx="9423400" cy="27813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7404100" y="4343400"/>
            <a:ext cx="1066800" cy="10160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8496300" y="5448300"/>
            <a:ext cx="7747000" cy="635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2050"/>
              </a:lnSpc>
            </a:pP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김지수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and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남재현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. (2024). eBPF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를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활용한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컨테이너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활동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분석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시스템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. </a:t>
            </a:r>
          </a:p>
          <a:p>
            <a:pPr lvl="0" algn="l">
              <a:lnSpc>
                <a:spcPct val="112050"/>
              </a:lnSpc>
            </a:pP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정보처리학회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 </a:t>
            </a:r>
            <a:r>
              <a:rPr lang="ko-KR" sz="1800" b="0" i="0" u="none" strike="noStrike">
                <a:solidFill>
                  <a:srgbClr val="7B8BA6"/>
                </a:solidFill>
                <a:ea typeface="Pretendard Light"/>
              </a:rPr>
              <a:t>논문지</a:t>
            </a:r>
            <a:r>
              <a:rPr lang="en-US" sz="1800" b="0" i="0" u="none" strike="noStrike">
                <a:solidFill>
                  <a:srgbClr val="7B8BA6"/>
                </a:solidFill>
                <a:latin typeface="Pretendard Light"/>
              </a:rPr>
              <a:t>, 13(9), 404-412.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496300" y="4254500"/>
            <a:ext cx="8470900" cy="1181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eBPF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를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활용한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컨테이너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활동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분석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시스템</a:t>
            </a:r>
          </a:p>
          <a:p>
            <a:pPr lvl="0" algn="l">
              <a:lnSpc>
                <a:spcPct val="103749"/>
              </a:lnSpc>
            </a:pPr>
            <a:endParaRPr lang="ko-KR" sz="3500" b="0" i="0" u="none" strike="noStrike">
              <a:solidFill>
                <a:srgbClr val="173460"/>
              </a:solidFill>
              <a:ea typeface="Pretendard Medium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7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8700" y="2755900"/>
            <a:ext cx="5029200" cy="50292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67000" y="3098800"/>
            <a:ext cx="4292600" cy="4292600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616200" y="4648200"/>
            <a:ext cx="4406900" cy="1422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ko-KR" sz="8000" b="0" i="0" u="none" strike="noStrike" spc="-100">
                <a:solidFill>
                  <a:srgbClr val="EEF2FC"/>
                </a:solidFill>
                <a:ea typeface="Pretendard Thin"/>
              </a:rPr>
              <a:t>선행</a:t>
            </a:r>
            <a:r>
              <a:rPr lang="en-US" sz="8000" b="0" i="0" u="none" strike="noStrike" spc="-100">
                <a:solidFill>
                  <a:srgbClr val="EEF2FC"/>
                </a:solidFill>
                <a:latin typeface="Pretendard Thin"/>
              </a:rPr>
              <a:t> </a:t>
            </a:r>
            <a:r>
              <a:rPr lang="ko-KR" sz="8000" b="0" i="0" u="none" strike="noStrike" spc="-100">
                <a:solidFill>
                  <a:srgbClr val="EEF2FC"/>
                </a:solidFill>
                <a:ea typeface="Pretendard Thin"/>
              </a:rPr>
              <a:t>연구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870200" y="4356100"/>
            <a:ext cx="3886200" cy="4318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ko-KR" sz="2400" b="0" i="0" u="none" strike="noStrike">
                <a:solidFill>
                  <a:srgbClr val="EEF2FC"/>
                </a:solidFill>
                <a:ea typeface="Pretendard Bold"/>
              </a:rPr>
              <a:t>쿠버네티스</a:t>
            </a:r>
            <a:r>
              <a:rPr lang="en-US" sz="2400" b="0" i="0" u="none" strike="noStrike">
                <a:solidFill>
                  <a:srgbClr val="EEF2FC"/>
                </a:solidFill>
                <a:latin typeface="Pretendard Bold"/>
              </a:rPr>
              <a:t> </a:t>
            </a:r>
            <a:r>
              <a:rPr lang="ko-KR" sz="2400" b="0" i="0" u="none" strike="noStrike">
                <a:solidFill>
                  <a:srgbClr val="EEF2FC"/>
                </a:solidFill>
                <a:ea typeface="Pretendard Bold"/>
              </a:rPr>
              <a:t>관련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2600" y="6743700"/>
            <a:ext cx="4203700" cy="3073400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02.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배경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82600" y="1485900"/>
            <a:ext cx="2222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eBPF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00" y="2654300"/>
            <a:ext cx="16065500" cy="6667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63600" y="2908300"/>
            <a:ext cx="711200" cy="190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4229100"/>
            <a:ext cx="14414500" cy="127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044700" y="3187700"/>
            <a:ext cx="105918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내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사용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eBPF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도구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7700" y="5207000"/>
            <a:ext cx="3251200" cy="31369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9">
            <a:alphaModFix amt="29000"/>
          </a:blip>
          <a:stretch>
            <a:fillRect/>
          </a:stretch>
        </p:blipFill>
        <p:spPr>
          <a:xfrm>
            <a:off x="7962900" y="5067300"/>
            <a:ext cx="7162800" cy="34290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26800" y="5359400"/>
            <a:ext cx="3898900" cy="28321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07400" y="5499100"/>
            <a:ext cx="2603500" cy="26035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5400000">
            <a:off x="-3022600" y="6515100"/>
            <a:ext cx="10464800" cy="8864600"/>
          </a:xfrm>
          <a:prstGeom prst="rect">
            <a:avLst/>
          </a:prstGeom>
          <a:effectLst>
            <a:outerShdw blurRad="783056" dist="818505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14500" y="1943100"/>
            <a:ext cx="5956300" cy="1600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9000" b="0" i="0" u="none" strike="noStrike" spc="-400">
                <a:solidFill>
                  <a:srgbClr val="173460"/>
                </a:solidFill>
                <a:latin typeface="Pretendard Light"/>
              </a:rPr>
              <a:t>03.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330200" y="1485900"/>
            <a:ext cx="19177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99600"/>
              </a:lnSpc>
            </a:pPr>
            <a:r>
              <a:rPr lang="en-US" sz="16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CONTENTS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14500" y="3390900"/>
            <a:ext cx="15811500" cy="1689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프로젝트</a:t>
            </a:r>
            <a:r>
              <a:rPr lang="en-US" sz="9500" b="0" i="0" u="none" strike="noStrike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구조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4500" y="5334000"/>
            <a:ext cx="6934200" cy="444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TEAM. KUBENOVA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1511300"/>
            <a:ext cx="11252200" cy="85344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72771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전체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구조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도식화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" y="3619500"/>
            <a:ext cx="6756400" cy="5118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alphaModFix amt="76000"/>
          </a:blip>
          <a:stretch>
            <a:fillRect/>
          </a:stretch>
        </p:blipFill>
        <p:spPr>
          <a:xfrm rot="5400000">
            <a:off x="4102100" y="2857500"/>
            <a:ext cx="5435600" cy="54737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8900" y="4330700"/>
            <a:ext cx="2476500" cy="1651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82600" y="1485900"/>
            <a:ext cx="72771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클러스터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구조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도식화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3100" y="2832100"/>
            <a:ext cx="8305800" cy="55499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63100" y="2832100"/>
            <a:ext cx="8305800" cy="55499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65400" y="3162300"/>
            <a:ext cx="2336800" cy="24384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5341600" y="5575300"/>
            <a:ext cx="21717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ko-KR" sz="4000" b="0" i="0" u="none" strike="noStrike" spc="-100">
                <a:solidFill>
                  <a:srgbClr val="FC5230"/>
                </a:solidFill>
                <a:ea typeface="Pretendard Bold"/>
              </a:rPr>
              <a:t>로그</a:t>
            </a:r>
            <a:r>
              <a:rPr lang="en-US" sz="4000" b="0" i="0" u="none" strike="noStrike" spc="-100">
                <a:solidFill>
                  <a:srgbClr val="FC5230"/>
                </a:solidFill>
                <a:latin typeface="Pretendard Bold"/>
              </a:rPr>
              <a:t> </a:t>
            </a:r>
            <a:r>
              <a:rPr lang="ko-KR" sz="4000" b="0" i="0" u="none" strike="noStrike" spc="-100">
                <a:solidFill>
                  <a:srgbClr val="FC5230"/>
                </a:solidFill>
                <a:ea typeface="Pretendard Bold"/>
              </a:rPr>
              <a:t>수집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SIEM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구조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도식화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476500" y="5168900"/>
            <a:ext cx="6896100" cy="20447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5300" y="5143500"/>
            <a:ext cx="3898900" cy="20447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04600" y="5143500"/>
            <a:ext cx="2324100" cy="20447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700" y="2590800"/>
            <a:ext cx="4051300" cy="20701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4100" y="2832100"/>
            <a:ext cx="1320800" cy="13208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9200" y="3149600"/>
            <a:ext cx="723900" cy="7112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2000" y="2832100"/>
            <a:ext cx="1320800" cy="1320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959100" y="4152900"/>
            <a:ext cx="20066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2000" b="0" i="0" u="none" strike="noStrike">
                <a:solidFill>
                  <a:srgbClr val="173460"/>
                </a:solidFill>
                <a:latin typeface="Pretendard Medium"/>
              </a:rPr>
              <a:t>Elastic Agent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700" y="4813300"/>
            <a:ext cx="4051300" cy="20701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4100" y="5067300"/>
            <a:ext cx="1320800" cy="13208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9200" y="5372100"/>
            <a:ext cx="723900" cy="7112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2000" y="5067300"/>
            <a:ext cx="1320800" cy="13208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2959100" y="6375400"/>
            <a:ext cx="20066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2000" b="0" i="0" u="none" strike="noStrike">
                <a:solidFill>
                  <a:srgbClr val="173460"/>
                </a:solidFill>
                <a:latin typeface="Pretendard Medium"/>
              </a:rPr>
              <a:t>Elastic Agent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700" y="7734300"/>
            <a:ext cx="4051300" cy="20701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4100" y="7988300"/>
            <a:ext cx="1320800" cy="13208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9200" y="8293100"/>
            <a:ext cx="723900" cy="7112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2000" y="7988300"/>
            <a:ext cx="1320800" cy="1320800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2959100" y="9309100"/>
            <a:ext cx="2006600" cy="3556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2000" b="0" i="0" u="none" strike="noStrike">
                <a:solidFill>
                  <a:srgbClr val="173460"/>
                </a:solidFill>
                <a:latin typeface="Pretendard Medium"/>
              </a:rPr>
              <a:t>Elastic Agent</a:t>
            </a:r>
          </a:p>
        </p:txBody>
      </p:sp>
      <p:sp>
        <p:nvSpPr>
          <p:cNvPr id="28" name="TextBox 28"/>
          <p:cNvSpPr txBox="1"/>
          <p:nvPr/>
        </p:nvSpPr>
        <p:spPr>
          <a:xfrm rot="5400000">
            <a:off x="2654300" y="6985000"/>
            <a:ext cx="749300" cy="635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600" b="0" i="0" u="none" strike="noStrike">
                <a:solidFill>
                  <a:srgbClr val="173460"/>
                </a:solidFill>
                <a:latin typeface="Pretendard Bold"/>
              </a:rPr>
              <a:t>. . .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02900" y="5715000"/>
            <a:ext cx="723900" cy="7112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81100" y="5715000"/>
            <a:ext cx="723900" cy="711200"/>
          </a:xfrm>
          <a:prstGeom prst="rect">
            <a:avLst/>
          </a:prstGeom>
        </p:spPr>
      </p:pic>
      <p:grpSp>
        <p:nvGrpSpPr>
          <p:cNvPr id="31" name="Group 31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2" name="Picture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532100" y="5448300"/>
            <a:ext cx="977900" cy="9779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14528800" y="6438900"/>
            <a:ext cx="2984500" cy="584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Anuphan Medium"/>
              </a:rPr>
              <a:t>User Interface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700" y="1955800"/>
            <a:ext cx="14211300" cy="85725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SIEM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7400" y="4864100"/>
            <a:ext cx="1981200" cy="1981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0" y="5295900"/>
            <a:ext cx="1143000" cy="1117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77700" y="5295900"/>
            <a:ext cx="1143000" cy="11176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SOC(Security Operation Center)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구조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도식화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0" y="4826000"/>
            <a:ext cx="1854200" cy="18542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051800" y="6756400"/>
            <a:ext cx="25146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000" b="0" i="0" u="none" strike="noStrike">
                <a:solidFill>
                  <a:srgbClr val="173460"/>
                </a:solidFill>
                <a:latin typeface="Pretendard Regular"/>
              </a:rPr>
              <a:t>Slack Bolt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8000" y="4826000"/>
            <a:ext cx="1854200" cy="18542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511300" y="6756400"/>
            <a:ext cx="23876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000" b="0" i="0" u="none" strike="noStrike">
                <a:solidFill>
                  <a:srgbClr val="173460"/>
                </a:solidFill>
                <a:latin typeface="Pretendard Regular"/>
              </a:rPr>
              <a:t>Slack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554200" y="6756400"/>
            <a:ext cx="23876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000" b="0" i="0" u="none" strike="noStrike">
                <a:solidFill>
                  <a:srgbClr val="173460"/>
                </a:solidFill>
                <a:latin typeface="Pretendard Regular"/>
              </a:rPr>
              <a:t>k8s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5295900"/>
            <a:ext cx="1143000" cy="11176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7700" y="5295900"/>
            <a:ext cx="1143000" cy="11176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SOC(Security Operation Center)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구조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도식화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0" y="4826000"/>
            <a:ext cx="1854200" cy="18542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051800" y="6756400"/>
            <a:ext cx="25146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000" b="0" i="0" u="none" strike="noStrike">
                <a:solidFill>
                  <a:srgbClr val="173460"/>
                </a:solidFill>
                <a:latin typeface="Pretendard Regular"/>
              </a:rPr>
              <a:t>Slack Bolt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8000" y="4826000"/>
            <a:ext cx="1854200" cy="18542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511300" y="6756400"/>
            <a:ext cx="23876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000" b="0" i="0" u="none" strike="noStrike">
                <a:solidFill>
                  <a:srgbClr val="173460"/>
                </a:solidFill>
                <a:latin typeface="Pretendard Regular"/>
              </a:rPr>
              <a:t>Slack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6400" y="4330700"/>
            <a:ext cx="5092700" cy="30353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6400" y="4330700"/>
            <a:ext cx="5092700" cy="30353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57400" y="4864100"/>
            <a:ext cx="1981200" cy="19812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14554200" y="6756400"/>
            <a:ext cx="23876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000" b="0" i="0" u="none" strike="noStrike">
                <a:solidFill>
                  <a:srgbClr val="173460"/>
                </a:solidFill>
                <a:latin typeface="Pretendard Regular"/>
              </a:rPr>
              <a:t>k8s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022600"/>
            <a:ext cx="12230100" cy="5778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200" y="5295900"/>
            <a:ext cx="1143000" cy="1117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0" y="5295900"/>
            <a:ext cx="1143000" cy="11176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3500" y="3378200"/>
            <a:ext cx="7239000" cy="50927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27200" y="4305300"/>
            <a:ext cx="3251200" cy="30734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SOC(Security Operation Center)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구조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도식화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59300" y="8978900"/>
            <a:ext cx="41275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500" b="0" i="0" u="none" strike="noStrike">
                <a:solidFill>
                  <a:srgbClr val="FC5230"/>
                </a:solidFill>
                <a:latin typeface="Pretendard Medium"/>
              </a:rPr>
              <a:t>Input Pipeline </a:t>
            </a:r>
            <a:r>
              <a:rPr lang="ko-KR" sz="3500" b="0" i="0" u="none" strike="noStrike">
                <a:solidFill>
                  <a:srgbClr val="FC5230"/>
                </a:solidFill>
                <a:ea typeface="Pretendard Medium"/>
              </a:rPr>
              <a:t>구현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859000" y="7366000"/>
            <a:ext cx="23876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000" b="0" i="0" u="none" strike="noStrike">
                <a:solidFill>
                  <a:srgbClr val="173460"/>
                </a:solidFill>
                <a:latin typeface="Pretendard Regular"/>
              </a:rPr>
              <a:t>Tetragon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200" y="4686300"/>
            <a:ext cx="1981200" cy="19812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762000" y="6591300"/>
            <a:ext cx="23876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3000" b="0" i="0" u="none" strike="noStrike">
                <a:solidFill>
                  <a:srgbClr val="173460"/>
                </a:solidFill>
                <a:latin typeface="Pretendard Regular"/>
              </a:rPr>
              <a:t>k8s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7100" y="1295400"/>
            <a:ext cx="14122400" cy="94869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Slack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1511300"/>
            <a:ext cx="13576300" cy="91313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Slack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03.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구조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6600" y="1727200"/>
            <a:ext cx="14897100" cy="85471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Slack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5400000">
            <a:off x="-3022600" y="6515100"/>
            <a:ext cx="10464800" cy="8864600"/>
          </a:xfrm>
          <a:prstGeom prst="rect">
            <a:avLst/>
          </a:prstGeom>
          <a:effectLst>
            <a:outerShdw blurRad="783056" dist="818505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14500" y="1943100"/>
            <a:ext cx="5956300" cy="1600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9000" b="0" i="0" u="none" strike="noStrike" spc="-400">
                <a:solidFill>
                  <a:srgbClr val="173460"/>
                </a:solidFill>
                <a:latin typeface="Pretendard Light"/>
              </a:rPr>
              <a:t>04.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330200" y="1485900"/>
            <a:ext cx="19177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99600"/>
              </a:lnSpc>
            </a:pPr>
            <a:r>
              <a:rPr lang="en-US" sz="16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CONTENTS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14500" y="3390900"/>
            <a:ext cx="15811500" cy="1689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시나리오</a:t>
            </a:r>
            <a:r>
              <a:rPr lang="en-US" sz="9500" b="0" i="0" u="none" strike="noStrike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기반</a:t>
            </a:r>
            <a:r>
              <a:rPr lang="en-US" sz="9500" b="0" i="0" u="none" strike="noStrike">
                <a:solidFill>
                  <a:srgbClr val="173460"/>
                </a:solidFill>
                <a:latin typeface="Pretendard Bold"/>
              </a:rPr>
              <a:t> Policy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4500" y="5334000"/>
            <a:ext cx="6934200" cy="444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TEAM. KUBENOVA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3600"/>
            <a:ext cx="18288000" cy="6883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82600" y="482600"/>
            <a:ext cx="53848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04.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시나리오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Policy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시나리오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설명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496300" y="6007100"/>
            <a:ext cx="1206500" cy="25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1560000">
            <a:off x="3454400" y="5334000"/>
            <a:ext cx="4229100" cy="25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000">
            <a:off x="10604500" y="5397500"/>
            <a:ext cx="4318000" cy="254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1500" y="1206500"/>
            <a:ext cx="4406900" cy="44069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264400" y="2705100"/>
            <a:ext cx="3657600" cy="1333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ko-KR" sz="7500" b="0" i="0" u="none" strike="noStrike" spc="-300">
                <a:solidFill>
                  <a:srgbClr val="334D74"/>
                </a:solidFill>
                <a:ea typeface="Pretendard Regular"/>
              </a:rPr>
              <a:t>가정</a:t>
            </a:r>
            <a:r>
              <a:rPr lang="en-US" sz="7500" b="0" i="0" u="none" strike="noStrike" spc="-300">
                <a:solidFill>
                  <a:srgbClr val="334D74"/>
                </a:solidFill>
                <a:latin typeface="Pretendard Regular"/>
              </a:rPr>
              <a:t> </a:t>
            </a:r>
            <a:r>
              <a:rPr lang="ko-KR" sz="7500" b="0" i="0" u="none" strike="noStrike" spc="-300">
                <a:solidFill>
                  <a:srgbClr val="334D74"/>
                </a:solidFill>
                <a:ea typeface="Pretendard Regular"/>
              </a:rPr>
              <a:t>제시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1900" y="6400800"/>
            <a:ext cx="4838700" cy="31369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447800" y="6832600"/>
            <a:ext cx="4254500" cy="673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3800" b="0" i="0" u="sng" strike="noStrike" spc="-100">
                <a:solidFill>
                  <a:srgbClr val="FFFFFF"/>
                </a:solidFill>
                <a:ea typeface="Pretendard SemiBold"/>
              </a:rPr>
              <a:t>가정</a:t>
            </a:r>
            <a:r>
              <a:rPr lang="en-US" sz="3800" b="0" i="0" u="sng" strike="noStrike" spc="-100">
                <a:solidFill>
                  <a:srgbClr val="FFFFFF"/>
                </a:solidFill>
                <a:latin typeface="Pretendard SemiBold"/>
              </a:rPr>
              <a:t> 1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5500" y="6159500"/>
            <a:ext cx="444500" cy="4445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612900" y="8013700"/>
            <a:ext cx="39243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6199"/>
              </a:lnSpc>
            </a:pPr>
            <a:r>
              <a:rPr lang="ko-KR" sz="2500" b="0" i="0" u="none" strike="noStrike" spc="-100">
                <a:solidFill>
                  <a:srgbClr val="D0DAF5"/>
                </a:solidFill>
                <a:ea typeface="Pretendard Regular"/>
              </a:rPr>
              <a:t>취약한</a:t>
            </a:r>
            <a:r>
              <a:rPr lang="en-US" sz="2500" b="0" i="0" u="none" strike="noStrike" spc="-100">
                <a:solidFill>
                  <a:srgbClr val="D0DAF5"/>
                </a:solidFill>
                <a:latin typeface="Pretendard Regular"/>
              </a:rPr>
              <a:t> </a:t>
            </a:r>
            <a:r>
              <a:rPr lang="ko-KR" sz="2500" b="0" i="0" u="none" strike="noStrike" spc="-100">
                <a:solidFill>
                  <a:srgbClr val="D0DAF5"/>
                </a:solidFill>
                <a:ea typeface="Pretendard Regular"/>
              </a:rPr>
              <a:t>아파치</a:t>
            </a:r>
            <a:r>
              <a:rPr lang="en-US" sz="2500" b="0" i="0" u="none" strike="noStrike" spc="-100">
                <a:solidFill>
                  <a:srgbClr val="D0DAF5"/>
                </a:solidFill>
                <a:latin typeface="Pretendard Regular"/>
              </a:rPr>
              <a:t> </a:t>
            </a:r>
            <a:r>
              <a:rPr lang="ko-KR" sz="2500" b="0" i="0" u="none" strike="noStrike" spc="-100">
                <a:solidFill>
                  <a:srgbClr val="D0DAF5"/>
                </a:solidFill>
                <a:ea typeface="Pretendard Regular"/>
              </a:rPr>
              <a:t>서버</a:t>
            </a:r>
            <a:r>
              <a:rPr lang="en-US" sz="2500" b="0" i="0" u="none" strike="noStrike" spc="-100">
                <a:solidFill>
                  <a:srgbClr val="D0DAF5"/>
                </a:solidFill>
                <a:latin typeface="Pretendard Regular"/>
              </a:rPr>
              <a:t>(2.4.49)</a:t>
            </a:r>
          </a:p>
          <a:p>
            <a:pPr lvl="0" algn="ctr">
              <a:lnSpc>
                <a:spcPct val="116199"/>
              </a:lnSpc>
            </a:pPr>
            <a:r>
              <a:rPr lang="ko-KR" sz="2500" b="0" i="0" u="none" strike="noStrike" spc="-100">
                <a:solidFill>
                  <a:srgbClr val="D0DAF5"/>
                </a:solidFill>
                <a:ea typeface="Pretendard Regular"/>
              </a:rPr>
              <a:t>배포중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05600" y="6400800"/>
            <a:ext cx="4826000" cy="31496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77300" y="6172200"/>
            <a:ext cx="444500" cy="444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17400" y="6388100"/>
            <a:ext cx="4838700" cy="31623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503400" y="6172200"/>
            <a:ext cx="444500" cy="4445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6985000" y="6832600"/>
            <a:ext cx="4254500" cy="673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3800" b="0" i="0" u="sng" strike="noStrike" spc="-100">
                <a:solidFill>
                  <a:srgbClr val="FFFFFF"/>
                </a:solidFill>
                <a:ea typeface="Pretendard SemiBold"/>
              </a:rPr>
              <a:t>가정</a:t>
            </a:r>
            <a:r>
              <a:rPr lang="en-US" sz="3800" b="0" i="0" u="sng" strike="noStrike" spc="-100">
                <a:solidFill>
                  <a:srgbClr val="FFFFFF"/>
                </a:solidFill>
                <a:latin typeface="Pretendard SemiBold"/>
              </a:rPr>
              <a:t> 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375400" y="7632700"/>
            <a:ext cx="5473700" cy="1638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6199"/>
              </a:lnSpc>
            </a:pPr>
            <a:r>
              <a:rPr lang="ko-KR" sz="2300" b="0" i="0" u="none" strike="noStrike" spc="-100">
                <a:solidFill>
                  <a:srgbClr val="D0DAF5"/>
                </a:solidFill>
                <a:ea typeface="Pretendard Regular"/>
              </a:rPr>
              <a:t>모종의</a:t>
            </a:r>
            <a:r>
              <a:rPr lang="en-US" sz="2300" b="0" i="0" u="none" strike="noStrike" spc="-100">
                <a:solidFill>
                  <a:srgbClr val="D0DAF5"/>
                </a:solidFill>
                <a:latin typeface="Pretendard Regular"/>
              </a:rPr>
              <a:t> </a:t>
            </a:r>
            <a:r>
              <a:rPr lang="ko-KR" sz="2300" b="0" i="0" u="none" strike="noStrike" spc="-100">
                <a:solidFill>
                  <a:srgbClr val="D0DAF5"/>
                </a:solidFill>
                <a:ea typeface="Pretendard Regular"/>
              </a:rPr>
              <a:t>이유로</a:t>
            </a:r>
            <a:r>
              <a:rPr lang="en-US" sz="2300" b="0" i="0" u="none" strike="noStrike" spc="-100">
                <a:solidFill>
                  <a:srgbClr val="D0DAF5"/>
                </a:solidFill>
                <a:latin typeface="Pretendard Regular"/>
              </a:rPr>
              <a:t>, kubelet.conf</a:t>
            </a:r>
            <a:r>
              <a:rPr lang="ko-KR" sz="2300" b="0" i="0" u="none" strike="noStrike" spc="-100">
                <a:solidFill>
                  <a:srgbClr val="D0DAF5"/>
                </a:solidFill>
                <a:ea typeface="Pretendard Regular"/>
              </a:rPr>
              <a:t>와</a:t>
            </a:r>
            <a:r>
              <a:rPr lang="en-US" sz="2300" b="0" i="0" u="none" strike="noStrike" spc="-100">
                <a:solidFill>
                  <a:srgbClr val="D0DAF5"/>
                </a:solidFill>
                <a:latin typeface="Pretendard Regular"/>
              </a:rPr>
              <a:t> </a:t>
            </a:r>
          </a:p>
          <a:p>
            <a:pPr lvl="0" algn="ctr">
              <a:lnSpc>
                <a:spcPct val="116199"/>
              </a:lnSpc>
            </a:pPr>
            <a:r>
              <a:rPr lang="en-US" sz="2300" b="0" i="0" u="none" strike="noStrike" spc="-100">
                <a:solidFill>
                  <a:srgbClr val="D0DAF5"/>
                </a:solidFill>
                <a:latin typeface="Pretendard Regular"/>
              </a:rPr>
              <a:t>kubelet-client-current.pem </a:t>
            </a:r>
          </a:p>
          <a:p>
            <a:pPr lvl="0" algn="ctr">
              <a:lnSpc>
                <a:spcPct val="116199"/>
              </a:lnSpc>
            </a:pPr>
            <a:r>
              <a:rPr lang="ko-KR" sz="2300" b="0" i="0" u="none" strike="noStrike" spc="-100">
                <a:solidFill>
                  <a:srgbClr val="D0DAF5"/>
                </a:solidFill>
                <a:ea typeface="Pretendard Regular"/>
              </a:rPr>
              <a:t>파일이</a:t>
            </a:r>
            <a:r>
              <a:rPr lang="en-US" sz="2300" b="0" i="0" u="none" strike="noStrike" spc="-100">
                <a:solidFill>
                  <a:srgbClr val="D0DAF5"/>
                </a:solidFill>
                <a:latin typeface="Pretendard Regular"/>
              </a:rPr>
              <a:t> </a:t>
            </a:r>
            <a:r>
              <a:rPr lang="ko-KR" sz="2300" b="0" i="0" u="none" strike="noStrike" spc="-100">
                <a:solidFill>
                  <a:srgbClr val="D0DAF5"/>
                </a:solidFill>
                <a:ea typeface="Pretendard Regular"/>
              </a:rPr>
              <a:t>컨테이너의</a:t>
            </a:r>
            <a:r>
              <a:rPr lang="en-US" sz="2300" b="0" i="0" u="none" strike="noStrike" spc="-100">
                <a:solidFill>
                  <a:srgbClr val="D0DAF5"/>
                </a:solidFill>
                <a:latin typeface="Pretendard Regular"/>
              </a:rPr>
              <a:t> /root </a:t>
            </a:r>
            <a:r>
              <a:rPr lang="ko-KR" sz="2300" b="0" i="0" u="none" strike="noStrike" spc="-100">
                <a:solidFill>
                  <a:srgbClr val="D0DAF5"/>
                </a:solidFill>
                <a:ea typeface="Pretendard Regular"/>
              </a:rPr>
              <a:t>디렉토리에</a:t>
            </a:r>
            <a:r>
              <a:rPr lang="en-US" sz="2300" b="0" i="0" u="none" strike="noStrike" spc="-100">
                <a:solidFill>
                  <a:srgbClr val="D0DAF5"/>
                </a:solidFill>
                <a:latin typeface="Pretendard Regular"/>
              </a:rPr>
              <a:t> </a:t>
            </a:r>
          </a:p>
          <a:p>
            <a:pPr lvl="0" algn="ctr">
              <a:lnSpc>
                <a:spcPct val="116199"/>
              </a:lnSpc>
            </a:pPr>
            <a:r>
              <a:rPr lang="ko-KR" sz="2300" b="0" i="0" u="none" strike="noStrike" spc="-100">
                <a:solidFill>
                  <a:srgbClr val="D0DAF5"/>
                </a:solidFill>
                <a:ea typeface="Pretendard Regular"/>
              </a:rPr>
              <a:t>마운트</a:t>
            </a:r>
            <a:r>
              <a:rPr lang="en-US" sz="2300" b="0" i="0" u="none" strike="noStrike" spc="-100">
                <a:solidFill>
                  <a:srgbClr val="D0DAF5"/>
                </a:solidFill>
                <a:latin typeface="Pretendard Regular"/>
              </a:rPr>
              <a:t> </a:t>
            </a:r>
            <a:r>
              <a:rPr lang="ko-KR" sz="2300" b="0" i="0" u="none" strike="noStrike" spc="-100">
                <a:solidFill>
                  <a:srgbClr val="D0DAF5"/>
                </a:solidFill>
                <a:ea typeface="Pretendard Regular"/>
              </a:rPr>
              <a:t>되어</a:t>
            </a:r>
            <a:r>
              <a:rPr lang="en-US" sz="2300" b="0" i="0" u="none" strike="noStrike" spc="-100">
                <a:solidFill>
                  <a:srgbClr val="D0DAF5"/>
                </a:solidFill>
                <a:latin typeface="Pretendard Regular"/>
              </a:rPr>
              <a:t> </a:t>
            </a:r>
            <a:r>
              <a:rPr lang="ko-KR" sz="2300" b="0" i="0" u="none" strike="noStrike" spc="-100">
                <a:solidFill>
                  <a:srgbClr val="D0DAF5"/>
                </a:solidFill>
                <a:ea typeface="Pretendard Regular"/>
              </a:rPr>
              <a:t>있음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509500" y="6832600"/>
            <a:ext cx="4254500" cy="673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sz="3800" b="0" i="0" u="sng" strike="noStrike" spc="-100">
                <a:solidFill>
                  <a:srgbClr val="FFFFFF"/>
                </a:solidFill>
                <a:ea typeface="Pretendard SemiBold"/>
              </a:rPr>
              <a:t>가정</a:t>
            </a:r>
            <a:r>
              <a:rPr lang="en-US" sz="3800" b="0" i="0" u="sng" strike="noStrike" spc="-100">
                <a:solidFill>
                  <a:srgbClr val="FFFFFF"/>
                </a:solidFill>
                <a:latin typeface="Pretendard SemiBold"/>
              </a:rPr>
              <a:t> 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560300" y="8013700"/>
            <a:ext cx="40894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16199"/>
              </a:lnSpc>
            </a:pPr>
            <a:r>
              <a:rPr lang="ko-KR" sz="2500" b="0" i="0" u="none" strike="noStrike" spc="-100">
                <a:solidFill>
                  <a:srgbClr val="D0DAF5"/>
                </a:solidFill>
                <a:ea typeface="Pretendard Regular"/>
              </a:rPr>
              <a:t>호스트에서</a:t>
            </a:r>
            <a:r>
              <a:rPr lang="en-US" sz="2500" b="0" i="0" u="none" strike="noStrike" spc="-100">
                <a:solidFill>
                  <a:srgbClr val="D0DAF5"/>
                </a:solidFill>
                <a:latin typeface="Pretendard Regular"/>
              </a:rPr>
              <a:t> </a:t>
            </a:r>
            <a:r>
              <a:rPr lang="ko-KR" sz="2500" b="0" i="0" u="none" strike="noStrike" spc="-100">
                <a:solidFill>
                  <a:srgbClr val="D0DAF5"/>
                </a:solidFill>
                <a:ea typeface="Pretendard Regular"/>
              </a:rPr>
              <a:t>취약한</a:t>
            </a:r>
            <a:r>
              <a:rPr lang="en-US" sz="2500" b="0" i="0" u="none" strike="noStrike" spc="-100">
                <a:solidFill>
                  <a:srgbClr val="D0DAF5"/>
                </a:solidFill>
                <a:latin typeface="Pretendard Regular"/>
              </a:rPr>
              <a:t> </a:t>
            </a:r>
            <a:r>
              <a:rPr lang="ko-KR" sz="2500" b="0" i="0" u="none" strike="noStrike" spc="-100">
                <a:solidFill>
                  <a:srgbClr val="D0DAF5"/>
                </a:solidFill>
                <a:ea typeface="Pretendard Regular"/>
              </a:rPr>
              <a:t>커널</a:t>
            </a:r>
            <a:r>
              <a:rPr lang="en-US" sz="2500" b="0" i="0" u="none" strike="noStrike" spc="-100">
                <a:solidFill>
                  <a:srgbClr val="D0DAF5"/>
                </a:solidFill>
                <a:latin typeface="Pretendard Regular"/>
              </a:rPr>
              <a:t> </a:t>
            </a:r>
            <a:r>
              <a:rPr lang="ko-KR" sz="2500" b="0" i="0" u="none" strike="noStrike" spc="-100">
                <a:solidFill>
                  <a:srgbClr val="D0DAF5"/>
                </a:solidFill>
                <a:ea typeface="Pretendard Regular"/>
              </a:rPr>
              <a:t>버전</a:t>
            </a:r>
            <a:r>
              <a:rPr lang="en-US" sz="2500" b="0" i="0" u="none" strike="noStrike" spc="-100">
                <a:solidFill>
                  <a:srgbClr val="D0DAF5"/>
                </a:solidFill>
                <a:latin typeface="Pretendard Regular"/>
              </a:rPr>
              <a:t>(5.12.0-051200-generic) </a:t>
            </a:r>
            <a:r>
              <a:rPr lang="ko-KR" sz="2500" b="0" i="0" u="none" strike="noStrike" spc="-100">
                <a:solidFill>
                  <a:srgbClr val="D0DAF5"/>
                </a:solidFill>
                <a:ea typeface="Pretendard Regular"/>
              </a:rPr>
              <a:t>사용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12827000" y="190500"/>
            <a:ext cx="5461000" cy="10121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482600" y="482600"/>
            <a:ext cx="53848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04.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시나리오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Policy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Cilium &amp; Tetragon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정책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적용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00" y="3327400"/>
            <a:ext cx="12928600" cy="16129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3746500"/>
            <a:ext cx="762000" cy="7620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879600" y="3810000"/>
            <a:ext cx="114935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CVE-2021-41773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취약점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이용하여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RCE →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데몬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권한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쉘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획득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00" y="5499100"/>
            <a:ext cx="12928600" cy="16129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5918200"/>
            <a:ext cx="762000" cy="7620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879600" y="5740400"/>
            <a:ext cx="11493500" cy="1092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CVE-2022-0847 DirtyPipe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취약점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이용하여</a:t>
            </a:r>
          </a:p>
          <a:p>
            <a:pPr lvl="0" algn="l">
              <a:lnSpc>
                <a:spcPct val="87149"/>
              </a:lnSpc>
            </a:pP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/etc/passwd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파일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변조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후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루트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권한</a:t>
            </a:r>
            <a:r>
              <a:rPr lang="en-US" sz="3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Light"/>
              </a:rPr>
              <a:t>획득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00" y="7658100"/>
            <a:ext cx="12928600" cy="16129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8077200"/>
            <a:ext cx="762000" cy="7620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1879600" y="7899400"/>
            <a:ext cx="11366500" cy="1092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/root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디렉토리에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있는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kubelet.conf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파일과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pem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파일을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이용하여</a:t>
            </a:r>
          </a:p>
          <a:p>
            <a:pPr lvl="0" algn="l">
              <a:lnSpc>
                <a:spcPct val="87149"/>
              </a:lnSpc>
            </a:pP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클러스터</a:t>
            </a:r>
            <a:r>
              <a:rPr lang="en-US" sz="3500" b="0" i="0" u="none" strike="noStrike">
                <a:solidFill>
                  <a:srgbClr val="FFFFFF"/>
                </a:solidFill>
                <a:latin typeface="Pretendard Light"/>
              </a:rPr>
              <a:t> </a:t>
            </a:r>
            <a:r>
              <a:rPr lang="ko-KR" sz="3500" b="0" i="0" u="none" strike="noStrike">
                <a:solidFill>
                  <a:srgbClr val="FFFFFF"/>
                </a:solidFill>
                <a:ea typeface="Pretendard Light"/>
              </a:rPr>
              <a:t>장악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53848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04.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시나리오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Policy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97100" y="2387600"/>
            <a:ext cx="13881100" cy="78105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Cilium &amp; Tetragon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정책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적용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53848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04.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시나리오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Policy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2900" y="1549400"/>
            <a:ext cx="9880600" cy="91948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Cilium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정책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53848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04.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시나리오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Policy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60600" y="2387600"/>
            <a:ext cx="13766800" cy="774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8953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Cilium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정책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적용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04000" y="1574800"/>
            <a:ext cx="63881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FC5230"/>
                </a:solidFill>
                <a:latin typeface="Pretendard Medium"/>
              </a:rPr>
              <a:t>CVE-2021-41773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92800" y="1676400"/>
            <a:ext cx="6731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2900" b="0" i="0" u="none" strike="noStrike">
                <a:solidFill>
                  <a:srgbClr val="FC5230"/>
                </a:solidFill>
                <a:ea typeface="Pretendard Medium"/>
              </a:rPr>
              <a:t>①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53848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04.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시나리오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Policy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1892300"/>
            <a:ext cx="8788400" cy="8737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0100" y="1854200"/>
            <a:ext cx="9144000" cy="88011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Tetragon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정책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 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53848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04.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시나리오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Policy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35200" y="2387600"/>
            <a:ext cx="13817600" cy="77724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2600" y="1485900"/>
            <a:ext cx="13525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Tetragon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정책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적용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후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43800" y="1574800"/>
            <a:ext cx="63881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FC5230"/>
                </a:solidFill>
                <a:latin typeface="Pretendard Medium"/>
              </a:rPr>
              <a:t>CVE-2022-0847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32600" y="1676400"/>
            <a:ext cx="673100" cy="520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87149"/>
              </a:lnSpc>
            </a:pPr>
            <a:r>
              <a:rPr lang="en-US" sz="2900" b="0" i="0" u="none" strike="noStrike">
                <a:solidFill>
                  <a:srgbClr val="FC5230"/>
                </a:solidFill>
                <a:ea typeface="Pretendard Medium"/>
              </a:rPr>
              <a:t>②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39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5400000">
            <a:off x="-3022600" y="6515100"/>
            <a:ext cx="10464800" cy="8864600"/>
          </a:xfrm>
          <a:prstGeom prst="rect">
            <a:avLst/>
          </a:prstGeom>
          <a:effectLst>
            <a:outerShdw blurRad="783056" dist="818505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14500" y="1943100"/>
            <a:ext cx="5956300" cy="1600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9000" b="0" i="0" u="none" strike="noStrike" spc="-400">
                <a:solidFill>
                  <a:srgbClr val="173460"/>
                </a:solidFill>
                <a:latin typeface="Pretendard Light"/>
              </a:rPr>
              <a:t>05.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330200" y="1485900"/>
            <a:ext cx="19177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99600"/>
              </a:lnSpc>
            </a:pPr>
            <a:r>
              <a:rPr lang="en-US" sz="16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CONTENTS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14500" y="3390900"/>
            <a:ext cx="15811500" cy="1689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프로젝트</a:t>
            </a:r>
            <a:r>
              <a:rPr lang="en-US" sz="9500" b="0" i="0" u="none" strike="noStrike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9500" b="0" i="0" u="none" strike="noStrike">
                <a:solidFill>
                  <a:srgbClr val="173460"/>
                </a:solidFill>
                <a:ea typeface="Pretendard Bold"/>
              </a:rPr>
              <a:t>성과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4500" y="5334000"/>
            <a:ext cx="6934200" cy="444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TEAM. KUBENOVA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47483648" y="-2147483648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rot="5400000">
            <a:off x="-647700" y="7251700"/>
            <a:ext cx="8432800" cy="7150100"/>
          </a:xfrm>
          <a:prstGeom prst="rect">
            <a:avLst/>
          </a:prstGeom>
          <a:effectLst>
            <a:outerShdw blurRad="509185" dist="660029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15060000">
            <a:off x="1270000" y="-1447800"/>
            <a:ext cx="17335500" cy="18084800"/>
          </a:xfrm>
          <a:prstGeom prst="rect">
            <a:avLst/>
          </a:prstGeom>
          <a:effectLst>
            <a:outerShdw blurRad="2995010" dist="800376" dir="11940000">
              <a:srgbClr val="FFFFFF">
                <a:alpha val="5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00" y="2654300"/>
            <a:ext cx="16065500" cy="7150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863600" y="2908300"/>
            <a:ext cx="711200" cy="1905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739900" y="3009900"/>
            <a:ext cx="12192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BDC7E1"/>
                </a:solidFill>
                <a:latin typeface="Pretendard Bold"/>
              </a:rPr>
              <a:t>01.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52600" y="3848100"/>
            <a:ext cx="4000500" cy="1016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책을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통한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</a:p>
          <a:p>
            <a:pPr lvl="0" algn="l">
              <a:lnSpc>
                <a:spcPct val="103749"/>
              </a:lnSpc>
            </a:pP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쿠버네티스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기초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지식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습득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02400" y="3022600"/>
            <a:ext cx="12192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BDC7E1"/>
                </a:solidFill>
                <a:latin typeface="Pretendard Bold"/>
              </a:rPr>
              <a:t>02.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27800" y="3860800"/>
            <a:ext cx="4356100" cy="1016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노션을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통한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</a:p>
          <a:p>
            <a:pPr lvl="0" algn="l">
              <a:lnSpc>
                <a:spcPct val="103749"/>
              </a:lnSpc>
            </a:pP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태스크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관리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및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상황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공유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38000" y="3022600"/>
            <a:ext cx="12192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BDC7E1"/>
                </a:solidFill>
                <a:latin typeface="Pretendard Bold"/>
              </a:rPr>
              <a:t>03.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63400" y="3873500"/>
            <a:ext cx="3289300" cy="1016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GCP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를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통한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</a:p>
          <a:p>
            <a:pPr lvl="0" algn="l">
              <a:lnSpc>
                <a:spcPct val="103749"/>
              </a:lnSpc>
            </a:pP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K8S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클러스터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공유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05.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성과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8800" y="5054600"/>
            <a:ext cx="3340100" cy="4292600"/>
          </a:xfrm>
          <a:prstGeom prst="rect">
            <a:avLst/>
          </a:prstGeom>
          <a:effectLst>
            <a:outerShdw blurRad="111076" dist="205515" dir="2700000">
              <a:srgbClr val="000000">
                <a:alpha val="12000"/>
              </a:srgbClr>
            </a:outerShdw>
          </a:effectLst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6800" y="5524500"/>
            <a:ext cx="5041900" cy="3352800"/>
          </a:xfrm>
          <a:prstGeom prst="rect">
            <a:avLst/>
          </a:prstGeom>
          <a:effectLst>
            <a:outerShdw blurRad="111792" dist="206176" dir="2700000">
              <a:srgbClr val="000000">
                <a:alpha val="12000"/>
              </a:srgbClr>
            </a:outerShdw>
          </a:effectLst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42500" y="5130800"/>
            <a:ext cx="1282700" cy="12827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18900" y="5537200"/>
            <a:ext cx="5219700" cy="3327400"/>
          </a:xfrm>
          <a:prstGeom prst="rect">
            <a:avLst/>
          </a:prstGeom>
          <a:effectLst>
            <a:outerShdw blurRad="109942" dist="204463" dir="2700000">
              <a:srgbClr val="000000">
                <a:alpha val="12000"/>
              </a:srgbClr>
            </a:outerShdw>
          </a:effectLst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81200" y="5054600"/>
            <a:ext cx="2844800" cy="1778000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482600" y="1485900"/>
            <a:ext cx="72771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프로젝트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수행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방법론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05.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성과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82600" y="1485900"/>
            <a:ext cx="72771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논문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투고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grpSp>
        <p:nvGrpSpPr>
          <p:cNvPr id="8" name="Group 8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00" y="2387600"/>
            <a:ext cx="6451600" cy="7696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00" y="2387600"/>
            <a:ext cx="6464300" cy="7721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1500" y="3886200"/>
            <a:ext cx="6172200" cy="38354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28500" y="5918200"/>
            <a:ext cx="939800" cy="9398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21100" y="8128000"/>
            <a:ext cx="939800" cy="9398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0858500" y="6565900"/>
            <a:ext cx="7264400" cy="198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latin typeface="Pretendard ExtraBold"/>
              </a:rPr>
              <a:t>eBPF </a:t>
            </a:r>
            <a:r>
              <a:rPr lang="ko-KR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ea typeface="Pretendard ExtraBold"/>
              </a:rPr>
              <a:t>기반의</a:t>
            </a:r>
            <a:r>
              <a:rPr lang="en-US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latin typeface="Pretendard ExtraBold"/>
              </a:rPr>
              <a:t> </a:t>
            </a:r>
          </a:p>
          <a:p>
            <a:pPr lvl="0" algn="ctr">
              <a:lnSpc>
                <a:spcPct val="103749"/>
              </a:lnSpc>
            </a:pPr>
            <a:r>
              <a:rPr lang="ko-KR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ea typeface="Pretendard ExtraBold"/>
              </a:rPr>
              <a:t>쿠버네티스</a:t>
            </a:r>
            <a:r>
              <a:rPr lang="en-US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latin typeface="Pretendard ExtraBold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ea typeface="Pretendard ExtraBold"/>
              </a:rPr>
              <a:t>네트워크</a:t>
            </a:r>
            <a:r>
              <a:rPr lang="en-US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latin typeface="Pretendard ExtraBold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ea typeface="Pretendard ExtraBold"/>
              </a:rPr>
              <a:t>통신</a:t>
            </a:r>
            <a:r>
              <a:rPr lang="en-US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latin typeface="Pretendard ExtraBold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ea typeface="Pretendard ExtraBold"/>
              </a:rPr>
              <a:t>모니터링</a:t>
            </a:r>
            <a:r>
              <a:rPr lang="en-US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latin typeface="Pretendard ExtraBold"/>
              </a:rPr>
              <a:t> </a:t>
            </a:r>
          </a:p>
          <a:p>
            <a:pPr lvl="0" algn="ctr">
              <a:lnSpc>
                <a:spcPct val="103749"/>
              </a:lnSpc>
            </a:pPr>
            <a:r>
              <a:rPr lang="ko-KR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ea typeface="Pretendard ExtraBold"/>
              </a:rPr>
              <a:t>및</a:t>
            </a:r>
            <a:r>
              <a:rPr lang="en-US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latin typeface="Pretendard ExtraBold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ea typeface="Pretendard ExtraBold"/>
              </a:rPr>
              <a:t>시스템</a:t>
            </a:r>
            <a:r>
              <a:rPr lang="en-US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latin typeface="Pretendard ExtraBold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ea typeface="Pretendard ExtraBold"/>
              </a:rPr>
              <a:t>공격</a:t>
            </a:r>
            <a:r>
              <a:rPr lang="en-US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latin typeface="Pretendard ExtraBold"/>
              </a:rPr>
              <a:t> </a:t>
            </a:r>
            <a:r>
              <a:rPr lang="ko-KR" sz="4000" b="0" i="0" u="none" strike="noStrike" spc="-100">
                <a:solidFill>
                  <a:srgbClr val="FFFFFF"/>
                </a:solidFill>
                <a:highlight>
                  <a:srgbClr val="173460"/>
                </a:highlight>
                <a:ea typeface="Pretendard ExtraBold"/>
              </a:rPr>
              <a:t>탐지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85600" y="3314700"/>
            <a:ext cx="5422900" cy="10033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1950700" y="4508500"/>
            <a:ext cx="50800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2024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추계학술대회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논문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투고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-139700" y="7378700"/>
            <a:ext cx="18427700" cy="2921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900" y="5346700"/>
            <a:ext cx="5486400" cy="12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900" y="6781800"/>
            <a:ext cx="5486400" cy="12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00" y="3670300"/>
            <a:ext cx="8369300" cy="61341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3911600"/>
            <a:ext cx="622300" cy="4191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00" y="2578100"/>
            <a:ext cx="8369300" cy="10795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812800" y="2819400"/>
            <a:ext cx="6629400" cy="571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3200" b="0" i="0" u="none" strike="noStrike">
                <a:solidFill>
                  <a:srgbClr val="EEF2FC"/>
                </a:solidFill>
                <a:latin typeface="Pretendard Medium"/>
              </a:rPr>
              <a:t>Cilium CNI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200" y="4533900"/>
            <a:ext cx="54229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iptables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기반의</a:t>
            </a: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 kube-proxy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대신</a:t>
            </a:r>
          </a:p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eBPF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기반의</a:t>
            </a: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 Cilium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사용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05.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성과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9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5300" y="3670300"/>
            <a:ext cx="8369300" cy="61341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0900" y="3911600"/>
            <a:ext cx="622300" cy="4191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9740900" y="4533900"/>
            <a:ext cx="62865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6199"/>
              </a:lnSpc>
            </a:pP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네트워크</a:t>
            </a: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트래픽을</a:t>
            </a: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가시성있게</a:t>
            </a: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확인할</a:t>
            </a: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수</a:t>
            </a: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있는</a:t>
            </a:r>
          </a:p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/>
                </a:solidFill>
                <a:latin typeface="Pretendard Light"/>
              </a:rPr>
              <a:t>Hubble UI </a:t>
            </a:r>
            <a:r>
              <a:rPr lang="ko-KR" sz="2500" b="0" i="0" u="none" strike="noStrike">
                <a:solidFill>
                  <a:srgbClr val="173460"/>
                </a:solidFill>
                <a:ea typeface="Pretendard Light"/>
              </a:rPr>
              <a:t>사용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0900" y="5600700"/>
            <a:ext cx="7658100" cy="3873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7900" y="5600700"/>
            <a:ext cx="7378700" cy="3873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798800" y="660400"/>
            <a:ext cx="2209800" cy="19304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82600" y="1485900"/>
            <a:ext cx="72771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Cilium &amp; Hubble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5300" y="2578100"/>
            <a:ext cx="8369300" cy="107950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9715500" y="2819400"/>
            <a:ext cx="6629400" cy="571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3200" b="0" i="0" u="none" strike="noStrike">
                <a:solidFill>
                  <a:srgbClr val="EEF2FC"/>
                </a:solidFill>
                <a:latin typeface="Pretendard Medium"/>
              </a:rPr>
              <a:t>Hubble UI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05.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성과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93700" y="7239000"/>
            <a:ext cx="4533900" cy="25527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5400000">
            <a:off x="12090400" y="2628900"/>
            <a:ext cx="1993900" cy="19939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82600" y="1485900"/>
            <a:ext cx="72771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Tetragon Policy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700" y="2425700"/>
            <a:ext cx="12954000" cy="78613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3093700" y="5435600"/>
            <a:ext cx="4826000" cy="1346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4000" spc="-100" dirty="0" err="1">
                <a:solidFill>
                  <a:srgbClr val="306DC6"/>
                </a:solidFill>
                <a:latin typeface="Pretendard Bold"/>
              </a:rPr>
              <a:t>Mitre</a:t>
            </a:r>
            <a:r>
              <a:rPr lang="ko-KR" altLang="en-US" sz="4000" spc="-100" dirty="0">
                <a:solidFill>
                  <a:srgbClr val="306DC6"/>
                </a:solidFill>
                <a:latin typeface="Pretendard Bold"/>
              </a:rPr>
              <a:t> </a:t>
            </a:r>
            <a:r>
              <a:rPr lang="en-US" altLang="ko-KR" sz="4000" spc="-100" dirty="0" err="1">
                <a:solidFill>
                  <a:srgbClr val="306DC6"/>
                </a:solidFill>
                <a:latin typeface="Pretendard Bold"/>
              </a:rPr>
              <a:t>Att&amp;ack</a:t>
            </a:r>
            <a:endParaRPr lang="en-US" altLang="ko-KR" sz="4000" spc="-100" dirty="0">
              <a:solidFill>
                <a:srgbClr val="306DC6"/>
              </a:solidFill>
              <a:latin typeface="Pretendard Bold"/>
            </a:endParaRPr>
          </a:p>
          <a:p>
            <a:pPr lvl="0" algn="l">
              <a:lnSpc>
                <a:spcPct val="103749"/>
              </a:lnSpc>
            </a:pPr>
            <a:r>
              <a:rPr lang="en-US" sz="4000" i="0" u="none" strike="noStrike" spc="-100" dirty="0">
                <a:solidFill>
                  <a:srgbClr val="306DC6"/>
                </a:solidFill>
                <a:latin typeface="Pretendard Bold"/>
              </a:rPr>
              <a:t>Kubernetes Goat</a:t>
            </a:r>
          </a:p>
          <a:p>
            <a:pPr lvl="0" algn="l">
              <a:lnSpc>
                <a:spcPct val="103749"/>
              </a:lnSpc>
            </a:pPr>
            <a:r>
              <a:rPr lang="en-US" sz="4000" spc="-100" dirty="0">
                <a:solidFill>
                  <a:srgbClr val="306DC6"/>
                </a:solidFill>
                <a:latin typeface="Pretendard Bold"/>
              </a:rPr>
              <a:t>1Day Scenario</a:t>
            </a:r>
          </a:p>
          <a:p>
            <a:pPr lvl="0" algn="l">
              <a:lnSpc>
                <a:spcPct val="103749"/>
              </a:lnSpc>
            </a:pPr>
            <a:r>
              <a:rPr lang="en-US" sz="4000" b="0" i="0" u="none" strike="noStrike" spc="-100" dirty="0">
                <a:solidFill>
                  <a:srgbClr val="173460"/>
                </a:solidFill>
                <a:latin typeface="Pretendard Bold"/>
              </a:rPr>
              <a:t>9</a:t>
            </a:r>
            <a:r>
              <a:rPr lang="ko-KR" sz="4000" b="0" i="0" u="none" strike="noStrike" spc="-100" dirty="0">
                <a:solidFill>
                  <a:srgbClr val="173460"/>
                </a:solidFill>
                <a:ea typeface="Pretendard Bold"/>
              </a:rPr>
              <a:t>개의</a:t>
            </a:r>
            <a:r>
              <a:rPr lang="en-US" sz="4000" b="0" i="0" u="none" strike="noStrike" spc="-100" dirty="0">
                <a:solidFill>
                  <a:srgbClr val="173460"/>
                </a:solidFill>
                <a:latin typeface="Pretendard Bold"/>
              </a:rPr>
              <a:t> </a:t>
            </a:r>
          </a:p>
          <a:p>
            <a:pPr lvl="0" algn="l">
              <a:lnSpc>
                <a:spcPct val="103749"/>
              </a:lnSpc>
            </a:pPr>
            <a:r>
              <a:rPr lang="en-US" sz="4000" b="0" i="0" u="none" strike="noStrike" spc="-100" dirty="0">
                <a:solidFill>
                  <a:srgbClr val="173460"/>
                </a:solidFill>
                <a:latin typeface="Pretendard Bold"/>
              </a:rPr>
              <a:t>Tetragon Policy </a:t>
            </a:r>
            <a:r>
              <a:rPr lang="ko-KR" sz="4000" b="0" i="0" u="none" strike="noStrike" spc="-100" dirty="0">
                <a:solidFill>
                  <a:srgbClr val="173460"/>
                </a:solidFill>
                <a:ea typeface="Pretendard Bold"/>
              </a:rPr>
              <a:t>작성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05.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성과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00" y="3035300"/>
            <a:ext cx="9042400" cy="54991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1600" y="3035300"/>
            <a:ext cx="9042400" cy="54991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82600" y="1485900"/>
            <a:ext cx="138430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Kubernetes ↔ SIEM ↔ Slack ↔ Kubernetes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76900" y="8813800"/>
            <a:ext cx="69215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37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Regular"/>
              </a:rPr>
              <a:t>Python 706 LoCs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Regular"/>
              </a:rPr>
              <a:t>개발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47483648" y="-2147483648"/>
            <a:ext cx="2147483647" cy="2147483647"/>
            <a:chOff x="0" y="0"/>
            <a:chExt cx="0" cy="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rot="5400000">
            <a:off x="-647700" y="7251700"/>
            <a:ext cx="8432800" cy="7150100"/>
          </a:xfrm>
          <a:prstGeom prst="rect">
            <a:avLst/>
          </a:prstGeom>
          <a:effectLst>
            <a:outerShdw blurRad="509185" dist="660029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15060000">
            <a:off x="1270000" y="-1447800"/>
            <a:ext cx="17335500" cy="18084800"/>
          </a:xfrm>
          <a:prstGeom prst="rect">
            <a:avLst/>
          </a:prstGeom>
          <a:effectLst>
            <a:outerShdw blurRad="2995010" dist="800376" dir="11940000">
              <a:srgbClr val="FFFFFF">
                <a:alpha val="5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00" y="2654300"/>
            <a:ext cx="16065500" cy="6667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18148300" y="9804400"/>
            <a:ext cx="139700" cy="4826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863600" y="2908300"/>
            <a:ext cx="711200" cy="190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00" y="4229100"/>
            <a:ext cx="14414500" cy="127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044700" y="3187700"/>
            <a:ext cx="10591800" cy="622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이후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추가</a:t>
            </a:r>
            <a:r>
              <a:rPr lang="en-US" sz="3500" b="0" i="0" u="none" strike="noStrike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500" b="0" i="0" u="none" strike="noStrike">
                <a:solidFill>
                  <a:srgbClr val="173460"/>
                </a:solidFill>
                <a:ea typeface="Pretendard Medium"/>
              </a:rPr>
              <a:t>계획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20900" y="4432300"/>
            <a:ext cx="12192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BDC7E1"/>
                </a:solidFill>
                <a:latin typeface="Pretendard Bold"/>
              </a:rPr>
              <a:t>01.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33600" y="5524500"/>
            <a:ext cx="32893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SOC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환경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자동화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66000" y="4445000"/>
            <a:ext cx="12192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BDC7E1"/>
                </a:solidFill>
                <a:latin typeface="Pretendard Bold"/>
              </a:rPr>
              <a:t>02.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91400" y="5524500"/>
            <a:ext cx="4686300" cy="1016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새로운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시나리오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기반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 </a:t>
            </a:r>
          </a:p>
          <a:p>
            <a:pPr lvl="0" algn="l">
              <a:lnSpc>
                <a:spcPct val="103749"/>
              </a:lnSpc>
            </a:pP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정책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작성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611100" y="4457700"/>
            <a:ext cx="12192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en-US" sz="5000" b="0" i="0" u="none" strike="noStrike" spc="-100">
                <a:solidFill>
                  <a:srgbClr val="BDC7E1"/>
                </a:solidFill>
                <a:latin typeface="Pretendard Bold"/>
              </a:rPr>
              <a:t>03.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623800" y="5537200"/>
            <a:ext cx="3289300" cy="533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3000" b="0" i="0" u="none" strike="noStrike" spc="-100">
                <a:solidFill>
                  <a:srgbClr val="173460"/>
                </a:solidFill>
                <a:latin typeface="Pretendard Medium"/>
              </a:rPr>
              <a:t> Docs </a:t>
            </a:r>
            <a:r>
              <a:rPr lang="ko-KR" sz="3000" b="0" i="0" u="none" strike="noStrike" spc="-100">
                <a:solidFill>
                  <a:srgbClr val="173460"/>
                </a:solidFill>
                <a:ea typeface="Pretendard Medium"/>
              </a:rPr>
              <a:t>제작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2600" y="482600"/>
            <a:ext cx="4800600" cy="7112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87149"/>
              </a:lnSpc>
            </a:pP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05.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프로젝트</a:t>
            </a:r>
            <a:r>
              <a:rPr lang="en-US" sz="4000" b="0" i="0" u="none" strike="noStrike" spc="-100">
                <a:solidFill>
                  <a:srgbClr val="173460"/>
                </a:solidFill>
                <a:latin typeface="Pretendard Medium"/>
              </a:rPr>
              <a:t> </a:t>
            </a:r>
            <a:r>
              <a:rPr lang="ko-KR" sz="4000" b="0" i="0" u="none" strike="noStrike" spc="-100">
                <a:solidFill>
                  <a:srgbClr val="173460"/>
                </a:solidFill>
                <a:ea typeface="Pretendard Medium"/>
              </a:rPr>
              <a:t>성과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9">
            <a:alphaModFix amt="90000"/>
          </a:blip>
          <a:stretch>
            <a:fillRect/>
          </a:stretch>
        </p:blipFill>
        <p:spPr>
          <a:xfrm>
            <a:off x="0" y="419100"/>
            <a:ext cx="266700" cy="8636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09800" y="7454900"/>
            <a:ext cx="1295400" cy="12954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86100" y="6184900"/>
            <a:ext cx="1295400" cy="12954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37000" y="7391400"/>
            <a:ext cx="1295400" cy="12954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4680000">
            <a:off x="2298700" y="6591300"/>
            <a:ext cx="736600" cy="7366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-2880000">
            <a:off x="3365500" y="8470900"/>
            <a:ext cx="736600" cy="7366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720000">
            <a:off x="4368800" y="6616700"/>
            <a:ext cx="736600" cy="7366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83500" y="6565900"/>
            <a:ext cx="2921000" cy="25527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890500" y="6273800"/>
            <a:ext cx="2679700" cy="2679700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482600" y="1485900"/>
            <a:ext cx="7277100" cy="8890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추후</a:t>
            </a:r>
            <a:r>
              <a:rPr lang="en-US" sz="5000" b="0" i="0" u="none" strike="noStrike" spc="-100">
                <a:solidFill>
                  <a:srgbClr val="173460"/>
                </a:solidFill>
                <a:latin typeface="Pretendard Bold"/>
              </a:rPr>
              <a:t> </a:t>
            </a:r>
            <a:r>
              <a:rPr lang="ko-KR" sz="5000" b="0" i="0" u="none" strike="noStrike" spc="-100">
                <a:solidFill>
                  <a:srgbClr val="173460"/>
                </a:solidFill>
                <a:ea typeface="Pretendard Bold"/>
              </a:rPr>
              <a:t>계획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103600" y="9829800"/>
            <a:ext cx="18796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r">
              <a:lnSpc>
                <a:spcPct val="116199"/>
              </a:lnSpc>
            </a:pPr>
            <a:r>
              <a:rPr lang="en-US" sz="2000" b="0" i="0" u="none" strike="noStrike">
                <a:solidFill>
                  <a:srgbClr val="787878"/>
                </a:solidFill>
                <a:latin typeface="Noto Sans CJK KR Regular"/>
              </a:rP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5400000">
            <a:off x="-3022600" y="6515100"/>
            <a:ext cx="10464800" cy="8864600"/>
          </a:xfrm>
          <a:prstGeom prst="rect">
            <a:avLst/>
          </a:prstGeom>
          <a:effectLst>
            <a:outerShdw blurRad="783056" dist="818505">
              <a:srgbClr val="FFFFFF">
                <a:alpha val="50000"/>
              </a:srgbClr>
            </a:outerShdw>
          </a:effectLst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 rot="-5400000">
            <a:off x="2070100" y="1663700"/>
            <a:ext cx="16535400" cy="17246600"/>
          </a:xfrm>
          <a:prstGeom prst="rect">
            <a:avLst/>
          </a:prstGeom>
          <a:effectLst>
            <a:outerShdw blurRad="2723438" dist="763227" dir="10800000">
              <a:srgbClr val="FFFFFF">
                <a:alpha val="5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0"/>
            <a:ext cx="18313400" cy="190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 rot="-5400000">
            <a:off x="-330200" y="1485900"/>
            <a:ext cx="1917700" cy="2921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99600"/>
              </a:lnSpc>
            </a:pPr>
            <a:r>
              <a:rPr lang="en-US" sz="16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CCIT </a:t>
            </a:r>
            <a:r>
              <a:rPr lang="ko-KR" sz="1600" b="0" i="0" u="none" strike="noStrike">
                <a:solidFill>
                  <a:srgbClr val="173460">
                    <a:alpha val="50196"/>
                  </a:srgbClr>
                </a:solidFill>
                <a:ea typeface="Pretendard Regular"/>
              </a:rPr>
              <a:t>최종</a:t>
            </a:r>
            <a:r>
              <a:rPr lang="en-US" sz="16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 </a:t>
            </a:r>
            <a:r>
              <a:rPr lang="ko-KR" sz="1600" b="0" i="0" u="none" strike="noStrike">
                <a:solidFill>
                  <a:srgbClr val="173460">
                    <a:alpha val="50196"/>
                  </a:srgbClr>
                </a:solidFill>
                <a:ea typeface="Pretendard Regular"/>
              </a:rPr>
              <a:t>발표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14500" y="3340100"/>
            <a:ext cx="15786100" cy="1511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3749"/>
              </a:lnSpc>
            </a:pPr>
            <a:r>
              <a:rPr lang="ko-KR" sz="8500" b="0" i="0" u="none" strike="noStrike">
                <a:solidFill>
                  <a:srgbClr val="173460"/>
                </a:solidFill>
                <a:ea typeface="Pretendard Bold"/>
              </a:rPr>
              <a:t>감사합니다</a:t>
            </a:r>
            <a:r>
              <a:rPr lang="en-US" sz="8500" b="0" i="0" u="none" strike="noStrike">
                <a:solidFill>
                  <a:srgbClr val="173460"/>
                </a:solidFill>
                <a:latin typeface="Pretendard Bold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14500" y="4902200"/>
            <a:ext cx="6934200" cy="444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16199"/>
              </a:lnSpc>
            </a:pPr>
            <a:r>
              <a:rPr lang="en-US" sz="2500" b="0" i="0" u="none" strike="noStrike">
                <a:solidFill>
                  <a:srgbClr val="173460">
                    <a:alpha val="50196"/>
                  </a:srgbClr>
                </a:solidFill>
                <a:latin typeface="Pretendard Regular"/>
              </a:rPr>
              <a:t>TEAM. KUBENOVA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18110200" y="8724900"/>
            <a:ext cx="177800" cy="9398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9994900" y="8737600"/>
            <a:ext cx="7759700" cy="9017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r">
              <a:lnSpc>
                <a:spcPct val="126160"/>
              </a:lnSpc>
            </a:pP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담당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교수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  | 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김민수교수님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,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최한림교수님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,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진수현교수님</a:t>
            </a:r>
          </a:p>
          <a:p>
            <a:pPr lvl="0" algn="r">
              <a:lnSpc>
                <a:spcPct val="126160"/>
              </a:lnSpc>
            </a:pP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PM  | 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신재형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(91913658)</a:t>
            </a:r>
          </a:p>
          <a:p>
            <a:pPr lvl="0" algn="r">
              <a:lnSpc>
                <a:spcPct val="126160"/>
              </a:lnSpc>
            </a:pP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PA  | 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남지우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(92212805), </a:t>
            </a:r>
            <a:r>
              <a:rPr lang="ko-KR" sz="1600" b="1" i="0" u="none" strike="noStrike">
                <a:solidFill>
                  <a:srgbClr val="173460">
                    <a:alpha val="70196"/>
                  </a:srgbClr>
                </a:solidFill>
                <a:ea typeface="Pretendard ExtraLight"/>
              </a:rPr>
              <a:t>어영민</a:t>
            </a:r>
            <a:r>
              <a:rPr lang="en-US" sz="1600" b="1" i="0" u="none" strike="noStrike">
                <a:solidFill>
                  <a:srgbClr val="173460">
                    <a:alpha val="70196"/>
                  </a:srgbClr>
                </a:solidFill>
                <a:latin typeface="Pretendard ExtraLight"/>
              </a:rPr>
              <a:t>(92015233)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1221</Words>
  <Application>Microsoft Office PowerPoint</Application>
  <PresentationFormat>사용자 지정</PresentationFormat>
  <Paragraphs>353</Paragraphs>
  <Slides>47</Slides>
  <Notes>0</Notes>
  <HiddenSlides>0</HiddenSlides>
  <MMClips>3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61" baseType="lpstr">
      <vt:lpstr>Pretendard Medium</vt:lpstr>
      <vt:lpstr>Pretendard ExtraLight</vt:lpstr>
      <vt:lpstr>Arial</vt:lpstr>
      <vt:lpstr>Pretendard Regular</vt:lpstr>
      <vt:lpstr>ChosunilboNM</vt:lpstr>
      <vt:lpstr>Pretendard Light</vt:lpstr>
      <vt:lpstr>Anuphan Medium</vt:lpstr>
      <vt:lpstr>Calibri</vt:lpstr>
      <vt:lpstr>Pretendard Thin</vt:lpstr>
      <vt:lpstr>Pretendard SemiBold</vt:lpstr>
      <vt:lpstr>Pretendard Bold</vt:lpstr>
      <vt:lpstr>Pretendard ExtraBold</vt:lpstr>
      <vt:lpstr>Noto Sans CJK KR Regular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JH S</cp:lastModifiedBy>
  <cp:revision>2</cp:revision>
  <dcterms:created xsi:type="dcterms:W3CDTF">2006-08-16T00:00:00Z</dcterms:created>
  <dcterms:modified xsi:type="dcterms:W3CDTF">2025-01-08T12:05:49Z</dcterms:modified>
</cp:coreProperties>
</file>