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30"/>
  </p:notesMasterIdLst>
  <p:sldIdLst>
    <p:sldId id="262" r:id="rId2"/>
    <p:sldId id="263" r:id="rId3"/>
    <p:sldId id="268" r:id="rId4"/>
    <p:sldId id="264" r:id="rId5"/>
    <p:sldId id="267" r:id="rId6"/>
    <p:sldId id="280" r:id="rId7"/>
    <p:sldId id="282" r:id="rId8"/>
    <p:sldId id="283" r:id="rId9"/>
    <p:sldId id="270" r:id="rId10"/>
    <p:sldId id="269" r:id="rId11"/>
    <p:sldId id="287" r:id="rId12"/>
    <p:sldId id="293" r:id="rId13"/>
    <p:sldId id="272" r:id="rId14"/>
    <p:sldId id="273" r:id="rId15"/>
    <p:sldId id="285" r:id="rId16"/>
    <p:sldId id="286" r:id="rId17"/>
    <p:sldId id="274" r:id="rId18"/>
    <p:sldId id="288" r:id="rId19"/>
    <p:sldId id="290" r:id="rId20"/>
    <p:sldId id="291" r:id="rId21"/>
    <p:sldId id="292" r:id="rId22"/>
    <p:sldId id="275" r:id="rId23"/>
    <p:sldId id="289" r:id="rId24"/>
    <p:sldId id="276" r:id="rId25"/>
    <p:sldId id="277" r:id="rId26"/>
    <p:sldId id="278" r:id="rId27"/>
    <p:sldId id="279" r:id="rId28"/>
    <p:sldId id="266" r:id="rId29"/>
  </p:sldIdLst>
  <p:sldSz cx="9144000" cy="5715000" type="screen16x1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98" y="-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1C875-D0C7-4510-8A11-D53AE3FE8F87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F4D71-B51F-4B14-B063-7F354C737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4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15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816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BD4F8-B4B7-0F56-4270-0C86B3A3E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80C9772-DAE5-9E19-83CF-8FE9A78461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9F5D52C-10AA-072E-3AFF-5CC3A6791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758392-FDF2-DAF3-2EE8-94373FF4E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507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22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2B6D7-F7DC-3ED3-1329-449F99F77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D4E6393-7362-BC3C-68A4-10E3FEE799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9E14D8C-0CD1-DB8F-F414-B06FD7BB9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35ADD4-9663-918F-A7BA-0F57D8DFD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1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CFD98-F516-5DE6-6E04-ED7CE658B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F639CE9-4C4E-B1C4-255D-554499FE2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2D511A7-8F66-B3D2-FC0F-DFFA442DB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36EE5D1-6D7E-AA52-C0E7-078CE8C59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255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B40D8-B8B7-0E73-2785-8ABFC98C1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516F63C-7392-27AB-2EBE-911F1E444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5E22842-D21F-3426-627A-8D4623D81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1E7D711-8201-7DD0-FB8C-5E0F40A27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45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44E0B-264D-3634-E4FC-0E5718B92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79BE88C-0044-14E2-2F43-3F909AB71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0C2099E-12D2-0DA0-0EC1-E805BFD93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FCD7551-E944-0461-4595-A40414730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999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9BD2C-4858-22AD-ACA7-BA38A61A7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5E42690-9480-8FEA-56B9-D1E3B806C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E09F386-D378-F60F-F4ED-59675EDF2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9EFB532-D717-8D05-600C-96F7DF2CA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457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9625F-7CFA-C7D1-0EE1-99E91678F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AA276B4-519D-6D98-2844-750FA1DA50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23CCD92-4429-E2EE-5AF3-9E27EEE5E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D259D09-DC09-F2F4-2F42-4F352F881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112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32DE5-742A-9DEB-1CB2-9C1D69EDF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D0EA322-37E8-572F-870E-BEC6AD4B3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E891800-30A9-2511-8D8B-A8EDFBAFA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A4455BA-A01A-853E-DF58-CC1F216CFC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968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7DFBA-8005-BEFA-055F-38688D460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EAA827B-A57A-F300-5B33-041F890FCC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442C568-1BD3-260D-E4C0-FFB20D2B4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7C70D5F-60C9-7631-C192-292CC1900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002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A3381-00B0-FF8C-6516-D22E9A3F9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7D0F36B-1017-9C31-C9F5-39479631D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24E5F10-36F1-226A-B688-635C74DCFB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51E0FC2-488F-48A1-3E2F-73CE0C55B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46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A3D4-1E0A-8DC3-EA05-ADB6718CA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107E48B-1EDF-97B3-0667-33FFE164E4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BDEA910-42D9-DBA8-9537-569D3EE8F2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A5890EB-95CE-8ED2-0021-36DC89E642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90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B3F43-2D97-A86F-606B-DF09AA073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930392A-6D9E-F3F9-F739-AABB3248D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1FB9FE4-CBAC-6117-CDC3-4EB6C3D222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50B1B8-569D-2CB2-942E-AF17F2E780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72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36746-4641-CD6D-9AC6-8E4AF8BEA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8262A51-10F6-E4E7-795F-AA2941D00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E403FD9-FB3C-9E40-94F8-E98DFE610E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969A796-67D1-B6A7-127A-4A3045421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8148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D426-E85C-F927-6E4D-6D3A4AA90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D9EB990-5C35-3903-38C3-D88B9EA8C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520DC1A-0427-AF35-006B-9A7C90F3D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D7FB14-289D-19A0-7448-E41DCA692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70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7DCD3-EE63-C879-0A26-A0C3C4F09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BF3A16A-C5C7-445C-C5AD-0B9B10454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85E1A1F-8FF7-5D5C-BCA8-1ACFB99ACB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3C0BA12-06B6-5CC2-30B2-83EFC295A5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828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117C7-4870-8E76-CE85-99A2AE60E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21F9AC6-855F-299E-7095-16C205DF2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41B10A0-1A08-966E-4D68-AEE8174BE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67A10EF-39EE-FC82-F624-396FA66A0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890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6D784-F438-3410-379A-72A551D93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FFE65AC-0E28-E71F-3525-ECFA9DB2B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53F1E30-3D99-0686-2944-63C671AF9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F146A87-09FB-3D25-B644-1F707AC0B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368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DD227-0027-33DB-9BD9-B6D17D096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F0B61A1-91D8-D6B5-F249-92F9C40AD7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054D2C0-E8B9-7DAE-6DD9-05B4D60C5F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2773CC6-6E52-5A9D-68C3-ACAC02C54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590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A7D51-BF13-E851-D643-A8712311F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C8DA476-0A90-1B79-268B-AF8444623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AFF0280-BB9A-3B58-4DEE-EE9552272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D21E2E7-F6C7-3353-8CF4-AF424DED5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547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5648B-78D3-E48B-AAF3-C5EEF495C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2369179-30F4-5D97-D3D3-6A788E712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DCED12C-25FC-927F-F96D-4B207C0EA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9AB0405-439D-3A68-D05B-68D6818B2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267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63E4C-F015-5486-7565-C794152FB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8181A80-94A7-67FF-5FF1-1EE545FC3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8517F90-0E56-BEE4-0D94-746FA9915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E94488E-7EE6-0ECA-9D66-9A32ED9177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400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4170A-25FD-51D8-0DAE-F2768B13E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4D85437-1F42-7E10-E9FF-ED07213E7D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4BE2736-DE55-A1C2-06E2-3C10E252C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B178F6-C149-8EE6-7598-ADC9DD892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716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22CB-235A-A521-1939-B77D62DB2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FF2822E-A379-667A-50E1-BCF9F3196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D38A039-5811-8EAD-654C-C3C39E6D78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DB9835E-0321-AB72-4577-4FB4E3D45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0819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084F1-FE48-42CC-6B2B-097194737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CFEAAA6-FD52-E8EF-F9B9-F62493647F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8D56EE0-8EE9-2733-C622-E750B4301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FA3A64F-E72B-D4F5-EFA0-26722EFBED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472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6D1D8D-E527-416E-B63C-AAB61A57EDD1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32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EA21-351D-4F7C-A3EC-E4010217033D}" type="datetime1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t>1/8/2025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163D-02FD-4CAF-961B-16B73DD8AC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06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 userDrawn="1"/>
        </p:nvGrpSpPr>
        <p:grpSpPr>
          <a:xfrm flipV="1">
            <a:off x="0" y="713905"/>
            <a:ext cx="9144000" cy="46800"/>
            <a:chOff x="0" y="1268760"/>
            <a:chExt cx="9767692" cy="2304256"/>
          </a:xfrm>
        </p:grpSpPr>
        <p:sp>
          <p:nvSpPr>
            <p:cNvPr id="7" name="직사각형 6"/>
            <p:cNvSpPr/>
            <p:nvPr userDrawn="1"/>
          </p:nvSpPr>
          <p:spPr>
            <a:xfrm>
              <a:off x="0" y="1268760"/>
              <a:ext cx="2441923" cy="23042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800" dirty="0">
                <a:solidFill>
                  <a:srgbClr val="000000"/>
                </a:solidFill>
                <a:latin typeface="맑은 고딕"/>
              </a:endParaRPr>
            </a:p>
          </p:txBody>
        </p:sp>
        <p:sp>
          <p:nvSpPr>
            <p:cNvPr id="8" name="직사각형 7"/>
            <p:cNvSpPr/>
            <p:nvPr userDrawn="1"/>
          </p:nvSpPr>
          <p:spPr>
            <a:xfrm>
              <a:off x="2441923" y="1268760"/>
              <a:ext cx="2441923" cy="2304256"/>
            </a:xfrm>
            <a:prstGeom prst="rect">
              <a:avLst/>
            </a:prstGeom>
            <a:solidFill>
              <a:srgbClr val="C7D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800" dirty="0">
                <a:solidFill>
                  <a:srgbClr val="000000"/>
                </a:solidFill>
                <a:latin typeface="맑은 고딕"/>
              </a:endParaRPr>
            </a:p>
          </p:txBody>
        </p:sp>
        <p:sp>
          <p:nvSpPr>
            <p:cNvPr id="9" name="직사각형 8"/>
            <p:cNvSpPr/>
            <p:nvPr userDrawn="1"/>
          </p:nvSpPr>
          <p:spPr>
            <a:xfrm>
              <a:off x="4883846" y="1268760"/>
              <a:ext cx="2441923" cy="230425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800" dirty="0">
                <a:solidFill>
                  <a:srgbClr val="000000"/>
                </a:solidFill>
                <a:latin typeface="맑은 고딕"/>
              </a:endParaRPr>
            </a:p>
          </p:txBody>
        </p:sp>
        <p:sp>
          <p:nvSpPr>
            <p:cNvPr id="10" name="직사각형 9"/>
            <p:cNvSpPr/>
            <p:nvPr userDrawn="1"/>
          </p:nvSpPr>
          <p:spPr>
            <a:xfrm>
              <a:off x="7325769" y="1268760"/>
              <a:ext cx="2441923" cy="230425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800" dirty="0">
                <a:solidFill>
                  <a:srgbClr val="000000"/>
                </a:solidFill>
                <a:latin typeface="맑은 고딕"/>
              </a:endParaRPr>
            </a:p>
          </p:txBody>
        </p:sp>
      </p:grpSp>
      <p:sp>
        <p:nvSpPr>
          <p:cNvPr id="11" name="Rectangle 2">
            <a:extLst>
              <a:ext uri="{FF2B5EF4-FFF2-40B4-BE49-F238E27FC236}">
                <a16:creationId xmlns:a16="http://schemas.microsoft.com/office/drawing/2014/main" id="{5F4BDC1D-AE5D-B1E1-93C3-F69EE50C828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5892164" y="184670"/>
            <a:ext cx="3118485" cy="29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71774" bIns="0" anchor="t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9pPr>
          </a:lstStyle>
          <a:p>
            <a:pPr algn="r" defTabSz="727226" eaLnBrk="1" fontAlgn="base" latinLnBrk="1" hangingPunct="1">
              <a:lnSpc>
                <a:spcPct val="150000"/>
              </a:lnSpc>
              <a:spcAft>
                <a:spcPct val="0"/>
              </a:spcAft>
              <a:defRPr/>
            </a:pPr>
            <a:r>
              <a:rPr lang="ko-KR" altLang="en-US" sz="140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프레젠테이션 명</a:t>
            </a:r>
            <a:endParaRPr lang="en-US" altLang="ko-KR" sz="140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0" y="5549265"/>
            <a:ext cx="9144000" cy="165735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9925" y="5486929"/>
            <a:ext cx="2057400" cy="30427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defRPr>
            </a:lvl1pPr>
          </a:lstStyle>
          <a:p>
            <a:fld id="{7ACB163D-02FD-4CAF-961B-16B73DD8AC2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719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C111-39BE-4F39-B47C-750C42B75632}" type="datetime1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t>1/8/2025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163D-02FD-4CAF-961B-16B73DD8AC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0" y="4095750"/>
            <a:ext cx="9144000" cy="118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5274C9F-7E48-BA52-1424-8A7846658F5A}"/>
              </a:ext>
            </a:extLst>
          </p:cNvPr>
          <p:cNvSpPr/>
          <p:nvPr userDrawn="1"/>
        </p:nvSpPr>
        <p:spPr>
          <a:xfrm flipV="1">
            <a:off x="0" y="4198620"/>
            <a:ext cx="9144000" cy="1516380"/>
          </a:xfrm>
          <a:prstGeom prst="rect">
            <a:avLst/>
          </a:prstGeom>
          <a:solidFill>
            <a:srgbClr val="333F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prstClr val="white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F4BDC1D-AE5D-B1E1-93C3-F69EE50C828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5892164" y="184670"/>
            <a:ext cx="3118485" cy="29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71774" bIns="0" anchor="t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9pPr>
          </a:lstStyle>
          <a:p>
            <a:pPr algn="r" defTabSz="727226" eaLnBrk="1" fontAlgn="base" latinLnBrk="1" hangingPunct="1">
              <a:lnSpc>
                <a:spcPct val="150000"/>
              </a:lnSpc>
              <a:spcAft>
                <a:spcPct val="0"/>
              </a:spcAft>
              <a:defRPr/>
            </a:pPr>
            <a:r>
              <a:rPr lang="ko-KR" altLang="en-US" sz="140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프레젠테이션 명</a:t>
            </a:r>
            <a:endParaRPr lang="en-US" altLang="ko-KR" sz="140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5635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BF5F8-9D82-4A76-A586-728833578991}" type="datetime1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t>1/8/2025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163D-02FD-4CAF-961B-16B73DD8AC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85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FDCF2-2B04-4928-8221-5022EEDE08E4}" type="datetime1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t>1/8/2025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B163D-02FD-4CAF-961B-16B73DD8AC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11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/>
            </a:gs>
            <a:gs pos="0">
              <a:srgbClr val="F0F2F4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25274C9F-7E48-BA52-1424-8A7846658F5A}"/>
              </a:ext>
            </a:extLst>
          </p:cNvPr>
          <p:cNvSpPr/>
          <p:nvPr/>
        </p:nvSpPr>
        <p:spPr>
          <a:xfrm>
            <a:off x="801031" y="1451610"/>
            <a:ext cx="45719" cy="1404000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prstClr val="white"/>
              </a:solidFill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5F4BDC1D-AE5D-B1E1-93C3-F69EE50C8286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23950" y="1377597"/>
            <a:ext cx="67056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71774" bIns="0" anchor="t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4800" b="1" dirty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Meta Quest 2 (VR) </a:t>
            </a:r>
          </a:p>
          <a:p>
            <a:pPr algn="ctr"/>
            <a:r>
              <a:rPr lang="ko-KR" altLang="en-US" sz="4800" b="1" dirty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취약점 분석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4BE678-6470-9C9B-9A1E-5582E70C73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301" y="102816"/>
            <a:ext cx="2686425" cy="84784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31FDC8E-D266-E299-F70E-43BC59A34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E4997F-A35A-2B2B-EA85-FA230C67CBF6}"/>
              </a:ext>
            </a:extLst>
          </p:cNvPr>
          <p:cNvSpPr txBox="1"/>
          <p:nvPr/>
        </p:nvSpPr>
        <p:spPr>
          <a:xfrm>
            <a:off x="1336043" y="3172913"/>
            <a:ext cx="628141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latin typeface="+mj-lt"/>
                <a:ea typeface="나눔스퀘어 네오 OTF Regular" panose="00000500000000000000" pitchFamily="50" charset="-127"/>
              </a:rPr>
              <a:t>CCIT Project</a:t>
            </a:r>
          </a:p>
          <a:p>
            <a:pPr algn="ctr"/>
            <a:r>
              <a:rPr lang="en-US" altLang="ko-KR" sz="20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나눔스퀘어 네오 OTF Regular" panose="00000500000000000000" pitchFamily="50" charset="-127"/>
              </a:rPr>
              <a:t>Team VRA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+mj-lt"/>
              <a:ea typeface="나눔스퀘어 네오 OTF Regular" panose="00000500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DB0E0C-34B6-6944-08AB-7C045989F765}"/>
              </a:ext>
            </a:extLst>
          </p:cNvPr>
          <p:cNvSpPr txBox="1"/>
          <p:nvPr/>
        </p:nvSpPr>
        <p:spPr>
          <a:xfrm>
            <a:off x="7115175" y="4274702"/>
            <a:ext cx="2743200" cy="1337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92014980</a:t>
            </a:r>
            <a:r>
              <a:rPr lang="ko-KR" altLang="en-US" sz="1100" b="1" dirty="0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 김명규</a:t>
            </a:r>
            <a:r>
              <a:rPr lang="en-US" altLang="ko-KR" sz="1100" b="1" dirty="0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 (PM)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92014992 </a:t>
            </a:r>
            <a:r>
              <a:rPr lang="ko-KR" altLang="en-US" sz="1100" b="1" dirty="0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김민서</a:t>
            </a:r>
            <a:endParaRPr lang="en-US" altLang="ko-KR" sz="1100" b="1" dirty="0">
              <a:solidFill>
                <a:schemeClr val="bg1"/>
              </a:solidFill>
              <a:ea typeface="나눔스퀘어 네오 OTF Regular" panose="000005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92015037 </a:t>
            </a:r>
            <a:r>
              <a:rPr lang="ko-KR" altLang="en-US" sz="1100" b="1" dirty="0" err="1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김원태</a:t>
            </a:r>
            <a:endParaRPr lang="en-US" altLang="ko-KR" sz="1100" b="1" dirty="0">
              <a:solidFill>
                <a:schemeClr val="bg1"/>
              </a:solidFill>
              <a:ea typeface="나눔스퀘어 네오 OTF Regular" panose="000005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92015154 </a:t>
            </a:r>
            <a:r>
              <a:rPr lang="ko-KR" altLang="en-US" sz="1100" b="1" dirty="0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박준형</a:t>
            </a:r>
            <a:endParaRPr lang="en-US" altLang="ko-KR" sz="1100" b="1" dirty="0">
              <a:solidFill>
                <a:schemeClr val="bg1"/>
              </a:solidFill>
              <a:ea typeface="나눔스퀘어 네오 OTF Regular" panose="000005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92015439 </a:t>
            </a:r>
            <a:r>
              <a:rPr lang="ko-KR" altLang="en-US" sz="1100" b="1" dirty="0" err="1">
                <a:solidFill>
                  <a:schemeClr val="bg1"/>
                </a:solidFill>
                <a:ea typeface="나눔스퀘어 네오 OTF Regular" panose="00000500000000000000" pitchFamily="50" charset="-127"/>
              </a:rPr>
              <a:t>전유병</a:t>
            </a:r>
            <a:endParaRPr lang="ko-KR" altLang="en-US" sz="1100" b="1" dirty="0">
              <a:solidFill>
                <a:schemeClr val="bg1"/>
              </a:solidFill>
              <a:ea typeface="나눔스퀘어 네오 OTF Regular" panose="00000500000000000000" pitchFamily="50" charset="-127"/>
            </a:endParaRPr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65F64E96-8AD4-D349-9D18-CB2F53AB531E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71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0">
              <a:srgbClr val="F0F2F4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2EF016-8509-7997-12F2-2E01A0C99236}"/>
              </a:ext>
            </a:extLst>
          </p:cNvPr>
          <p:cNvCxnSpPr>
            <a:cxnSpLocks/>
          </p:cNvCxnSpPr>
          <p:nvPr/>
        </p:nvCxnSpPr>
        <p:spPr>
          <a:xfrm flipH="1">
            <a:off x="990413" y="1378797"/>
            <a:ext cx="4680000" cy="0"/>
          </a:xfrm>
          <a:prstGeom prst="line">
            <a:avLst/>
          </a:prstGeom>
          <a:ln w="9525">
            <a:solidFill>
              <a:srgbClr val="333F50"/>
            </a:solidFill>
            <a:headEnd type="triangl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81C32574-7FA3-E1C6-A9D9-4C317825BB5C}"/>
              </a:ext>
            </a:extLst>
          </p:cNvPr>
          <p:cNvCxnSpPr>
            <a:cxnSpLocks/>
          </p:cNvCxnSpPr>
          <p:nvPr/>
        </p:nvCxnSpPr>
        <p:spPr>
          <a:xfrm flipV="1">
            <a:off x="990710" y="1350225"/>
            <a:ext cx="0" cy="3636000"/>
          </a:xfrm>
          <a:prstGeom prst="line">
            <a:avLst/>
          </a:prstGeom>
          <a:ln w="9525">
            <a:solidFill>
              <a:srgbClr val="333F5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1">
            <a:extLst>
              <a:ext uri="{FF2B5EF4-FFF2-40B4-BE49-F238E27FC236}">
                <a16:creationId xmlns:a16="http://schemas.microsoft.com/office/drawing/2014/main" id="{83AC7497-B7DF-FCA1-0247-2FF47EC8C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885" y="640097"/>
            <a:ext cx="32155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buChar char="•"/>
              <a:defRPr kumimoji="1" sz="1400">
                <a:solidFill>
                  <a:schemeClr val="tx1"/>
                </a:solidFill>
                <a:latin typeface="현대하모니 M" panose="02020603020101020101" pitchFamily="18" charset="-127"/>
                <a:ea typeface="현대하모니 M" panose="0202060302010102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kumimoji="0" lang="en-US" altLang="ko-KR" sz="3200" dirty="0">
                <a:solidFill>
                  <a:prstClr val="black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Arial" panose="020B0604020202020204" pitchFamily="34" charset="0"/>
              </a:rPr>
              <a:t>CONTENTS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76FDA41-9F5C-B5C8-DDCB-93C106F8A6C5}"/>
              </a:ext>
            </a:extLst>
          </p:cNvPr>
          <p:cNvGrpSpPr/>
          <p:nvPr/>
        </p:nvGrpSpPr>
        <p:grpSpPr>
          <a:xfrm>
            <a:off x="1578971" y="2678448"/>
            <a:ext cx="2870660" cy="517190"/>
            <a:chOff x="3295819" y="2883805"/>
            <a:chExt cx="3107485" cy="570297"/>
          </a:xfrm>
        </p:grpSpPr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0540F95C-4C98-9C61-2A1E-ED4AEBA9D9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5819" y="2883842"/>
              <a:ext cx="547347" cy="570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0000"/>
                </a:lnSpc>
                <a:buChar char="•"/>
                <a:defRPr kumimoji="1" sz="1400">
                  <a:solidFill>
                    <a:schemeClr val="tx1"/>
                  </a:solidFill>
                  <a:latin typeface="현대하모니 M" panose="02020603020101020101" pitchFamily="18" charset="-127"/>
                  <a:ea typeface="현대하모니 M" panose="0202060302010102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kumimoji="0" lang="en-US" altLang="ko-KR" sz="2400" dirty="0">
                  <a:solidFill>
                    <a:srgbClr val="333F5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2.</a:t>
              </a:r>
            </a:p>
          </p:txBody>
        </p: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E6304EEC-5F7E-F0CB-7DFC-63F535C757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6400" y="2883805"/>
              <a:ext cx="2316904" cy="509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0000"/>
                </a:lnSpc>
                <a:buChar char="•"/>
                <a:defRPr kumimoji="1" sz="1400">
                  <a:solidFill>
                    <a:schemeClr val="tx1"/>
                  </a:solidFill>
                  <a:latin typeface="현대하모니 M" panose="02020603020101020101" pitchFamily="18" charset="-127"/>
                  <a:ea typeface="현대하모니 M" panose="0202060302010102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kumimoji="0" lang="ko-KR" altLang="en-US" sz="2400" dirty="0">
                  <a:solidFill>
                    <a:srgbClr val="333F5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프로젝트 진행</a:t>
              </a:r>
            </a:p>
          </p:txBody>
        </p:sp>
      </p:grp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3EDCAC8C-856E-E866-FE1B-1171D1372BE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332562" y="3167657"/>
            <a:ext cx="3996000" cy="1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FF79F0E-765A-97D1-6A1B-202209392DC0}"/>
              </a:ext>
            </a:extLst>
          </p:cNvPr>
          <p:cNvGrpSpPr/>
          <p:nvPr/>
        </p:nvGrpSpPr>
        <p:grpSpPr>
          <a:xfrm>
            <a:off x="1578974" y="2062925"/>
            <a:ext cx="2870650" cy="517197"/>
            <a:chOff x="2734179" y="2723609"/>
            <a:chExt cx="3107503" cy="570310"/>
          </a:xfrm>
        </p:grpSpPr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7767B51D-9304-4FEB-885E-4E4D3A8D62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4179" y="2723653"/>
              <a:ext cx="547352" cy="570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0000"/>
                </a:lnSpc>
                <a:buChar char="•"/>
                <a:defRPr kumimoji="1" sz="1400">
                  <a:solidFill>
                    <a:schemeClr val="tx1"/>
                  </a:solidFill>
                  <a:latin typeface="현대하모니 M" panose="02020603020101020101" pitchFamily="18" charset="-127"/>
                  <a:ea typeface="현대하모니 M" panose="0202060302010102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kumimoji="0" lang="en-US" altLang="ko-KR" sz="2400" dirty="0">
                  <a:solidFill>
                    <a:srgbClr val="333F5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1.</a:t>
              </a:r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C08A583C-E1B5-F397-C026-68C9564841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4756" y="2723609"/>
              <a:ext cx="2316926" cy="50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0000"/>
                </a:lnSpc>
                <a:buChar char="•"/>
                <a:defRPr kumimoji="1" sz="1400">
                  <a:solidFill>
                    <a:schemeClr val="tx1"/>
                  </a:solidFill>
                  <a:latin typeface="현대하모니 M" panose="02020603020101020101" pitchFamily="18" charset="-127"/>
                  <a:ea typeface="현대하모니 M" panose="0202060302010102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kumimoji="0" lang="ko-KR" altLang="en-US" sz="2400" dirty="0">
                  <a:solidFill>
                    <a:srgbClr val="333F5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프로젝트 소개</a:t>
              </a:r>
            </a:p>
          </p:txBody>
        </p:sp>
      </p:grpSp>
      <p:cxnSp>
        <p:nvCxnSpPr>
          <p:cNvPr id="20" name="Straight Connector 26">
            <a:extLst>
              <a:ext uri="{FF2B5EF4-FFF2-40B4-BE49-F238E27FC236}">
                <a16:creationId xmlns:a16="http://schemas.microsoft.com/office/drawing/2014/main" id="{F8C0514E-385B-25AE-9C9A-8C7289CC3B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32595" y="2552146"/>
            <a:ext cx="3996000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F686373D-391E-A1B1-0207-8C1238226FE6}"/>
              </a:ext>
            </a:extLst>
          </p:cNvPr>
          <p:cNvGrpSpPr/>
          <p:nvPr/>
        </p:nvGrpSpPr>
        <p:grpSpPr>
          <a:xfrm>
            <a:off x="1578960" y="3293966"/>
            <a:ext cx="1838317" cy="517179"/>
            <a:chOff x="3295819" y="2883817"/>
            <a:chExt cx="1989987" cy="570286"/>
          </a:xfrm>
        </p:grpSpPr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89AC6AF4-96A7-AF19-53AB-DC358F612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5819" y="2883842"/>
              <a:ext cx="547350" cy="570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0000"/>
                </a:lnSpc>
                <a:buChar char="•"/>
                <a:defRPr kumimoji="1" sz="1400">
                  <a:solidFill>
                    <a:schemeClr val="tx1"/>
                  </a:solidFill>
                  <a:latin typeface="현대하모니 M" panose="02020603020101020101" pitchFamily="18" charset="-127"/>
                  <a:ea typeface="현대하모니 M" panose="0202060302010102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kumimoji="0" lang="en-US" altLang="ko-KR" sz="2400" dirty="0">
                  <a:solidFill>
                    <a:srgbClr val="333F5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3.</a:t>
              </a:r>
            </a:p>
          </p:txBody>
        </p:sp>
        <p:sp>
          <p:nvSpPr>
            <p:cNvPr id="24" name="TextBox 25">
              <a:extLst>
                <a:ext uri="{FF2B5EF4-FFF2-40B4-BE49-F238E27FC236}">
                  <a16:creationId xmlns:a16="http://schemas.microsoft.com/office/drawing/2014/main" id="{DF7A9128-CCCC-11D9-43BE-6674141A3A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6395" y="2883817"/>
              <a:ext cx="1199411" cy="509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0000"/>
                </a:lnSpc>
                <a:buChar char="•"/>
                <a:defRPr kumimoji="1" sz="1400">
                  <a:solidFill>
                    <a:schemeClr val="tx1"/>
                  </a:solidFill>
                  <a:latin typeface="현대하모니 M" panose="02020603020101020101" pitchFamily="18" charset="-127"/>
                  <a:ea typeface="현대하모니 M" panose="0202060302010102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kumimoji="0" lang="ko-KR" altLang="en-US" sz="2400" dirty="0">
                  <a:solidFill>
                    <a:srgbClr val="333F5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산출물</a:t>
              </a:r>
            </a:p>
          </p:txBody>
        </p:sp>
      </p:grpSp>
      <p:cxnSp>
        <p:nvCxnSpPr>
          <p:cNvPr id="25" name="Straight Connector 26">
            <a:extLst>
              <a:ext uri="{FF2B5EF4-FFF2-40B4-BE49-F238E27FC236}">
                <a16:creationId xmlns:a16="http://schemas.microsoft.com/office/drawing/2014/main" id="{AF488C43-0C17-90F0-E090-78C1510F777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332562" y="3783169"/>
            <a:ext cx="3996000" cy="1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94ECB09E-68E1-B618-409C-8286E52E792C}"/>
              </a:ext>
            </a:extLst>
          </p:cNvPr>
          <p:cNvGrpSpPr/>
          <p:nvPr/>
        </p:nvGrpSpPr>
        <p:grpSpPr>
          <a:xfrm>
            <a:off x="1578960" y="3909486"/>
            <a:ext cx="2255099" cy="517169"/>
            <a:chOff x="3295819" y="2883827"/>
            <a:chExt cx="2441155" cy="570275"/>
          </a:xfrm>
        </p:grpSpPr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16997A9E-7ED4-9C3D-B75F-61DD96971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5819" y="2883842"/>
              <a:ext cx="547350" cy="570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0000"/>
                </a:lnSpc>
                <a:buChar char="•"/>
                <a:defRPr kumimoji="1" sz="1400">
                  <a:solidFill>
                    <a:schemeClr val="tx1"/>
                  </a:solidFill>
                  <a:latin typeface="현대하모니 M" panose="02020603020101020101" pitchFamily="18" charset="-127"/>
                  <a:ea typeface="현대하모니 M" panose="0202060302010102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kumimoji="0" lang="en-US" altLang="ko-KR" sz="2400" dirty="0">
                  <a:solidFill>
                    <a:srgbClr val="333F5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4.</a:t>
              </a:r>
            </a:p>
          </p:txBody>
        </p:sp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31193568-F83D-BA33-F42A-4ECF781A01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6397" y="2883827"/>
              <a:ext cx="1650577" cy="509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10000"/>
                </a:lnSpc>
                <a:buChar char="•"/>
                <a:defRPr kumimoji="1" sz="1400">
                  <a:solidFill>
                    <a:schemeClr val="tx1"/>
                  </a:solidFill>
                  <a:latin typeface="현대하모니 M" panose="02020603020101020101" pitchFamily="18" charset="-127"/>
                  <a:ea typeface="현대하모니 M" panose="0202060302010102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300" b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kumimoji="0" lang="ko-KR" altLang="en-US" sz="2400" dirty="0">
                  <a:solidFill>
                    <a:srgbClr val="333F50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향후 계획</a:t>
              </a:r>
            </a:p>
          </p:txBody>
        </p:sp>
      </p:grpSp>
      <p:cxnSp>
        <p:nvCxnSpPr>
          <p:cNvPr id="29" name="Straight Connector 26">
            <a:extLst>
              <a:ext uri="{FF2B5EF4-FFF2-40B4-BE49-F238E27FC236}">
                <a16:creationId xmlns:a16="http://schemas.microsoft.com/office/drawing/2014/main" id="{0447CED0-8CD6-C2E0-DC98-76759E12F00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332562" y="4398681"/>
            <a:ext cx="3996000" cy="1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직사각형 35"/>
          <p:cNvSpPr/>
          <p:nvPr/>
        </p:nvSpPr>
        <p:spPr>
          <a:xfrm>
            <a:off x="0" y="5549265"/>
            <a:ext cx="9144000" cy="165735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156B2D59-4F44-4199-6FD8-6A9C4BF9B9BE}"/>
              </a:ext>
            </a:extLst>
          </p:cNvPr>
          <p:cNvSpPr txBox="1">
            <a:spLocks/>
          </p:cNvSpPr>
          <p:nvPr/>
        </p:nvSpPr>
        <p:spPr>
          <a:xfrm>
            <a:off x="8316686" y="5556846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2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413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2D13A-1AA5-6417-DC48-2F6115641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8448130-F6B3-BEB0-B4E0-AC671C1616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A945EDC6-EBDB-6D09-4BB7-2ED3F3709DE9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3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FEF81F9-0251-7A38-6356-BE3A35F65DC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19200" y="2488168"/>
            <a:ext cx="6705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71774" bIns="0" anchor="t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9pPr>
          </a:lstStyle>
          <a:p>
            <a:pPr algn="ctr"/>
            <a:r>
              <a:rPr lang="ko-KR" altLang="en-US" sz="4800" b="1" dirty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프로젝트 소개</a:t>
            </a:r>
          </a:p>
        </p:txBody>
      </p:sp>
    </p:spTree>
    <p:extLst>
      <p:ext uri="{BB962C8B-B14F-4D97-AF65-F5344CB8AC3E}">
        <p14:creationId xmlns:p14="http://schemas.microsoft.com/office/powerpoint/2010/main" val="1195498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/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팀원 소개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935DCFD-24C1-7EF6-EEE2-711542E010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001654B-E869-F432-D998-F6BD1EA60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A748C380-188F-D8FF-001A-2B705C2DF6F3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4</a:t>
            </a:fld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29D105D-DC56-9137-10C1-B73C91940C92}"/>
              </a:ext>
            </a:extLst>
          </p:cNvPr>
          <p:cNvGrpSpPr/>
          <p:nvPr/>
        </p:nvGrpSpPr>
        <p:grpSpPr>
          <a:xfrm>
            <a:off x="3670288" y="1105880"/>
            <a:ext cx="1803421" cy="1522656"/>
            <a:chOff x="3670288" y="1105880"/>
            <a:chExt cx="1803421" cy="1522656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465A3F6F-E3D8-CDFD-B2D2-3EA8FDA73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13360" y="1105880"/>
              <a:ext cx="1317279" cy="1317279"/>
            </a:xfrm>
            <a:prstGeom prst="rect">
              <a:avLst/>
            </a:prstGeom>
          </p:spPr>
        </p:pic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79DFDCE8-4B79-14AD-3F1E-16822EA8B4E7}"/>
                </a:ext>
              </a:extLst>
            </p:cNvPr>
            <p:cNvSpPr/>
            <p:nvPr/>
          </p:nvSpPr>
          <p:spPr>
            <a:xfrm>
              <a:off x="3670288" y="2336799"/>
              <a:ext cx="1803421" cy="291737"/>
            </a:xfrm>
            <a:prstGeom prst="roundRect">
              <a:avLst>
                <a:gd name="adj" fmla="val 50000"/>
              </a:avLst>
            </a:prstGeom>
            <a:solidFill>
              <a:srgbClr val="333F50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92014980 </a:t>
              </a:r>
              <a:r>
                <a:rPr lang="ko-KR" altLang="en-US" dirty="0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김명규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42B1BAB8-E629-AA7C-7600-1F6E698CE1E5}"/>
              </a:ext>
            </a:extLst>
          </p:cNvPr>
          <p:cNvGrpSpPr/>
          <p:nvPr/>
        </p:nvGrpSpPr>
        <p:grpSpPr>
          <a:xfrm>
            <a:off x="309725" y="3450772"/>
            <a:ext cx="1803421" cy="1521821"/>
            <a:chOff x="534697" y="3429001"/>
            <a:chExt cx="1803421" cy="1521821"/>
          </a:xfrm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EDC79F7D-E2D1-C11E-857E-ACFFCDC28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7769" y="3429001"/>
              <a:ext cx="1317279" cy="1317279"/>
            </a:xfrm>
            <a:prstGeom prst="rect">
              <a:avLst/>
            </a:prstGeom>
          </p:spPr>
        </p:pic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4842168A-9032-E672-0C37-DABD3B504E6E}"/>
                </a:ext>
              </a:extLst>
            </p:cNvPr>
            <p:cNvSpPr>
              <a:spLocks/>
            </p:cNvSpPr>
            <p:nvPr/>
          </p:nvSpPr>
          <p:spPr>
            <a:xfrm>
              <a:off x="534697" y="4659085"/>
              <a:ext cx="1803421" cy="291737"/>
            </a:xfrm>
            <a:prstGeom prst="roundRect">
              <a:avLst>
                <a:gd name="adj" fmla="val 50000"/>
              </a:avLst>
            </a:prstGeom>
            <a:solidFill>
              <a:srgbClr val="333F50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92014992 </a:t>
              </a:r>
              <a:r>
                <a:rPr lang="ko-KR" altLang="en-US" dirty="0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김민서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2EFD2181-C04F-7255-F6DB-CE6AF5DB2C71}"/>
              </a:ext>
            </a:extLst>
          </p:cNvPr>
          <p:cNvGrpSpPr/>
          <p:nvPr/>
        </p:nvGrpSpPr>
        <p:grpSpPr>
          <a:xfrm>
            <a:off x="2553931" y="3450772"/>
            <a:ext cx="1803421" cy="1521821"/>
            <a:chOff x="2778903" y="3429001"/>
            <a:chExt cx="1803421" cy="1521821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17DCD94E-6A3D-9674-2D26-6E810FF28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21975" y="3429001"/>
              <a:ext cx="1317279" cy="1317279"/>
            </a:xfrm>
            <a:prstGeom prst="rect">
              <a:avLst/>
            </a:prstGeom>
          </p:spPr>
        </p:pic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8E9AAFBD-346B-9106-3C2A-7F5E9C1F4BD1}"/>
                </a:ext>
              </a:extLst>
            </p:cNvPr>
            <p:cNvSpPr/>
            <p:nvPr/>
          </p:nvSpPr>
          <p:spPr>
            <a:xfrm>
              <a:off x="2778903" y="4659085"/>
              <a:ext cx="1803421" cy="291737"/>
            </a:xfrm>
            <a:prstGeom prst="roundRect">
              <a:avLst>
                <a:gd name="adj" fmla="val 50000"/>
              </a:avLst>
            </a:prstGeom>
            <a:solidFill>
              <a:srgbClr val="333F50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altLang="ko-KR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92015037 </a:t>
              </a:r>
              <a:r>
                <a:rPr lang="ko-KR" altLang="en-US" dirty="0" err="1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김원태</a:t>
              </a:r>
              <a:endParaRPr lang="ko-KR" altLang="en-US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F5BB6419-F096-81E0-BF77-D3141F048B20}"/>
              </a:ext>
            </a:extLst>
          </p:cNvPr>
          <p:cNvGrpSpPr/>
          <p:nvPr/>
        </p:nvGrpSpPr>
        <p:grpSpPr>
          <a:xfrm>
            <a:off x="4798137" y="3450772"/>
            <a:ext cx="1803421" cy="1521821"/>
            <a:chOff x="5023109" y="3429001"/>
            <a:chExt cx="1803421" cy="1521821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775F314A-4D08-1FAA-0B19-D5EF1EC2B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66182" y="3429001"/>
              <a:ext cx="1317279" cy="1317279"/>
            </a:xfrm>
            <a:prstGeom prst="rect">
              <a:avLst/>
            </a:prstGeom>
          </p:spPr>
        </p:pic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A0D1A8EF-6D77-6A0B-6C2A-A5ACA5D16FD1}"/>
                </a:ext>
              </a:extLst>
            </p:cNvPr>
            <p:cNvSpPr/>
            <p:nvPr/>
          </p:nvSpPr>
          <p:spPr>
            <a:xfrm>
              <a:off x="5023109" y="4659085"/>
              <a:ext cx="1803421" cy="291737"/>
            </a:xfrm>
            <a:prstGeom prst="roundRect">
              <a:avLst>
                <a:gd name="adj" fmla="val 50000"/>
              </a:avLst>
            </a:prstGeom>
            <a:solidFill>
              <a:srgbClr val="333F50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altLang="ko-KR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92015154 </a:t>
              </a:r>
              <a:r>
                <a:rPr lang="ko-KR" altLang="en-US" dirty="0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박준형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C936E911-E4F0-0569-C6BC-A0273C273DAB}"/>
              </a:ext>
            </a:extLst>
          </p:cNvPr>
          <p:cNvGrpSpPr/>
          <p:nvPr/>
        </p:nvGrpSpPr>
        <p:grpSpPr>
          <a:xfrm>
            <a:off x="7042343" y="3450772"/>
            <a:ext cx="1803421" cy="1521821"/>
            <a:chOff x="7267315" y="3429001"/>
            <a:chExt cx="1803421" cy="1521821"/>
          </a:xfrm>
        </p:grpSpPr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531EC2FE-89AB-2251-8B16-A81B6AFD6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10389" y="3429001"/>
              <a:ext cx="1317279" cy="1317279"/>
            </a:xfrm>
            <a:prstGeom prst="rect">
              <a:avLst/>
            </a:prstGeom>
          </p:spPr>
        </p:pic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E14E0D1E-45FD-35F0-9613-5C34A5971EC1}"/>
                </a:ext>
              </a:extLst>
            </p:cNvPr>
            <p:cNvSpPr/>
            <p:nvPr/>
          </p:nvSpPr>
          <p:spPr>
            <a:xfrm>
              <a:off x="7267315" y="4659085"/>
              <a:ext cx="1803421" cy="291737"/>
            </a:xfrm>
            <a:prstGeom prst="roundRect">
              <a:avLst>
                <a:gd name="adj" fmla="val 50000"/>
              </a:avLst>
            </a:prstGeom>
            <a:solidFill>
              <a:srgbClr val="333F50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92015439 </a:t>
              </a:r>
              <a:r>
                <a:rPr lang="ko-KR" altLang="en-US" dirty="0" err="1">
                  <a:solidFill>
                    <a:schemeClr val="bg1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전유병</a:t>
              </a:r>
              <a:endParaRPr lang="ko-KR" altLang="en-US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7215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D7725-C906-5D05-6CF6-439B437EB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A8A5FFB6-48DC-2A00-0520-96A47AE9174A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선정 이유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B3E34C7-86F3-1F46-BE48-EEE283070F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345E439-40CA-7373-1F91-BA09E6FC0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523172AF-B012-7F95-9F6A-C255C5775701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5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59AF67-1B1F-6FBE-EAD3-C170BFF585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020" y="861801"/>
            <a:ext cx="7001959" cy="219408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07CB96D-2BC1-E5C8-2CAD-9EC32FE4C0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2872" y="3107475"/>
            <a:ext cx="6840107" cy="20977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EAA153-6B62-EEAB-5107-71C7DDEFFDAF}"/>
              </a:ext>
            </a:extLst>
          </p:cNvPr>
          <p:cNvSpPr txBox="1"/>
          <p:nvPr/>
        </p:nvSpPr>
        <p:spPr>
          <a:xfrm>
            <a:off x="4564186" y="5256765"/>
            <a:ext cx="457981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출처</a:t>
            </a:r>
            <a:r>
              <a:rPr lang="en-US" altLang="ko-KR" dirty="0"/>
              <a:t>] nipa </a:t>
            </a:r>
            <a:r>
              <a:rPr lang="ko-KR" altLang="en-US" dirty="0"/>
              <a:t>글로벌 </a:t>
            </a:r>
            <a:r>
              <a:rPr lang="en-US" altLang="ko-KR" dirty="0"/>
              <a:t>ICT </a:t>
            </a:r>
            <a:r>
              <a:rPr lang="ko-KR" altLang="en-US" dirty="0"/>
              <a:t>포털 “품목별 </a:t>
            </a:r>
            <a:r>
              <a:rPr lang="en-US" altLang="ko-KR" dirty="0"/>
              <a:t>ICT </a:t>
            </a:r>
            <a:r>
              <a:rPr lang="ko-KR" altLang="en-US" dirty="0"/>
              <a:t>시장동향 </a:t>
            </a:r>
            <a:r>
              <a:rPr lang="en-US" altLang="ko-KR" dirty="0"/>
              <a:t>VR/AR/MR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6250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261FA-1529-E587-23F5-675685912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EAFE851F-438F-E0B0-BA9E-11D23FD68A53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선정 이유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91DAB6E-168D-FC80-92D5-526D60D45E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CF64E54-7222-5A3C-B4D6-185ADBC1F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63708FDF-5BA9-781E-1677-701A4477E6D5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6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EFA1870-8205-A4A9-FC22-40B44EAD6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2709" y="1384006"/>
            <a:ext cx="4651291" cy="305298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BC3D011-4298-9815-B051-35D56E68A9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91" y="1424625"/>
            <a:ext cx="4451518" cy="29717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27C6FD-BDA3-C2A6-4A5A-FA57672DFF35}"/>
              </a:ext>
            </a:extLst>
          </p:cNvPr>
          <p:cNvSpPr txBox="1"/>
          <p:nvPr/>
        </p:nvSpPr>
        <p:spPr>
          <a:xfrm>
            <a:off x="4564186" y="5256765"/>
            <a:ext cx="457981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출처</a:t>
            </a:r>
            <a:r>
              <a:rPr lang="en-US" altLang="ko-KR" dirty="0"/>
              <a:t>] nipa </a:t>
            </a:r>
            <a:r>
              <a:rPr lang="ko-KR" altLang="en-US" dirty="0"/>
              <a:t>글로벌 </a:t>
            </a:r>
            <a:r>
              <a:rPr lang="en-US" altLang="ko-KR" dirty="0"/>
              <a:t>ICT </a:t>
            </a:r>
            <a:r>
              <a:rPr lang="ko-KR" altLang="en-US" dirty="0"/>
              <a:t>포털 “품목별 </a:t>
            </a:r>
            <a:r>
              <a:rPr lang="en-US" altLang="ko-KR" dirty="0"/>
              <a:t>ICT </a:t>
            </a:r>
            <a:r>
              <a:rPr lang="ko-KR" altLang="en-US" dirty="0"/>
              <a:t>시장동향 </a:t>
            </a:r>
            <a:r>
              <a:rPr lang="en-US" altLang="ko-KR" dirty="0"/>
              <a:t>VR/AR/MR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1147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5E213-EAA5-1B2D-6FBD-5238DCB2A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33593FEC-3439-B224-20E6-33E6AF32D98E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선정 이유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06155F0-DD49-AE8A-BBA3-24E991F335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CE02E75-19DD-8F14-64E8-E8EF26590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7DA91353-7BE8-8E72-BF35-EE522B63BAC0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7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3776181-0D64-E886-E910-510EA4888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50" y="1009140"/>
            <a:ext cx="8791661" cy="4295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7407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B77BA-6AEE-FF85-6E13-58E37093F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B77573F2-679A-057E-EF91-E04ED9F0A876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선정 이유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9AFE45B-F4DF-287E-D8AD-35E4435C3A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4650257-D675-577A-88D1-0BF64C8BC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F9B55302-4BD9-77F2-EC64-CE3F8406C4AE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8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9B97BAD-D1CA-6578-F38B-CE1C9721B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1124" y="773798"/>
            <a:ext cx="6502472" cy="259855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AD35075-9F71-68B3-0DD4-BD2069F01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1171" y="2609851"/>
            <a:ext cx="5202910" cy="294699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4B02C11-C43D-F082-7357-8E68EC6AA6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340" y="3143250"/>
            <a:ext cx="1689626" cy="229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76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2F09-ED02-B875-253E-C0D75DD6D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D478EA5-E7B1-265A-5BEA-B3F922EA42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6BE42C58-62D0-2B3E-7416-90FFE617E5C8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9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6200D45-4B3D-26E2-362E-F5C90C71EFA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19200" y="2488168"/>
            <a:ext cx="6705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71774" bIns="0" anchor="t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9pPr>
          </a:lstStyle>
          <a:p>
            <a:pPr algn="ctr"/>
            <a:r>
              <a:rPr lang="ko-KR" altLang="en-US" sz="4800" b="1" dirty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프로젝트 진행</a:t>
            </a:r>
          </a:p>
        </p:txBody>
      </p:sp>
    </p:spTree>
    <p:extLst>
      <p:ext uri="{BB962C8B-B14F-4D97-AF65-F5344CB8AC3E}">
        <p14:creationId xmlns:p14="http://schemas.microsoft.com/office/powerpoint/2010/main" val="2177181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8E38A-0C8F-6205-5578-7A56C7B96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233B5F49-8C36-8EBC-A095-4D5E16E73D1D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공격 벡터 탐색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5AC075A-3FFA-D51F-EF8D-FB9581B5FD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B211601-6C71-B668-8EF8-4C33AAB12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447600C2-E2D5-E486-777A-E2ECADE58AF3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10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C5B7083-5B1E-7B1D-D267-299464CEA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68" y="1085382"/>
            <a:ext cx="1431525" cy="1371321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A4FA3B54-83D8-8C40-0980-850352657F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538" y="1173453"/>
            <a:ext cx="1232923" cy="1195181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48FD469-04B4-C5E0-F648-B9E146ED4B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8451" y="1091185"/>
            <a:ext cx="1326580" cy="129558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DC4B7E80-40FE-E5AF-1526-E63E0AB37C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5563" y="3189169"/>
            <a:ext cx="1326580" cy="1235814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49A2877E-7E2F-B1E0-BA18-EB9D4218C1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1858" y="3215108"/>
            <a:ext cx="1326580" cy="1183937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993D54AA-0E97-903E-DADE-C453CA44FF02}"/>
              </a:ext>
            </a:extLst>
          </p:cNvPr>
          <p:cNvSpPr/>
          <p:nvPr/>
        </p:nvSpPr>
        <p:spPr>
          <a:xfrm>
            <a:off x="561973" y="2570517"/>
            <a:ext cx="194551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1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Kernel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20DD337-907E-BE41-9304-C1C465CF671A}"/>
              </a:ext>
            </a:extLst>
          </p:cNvPr>
          <p:cNvSpPr/>
          <p:nvPr/>
        </p:nvSpPr>
        <p:spPr>
          <a:xfrm>
            <a:off x="3765069" y="2575138"/>
            <a:ext cx="194551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Boot loader</a:t>
            </a:r>
            <a:endParaRPr lang="en-US" altLang="ko-KR" sz="1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4B6CECD-F688-5290-8684-29F2820EF8C8}"/>
              </a:ext>
            </a:extLst>
          </p:cNvPr>
          <p:cNvSpPr/>
          <p:nvPr/>
        </p:nvSpPr>
        <p:spPr>
          <a:xfrm>
            <a:off x="6688984" y="2570517"/>
            <a:ext cx="194551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File system</a:t>
            </a:r>
            <a:endParaRPr lang="en-US" altLang="ko-KR" sz="1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4CBF5A3-8DED-D55E-DA75-CCC28C800FF6}"/>
              </a:ext>
            </a:extLst>
          </p:cNvPr>
          <p:cNvSpPr/>
          <p:nvPr/>
        </p:nvSpPr>
        <p:spPr>
          <a:xfrm>
            <a:off x="2010024" y="4598924"/>
            <a:ext cx="194551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1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Application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81A87A0-3557-46D5-1F4D-2D2B69B43484}"/>
              </a:ext>
            </a:extLst>
          </p:cNvPr>
          <p:cNvSpPr/>
          <p:nvPr/>
        </p:nvSpPr>
        <p:spPr>
          <a:xfrm>
            <a:off x="5188461" y="4595902"/>
            <a:ext cx="194551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Network</a:t>
            </a:r>
            <a:endParaRPr lang="en-US" altLang="ko-KR" sz="1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나눔스퀘어 네오 OTF Bold" panose="00000800000000000000" pitchFamily="50" charset="-127"/>
              <a:ea typeface="나눔스퀘어 네오 OTF Bold" panose="00000800000000000000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C070A79-04FD-7D3B-DB43-CBAD294A7D0E}"/>
              </a:ext>
            </a:extLst>
          </p:cNvPr>
          <p:cNvSpPr/>
          <p:nvPr/>
        </p:nvSpPr>
        <p:spPr>
          <a:xfrm>
            <a:off x="2093661" y="3102654"/>
            <a:ext cx="4904790" cy="19990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95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696D-DC16-D5B2-E488-B886D3068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6A5F2880-EFCA-93C4-8275-16B3DD46CA64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Network Sniffing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44C98A-7B12-952F-59F8-D89E759655C1}"/>
              </a:ext>
            </a:extLst>
          </p:cNvPr>
          <p:cNvSpPr txBox="1"/>
          <p:nvPr/>
        </p:nvSpPr>
        <p:spPr>
          <a:xfrm>
            <a:off x="323850" y="971550"/>
            <a:ext cx="8534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FC61557-49D7-C3F5-1D95-B974C20CD1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A4B9F4E-36B0-4C4C-ED85-3A22E22E0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02D8129E-78E0-CF18-7D8B-A70DA16BBA65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11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0E912E6-EFD9-A7D0-8C74-89672B31E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875790"/>
            <a:ext cx="3906774" cy="4562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0FF7A31-AF9D-D243-EB5A-AEF92A69D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4763" y="2766525"/>
            <a:ext cx="2641248" cy="274593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BC788F5-1C3E-65F9-1C4E-38792B704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4763" y="942358"/>
            <a:ext cx="2641248" cy="161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27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E0B3B-83DB-0935-2033-6E87889A8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B395F510-B433-C8EF-F2F0-B7765AAA6E11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블루투스 </a:t>
            </a:r>
            <a:r>
              <a:rPr lang="en-US" altLang="ko-KR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Sniffing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B255799-E066-E611-CD5E-BD267265A7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C5C3B19-6C49-C3D3-10E3-AC4E258C4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D76D1106-1DD7-4A90-8B12-5185E81D20D0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12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B266BDC-9B86-6B64-046E-3FCF7ADE36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04800" y="1090448"/>
            <a:ext cx="3578754" cy="3855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E621882-A78B-F5A8-0C34-BE0AE2924A9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040598" y="872617"/>
            <a:ext cx="2807402" cy="18391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BCCFE36-D5B4-4215-5CC6-651FEF52FF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3307" y="2816319"/>
            <a:ext cx="4745893" cy="2572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725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A6428-A687-07E1-4C9F-A928FFF09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9C2BB229-3138-FA61-0801-1F032B6C943C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dirty="0" err="1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apk</a:t>
            </a: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 라이브러리 </a:t>
            </a:r>
            <a:r>
              <a:rPr lang="ko-KR" altLang="en-US" sz="2200" dirty="0" err="1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퍼징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21CF33B-7E6B-03AB-E776-5FDA3C81F0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323A171-87A3-5F87-FA13-8506B2EAB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80D1C38A-7EE3-4573-5B45-0C059A181962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13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A4F738D-C279-3F1B-6554-42F98BE99C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49237" y="1352917"/>
            <a:ext cx="5575585" cy="3627823"/>
          </a:xfrm>
          <a:prstGeom prst="rect">
            <a:avLst/>
          </a:prstGeom>
        </p:spPr>
      </p:pic>
      <p:sp>
        <p:nvSpPr>
          <p:cNvPr id="6" name="가로 글상자 35">
            <a:extLst>
              <a:ext uri="{FF2B5EF4-FFF2-40B4-BE49-F238E27FC236}">
                <a16:creationId xmlns:a16="http://schemas.microsoft.com/office/drawing/2014/main" id="{82857D2E-B2DF-BD8C-0547-4618F7911FAA}"/>
              </a:ext>
            </a:extLst>
          </p:cNvPr>
          <p:cNvSpPr txBox="1"/>
          <p:nvPr/>
        </p:nvSpPr>
        <p:spPr>
          <a:xfrm>
            <a:off x="6294181" y="1424039"/>
            <a:ext cx="2500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400" dirty="0"/>
              <a:t>-</a:t>
            </a:r>
            <a:r>
              <a:rPr lang="ko-KR" altLang="en-US" sz="2400" dirty="0"/>
              <a:t> </a:t>
            </a:r>
            <a:r>
              <a:rPr lang="en-US" altLang="ko-KR" sz="2400" dirty="0"/>
              <a:t>AFL++ </a:t>
            </a:r>
            <a:r>
              <a:rPr lang="ko-KR" altLang="en-US" sz="2400" dirty="0" err="1"/>
              <a:t>퍼징</a:t>
            </a:r>
            <a:endParaRPr lang="ko-KR" altLang="en-US" sz="2400" dirty="0"/>
          </a:p>
          <a:p>
            <a:pPr lvl="0">
              <a:defRPr/>
            </a:pPr>
            <a:r>
              <a:rPr lang="en-US" altLang="ko-KR" sz="2400" dirty="0"/>
              <a:t>-</a:t>
            </a:r>
            <a:r>
              <a:rPr lang="ko-KR" altLang="en-US" sz="2400" dirty="0"/>
              <a:t> </a:t>
            </a:r>
            <a:r>
              <a:rPr lang="en-US" altLang="ko-KR" sz="2400" dirty="0"/>
              <a:t>APK</a:t>
            </a:r>
            <a:r>
              <a:rPr lang="ko-KR" altLang="en-US" sz="2400" dirty="0"/>
              <a:t>의 </a:t>
            </a:r>
            <a:r>
              <a:rPr lang="en-US" altLang="ko-KR" sz="2400" dirty="0"/>
              <a:t>.so </a:t>
            </a:r>
            <a:r>
              <a:rPr lang="ko-KR" altLang="en-US" sz="2400" dirty="0"/>
              <a:t>파일</a:t>
            </a:r>
          </a:p>
        </p:txBody>
      </p:sp>
    </p:spTree>
    <p:extLst>
      <p:ext uri="{BB962C8B-B14F-4D97-AF65-F5344CB8AC3E}">
        <p14:creationId xmlns:p14="http://schemas.microsoft.com/office/powerpoint/2010/main" val="1582868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9D0B1-7185-3C2F-E568-690D907D0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7A8DD5E7-19F3-113E-28BD-A37106C8B2E1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dirty="0" err="1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apk</a:t>
            </a: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 분석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7423634-0967-07C2-802A-0000DE50A9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D94EFC5-3416-A04A-58E7-ACC8F0B40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8D97B084-C286-8E83-07FF-D0D4ED3BFE30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14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9B25FA-C97E-10FA-2614-E1944AD1220B}"/>
              </a:ext>
            </a:extLst>
          </p:cNvPr>
          <p:cNvSpPr txBox="1"/>
          <p:nvPr/>
        </p:nvSpPr>
        <p:spPr>
          <a:xfrm>
            <a:off x="1466817" y="1197333"/>
            <a:ext cx="175570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b="1" dirty="0">
                <a:latin typeface="+mj-lt"/>
                <a:ea typeface="나눔스퀘어 네오 OTF Regular" panose="00000500000000000000" pitchFamily="50" charset="-127"/>
              </a:rPr>
              <a:t>정적 분석</a:t>
            </a:r>
            <a:endParaRPr lang="en-US" altLang="ko-KR" sz="2400" b="1" dirty="0">
              <a:latin typeface="+mj-lt"/>
              <a:ea typeface="나눔스퀘어 네오 OTF Regular" panose="00000500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60487B-D804-3848-1B2B-0FDAFF7D2290}"/>
              </a:ext>
            </a:extLst>
          </p:cNvPr>
          <p:cNvSpPr txBox="1"/>
          <p:nvPr/>
        </p:nvSpPr>
        <p:spPr>
          <a:xfrm>
            <a:off x="6158245" y="1208451"/>
            <a:ext cx="183765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b="1" dirty="0">
                <a:latin typeface="+mj-lt"/>
                <a:ea typeface="나눔스퀘어 네오 OTF Regular" panose="00000500000000000000" pitchFamily="50" charset="-127"/>
              </a:rPr>
              <a:t>동적 분석</a:t>
            </a:r>
            <a:endParaRPr lang="en-US" altLang="ko-KR" sz="2400" b="1" dirty="0">
              <a:latin typeface="+mj-lt"/>
              <a:ea typeface="나눔스퀘어 네오 OTF Regular" panose="00000500000000000000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3E68984-5418-86C7-5280-08DAC5D46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44" y="2567320"/>
            <a:ext cx="4133850" cy="268080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2592D0E-CA88-5D6B-40E9-C3671AE71C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082" y="2551767"/>
            <a:ext cx="4133850" cy="271191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B2CE279-5BF5-9155-06B4-39BB827B4F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023" y="1833908"/>
            <a:ext cx="1635292" cy="511327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25DE9B86-4C13-6FED-A29B-890BE6A6D45D}"/>
              </a:ext>
            </a:extLst>
          </p:cNvPr>
          <p:cNvGrpSpPr/>
          <p:nvPr/>
        </p:nvGrpSpPr>
        <p:grpSpPr>
          <a:xfrm>
            <a:off x="5981687" y="1833908"/>
            <a:ext cx="2196959" cy="508130"/>
            <a:chOff x="7762317" y="1469645"/>
            <a:chExt cx="2831536" cy="65902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CB32EC72-14FE-F6BB-3F3B-D44B7DF28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86217" y="1469645"/>
              <a:ext cx="2107636" cy="659022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33CAF434-2C73-A738-FFE7-01D2777F9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762317" y="1469645"/>
              <a:ext cx="723900" cy="6590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4468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940EC-EE47-BF96-EBB1-BC840A274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A712E8A7-9CAE-CC0C-56FD-B99A25E869CE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DFD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E5A03B7-20CB-75A2-FC6F-D6E6449232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E47D2A3-1018-8979-82BA-D3AA85C11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E529AF9C-C3B8-9F29-DBA7-24E12E0758D4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15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E9944D0-4552-A604-1429-2E8D97D0FB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59" y="781971"/>
            <a:ext cx="7404445" cy="476706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306306F-8FB0-F0A1-FDEA-68530760A6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3900" y="2811694"/>
            <a:ext cx="2230100" cy="27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00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6A54-0C44-700F-C968-85F335972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F3AEE591-E7CB-ABE0-034C-50D844086653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STRIDE </a:t>
            </a: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위협 모델링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6961052-0F28-E0DC-9F3F-61AF8AF21C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426D596-2FDA-1F65-745C-C3CE8A6A7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1B3C74E3-6882-FCC6-480E-607AAEFAE282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16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C987F6B-543E-2BD4-73A9-FB9C3ED70D6C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32720" y="804847"/>
            <a:ext cx="3756463" cy="4752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A6A937A-6D23-91E0-143C-1140E2FEE739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954819" y="804847"/>
            <a:ext cx="3702954" cy="4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66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F61B5-A152-87DB-7114-8BD848075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5FF4BCC3-8865-60F3-FD20-514411013AAF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2200" dirty="0" err="1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apk</a:t>
            </a: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 악성 코드 제작 배경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87EFC92-5E71-3D4B-2D9C-26F501613A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57A06A7-A30A-EBA3-34A3-903ED3186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F1083DB-8E03-1345-2771-CC1BE8F0AFA4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17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C600D81-EA8F-CCD7-4044-80D26D29B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761" y="1150117"/>
            <a:ext cx="3968386" cy="170738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D60C45D-F2DB-8563-D411-74926C5A59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7216" y="3128668"/>
            <a:ext cx="3749931" cy="189702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7698AB-CFE9-C114-4967-F60E71C49E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702" y="1227722"/>
            <a:ext cx="1679463" cy="36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00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4FFCB-4810-C54C-6E06-01362E2A6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77172268-B063-099A-EB4E-70BA7D3497C2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2200" dirty="0" err="1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apk</a:t>
            </a: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 악성 코드 제작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24F3167-3A8B-E464-36DD-7AB623E6DC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E2B945D-6E83-D8D9-8CAF-A9346FDD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571388CA-5E3E-A70D-40B6-46CC3AD0A5AB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18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229EC0EE-BDBF-2094-256D-19E82B34B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85" y="808027"/>
            <a:ext cx="7649429" cy="16306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6DAE22-4739-DA54-8509-90CF404A2F2B}"/>
              </a:ext>
            </a:extLst>
          </p:cNvPr>
          <p:cNvSpPr txBox="1"/>
          <p:nvPr/>
        </p:nvSpPr>
        <p:spPr>
          <a:xfrm>
            <a:off x="506271" y="2749505"/>
            <a:ext cx="275896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기존 </a:t>
            </a:r>
            <a:r>
              <a:rPr lang="en-US" altLang="ko-KR" sz="1400" dirty="0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android </a:t>
            </a: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기반 </a:t>
            </a:r>
            <a:r>
              <a:rPr lang="en-US" altLang="ko-KR" sz="1400" dirty="0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reverse </a:t>
            </a:r>
            <a:r>
              <a:rPr lang="en-US" altLang="ko-KR" sz="1400" dirty="0" err="1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tcp</a:t>
            </a: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정상적인 앱으로 위장</a:t>
            </a: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앱 실행 시 </a:t>
            </a:r>
            <a:r>
              <a:rPr lang="en-US" altLang="ko-KR" sz="1400" dirty="0" err="1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tcp</a:t>
            </a:r>
            <a:r>
              <a:rPr lang="en-US" altLang="ko-KR" sz="1400" dirty="0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port </a:t>
            </a: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오픈</a:t>
            </a: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공격자 서버와 통신</a:t>
            </a: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7FC68D-D904-9195-1B4E-F4896D06A069}"/>
              </a:ext>
            </a:extLst>
          </p:cNvPr>
          <p:cNvSpPr txBox="1"/>
          <p:nvPr/>
        </p:nvSpPr>
        <p:spPr>
          <a:xfrm>
            <a:off x="5483247" y="2750352"/>
            <a:ext cx="29134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Customizing</a:t>
            </a: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reverse </a:t>
            </a:r>
            <a:r>
              <a:rPr lang="en-US" altLang="ko-KR" sz="1400" dirty="0" err="1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tcp</a:t>
            </a: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정상적인 앱으로 위장</a:t>
            </a: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앱 실행 시 </a:t>
            </a:r>
            <a:r>
              <a:rPr lang="en-US" altLang="ko-KR" sz="1400" dirty="0" err="1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tcp</a:t>
            </a:r>
            <a:r>
              <a:rPr lang="en-US" altLang="ko-KR" sz="1400" dirty="0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port </a:t>
            </a: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오픈</a:t>
            </a: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r>
              <a:rPr lang="en-US" altLang="ko-KR" sz="1400" dirty="0" err="1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adb</a:t>
            </a:r>
            <a:r>
              <a:rPr lang="en-US" altLang="ko-KR" sz="1400" dirty="0">
                <a:solidFill>
                  <a:prstClr val="black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port(5555) </a:t>
            </a: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오픈</a:t>
            </a:r>
            <a:endParaRPr lang="en-US" altLang="ko-KR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endParaRPr lang="en-US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  <a:p>
            <a:pPr marL="457200" indent="-457200">
              <a:buAutoNum type="arabicPeriod"/>
            </a:pPr>
            <a:r>
              <a:rPr lang="ko-KR" altLang="en-US" sz="1400" dirty="0">
                <a:solidFill>
                  <a:prstClr val="black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공격자 서버와 통신</a:t>
            </a:r>
            <a:endParaRPr lang="en-US" sz="1400" dirty="0">
              <a:solidFill>
                <a:prstClr val="black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22539C6E-8635-BD97-D635-69CD1BF50EE1}"/>
              </a:ext>
            </a:extLst>
          </p:cNvPr>
          <p:cNvCxnSpPr/>
          <p:nvPr/>
        </p:nvCxnSpPr>
        <p:spPr>
          <a:xfrm>
            <a:off x="3462108" y="3575619"/>
            <a:ext cx="182426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E6C79D9-1AB3-86C5-E595-A223904ED1E6}"/>
              </a:ext>
            </a:extLst>
          </p:cNvPr>
          <p:cNvSpPr txBox="1"/>
          <p:nvPr/>
        </p:nvSpPr>
        <p:spPr>
          <a:xfrm>
            <a:off x="3044025" y="2903393"/>
            <a:ext cx="2660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err="1">
                <a:solidFill>
                  <a:srgbClr val="FF0000"/>
                </a:solidFill>
                <a:latin typeface="ADLaM Display" panose="020F0502020204030204" pitchFamily="2" charset="0"/>
                <a:ea typeface="나눔스퀘어_ac Bold" panose="020B0600000101010101" pitchFamily="50" charset="-127"/>
                <a:cs typeface="ADLaM Display" panose="020F0502020204030204" pitchFamily="2" charset="0"/>
              </a:rPr>
              <a:t>오큘러스</a:t>
            </a:r>
            <a:r>
              <a:rPr lang="ko-KR" altLang="en-US" sz="1200" dirty="0">
                <a:solidFill>
                  <a:srgbClr val="FF0000"/>
                </a:solidFill>
                <a:latin typeface="ADLaM Display" panose="020F0502020204030204" pitchFamily="2" charset="0"/>
                <a:ea typeface="나눔스퀘어_ac Bold" panose="020B0600000101010101" pitchFamily="50" charset="-127"/>
                <a:cs typeface="ADLaM Display" panose="020F0502020204030204" pitchFamily="2" charset="0"/>
              </a:rPr>
              <a:t> 자체 권한 획득 문제</a:t>
            </a:r>
            <a:endParaRPr lang="en-US" altLang="ko-KR" sz="1200" dirty="0">
              <a:solidFill>
                <a:srgbClr val="FF0000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ctr"/>
            <a:endParaRPr lang="en-US" altLang="ko-KR" sz="1200" dirty="0">
              <a:solidFill>
                <a:srgbClr val="FF000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algn="ctr"/>
            <a:r>
              <a:rPr lang="en-US" altLang="ko-KR" sz="1200" dirty="0" err="1">
                <a:solidFill>
                  <a:srgbClr val="FF0000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uid</a:t>
            </a:r>
            <a:r>
              <a:rPr lang="en-US" altLang="ko-KR" sz="1200" dirty="0">
                <a:solidFill>
                  <a:srgbClr val="FF0000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</a:t>
            </a:r>
            <a:r>
              <a:rPr lang="ko-KR" altLang="en-US" sz="1200" dirty="0">
                <a:solidFill>
                  <a:srgbClr val="FF0000"/>
                </a:solidFill>
                <a:latin typeface="HGPSoeiKakugothicUB" panose="020B0A00000000000000" pitchFamily="34" charset="-128"/>
                <a:ea typeface="나눔스퀘어_ac Bold" panose="020B0600000101010101" pitchFamily="50" charset="-127"/>
              </a:rPr>
              <a:t>문제</a:t>
            </a:r>
            <a:endParaRPr lang="en-US" altLang="ko-KR" sz="1200" dirty="0">
              <a:solidFill>
                <a:srgbClr val="FF0000"/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6178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60D50-1F08-FB16-0057-03D42C3DC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714D5E95-D0E9-5D15-5F5B-38320CE91AA9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2200" dirty="0" err="1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apk</a:t>
            </a: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 악성 코드 시연 영상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C9B3D24-D2D4-0991-7837-616D8C5961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7AD11AF-33B1-B3FE-D08C-F840CD0BF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FE8A6005-0611-EC40-76A9-594E2B71538F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19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화면 녹화 2">
            <a:hlinkClick r:id="" action="ppaction://media"/>
            <a:extLst>
              <a:ext uri="{FF2B5EF4-FFF2-40B4-BE49-F238E27FC236}">
                <a16:creationId xmlns:a16="http://schemas.microsoft.com/office/drawing/2014/main" id="{793DC62C-A216-8631-647B-966A9F9929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6401" y="813328"/>
            <a:ext cx="8288866" cy="46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8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20C8B-7671-3DBF-E893-EB911661B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22B1B0D7-00FE-9056-B06B-3507E6FD7FDB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2200" dirty="0" err="1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apk</a:t>
            </a: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 악성 코드 시연 영상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FEF2F4C-B783-BD1D-7694-594C987105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034564E-583F-7FAF-A35A-51705125B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1AF833C3-2ABE-81F6-8AA0-1E737A039FD3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20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화면 녹화 5">
            <a:hlinkClick r:id="" action="ppaction://media"/>
            <a:extLst>
              <a:ext uri="{FF2B5EF4-FFF2-40B4-BE49-F238E27FC236}">
                <a16:creationId xmlns:a16="http://schemas.microsoft.com/office/drawing/2014/main" id="{9293ECF3-C339-6B99-E588-2134C04CE6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8716" y="776881"/>
            <a:ext cx="7666568" cy="431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4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79EC1-A247-57EE-F755-56A4C1015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961898DB-8FA7-721E-3158-DD6FE349B726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2200" dirty="0" err="1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apk</a:t>
            </a: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 악성 코드 시연 영상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1B4DBD8-52FA-4FA2-D609-421A0A402A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C6B4D18-5AF1-3CF8-1119-F5109F4F0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B441F133-D41D-B00E-FC06-E5B170E974FF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21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" name="hack">
            <a:hlinkClick r:id="" action="ppaction://media"/>
            <a:extLst>
              <a:ext uri="{FF2B5EF4-FFF2-40B4-BE49-F238E27FC236}">
                <a16:creationId xmlns:a16="http://schemas.microsoft.com/office/drawing/2014/main" id="{46A11DC8-C43A-FE3D-E6B5-58D881FDE9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7155" y="833968"/>
            <a:ext cx="8269689" cy="433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4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EE7E0-CFAF-9E3F-094E-C2329FA15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907B3141-CCA5-9A16-0E89-7701C40E3AD6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프로텍터 개발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B5D93FC-7CED-1AC4-7DAE-70B66B410E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BDEE404-5A65-804E-B72C-DFE2B9A83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1ABB1026-C7A9-6034-0BAB-97FDCDAFD0AC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22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C13B690-3ACC-0602-C545-3459D72BA0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582" y="1005427"/>
            <a:ext cx="7554836" cy="12815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79FD7BE-3630-B2B3-1868-FD68E2DBF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4111" y="2386321"/>
            <a:ext cx="1664838" cy="30711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7B38D77-56E7-3C96-7B08-2D19573647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747" y="2386321"/>
            <a:ext cx="1815240" cy="30711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4346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41165-18A3-835D-C280-C7CA72311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DED05A37-7161-D38A-B068-5A9BA1FD8A28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프로텍터 시연영상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CAF5DCE-2BDE-4A7A-DC53-C8A71E67EF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FBC5F19-5270-DE81-2110-6987E923D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8353E00D-3791-0479-BA52-9199A99B609B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23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" name="프로텍터">
            <a:hlinkClick r:id="" action="ppaction://media"/>
            <a:extLst>
              <a:ext uri="{FF2B5EF4-FFF2-40B4-BE49-F238E27FC236}">
                <a16:creationId xmlns:a16="http://schemas.microsoft.com/office/drawing/2014/main" id="{EBA23678-906F-FD3E-F494-D1D4E0B09F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44901" y="890571"/>
            <a:ext cx="7600707" cy="427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4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F4D69-621D-C245-8E07-E28202653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A281D71-E598-042C-862A-8BF1B542A5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203927E8-11A3-DA9C-F0D4-AFD5738D1D2A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24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15A9C8D-549F-E908-62D0-D0F173FAC9D6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19200" y="2488168"/>
            <a:ext cx="6705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71774" bIns="0" anchor="t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9pPr>
          </a:lstStyle>
          <a:p>
            <a:pPr algn="ctr"/>
            <a:r>
              <a:rPr lang="ko-KR" altLang="en-US" sz="4800" b="1" dirty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산출물</a:t>
            </a:r>
          </a:p>
        </p:txBody>
      </p:sp>
    </p:spTree>
    <p:extLst>
      <p:ext uri="{BB962C8B-B14F-4D97-AF65-F5344CB8AC3E}">
        <p14:creationId xmlns:p14="http://schemas.microsoft.com/office/powerpoint/2010/main" val="136451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B951B-2A90-955E-77AC-0F205F361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0EC34D59-8B8D-EA62-D13C-197B856F1813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산출물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2DE7858-22B9-FB93-B905-7D7FE16114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1156CFE-CBA5-4A34-4937-1CBCFA4AA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8E9EDC9D-6F0D-3C88-EA38-24C072485A5E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25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1451EC8-751A-886C-A012-2F556233E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3" y="1507766"/>
            <a:ext cx="1889679" cy="226413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F35EE458-0C1F-03EA-FF53-F4FFD5CA89AD}"/>
              </a:ext>
            </a:extLst>
          </p:cNvPr>
          <p:cNvSpPr/>
          <p:nvPr/>
        </p:nvSpPr>
        <p:spPr>
          <a:xfrm>
            <a:off x="195784" y="4121958"/>
            <a:ext cx="23924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나눔스퀘어 네오 OTF Bold" panose="00000800000000000000" pitchFamily="50" charset="-127"/>
              </a:rPr>
              <a:t>논문 작성</a:t>
            </a:r>
            <a:endParaRPr lang="en-US" altLang="ko-K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나눔스퀘어 네오 OTF Bold" panose="00000800000000000000" pitchFamily="50" charset="-127"/>
            </a:endParaRP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918564F9-78A7-F1B9-995E-6A30168C0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360" y="1364235"/>
            <a:ext cx="2579280" cy="240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226C22D4-5022-6A78-F005-FD898ECDB4DC}"/>
              </a:ext>
            </a:extLst>
          </p:cNvPr>
          <p:cNvSpPr/>
          <p:nvPr/>
        </p:nvSpPr>
        <p:spPr>
          <a:xfrm>
            <a:off x="3069621" y="3968069"/>
            <a:ext cx="300475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나눔스퀘어 네오 OTF Bold" panose="00000800000000000000" pitchFamily="50" charset="-127"/>
              </a:rPr>
              <a:t>악성코드 시나리오 작성 및 악성코드 개발</a:t>
            </a:r>
            <a:endParaRPr lang="en-US" altLang="ko-KR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나눔스퀘어 네오 OTF Bold" panose="00000800000000000000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34013CA-2383-5B7F-F170-81C6F2DE1D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7790" y="1433548"/>
            <a:ext cx="2269037" cy="2269037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3D695EBB-C922-FAD3-9500-88FBA4E84B21}"/>
              </a:ext>
            </a:extLst>
          </p:cNvPr>
          <p:cNvSpPr/>
          <p:nvPr/>
        </p:nvSpPr>
        <p:spPr>
          <a:xfrm>
            <a:off x="6366080" y="4106496"/>
            <a:ext cx="23924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나눔스퀘어 네오 OTF Bold" panose="00000800000000000000" pitchFamily="50" charset="-127"/>
              </a:rPr>
              <a:t>프로텍터 개발</a:t>
            </a:r>
            <a:endParaRPr lang="en-US" altLang="ko-K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945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4C386-738F-778F-BFA0-381CA8A1C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0A9CFAE-D4E1-7A3B-4C31-6D575970706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75C57EC-F56C-5666-9484-172DAACCE207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26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64CD150-59DB-4C1E-255F-0C03D703AE7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19200" y="2488168"/>
            <a:ext cx="6705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71774" bIns="0" anchor="t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나눔명조" pitchFamily="18" charset="-127"/>
                <a:ea typeface="굴림" pitchFamily="50" charset="-127"/>
              </a:defRPr>
            </a:lvl9pPr>
          </a:lstStyle>
          <a:p>
            <a:pPr algn="ctr"/>
            <a:r>
              <a:rPr lang="ko-KR" altLang="en-US" sz="4800" b="1" dirty="0">
                <a:solidFill>
                  <a:schemeClr val="accent5">
                    <a:lumMod val="50000"/>
                  </a:schemeClr>
                </a:solidFill>
                <a:latin typeface="나눔스퀘어 네오 OTF Bold" panose="00000800000000000000" pitchFamily="50" charset="-127"/>
                <a:ea typeface="나눔스퀘어 네오 OTF Bold" panose="00000800000000000000" pitchFamily="50" charset="-127"/>
              </a:rPr>
              <a:t>향후 계획</a:t>
            </a:r>
          </a:p>
        </p:txBody>
      </p:sp>
    </p:spTree>
    <p:extLst>
      <p:ext uri="{BB962C8B-B14F-4D97-AF65-F5344CB8AC3E}">
        <p14:creationId xmlns:p14="http://schemas.microsoft.com/office/powerpoint/2010/main" val="4114987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E19E0-7F28-A0B2-BE83-92F4F820C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92913086-23DF-A2DC-6479-36660DA22334}"/>
              </a:ext>
            </a:extLst>
          </p:cNvPr>
          <p:cNvSpPr txBox="1">
            <a:spLocks/>
          </p:cNvSpPr>
          <p:nvPr/>
        </p:nvSpPr>
        <p:spPr>
          <a:xfrm>
            <a:off x="171450" y="142346"/>
            <a:ext cx="5114925" cy="505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200" dirty="0">
                <a:solidFill>
                  <a:prstClr val="black"/>
                </a:solidFill>
                <a:latin typeface="나눔고딕 ExtraBold" panose="020D0904000000000000" pitchFamily="34" charset="-127"/>
                <a:ea typeface="나눔고딕 ExtraBold" panose="020D0904000000000000" pitchFamily="34" charset="-127"/>
              </a:rPr>
              <a:t>향후 계획</a:t>
            </a:r>
            <a:endParaRPr lang="en-US" sz="2200" dirty="0">
              <a:solidFill>
                <a:prstClr val="black"/>
              </a:solidFill>
              <a:latin typeface="나눔고딕 ExtraBold" panose="020D0904000000000000" pitchFamily="34" charset="-127"/>
              <a:ea typeface="나눔고딕 ExtraBold" panose="020D0904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6CFE5F4-2BE6-B0A5-5EA5-B939E91079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22" y="65981"/>
            <a:ext cx="3115110" cy="5525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3B9A5D2-D548-1992-EBA2-9FA9D9422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44" y="0"/>
            <a:ext cx="972456" cy="39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A1134EC-1200-916A-BE8D-328FC9A7D813}"/>
              </a:ext>
            </a:extLst>
          </p:cNvPr>
          <p:cNvSpPr txBox="1">
            <a:spLocks/>
          </p:cNvSpPr>
          <p:nvPr/>
        </p:nvSpPr>
        <p:spPr>
          <a:xfrm>
            <a:off x="8316686" y="5556847"/>
            <a:ext cx="827314" cy="158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CB163D-02FD-4CAF-961B-16B73DD8AC27}" type="slidenum">
              <a:rPr lang="en-US" sz="1400" smtClean="0">
                <a:solidFill>
                  <a:schemeClr val="bg1"/>
                </a:solidFill>
              </a:rPr>
              <a:pPr/>
              <a:t>27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7A6EECF-C58F-E7AF-7A30-A5C9AE762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995" y="1626392"/>
            <a:ext cx="2606745" cy="246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2CB15E2-F60C-02C5-DF51-8D202CC171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6968" y="1722981"/>
            <a:ext cx="2269037" cy="226903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CE7E426-75DA-3628-9A0C-BFB36F3C0539}"/>
              </a:ext>
            </a:extLst>
          </p:cNvPr>
          <p:cNvSpPr/>
          <p:nvPr/>
        </p:nvSpPr>
        <p:spPr>
          <a:xfrm>
            <a:off x="711164" y="4331508"/>
            <a:ext cx="38608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나눔스퀘어 네오 OTF Bold" panose="00000800000000000000" pitchFamily="50" charset="-127"/>
              </a:rPr>
              <a:t>잠재적 보안 취약점 탐색</a:t>
            </a:r>
            <a:endParaRPr lang="en-US" altLang="ko-K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나눔스퀘어 네오 OTF Bold" panose="00000800000000000000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AAEA1D7-AD6D-BC95-494D-903A5545F680}"/>
              </a:ext>
            </a:extLst>
          </p:cNvPr>
          <p:cNvSpPr/>
          <p:nvPr/>
        </p:nvSpPr>
        <p:spPr>
          <a:xfrm>
            <a:off x="5433988" y="4331508"/>
            <a:ext cx="267499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나눔스퀘어 네오 OTF Bold" panose="00000800000000000000" pitchFamily="50" charset="-127"/>
              </a:rPr>
              <a:t>프로텍터 고도화</a:t>
            </a:r>
            <a:endParaRPr lang="en-US" altLang="ko-K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나눔스퀘어 네오 OTF Bold" panose="000008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2516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0">
              <a:srgbClr val="F0F2F4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83AC7497-B7DF-FCA1-0247-2FF47EC8C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6609" y="2326022"/>
            <a:ext cx="2950782" cy="73866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buChar char="•"/>
              <a:defRPr kumimoji="1" sz="1400">
                <a:solidFill>
                  <a:schemeClr val="tx1"/>
                </a:solidFill>
                <a:latin typeface="현대하모니 M" panose="02020603020101020101" pitchFamily="18" charset="-127"/>
                <a:ea typeface="현대하모니 M" panose="02020603020101020101" pitchFamily="18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300" b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kumimoji="0" lang="en-US" altLang="ko-KR" sz="4800" spc="-15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_ac Bold" panose="020B0600000101010101" pitchFamily="50" charset="-127"/>
                <a:ea typeface="나눔스퀘어_ac Bold" panose="020B0600000101010101" pitchFamily="50" charset="-127"/>
                <a:cs typeface="Arial" panose="020B0604020202020204" pitchFamily="34" charset="0"/>
              </a:rPr>
              <a:t>Thank You</a:t>
            </a:r>
            <a:endParaRPr kumimoji="0" lang="en-US" altLang="ko-KR" sz="4800" spc="-15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_ac Bold" panose="020B0600000101010101" pitchFamily="50" charset="-127"/>
              <a:ea typeface="나눔스퀘어_ac Bold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A698E3C-EF4A-8AE1-AC5D-6EA5B1FE2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B163D-02FD-4CAF-961B-16B73DD8AC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407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729</TotalTime>
  <Words>287</Words>
  <Application>Microsoft Office PowerPoint</Application>
  <PresentationFormat>화면 슬라이드 쇼(16:10)</PresentationFormat>
  <Paragraphs>151</Paragraphs>
  <Slides>28</Slides>
  <Notes>28</Notes>
  <HiddenSlides>0</HiddenSlides>
  <MMClips>4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40" baseType="lpstr">
      <vt:lpstr>HGPSoeiKakugothicUB</vt:lpstr>
      <vt:lpstr>나눔고딕 ExtraBold</vt:lpstr>
      <vt:lpstr>나눔스퀘어 네오 Bold</vt:lpstr>
      <vt:lpstr>나눔스퀘어 네오 OTF Bold</vt:lpstr>
      <vt:lpstr>나눔스퀘어 네오 OTF Regular</vt:lpstr>
      <vt:lpstr>나눔스퀘어_ac Bold</vt:lpstr>
      <vt:lpstr>맑은 고딕</vt:lpstr>
      <vt:lpstr>ADLaM Display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/>
  <cp:lastModifiedBy>김명규</cp:lastModifiedBy>
  <cp:revision>26</cp:revision>
  <dcterms:created xsi:type="dcterms:W3CDTF">2024-03-11T10:56:52Z</dcterms:created>
  <dcterms:modified xsi:type="dcterms:W3CDTF">2025-01-08T11:33:02Z</dcterms:modified>
</cp:coreProperties>
</file>