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8" r:id="rId5"/>
    <p:sldId id="267" r:id="rId6"/>
    <p:sldId id="271" r:id="rId7"/>
    <p:sldId id="269" r:id="rId8"/>
    <p:sldId id="272" r:id="rId9"/>
    <p:sldId id="276" r:id="rId10"/>
    <p:sldId id="273" r:id="rId11"/>
    <p:sldId id="274" r:id="rId12"/>
    <p:sldId id="275" r:id="rId13"/>
    <p:sldId id="266" r:id="rId14"/>
    <p:sldId id="277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78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12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3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9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84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43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2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56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84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1D9F-FF7A-453A-AD8A-359A6E7D0570}" type="datetimeFigureOut">
              <a:rPr lang="ko-KR" altLang="en-US" smtClean="0"/>
              <a:t>2018-01-03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47C2-CD55-464E-A768-86EBE325F5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97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73078" y="847468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184" y="2950003"/>
            <a:ext cx="5825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DELAY</a:t>
            </a:r>
            <a:endParaRPr lang="en-US" altLang="ko-KR" sz="4800" spc="20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318" y="3793700"/>
            <a:ext cx="5586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pc="2000" dirty="0" smtClean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UDP PACKET DELAY</a:t>
            </a:r>
            <a:endParaRPr lang="en-US" altLang="ko-KR" sz="1200" spc="2000" dirty="0" smtClean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pic>
        <p:nvPicPr>
          <p:cNvPr id="10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1496" y="5052538"/>
            <a:ext cx="268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5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정보보안융합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5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s/w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5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김경수</a:t>
            </a:r>
            <a:endParaRPr lang="en-US" altLang="ko-KR" sz="2400" dirty="0">
              <a:ln>
                <a:solidFill>
                  <a:schemeClr val="tx1">
                    <a:lumMod val="85000"/>
                    <a:lumOff val="15000"/>
                    <a:alpha val="56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4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73078" y="847468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3083" y="1859943"/>
            <a:ext cx="35173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altLang="ko-KR" sz="4800" dirty="0">
              <a:ln>
                <a:solidFill>
                  <a:schemeClr val="tx1">
                    <a:lumMod val="95000"/>
                    <a:lumOff val="5000"/>
                    <a:alpha val="62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en-US" altLang="ko-KR" sz="4800" dirty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Delay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0188" y="534310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2000" dirty="0" smtClean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INDEX</a:t>
            </a:r>
            <a:endParaRPr lang="en-US" altLang="ko-KR" sz="1200" spc="2000" dirty="0" smtClean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072715" y="2152217"/>
            <a:ext cx="417749" cy="253262"/>
            <a:chOff x="5817948" y="2474177"/>
            <a:chExt cx="860901" cy="521925"/>
          </a:xfrm>
        </p:grpSpPr>
        <p:sp>
          <p:nvSpPr>
            <p:cNvPr id="15" name="자유형 14"/>
            <p:cNvSpPr/>
            <p:nvPr/>
          </p:nvSpPr>
          <p:spPr>
            <a:xfrm rot="5400000">
              <a:off x="5753569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 rot="5400000">
              <a:off x="6221303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56858" y="1605501"/>
            <a:ext cx="23504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0" b="1" dirty="0">
                <a:blipFill>
                  <a:blip r:embed="rId3"/>
                  <a:stretch>
                    <a:fillRect/>
                  </a:stretch>
                </a:blipFill>
              </a:rPr>
              <a:t>3</a:t>
            </a:r>
            <a:endParaRPr lang="ko-KR" altLang="en-US" sz="35000" b="1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12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87032" y="1710267"/>
            <a:ext cx="2680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Delay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6141273" y="354563"/>
            <a:ext cx="5167430" cy="6130213"/>
            <a:chOff x="1314406" y="1587502"/>
            <a:chExt cx="3987799" cy="3987800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0" b="24961"/>
            <a:stretch/>
          </p:blipFill>
          <p:spPr>
            <a:xfrm>
              <a:off x="1314406" y="1587502"/>
              <a:ext cx="3987799" cy="3987800"/>
            </a:xfrm>
            <a:prstGeom prst="rect">
              <a:avLst/>
            </a:prstGeom>
          </p:spPr>
        </p:pic>
        <p:sp>
          <p:nvSpPr>
            <p:cNvPr id="42" name="직사각형 41"/>
            <p:cNvSpPr/>
            <p:nvPr/>
          </p:nvSpPr>
          <p:spPr>
            <a:xfrm>
              <a:off x="1616007" y="1889104"/>
              <a:ext cx="3384595" cy="3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98869" y="2638293"/>
            <a:ext cx="407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중간의 손실이 발생해도 상관없는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특성에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Attacker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정보를 늦게 전송하는 방법입니다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8868" y="3640561"/>
            <a:ext cx="421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 사용자는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Attacker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정보가 수신되지 않아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Attacker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위치와 같은 정보를 알 수 없게 됩니다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466940" y="1868828"/>
            <a:ext cx="1270948" cy="63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다리꼴 26"/>
          <p:cNvSpPr/>
          <p:nvPr/>
        </p:nvSpPr>
        <p:spPr>
          <a:xfrm rot="8655342">
            <a:off x="7653295" y="1056761"/>
            <a:ext cx="1728088" cy="4391037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31" y="1329015"/>
            <a:ext cx="635608" cy="67704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5366" y="1439937"/>
            <a:ext cx="582683" cy="5826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69" y="4347171"/>
            <a:ext cx="924645" cy="11918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86622" y="2171743"/>
            <a:ext cx="166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일반 사용자가 </a:t>
            </a:r>
            <a:r>
              <a:rPr lang="ko-KR" altLang="en-US" dirty="0" smtClean="0"/>
              <a:t>아는 </a:t>
            </a:r>
            <a:r>
              <a:rPr lang="en-US" altLang="ko-KR" dirty="0" smtClean="0"/>
              <a:t>A</a:t>
            </a:r>
            <a:r>
              <a:rPr lang="ko-KR" altLang="en-US" dirty="0" smtClean="0"/>
              <a:t>유저의 위치</a:t>
            </a:r>
            <a:endParaRPr lang="ko-KR" altLang="en-US" dirty="0"/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7916523" y="1483806"/>
            <a:ext cx="1998368" cy="846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3393" y="5607460"/>
            <a:ext cx="167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일반사용자</a:t>
            </a:r>
            <a:endParaRPr lang="ko-KR" altLang="en-US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8055522" y="1685780"/>
            <a:ext cx="1630872" cy="1245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V="1">
            <a:off x="7712694" y="1851485"/>
            <a:ext cx="1717519" cy="1734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353596" y="2113837"/>
            <a:ext cx="159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실제 </a:t>
            </a:r>
            <a:r>
              <a:rPr lang="en-US" altLang="ko-KR" dirty="0" smtClean="0"/>
              <a:t>A</a:t>
            </a:r>
            <a:r>
              <a:rPr lang="ko-KR" altLang="en-US" dirty="0" smtClean="0"/>
              <a:t>유저의 위치</a:t>
            </a:r>
            <a:endParaRPr lang="ko-KR" altLang="en-US" dirty="0"/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7092507" y="4005800"/>
            <a:ext cx="938813" cy="128103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04833" y="5325590"/>
            <a:ext cx="168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일반 사용자의 시야</a:t>
            </a:r>
            <a:endParaRPr lang="ko-KR" altLang="en-US" dirty="0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4" b="24791"/>
          <a:stretch/>
        </p:blipFill>
        <p:spPr>
          <a:xfrm>
            <a:off x="-1" y="6018245"/>
            <a:ext cx="12145345" cy="847783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02" b="88984"/>
          <a:stretch/>
        </p:blipFill>
        <p:spPr>
          <a:xfrm>
            <a:off x="125964" y="-1091679"/>
            <a:ext cx="12192000" cy="1931436"/>
          </a:xfrm>
          <a:prstGeom prst="rect">
            <a:avLst/>
          </a:prstGeom>
        </p:spPr>
      </p:pic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1591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8" t="-14103" b="10634"/>
          <a:stretch/>
        </p:blipFill>
        <p:spPr>
          <a:xfrm>
            <a:off x="10916816" y="-1098186"/>
            <a:ext cx="1401147" cy="7956186"/>
          </a:xfrm>
          <a:prstGeom prst="rect">
            <a:avLst/>
          </a:prstGeom>
        </p:spPr>
      </p:pic>
      <p:pic>
        <p:nvPicPr>
          <p:cNvPr id="53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628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27279" y="1611478"/>
            <a:ext cx="283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Delay </a:t>
            </a:r>
            <a:r>
              <a:rPr lang="ko-KR" altLang="en-US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방식</a:t>
            </a:r>
            <a:endParaRPr lang="en-US" altLang="ko-KR" sz="3600" dirty="0">
              <a:ln>
                <a:solidFill>
                  <a:schemeClr val="tx1">
                    <a:lumMod val="95000"/>
                    <a:lumOff val="5000"/>
                    <a:alpha val="5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9493" y="2598890"/>
            <a:ext cx="3283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일반사용자에게 보내는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Attacker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Packet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저장해 놓았다가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원하는 지연시간 이후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 사용자에게 전송합니다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63" y="4345764"/>
            <a:ext cx="1108125" cy="11081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75" y="4163431"/>
            <a:ext cx="1290458" cy="12904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21" y="1263114"/>
            <a:ext cx="1273078" cy="1273078"/>
          </a:xfrm>
          <a:prstGeom prst="rect">
            <a:avLst/>
          </a:prstGeom>
        </p:spPr>
      </p:pic>
      <p:cxnSp>
        <p:nvCxnSpPr>
          <p:cNvPr id="27" name="직선 화살표 연결선 26"/>
          <p:cNvCxnSpPr>
            <a:stCxn id="2" idx="3"/>
          </p:cNvCxnSpPr>
          <p:nvPr/>
        </p:nvCxnSpPr>
        <p:spPr>
          <a:xfrm flipH="1">
            <a:off x="6034738" y="2396067"/>
            <a:ext cx="1263529" cy="176736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7056467" y="4980926"/>
            <a:ext cx="1816945" cy="446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 flipV="1">
            <a:off x="8720285" y="2396067"/>
            <a:ext cx="1021785" cy="176736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50816" y="2549565"/>
            <a:ext cx="139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일반사용자</a:t>
            </a:r>
            <a:endParaRPr lang="ko-KR" altLang="en-US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1905" y="5494218"/>
            <a:ext cx="112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Attacker</a:t>
            </a:r>
            <a:endParaRPr lang="ko-KR" altLang="en-US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74521" y="5494218"/>
            <a:ext cx="153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Data Queue</a:t>
            </a:r>
            <a:endParaRPr lang="ko-KR" altLang="en-US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88314" y="2752779"/>
            <a:ext cx="118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Delayed</a:t>
            </a:r>
          </a:p>
          <a:p>
            <a:r>
              <a:rPr lang="en-US" altLang="ko-KR" sz="1600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Packet</a:t>
            </a:r>
            <a:endParaRPr lang="ko-KR" altLang="en-US" sz="1600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9575" y="2729747"/>
            <a:ext cx="118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Packet</a:t>
            </a:r>
          </a:p>
          <a:p>
            <a:r>
              <a:rPr lang="ko-KR" altLang="en-US" sz="1600" dirty="0" err="1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바로수신</a:t>
            </a:r>
            <a:endParaRPr lang="ko-KR" altLang="en-US" sz="1600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8658" y="4995878"/>
            <a:ext cx="118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Queue</a:t>
            </a:r>
            <a:r>
              <a:rPr lang="ko-KR" altLang="en-US" sz="1600" dirty="0" smtClean="0">
                <a:ln>
                  <a:solidFill>
                    <a:schemeClr val="tx1">
                      <a:alpha val="60000"/>
                    </a:schemeClr>
                  </a:solidFill>
                </a:ln>
              </a:rPr>
              <a:t>에 저장</a:t>
            </a:r>
            <a:endParaRPr lang="ko-KR" altLang="en-US" sz="1600" dirty="0">
              <a:ln>
                <a:solidFill>
                  <a:schemeClr val="tx1">
                    <a:alpha val="60000"/>
                  </a:schemeClr>
                </a:solidFill>
              </a:ln>
            </a:endParaRPr>
          </a:p>
        </p:txBody>
      </p:sp>
      <p:pic>
        <p:nvPicPr>
          <p:cNvPr id="48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73078" y="847468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641" y="2950003"/>
            <a:ext cx="3757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4800" dirty="0" smtClean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 연 영 상</a:t>
            </a:r>
            <a:endParaRPr lang="en-US" altLang="ko-KR" sz="4800" dirty="0">
              <a:ln>
                <a:solidFill>
                  <a:schemeClr val="tx1">
                    <a:lumMod val="95000"/>
                    <a:lumOff val="5000"/>
                    <a:alpha val="62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0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73078" y="847468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101" y="3013503"/>
            <a:ext cx="5484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4800" dirty="0" smtClean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 사 합 </a:t>
            </a:r>
            <a:r>
              <a:rPr lang="ko-KR" altLang="en-US" sz="4800" dirty="0" err="1" smtClean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니</a:t>
            </a:r>
            <a:r>
              <a:rPr lang="ko-KR" altLang="en-US" sz="4800" dirty="0" smtClean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다 </a:t>
            </a:r>
            <a:r>
              <a:rPr lang="en-US" altLang="ko-KR" sz="4800" dirty="0" smtClean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4800" dirty="0">
              <a:ln>
                <a:solidFill>
                  <a:schemeClr val="tx1">
                    <a:lumMod val="95000"/>
                    <a:lumOff val="5000"/>
                    <a:alpha val="62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9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10" name="자유형 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/>
            <a:ahLst/>
            <a:cxnLst/>
            <a:rect l="l" t="t" r="r" b="b"/>
            <a:pathLst>
              <a:path w="9645843" h="5164270"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2835186" y="5164270"/>
                </a:lnTo>
                <a:lnTo>
                  <a:pt x="2835186" y="2083848"/>
                </a:lnTo>
                <a:lnTo>
                  <a:pt x="2341152" y="2083848"/>
                </a:lnTo>
                <a:lnTo>
                  <a:pt x="1287506" y="2669692"/>
                </a:lnTo>
                <a:lnTo>
                  <a:pt x="1558569" y="3124378"/>
                </a:lnTo>
                <a:lnTo>
                  <a:pt x="2275573" y="2713412"/>
                </a:lnTo>
                <a:lnTo>
                  <a:pt x="227557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555" y="2042417"/>
            <a:ext cx="314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</a:t>
            </a:r>
          </a:p>
          <a:p>
            <a:pPr algn="r"/>
            <a:r>
              <a:rPr lang="en-US" altLang="ko-KR" sz="48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Protocol</a:t>
            </a:r>
            <a:endParaRPr lang="en-US" altLang="ko-KR" sz="48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0188" y="534310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2000" dirty="0" smtClean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INDEX</a:t>
            </a:r>
            <a:endParaRPr lang="en-US" altLang="ko-KR" sz="1200" spc="2000" dirty="0" smtClean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309583" y="2173976"/>
            <a:ext cx="746631" cy="452648"/>
            <a:chOff x="5817948" y="2474177"/>
            <a:chExt cx="860901" cy="521925"/>
          </a:xfrm>
        </p:grpSpPr>
        <p:sp>
          <p:nvSpPr>
            <p:cNvPr id="15" name="자유형 14"/>
            <p:cNvSpPr/>
            <p:nvPr/>
          </p:nvSpPr>
          <p:spPr>
            <a:xfrm rot="5400000">
              <a:off x="5753569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 rot="5400000">
              <a:off x="6221303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6280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89433" y="1710267"/>
            <a:ext cx="351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Protocol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9433" y="2598806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TCP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에서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제공하는 </a:t>
            </a:r>
            <a:r>
              <a:rPr lang="en-US" altLang="ko-KR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reliabile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connection, </a:t>
            </a:r>
            <a:r>
              <a:rPr lang="en-US" altLang="ko-KR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seqence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check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제공하지않는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Protocol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9433" y="3827622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TCP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부하가 적다는 장점이 있으며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사용시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위와같은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단점들에 대해 필요 시 따로 처리를 해줘야 한다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3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6280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15458" y="1710267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</a:t>
            </a:r>
            <a:r>
              <a:rPr lang="ko-KR" altLang="en-US" sz="3600" dirty="0" smtClean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이유</a:t>
            </a:r>
            <a:endParaRPr lang="en-US" altLang="ko-KR" sz="3600" dirty="0" smtClean="0">
              <a:ln>
                <a:solidFill>
                  <a:schemeClr val="tx1">
                    <a:lumMod val="95000"/>
                    <a:lumOff val="5000"/>
                    <a:alpha val="5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0698" y="2598806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는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TCP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적은 오버헤드로 빠른 속도를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제공하기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때문에 게임 조작에 대한 높은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반응성을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가진다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9433" y="3529912"/>
            <a:ext cx="660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때문에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FPS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같은 게임들은 높은 반응 시간을 요구하는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게임들은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패킷의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손실보다 빠른 전송을 해야 하며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때문에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UDP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전송할 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DATA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작성하게 된다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2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328918" y="825943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44421" y="90653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게임내에서</a:t>
            </a:r>
            <a:r>
              <a:rPr lang="ko-KR" altLang="en-US" sz="2400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패킷</a:t>
            </a:r>
            <a:endParaRPr lang="en-US" altLang="ko-KR" sz="2400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8785" y="5103228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배틀 그라운드</a:t>
            </a:r>
            <a:endParaRPr lang="en-US" altLang="ko-KR" sz="3600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4983" y="66280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415352" y="1444447"/>
            <a:ext cx="4621462" cy="3433187"/>
            <a:chOff x="1314406" y="1587502"/>
            <a:chExt cx="3987799" cy="398780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0" b="24961"/>
            <a:stretch/>
          </p:blipFill>
          <p:spPr>
            <a:xfrm>
              <a:off x="1314406" y="1587502"/>
              <a:ext cx="3987799" cy="3987800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1616007" y="1889104"/>
              <a:ext cx="3384595" cy="3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1" y="1670041"/>
            <a:ext cx="4253425" cy="2981998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6106974" y="2839891"/>
            <a:ext cx="4621462" cy="1875453"/>
            <a:chOff x="1314406" y="1587502"/>
            <a:chExt cx="3987799" cy="3987800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0" b="24961"/>
            <a:stretch/>
          </p:blipFill>
          <p:spPr>
            <a:xfrm>
              <a:off x="1314406" y="1587502"/>
              <a:ext cx="3987799" cy="3987800"/>
            </a:xfrm>
            <a:prstGeom prst="rect">
              <a:avLst/>
            </a:prstGeom>
          </p:spPr>
        </p:pic>
        <p:sp>
          <p:nvSpPr>
            <p:cNvPr id="39" name="직사각형 38"/>
            <p:cNvSpPr/>
            <p:nvPr/>
          </p:nvSpPr>
          <p:spPr>
            <a:xfrm>
              <a:off x="1616007" y="1889104"/>
              <a:ext cx="3384595" cy="3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0" name="직선 연결선 39"/>
          <p:cNvCxnSpPr/>
          <p:nvPr/>
        </p:nvCxnSpPr>
        <p:spPr>
          <a:xfrm>
            <a:off x="1698515" y="3847599"/>
            <a:ext cx="4228497" cy="186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1643505" y="2828793"/>
            <a:ext cx="4228497" cy="186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5872002" y="2832918"/>
            <a:ext cx="4856434" cy="588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5921227" y="3866261"/>
            <a:ext cx="181621" cy="8490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38873" r="18603" b="26709"/>
          <a:stretch/>
        </p:blipFill>
        <p:spPr>
          <a:xfrm>
            <a:off x="6237301" y="2948989"/>
            <a:ext cx="4391696" cy="1668987"/>
          </a:xfrm>
          <a:prstGeom prst="rect">
            <a:avLst/>
          </a:prstGeom>
        </p:spPr>
      </p:pic>
      <p:pic>
        <p:nvPicPr>
          <p:cNvPr id="45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328918" y="825943"/>
            <a:ext cx="9645843" cy="516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86951" y="90653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게임내에서</a:t>
            </a:r>
            <a:r>
              <a:rPr lang="ko-KR" altLang="en-US" sz="2400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패킷</a:t>
            </a:r>
            <a:endParaRPr lang="en-US" altLang="ko-KR" sz="2400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4983" y="66280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415352" y="1444447"/>
            <a:ext cx="4621462" cy="3433187"/>
            <a:chOff x="1314406" y="1587502"/>
            <a:chExt cx="3987799" cy="398780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0" b="24961"/>
            <a:stretch/>
          </p:blipFill>
          <p:spPr>
            <a:xfrm>
              <a:off x="1314406" y="1587502"/>
              <a:ext cx="3987799" cy="3987800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1616007" y="1889104"/>
              <a:ext cx="3384595" cy="3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173337" y="2771190"/>
            <a:ext cx="4621462" cy="1875453"/>
            <a:chOff x="1314406" y="1587502"/>
            <a:chExt cx="3987799" cy="3987800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50" b="24961"/>
            <a:stretch/>
          </p:blipFill>
          <p:spPr>
            <a:xfrm>
              <a:off x="1314406" y="1587502"/>
              <a:ext cx="3987799" cy="3987800"/>
            </a:xfrm>
            <a:prstGeom prst="rect">
              <a:avLst/>
            </a:prstGeom>
          </p:spPr>
        </p:pic>
        <p:sp>
          <p:nvSpPr>
            <p:cNvPr id="27" name="직사각형 26"/>
            <p:cNvSpPr/>
            <p:nvPr/>
          </p:nvSpPr>
          <p:spPr>
            <a:xfrm>
              <a:off x="1616007" y="1889104"/>
              <a:ext cx="3384595" cy="3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01508" y="5167164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서든 어택</a:t>
            </a:r>
            <a:endParaRPr lang="en-US" altLang="ko-KR" sz="3600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5" y="1685603"/>
            <a:ext cx="4259582" cy="299168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35746" r="21408" b="30275"/>
          <a:stretch/>
        </p:blipFill>
        <p:spPr>
          <a:xfrm>
            <a:off x="6305734" y="2894460"/>
            <a:ext cx="4329924" cy="1616053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1764878" y="3778898"/>
            <a:ext cx="4228497" cy="186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709868" y="2760092"/>
            <a:ext cx="4228497" cy="186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5938365" y="2773548"/>
            <a:ext cx="4856434" cy="588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5987590" y="3797560"/>
            <a:ext cx="181621" cy="84908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73078" y="847467"/>
            <a:ext cx="9645843" cy="5164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03083" y="66280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trike="sngStrike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</a:t>
            </a:r>
            <a:endParaRPr lang="ko-KR" altLang="en-US" strike="sngStrike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380" y="1859342"/>
            <a:ext cx="461863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endParaRPr lang="en-US" altLang="ko-KR" sz="4800" dirty="0">
              <a:ln>
                <a:solidFill>
                  <a:schemeClr val="tx1">
                    <a:lumMod val="95000"/>
                    <a:lumOff val="5000"/>
                    <a:alpha val="62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4800" dirty="0">
                <a:ln>
                  <a:solidFill>
                    <a:schemeClr val="tx1">
                      <a:lumMod val="95000"/>
                      <a:lumOff val="5000"/>
                      <a:alpha val="62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응답 지연 현상</a:t>
            </a:r>
            <a:endParaRPr lang="en-US" altLang="ko-KR" sz="4800" dirty="0">
              <a:ln>
                <a:solidFill>
                  <a:schemeClr val="tx1">
                    <a:lumMod val="95000"/>
                    <a:lumOff val="5000"/>
                    <a:alpha val="62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0188" y="534310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2000" dirty="0" smtClean="0">
                <a:latin typeface="나눔바른고딕 UltraLight" panose="020B0603020101020101" pitchFamily="50" charset="-127"/>
                <a:ea typeface="나눔바른고딕 UltraLight" panose="020B0603020101020101" pitchFamily="50" charset="-127"/>
              </a:rPr>
              <a:t>INDEX</a:t>
            </a:r>
            <a:endParaRPr lang="en-US" altLang="ko-KR" sz="1200" spc="2000" dirty="0" smtClean="0">
              <a:latin typeface="나눔바른고딕 UltraLight" panose="020B0603020101020101" pitchFamily="50" charset="-127"/>
              <a:ea typeface="나눔바른고딕 UltraLight" panose="020B0603020101020101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072715" y="2152217"/>
            <a:ext cx="417749" cy="253262"/>
            <a:chOff x="5817948" y="2474177"/>
            <a:chExt cx="860901" cy="521925"/>
          </a:xfrm>
        </p:grpSpPr>
        <p:sp>
          <p:nvSpPr>
            <p:cNvPr id="15" name="자유형 14"/>
            <p:cNvSpPr/>
            <p:nvPr/>
          </p:nvSpPr>
          <p:spPr>
            <a:xfrm rot="5400000">
              <a:off x="5753569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 rot="5400000">
              <a:off x="6221303" y="2538556"/>
              <a:ext cx="521925" cy="393167"/>
            </a:xfrm>
            <a:custGeom>
              <a:avLst/>
              <a:gdLst>
                <a:gd name="connsiteX0" fmla="*/ 0 w 2124250"/>
                <a:gd name="connsiteY0" fmla="*/ 1600200 h 1600200"/>
                <a:gd name="connsiteX1" fmla="*/ 0 w 2124250"/>
                <a:gd name="connsiteY1" fmla="*/ 0 h 1600200"/>
                <a:gd name="connsiteX2" fmla="*/ 1600200 w 2124250"/>
                <a:gd name="connsiteY2" fmla="*/ 0 h 1600200"/>
                <a:gd name="connsiteX3" fmla="*/ 1600200 w 2124250"/>
                <a:gd name="connsiteY3" fmla="*/ 1148433 h 1600200"/>
                <a:gd name="connsiteX4" fmla="*/ 2124250 w 2124250"/>
                <a:gd name="connsiteY4" fmla="*/ 1600200 h 1600200"/>
                <a:gd name="connsiteX5" fmla="*/ 1600200 w 2124250"/>
                <a:gd name="connsiteY5" fmla="*/ 1600200 h 1600200"/>
                <a:gd name="connsiteX6" fmla="*/ 1137206 w 2124250"/>
                <a:gd name="connsiteY6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250" h="1600200">
                  <a:moveTo>
                    <a:pt x="0" y="16002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8433"/>
                  </a:lnTo>
                  <a:lnTo>
                    <a:pt x="2124250" y="1600200"/>
                  </a:lnTo>
                  <a:lnTo>
                    <a:pt x="1600200" y="1600200"/>
                  </a:lnTo>
                  <a:lnTo>
                    <a:pt x="1137206" y="160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56858" y="1605501"/>
            <a:ext cx="23504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0" b="1" dirty="0" smtClean="0">
                <a:blipFill>
                  <a:blip r:embed="rId3"/>
                  <a:stretch>
                    <a:fillRect/>
                  </a:stretch>
                </a:blipFill>
              </a:rPr>
              <a:t>2</a:t>
            </a:r>
            <a:endParaRPr lang="ko-KR" altLang="en-US" sz="35000" b="1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pic>
        <p:nvPicPr>
          <p:cNvPr id="19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628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8367" y="1710267"/>
            <a:ext cx="397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지연 현상의 원인</a:t>
            </a:r>
            <a:endParaRPr lang="en-US" altLang="ko-KR" sz="3600" dirty="0">
              <a:ln>
                <a:solidFill>
                  <a:schemeClr val="tx1">
                    <a:lumMod val="95000"/>
                    <a:lumOff val="5000"/>
                    <a:alpha val="5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433" y="2688773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데이터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전송시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연결을 맺고 있는 유저나 서버에게 정보를 요청하고 받는 응답시간이 길어지는 경우가 생깁니다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433" y="3745288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원인으로는 회선의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트래픽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문제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라우팅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경로 문제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등이 있습니다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4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0" y="3"/>
            <a:ext cx="12192000" cy="6857998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1273078" y="847468"/>
            <a:ext cx="9645843" cy="5164270"/>
          </a:xfrm>
          <a:custGeom>
            <a:avLst/>
            <a:gdLst>
              <a:gd name="connsiteX0" fmla="*/ 4036870 w 9645843"/>
              <a:gd name="connsiteY0" fmla="*/ 1152433 h 5164270"/>
              <a:gd name="connsiteX1" fmla="*/ 4036870 w 9645843"/>
              <a:gd name="connsiteY1" fmla="*/ 1663105 h 5164270"/>
              <a:gd name="connsiteX2" fmla="*/ 4036870 w 9645843"/>
              <a:gd name="connsiteY2" fmla="*/ 1871016 h 5164270"/>
              <a:gd name="connsiteX3" fmla="*/ 4036870 w 9645843"/>
              <a:gd name="connsiteY3" fmla="*/ 2106345 h 5164270"/>
              <a:gd name="connsiteX4" fmla="*/ 4239740 w 9645843"/>
              <a:gd name="connsiteY4" fmla="*/ 1871016 h 5164270"/>
              <a:gd name="connsiteX5" fmla="*/ 4755454 w 9645843"/>
              <a:gd name="connsiteY5" fmla="*/ 1871016 h 5164270"/>
              <a:gd name="connsiteX6" fmla="*/ 4755454 w 9645843"/>
              <a:gd name="connsiteY6" fmla="*/ 1152433 h 5164270"/>
              <a:gd name="connsiteX7" fmla="*/ 4891738 w 9645843"/>
              <a:gd name="connsiteY7" fmla="*/ 1152433 h 5164270"/>
              <a:gd name="connsiteX8" fmla="*/ 4891738 w 9645843"/>
              <a:gd name="connsiteY8" fmla="*/ 1663105 h 5164270"/>
              <a:gd name="connsiteX9" fmla="*/ 4891738 w 9645843"/>
              <a:gd name="connsiteY9" fmla="*/ 1871016 h 5164270"/>
              <a:gd name="connsiteX10" fmla="*/ 4891738 w 9645843"/>
              <a:gd name="connsiteY10" fmla="*/ 2106345 h 5164270"/>
              <a:gd name="connsiteX11" fmla="*/ 5094608 w 9645843"/>
              <a:gd name="connsiteY11" fmla="*/ 1871016 h 5164270"/>
              <a:gd name="connsiteX12" fmla="*/ 5610322 w 9645843"/>
              <a:gd name="connsiteY12" fmla="*/ 1871016 h 5164270"/>
              <a:gd name="connsiteX13" fmla="*/ 5610322 w 9645843"/>
              <a:gd name="connsiteY13" fmla="*/ 1152433 h 5164270"/>
              <a:gd name="connsiteX14" fmla="*/ 0 w 9645843"/>
              <a:gd name="connsiteY14" fmla="*/ 0 h 5164270"/>
              <a:gd name="connsiteX15" fmla="*/ 9645843 w 9645843"/>
              <a:gd name="connsiteY15" fmla="*/ 0 h 5164270"/>
              <a:gd name="connsiteX16" fmla="*/ 9645843 w 9645843"/>
              <a:gd name="connsiteY16" fmla="*/ 5164270 h 5164270"/>
              <a:gd name="connsiteX17" fmla="*/ 0 w 9645843"/>
              <a:gd name="connsiteY17" fmla="*/ 5164270 h 516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45843" h="5164270">
                <a:moveTo>
                  <a:pt x="4036870" y="1152433"/>
                </a:moveTo>
                <a:lnTo>
                  <a:pt x="4036870" y="1663105"/>
                </a:lnTo>
                <a:lnTo>
                  <a:pt x="4036870" y="1871016"/>
                </a:lnTo>
                <a:lnTo>
                  <a:pt x="4036870" y="2106345"/>
                </a:lnTo>
                <a:lnTo>
                  <a:pt x="4239740" y="1871016"/>
                </a:lnTo>
                <a:lnTo>
                  <a:pt x="4755454" y="1871016"/>
                </a:lnTo>
                <a:lnTo>
                  <a:pt x="4755454" y="1152433"/>
                </a:lnTo>
                <a:close/>
                <a:moveTo>
                  <a:pt x="4891738" y="1152433"/>
                </a:moveTo>
                <a:lnTo>
                  <a:pt x="4891738" y="1663105"/>
                </a:lnTo>
                <a:lnTo>
                  <a:pt x="4891738" y="1871016"/>
                </a:lnTo>
                <a:lnTo>
                  <a:pt x="4891738" y="2106345"/>
                </a:lnTo>
                <a:lnTo>
                  <a:pt x="5094608" y="1871016"/>
                </a:lnTo>
                <a:lnTo>
                  <a:pt x="5610322" y="1871016"/>
                </a:lnTo>
                <a:lnTo>
                  <a:pt x="5610322" y="1152433"/>
                </a:lnTo>
                <a:close/>
                <a:moveTo>
                  <a:pt x="0" y="0"/>
                </a:moveTo>
                <a:lnTo>
                  <a:pt x="9645843" y="0"/>
                </a:lnTo>
                <a:lnTo>
                  <a:pt x="9645843" y="5164270"/>
                </a:lnTo>
                <a:lnTo>
                  <a:pt x="0" y="5164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/>
          <p:cNvSpPr/>
          <p:nvPr/>
        </p:nvSpPr>
        <p:spPr>
          <a:xfrm rot="5400000">
            <a:off x="5740400" y="735569"/>
            <a:ext cx="711200" cy="4271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4983" y="6628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38133" y="1710267"/>
            <a:ext cx="276013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8367" y="1710267"/>
            <a:ext cx="397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>
                <a:ln>
                  <a:solidFill>
                    <a:schemeClr val="tx1">
                      <a:lumMod val="95000"/>
                      <a:lumOff val="5000"/>
                      <a:alpha val="5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지연 현상의 결과</a:t>
            </a:r>
            <a:endParaRPr lang="en-US" altLang="ko-KR" sz="3600" dirty="0">
              <a:ln>
                <a:solidFill>
                  <a:schemeClr val="tx1">
                    <a:lumMod val="95000"/>
                    <a:lumOff val="5000"/>
                    <a:alpha val="5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433" y="2782557"/>
            <a:ext cx="660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데이터의 응답이 지연될수록 정보를 수신하고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받은 데이터를 기준으로 상태를 갱신을 하는 속도가 </a:t>
            </a:r>
            <a:endParaRPr lang="en-US" altLang="ko-KR" dirty="0">
              <a:ln>
                <a:solidFill>
                  <a:schemeClr val="tx1">
                    <a:lumMod val="95000"/>
                    <a:lumOff val="5000"/>
                    <a:alpha val="56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느려지게 됩니다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9433" y="4026641"/>
            <a:ext cx="66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브라우저창을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통해 인터넷 접속이 느려지거나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</a:p>
          <a:p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로그인 속도가 느려지는 </a:t>
            </a:r>
            <a:r>
              <a:rPr lang="ko-KR" altLang="en-US" dirty="0" err="1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현상등을</a:t>
            </a:r>
            <a:r>
              <a:rPr lang="ko-KR" altLang="en-US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확인할 수 있습니다</a:t>
            </a:r>
            <a:r>
              <a:rPr lang="en-US" altLang="ko-KR" dirty="0">
                <a:ln>
                  <a:solidFill>
                    <a:schemeClr val="tx1">
                      <a:lumMod val="95000"/>
                      <a:lumOff val="5000"/>
                      <a:alpha val="56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2" name="Picture 2" descr="D:\Users\Good\Desktop\어치\CCIT_Symbol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25" y="6011738"/>
            <a:ext cx="4013875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268</Words>
  <Application>Microsoft Office PowerPoint</Application>
  <PresentationFormat>와이드스크린</PresentationFormat>
  <Paragraphs>74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나눔바른고딕 UltraLight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배수용</dc:creator>
  <cp:lastModifiedBy>KyongSoo</cp:lastModifiedBy>
  <cp:revision>33</cp:revision>
  <dcterms:created xsi:type="dcterms:W3CDTF">2017-12-15T09:15:18Z</dcterms:created>
  <dcterms:modified xsi:type="dcterms:W3CDTF">2018-01-03T13:17:53Z</dcterms:modified>
</cp:coreProperties>
</file>