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2"/>
    <p:restoredTop sz="94660"/>
  </p:normalViewPr>
  <p:slideViewPr>
    <p:cSldViewPr snapToGrid="0">
      <p:cViewPr varScale="1">
        <p:scale>
          <a:sx n="85" d="100"/>
          <a:sy n="85" d="100"/>
        </p:scale>
        <p:origin x="-878" y="-77"/>
      </p:cViewPr>
      <p:guideLst>
        <p:guide orient="horz" pos="215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latinLnBrk="1">
              <a:defRPr lang="ko-KR" sz="1200"/>
            </a:lvl1pPr>
          </a:lstStyle>
          <a:p>
            <a:pPr lvl="0">
              <a:defRPr lang="ko-KR" altLang="en-US"/>
            </a:pPr>
            <a:endParaRPr lang="ko-KR">
              <a:latin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latinLnBrk="1">
              <a:defRPr lang="ko-KR" sz="1200"/>
            </a:lvl1pPr>
          </a:lstStyle>
          <a:p>
            <a:pPr lvl="0">
              <a:defRPr lang="ko-KR" altLang="en-US"/>
            </a:pPr>
            <a:fld id="{D63D5444-F62C-42C3-A75A-D9DBA807730F}" type="datetime1">
              <a:rPr lang="en-US" altLang="ko-KR">
                <a:latin typeface="맑은 고딕"/>
              </a:rPr>
              <a:pPr lvl="0">
                <a:defRPr lang="ko-KR" altLang="en-US"/>
              </a:pPr>
              <a:t>7/12/2017</a:t>
            </a:fld>
            <a:endParaRPr lang="ko-KR">
              <a:latin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latinLnBrk="1">
              <a:defRPr lang="ko-KR" sz="1200"/>
            </a:lvl1pPr>
          </a:lstStyle>
          <a:p>
            <a:pPr lvl="0">
              <a:defRPr lang="ko-KR" altLang="en-US"/>
            </a:pPr>
            <a:endParaRPr lang="ko-KR">
              <a:latin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latinLnBrk="1">
              <a:defRPr lang="ko-KR" sz="1200"/>
            </a:lvl1pPr>
          </a:lstStyle>
          <a:p>
            <a:pPr lvl="0">
              <a:defRPr lang="ko-KR" altLang="en-US"/>
            </a:pPr>
            <a:fld id="{84A4F617-7A30-41D4-AB86-5D833C98E18B}" type="slidenum">
              <a:rPr lang="ko-KR">
                <a:latin typeface="맑은 고딕"/>
              </a:rPr>
              <a:pPr lvl="0">
                <a:defRPr lang="ko-KR" altLang="en-US"/>
              </a:pPr>
              <a:t>‹#›</a:t>
            </a:fld>
            <a:endParaRPr lang="ko-KR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6603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fld id="{12CAA1FA-7B6A-47D2-8D61-F225D71B51FF}" type="datetime1">
              <a:rPr lang="en-US" altLang="ko-KR"/>
              <a:pPr lvl="0">
                <a:defRPr lang="ko-KR" altLang="en-US"/>
              </a:pPr>
              <a:t>7/12/2017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latinLnBrk="1">
              <a:defRPr lang="ko-KR" altLang="en-US"/>
            </a:pPr>
            <a:r>
              <a:rPr lang="ko-KR"/>
              <a:t>마스터 텍스트 스타일을 편집합니다</a:t>
            </a:r>
          </a:p>
          <a:p>
            <a:pPr lvl="1" latinLnBrk="1">
              <a:defRPr lang="ko-KR" altLang="en-US"/>
            </a:pPr>
            <a:r>
              <a:rPr lang="ko-KR"/>
              <a:t>둘째 수준</a:t>
            </a:r>
          </a:p>
          <a:p>
            <a:pPr lvl="2" latinLnBrk="1">
              <a:defRPr lang="ko-KR" altLang="en-US"/>
            </a:pPr>
            <a:r>
              <a:rPr lang="ko-KR"/>
              <a:t>셋째 수준</a:t>
            </a:r>
          </a:p>
          <a:p>
            <a:pPr lvl="3" latinLnBrk="1">
              <a:defRPr lang="ko-KR" altLang="en-US"/>
            </a:pPr>
            <a:r>
              <a:rPr lang="ko-KR"/>
              <a:t>넷째 수준</a:t>
            </a:r>
          </a:p>
          <a:p>
            <a:pPr lvl="4" latinLnBrk="1">
              <a:defRPr lang="ko-KR" altLang="en-US"/>
            </a:pPr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fld id="{1B9A179D-2D27-49E2-B022-8EDDA2EFE682}" type="slidenum">
              <a:rPr lang="en-US" altLang="ko-KR"/>
              <a:pPr lvl="0">
                <a:defRPr lang="ko-KR" altLang="en-US"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987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7" name="자유형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 latinLnBrk="1">
              <a:defRPr lang="ko-KR" sz="40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 latinLnBrk="1">
              <a:spcBef>
                <a:spcPts val="1200"/>
              </a:spcBef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0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10" name="사각형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11" name="사각형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2" name="사각형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3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8" name="그림 개체 틀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5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vert"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8" name="사각형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9" name="사각형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vert"/>
          <a:lstStyle/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vert"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 dirty="0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사진이 있는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1" name="자유형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2" name="자유형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 latinLnBrk="1">
              <a:defRPr lang="ko-KR" sz="40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 latinLnBrk="1"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 dirty="0"/>
          </a:p>
        </p:txBody>
      </p:sp>
      <p:sp>
        <p:nvSpPr>
          <p:cNvPr id="15" name="그림 개체 틀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1">
              <a:buNone/>
              <a:defRPr lang="ko-KR" sz="28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16" name="사용 안내 텍스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sz="1200" b="1">
                <a:latin typeface="Arial" pitchFamily="34" charset="0"/>
                <a:cs typeface="Arial" pitchFamily="34" charset="0"/>
              </a:rPr>
              <a:t>              참고:                      </a:t>
            </a:r>
          </a:p>
          <a:p>
            <a:r>
              <a:rPr lang="ko-KR" sz="1200">
                <a:latin typeface="Arial" pitchFamily="34" charset="0"/>
                <a:cs typeface="Arial" pitchFamily="34" charset="0"/>
              </a:rPr>
              <a:t>이 슬라이드의 이미지를 변경하려면 그림을 선택하고 삭제합니다. 개체 틀의 그림 아이콘을 클릭하여 원하는 이미지를 삽입하세요.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8" name="자유형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9" name="자유형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0" name="자유형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 latinLnBrk="1">
              <a:defRPr lang="ko-KR" sz="32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 latinLnBrk="1">
              <a:spcBef>
                <a:spcPts val="1200"/>
              </a:spcBef>
              <a:buNone/>
              <a:defRPr lang="ko-KR" sz="240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 latinLnBrk="1">
              <a:buNone/>
              <a:defRPr lang="ko-KR" sz="26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latinLnBrk="1">
              <a:buNone/>
              <a:defRPr lang="ko-KR" sz="26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2000"/>
            </a:lvl6pPr>
            <a:lvl7pPr latinLnBrk="1">
              <a:defRPr lang="ko-KR" sz="2000"/>
            </a:lvl7pPr>
            <a:lvl8pPr latinLnBrk="1">
              <a:defRPr lang="ko-KR" sz="2000"/>
            </a:lvl8pPr>
            <a:lvl9pPr latinLnBrk="1">
              <a:defRPr lang="ko-KR" sz="2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0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9" name="사각형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 dirty="0"/>
              <a:t>마스터 텍스트 스타일을 편집합니다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7F8E3F6-DE14-48B2-B2BC-6FABA9630FB8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200" kern="1200">
          <a:solidFill>
            <a:schemeClr val="bg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ko-KR"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DoDnSt1Kggk" TargetMode="External"/><Relationship Id="rId5" Type="http://schemas.openxmlformats.org/officeDocument/2006/relationships/hyperlink" Target="https://youtu.be/DoDnSt1Kggk" TargetMode="Externa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52338" y="4984376"/>
            <a:ext cx="5120640" cy="998818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defRPr lang="ko-KR" altLang="en-US"/>
            </a:pPr>
            <a:r>
              <a:rPr lang="ko-KR" altLang="en-US" sz="1800" dirty="0" smtClean="0"/>
              <a:t>정보보호학과</a:t>
            </a:r>
            <a:endParaRPr lang="en-US" altLang="ko-KR" sz="1400" dirty="0"/>
          </a:p>
          <a:p>
            <a:pPr>
              <a:spcBef>
                <a:spcPts val="300"/>
              </a:spcBef>
              <a:defRPr lang="ko-KR" altLang="en-US"/>
            </a:pPr>
            <a:endParaRPr lang="en-US" altLang="ko-KR" sz="1400" dirty="0" smtClean="0"/>
          </a:p>
          <a:p>
            <a:pPr>
              <a:spcBef>
                <a:spcPts val="300"/>
              </a:spcBef>
              <a:defRPr lang="ko-KR" altLang="en-US"/>
            </a:pPr>
            <a:r>
              <a:rPr lang="ko-KR" altLang="en-US" sz="1400" dirty="0" smtClean="0"/>
              <a:t>강보경</a:t>
            </a:r>
            <a:endParaRPr lang="en-US" altLang="ko-KR" sz="1400" dirty="0" smtClean="0"/>
          </a:p>
          <a:p>
            <a:pPr>
              <a:spcBef>
                <a:spcPts val="300"/>
              </a:spcBef>
              <a:defRPr lang="ko-KR" altLang="en-US"/>
            </a:pPr>
            <a:r>
              <a:rPr lang="ko-KR" altLang="en-US" sz="1400" dirty="0" smtClean="0"/>
              <a:t>정영호</a:t>
            </a:r>
            <a:endParaRPr lang="en-US" altLang="ko-KR" sz="1400" dirty="0"/>
          </a:p>
        </p:txBody>
      </p:sp>
      <p:pic>
        <p:nvPicPr>
          <p:cNvPr id="5" name="그림 개체 틀 4" descr="푸른색 움직임이 있는 도심의 도로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689914" y="-1"/>
            <a:ext cx="5448297" cy="6858000"/>
          </a:xfrm>
        </p:spPr>
      </p:pic>
      <p:grpSp>
        <p:nvGrpSpPr>
          <p:cNvPr id="16" name="그룹 15"/>
          <p:cNvGrpSpPr/>
          <p:nvPr/>
        </p:nvGrpSpPr>
        <p:grpSpPr>
          <a:xfrm>
            <a:off x="6355978" y="-1"/>
            <a:ext cx="1550895" cy="6858000"/>
            <a:chOff x="6355978" y="-1"/>
            <a:chExt cx="1550895" cy="6858000"/>
          </a:xfrm>
        </p:grpSpPr>
        <p:sp>
          <p:nvSpPr>
            <p:cNvPr id="8" name="평행 사변형 7"/>
            <p:cNvSpPr/>
            <p:nvPr/>
          </p:nvSpPr>
          <p:spPr>
            <a:xfrm>
              <a:off x="6763198" y="4356844"/>
              <a:ext cx="1143675" cy="2501155"/>
            </a:xfrm>
            <a:prstGeom prst="parallelogram">
              <a:avLst>
                <a:gd name="adj" fmla="val 67731"/>
              </a:avLst>
            </a:prstGeom>
            <a:blipFill rotWithShape="1"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평행 사변형 9"/>
            <p:cNvSpPr/>
            <p:nvPr/>
          </p:nvSpPr>
          <p:spPr>
            <a:xfrm flipH="1">
              <a:off x="6355978" y="-1"/>
              <a:ext cx="1550895" cy="4365810"/>
            </a:xfrm>
            <a:prstGeom prst="parallelogram">
              <a:avLst>
                <a:gd name="adj" fmla="val 77439"/>
              </a:avLst>
            </a:prstGeom>
            <a:blipFill rotWithShape="1"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042192" y="-8967"/>
            <a:ext cx="1550893" cy="6866967"/>
            <a:chOff x="6042192" y="-8967"/>
            <a:chExt cx="1550893" cy="6866967"/>
          </a:xfrm>
        </p:grpSpPr>
        <p:sp>
          <p:nvSpPr>
            <p:cNvPr id="7" name="평행 사변형 6"/>
            <p:cNvSpPr/>
            <p:nvPr/>
          </p:nvSpPr>
          <p:spPr>
            <a:xfrm>
              <a:off x="6391838" y="4356843"/>
              <a:ext cx="1201247" cy="2501157"/>
            </a:xfrm>
            <a:prstGeom prst="parallelogram">
              <a:avLst>
                <a:gd name="adj" fmla="val 68900"/>
              </a:avLst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평행 사변형 8"/>
            <p:cNvSpPr/>
            <p:nvPr/>
          </p:nvSpPr>
          <p:spPr>
            <a:xfrm flipH="1">
              <a:off x="6042192" y="-8967"/>
              <a:ext cx="1541928" cy="4374776"/>
            </a:xfrm>
            <a:prstGeom prst="parallelogram">
              <a:avLst>
                <a:gd name="adj" fmla="val 77439"/>
              </a:avLst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4448" y="1075742"/>
            <a:ext cx="9260540" cy="1748139"/>
          </a:xfrm>
        </p:spPr>
        <p:txBody>
          <a:bodyPr/>
          <a:lstStyle/>
          <a:p>
            <a:pPr>
              <a:spcAft>
                <a:spcPct val="15000"/>
              </a:spcAft>
              <a:defRPr lang="ko-KR"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CCIT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네트워크 발표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16478" y="1978320"/>
            <a:ext cx="9260540" cy="174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sz="4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342900" indent="-342900">
              <a:spcBef>
                <a:spcPts val="200"/>
              </a:spcBef>
              <a:spcAft>
                <a:spcPct val="15000"/>
              </a:spcAft>
              <a:buFontTx/>
              <a:buChar char="-"/>
              <a:defRPr lang="ko-KR"/>
            </a:pPr>
            <a:r>
              <a:rPr lang="ko-KR" altLang="en-US" sz="1600" dirty="0" err="1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평문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 사이트와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SSL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사이트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,</a:t>
            </a:r>
          </a:p>
          <a:p>
            <a:pPr marL="342900" indent="-342900">
              <a:spcBef>
                <a:spcPts val="200"/>
              </a:spcBef>
              <a:spcAft>
                <a:spcPct val="15000"/>
              </a:spcAft>
              <a:buFontTx/>
              <a:buChar char="-"/>
              <a:defRPr lang="ko-KR"/>
            </a:pP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SSL strip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과 데이터 변조를 이용한 로그인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+mj-ea"/>
                <a:cs typeface="Arial"/>
              </a:rPr>
              <a:t>취약점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+mj-ea"/>
              <a:cs typeface="Arial"/>
            </a:endParaRPr>
          </a:p>
          <a:p>
            <a:pPr marL="342900" indent="-342900">
              <a:spcAft>
                <a:spcPct val="15000"/>
              </a:spcAft>
              <a:buFontTx/>
              <a:buChar char="-"/>
              <a:defRPr lang="ko-KR"/>
            </a:pP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501611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와이어샤크로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패킷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확인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57004"/>
            <a:ext cx="10077450" cy="183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7941" y="4589890"/>
            <a:ext cx="1219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다음으로 넘어가지만 않는다면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통신이기 때문에 로그인 했을 때의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패킷이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보이지 않는다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9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>
          <a:xfrm>
            <a:off x="0" y="149351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3783806" y="3141342"/>
            <a:ext cx="4996815" cy="575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en-US" altLang="ko-KR" sz="3200" dirty="0">
                <a:solidFill>
                  <a:schemeClr val="bg1"/>
                </a:solidFill>
                <a:latin typeface="HY견고딕"/>
                <a:ea typeface="HY견고딕"/>
              </a:rPr>
              <a:t>SSL Strip</a:t>
            </a:r>
            <a:r>
              <a:rPr lang="ko-KR" altLang="en-US" sz="3200" dirty="0">
                <a:solidFill>
                  <a:schemeClr val="bg1"/>
                </a:solidFill>
                <a:latin typeface="HY견고딕"/>
                <a:ea typeface="HY견고딕"/>
              </a:rPr>
              <a:t> + 데이터 변조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0" y="6002774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latin typeface="HY강B"/>
                <a:ea typeface="HY강B"/>
              </a:rPr>
              <a:t>SSL Strip </a:t>
            </a:r>
            <a:r>
              <a:rPr lang="ko-KR" altLang="en-US">
                <a:latin typeface="HY강B"/>
                <a:ea typeface="HY강B"/>
              </a:rPr>
              <a:t>공격으로 해당 </a:t>
            </a:r>
            <a:r>
              <a:rPr lang="en-US" altLang="ko-KR">
                <a:latin typeface="HY강B"/>
                <a:ea typeface="HY강B"/>
              </a:rPr>
              <a:t>ID</a:t>
            </a:r>
            <a:r>
              <a:rPr lang="ko-KR" altLang="en-US">
                <a:latin typeface="HY강B"/>
                <a:ea typeface="HY강B"/>
              </a:rPr>
              <a:t>(</a:t>
            </a:r>
            <a:r>
              <a:rPr lang="en-US" altLang="ko-KR">
                <a:latin typeface="HY강B"/>
                <a:ea typeface="HY강B"/>
              </a:rPr>
              <a:t>hohohohoho) </a:t>
            </a:r>
            <a:r>
              <a:rPr lang="ko-KR" altLang="en-US">
                <a:latin typeface="HY강B"/>
                <a:ea typeface="HY강B"/>
              </a:rPr>
              <a:t>와 </a:t>
            </a:r>
            <a:r>
              <a:rPr lang="en-US" altLang="ko-KR">
                <a:latin typeface="HY강B"/>
                <a:ea typeface="HY강B"/>
              </a:rPr>
              <a:t>PW(0505050505)</a:t>
            </a:r>
            <a:r>
              <a:rPr lang="ko-KR" altLang="en-US">
                <a:latin typeface="HY강B"/>
                <a:ea typeface="HY강B"/>
              </a:rPr>
              <a:t>로 네이버에 로그인을 시도한다.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60" t="-2830"/>
          <a:stretch>
            <a:fillRect/>
          </a:stretch>
        </p:blipFill>
        <p:spPr>
          <a:xfrm>
            <a:off x="5887315" y="1375640"/>
            <a:ext cx="5542683" cy="458297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>
          <a:xfrm>
            <a:off x="1369476" y="548640"/>
            <a:ext cx="5808564" cy="5734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en-US" altLang="ko-KR" sz="3200" b="1">
                <a:solidFill>
                  <a:schemeClr val="bg1"/>
                </a:solidFill>
                <a:latin typeface="HY견고딕"/>
                <a:ea typeface="HY견고딕"/>
              </a:rPr>
              <a:t>1.</a:t>
            </a:r>
            <a:r>
              <a:rPr lang="en-US" altLang="ko-KR" sz="3200" b="1">
                <a:latin typeface="HY견고딕"/>
                <a:ea typeface="HY견고딕"/>
              </a:rPr>
              <a:t> </a:t>
            </a:r>
            <a:r>
              <a:rPr lang="en-US" altLang="ko-KR" sz="3200" b="1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</a:rPr>
              <a:t>SSL</a:t>
            </a:r>
            <a:r>
              <a:rPr lang="ko-KR" altLang="en-US" sz="3200" b="1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</a:rPr>
              <a:t> 사이트(네이버) 로그인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5301" y="1381125"/>
            <a:ext cx="5331842" cy="4488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0" y="5847993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>
                <a:latin typeface="HY강B"/>
                <a:ea typeface="HY강B"/>
              </a:rPr>
              <a:t>하지만 난독화가 되어있기 때문에 아이디와 패스워드가 보이지 않는다.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81088" y="1299210"/>
            <a:ext cx="10134601" cy="4259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>
          <a:xfrm>
            <a:off x="1369476" y="548640"/>
            <a:ext cx="4884638" cy="5734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en-US" altLang="ko-KR" sz="3200" b="1">
                <a:solidFill>
                  <a:schemeClr val="bg1"/>
                </a:solidFill>
                <a:latin typeface="HY견고딕"/>
                <a:ea typeface="HY견고딕"/>
              </a:rPr>
              <a:t>2.</a:t>
            </a:r>
            <a:r>
              <a:rPr lang="en-US" altLang="ko-KR" sz="3200" b="1">
                <a:latin typeface="HY견고딕"/>
                <a:ea typeface="HY견고딕"/>
              </a:rPr>
              <a:t> </a:t>
            </a:r>
            <a:r>
              <a:rPr lang="ko-KR" altLang="en-US" sz="3200" b="1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</a:rPr>
              <a:t>와이어샤크로 패킷 확인</a:t>
            </a:r>
            <a:endParaRPr lang="en-US" altLang="ko-KR" sz="3200" b="1"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1109" y="1677479"/>
            <a:ext cx="5321963" cy="4288854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0" y="6014680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dirty="0">
                <a:latin typeface="HY강B"/>
                <a:ea typeface="HY강B"/>
              </a:rPr>
              <a:t>해당 오브젝트를 분석하기 위해 </a:t>
            </a:r>
            <a:r>
              <a:rPr lang="en-US" altLang="ko-KR" dirty="0">
                <a:latin typeface="HY강B"/>
                <a:ea typeface="HY강B"/>
              </a:rPr>
              <a:t>http</a:t>
            </a:r>
            <a:r>
              <a:rPr lang="ko-KR" altLang="en-US" dirty="0">
                <a:latin typeface="HY강B"/>
                <a:ea typeface="HY강B"/>
              </a:rPr>
              <a:t>로 </a:t>
            </a:r>
            <a:r>
              <a:rPr lang="en-US" altLang="ko-KR" dirty="0">
                <a:latin typeface="HY강B"/>
                <a:ea typeface="HY강B"/>
              </a:rPr>
              <a:t>Export </a:t>
            </a:r>
            <a:r>
              <a:rPr lang="ko-KR" altLang="en-US" dirty="0">
                <a:latin typeface="HY강B"/>
                <a:ea typeface="HY강B"/>
              </a:rPr>
              <a:t>하여 </a:t>
            </a:r>
            <a:r>
              <a:rPr lang="ko-KR" altLang="en-US" dirty="0" err="1">
                <a:latin typeface="HY강B"/>
                <a:ea typeface="HY강B"/>
              </a:rPr>
              <a:t>네이바</a:t>
            </a:r>
            <a:r>
              <a:rPr lang="ko-KR" altLang="en-US" dirty="0">
                <a:latin typeface="HY강B"/>
                <a:ea typeface="HY강B"/>
              </a:rPr>
              <a:t> 폴더에 저장한다.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>
          <a:xfrm>
            <a:off x="1369472" y="548640"/>
            <a:ext cx="599234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 lang="ko-KR"/>
            </a:pPr>
            <a:r>
              <a:rPr lang="en-US" altLang="ko-KR" sz="3200" b="1" dirty="0">
                <a:solidFill>
                  <a:schemeClr val="bg1"/>
                </a:solidFill>
                <a:latin typeface="HY견고딕"/>
                <a:ea typeface="HY견고딕"/>
              </a:rPr>
              <a:t>3.</a:t>
            </a:r>
            <a:r>
              <a:rPr lang="en-US" altLang="ko-KR" sz="3200" b="1" dirty="0">
                <a:latin typeface="HY견고딕"/>
                <a:ea typeface="HY견고딕"/>
              </a:rPr>
              <a:t> 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</a:rPr>
              <a:t>오브젝트</a:t>
            </a:r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</a:rPr>
              <a:t>(http) 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</a:rPr>
              <a:t>분석 및 수정</a:t>
            </a:r>
            <a:endParaRPr lang="ko-KR" altLang="en-US" sz="3200" b="1" dirty="0">
              <a:latin typeface="HY견고딕"/>
              <a:ea typeface="HY견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03026" y="1654168"/>
            <a:ext cx="5435042" cy="4211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67948" y="664608"/>
            <a:ext cx="10515632" cy="4631292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0" y="5943243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latin typeface="HY강B"/>
                <a:ea typeface="HY강B"/>
              </a:rPr>
              <a:t>java script</a:t>
            </a:r>
            <a:r>
              <a:rPr lang="ko-KR" altLang="en-US">
                <a:latin typeface="HY강B"/>
                <a:ea typeface="HY강B"/>
              </a:rPr>
              <a:t> 파일을 열어서 코드를 분석해 본다.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1178" y="364043"/>
            <a:ext cx="10926297" cy="5641755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0" y="6074212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latin typeface="HY강B"/>
                <a:ea typeface="HY강B"/>
              </a:rPr>
              <a:t>encrpytIdPw </a:t>
            </a:r>
            <a:r>
              <a:rPr lang="ko-KR" altLang="en-US">
                <a:latin typeface="HY강B"/>
                <a:ea typeface="HY강B"/>
              </a:rPr>
              <a:t>함수에 </a:t>
            </a:r>
            <a:r>
              <a:rPr lang="en-US" altLang="ko-KR">
                <a:latin typeface="HY강B"/>
                <a:ea typeface="HY강B"/>
              </a:rPr>
              <a:t>id.value</a:t>
            </a:r>
            <a:r>
              <a:rPr lang="ko-KR" altLang="en-US">
                <a:latin typeface="HY강B"/>
                <a:ea typeface="HY강B"/>
              </a:rPr>
              <a:t>와 </a:t>
            </a:r>
            <a:r>
              <a:rPr lang="en-US" altLang="ko-KR">
                <a:latin typeface="HY강B"/>
                <a:ea typeface="HY강B"/>
              </a:rPr>
              <a:t>pw.value</a:t>
            </a:r>
            <a:r>
              <a:rPr lang="ko-KR" altLang="en-US">
                <a:latin typeface="HY강B"/>
                <a:ea typeface="HY강B"/>
              </a:rPr>
              <a:t> 값을 공백으로 바꿔주는 코드가 확인되었다.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3998" y="1404960"/>
            <a:ext cx="5483439" cy="404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1369474" y="548640"/>
            <a:ext cx="3694016" cy="5734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en-US" altLang="ko-KR" sz="3200" b="1">
                <a:solidFill>
                  <a:schemeClr val="bg1"/>
                </a:solidFill>
                <a:latin typeface="HY견고딕"/>
                <a:ea typeface="HY견고딕"/>
              </a:rPr>
              <a:t>4.</a:t>
            </a:r>
            <a:r>
              <a:rPr lang="en-US" altLang="ko-KR" sz="3200" b="1">
                <a:latin typeface="HY견고딕"/>
                <a:ea typeface="HY견고딕"/>
              </a:rPr>
              <a:t> </a:t>
            </a:r>
            <a:r>
              <a:rPr lang="ko-KR" altLang="en-US" sz="3200" b="1">
                <a:latin typeface="HY견고딕"/>
                <a:ea typeface="HY견고딕"/>
              </a:rPr>
              <a:t>암호화 코드 설명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230188" y="5657494"/>
            <a:ext cx="12188034" cy="903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00">
                <a:latin typeface="HY강B"/>
                <a:ea typeface="HY강B"/>
              </a:rPr>
              <a:t>예를 들어 id=AAA와 pw=BBB를 사용했을 경우 패킷이 id=AAA, pw=BBB이며 그 뒤에 해당 pw가 </a:t>
            </a:r>
            <a:r>
              <a:rPr lang="ko-KR" altLang="en-US" b="0" spc="100">
                <a:latin typeface="HY강B"/>
                <a:ea typeface="HY강B"/>
              </a:rPr>
              <a:t>난독화</a:t>
            </a:r>
            <a:r>
              <a:rPr lang="ko-KR" altLang="en-US" b="0" spc="-100">
                <a:latin typeface="HY강B"/>
                <a:ea typeface="HY강B"/>
              </a:rPr>
              <a:t>된 문자가 들어간다. </a:t>
            </a:r>
          </a:p>
          <a:p>
            <a:pPr>
              <a:defRPr lang="ko-KR" altLang="en-US"/>
            </a:pPr>
            <a:r>
              <a:rPr lang="ko-KR" altLang="en-US" b="0" spc="100">
                <a:latin typeface="HY강B"/>
                <a:ea typeface="HY강B"/>
              </a:rPr>
              <a:t>난독화</a:t>
            </a:r>
            <a:r>
              <a:rPr lang="ko-KR" altLang="en-US" b="0" spc="-100">
                <a:latin typeface="HY강B"/>
                <a:ea typeface="HY강B"/>
              </a:rPr>
              <a:t>되기 전의 정보가 패킷 앞에 남아있으므로 해당 함수는 난독화되기 전의 정보인 AAA, BBB를 공백으로 만들어주는 함수이다. 그러므로 해당 부분을 제거해주면 아이디와 패스워드가 공백처리 되지 못하고 그대로 나타나게 된다.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13365" y="1438131"/>
            <a:ext cx="5349301" cy="401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4312" y="1380556"/>
            <a:ext cx="11135750" cy="4548062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0" y="6133743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dirty="0">
                <a:latin typeface="HY강B"/>
                <a:ea typeface="HY강B"/>
              </a:rPr>
              <a:t>해당 코드를 데이터 변조를 사용하여 주석으로 바꿔준다. (해당코드 무효화)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>
          <a:xfrm>
            <a:off x="1369473" y="548640"/>
            <a:ext cx="2846292" cy="5734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 b="1">
                <a:solidFill>
                  <a:schemeClr val="bg1"/>
                </a:solidFill>
                <a:latin typeface="HY견고딕"/>
                <a:ea typeface="HY견고딕"/>
              </a:rPr>
              <a:t>5</a:t>
            </a:r>
            <a:r>
              <a:rPr lang="en-US" altLang="ko-KR" sz="3200" b="1">
                <a:solidFill>
                  <a:schemeClr val="bg1"/>
                </a:solidFill>
                <a:latin typeface="HY견고딕"/>
                <a:ea typeface="HY견고딕"/>
              </a:rPr>
              <a:t>.</a:t>
            </a:r>
            <a:r>
              <a:rPr lang="en-US" altLang="ko-KR" sz="3200" b="1">
                <a:latin typeface="HY견고딕"/>
                <a:ea typeface="HY견고딕"/>
              </a:rPr>
              <a:t> </a:t>
            </a:r>
            <a:r>
              <a:rPr lang="ko-KR" altLang="en-US" sz="3200" b="1">
                <a:latin typeface="HY견고딕"/>
                <a:ea typeface="HY견고딕"/>
              </a:rPr>
              <a:t>데이터 변조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15801"/>
          <a:stretch/>
        </p:blipFill>
        <p:spPr>
          <a:xfrm>
            <a:off x="548640" y="653268"/>
            <a:ext cx="11033760" cy="4741691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0" y="5788462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>
                <a:latin typeface="HY강B"/>
                <a:ea typeface="HY강B"/>
              </a:rPr>
              <a:t>다시 로그인 시, 데이터가 변조 되는 것을 확인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2615803" y="2204403"/>
            <a:ext cx="6162675" cy="485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lIns="14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288000" indent="-216000">
              <a:defRPr/>
            </a:pPr>
            <a:endParaRPr kumimoji="0" lang="ko-KR" altLang="en-US" sz="2000" b="1" spc="-8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2798365" y="2269490"/>
            <a:ext cx="5821363" cy="385763"/>
          </a:xfrm>
          <a:prstGeom prst="rect">
            <a:avLst/>
          </a:prstGeom>
          <a:extLst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sz="3200" kern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609600" indent="-609600" defTabSz="4476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000" b="1" dirty="0">
                <a:latin typeface="+mj-ea"/>
                <a:cs typeface="Arial" panose="020B0604020202020204" pitchFamily="34" charset="0"/>
              </a:rPr>
              <a:t>Ⅰ.	</a:t>
            </a:r>
            <a:r>
              <a:rPr lang="ko-KR" altLang="en-US" sz="2000" b="1" dirty="0" err="1">
                <a:latin typeface="+mj-ea"/>
                <a:cs typeface="Arial" panose="020B0604020202020204" pitchFamily="34" charset="0"/>
              </a:rPr>
              <a:t>평문</a:t>
            </a:r>
            <a:r>
              <a:rPr lang="ko-KR" altLang="en-US" sz="2000" b="1" dirty="0">
                <a:latin typeface="+mj-ea"/>
                <a:cs typeface="Arial" panose="020B0604020202020204" pitchFamily="34" charset="0"/>
              </a:rPr>
              <a:t> 사이트 로그인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6620" y="609600"/>
            <a:ext cx="24673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ea typeface="가는각진제목체" panose="02030600000101010101" pitchFamily="18" charset="-127"/>
              </a:rPr>
              <a:t>Con</a:t>
            </a:r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가는각진제목체" panose="02030600000101010101" pitchFamily="18" charset="-127"/>
              </a:rPr>
              <a:t>tents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4688" y="1130300"/>
            <a:ext cx="1342230" cy="390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제목 2"/>
          <p:cNvSpPr txBox="1">
            <a:spLocks/>
          </p:cNvSpPr>
          <p:nvPr/>
        </p:nvSpPr>
        <p:spPr>
          <a:xfrm>
            <a:off x="2615803" y="4390390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>
            <a:defPPr>
              <a:defRPr lang="ko-KR"/>
            </a:defPPr>
            <a:lvl1pPr marL="288000" indent="-216000" latinLnBrk="1">
              <a:defRPr kumimoji="0" b="1" spc="-8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latinLnBrk="1">
              <a:defRPr kumimoji="1">
                <a:latin typeface="굴림" charset="-127"/>
                <a:ea typeface="굴림" charset="-127"/>
              </a:defRPr>
            </a:lvl2pPr>
            <a:lvl3pPr latinLnBrk="1">
              <a:defRPr kumimoji="1">
                <a:latin typeface="굴림" charset="-127"/>
                <a:ea typeface="굴림" charset="-127"/>
              </a:defRPr>
            </a:lvl3pPr>
            <a:lvl4pPr latinLnBrk="1">
              <a:defRPr kumimoji="1">
                <a:latin typeface="굴림" charset="-127"/>
                <a:ea typeface="굴림" charset="-127"/>
              </a:defRPr>
            </a:lvl4pPr>
            <a:lvl5pPr latinLnBrk="1"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ko-KR" altLang="en-US" sz="2000" dirty="0"/>
          </a:p>
        </p:txBody>
      </p:sp>
      <p:sp>
        <p:nvSpPr>
          <p:cNvPr id="14" name="제목 1"/>
          <p:cNvSpPr txBox="1">
            <a:spLocks/>
          </p:cNvSpPr>
          <p:nvPr/>
        </p:nvSpPr>
        <p:spPr bwMode="auto">
          <a:xfrm>
            <a:off x="2826940" y="4399915"/>
            <a:ext cx="58213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609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Ⅳ.   </a:t>
            </a:r>
            <a:r>
              <a:rPr lang="ko-KR" altLang="en-US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시연 영상</a:t>
            </a:r>
            <a:r>
              <a:rPr lang="en-US" altLang="ko-KR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	</a:t>
            </a:r>
            <a:endParaRPr lang="ko-KR" altLang="en-US" sz="2000" b="1" dirty="0">
              <a:solidFill>
                <a:srgbClr val="7F7F7F"/>
              </a:solidFill>
              <a:latin typeface="맑은 고딕" pitchFamily="50" charset="-127"/>
              <a:cs typeface="Arial" pitchFamily="34" charset="0"/>
            </a:endParaRPr>
          </a:p>
        </p:txBody>
      </p:sp>
      <p:sp>
        <p:nvSpPr>
          <p:cNvPr id="15" name="제목 2"/>
          <p:cNvSpPr txBox="1">
            <a:spLocks/>
          </p:cNvSpPr>
          <p:nvPr/>
        </p:nvSpPr>
        <p:spPr>
          <a:xfrm>
            <a:off x="2615803" y="3661728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>
            <a:defPPr>
              <a:defRPr lang="ko-KR"/>
            </a:defPPr>
            <a:lvl1pPr marL="288000" indent="-216000" latinLnBrk="1">
              <a:defRPr kumimoji="0" b="1" spc="-8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latinLnBrk="1">
              <a:defRPr kumimoji="1">
                <a:latin typeface="굴림" charset="-127"/>
                <a:ea typeface="굴림" charset="-127"/>
              </a:defRPr>
            </a:lvl2pPr>
            <a:lvl3pPr latinLnBrk="1">
              <a:defRPr kumimoji="1">
                <a:latin typeface="굴림" charset="-127"/>
                <a:ea typeface="굴림" charset="-127"/>
              </a:defRPr>
            </a:lvl3pPr>
            <a:lvl4pPr latinLnBrk="1">
              <a:defRPr kumimoji="1">
                <a:latin typeface="굴림" charset="-127"/>
                <a:ea typeface="굴림" charset="-127"/>
              </a:defRPr>
            </a:lvl4pPr>
            <a:lvl5pPr latinLnBrk="1"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ko-KR" altLang="en-US" sz="2000" dirty="0"/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2826940" y="3671253"/>
            <a:ext cx="58213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609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Ⅲ.   SSL Strip + </a:t>
            </a:r>
            <a:r>
              <a:rPr lang="ko-KR" altLang="en-US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데이터 변조</a:t>
            </a:r>
            <a:r>
              <a:rPr lang="en-US" altLang="ko-KR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	</a:t>
            </a:r>
            <a:endParaRPr lang="ko-KR" altLang="en-US" sz="2000" b="1" dirty="0">
              <a:solidFill>
                <a:srgbClr val="7F7F7F"/>
              </a:solidFill>
              <a:latin typeface="맑은 고딕" pitchFamily="50" charset="-127"/>
              <a:cs typeface="Arial" pitchFamily="34" charset="0"/>
            </a:endParaRPr>
          </a:p>
        </p:txBody>
      </p:sp>
      <p:sp>
        <p:nvSpPr>
          <p:cNvPr id="17" name="제목 2"/>
          <p:cNvSpPr txBox="1">
            <a:spLocks/>
          </p:cNvSpPr>
          <p:nvPr/>
        </p:nvSpPr>
        <p:spPr>
          <a:xfrm>
            <a:off x="2615803" y="2933065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288000" indent="-216000">
              <a:defRPr/>
            </a:pPr>
            <a:endParaRPr kumimoji="0" lang="ko-KR" altLang="en-US" sz="2000" b="1" spc="-8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57794" y="34881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sp>
        <p:nvSpPr>
          <p:cNvPr id="20" name="제목 1"/>
          <p:cNvSpPr txBox="1">
            <a:spLocks/>
          </p:cNvSpPr>
          <p:nvPr/>
        </p:nvSpPr>
        <p:spPr bwMode="auto">
          <a:xfrm>
            <a:off x="2817812" y="2966720"/>
            <a:ext cx="58213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609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Ⅱ</a:t>
            </a:r>
            <a:r>
              <a:rPr lang="en-US" altLang="ko-KR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.	SSL </a:t>
            </a:r>
            <a:r>
              <a:rPr lang="ko-KR" altLang="en-US" sz="2000" b="1" dirty="0">
                <a:solidFill>
                  <a:srgbClr val="7F7F7F"/>
                </a:solidFill>
                <a:latin typeface="맑은 고딕" pitchFamily="50" charset="-127"/>
                <a:cs typeface="Arial" pitchFamily="34" charset="0"/>
              </a:rPr>
              <a:t>통신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3286917" y="1521070"/>
            <a:ext cx="0" cy="335509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headEnd/>
            <a:tailEnd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53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0074" y="1399404"/>
            <a:ext cx="11019475" cy="4344942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0" y="6074212"/>
            <a:ext cx="1219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latin typeface="HY강B"/>
                <a:ea typeface="HY강B"/>
              </a:rPr>
              <a:t>SSL Strip</a:t>
            </a:r>
            <a:r>
              <a:rPr lang="ko-KR" altLang="en-US">
                <a:latin typeface="HY강B"/>
                <a:ea typeface="HY강B"/>
              </a:rPr>
              <a:t> 공격만으로 보이지않던 </a:t>
            </a:r>
            <a:r>
              <a:rPr lang="en-US" altLang="ko-KR">
                <a:latin typeface="HY강B"/>
                <a:ea typeface="HY강B"/>
              </a:rPr>
              <a:t>id, pw</a:t>
            </a:r>
            <a:r>
              <a:rPr lang="ko-KR" altLang="en-US">
                <a:latin typeface="HY강B"/>
                <a:ea typeface="HY강B"/>
              </a:rPr>
              <a:t>가 데이터 변조로 노출되는 것을 와이어 샤크에서 확인됨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>
          <a:xfrm>
            <a:off x="1369472" y="548640"/>
            <a:ext cx="5103718" cy="5734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 b="1">
                <a:solidFill>
                  <a:schemeClr val="bg1"/>
                </a:solidFill>
                <a:latin typeface="HY견고딕"/>
                <a:ea typeface="HY견고딕"/>
              </a:rPr>
              <a:t>6</a:t>
            </a:r>
            <a:r>
              <a:rPr lang="en-US" altLang="ko-KR" sz="3200" b="1">
                <a:solidFill>
                  <a:schemeClr val="bg1"/>
                </a:solidFill>
                <a:latin typeface="HY견고딕"/>
                <a:ea typeface="HY견고딕"/>
              </a:rPr>
              <a:t>.</a:t>
            </a:r>
            <a:r>
              <a:rPr lang="en-US" altLang="ko-KR" sz="3200" b="1">
                <a:latin typeface="HY견고딕"/>
                <a:ea typeface="HY견고딕"/>
              </a:rPr>
              <a:t> </a:t>
            </a:r>
            <a:r>
              <a:rPr lang="ko-KR" altLang="en-US" sz="3200" b="1">
                <a:latin typeface="HY견고딕"/>
                <a:ea typeface="HY견고딕"/>
              </a:rPr>
              <a:t>와이어 샤크로 패킷 확인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>
          <a:xfrm>
            <a:off x="1369472" y="548640"/>
            <a:ext cx="2350993" cy="5734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 b="1">
                <a:solidFill>
                  <a:schemeClr val="bg1"/>
                </a:solidFill>
                <a:latin typeface="HY견고딕"/>
                <a:ea typeface="HY견고딕"/>
              </a:rPr>
              <a:t>7</a:t>
            </a:r>
            <a:r>
              <a:rPr lang="en-US" altLang="ko-KR" sz="3200" b="1">
                <a:solidFill>
                  <a:schemeClr val="bg1"/>
                </a:solidFill>
                <a:latin typeface="HY견고딕"/>
                <a:ea typeface="HY견고딕"/>
              </a:rPr>
              <a:t>.</a:t>
            </a:r>
            <a:r>
              <a:rPr lang="en-US" altLang="ko-KR" sz="3200" b="1">
                <a:latin typeface="HY견고딕"/>
                <a:ea typeface="HY견고딕"/>
              </a:rPr>
              <a:t> </a:t>
            </a:r>
            <a:r>
              <a:rPr lang="ko-KR" altLang="en-US" sz="3200" b="1">
                <a:latin typeface="HY견고딕"/>
                <a:ea typeface="HY견고딕"/>
              </a:rPr>
              <a:t>시연 영상</a:t>
            </a:r>
          </a:p>
        </p:txBody>
      </p:sp>
      <p:pic>
        <p:nvPicPr>
          <p:cNvPr id="6" name="DoDnSt1Kggk">
            <a:hlinkClick r:id="" action="ppaction://media"/>
            <a:extLst>
              <a:ext uri="{FF2B5EF4-FFF2-40B4-BE49-F238E27FC236}">
                <a16:creationId xmlns="" xmlns:a16="http://schemas.microsoft.com/office/drawing/2014/main" id="{C3348208-6B27-4D21-9394-214CBDB879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27267" y="1583481"/>
            <a:ext cx="6727126" cy="504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1969" y="6393582"/>
            <a:ext cx="357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5"/>
              </a:rPr>
              <a:t>https://youtu.be/DoDnSt1Kggk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9351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90295" y="3128991"/>
            <a:ext cx="374012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3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평문</a:t>
            </a:r>
            <a:r>
              <a:rPr lang="ko-KR" altLang="en-US" sz="3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사이트 로그인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63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83180" y="1611102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421140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평문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사이트 로그인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76" y="16154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P2P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사이트 취약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152413"/>
            <a:ext cx="8958700" cy="423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152412"/>
            <a:ext cx="3006226" cy="2357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501611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와이어샤크로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패킷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확인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83673" y="2418108"/>
            <a:ext cx="11794968" cy="2049740"/>
            <a:chOff x="183673" y="2174268"/>
            <a:chExt cx="11794968" cy="204974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695292" y="2174268"/>
              <a:ext cx="63926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oval" w="lg" len="lg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ko-KR" altLang="en-US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5" y="2334577"/>
              <a:ext cx="11794966" cy="188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183673" y="3918494"/>
              <a:ext cx="11794968" cy="2988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38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501611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와이어샤크로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패킷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확인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1743806"/>
            <a:ext cx="6185774" cy="485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1369476" y="3154680"/>
            <a:ext cx="9783510" cy="2804160"/>
            <a:chOff x="1369476" y="3154680"/>
            <a:chExt cx="9783510" cy="280416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880" y="3154680"/>
              <a:ext cx="6109106" cy="15544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타원 8"/>
            <p:cNvSpPr/>
            <p:nvPr/>
          </p:nvSpPr>
          <p:spPr>
            <a:xfrm>
              <a:off x="1369476" y="4419600"/>
              <a:ext cx="2809262" cy="153924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4023360" y="4419600"/>
              <a:ext cx="1020520" cy="47244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직사각형 19"/>
          <p:cNvSpPr/>
          <p:nvPr/>
        </p:nvSpPr>
        <p:spPr>
          <a:xfrm>
            <a:off x="5685315" y="3580686"/>
            <a:ext cx="3717766" cy="33599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7309" y="5962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보안에 취약</a:t>
            </a:r>
          </a:p>
        </p:txBody>
      </p:sp>
    </p:spTree>
    <p:extLst>
      <p:ext uri="{BB962C8B-B14F-4D97-AF65-F5344CB8AC3E}">
        <p14:creationId xmlns:p14="http://schemas.microsoft.com/office/powerpoint/2010/main" val="39860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9351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80337" y="3185155"/>
            <a:ext cx="203132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SSL </a:t>
            </a:r>
            <a:r>
              <a:rPr lang="ko-KR" altLang="en-US" sz="3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통신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30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83180" y="1611102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428194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SSL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사이트 로그인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5" y="1732922"/>
            <a:ext cx="6095643" cy="478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2" y="3378890"/>
            <a:ext cx="5089523" cy="152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83180" y="1611102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428194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SSL</a:t>
            </a:r>
            <a:r>
              <a:rPr lang="ko-KR" altLang="en-US" sz="3200" b="1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사이트 로그인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8" y="1969189"/>
            <a:ext cx="8964129" cy="3564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939" y="5949555"/>
            <a:ext cx="1219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사용자가 다음으로 넘어갈 수 있도록 선택할 수 있게 해주고</a:t>
            </a:r>
          </a:p>
        </p:txBody>
      </p:sp>
    </p:spTree>
    <p:extLst>
      <p:ext uri="{BB962C8B-B14F-4D97-AF65-F5344CB8AC3E}">
        <p14:creationId xmlns:p14="http://schemas.microsoft.com/office/powerpoint/2010/main" val="14623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영업 방향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사용자 지정</PresentationFormat>
  <Paragraphs>44</Paragraphs>
  <Slides>21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영업 방향 16X9</vt:lpstr>
      <vt:lpstr>CCIT 네트워크 발표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254</cp:revision>
  <dcterms:created xsi:type="dcterms:W3CDTF">2017-03-10T06:23:58Z</dcterms:created>
  <dcterms:modified xsi:type="dcterms:W3CDTF">2017-07-12T05:43:29Z</dcterms:modified>
</cp:coreProperties>
</file>