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21"/>
  </p:notesMasterIdLst>
  <p:sldIdLst>
    <p:sldId id="310" r:id="rId2"/>
    <p:sldId id="332" r:id="rId3"/>
    <p:sldId id="283" r:id="rId4"/>
    <p:sldId id="333" r:id="rId5"/>
    <p:sldId id="339" r:id="rId6"/>
    <p:sldId id="338" r:id="rId7"/>
    <p:sldId id="298" r:id="rId8"/>
    <p:sldId id="313" r:id="rId9"/>
    <p:sldId id="336" r:id="rId10"/>
    <p:sldId id="340" r:id="rId11"/>
    <p:sldId id="319" r:id="rId12"/>
    <p:sldId id="320" r:id="rId13"/>
    <p:sldId id="331" r:id="rId14"/>
    <p:sldId id="322" r:id="rId15"/>
    <p:sldId id="323" r:id="rId16"/>
    <p:sldId id="325" r:id="rId17"/>
    <p:sldId id="326" r:id="rId18"/>
    <p:sldId id="327" r:id="rId19"/>
    <p:sldId id="277" r:id="rId20"/>
  </p:sldIdLst>
  <p:sldSz cx="9144000" cy="6858000" type="screen4x3"/>
  <p:notesSz cx="6805613" cy="9939338"/>
  <p:embeddedFontLst>
    <p:embeddedFont>
      <p:font typeface="HY강B" panose="02030600000101010101" pitchFamily="18" charset="-127"/>
      <p:regular r:id="rId22"/>
    </p:embeddedFont>
    <p:embeddedFont>
      <p:font typeface="나눔고딕" panose="020B0600000101010101" charset="-127"/>
      <p:regular r:id="rId23"/>
      <p:bold r:id="rId24"/>
    </p:embeddedFont>
    <p:embeddedFont>
      <p:font typeface="나눔고딕 ExtraBold" panose="020B0600000101010101" charset="-127"/>
      <p:bold r:id="rId25"/>
    </p:embeddedFont>
    <p:embeddedFont>
      <p:font typeface="HY목각파임B" panose="02030600000101010101" pitchFamily="18" charset="-127"/>
      <p:regular r:id="rId26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1">
          <p15:clr>
            <a:srgbClr val="A4A3A4"/>
          </p15:clr>
        </p15:guide>
        <p15:guide id="2" orient="horz" pos="2795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2880">
          <p15:clr>
            <a:srgbClr val="A4A3A4"/>
          </p15:clr>
        </p15:guide>
        <p15:guide id="5" pos="5507">
          <p15:clr>
            <a:srgbClr val="A4A3A4"/>
          </p15:clr>
        </p15:guide>
        <p15:guide id="6" pos="1127">
          <p15:clr>
            <a:srgbClr val="A4A3A4"/>
          </p15:clr>
        </p15:guide>
        <p15:guide id="7" pos="267">
          <p15:clr>
            <a:srgbClr val="A4A3A4"/>
          </p15:clr>
        </p15:guide>
        <p15:guide id="8" pos="1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1A5"/>
    <a:srgbClr val="FF9933"/>
    <a:srgbClr val="FF7D25"/>
    <a:srgbClr val="5616F6"/>
    <a:srgbClr val="FF8220"/>
    <a:srgbClr val="FF873C"/>
    <a:srgbClr val="FD7C35"/>
    <a:srgbClr val="FF8232"/>
    <a:srgbClr val="FF963C"/>
    <a:srgbClr val="FF8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86364" autoAdjust="0"/>
  </p:normalViewPr>
  <p:slideViewPr>
    <p:cSldViewPr>
      <p:cViewPr varScale="1">
        <p:scale>
          <a:sx n="101" d="100"/>
          <a:sy n="101" d="100"/>
        </p:scale>
        <p:origin x="-828" y="-96"/>
      </p:cViewPr>
      <p:guideLst>
        <p:guide orient="horz" pos="391"/>
        <p:guide orient="horz" pos="2795"/>
        <p:guide orient="horz" pos="4110"/>
        <p:guide pos="2880"/>
        <p:guide pos="5507"/>
        <p:guide pos="1127"/>
        <p:guide pos="267"/>
        <p:guide pos="1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24DFBBAD-CF51-4FA8-8814-5F33CDE7218D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5C2B20BF-27CD-4C66-878F-3D50775A6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8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872F-5944-4C17-8C9F-B5F6A0E9783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30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20BF-27CD-4C66-878F-3D50775A619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55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hangeul.naver.com/font" TargetMode="Externa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hangeul.naver.com/font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5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바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EA6-3BE5-44FC-8B71-07AAF737A8D2}" type="datetimeFigureOut">
              <a:rPr lang="ko-KR" altLang="en-US" smtClean="0"/>
              <a:t>2016-11-18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4F49-B9B2-40F9-832F-7AB9851240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62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5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415BD8-D507-466C-BE65-3CF0EE978C8C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40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1" r:id="rId2"/>
    <p:sldLayoutId id="2147483770" r:id="rId3"/>
    <p:sldLayoutId id="2147483786" r:id="rId4"/>
    <p:sldLayoutId id="2147483787" r:id="rId5"/>
    <p:sldLayoutId id="2147483788" r:id="rId6"/>
    <p:sldLayoutId id="2147483781" r:id="rId7"/>
    <p:sldLayoutId id="2147483782" r:id="rId8"/>
    <p:sldLayoutId id="2147483783" r:id="rId9"/>
    <p:sldLayoutId id="2147483784" r:id="rId10"/>
    <p:sldLayoutId id="2147483789" r:id="rId11"/>
    <p:sldLayoutId id="2147483790" r:id="rId12"/>
    <p:sldLayoutId id="2147483791" r:id="rId13"/>
    <p:sldLayoutId id="2147483769" r:id="rId14"/>
    <p:sldLayoutId id="2147483785" r:id="rId15"/>
    <p:sldLayoutId id="2147483792" r:id="rId16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7772400" cy="1470025"/>
          </a:xfrm>
        </p:spPr>
        <p:txBody>
          <a:bodyPr/>
          <a:lstStyle/>
          <a:p>
            <a:r>
              <a:rPr lang="en-US" altLang="ko-KR" dirty="0" smtClean="0"/>
              <a:t>Who am I?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25127" y="2313"/>
            <a:ext cx="9138714" cy="68830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292081" y="-7599"/>
            <a:ext cx="3851919" cy="6892984"/>
          </a:xfrm>
          <a:custGeom>
            <a:avLst/>
            <a:gdLst>
              <a:gd name="connsiteX0" fmla="*/ 0 w 3851919"/>
              <a:gd name="connsiteY0" fmla="*/ 0 h 6892984"/>
              <a:gd name="connsiteX1" fmla="*/ 3851919 w 3851919"/>
              <a:gd name="connsiteY1" fmla="*/ 0 h 6892984"/>
              <a:gd name="connsiteX2" fmla="*/ 3851919 w 3851919"/>
              <a:gd name="connsiteY2" fmla="*/ 6892984 h 6892984"/>
              <a:gd name="connsiteX3" fmla="*/ 0 w 3851919"/>
              <a:gd name="connsiteY3" fmla="*/ 6892984 h 6892984"/>
              <a:gd name="connsiteX4" fmla="*/ 0 w 3851919"/>
              <a:gd name="connsiteY4" fmla="*/ 0 h 6892984"/>
              <a:gd name="connsiteX0" fmla="*/ 2880360 w 3851919"/>
              <a:gd name="connsiteY0" fmla="*/ 53340 h 6892984"/>
              <a:gd name="connsiteX1" fmla="*/ 3851919 w 3851919"/>
              <a:gd name="connsiteY1" fmla="*/ 0 h 6892984"/>
              <a:gd name="connsiteX2" fmla="*/ 3851919 w 3851919"/>
              <a:gd name="connsiteY2" fmla="*/ 6892984 h 6892984"/>
              <a:gd name="connsiteX3" fmla="*/ 0 w 3851919"/>
              <a:gd name="connsiteY3" fmla="*/ 6892984 h 6892984"/>
              <a:gd name="connsiteX4" fmla="*/ 2880360 w 3851919"/>
              <a:gd name="connsiteY4" fmla="*/ 53340 h 6892984"/>
              <a:gd name="connsiteX0" fmla="*/ 2880360 w 3851919"/>
              <a:gd name="connsiteY0" fmla="*/ 7620 h 6892984"/>
              <a:gd name="connsiteX1" fmla="*/ 3851919 w 3851919"/>
              <a:gd name="connsiteY1" fmla="*/ 0 h 6892984"/>
              <a:gd name="connsiteX2" fmla="*/ 3851919 w 3851919"/>
              <a:gd name="connsiteY2" fmla="*/ 6892984 h 6892984"/>
              <a:gd name="connsiteX3" fmla="*/ 0 w 3851919"/>
              <a:gd name="connsiteY3" fmla="*/ 6892984 h 6892984"/>
              <a:gd name="connsiteX4" fmla="*/ 2880360 w 3851919"/>
              <a:gd name="connsiteY4" fmla="*/ 7620 h 689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19" h="6892984">
                <a:moveTo>
                  <a:pt x="2880360" y="7620"/>
                </a:moveTo>
                <a:lnTo>
                  <a:pt x="3851919" y="0"/>
                </a:lnTo>
                <a:lnTo>
                  <a:pt x="3851919" y="6892984"/>
                </a:lnTo>
                <a:lnTo>
                  <a:pt x="0" y="6892984"/>
                </a:lnTo>
                <a:lnTo>
                  <a:pt x="2880360" y="762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C:\Users\CCIT\Desktop\이미지\CCIT School Identity\CCIT_Symbol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4" y="3162053"/>
            <a:ext cx="2665244" cy="5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218040" y="5301208"/>
            <a:ext cx="6328792" cy="1824608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정보보호학과</a:t>
            </a:r>
            <a:endParaRPr lang="en-US" altLang="ko-KR" sz="2000" dirty="0" smtClean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en-US" altLang="ko-KR" sz="20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91216361</a:t>
            </a:r>
          </a:p>
          <a:p>
            <a:pPr algn="l"/>
            <a:r>
              <a:rPr lang="ko-KR" altLang="en-US" sz="2000" dirty="0" err="1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지우중</a:t>
            </a:r>
            <a:endParaRPr lang="en-US" altLang="ko-KR" sz="2000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Users\CCIT\Desktop\22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7000"/>
                    </a14:imgEffect>
                    <a14:imgEffect>
                      <a14:saturation sat="1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1948"/>
            <a:ext cx="1280126" cy="370105"/>
          </a:xfrm>
          <a:prstGeom prst="rect">
            <a:avLst/>
          </a:prstGeom>
          <a:noFill/>
        </p:spPr>
      </p:pic>
      <p:sp>
        <p:nvSpPr>
          <p:cNvPr id="9" name="제목 5"/>
          <p:cNvSpPr txBox="1">
            <a:spLocks/>
          </p:cNvSpPr>
          <p:nvPr/>
        </p:nvSpPr>
        <p:spPr>
          <a:xfrm>
            <a:off x="59135" y="1016732"/>
            <a:ext cx="8424936" cy="127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32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중부대학교 </a:t>
            </a:r>
            <a:endParaRPr lang="en-US" altLang="ko-KR" sz="32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32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스마트 출석 어플리케이션 취약점</a:t>
            </a:r>
            <a:endParaRPr lang="ko-KR" altLang="en-US" sz="32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9"/>
          <p:cNvSpPr txBox="1">
            <a:spLocks/>
          </p:cNvSpPr>
          <p:nvPr/>
        </p:nvSpPr>
        <p:spPr>
          <a:xfrm>
            <a:off x="2411760" y="592399"/>
            <a:ext cx="5400600" cy="103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spc="-100" dirty="0" smtClean="0"/>
              <a:t>(1) </a:t>
            </a:r>
            <a:r>
              <a:rPr lang="ko-KR" altLang="en-US" sz="4000" b="1" spc="-100" dirty="0" err="1" smtClean="0"/>
              <a:t>패킷</a:t>
            </a:r>
            <a:r>
              <a:rPr lang="ko-KR" altLang="en-US" sz="4000" b="1" spc="-100" dirty="0" smtClean="0"/>
              <a:t> 도청 </a:t>
            </a:r>
            <a:r>
              <a:rPr lang="en-US" altLang="ko-KR" sz="4000" b="1" spc="-100" dirty="0" smtClean="0"/>
              <a:t/>
            </a:r>
            <a:br>
              <a:rPr lang="en-US" altLang="ko-KR" sz="4000" b="1" spc="-100" dirty="0" smtClean="0"/>
            </a:br>
            <a:r>
              <a:rPr lang="ko-KR" altLang="en-US" sz="2000" b="1" spc="-100" dirty="0" smtClean="0"/>
              <a:t>교수님의 인증토큰 수집</a:t>
            </a:r>
            <a:endParaRPr lang="ko-KR" altLang="en-US" sz="2000" b="1" spc="-100" dirty="0"/>
          </a:p>
        </p:txBody>
      </p:sp>
      <p:sp>
        <p:nvSpPr>
          <p:cNvPr id="3" name="직사각형 2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387592" y="918941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시나리오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2008200"/>
            <a:ext cx="5155652" cy="33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제목 5"/>
          <p:cNvSpPr txBox="1">
            <a:spLocks/>
          </p:cNvSpPr>
          <p:nvPr/>
        </p:nvSpPr>
        <p:spPr>
          <a:xfrm>
            <a:off x="124228" y="5265204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교수님 </a:t>
            </a:r>
            <a:endParaRPr lang="en-US" altLang="ko-KR" sz="16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스마트폰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0" name="직선 화살표 연결선 9"/>
          <p:cNvCxnSpPr>
            <a:endCxn id="11" idx="1"/>
          </p:cNvCxnSpPr>
          <p:nvPr/>
        </p:nvCxnSpPr>
        <p:spPr>
          <a:xfrm flipV="1">
            <a:off x="1060682" y="4242666"/>
            <a:ext cx="740206" cy="4795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서버 이미지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8" y="3639567"/>
            <a:ext cx="923496" cy="12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206546" y="4242666"/>
            <a:ext cx="959104" cy="959104"/>
            <a:chOff x="365433" y="2566927"/>
            <a:chExt cx="959104" cy="959104"/>
          </a:xfrm>
        </p:grpSpPr>
        <p:pic>
          <p:nvPicPr>
            <p:cNvPr id="13" name="Picture 22" descr="스마트폰 이미지에 대한 이미지 검색결과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33" y="2566927"/>
              <a:ext cx="959104" cy="95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37" y="2749411"/>
              <a:ext cx="458388" cy="575651"/>
            </a:xfrm>
            <a:prstGeom prst="rect">
              <a:avLst/>
            </a:prstGeom>
          </p:spPr>
        </p:pic>
      </p:grpSp>
      <p:pic>
        <p:nvPicPr>
          <p:cNvPr id="15" name="Picture 24" descr="공유기 이미지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17" y="1916832"/>
            <a:ext cx="837134" cy="8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화살표 연결선 15"/>
          <p:cNvCxnSpPr/>
          <p:nvPr/>
        </p:nvCxnSpPr>
        <p:spPr>
          <a:xfrm flipV="1">
            <a:off x="2411760" y="2771691"/>
            <a:ext cx="312624" cy="86787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3491880" y="3837893"/>
            <a:ext cx="5169538" cy="1560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985932" y="5471936"/>
            <a:ext cx="226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5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교수님의 </a:t>
            </a:r>
            <a:r>
              <a:rPr lang="en-US" altLang="ko-KR" b="1" spc="-5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KEY </a:t>
            </a:r>
            <a:r>
              <a:rPr lang="ko-KR" altLang="en-US" b="1" spc="-5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값</a:t>
            </a:r>
            <a:endParaRPr lang="ko-KR" altLang="en-US" b="1" spc="-5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6" name="Picture 2" descr="https://lh3.googleusercontent.com/u8aMRhHaxgmG_QcD9pLnI8WgJT9NLoZM5FrAdgoD0euRxNlKLoeKzw4CJfULSw6C14fezRwRs3vVebN7xjZWvX9uM1GDfSDHee5xPHOgn0siBVbtrWbToodsRNKEKThkcoN3PNBu51Jd9yVXrRjBfvCqSaQha-2evHdb7Nf-MT3FuKTPeotcI_GY9QATZEyqFFZlOUoF52lBq9RMu2q1odkWNL6rbpSR82zNKCmjs3PFVMslr7sFoO6T8PKDrbH5VSVSrt9kQhNIAMYeLOi2U7x-kfF5G2D4IzkADNNPQBxco7oO45wPOkwKJ57Dawk7geuw-MB8xCvvDxO1TS3qVu_Npoi4Bezzl85N6TNJejlQdmi6ASOPi8dUtJkb1kLbbLDXtzSAxoE9yhs_lrRwV3eA_w7l6AzR3St4mmmnm-4vEpxSTeMXDBde76k1o7_TDzA-Ea46tW7kr1uaKLSf3-Pc8V6egeO5XiYwA02tdoe9_bU5BoYqOYB6-ywnrd9DKKKnZJ1afFKSb72koPSk5B9dxHuarZthJACtTe-USZwkyR7VQza1u0J23rakOjdHa4vkP75ew0VuBKwbDef6cEgvTukMqfaeznxVwr_BfEICOii8ZQ=w369-h656-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1" y="2564904"/>
            <a:ext cx="845153" cy="15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81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0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176745" y="4512920"/>
            <a:ext cx="545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①</a:t>
            </a:r>
            <a:endParaRPr lang="ko-KR" altLang="en-US" sz="20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504"/>
            <a:ext cx="5155652" cy="33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3779912" y="3968732"/>
            <a:ext cx="5155652" cy="13076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223481" y="5363924"/>
            <a:ext cx="226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학생의 </a:t>
            </a:r>
            <a:r>
              <a:rPr lang="en-US" altLang="ko-KR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KEY </a:t>
            </a:r>
            <a:r>
              <a:rPr lang="ko-KR" altLang="en-US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값</a:t>
            </a:r>
            <a:endParaRPr lang="ko-KR" altLang="en-US" b="1" spc="-5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387592" y="918941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시나리오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7" name="제목 9"/>
          <p:cNvSpPr txBox="1">
            <a:spLocks/>
          </p:cNvSpPr>
          <p:nvPr/>
        </p:nvSpPr>
        <p:spPr>
          <a:xfrm>
            <a:off x="2411760" y="592399"/>
            <a:ext cx="5400600" cy="103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spc="-100" dirty="0" smtClean="0"/>
              <a:t>(2) </a:t>
            </a:r>
            <a:r>
              <a:rPr lang="ko-KR" altLang="en-US" sz="4000" b="1" spc="-100" dirty="0" err="1" smtClean="0"/>
              <a:t>패킷</a:t>
            </a:r>
            <a:r>
              <a:rPr lang="ko-KR" altLang="en-US" sz="4000" b="1" spc="-100" dirty="0" smtClean="0"/>
              <a:t> 변조 </a:t>
            </a:r>
            <a:r>
              <a:rPr lang="en-US" altLang="ko-KR" sz="4000" b="1" spc="-100" dirty="0" smtClean="0"/>
              <a:t/>
            </a:r>
            <a:br>
              <a:rPr lang="en-US" altLang="ko-KR" sz="4000" b="1" spc="-100" dirty="0" smtClean="0"/>
            </a:br>
            <a:r>
              <a:rPr lang="ko-KR" altLang="en-US" sz="2000" b="1" spc="-100" dirty="0" smtClean="0"/>
              <a:t>교수님의 인증토큰으로 </a:t>
            </a:r>
            <a:r>
              <a:rPr lang="ko-KR" altLang="en-US" sz="2000" b="1" spc="-100" dirty="0" err="1" smtClean="0"/>
              <a:t>바꿔치기</a:t>
            </a:r>
            <a:endParaRPr lang="ko-KR" altLang="en-US" sz="2000" b="1" spc="-100" dirty="0"/>
          </a:p>
        </p:txBody>
      </p:sp>
      <p:sp>
        <p:nvSpPr>
          <p:cNvPr id="34" name="제목 5"/>
          <p:cNvSpPr txBox="1">
            <a:spLocks/>
          </p:cNvSpPr>
          <p:nvPr/>
        </p:nvSpPr>
        <p:spPr>
          <a:xfrm>
            <a:off x="124228" y="5265204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학생</a:t>
            </a:r>
            <a:r>
              <a:rPr lang="en-US" altLang="ko-KR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스마트폰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5" name="Picture 2" descr="서버 이미지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8" y="3639567"/>
            <a:ext cx="923496" cy="12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/>
          <p:cNvGrpSpPr/>
          <p:nvPr/>
        </p:nvGrpSpPr>
        <p:grpSpPr>
          <a:xfrm>
            <a:off x="206546" y="4242666"/>
            <a:ext cx="959104" cy="959104"/>
            <a:chOff x="365433" y="2566927"/>
            <a:chExt cx="959104" cy="959104"/>
          </a:xfrm>
        </p:grpSpPr>
        <p:pic>
          <p:nvPicPr>
            <p:cNvPr id="37" name="Picture 22" descr="스마트폰 이미지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33" y="2566927"/>
              <a:ext cx="959104" cy="95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37" y="2749411"/>
              <a:ext cx="458388" cy="575651"/>
            </a:xfrm>
            <a:prstGeom prst="rect">
              <a:avLst/>
            </a:prstGeom>
          </p:spPr>
        </p:pic>
      </p:grpSp>
      <p:pic>
        <p:nvPicPr>
          <p:cNvPr id="40" name="Picture 24" descr="공유기 이미지에 대한 이미지 검색결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17" y="1916832"/>
            <a:ext cx="837134" cy="8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직선 화살표 연결선 40"/>
          <p:cNvCxnSpPr/>
          <p:nvPr/>
        </p:nvCxnSpPr>
        <p:spPr>
          <a:xfrm flipV="1">
            <a:off x="1060682" y="4242666"/>
            <a:ext cx="740206" cy="4795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 flipV="1">
            <a:off x="2411760" y="2771691"/>
            <a:ext cx="312624" cy="86787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5206"/>
            <a:ext cx="852672" cy="15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47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0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31741"/>
            <a:ext cx="4716524" cy="2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3451217" y="2132856"/>
            <a:ext cx="226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학생의 </a:t>
            </a:r>
            <a:r>
              <a:rPr lang="en-US" altLang="ko-KR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KEY </a:t>
            </a:r>
            <a:r>
              <a:rPr lang="ko-KR" altLang="en-US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값</a:t>
            </a:r>
            <a:endParaRPr lang="ko-KR" altLang="en-US" b="1" spc="-50" dirty="0">
              <a:solidFill>
                <a:schemeClr val="tx1">
                  <a:lumMod val="85000"/>
                  <a:lumOff val="1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622506" y="4016040"/>
            <a:ext cx="226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5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교수님의 </a:t>
            </a:r>
            <a:r>
              <a:rPr lang="en-US" altLang="ko-KR" b="1" spc="-5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KEY </a:t>
            </a:r>
            <a:r>
              <a:rPr lang="ko-KR" altLang="en-US" b="1" spc="-5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값</a:t>
            </a:r>
            <a:endParaRPr lang="ko-KR" altLang="en-US" b="1" spc="-5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4230525" y="2991660"/>
            <a:ext cx="0" cy="480402"/>
          </a:xfrm>
          <a:prstGeom prst="straightConnector1">
            <a:avLst/>
          </a:prstGeom>
          <a:ln w="38100">
            <a:solidFill>
              <a:srgbClr val="FF7D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flipV="1">
            <a:off x="6804248" y="3679615"/>
            <a:ext cx="288032" cy="6379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24" y="4448723"/>
            <a:ext cx="4248071" cy="6382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008" y="2583766"/>
            <a:ext cx="4464496" cy="36747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3701008" y="2563188"/>
            <a:ext cx="4464496" cy="386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770022" y="4414574"/>
            <a:ext cx="4266273" cy="6724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387592" y="918941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시나리오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4" name="제목 9"/>
          <p:cNvSpPr txBox="1">
            <a:spLocks/>
          </p:cNvSpPr>
          <p:nvPr/>
        </p:nvSpPr>
        <p:spPr>
          <a:xfrm>
            <a:off x="2411760" y="592399"/>
            <a:ext cx="5400600" cy="103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spc="-100" dirty="0" smtClean="0"/>
              <a:t>(2) </a:t>
            </a:r>
            <a:r>
              <a:rPr lang="ko-KR" altLang="en-US" sz="4000" b="1" spc="-100" dirty="0" err="1" smtClean="0"/>
              <a:t>패킷</a:t>
            </a:r>
            <a:r>
              <a:rPr lang="ko-KR" altLang="en-US" sz="4000" b="1" spc="-100" dirty="0" smtClean="0"/>
              <a:t> 변조 </a:t>
            </a:r>
            <a:r>
              <a:rPr lang="en-US" altLang="ko-KR" sz="4000" b="1" spc="-100" dirty="0" smtClean="0"/>
              <a:t/>
            </a:r>
            <a:br>
              <a:rPr lang="en-US" altLang="ko-KR" sz="4000" b="1" spc="-100" dirty="0" smtClean="0"/>
            </a:br>
            <a:r>
              <a:rPr lang="ko-KR" altLang="en-US" sz="2000" b="1" spc="-100" dirty="0" smtClean="0"/>
              <a:t>교수님의 인증토큰으로 </a:t>
            </a:r>
            <a:r>
              <a:rPr lang="ko-KR" altLang="en-US" sz="2000" b="1" spc="-100" dirty="0" err="1" smtClean="0"/>
              <a:t>바꿔치기</a:t>
            </a:r>
            <a:endParaRPr lang="ko-KR" altLang="en-US" sz="2000" b="1" spc="-100" dirty="0"/>
          </a:p>
        </p:txBody>
      </p:sp>
      <p:sp>
        <p:nvSpPr>
          <p:cNvPr id="5" name="TextBox 4"/>
          <p:cNvSpPr txBox="1"/>
          <p:nvPr/>
        </p:nvSpPr>
        <p:spPr>
          <a:xfrm>
            <a:off x="5255250" y="556866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Snoop</a:t>
            </a:r>
            <a:r>
              <a:rPr lang="ko-KR" altLang="en-US" dirty="0" smtClean="0"/>
              <a:t> </a:t>
            </a:r>
            <a:r>
              <a:rPr lang="en-US" altLang="ko-KR" dirty="0" smtClean="0"/>
              <a:t>Spy </a:t>
            </a:r>
            <a:r>
              <a:rPr lang="ko-KR" altLang="en-US" dirty="0" err="1" smtClean="0"/>
              <a:t>프록시</a:t>
            </a:r>
            <a:r>
              <a:rPr lang="ko-KR" altLang="en-US" dirty="0" smtClean="0"/>
              <a:t> 서버</a:t>
            </a:r>
            <a:endParaRPr lang="ko-KR" altLang="en-US" dirty="0"/>
          </a:p>
        </p:txBody>
      </p:sp>
      <p:sp>
        <p:nvSpPr>
          <p:cNvPr id="35" name="제목 5"/>
          <p:cNvSpPr txBox="1">
            <a:spLocks/>
          </p:cNvSpPr>
          <p:nvPr/>
        </p:nvSpPr>
        <p:spPr>
          <a:xfrm>
            <a:off x="124228" y="5265204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학생</a:t>
            </a:r>
            <a:r>
              <a:rPr lang="en-US" altLang="ko-KR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스마트폰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6" name="Picture 2" descr="서버 이미지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8" y="3639567"/>
            <a:ext cx="923496" cy="12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그룹 36"/>
          <p:cNvGrpSpPr/>
          <p:nvPr/>
        </p:nvGrpSpPr>
        <p:grpSpPr>
          <a:xfrm>
            <a:off x="206546" y="4242666"/>
            <a:ext cx="959104" cy="959104"/>
            <a:chOff x="365433" y="2566927"/>
            <a:chExt cx="959104" cy="959104"/>
          </a:xfrm>
        </p:grpSpPr>
        <p:pic>
          <p:nvPicPr>
            <p:cNvPr id="39" name="Picture 22" descr="스마트폰 이미지에 대한 이미지 검색결과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33" y="2566927"/>
              <a:ext cx="959104" cy="95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237" y="2749411"/>
              <a:ext cx="458388" cy="575651"/>
            </a:xfrm>
            <a:prstGeom prst="rect">
              <a:avLst/>
            </a:prstGeom>
          </p:spPr>
        </p:pic>
      </p:grpSp>
      <p:pic>
        <p:nvPicPr>
          <p:cNvPr id="41" name="Picture 24" descr="공유기 이미지에 대한 이미지 검색결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17" y="1916832"/>
            <a:ext cx="837134" cy="8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직선 화살표 연결선 41"/>
          <p:cNvCxnSpPr/>
          <p:nvPr/>
        </p:nvCxnSpPr>
        <p:spPr>
          <a:xfrm flipV="1">
            <a:off x="1060682" y="4242666"/>
            <a:ext cx="740206" cy="4795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2411760" y="2771691"/>
            <a:ext cx="312624" cy="86787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2708326" y="4000998"/>
            <a:ext cx="423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spc="-100" dirty="0">
                <a:latin typeface="HY강B" panose="02030600000101010101" pitchFamily="18" charset="-127"/>
                <a:ea typeface="HY강B" panose="02030600000101010101" pitchFamily="18" charset="-127"/>
              </a:rPr>
              <a:t>②</a:t>
            </a:r>
            <a:endParaRPr lang="ko-KR" altLang="en-US" sz="2000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5206"/>
            <a:ext cx="852672" cy="15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830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3815916" y="2060741"/>
            <a:ext cx="5169538" cy="3802351"/>
            <a:chOff x="9418710" y="2744924"/>
            <a:chExt cx="5169538" cy="3802351"/>
          </a:xfrm>
        </p:grpSpPr>
        <p:grpSp>
          <p:nvGrpSpPr>
            <p:cNvPr id="37" name="그룹 36"/>
            <p:cNvGrpSpPr/>
            <p:nvPr/>
          </p:nvGrpSpPr>
          <p:grpSpPr>
            <a:xfrm>
              <a:off x="9418710" y="2744924"/>
              <a:ext cx="5169538" cy="3359906"/>
              <a:chOff x="-2420831" y="2060403"/>
              <a:chExt cx="5169538" cy="3359906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06945" y="2060403"/>
                <a:ext cx="5155652" cy="3359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직사각형 40"/>
              <p:cNvSpPr/>
              <p:nvPr/>
            </p:nvSpPr>
            <p:spPr>
              <a:xfrm>
                <a:off x="-2420831" y="3859379"/>
                <a:ext cx="5169538" cy="15609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직사각형 38"/>
            <p:cNvSpPr/>
            <p:nvPr/>
          </p:nvSpPr>
          <p:spPr>
            <a:xfrm>
              <a:off x="10912762" y="6177943"/>
              <a:ext cx="226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spc="-50" dirty="0" smtClean="0">
                  <a:solidFill>
                    <a:srgbClr val="C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교수님의 </a:t>
              </a:r>
              <a:r>
                <a:rPr lang="en-US" altLang="ko-KR" b="1" spc="-50" dirty="0" smtClean="0">
                  <a:solidFill>
                    <a:srgbClr val="C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KEY </a:t>
              </a:r>
              <a:r>
                <a:rPr lang="ko-KR" altLang="en-US" b="1" spc="-50" dirty="0" smtClean="0">
                  <a:solidFill>
                    <a:srgbClr val="C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값</a:t>
              </a:r>
              <a:endParaRPr lang="ko-KR" altLang="en-US" b="1" spc="-50" dirty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387592" y="918941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시나리오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4" name="제목 9"/>
          <p:cNvSpPr txBox="1">
            <a:spLocks/>
          </p:cNvSpPr>
          <p:nvPr/>
        </p:nvSpPr>
        <p:spPr>
          <a:xfrm>
            <a:off x="2411760" y="592399"/>
            <a:ext cx="5400600" cy="103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spc="-100" dirty="0" smtClean="0"/>
              <a:t>(2) </a:t>
            </a:r>
            <a:r>
              <a:rPr lang="ko-KR" altLang="en-US" sz="4000" b="1" spc="-100" dirty="0" err="1" smtClean="0"/>
              <a:t>패킷</a:t>
            </a:r>
            <a:r>
              <a:rPr lang="ko-KR" altLang="en-US" sz="4000" b="1" spc="-100" dirty="0" smtClean="0"/>
              <a:t> 변조 </a:t>
            </a:r>
            <a:r>
              <a:rPr lang="en-US" altLang="ko-KR" sz="4000" b="1" spc="-100" dirty="0" smtClean="0"/>
              <a:t/>
            </a:r>
            <a:br>
              <a:rPr lang="en-US" altLang="ko-KR" sz="4000" b="1" spc="-100" dirty="0" smtClean="0"/>
            </a:br>
            <a:r>
              <a:rPr lang="ko-KR" altLang="en-US" sz="2000" b="1" spc="-100" dirty="0" smtClean="0"/>
              <a:t>교수님의 인증토큰으로 </a:t>
            </a:r>
            <a:r>
              <a:rPr lang="ko-KR" altLang="en-US" sz="2000" b="1" spc="-100" dirty="0" err="1" smtClean="0"/>
              <a:t>바꿔치기</a:t>
            </a:r>
            <a:endParaRPr lang="ko-KR" altLang="en-US" sz="2000" b="1" spc="-100" dirty="0"/>
          </a:p>
        </p:txBody>
      </p:sp>
      <p:sp>
        <p:nvSpPr>
          <p:cNvPr id="30" name="제목 5"/>
          <p:cNvSpPr txBox="1">
            <a:spLocks/>
          </p:cNvSpPr>
          <p:nvPr/>
        </p:nvSpPr>
        <p:spPr>
          <a:xfrm>
            <a:off x="124228" y="5265204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학생</a:t>
            </a:r>
            <a:r>
              <a:rPr lang="en-US" altLang="ko-KR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스마트폰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1" name="Picture 2" descr="서버 이미지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8" y="3639567"/>
            <a:ext cx="923496" cy="12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그룹 41"/>
          <p:cNvGrpSpPr/>
          <p:nvPr/>
        </p:nvGrpSpPr>
        <p:grpSpPr>
          <a:xfrm>
            <a:off x="206546" y="4242666"/>
            <a:ext cx="959104" cy="959104"/>
            <a:chOff x="365433" y="2566927"/>
            <a:chExt cx="959104" cy="959104"/>
          </a:xfrm>
        </p:grpSpPr>
        <p:pic>
          <p:nvPicPr>
            <p:cNvPr id="43" name="Picture 22" descr="스마트폰 이미지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33" y="2566927"/>
              <a:ext cx="959104" cy="95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37" y="2749411"/>
              <a:ext cx="458388" cy="575651"/>
            </a:xfrm>
            <a:prstGeom prst="rect">
              <a:avLst/>
            </a:prstGeom>
          </p:spPr>
        </p:pic>
      </p:grpSp>
      <p:pic>
        <p:nvPicPr>
          <p:cNvPr id="45" name="Picture 24" descr="공유기 이미지에 대한 이미지 검색결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17" y="1916832"/>
            <a:ext cx="837134" cy="8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직선 화살표 연결선 45"/>
          <p:cNvCxnSpPr/>
          <p:nvPr/>
        </p:nvCxnSpPr>
        <p:spPr>
          <a:xfrm flipV="1">
            <a:off x="1060682" y="4242666"/>
            <a:ext cx="740206" cy="4795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 flipV="1">
            <a:off x="2411760" y="2771691"/>
            <a:ext cx="312624" cy="86787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2724385" y="3053762"/>
            <a:ext cx="423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③</a:t>
            </a:r>
            <a:endParaRPr lang="ko-KR" altLang="en-US" sz="2000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5206"/>
            <a:ext cx="852672" cy="15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901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0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7" name="Picture 9" descr="서버 이미지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65" y="2281424"/>
            <a:ext cx="770902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공유기 이미지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97" y="2439777"/>
            <a:ext cx="837134" cy="8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제목 5"/>
          <p:cNvSpPr txBox="1">
            <a:spLocks/>
          </p:cNvSpPr>
          <p:nvPr/>
        </p:nvSpPr>
        <p:spPr>
          <a:xfrm>
            <a:off x="4749942" y="3198748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무선 </a:t>
            </a:r>
            <a:r>
              <a:rPr lang="en-US" altLang="ko-KR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AP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44" name="직선 화살표 연결선 43"/>
          <p:cNvCxnSpPr/>
          <p:nvPr/>
        </p:nvCxnSpPr>
        <p:spPr>
          <a:xfrm flipH="1">
            <a:off x="5805235" y="3066266"/>
            <a:ext cx="1495264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6341110" y="3076856"/>
            <a:ext cx="423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spc="-100" dirty="0">
                <a:latin typeface="HY강B" panose="02030600000101010101" pitchFamily="18" charset="-127"/>
                <a:ea typeface="HY강B" panose="02030600000101010101" pitchFamily="18" charset="-127"/>
              </a:rPr>
              <a:t>④</a:t>
            </a:r>
            <a:endParaRPr lang="ko-KR" altLang="en-US" sz="2000" dirty="0"/>
          </a:p>
        </p:txBody>
      </p:sp>
      <p:sp>
        <p:nvSpPr>
          <p:cNvPr id="46" name="제목 5"/>
          <p:cNvSpPr txBox="1">
            <a:spLocks/>
          </p:cNvSpPr>
          <p:nvPr/>
        </p:nvSpPr>
        <p:spPr>
          <a:xfrm>
            <a:off x="7090194" y="3345000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Server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14835" y="4857746"/>
            <a:ext cx="516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50" dirty="0" smtClean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교수님의 로그인 화면 전송</a:t>
            </a:r>
            <a:endParaRPr lang="ko-KR" altLang="en-US" sz="3200" b="1" spc="-50" dirty="0">
              <a:solidFill>
                <a:srgbClr val="FFFF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9" name="Picture 2" descr="서버 이미지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30" y="2256270"/>
            <a:ext cx="923496" cy="12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3912919" y="3138866"/>
            <a:ext cx="423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spc="-100" dirty="0">
                <a:latin typeface="HY강B" panose="02030600000101010101" pitchFamily="18" charset="-127"/>
                <a:ea typeface="HY강B" panose="02030600000101010101" pitchFamily="18" charset="-127"/>
              </a:rPr>
              <a:t>⑤</a:t>
            </a:r>
            <a:endParaRPr lang="ko-KR" altLang="en-US" sz="2000" dirty="0"/>
          </a:p>
        </p:txBody>
      </p:sp>
      <p:sp>
        <p:nvSpPr>
          <p:cNvPr id="22" name="제목 5"/>
          <p:cNvSpPr txBox="1">
            <a:spLocks/>
          </p:cNvSpPr>
          <p:nvPr/>
        </p:nvSpPr>
        <p:spPr>
          <a:xfrm>
            <a:off x="2195736" y="3470300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SSL </a:t>
            </a:r>
            <a:r>
              <a:rPr lang="ko-KR" altLang="en-US" sz="16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프록시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3299326" y="3051952"/>
            <a:ext cx="1495264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387592" y="918941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시나리오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3154" y="4257092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서버는 토큰을 검증하고 교수님으로 인식</a:t>
            </a:r>
            <a:endParaRPr lang="ko-KR" altLang="en-US" dirty="0"/>
          </a:p>
        </p:txBody>
      </p:sp>
      <p:sp>
        <p:nvSpPr>
          <p:cNvPr id="34" name="제목 9"/>
          <p:cNvSpPr txBox="1">
            <a:spLocks/>
          </p:cNvSpPr>
          <p:nvPr/>
        </p:nvSpPr>
        <p:spPr>
          <a:xfrm>
            <a:off x="2411760" y="592399"/>
            <a:ext cx="5400600" cy="103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spc="-100" dirty="0" smtClean="0"/>
              <a:t>(2) </a:t>
            </a:r>
            <a:r>
              <a:rPr lang="ko-KR" altLang="en-US" sz="4000" b="1" spc="-100" dirty="0" err="1" smtClean="0"/>
              <a:t>패킷</a:t>
            </a:r>
            <a:r>
              <a:rPr lang="ko-KR" altLang="en-US" sz="4000" b="1" spc="-100" dirty="0" smtClean="0"/>
              <a:t> 변조 </a:t>
            </a:r>
            <a:r>
              <a:rPr lang="en-US" altLang="ko-KR" sz="4000" b="1" spc="-100" dirty="0" smtClean="0"/>
              <a:t/>
            </a:r>
            <a:br>
              <a:rPr lang="en-US" altLang="ko-KR" sz="4000" b="1" spc="-100" dirty="0" smtClean="0"/>
            </a:br>
            <a:r>
              <a:rPr lang="ko-KR" altLang="en-US" sz="2000" b="1" spc="-100" dirty="0" smtClean="0"/>
              <a:t>교수님의 인증토큰으로 </a:t>
            </a:r>
            <a:r>
              <a:rPr lang="ko-KR" altLang="en-US" sz="2000" b="1" spc="-100" dirty="0" err="1" smtClean="0"/>
              <a:t>바꿔치기</a:t>
            </a:r>
            <a:endParaRPr lang="ko-KR" altLang="en-US" sz="2000" b="1" spc="-100" dirty="0"/>
          </a:p>
        </p:txBody>
      </p:sp>
    </p:spTree>
    <p:extLst>
      <p:ext uri="{BB962C8B-B14F-4D97-AF65-F5344CB8AC3E}">
        <p14:creationId xmlns:p14="http://schemas.microsoft.com/office/powerpoint/2010/main" val="449177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0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" name="Picture 2" descr="서버 이미지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4" y="2528293"/>
            <a:ext cx="923496" cy="12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제목 5"/>
          <p:cNvSpPr txBox="1">
            <a:spLocks/>
          </p:cNvSpPr>
          <p:nvPr/>
        </p:nvSpPr>
        <p:spPr>
          <a:xfrm>
            <a:off x="256556" y="3717032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학생 </a:t>
            </a:r>
            <a:endParaRPr lang="en-US" altLang="ko-KR" sz="16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스마트폰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3105110" y="3742323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SSL </a:t>
            </a:r>
            <a:r>
              <a:rPr lang="ko-KR" altLang="en-US" sz="16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프록시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H="1">
            <a:off x="1302925" y="3323975"/>
            <a:ext cx="18453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013848" y="3323975"/>
            <a:ext cx="423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spc="-100" dirty="0">
                <a:latin typeface="HY강B" panose="02030600000101010101" pitchFamily="18" charset="-127"/>
                <a:ea typeface="HY강B" panose="02030600000101010101" pitchFamily="18" charset="-127"/>
              </a:rPr>
              <a:t>⑥</a:t>
            </a:r>
            <a:endParaRPr lang="ko-KR" altLang="en-US" sz="2000" dirty="0"/>
          </a:p>
        </p:txBody>
      </p:sp>
      <p:sp>
        <p:nvSpPr>
          <p:cNvPr id="25" name="제목 5"/>
          <p:cNvSpPr txBox="1">
            <a:spLocks/>
          </p:cNvSpPr>
          <p:nvPr/>
        </p:nvSpPr>
        <p:spPr>
          <a:xfrm>
            <a:off x="3167844" y="4797152"/>
            <a:ext cx="4966359" cy="1154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2800" u="sng" spc="-10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교수님 </a:t>
            </a:r>
            <a:r>
              <a:rPr lang="ko-KR" altLang="en-US" sz="2800" u="sng" spc="-10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권한으로 로그인</a:t>
            </a:r>
            <a:r>
              <a:rPr lang="en-US" altLang="ko-KR" sz="2800" u="sng" spc="-10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800" u="sng" spc="-10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성공</a:t>
            </a:r>
            <a:endParaRPr lang="en-US" altLang="ko-KR" sz="2800" u="sng" spc="-1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63673" y="2687430"/>
            <a:ext cx="959104" cy="959104"/>
            <a:chOff x="365433" y="2566927"/>
            <a:chExt cx="959104" cy="959104"/>
          </a:xfrm>
        </p:grpSpPr>
        <p:pic>
          <p:nvPicPr>
            <p:cNvPr id="27" name="Picture 22" descr="스마트폰 이미지에 대한 이미지 검색결과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33" y="2566927"/>
              <a:ext cx="959104" cy="95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37" y="2749411"/>
              <a:ext cx="458388" cy="575651"/>
            </a:xfrm>
            <a:prstGeom prst="rect">
              <a:avLst/>
            </a:prstGeom>
          </p:spPr>
        </p:pic>
      </p:grpSp>
      <p:sp>
        <p:nvSpPr>
          <p:cNvPr id="29" name="직사각형 28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387592" y="918941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시나리오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3" name="제목 9"/>
          <p:cNvSpPr txBox="1">
            <a:spLocks/>
          </p:cNvSpPr>
          <p:nvPr/>
        </p:nvSpPr>
        <p:spPr>
          <a:xfrm>
            <a:off x="2411760" y="592399"/>
            <a:ext cx="5400600" cy="103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spc="-100" dirty="0" smtClean="0"/>
              <a:t>(3) </a:t>
            </a:r>
            <a:r>
              <a:rPr lang="ko-KR" altLang="en-US" sz="4000" b="1" spc="-100" dirty="0" smtClean="0"/>
              <a:t>공격 성공</a:t>
            </a:r>
            <a:r>
              <a:rPr lang="en-US" altLang="ko-KR" sz="4000" b="1" spc="-100" dirty="0" smtClean="0"/>
              <a:t> </a:t>
            </a:r>
          </a:p>
          <a:p>
            <a:r>
              <a:rPr lang="ko-KR" altLang="en-US" sz="2000" b="1" spc="-100" dirty="0" smtClean="0"/>
              <a:t>교수님 권한으로 로그인</a:t>
            </a:r>
            <a:endParaRPr lang="ko-KR" altLang="en-US" sz="2000" b="1" spc="-100" dirty="0"/>
          </a:p>
        </p:txBody>
      </p:sp>
      <p:pic>
        <p:nvPicPr>
          <p:cNvPr id="34" name="Picture 2" descr="https://lh3.googleusercontent.com/u8aMRhHaxgmG_QcD9pLnI8WgJT9NLoZM5FrAdgoD0euRxNlKLoeKzw4CJfULSw6C14fezRwRs3vVebN7xjZWvX9uM1GDfSDHee5xPHOgn0siBVbtrWbToodsRNKEKThkcoN3PNBu51Jd9yVXrRjBfvCqSaQha-2evHdb7Nf-MT3FuKTPeotcI_GY9QATZEyqFFZlOUoF52lBq9RMu2q1odkWNL6rbpSR82zNKCmjs3PFVMslr7sFoO6T8PKDrbH5VSVSrt9kQhNIAMYeLOi2U7x-kfF5G2D4IzkADNNPQBxco7oO45wPOkwKJ57Dawk7geuw-MB8xCvvDxO1TS3qVu_Npoi4Bezzl85N6TNJejlQdmi6ASOPi8dUtJkb1kLbbLDXtzSAxoE9yhs_lrRwV3eA_w7l6AzR3St4mmmnm-4vEpxSTeMXDBde76k1o7_TDzA-Ea46tW7kr1uaKLSf3-Pc8V6egeO5XiYwA02tdoe9_bU5BoYqOYB6-ywnrd9DKKKnZJ1afFKSb72koPSk5B9dxHuarZthJACtTe-USZwkyR7VQza1u0J23rakOjdHa4vkP75ew0VuBKwbDef6cEgvTukMqfaeznxVwr_BfEICOii8ZQ=w369-h656-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4" y="4500523"/>
            <a:ext cx="1155634" cy="20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8004" y="3101768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클라이언트</a:t>
            </a:r>
            <a:r>
              <a:rPr lang="en-US" altLang="ko-KR" sz="1600" spc="-100" dirty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spc="-100" dirty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출결 어플리케이션</a:t>
            </a:r>
            <a:r>
              <a:rPr lang="en-US" altLang="ko-KR" sz="1600" spc="-100" dirty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1600" spc="-100" dirty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에서 </a:t>
            </a:r>
            <a:endParaRPr lang="en-US" altLang="ko-KR" sz="1600" spc="-100" dirty="0" smtClean="0">
              <a:solidFill>
                <a:srgbClr val="FFFF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서버의 인증서를  </a:t>
            </a:r>
            <a:r>
              <a:rPr lang="ko-KR" altLang="en-US" sz="1600" spc="-100" dirty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확인 하지 않는 취약점으로 </a:t>
            </a:r>
            <a:endParaRPr lang="en-US" altLang="ko-KR" sz="1600" spc="-100" dirty="0" smtClean="0">
              <a:solidFill>
                <a:srgbClr val="FFFF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spc="-100" dirty="0" smtClean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SSL</a:t>
            </a:r>
            <a:r>
              <a:rPr lang="ko-KR" altLang="en-US" sz="1600" spc="-100" dirty="0" smtClean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spc="-100" dirty="0" err="1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프록시가</a:t>
            </a:r>
            <a:r>
              <a:rPr lang="ko-KR" altLang="en-US" sz="1600" spc="-100" dirty="0">
                <a:solidFill>
                  <a:srgbClr val="FFFF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보낸 준 데이터를 수용함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6389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411760" y="592399"/>
            <a:ext cx="5112568" cy="1031988"/>
          </a:xfrm>
        </p:spPr>
        <p:txBody>
          <a:bodyPr anchor="t">
            <a:normAutofit/>
          </a:bodyPr>
          <a:lstStyle/>
          <a:p>
            <a:r>
              <a:rPr lang="ko-KR" altLang="en-US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시연 동영상</a:t>
            </a:r>
            <a:endParaRPr lang="ko-KR" altLang="en-US" sz="4000" b="1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06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87592" y="918941"/>
            <a:ext cx="1365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시연 동영상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AutoShape 8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0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AutoShape 12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AutoShape 14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6" name="Picture 2" descr="https://lh3.googleusercontent.com/u8aMRhHaxgmG_QcD9pLnI8WgJT9NLoZM5FrAdgoD0euRxNlKLoeKzw4CJfULSw6C14fezRwRs3vVebN7xjZWvX9uM1GDfSDHee5xPHOgn0siBVbtrWbToodsRNKEKThkcoN3PNBu51Jd9yVXrRjBfvCqSaQha-2evHdb7Nf-MT3FuKTPeotcI_GY9QATZEyqFFZlOUoF52lBq9RMu2q1odkWNL6rbpSR82zNKCmjs3PFVMslr7sFoO6T8PKDrbH5VSVSrt9kQhNIAMYeLOi2U7x-kfF5G2D4IzkADNNPQBxco7oO45wPOkwKJ57Dawk7geuw-MB8xCvvDxO1TS3qVu_Npoi4Bezzl85N6TNJejlQdmi6ASOPi8dUtJkb1kLbbLDXtzSAxoE9yhs_lrRwV3eA_w7l6AzR3St4mmmnm-4vEpxSTeMXDBde76k1o7_TDzA-Ea46tW7kr1uaKLSf3-Pc8V6egeO5XiYwA02tdoe9_bU5BoYqOYB6-ywnrd9DKKKnZJ1afFKSb72koPSk5B9dxHuarZthJACtTe-USZwkyR7VQza1u0J23rakOjdHa4vkP75ew0VuBKwbDef6cEgvTukMqfaeznxVwr_BfEICOii8ZQ=w369-h656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2060848"/>
            <a:ext cx="1560852" cy="27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1574738" cy="27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7764" y="504918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학생 로그인</a:t>
            </a: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048164" y="504918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교수님 로그인</a:t>
            </a:r>
            <a:endParaRPr lang="ko-KR" altLang="en-US" dirty="0"/>
          </a:p>
        </p:txBody>
      </p:sp>
      <p:sp>
        <p:nvSpPr>
          <p:cNvPr id="3" name="오른쪽 화살표 2"/>
          <p:cNvSpPr/>
          <p:nvPr/>
        </p:nvSpPr>
        <p:spPr>
          <a:xfrm>
            <a:off x="4463988" y="3104964"/>
            <a:ext cx="936104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1980" y="382504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공격 성공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5079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411760" y="592399"/>
            <a:ext cx="5112568" cy="1031988"/>
          </a:xfrm>
        </p:spPr>
        <p:txBody>
          <a:bodyPr anchor="t">
            <a:normAutofit/>
          </a:bodyPr>
          <a:lstStyle/>
          <a:p>
            <a:r>
              <a:rPr lang="ko-KR" altLang="en-US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결론</a:t>
            </a:r>
            <a:endParaRPr lang="ko-KR" altLang="en-US" sz="4000" b="1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07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87592" y="918941"/>
            <a:ext cx="1365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결론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AutoShape 8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0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AutoShape 12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AutoShape 14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1045582" y="4005064"/>
            <a:ext cx="8028892" cy="3924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AutoNum type="arabicPeriod"/>
            </a:pPr>
            <a:endParaRPr lang="en-US" altLang="ko-KR" sz="24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8" name="제목 5"/>
          <p:cNvSpPr txBox="1">
            <a:spLocks/>
          </p:cNvSpPr>
          <p:nvPr/>
        </p:nvSpPr>
        <p:spPr>
          <a:xfrm>
            <a:off x="1223628" y="2194436"/>
            <a:ext cx="7562814" cy="677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SSL </a:t>
            </a:r>
            <a:r>
              <a:rPr lang="ko-KR" altLang="en-US" sz="24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보안통신을 이용하더라도 서버 인증서를 검증하지 않으면 </a:t>
            </a:r>
            <a:r>
              <a:rPr lang="en-US" altLang="ko-KR" sz="24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SSL</a:t>
            </a:r>
            <a:r>
              <a:rPr lang="ko-KR" altLang="en-US" sz="2400" spc="-100" dirty="0" err="1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프록시를</a:t>
            </a:r>
            <a:r>
              <a:rPr lang="ko-KR" altLang="en-US" sz="24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이용한 중간자 변조 공격 가능 </a:t>
            </a:r>
            <a:endParaRPr lang="en-US" altLang="ko-KR" sz="24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9" name="제목 5"/>
          <p:cNvSpPr txBox="1">
            <a:spLocks/>
          </p:cNvSpPr>
          <p:nvPr/>
        </p:nvSpPr>
        <p:spPr>
          <a:xfrm>
            <a:off x="1223628" y="3314459"/>
            <a:ext cx="7562814" cy="430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</a:t>
            </a:r>
            <a:r>
              <a:rPr lang="ko-KR" altLang="en-US" sz="24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개발자는 보안의 원리를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이해하고 </a:t>
            </a:r>
            <a:r>
              <a:rPr lang="ko-KR" altLang="en-US" sz="24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안전하게 구현해야 함</a:t>
            </a:r>
            <a:endParaRPr lang="en-US" altLang="ko-KR" sz="24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0" name="제목 5"/>
          <p:cNvSpPr txBox="1">
            <a:spLocks/>
          </p:cNvSpPr>
          <p:nvPr/>
        </p:nvSpPr>
        <p:spPr>
          <a:xfrm>
            <a:off x="1223628" y="4302623"/>
            <a:ext cx="6588732" cy="430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정보보호학회 학술대회에서 논문 발표 예정</a:t>
            </a:r>
            <a:endParaRPr lang="en-US" altLang="ko-KR" sz="24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1223628" y="5062965"/>
            <a:ext cx="7236804" cy="430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Xidsystem</a:t>
            </a: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사에 취약점 제보 및 현재 패치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개발 중</a:t>
            </a: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4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1147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411760" y="592399"/>
            <a:ext cx="5112568" cy="1031988"/>
          </a:xfrm>
        </p:spPr>
        <p:txBody>
          <a:bodyPr anchor="t">
            <a:normAutofit/>
          </a:bodyPr>
          <a:lstStyle/>
          <a:p>
            <a:r>
              <a:rPr lang="ko-KR" altLang="en-US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향후 과제</a:t>
            </a:r>
            <a:endParaRPr lang="ko-KR" altLang="en-US" sz="4000" b="1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08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87592" y="918941"/>
            <a:ext cx="1365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향후 과제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AutoShape 8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0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AutoShape 12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AutoShape 14" descr="스마트폰 이미지에 대한 이미지 검색결과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03748" y="1916832"/>
            <a:ext cx="5756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Xidsystem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사의 패치 점검 협조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다양한 정보서비스들의 인증방식의 안전성</a:t>
            </a:r>
            <a:r>
              <a:rPr lang="en-US" altLang="ko-KR" dirty="0"/>
              <a:t>/</a:t>
            </a:r>
            <a:r>
              <a:rPr lang="ko-KR" altLang="en-US" dirty="0" smtClean="0"/>
              <a:t>취약성 분석 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7029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 rot="10800000">
            <a:off x="431800" y="1418395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7"/>
          <p:cNvSpPr>
            <a:spLocks noGrp="1"/>
          </p:cNvSpPr>
          <p:nvPr>
            <p:ph type="title" idx="4294967295"/>
          </p:nvPr>
        </p:nvSpPr>
        <p:spPr>
          <a:xfrm>
            <a:off x="2088427" y="1241884"/>
            <a:ext cx="6653935" cy="1143000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감사합니다</a:t>
            </a:r>
            <a:endParaRPr lang="ko-KR" altLang="en-US" sz="42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5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635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196058" y="575470"/>
            <a:ext cx="5112568" cy="1031988"/>
          </a:xfrm>
        </p:spPr>
        <p:txBody>
          <a:bodyPr anchor="t">
            <a:normAutofit/>
          </a:bodyPr>
          <a:lstStyle/>
          <a:p>
            <a:r>
              <a:rPr lang="ko-KR" altLang="en-US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 요약</a:t>
            </a:r>
            <a:endParaRPr lang="ko-KR" altLang="en-US" sz="4000" b="1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1349964" y="1827902"/>
            <a:ext cx="6804756" cy="1049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2016</a:t>
            </a:r>
            <a:r>
              <a:rPr lang="ko-KR" altLang="en-US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학기에 출석 체크 </a:t>
            </a:r>
            <a:r>
              <a:rPr lang="ko-KR" altLang="en-US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자동화를 위해 </a:t>
            </a:r>
            <a:r>
              <a:rPr lang="ko-KR" altLang="en-US" sz="2000" spc="-100" dirty="0" err="1">
                <a:latin typeface="HY강B" panose="02030600000101010101" pitchFamily="18" charset="-127"/>
                <a:ea typeface="HY강B" panose="02030600000101010101" pitchFamily="18" charset="-127"/>
              </a:rPr>
              <a:t>블루투스</a:t>
            </a:r>
            <a:r>
              <a:rPr lang="ko-KR" altLang="en-US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 통신을 </a:t>
            </a:r>
            <a:r>
              <a:rPr lang="ko-KR" altLang="en-US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이용한 </a:t>
            </a:r>
            <a:r>
              <a:rPr lang="en-US" altLang="ko-KR" sz="20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Xidsystem</a:t>
            </a: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사의 스마트 출석어플리케이션이 도입되어 사용중임</a:t>
            </a: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</p:txBody>
      </p:sp>
      <p:pic>
        <p:nvPicPr>
          <p:cNvPr id="7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00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32399" y="956642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프로젝트 요약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1349964" y="3058163"/>
            <a:ext cx="7387923" cy="1010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2016</a:t>
            </a:r>
            <a:r>
              <a:rPr lang="ko-KR" altLang="en-US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en-US" altLang="ko-KR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ko-KR" altLang="en-US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학기에 </a:t>
            </a: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WIFI</a:t>
            </a:r>
            <a:r>
              <a:rPr lang="ko-KR" altLang="en-US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를 이용한 출석 시스템 </a:t>
            </a:r>
            <a:r>
              <a:rPr lang="ko-KR" altLang="en-US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제작 경험</a:t>
            </a: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l">
              <a:lnSpc>
                <a:spcPct val="120000"/>
              </a:lnSpc>
            </a:pPr>
            <a:endParaRPr lang="en-US" altLang="ko-KR" sz="20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새로 </a:t>
            </a:r>
            <a:r>
              <a:rPr lang="ko-KR" altLang="en-US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도입된 시스템의 안전성 여부에 대한 관심으로 연구 시작</a:t>
            </a:r>
            <a:r>
              <a:rPr lang="en-US" altLang="ko-KR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17" name="제목 5"/>
          <p:cNvSpPr txBox="1">
            <a:spLocks/>
          </p:cNvSpPr>
          <p:nvPr/>
        </p:nvSpPr>
        <p:spPr>
          <a:xfrm>
            <a:off x="1349964" y="4405279"/>
            <a:ext cx="7038460" cy="1274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Wingdings"/>
              <a:buChar char="à"/>
            </a:pP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SSL </a:t>
            </a:r>
            <a:r>
              <a:rPr lang="ko-KR" altLang="en-US" sz="20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프록시를</a:t>
            </a: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이용한 도청 및 중간자 변조 공격 가능함</a:t>
            </a: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342900" indent="-342900" algn="l">
              <a:lnSpc>
                <a:spcPct val="120000"/>
              </a:lnSpc>
              <a:buFont typeface="Wingdings"/>
              <a:buChar char="à"/>
            </a:pPr>
            <a:endParaRPr lang="en-US" altLang="ko-KR" sz="20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indent="-342900" algn="l">
              <a:lnSpc>
                <a:spcPct val="120000"/>
              </a:lnSpc>
              <a:buFont typeface="Wingdings"/>
              <a:buChar char="à"/>
            </a:pPr>
            <a:r>
              <a:rPr lang="en-US" altLang="ko-KR" sz="2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SSL </a:t>
            </a:r>
            <a:r>
              <a:rPr lang="ko-KR" altLang="en-US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통신에 사용되는 인증서를 </a:t>
            </a:r>
            <a:r>
              <a:rPr lang="ko-KR" altLang="en-US" sz="2000" spc="-100" dirty="0" err="1">
                <a:latin typeface="HY강B" panose="02030600000101010101" pitchFamily="18" charset="-127"/>
                <a:ea typeface="HY강B" panose="02030600000101010101" pitchFamily="18" charset="-127"/>
              </a:rPr>
              <a:t>스마트폰에서</a:t>
            </a:r>
            <a:r>
              <a:rPr lang="ko-KR" altLang="en-US" sz="2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 검증하지 않아서 발생하는 취약점 </a:t>
            </a:r>
            <a:endParaRPr lang="en-US" altLang="ko-KR" sz="20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93396" y="2358806"/>
            <a:ext cx="9010237" cy="5265508"/>
            <a:chOff x="-262238" y="3268257"/>
            <a:chExt cx="9127190" cy="5250543"/>
          </a:xfrm>
        </p:grpSpPr>
        <p:pic>
          <p:nvPicPr>
            <p:cNvPr id="19" name="Picture 2" descr="C:\Users\Administrator\Desktop\로그사이트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2238" y="3268257"/>
              <a:ext cx="9127190" cy="5250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직사각형 17"/>
            <p:cNvSpPr/>
            <p:nvPr/>
          </p:nvSpPr>
          <p:spPr>
            <a:xfrm>
              <a:off x="16810" y="3284984"/>
              <a:ext cx="2863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spc="-50" dirty="0" err="1" smtClean="0">
                  <a:solidFill>
                    <a:srgbClr val="FD8623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WiFi</a:t>
              </a:r>
              <a:r>
                <a:rPr lang="ko-KR" altLang="en-US" b="1" spc="-50" dirty="0" err="1" smtClean="0">
                  <a:solidFill>
                    <a:srgbClr val="FD8623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를</a:t>
              </a:r>
              <a:r>
                <a:rPr lang="ko-KR" altLang="en-US" b="1" spc="-50" dirty="0" smtClean="0">
                  <a:solidFill>
                    <a:srgbClr val="FD8623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이용한 </a:t>
              </a:r>
              <a:endParaRPr lang="en-US" altLang="ko-KR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/>
              <a:r>
                <a:rPr lang="ko-KR" altLang="en-US" b="1" spc="-50" dirty="0" smtClean="0">
                  <a:solidFill>
                    <a:srgbClr val="FD8623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출석 시스템 웹 인터페이스</a:t>
              </a:r>
              <a:endParaRPr lang="ko-KR" altLang="en-US" b="1" spc="-50" dirty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736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429202" y="1556792"/>
            <a:ext cx="114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rPr>
              <a:t>목차</a:t>
            </a:r>
            <a:endParaRPr lang="ko-KR" altLang="en-US" sz="4000" b="1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5"/>
          <p:cNvSpPr txBox="1">
            <a:spLocks/>
          </p:cNvSpPr>
          <p:nvPr/>
        </p:nvSpPr>
        <p:spPr>
          <a:xfrm>
            <a:off x="2133864" y="2688785"/>
            <a:ext cx="388843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어플리케이션 </a:t>
            </a:r>
            <a:r>
              <a:rPr lang="ko-KR" altLang="en-US" sz="2400" b="1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특징 분석</a:t>
            </a: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en-US" altLang="ko-KR" sz="24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SSL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보안 통신</a:t>
            </a: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토큰 기반 인증</a:t>
            </a:r>
            <a:endParaRPr lang="en-US" altLang="ko-KR" sz="24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24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4.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기술</a:t>
            </a: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ko-KR" altLang="en-US" sz="24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6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5"/>
          <p:cNvSpPr txBox="1">
            <a:spLocks/>
          </p:cNvSpPr>
          <p:nvPr/>
        </p:nvSpPr>
        <p:spPr>
          <a:xfrm>
            <a:off x="6015963" y="1880828"/>
            <a:ext cx="2523845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</a:t>
            </a:r>
            <a:r>
              <a:rPr lang="ko-KR" altLang="en-US" sz="24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시나리오 </a:t>
            </a:r>
            <a:endParaRPr lang="en-US" altLang="ko-KR" sz="24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24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6.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시연 동영상</a:t>
            </a:r>
            <a:endParaRPr lang="en-US" altLang="ko-KR" sz="24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7.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결론</a:t>
            </a: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8.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향후 과제 </a:t>
            </a:r>
            <a:endParaRPr lang="ko-KR" altLang="en-US" sz="24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196058" y="575470"/>
            <a:ext cx="5616302" cy="1031988"/>
          </a:xfrm>
        </p:spPr>
        <p:txBody>
          <a:bodyPr anchor="t">
            <a:normAutofit fontScale="90000"/>
          </a:bodyPr>
          <a:lstStyle/>
          <a:p>
            <a:r>
              <a:rPr lang="ko-KR" altLang="en-US" sz="4000" b="1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중부대</a:t>
            </a:r>
            <a:r>
              <a:rPr lang="ko-KR" altLang="en-US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스마트 출석 </a:t>
            </a:r>
            <a:r>
              <a:rPr lang="en-US" altLang="ko-KR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어플리케이션의 특징 </a:t>
            </a:r>
            <a:r>
              <a:rPr lang="ko-KR" altLang="en-US" sz="4000" b="1" spc="-100" dirty="0">
                <a:latin typeface="HY강B" panose="02030600000101010101" pitchFamily="18" charset="-127"/>
                <a:ea typeface="HY강B" panose="02030600000101010101" pitchFamily="18" charset="-127"/>
              </a:rPr>
              <a:t>분석</a:t>
            </a:r>
          </a:p>
        </p:txBody>
      </p:sp>
      <p:pic>
        <p:nvPicPr>
          <p:cNvPr id="7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87592" y="918941"/>
            <a:ext cx="1365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특징 분석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1250328" y="2455126"/>
            <a:ext cx="7507762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20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블루투스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통신을 이용하여 교수와 학생간 동일 공간 존재 확인</a:t>
            </a:r>
            <a:endParaRPr lang="en-US" altLang="ko-KR" sz="20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1243010" y="3110183"/>
            <a:ext cx="7507762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20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스마트폰과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서버간에 </a:t>
            </a:r>
            <a:r>
              <a:rPr lang="en-US" altLang="ko-KR" sz="20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HTTPS </a:t>
            </a:r>
            <a:r>
              <a:rPr lang="ko-KR" altLang="en-US" sz="20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보안 통신 </a:t>
            </a:r>
            <a:endParaRPr lang="en-US" altLang="ko-KR" sz="20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제목 5"/>
          <p:cNvSpPr txBox="1">
            <a:spLocks/>
          </p:cNvSpPr>
          <p:nvPr/>
        </p:nvSpPr>
        <p:spPr>
          <a:xfrm>
            <a:off x="1259632" y="3810281"/>
            <a:ext cx="7507762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한번 </a:t>
            </a:r>
            <a:r>
              <a:rPr lang="ko-KR" altLang="en-US" sz="20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로그인 후에는 인증토큰을 이용한 자동 로그인</a:t>
            </a:r>
            <a:endParaRPr lang="en-US" altLang="ko-KR" sz="20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제목 5"/>
          <p:cNvSpPr txBox="1">
            <a:spLocks/>
          </p:cNvSpPr>
          <p:nvPr/>
        </p:nvSpPr>
        <p:spPr>
          <a:xfrm>
            <a:off x="1259632" y="4449702"/>
            <a:ext cx="7507762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인증토큰은 </a:t>
            </a:r>
            <a:r>
              <a:rPr lang="ko-KR" altLang="en-US" sz="2000" spc="-100" dirty="0" err="1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스마트폰에</a:t>
            </a:r>
            <a:r>
              <a:rPr lang="ko-KR" altLang="en-US" sz="20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저장되고 매번 같은 내용이 전송됨</a:t>
            </a:r>
            <a:endParaRPr lang="en-US" altLang="ko-KR" sz="20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1259632" y="5092976"/>
            <a:ext cx="7507762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교수와 </a:t>
            </a:r>
            <a:r>
              <a:rPr lang="ko-KR" altLang="en-US" sz="2000" spc="-1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학생의 역할 구분</a:t>
            </a:r>
            <a:endParaRPr lang="en-US" altLang="ko-KR" sz="20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35062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411760" y="592399"/>
            <a:ext cx="5112568" cy="1031988"/>
          </a:xfrm>
        </p:spPr>
        <p:txBody>
          <a:bodyPr anchor="t">
            <a:normAutofit/>
          </a:bodyPr>
          <a:lstStyle/>
          <a:p>
            <a:r>
              <a:rPr lang="en-US" altLang="ko-KR" sz="4000" spc="-100" dirty="0">
                <a:latin typeface="HY강B" panose="02030600000101010101" pitchFamily="18" charset="-127"/>
                <a:ea typeface="HY강B" panose="02030600000101010101" pitchFamily="18" charset="-127"/>
              </a:rPr>
              <a:t>SSL </a:t>
            </a:r>
            <a:r>
              <a:rPr lang="ko-KR" altLang="en-US" sz="4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보안 통신</a:t>
            </a:r>
            <a:endParaRPr lang="ko-KR" altLang="en-US" sz="4000" b="1" spc="-100" dirty="0"/>
          </a:p>
        </p:txBody>
      </p:sp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컴퓨터 이미지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64" y="3106331"/>
            <a:ext cx="1402038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서버 이미지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00" y="3106331"/>
            <a:ext cx="770902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화살표 연결선 2"/>
          <p:cNvCxnSpPr/>
          <p:nvPr/>
        </p:nvCxnSpPr>
        <p:spPr>
          <a:xfrm>
            <a:off x="3972136" y="1685916"/>
            <a:ext cx="0" cy="453261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7032476" y="1685916"/>
            <a:ext cx="0" cy="453261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오른쪽 화살표 6"/>
          <p:cNvSpPr/>
          <p:nvPr/>
        </p:nvSpPr>
        <p:spPr>
          <a:xfrm>
            <a:off x="4198057" y="1625089"/>
            <a:ext cx="2772308" cy="684076"/>
          </a:xfrm>
          <a:prstGeom prst="rightArrow">
            <a:avLst/>
          </a:prstGeom>
          <a:solidFill>
            <a:srgbClr val="5616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>
                <a:latin typeface="HY강B" panose="02030600000101010101" pitchFamily="18" charset="-127"/>
                <a:ea typeface="HY강B" panose="02030600000101010101" pitchFamily="18" charset="-127"/>
              </a:rPr>
              <a:t>① </a:t>
            </a:r>
            <a:r>
              <a:rPr lang="en-US" altLang="ko-KR" dirty="0"/>
              <a:t>Client </a:t>
            </a:r>
            <a:r>
              <a:rPr lang="en-US" altLang="ko-KR" dirty="0" smtClean="0"/>
              <a:t>Hello</a:t>
            </a:r>
            <a:endParaRPr lang="ko-KR" altLang="en-US" dirty="0"/>
          </a:p>
        </p:txBody>
      </p:sp>
      <p:sp>
        <p:nvSpPr>
          <p:cNvPr id="18" name="오른쪽 화살표 17"/>
          <p:cNvSpPr/>
          <p:nvPr/>
        </p:nvSpPr>
        <p:spPr>
          <a:xfrm flipH="1">
            <a:off x="4067944" y="2273395"/>
            <a:ext cx="2772308" cy="68407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② </a:t>
            </a:r>
            <a:r>
              <a:rPr lang="en-US" altLang="ko-KR" dirty="0" smtClean="0"/>
              <a:t>Server Hello</a:t>
            </a:r>
            <a:endParaRPr lang="ko-KR" altLang="en-US" dirty="0"/>
          </a:p>
        </p:txBody>
      </p:sp>
      <p:sp>
        <p:nvSpPr>
          <p:cNvPr id="19" name="오른쪽 화살표 18"/>
          <p:cNvSpPr/>
          <p:nvPr/>
        </p:nvSpPr>
        <p:spPr>
          <a:xfrm>
            <a:off x="4188160" y="4917573"/>
            <a:ext cx="2772308" cy="684076"/>
          </a:xfrm>
          <a:prstGeom prst="rightArrow">
            <a:avLst/>
          </a:prstGeom>
          <a:solidFill>
            <a:srgbClr val="5616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⑤ </a:t>
            </a:r>
            <a:r>
              <a:rPr lang="en-US" altLang="ko-KR" dirty="0" smtClean="0"/>
              <a:t>HTTP GET</a:t>
            </a:r>
            <a:endParaRPr lang="ko-KR" altLang="en-US" dirty="0"/>
          </a:p>
        </p:txBody>
      </p:sp>
      <p:sp>
        <p:nvSpPr>
          <p:cNvPr id="20" name="오른쪽 화살표 19"/>
          <p:cNvSpPr/>
          <p:nvPr/>
        </p:nvSpPr>
        <p:spPr>
          <a:xfrm flipH="1">
            <a:off x="4074604" y="5601649"/>
            <a:ext cx="2772308" cy="68407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⑥ </a:t>
            </a:r>
            <a:r>
              <a:rPr lang="en-US" altLang="ko-KR" dirty="0" smtClean="0"/>
              <a:t>Data Transfer</a:t>
            </a:r>
            <a:endParaRPr lang="ko-KR" altLang="en-US" dirty="0"/>
          </a:p>
        </p:txBody>
      </p:sp>
      <p:sp>
        <p:nvSpPr>
          <p:cNvPr id="21" name="왼쪽/오른쪽 화살표 20"/>
          <p:cNvSpPr/>
          <p:nvPr/>
        </p:nvSpPr>
        <p:spPr>
          <a:xfrm>
            <a:off x="4067944" y="3106331"/>
            <a:ext cx="2892524" cy="73982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③ </a:t>
            </a:r>
            <a:r>
              <a:rPr lang="en-US" altLang="ko-KR" dirty="0" smtClean="0"/>
              <a:t>Key Exchange</a:t>
            </a:r>
            <a:endParaRPr lang="ko-KR" altLang="en-US" dirty="0"/>
          </a:p>
        </p:txBody>
      </p:sp>
      <p:sp>
        <p:nvSpPr>
          <p:cNvPr id="24" name="왼쪽/오른쪽 화살표 23"/>
          <p:cNvSpPr/>
          <p:nvPr/>
        </p:nvSpPr>
        <p:spPr>
          <a:xfrm>
            <a:off x="4074604" y="4026176"/>
            <a:ext cx="2885864" cy="820143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④ </a:t>
            </a:r>
            <a:r>
              <a:rPr lang="en-US" altLang="ko-KR" sz="1400" dirty="0" smtClean="0"/>
              <a:t>Cipher Suite Negotiation</a:t>
            </a:r>
            <a:endParaRPr lang="ko-KR" altLang="en-US" sz="1400" dirty="0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2362663" y="4166217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클라이언</a:t>
            </a:r>
            <a:r>
              <a:rPr lang="ko-KR" altLang="en-US" sz="1600" spc="-100" dirty="0">
                <a:latin typeface="HY강B" panose="02030600000101010101" pitchFamily="18" charset="-127"/>
                <a:ea typeface="HY강B" panose="02030600000101010101" pitchFamily="18" charset="-127"/>
              </a:rPr>
              <a:t>트</a:t>
            </a: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7345200" y="4213143"/>
            <a:ext cx="761243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</a:t>
            </a:r>
            <a:r>
              <a:rPr lang="ko-KR" altLang="en-US" sz="1600" spc="-100" dirty="0">
                <a:latin typeface="HY강B" panose="02030600000101010101" pitchFamily="18" charset="-127"/>
                <a:ea typeface="HY강B" panose="02030600000101010101" pitchFamily="18" charset="-127"/>
              </a:rPr>
              <a:t>버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387592" y="918941"/>
            <a:ext cx="1365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SSL </a:t>
            </a:r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보안 통신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2" name="제목 5"/>
          <p:cNvSpPr txBox="1">
            <a:spLocks/>
          </p:cNvSpPr>
          <p:nvPr/>
        </p:nvSpPr>
        <p:spPr>
          <a:xfrm>
            <a:off x="431799" y="3283046"/>
            <a:ext cx="1631492" cy="2702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서버의 신분 확인</a:t>
            </a:r>
            <a:endParaRPr lang="en-US" altLang="ko-KR" sz="16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인증서 검증</a:t>
            </a:r>
            <a:r>
              <a:rPr lang="en-US" altLang="ko-KR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en-US" altLang="ko-KR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16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비밀키 공유</a:t>
            </a:r>
            <a:endParaRPr lang="en-US" altLang="ko-KR" sz="16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16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16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암호화 통신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1422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411760" y="592399"/>
            <a:ext cx="5112568" cy="1031988"/>
          </a:xfrm>
        </p:spPr>
        <p:txBody>
          <a:bodyPr anchor="t">
            <a:normAutofit/>
          </a:bodyPr>
          <a:lstStyle/>
          <a:p>
            <a:r>
              <a:rPr lang="ko-KR" altLang="en-US" sz="40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토큰 기반 인증</a:t>
            </a:r>
            <a:endParaRPr lang="ko-KR" altLang="en-US" sz="4000" b="1" spc="-100" dirty="0"/>
          </a:p>
        </p:txBody>
      </p:sp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컴퓨터 이미지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2" y="2354606"/>
            <a:ext cx="1402038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서버 이미지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24" y="2324850"/>
            <a:ext cx="770902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제목 5"/>
          <p:cNvSpPr txBox="1">
            <a:spLocks/>
          </p:cNvSpPr>
          <p:nvPr/>
        </p:nvSpPr>
        <p:spPr>
          <a:xfrm>
            <a:off x="951551" y="3414492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클라이언</a:t>
            </a:r>
            <a:r>
              <a:rPr lang="ko-KR" altLang="en-US" sz="1600" spc="-100" dirty="0">
                <a:latin typeface="HY강B" panose="02030600000101010101" pitchFamily="18" charset="-127"/>
                <a:ea typeface="HY강B" panose="02030600000101010101" pitchFamily="18" charset="-127"/>
              </a:rPr>
              <a:t>트</a:t>
            </a: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7561224" y="3431662"/>
            <a:ext cx="761243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</a:t>
            </a:r>
            <a:r>
              <a:rPr lang="ko-KR" altLang="en-US" sz="1600" spc="-100" dirty="0">
                <a:latin typeface="HY강B" panose="02030600000101010101" pitchFamily="18" charset="-127"/>
                <a:ea typeface="HY강B" panose="02030600000101010101" pitchFamily="18" charset="-127"/>
              </a:rPr>
              <a:t>버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03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387592" y="918941"/>
            <a:ext cx="152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토큰 기반 인증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3" name="Picture 2" descr="http://cfile23.uf.tistory.com/image/25704346554DAD6532BDF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392488" cy="19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제목 5"/>
          <p:cNvSpPr txBox="1">
            <a:spLocks/>
          </p:cNvSpPr>
          <p:nvPr/>
        </p:nvSpPr>
        <p:spPr>
          <a:xfrm>
            <a:off x="1151620" y="4329100"/>
            <a:ext cx="7812868" cy="191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한번 </a:t>
            </a:r>
            <a:r>
              <a:rPr lang="en-US" altLang="ko-KR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ID/Pass</a:t>
            </a:r>
            <a:r>
              <a:rPr lang="ko-KR" altLang="en-US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로그인하면 서버가 인증토큰을 만들어 클라이언트에 보내줌</a:t>
            </a:r>
            <a:r>
              <a:rPr lang="en-US" altLang="ko-KR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클라이언트는 토큰을 저장</a:t>
            </a:r>
            <a:endParaRPr lang="en-US" altLang="ko-KR" sz="18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클라이언트는 다음 </a:t>
            </a:r>
            <a:r>
              <a:rPr lang="ko-KR" altLang="en-US" sz="18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접속시</a:t>
            </a:r>
            <a:r>
              <a:rPr lang="ko-KR" altLang="en-US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토큰을 첨부하여 요청 </a:t>
            </a:r>
            <a:endParaRPr lang="en-US" altLang="ko-KR" sz="18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spc="-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ID/Pass </a:t>
            </a:r>
            <a:r>
              <a:rPr lang="ko-KR" altLang="en-US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입력 없는 자동 로그인 가능 </a:t>
            </a:r>
            <a:endParaRPr lang="ko-KR" altLang="en-US" sz="18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8750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411760" y="592399"/>
            <a:ext cx="5112568" cy="1031988"/>
          </a:xfrm>
        </p:spPr>
        <p:txBody>
          <a:bodyPr anchor="t">
            <a:normAutofit/>
          </a:bodyPr>
          <a:lstStyle/>
          <a:p>
            <a:r>
              <a:rPr lang="en-US" altLang="ko-KR" spc="-100" dirty="0">
                <a:latin typeface="HY강B" panose="02030600000101010101" pitchFamily="18" charset="-127"/>
                <a:ea typeface="HY강B" panose="02030600000101010101" pitchFamily="18" charset="-127"/>
              </a:rPr>
              <a:t>ARP </a:t>
            </a:r>
            <a:r>
              <a:rPr lang="en-US" altLang="ko-KR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Spoofing</a:t>
            </a:r>
            <a:endParaRPr lang="ko-KR" altLang="en-US" sz="4000" b="1" spc="-100" dirty="0"/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2627784" y="3630622"/>
            <a:ext cx="761243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희생자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055" name="Picture 7" descr="컴퓨터 이미지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86" y="2708920"/>
            <a:ext cx="1402038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85931" y="2049547"/>
            <a:ext cx="116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전</a:t>
            </a:r>
            <a:endParaRPr lang="ko-KR" altLang="en-US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15639" y="4502151"/>
            <a:ext cx="102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후</a:t>
            </a:r>
            <a:endParaRPr lang="ko-KR" altLang="en-US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제목 5"/>
          <p:cNvSpPr txBox="1">
            <a:spLocks/>
          </p:cNvSpPr>
          <p:nvPr/>
        </p:nvSpPr>
        <p:spPr>
          <a:xfrm>
            <a:off x="1885561" y="5768035"/>
            <a:ext cx="761243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희생자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5" name="Picture 7" descr="컴퓨터 이미지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63" y="4846333"/>
            <a:ext cx="1402038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제목 5"/>
          <p:cNvSpPr txBox="1">
            <a:spLocks/>
          </p:cNvSpPr>
          <p:nvPr/>
        </p:nvSpPr>
        <p:spPr>
          <a:xfrm>
            <a:off x="4415273" y="5768035"/>
            <a:ext cx="761243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공격자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7" name="Picture 7" descr="컴퓨터 이미지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75" y="4846333"/>
            <a:ext cx="1402038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서버 이미지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63" y="2691966"/>
            <a:ext cx="770902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제목 5"/>
          <p:cNvSpPr txBox="1">
            <a:spLocks/>
          </p:cNvSpPr>
          <p:nvPr/>
        </p:nvSpPr>
        <p:spPr>
          <a:xfrm>
            <a:off x="6360363" y="3793688"/>
            <a:ext cx="761243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</a:t>
            </a:r>
            <a:r>
              <a:rPr lang="ko-KR" altLang="en-US" sz="1600" spc="-100" dirty="0">
                <a:latin typeface="HY강B" panose="02030600000101010101" pitchFamily="18" charset="-127"/>
                <a:ea typeface="HY강B" panose="02030600000101010101" pitchFamily="18" charset="-127"/>
              </a:rPr>
              <a:t>버</a:t>
            </a:r>
          </a:p>
        </p:txBody>
      </p:sp>
      <p:cxnSp>
        <p:nvCxnSpPr>
          <p:cNvPr id="3" name="직선 화살표 연결선 2"/>
          <p:cNvCxnSpPr>
            <a:stCxn id="2055" idx="3"/>
            <a:endCxn id="2057" idx="1"/>
          </p:cNvCxnSpPr>
          <p:nvPr/>
        </p:nvCxnSpPr>
        <p:spPr>
          <a:xfrm flipV="1">
            <a:off x="3887924" y="3287832"/>
            <a:ext cx="2472439" cy="16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>
            <a:off x="5176516" y="5343026"/>
            <a:ext cx="175496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9" descr="서버 이미지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75" y="4582092"/>
            <a:ext cx="770902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제목 5"/>
          <p:cNvSpPr txBox="1">
            <a:spLocks/>
          </p:cNvSpPr>
          <p:nvPr/>
        </p:nvSpPr>
        <p:spPr>
          <a:xfrm>
            <a:off x="6955927" y="5779638"/>
            <a:ext cx="761243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</a:t>
            </a:r>
            <a:r>
              <a:rPr lang="ko-KR" altLang="en-US" sz="1600" spc="-100" dirty="0">
                <a:latin typeface="HY강B" panose="02030600000101010101" pitchFamily="18" charset="-127"/>
                <a:ea typeface="HY강B" panose="02030600000101010101" pitchFamily="18" charset="-127"/>
              </a:rPr>
              <a:t>버</a:t>
            </a:r>
          </a:p>
        </p:txBody>
      </p:sp>
      <p:cxnSp>
        <p:nvCxnSpPr>
          <p:cNvPr id="27" name="직선 화살표 연결선 26"/>
          <p:cNvCxnSpPr/>
          <p:nvPr/>
        </p:nvCxnSpPr>
        <p:spPr>
          <a:xfrm flipV="1">
            <a:off x="2650227" y="5161004"/>
            <a:ext cx="1765046" cy="16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V="1">
            <a:off x="5190881" y="5161004"/>
            <a:ext cx="1765046" cy="16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H="1">
            <a:off x="2646804" y="5343026"/>
            <a:ext cx="175496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H="1">
            <a:off x="3887924" y="3501008"/>
            <a:ext cx="247243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제목 5"/>
          <p:cNvSpPr txBox="1">
            <a:spLocks/>
          </p:cNvSpPr>
          <p:nvPr/>
        </p:nvSpPr>
        <p:spPr>
          <a:xfrm>
            <a:off x="2411760" y="2010131"/>
            <a:ext cx="5112568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공격자가 희생자 컴퓨터의 </a:t>
            </a:r>
            <a:r>
              <a:rPr lang="en-US" altLang="ko-KR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MAC</a:t>
            </a:r>
            <a:r>
              <a:rPr lang="ko-KR" altLang="en-US" sz="18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주소 테이블을 변조</a:t>
            </a:r>
            <a:endParaRPr lang="ko-KR" altLang="en-US" sz="18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387592" y="918941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</a:t>
            </a:r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기술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411760" y="592399"/>
            <a:ext cx="5112568" cy="1031988"/>
          </a:xfrm>
        </p:spPr>
        <p:txBody>
          <a:bodyPr anchor="t">
            <a:normAutofit/>
          </a:bodyPr>
          <a:lstStyle/>
          <a:p>
            <a:r>
              <a:rPr lang="en-US" altLang="ko-KR" sz="4000" b="1" spc="-100" dirty="0" smtClean="0"/>
              <a:t>Proxy Server</a:t>
            </a:r>
            <a:endParaRPr lang="ko-KR" altLang="en-US" sz="4000" b="1" spc="-100" dirty="0"/>
          </a:p>
        </p:txBody>
      </p:sp>
      <p:pic>
        <p:nvPicPr>
          <p:cNvPr id="3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서버 이미지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80" y="2132856"/>
            <a:ext cx="923496" cy="12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컴퓨터 이미지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57" y="2278665"/>
            <a:ext cx="1402038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서버 이미지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2856"/>
            <a:ext cx="770902" cy="1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제목 5"/>
          <p:cNvSpPr txBox="1">
            <a:spLocks/>
          </p:cNvSpPr>
          <p:nvPr/>
        </p:nvSpPr>
        <p:spPr>
          <a:xfrm>
            <a:off x="1051503" y="3187124"/>
            <a:ext cx="1200309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클라이언</a:t>
            </a:r>
            <a:r>
              <a:rPr lang="ko-KR" altLang="en-US" sz="1600" spc="-100" dirty="0">
                <a:latin typeface="HY강B" panose="02030600000101010101" pitchFamily="18" charset="-127"/>
                <a:ea typeface="HY강B" panose="02030600000101010101" pitchFamily="18" charset="-127"/>
              </a:rPr>
              <a:t>트</a:t>
            </a:r>
          </a:p>
        </p:txBody>
      </p:sp>
      <p:sp>
        <p:nvSpPr>
          <p:cNvPr id="20" name="제목 5"/>
          <p:cNvSpPr txBox="1">
            <a:spLocks/>
          </p:cNvSpPr>
          <p:nvPr/>
        </p:nvSpPr>
        <p:spPr>
          <a:xfrm>
            <a:off x="3974688" y="3217321"/>
            <a:ext cx="1342967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프록시</a:t>
            </a: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서버</a:t>
            </a:r>
            <a:endParaRPr lang="ko-KR" altLang="en-US" sz="1600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7023323" y="3194391"/>
            <a:ext cx="761243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</a:t>
            </a:r>
            <a:r>
              <a:rPr lang="ko-KR" altLang="en-US" sz="1600" spc="-100" dirty="0">
                <a:latin typeface="HY강B" panose="02030600000101010101" pitchFamily="18" charset="-127"/>
                <a:ea typeface="HY강B" panose="02030600000101010101" pitchFamily="18" charset="-127"/>
              </a:rPr>
              <a:t>버</a:t>
            </a: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2251812" y="2666927"/>
            <a:ext cx="19229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>
            <a:off x="2251813" y="2863149"/>
            <a:ext cx="19229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5100355" y="2666927"/>
            <a:ext cx="19229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H="1">
            <a:off x="5100356" y="2863149"/>
            <a:ext cx="19229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387592" y="918941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</a:t>
            </a:r>
            <a:r>
              <a:rPr lang="ko-KR" altLang="en-US" sz="1600" b="1" spc="-50" dirty="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기술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0" name="제목 5"/>
          <p:cNvSpPr txBox="1">
            <a:spLocks/>
          </p:cNvSpPr>
          <p:nvPr/>
        </p:nvSpPr>
        <p:spPr>
          <a:xfrm>
            <a:off x="1259632" y="3861048"/>
            <a:ext cx="7164796" cy="207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24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프록시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서버의 </a:t>
            </a:r>
            <a:r>
              <a:rPr lang="ko-KR" altLang="en-US" sz="24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기능</a:t>
            </a:r>
            <a:endParaRPr lang="en-US" altLang="ko-KR" sz="24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8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ko-KR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ARP </a:t>
            </a:r>
            <a:r>
              <a:rPr lang="ko-KR" altLang="en-US" sz="16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스푸핑을</a:t>
            </a:r>
            <a:r>
              <a:rPr lang="ko-KR" altLang="en-US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이용하여 사용자의 무선통신이 공격자 시스템을 거치도록 유도 </a:t>
            </a:r>
            <a:endParaRPr lang="en-US" altLang="ko-KR" sz="16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가짜 </a:t>
            </a:r>
            <a:r>
              <a:rPr lang="ko-KR" altLang="en-US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인증서를 만들어 </a:t>
            </a:r>
            <a:r>
              <a:rPr lang="ko-KR" altLang="en-US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클라이언트에게 서버 행세를 하며 </a:t>
            </a:r>
            <a:r>
              <a:rPr lang="en-US" altLang="ko-KR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HTTPS </a:t>
            </a:r>
            <a:r>
              <a:rPr lang="ko-KR" altLang="en-US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통신을 </a:t>
            </a:r>
            <a:r>
              <a:rPr lang="ko-KR" altLang="en-US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중개</a:t>
            </a:r>
            <a:endParaRPr lang="en-US" altLang="ko-KR" sz="16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sz="16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패킷을</a:t>
            </a:r>
            <a:r>
              <a:rPr lang="ko-KR" altLang="en-US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도청 </a:t>
            </a:r>
            <a:r>
              <a:rPr lang="en-US" altLang="ko-KR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 </a:t>
            </a:r>
            <a:r>
              <a:rPr lang="ko-KR" altLang="en-US" sz="16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변조 </a:t>
            </a:r>
            <a:endParaRPr lang="en-US" altLang="ko-KR" sz="16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592" y="5985284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00" dirty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클라이언트가 서버의 인증서를 검증하지 않으면 </a:t>
            </a:r>
            <a:endParaRPr lang="en-US" altLang="ko-KR" spc="-100" dirty="0" smtClean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pc="-100" dirty="0" err="1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프록시와</a:t>
            </a:r>
            <a:r>
              <a:rPr lang="ko-KR" altLang="en-US" spc="-10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pc="-100" dirty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통신하고 있음을 알아채지 </a:t>
            </a:r>
            <a:r>
              <a:rPr lang="ko-KR" altLang="en-US" spc="-100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못함</a:t>
            </a:r>
            <a:endParaRPr lang="en-US" altLang="ko-KR" spc="-100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8954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2196058" y="575470"/>
            <a:ext cx="5112568" cy="1031988"/>
          </a:xfrm>
        </p:spPr>
        <p:txBody>
          <a:bodyPr anchor="t">
            <a:normAutofit/>
          </a:bodyPr>
          <a:lstStyle/>
          <a:p>
            <a:r>
              <a:rPr lang="ko-KR" altLang="en-US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공격 </a:t>
            </a:r>
            <a:r>
              <a:rPr lang="ko-KR" altLang="en-US" sz="4000" b="1" spc="-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시나리오</a:t>
            </a:r>
            <a:endParaRPr lang="ko-KR" altLang="en-US" sz="4000" b="1" spc="-1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7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6233422"/>
            <a:ext cx="3121704" cy="6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제목 5"/>
          <p:cNvSpPr txBox="1">
            <a:spLocks/>
          </p:cNvSpPr>
          <p:nvPr/>
        </p:nvSpPr>
        <p:spPr>
          <a:xfrm>
            <a:off x="3635896" y="2960948"/>
            <a:ext cx="5112568" cy="1548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AutoNum type="arabicParenBoth"/>
            </a:pPr>
            <a:r>
              <a:rPr lang="ko-KR" altLang="en-US" sz="20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패킷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도청</a:t>
            </a: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교수님의 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통신을 도청하여 인증토큰 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수집</a:t>
            </a:r>
            <a:endParaRPr lang="en-US" altLang="ko-KR" sz="20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buAutoNum type="arabicParenBoth"/>
            </a:pPr>
            <a:endParaRPr lang="en-US" altLang="ko-KR" sz="20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(2) </a:t>
            </a:r>
            <a:r>
              <a:rPr lang="ko-KR" altLang="en-US" sz="20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패킷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변조</a:t>
            </a: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자신이 </a:t>
            </a:r>
            <a:r>
              <a:rPr lang="ko-KR" altLang="en-US" sz="20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접속시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인증토큰을 교수님 것으로 </a:t>
            </a:r>
            <a:r>
              <a:rPr lang="ko-KR" altLang="en-US" sz="2000" spc="-100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바꿔치기</a:t>
            </a:r>
            <a:endParaRPr lang="en-US" altLang="ko-KR" sz="20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2000" spc="-10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(3) 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성공</a:t>
            </a: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교수님 </a:t>
            </a:r>
            <a:r>
              <a:rPr lang="ko-KR" altLang="en-US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신분으로 로그인 성공</a:t>
            </a:r>
            <a:r>
              <a:rPr lang="en-US" altLang="ko-KR" sz="2000" spc="-1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2000" spc="-1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0" y="1768599"/>
            <a:ext cx="2500396" cy="439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796828" y="37311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FF873C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lang="ko-KR" altLang="en-US" sz="2200" b="1" dirty="0">
              <a:solidFill>
                <a:srgbClr val="FF873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387592" y="918941"/>
            <a:ext cx="155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50" smtClean="0">
                <a:solidFill>
                  <a:srgbClr val="FD862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공격 시나리오</a:t>
            </a:r>
            <a:endParaRPr lang="ko-KR" altLang="en-US" sz="1600" b="1" spc="-50" dirty="0">
              <a:solidFill>
                <a:srgbClr val="FD862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44093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A5A5A5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9806</TotalTime>
  <Words>487</Words>
  <Application>Microsoft Office PowerPoint</Application>
  <PresentationFormat>화면 슬라이드 쇼(4:3)</PresentationFormat>
  <Paragraphs>169</Paragraphs>
  <Slides>19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굴림</vt:lpstr>
      <vt:lpstr>Arial</vt:lpstr>
      <vt:lpstr>HY강B</vt:lpstr>
      <vt:lpstr>나눔고딕</vt:lpstr>
      <vt:lpstr>나눔고딕 ExtraBold</vt:lpstr>
      <vt:lpstr>HY목각파임B</vt:lpstr>
      <vt:lpstr>맑은 고딕</vt:lpstr>
      <vt:lpstr>Wingdings</vt:lpstr>
      <vt:lpstr>Office 테마</vt:lpstr>
      <vt:lpstr>Who am I?</vt:lpstr>
      <vt:lpstr>프로젝트 요약</vt:lpstr>
      <vt:lpstr>PowerPoint 프레젠테이션</vt:lpstr>
      <vt:lpstr>중부대 스마트 출석  어플리케이션의 특징 분석</vt:lpstr>
      <vt:lpstr>SSL 보안 통신</vt:lpstr>
      <vt:lpstr>토큰 기반 인증</vt:lpstr>
      <vt:lpstr>ARP Spoofing</vt:lpstr>
      <vt:lpstr>Proxy Server</vt:lpstr>
      <vt:lpstr>공격 시나리오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시연 동영상</vt:lpstr>
      <vt:lpstr>결론</vt:lpstr>
      <vt:lpstr>향후 과제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Lee</cp:lastModifiedBy>
  <cp:revision>68</cp:revision>
  <cp:lastPrinted>2011-08-28T20:58:26Z</cp:lastPrinted>
  <dcterms:created xsi:type="dcterms:W3CDTF">2011-08-16T07:24:57Z</dcterms:created>
  <dcterms:modified xsi:type="dcterms:W3CDTF">2016-11-18T07:47:36Z</dcterms:modified>
</cp:coreProperties>
</file>