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3"/>
  </p:notesMasterIdLst>
  <p:sldIdLst>
    <p:sldId id="256" r:id="rId2"/>
  </p:sldIdLst>
  <p:sldSz cx="21383625" cy="3027521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gyeol Baek" initials="J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73C"/>
    <a:srgbClr val="DF3939"/>
    <a:srgbClr val="77CC60"/>
    <a:srgbClr val="B1F339"/>
    <a:srgbClr val="21A6C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023" autoAdjust="0"/>
    <p:restoredTop sz="94660"/>
  </p:normalViewPr>
  <p:slideViewPr>
    <p:cSldViewPr snapToGrid="0">
      <p:cViewPr>
        <p:scale>
          <a:sx n="62" d="100"/>
          <a:sy n="62" d="100"/>
        </p:scale>
        <p:origin x="-288" y="-72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70BA1-DE24-4B4B-927C-36B8346CC9A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DA9F1-DED4-46FF-99C5-2CB29D7511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15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 bwMode="gray">
          <a:xfrm>
            <a:off x="19983507" y="25928290"/>
            <a:ext cx="1400118" cy="4358584"/>
          </a:xfrm>
          <a:custGeom>
            <a:avLst/>
            <a:gdLst>
              <a:gd name="connsiteX0" fmla="*/ 587828 w 598714"/>
              <a:gd name="connsiteY0" fmla="*/ 0 h 979714"/>
              <a:gd name="connsiteX1" fmla="*/ 598714 w 598714"/>
              <a:gd name="connsiteY1" fmla="*/ 979714 h 979714"/>
              <a:gd name="connsiteX2" fmla="*/ 174171 w 598714"/>
              <a:gd name="connsiteY2" fmla="*/ 968828 h 979714"/>
              <a:gd name="connsiteX3" fmla="*/ 0 w 598714"/>
              <a:gd name="connsiteY3" fmla="*/ 185057 h 979714"/>
              <a:gd name="connsiteX4" fmla="*/ 587828 w 598714"/>
              <a:gd name="connsiteY4" fmla="*/ 0 h 979714"/>
              <a:gd name="connsiteX0" fmla="*/ 595944 w 598714"/>
              <a:gd name="connsiteY0" fmla="*/ 0 h 984674"/>
              <a:gd name="connsiteX1" fmla="*/ 598714 w 598714"/>
              <a:gd name="connsiteY1" fmla="*/ 984674 h 984674"/>
              <a:gd name="connsiteX2" fmla="*/ 174171 w 598714"/>
              <a:gd name="connsiteY2" fmla="*/ 973788 h 984674"/>
              <a:gd name="connsiteX3" fmla="*/ 0 w 598714"/>
              <a:gd name="connsiteY3" fmla="*/ 190017 h 984674"/>
              <a:gd name="connsiteX4" fmla="*/ 595944 w 598714"/>
              <a:gd name="connsiteY4" fmla="*/ 0 h 984674"/>
              <a:gd name="connsiteX0" fmla="*/ 595944 w 598714"/>
              <a:gd name="connsiteY0" fmla="*/ 0 h 987315"/>
              <a:gd name="connsiteX1" fmla="*/ 598714 w 598714"/>
              <a:gd name="connsiteY1" fmla="*/ 984674 h 987315"/>
              <a:gd name="connsiteX2" fmla="*/ 179582 w 598714"/>
              <a:gd name="connsiteY2" fmla="*/ 987315 h 987315"/>
              <a:gd name="connsiteX3" fmla="*/ 0 w 598714"/>
              <a:gd name="connsiteY3" fmla="*/ 190017 h 987315"/>
              <a:gd name="connsiteX4" fmla="*/ 595944 w 598714"/>
              <a:gd name="connsiteY4" fmla="*/ 0 h 98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714" h="987315">
                <a:moveTo>
                  <a:pt x="595944" y="0"/>
                </a:moveTo>
                <a:cubicBezTo>
                  <a:pt x="596867" y="328225"/>
                  <a:pt x="597791" y="656449"/>
                  <a:pt x="598714" y="984674"/>
                </a:cubicBezTo>
                <a:lnTo>
                  <a:pt x="179582" y="987315"/>
                </a:lnTo>
                <a:lnTo>
                  <a:pt x="0" y="190017"/>
                </a:lnTo>
                <a:lnTo>
                  <a:pt x="5959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6" name="Freeform 15"/>
          <p:cNvSpPr/>
          <p:nvPr/>
        </p:nvSpPr>
        <p:spPr bwMode="gray">
          <a:xfrm>
            <a:off x="18252452" y="11821753"/>
            <a:ext cx="3139509" cy="14560934"/>
          </a:xfrm>
          <a:custGeom>
            <a:avLst/>
            <a:gdLst>
              <a:gd name="connsiteX0" fmla="*/ 0 w 1338943"/>
              <a:gd name="connsiteY0" fmla="*/ 206828 h 3298371"/>
              <a:gd name="connsiteX1" fmla="*/ 1338943 w 1338943"/>
              <a:gd name="connsiteY1" fmla="*/ 0 h 3298371"/>
              <a:gd name="connsiteX2" fmla="*/ 1328057 w 1338943"/>
              <a:gd name="connsiteY2" fmla="*/ 3102428 h 3298371"/>
              <a:gd name="connsiteX3" fmla="*/ 718457 w 1338943"/>
              <a:gd name="connsiteY3" fmla="*/ 3298371 h 3298371"/>
              <a:gd name="connsiteX4" fmla="*/ 0 w 1338943"/>
              <a:gd name="connsiteY4" fmla="*/ 206828 h 3298371"/>
              <a:gd name="connsiteX0" fmla="*/ 0 w 1342507"/>
              <a:gd name="connsiteY0" fmla="*/ 206828 h 3298371"/>
              <a:gd name="connsiteX1" fmla="*/ 1338943 w 1342507"/>
              <a:gd name="connsiteY1" fmla="*/ 0 h 3298371"/>
              <a:gd name="connsiteX2" fmla="*/ 1338878 w 1342507"/>
              <a:gd name="connsiteY2" fmla="*/ 3097919 h 3298371"/>
              <a:gd name="connsiteX3" fmla="*/ 718457 w 1342507"/>
              <a:gd name="connsiteY3" fmla="*/ 3298371 h 3298371"/>
              <a:gd name="connsiteX4" fmla="*/ 0 w 1342507"/>
              <a:gd name="connsiteY4" fmla="*/ 206828 h 329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507" h="3298371">
                <a:moveTo>
                  <a:pt x="0" y="206828"/>
                </a:moveTo>
                <a:lnTo>
                  <a:pt x="1338943" y="0"/>
                </a:lnTo>
                <a:cubicBezTo>
                  <a:pt x="1335314" y="1034143"/>
                  <a:pt x="1342507" y="2063776"/>
                  <a:pt x="1338878" y="3097919"/>
                </a:cubicBezTo>
                <a:lnTo>
                  <a:pt x="718457" y="3298371"/>
                </a:lnTo>
                <a:lnTo>
                  <a:pt x="0" y="2068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5" name="Freeform 14"/>
          <p:cNvSpPr/>
          <p:nvPr/>
        </p:nvSpPr>
        <p:spPr bwMode="gray">
          <a:xfrm>
            <a:off x="-25458" y="12878980"/>
            <a:ext cx="20187162" cy="17396235"/>
          </a:xfrm>
          <a:custGeom>
            <a:avLst/>
            <a:gdLst>
              <a:gd name="connsiteX0" fmla="*/ 0 w 8632372"/>
              <a:gd name="connsiteY0" fmla="*/ 3940629 h 3940629"/>
              <a:gd name="connsiteX1" fmla="*/ 2732315 w 8632372"/>
              <a:gd name="connsiteY1" fmla="*/ 783772 h 3940629"/>
              <a:gd name="connsiteX2" fmla="*/ 7696200 w 8632372"/>
              <a:gd name="connsiteY2" fmla="*/ 0 h 3940629"/>
              <a:gd name="connsiteX3" fmla="*/ 8632372 w 8632372"/>
              <a:gd name="connsiteY3" fmla="*/ 3940629 h 3940629"/>
              <a:gd name="connsiteX4" fmla="*/ 0 w 8632372"/>
              <a:gd name="connsiteY4" fmla="*/ 3940629 h 394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2372" h="3940629">
                <a:moveTo>
                  <a:pt x="0" y="3940629"/>
                </a:moveTo>
                <a:lnTo>
                  <a:pt x="2732315" y="783772"/>
                </a:lnTo>
                <a:lnTo>
                  <a:pt x="7696200" y="0"/>
                </a:lnTo>
                <a:lnTo>
                  <a:pt x="8632372" y="3940629"/>
                </a:lnTo>
                <a:lnTo>
                  <a:pt x="0" y="3940629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1518238" y="28337599"/>
            <a:ext cx="18347150" cy="161467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20271676" y="28337599"/>
            <a:ext cx="1111949" cy="1614678"/>
          </a:xfrm>
        </p:spPr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9" name="Freeform 8"/>
          <p:cNvSpPr/>
          <p:nvPr/>
        </p:nvSpPr>
        <p:spPr bwMode="gray">
          <a:xfrm>
            <a:off x="4145241" y="2"/>
            <a:ext cx="3065678" cy="4925028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6" h="1115627">
                <a:moveTo>
                  <a:pt x="0" y="0"/>
                </a:moveTo>
                <a:lnTo>
                  <a:pt x="435006" y="1115627"/>
                </a:lnTo>
                <a:lnTo>
                  <a:pt x="1310936" y="645111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8" name="Freeform 7"/>
          <p:cNvSpPr/>
          <p:nvPr/>
        </p:nvSpPr>
        <p:spPr bwMode="gray">
          <a:xfrm>
            <a:off x="-13838" y="2"/>
            <a:ext cx="4723328" cy="6414297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1" name="Freeform 10"/>
          <p:cNvSpPr/>
          <p:nvPr/>
        </p:nvSpPr>
        <p:spPr bwMode="gray">
          <a:xfrm>
            <a:off x="-7323" y="3953750"/>
            <a:ext cx="5043217" cy="6179463"/>
          </a:xfrm>
          <a:custGeom>
            <a:avLst/>
            <a:gdLst>
              <a:gd name="connsiteX0" fmla="*/ 2048006 w 2148214"/>
              <a:gd name="connsiteY0" fmla="*/ 0 h 1399784"/>
              <a:gd name="connsiteX1" fmla="*/ 2148214 w 2148214"/>
              <a:gd name="connsiteY1" fmla="*/ 253652 h 1399784"/>
              <a:gd name="connsiteX2" fmla="*/ 0 w 2148214"/>
              <a:gd name="connsiteY2" fmla="*/ 1399784 h 1399784"/>
              <a:gd name="connsiteX3" fmla="*/ 0 w 2148214"/>
              <a:gd name="connsiteY3" fmla="*/ 676405 h 1399784"/>
              <a:gd name="connsiteX4" fmla="*/ 2048006 w 2148214"/>
              <a:gd name="connsiteY4" fmla="*/ 0 h 1399784"/>
              <a:gd name="connsiteX0" fmla="*/ 2048006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48006 w 2156565"/>
              <a:gd name="connsiteY4" fmla="*/ 0 h 1399784"/>
              <a:gd name="connsiteX0" fmla="*/ 2060532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60532 w 2156565"/>
              <a:gd name="connsiteY4" fmla="*/ 0 h 139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65" h="1399784">
                <a:moveTo>
                  <a:pt x="2060532" y="0"/>
                </a:moveTo>
                <a:lnTo>
                  <a:pt x="2156565" y="247389"/>
                </a:lnTo>
                <a:lnTo>
                  <a:pt x="0" y="1399784"/>
                </a:lnTo>
                <a:lnTo>
                  <a:pt x="0" y="676405"/>
                </a:lnTo>
                <a:lnTo>
                  <a:pt x="206053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>
          <a:xfrm>
            <a:off x="85534" y="161468"/>
            <a:ext cx="4340876" cy="1614678"/>
          </a:xfrm>
        </p:spPr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18" name="Oval 17"/>
          <p:cNvSpPr/>
          <p:nvPr/>
        </p:nvSpPr>
        <p:spPr bwMode="gray">
          <a:xfrm>
            <a:off x="17748409" y="1251376"/>
            <a:ext cx="662892" cy="1251375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9" name="Oval 18"/>
          <p:cNvSpPr/>
          <p:nvPr/>
        </p:nvSpPr>
        <p:spPr bwMode="gray">
          <a:xfrm>
            <a:off x="18817590" y="1251376"/>
            <a:ext cx="662892" cy="1251375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20" name="Oval 19"/>
          <p:cNvSpPr/>
          <p:nvPr/>
        </p:nvSpPr>
        <p:spPr bwMode="gray">
          <a:xfrm>
            <a:off x="19886771" y="1251376"/>
            <a:ext cx="662892" cy="1251375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1582388" y="7750455"/>
            <a:ext cx="18176081" cy="4722933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582388" y="12513755"/>
            <a:ext cx="15054072" cy="2623852"/>
          </a:xfrm>
        </p:spPr>
        <p:txBody>
          <a:bodyPr>
            <a:normAutofit/>
          </a:bodyPr>
          <a:lstStyle>
            <a:lvl1pPr marL="0" indent="0" algn="l">
              <a:buNone/>
              <a:defRPr sz="4677">
                <a:solidFill>
                  <a:schemeClr val="tx1"/>
                </a:solidFill>
              </a:defRPr>
            </a:lvl1pPr>
            <a:lvl2pPr marL="1069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38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07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76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34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1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84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55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0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6915" y="565137"/>
            <a:ext cx="14369796" cy="50458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181" y="6741281"/>
            <a:ext cx="19245263" cy="2030457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7" name="Oval 6"/>
          <p:cNvSpPr/>
          <p:nvPr/>
        </p:nvSpPr>
        <p:spPr bwMode="gray">
          <a:xfrm>
            <a:off x="705660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8" name="Oval 7"/>
          <p:cNvSpPr/>
          <p:nvPr/>
        </p:nvSpPr>
        <p:spPr bwMode="gray">
          <a:xfrm>
            <a:off x="1774841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9" name="Oval 8"/>
          <p:cNvSpPr/>
          <p:nvPr/>
        </p:nvSpPr>
        <p:spPr bwMode="gray">
          <a:xfrm>
            <a:off x="2844022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0" name="Oval 9"/>
          <p:cNvSpPr/>
          <p:nvPr/>
        </p:nvSpPr>
        <p:spPr bwMode="gray">
          <a:xfrm>
            <a:off x="17855327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1" name="Oval 10"/>
          <p:cNvSpPr/>
          <p:nvPr/>
        </p:nvSpPr>
        <p:spPr bwMode="gray">
          <a:xfrm>
            <a:off x="18924508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2" name="Oval 11"/>
          <p:cNvSpPr/>
          <p:nvPr/>
        </p:nvSpPr>
        <p:spPr bwMode="gray">
          <a:xfrm>
            <a:off x="19993690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</p:spTree>
    <p:extLst>
      <p:ext uri="{BB962C8B-B14F-4D97-AF65-F5344CB8AC3E}">
        <p14:creationId xmlns:p14="http://schemas.microsoft.com/office/powerpoint/2010/main" val="44493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 bwMode="gray">
          <a:xfrm flipH="1" flipV="1">
            <a:off x="15830461" y="27389382"/>
            <a:ext cx="1994355" cy="2885831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  <a:gd name="connsiteX0" fmla="*/ 0 w 1310936"/>
              <a:gd name="connsiteY0" fmla="*/ 0 h 1063415"/>
              <a:gd name="connsiteX1" fmla="*/ 414592 w 1310936"/>
              <a:gd name="connsiteY1" fmla="*/ 1063415 h 1063415"/>
              <a:gd name="connsiteX2" fmla="*/ 1310936 w 1310936"/>
              <a:gd name="connsiteY2" fmla="*/ 645111 h 1063415"/>
              <a:gd name="connsiteX3" fmla="*/ 1222159 w 1310936"/>
              <a:gd name="connsiteY3" fmla="*/ 0 h 1063415"/>
              <a:gd name="connsiteX4" fmla="*/ 0 w 1310936"/>
              <a:gd name="connsiteY4" fmla="*/ 0 h 1063415"/>
              <a:gd name="connsiteX0" fmla="*/ 0 w 1328969"/>
              <a:gd name="connsiteY0" fmla="*/ 0 h 1063415"/>
              <a:gd name="connsiteX1" fmla="*/ 414592 w 1328969"/>
              <a:gd name="connsiteY1" fmla="*/ 1063415 h 1063415"/>
              <a:gd name="connsiteX2" fmla="*/ 1328969 w 1328969"/>
              <a:gd name="connsiteY2" fmla="*/ 764808 h 1063415"/>
              <a:gd name="connsiteX3" fmla="*/ 1222159 w 1328969"/>
              <a:gd name="connsiteY3" fmla="*/ 0 h 1063415"/>
              <a:gd name="connsiteX4" fmla="*/ 0 w 1328969"/>
              <a:gd name="connsiteY4" fmla="*/ 0 h 106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969" h="1063415">
                <a:moveTo>
                  <a:pt x="0" y="0"/>
                </a:moveTo>
                <a:lnTo>
                  <a:pt x="414592" y="1063415"/>
                </a:lnTo>
                <a:lnTo>
                  <a:pt x="1328969" y="764808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3" name="Freeform 12"/>
          <p:cNvSpPr/>
          <p:nvPr/>
        </p:nvSpPr>
        <p:spPr bwMode="gray">
          <a:xfrm flipH="1" flipV="1">
            <a:off x="17332992" y="24825675"/>
            <a:ext cx="4062889" cy="5449538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-13839" y="0"/>
            <a:ext cx="5623893" cy="7871555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9" dirty="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9" dirty="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9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16379857" y="1212415"/>
            <a:ext cx="3934587" cy="2583204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>
          <a:xfrm>
            <a:off x="1069181" y="1212415"/>
            <a:ext cx="14968538" cy="2583204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69181" y="29064204"/>
            <a:ext cx="4989513" cy="1009174"/>
          </a:xfrm>
        </p:spPr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6244019" y="29064204"/>
            <a:ext cx="9622631" cy="100917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16401241" y="29064204"/>
            <a:ext cx="1069181" cy="1009174"/>
          </a:xfrm>
        </p:spPr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708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2135" y="484403"/>
            <a:ext cx="13899356" cy="50458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181" y="6741281"/>
            <a:ext cx="19245263" cy="2030457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7" name="Oval 6"/>
          <p:cNvSpPr/>
          <p:nvPr/>
        </p:nvSpPr>
        <p:spPr bwMode="gray">
          <a:xfrm>
            <a:off x="705660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8" name="Oval 7"/>
          <p:cNvSpPr/>
          <p:nvPr/>
        </p:nvSpPr>
        <p:spPr bwMode="gray">
          <a:xfrm>
            <a:off x="1774841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9" name="Oval 8"/>
          <p:cNvSpPr/>
          <p:nvPr/>
        </p:nvSpPr>
        <p:spPr bwMode="gray">
          <a:xfrm>
            <a:off x="2844022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0" name="Oval 9"/>
          <p:cNvSpPr/>
          <p:nvPr/>
        </p:nvSpPr>
        <p:spPr bwMode="gray">
          <a:xfrm>
            <a:off x="17855327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1" name="Oval 10"/>
          <p:cNvSpPr/>
          <p:nvPr/>
        </p:nvSpPr>
        <p:spPr bwMode="gray">
          <a:xfrm>
            <a:off x="18924508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2" name="Oval 11"/>
          <p:cNvSpPr/>
          <p:nvPr/>
        </p:nvSpPr>
        <p:spPr bwMode="gray">
          <a:xfrm>
            <a:off x="19993690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</p:spTree>
    <p:extLst>
      <p:ext uri="{BB962C8B-B14F-4D97-AF65-F5344CB8AC3E}">
        <p14:creationId xmlns:p14="http://schemas.microsoft.com/office/powerpoint/2010/main" val="71778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306" y="15177976"/>
            <a:ext cx="18090547" cy="5972627"/>
          </a:xfrm>
        </p:spPr>
        <p:txBody>
          <a:bodyPr anchor="t"/>
          <a:lstStyle>
            <a:lvl1pPr algn="l">
              <a:defRPr sz="9354" b="1" cap="all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747165" y="8517427"/>
            <a:ext cx="15011305" cy="6620180"/>
          </a:xfrm>
        </p:spPr>
        <p:txBody>
          <a:bodyPr anchor="b"/>
          <a:lstStyle>
            <a:lvl1pPr marL="0" indent="0">
              <a:buNone/>
              <a:defRPr sz="4677" b="1">
                <a:solidFill>
                  <a:schemeClr val="tx1">
                    <a:tint val="75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7" name="Oval 6"/>
          <p:cNvSpPr/>
          <p:nvPr/>
        </p:nvSpPr>
        <p:spPr bwMode="gray">
          <a:xfrm>
            <a:off x="1774841" y="13684397"/>
            <a:ext cx="662892" cy="1251375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8" name="Oval 7"/>
          <p:cNvSpPr/>
          <p:nvPr/>
        </p:nvSpPr>
        <p:spPr bwMode="gray">
          <a:xfrm>
            <a:off x="2844022" y="13684397"/>
            <a:ext cx="662892" cy="1251375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9" name="Oval 8"/>
          <p:cNvSpPr/>
          <p:nvPr/>
        </p:nvSpPr>
        <p:spPr bwMode="gray">
          <a:xfrm>
            <a:off x="3913204" y="13684397"/>
            <a:ext cx="662892" cy="1251375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</p:spTree>
    <p:extLst>
      <p:ext uri="{BB962C8B-B14F-4D97-AF65-F5344CB8AC3E}">
        <p14:creationId xmlns:p14="http://schemas.microsoft.com/office/powerpoint/2010/main" val="102843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6915" y="322936"/>
            <a:ext cx="14369796" cy="50458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181" y="7064219"/>
            <a:ext cx="9444434" cy="19980241"/>
          </a:xfrm>
        </p:spPr>
        <p:txBody>
          <a:bodyPr/>
          <a:lstStyle>
            <a:lvl1pPr>
              <a:defRPr sz="6548"/>
            </a:lvl1pPr>
            <a:lvl2pPr>
              <a:defRPr sz="5612"/>
            </a:lvl2pPr>
            <a:lvl3pPr>
              <a:defRPr sz="4677"/>
            </a:lvl3pPr>
            <a:lvl4pPr>
              <a:defRPr sz="4209"/>
            </a:lvl4pPr>
            <a:lvl5pPr>
              <a:defRPr sz="4209"/>
            </a:lvl5pPr>
            <a:lvl6pPr>
              <a:defRPr sz="4209"/>
            </a:lvl6pPr>
            <a:lvl7pPr>
              <a:defRPr sz="4209"/>
            </a:lvl7pPr>
            <a:lvl8pPr>
              <a:defRPr sz="4209"/>
            </a:lvl8pPr>
            <a:lvl9pPr>
              <a:defRPr sz="4209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0010" y="7064219"/>
            <a:ext cx="9444434" cy="19980241"/>
          </a:xfrm>
        </p:spPr>
        <p:txBody>
          <a:bodyPr/>
          <a:lstStyle>
            <a:lvl1pPr>
              <a:defRPr sz="6548"/>
            </a:lvl1pPr>
            <a:lvl2pPr>
              <a:defRPr sz="5612"/>
            </a:lvl2pPr>
            <a:lvl3pPr>
              <a:defRPr sz="4677"/>
            </a:lvl3pPr>
            <a:lvl4pPr>
              <a:defRPr sz="4209"/>
            </a:lvl4pPr>
            <a:lvl5pPr>
              <a:defRPr sz="4209"/>
            </a:lvl5pPr>
            <a:lvl6pPr>
              <a:defRPr sz="4209"/>
            </a:lvl6pPr>
            <a:lvl7pPr>
              <a:defRPr sz="4209"/>
            </a:lvl7pPr>
            <a:lvl8pPr>
              <a:defRPr sz="4209"/>
            </a:lvl8pPr>
            <a:lvl9pPr>
              <a:defRPr sz="4209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8" name="Oval 7"/>
          <p:cNvSpPr/>
          <p:nvPr/>
        </p:nvSpPr>
        <p:spPr bwMode="gray">
          <a:xfrm>
            <a:off x="705660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9" name="Oval 8"/>
          <p:cNvSpPr/>
          <p:nvPr/>
        </p:nvSpPr>
        <p:spPr bwMode="gray">
          <a:xfrm>
            <a:off x="1774841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0" name="Oval 9"/>
          <p:cNvSpPr/>
          <p:nvPr/>
        </p:nvSpPr>
        <p:spPr bwMode="gray">
          <a:xfrm>
            <a:off x="2844022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1" name="Oval 10"/>
          <p:cNvSpPr/>
          <p:nvPr/>
        </p:nvSpPr>
        <p:spPr bwMode="gray">
          <a:xfrm>
            <a:off x="17855327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2" name="Oval 11"/>
          <p:cNvSpPr/>
          <p:nvPr/>
        </p:nvSpPr>
        <p:spPr bwMode="gray">
          <a:xfrm>
            <a:off x="18924508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3" name="Oval 12"/>
          <p:cNvSpPr/>
          <p:nvPr/>
        </p:nvSpPr>
        <p:spPr bwMode="gray">
          <a:xfrm>
            <a:off x="19993690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</p:spTree>
    <p:extLst>
      <p:ext uri="{BB962C8B-B14F-4D97-AF65-F5344CB8AC3E}">
        <p14:creationId xmlns:p14="http://schemas.microsoft.com/office/powerpoint/2010/main" val="216549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047798" y="6297244"/>
            <a:ext cx="9451562" cy="3471558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5612" b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7798" y="9889903"/>
            <a:ext cx="9472946" cy="16671551"/>
          </a:xfrm>
        </p:spPr>
        <p:txBody>
          <a:bodyPr/>
          <a:lstStyle>
            <a:lvl1pPr>
              <a:defRPr sz="5612"/>
            </a:lvl1pPr>
            <a:lvl2pPr>
              <a:defRPr sz="4677"/>
            </a:lvl2pPr>
            <a:lvl3pPr>
              <a:defRPr sz="4209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10755964" y="6297244"/>
            <a:ext cx="9451562" cy="3471558"/>
          </a:xfrm>
        </p:spPr>
        <p:txBody>
          <a:bodyPr anchor="b"/>
          <a:lstStyle>
            <a:lvl1pPr marL="0" indent="0">
              <a:buNone/>
              <a:defRPr sz="5612" b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5963" y="9889903"/>
            <a:ext cx="9472946" cy="16671551"/>
          </a:xfrm>
        </p:spPr>
        <p:txBody>
          <a:bodyPr/>
          <a:lstStyle>
            <a:lvl1pPr>
              <a:defRPr sz="5612"/>
            </a:lvl1pPr>
            <a:lvl2pPr>
              <a:defRPr sz="4677"/>
            </a:lvl2pPr>
            <a:lvl3pPr>
              <a:defRPr sz="4209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705660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1" name="Oval 10"/>
          <p:cNvSpPr/>
          <p:nvPr/>
        </p:nvSpPr>
        <p:spPr bwMode="gray">
          <a:xfrm>
            <a:off x="1774841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4" name="Oval 13"/>
          <p:cNvSpPr/>
          <p:nvPr/>
        </p:nvSpPr>
        <p:spPr bwMode="gray">
          <a:xfrm>
            <a:off x="18924508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5" name="Oval 14"/>
          <p:cNvSpPr/>
          <p:nvPr/>
        </p:nvSpPr>
        <p:spPr bwMode="gray">
          <a:xfrm>
            <a:off x="19993690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84" y="322936"/>
            <a:ext cx="16379857" cy="5045869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7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84" y="484403"/>
            <a:ext cx="16379857" cy="50458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Oval 5"/>
          <p:cNvSpPr/>
          <p:nvPr/>
        </p:nvSpPr>
        <p:spPr bwMode="gray">
          <a:xfrm>
            <a:off x="705660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7" name="Oval 6"/>
          <p:cNvSpPr/>
          <p:nvPr/>
        </p:nvSpPr>
        <p:spPr bwMode="gray">
          <a:xfrm>
            <a:off x="1774841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8" name="Oval 7"/>
          <p:cNvSpPr/>
          <p:nvPr/>
        </p:nvSpPr>
        <p:spPr bwMode="gray">
          <a:xfrm>
            <a:off x="18924508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9" name="Oval 8"/>
          <p:cNvSpPr/>
          <p:nvPr/>
        </p:nvSpPr>
        <p:spPr bwMode="gray">
          <a:xfrm>
            <a:off x="19993690" y="2341283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</p:spTree>
    <p:extLst>
      <p:ext uri="{BB962C8B-B14F-4D97-AF65-F5344CB8AC3E}">
        <p14:creationId xmlns:p14="http://schemas.microsoft.com/office/powerpoint/2010/main" val="426943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482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gray">
          <a:xfrm>
            <a:off x="-13839" y="0"/>
            <a:ext cx="5623893" cy="7871555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9" dirty="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9" dirty="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9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8360995" y="1816513"/>
            <a:ext cx="12038981" cy="5129967"/>
          </a:xfrm>
        </p:spPr>
        <p:txBody>
          <a:bodyPr anchor="b">
            <a:normAutofit/>
          </a:bodyPr>
          <a:lstStyle>
            <a:lvl1pPr algn="l">
              <a:defRPr sz="7483" b="1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04" y="7346785"/>
            <a:ext cx="11954040" cy="20748613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496854" y="7346785"/>
            <a:ext cx="6607540" cy="20708246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1945" y="29064204"/>
            <a:ext cx="4989513" cy="1009174"/>
          </a:xfrm>
        </p:spPr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3284" y="29064204"/>
            <a:ext cx="11760994" cy="100917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1" name="Oval 10"/>
          <p:cNvSpPr/>
          <p:nvPr/>
        </p:nvSpPr>
        <p:spPr bwMode="gray">
          <a:xfrm>
            <a:off x="5281756" y="5126603"/>
            <a:ext cx="662892" cy="1251375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2" name="Oval 11"/>
          <p:cNvSpPr/>
          <p:nvPr/>
        </p:nvSpPr>
        <p:spPr bwMode="gray">
          <a:xfrm>
            <a:off x="6350937" y="5126603"/>
            <a:ext cx="662892" cy="1251375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3" name="Oval 12"/>
          <p:cNvSpPr/>
          <p:nvPr/>
        </p:nvSpPr>
        <p:spPr bwMode="gray">
          <a:xfrm>
            <a:off x="7420118" y="5126603"/>
            <a:ext cx="662892" cy="1251375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</p:spTree>
    <p:extLst>
      <p:ext uri="{BB962C8B-B14F-4D97-AF65-F5344CB8AC3E}">
        <p14:creationId xmlns:p14="http://schemas.microsoft.com/office/powerpoint/2010/main" val="119912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2010061" y="2220182"/>
            <a:ext cx="17898094" cy="2502751"/>
          </a:xfrm>
        </p:spPr>
        <p:txBody>
          <a:bodyPr anchor="ctr">
            <a:normAutofit/>
          </a:bodyPr>
          <a:lstStyle>
            <a:lvl1pPr algn="l">
              <a:defRPr sz="6548" b="1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061" y="5166970"/>
            <a:ext cx="17876711" cy="18165128"/>
          </a:xfr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ko-KR" altLang="en-US" dirty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black">
          <a:xfrm>
            <a:off x="2010061" y="23776134"/>
            <a:ext cx="17898094" cy="3471558"/>
          </a:xfrm>
        </p:spPr>
        <p:txBody>
          <a:bodyPr/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8" name="Oval 7"/>
          <p:cNvSpPr/>
          <p:nvPr/>
        </p:nvSpPr>
        <p:spPr bwMode="gray">
          <a:xfrm>
            <a:off x="1090565" y="2906421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9" name="Oval 8"/>
          <p:cNvSpPr/>
          <p:nvPr/>
        </p:nvSpPr>
        <p:spPr bwMode="gray">
          <a:xfrm>
            <a:off x="1090565" y="24018336"/>
            <a:ext cx="662892" cy="1251375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</p:spTree>
    <p:extLst>
      <p:ext uri="{BB962C8B-B14F-4D97-AF65-F5344CB8AC3E}">
        <p14:creationId xmlns:p14="http://schemas.microsoft.com/office/powerpoint/2010/main" val="278995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069181" y="1212412"/>
            <a:ext cx="19245263" cy="5045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069181" y="7064219"/>
            <a:ext cx="19245263" cy="1998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16" name="Freeform 15"/>
          <p:cNvSpPr/>
          <p:nvPr/>
        </p:nvSpPr>
        <p:spPr bwMode="gray">
          <a:xfrm>
            <a:off x="-1" y="27500343"/>
            <a:ext cx="3196957" cy="926383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7073" h="209846">
                <a:moveTo>
                  <a:pt x="0" y="0"/>
                </a:moveTo>
                <a:lnTo>
                  <a:pt x="1230086" y="21771"/>
                </a:lnTo>
                <a:lnTo>
                  <a:pt x="1367073" y="143886"/>
                </a:lnTo>
                <a:lnTo>
                  <a:pt x="521760" y="146472"/>
                </a:lnTo>
                <a:lnTo>
                  <a:pt x="507856" y="209846"/>
                </a:lnTo>
                <a:lnTo>
                  <a:pt x="1833" y="2083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7" name="Freeform 16"/>
          <p:cNvSpPr/>
          <p:nvPr/>
        </p:nvSpPr>
        <p:spPr bwMode="gray">
          <a:xfrm>
            <a:off x="1313" y="28560251"/>
            <a:ext cx="2546623" cy="1714964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8979" h="388477">
                <a:moveTo>
                  <a:pt x="310" y="697"/>
                </a:moveTo>
                <a:lnTo>
                  <a:pt x="498339" y="0"/>
                </a:lnTo>
                <a:lnTo>
                  <a:pt x="464654" y="104880"/>
                </a:lnTo>
                <a:lnTo>
                  <a:pt x="1028546" y="104448"/>
                </a:lnTo>
                <a:lnTo>
                  <a:pt x="1088979" y="388477"/>
                </a:lnTo>
                <a:lnTo>
                  <a:pt x="1035" y="386331"/>
                </a:lnTo>
                <a:cubicBezTo>
                  <a:pt x="0" y="256993"/>
                  <a:pt x="1345" y="130035"/>
                  <a:pt x="310" y="6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8" name="Freeform 17"/>
          <p:cNvSpPr/>
          <p:nvPr/>
        </p:nvSpPr>
        <p:spPr bwMode="gray">
          <a:xfrm>
            <a:off x="1173153" y="28205665"/>
            <a:ext cx="10608448" cy="709353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6352" h="369387">
                <a:moveTo>
                  <a:pt x="48436" y="0"/>
                </a:moveTo>
                <a:lnTo>
                  <a:pt x="4536352" y="26326"/>
                </a:lnTo>
                <a:lnTo>
                  <a:pt x="4472120" y="299405"/>
                </a:lnTo>
                <a:lnTo>
                  <a:pt x="0" y="369388"/>
                </a:lnTo>
                <a:lnTo>
                  <a:pt x="48436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19" name="Freeform 18"/>
          <p:cNvSpPr/>
          <p:nvPr/>
        </p:nvSpPr>
        <p:spPr bwMode="gray">
          <a:xfrm>
            <a:off x="2475395" y="28917234"/>
            <a:ext cx="16696051" cy="140603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48436 w 4536352"/>
              <a:gd name="connsiteY0" fmla="*/ 0 h 369388"/>
              <a:gd name="connsiteX1" fmla="*/ 4536352 w 4536352"/>
              <a:gd name="connsiteY1" fmla="*/ 26326 h 369388"/>
              <a:gd name="connsiteX2" fmla="*/ 4507345 w 4536352"/>
              <a:gd name="connsiteY2" fmla="*/ 341536 h 369388"/>
              <a:gd name="connsiteX3" fmla="*/ 0 w 4536352"/>
              <a:gd name="connsiteY3" fmla="*/ 369388 h 369388"/>
              <a:gd name="connsiteX4" fmla="*/ 48436 w 4536352"/>
              <a:gd name="connsiteY4" fmla="*/ 0 h 369388"/>
              <a:gd name="connsiteX0" fmla="*/ 0 w 4601879"/>
              <a:gd name="connsiteY0" fmla="*/ 52440 h 343062"/>
              <a:gd name="connsiteX1" fmla="*/ 4601879 w 4601879"/>
              <a:gd name="connsiteY1" fmla="*/ 0 h 343062"/>
              <a:gd name="connsiteX2" fmla="*/ 4572872 w 4601879"/>
              <a:gd name="connsiteY2" fmla="*/ 315210 h 343062"/>
              <a:gd name="connsiteX3" fmla="*/ 65527 w 4601879"/>
              <a:gd name="connsiteY3" fmla="*/ 343062 h 343062"/>
              <a:gd name="connsiteX4" fmla="*/ 0 w 4601879"/>
              <a:gd name="connsiteY4" fmla="*/ 52440 h 343062"/>
              <a:gd name="connsiteX0" fmla="*/ 0 w 4563837"/>
              <a:gd name="connsiteY0" fmla="*/ 22845 h 343062"/>
              <a:gd name="connsiteX1" fmla="*/ 4563837 w 4563837"/>
              <a:gd name="connsiteY1" fmla="*/ 0 h 343062"/>
              <a:gd name="connsiteX2" fmla="*/ 4534830 w 4563837"/>
              <a:gd name="connsiteY2" fmla="*/ 315210 h 343062"/>
              <a:gd name="connsiteX3" fmla="*/ 27485 w 4563837"/>
              <a:gd name="connsiteY3" fmla="*/ 343062 h 343062"/>
              <a:gd name="connsiteX4" fmla="*/ 0 w 4563837"/>
              <a:gd name="connsiteY4" fmla="*/ 22845 h 343062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34830 w 4563837"/>
              <a:gd name="connsiteY2" fmla="*/ 315210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12005 w 4563837"/>
              <a:gd name="connsiteY2" fmla="*/ 328662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2315"/>
              <a:gd name="connsiteY0" fmla="*/ 30917 h 340372"/>
              <a:gd name="connsiteX1" fmla="*/ 4562315 w 4562315"/>
              <a:gd name="connsiteY1" fmla="*/ 0 h 340372"/>
              <a:gd name="connsiteX2" fmla="*/ 4512005 w 4562315"/>
              <a:gd name="connsiteY2" fmla="*/ 336734 h 340372"/>
              <a:gd name="connsiteX3" fmla="*/ 32050 w 4562315"/>
              <a:gd name="connsiteY3" fmla="*/ 340372 h 340372"/>
              <a:gd name="connsiteX4" fmla="*/ 0 w 4562315"/>
              <a:gd name="connsiteY4" fmla="*/ 30917 h 3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2315" h="340372">
                <a:moveTo>
                  <a:pt x="0" y="30917"/>
                </a:moveTo>
                <a:lnTo>
                  <a:pt x="4562315" y="0"/>
                </a:lnTo>
                <a:lnTo>
                  <a:pt x="4512005" y="336734"/>
                </a:lnTo>
                <a:lnTo>
                  <a:pt x="32050" y="340372"/>
                </a:lnTo>
                <a:lnTo>
                  <a:pt x="0" y="309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20" name="Freeform 19"/>
          <p:cNvSpPr/>
          <p:nvPr/>
        </p:nvSpPr>
        <p:spPr bwMode="gray">
          <a:xfrm>
            <a:off x="11705310" y="27920832"/>
            <a:ext cx="2752045" cy="883031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0581" h="323214">
                <a:moveTo>
                  <a:pt x="379208" y="-1"/>
                </a:moveTo>
                <a:lnTo>
                  <a:pt x="4545802" y="53258"/>
                </a:lnTo>
                <a:lnTo>
                  <a:pt x="4670581" y="310948"/>
                </a:lnTo>
                <a:lnTo>
                  <a:pt x="0" y="323214"/>
                </a:lnTo>
                <a:lnTo>
                  <a:pt x="379208" y="-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21" name="Freeform 20"/>
          <p:cNvSpPr/>
          <p:nvPr/>
        </p:nvSpPr>
        <p:spPr bwMode="gray">
          <a:xfrm>
            <a:off x="14424425" y="28046977"/>
            <a:ext cx="5770599" cy="735862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9574" h="269345">
                <a:moveTo>
                  <a:pt x="0" y="-1"/>
                </a:moveTo>
                <a:lnTo>
                  <a:pt x="5289574" y="22476"/>
                </a:lnTo>
                <a:lnTo>
                  <a:pt x="4715043" y="237841"/>
                </a:lnTo>
                <a:lnTo>
                  <a:pt x="90402" y="269345"/>
                </a:lnTo>
                <a:lnTo>
                  <a:pt x="0" y="-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22" name="Freeform 21"/>
          <p:cNvSpPr/>
          <p:nvPr/>
        </p:nvSpPr>
        <p:spPr bwMode="gray">
          <a:xfrm>
            <a:off x="19684233" y="28078514"/>
            <a:ext cx="1387550" cy="660302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3982" h="241689">
                <a:moveTo>
                  <a:pt x="2696066" y="0"/>
                </a:moveTo>
                <a:lnTo>
                  <a:pt x="5883982" y="7086"/>
                </a:lnTo>
                <a:lnTo>
                  <a:pt x="3066102" y="241689"/>
                </a:lnTo>
                <a:lnTo>
                  <a:pt x="0" y="238564"/>
                </a:lnTo>
                <a:lnTo>
                  <a:pt x="269606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23" name="Freeform 22"/>
          <p:cNvSpPr/>
          <p:nvPr/>
        </p:nvSpPr>
        <p:spPr bwMode="gray">
          <a:xfrm>
            <a:off x="19088390" y="28089025"/>
            <a:ext cx="2293401" cy="218618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  <a:gd name="connsiteX0" fmla="*/ 783321 w 5883982"/>
              <a:gd name="connsiteY0" fmla="*/ 0 h 238076"/>
              <a:gd name="connsiteX1" fmla="*/ 5883982 w 5883982"/>
              <a:gd name="connsiteY1" fmla="*/ 3473 h 238076"/>
              <a:gd name="connsiteX2" fmla="*/ 3066102 w 5883982"/>
              <a:gd name="connsiteY2" fmla="*/ 238076 h 238076"/>
              <a:gd name="connsiteX3" fmla="*/ 0 w 5883982"/>
              <a:gd name="connsiteY3" fmla="*/ 234951 h 238076"/>
              <a:gd name="connsiteX4" fmla="*/ 783321 w 5883982"/>
              <a:gd name="connsiteY4" fmla="*/ 0 h 238076"/>
              <a:gd name="connsiteX0" fmla="*/ 736088 w 5836749"/>
              <a:gd name="connsiteY0" fmla="*/ 0 h 238076"/>
              <a:gd name="connsiteX1" fmla="*/ 5836749 w 5836749"/>
              <a:gd name="connsiteY1" fmla="*/ 3473 h 238076"/>
              <a:gd name="connsiteX2" fmla="*/ 3018869 w 5836749"/>
              <a:gd name="connsiteY2" fmla="*/ 238076 h 238076"/>
              <a:gd name="connsiteX3" fmla="*/ 0 w 5836749"/>
              <a:gd name="connsiteY3" fmla="*/ 234951 h 238076"/>
              <a:gd name="connsiteX4" fmla="*/ 736088 w 5836749"/>
              <a:gd name="connsiteY4" fmla="*/ 0 h 238076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9725290 w 9725290"/>
              <a:gd name="connsiteY2" fmla="*/ 234464 h 234951"/>
              <a:gd name="connsiteX3" fmla="*/ 0 w 9725290"/>
              <a:gd name="connsiteY3" fmla="*/ 234951 h 234951"/>
              <a:gd name="connsiteX4" fmla="*/ 736088 w 9725290"/>
              <a:gd name="connsiteY4" fmla="*/ 0 h 234951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7111899 w 9725290"/>
              <a:gd name="connsiteY2" fmla="*/ 75858 h 234951"/>
              <a:gd name="connsiteX3" fmla="*/ 9725290 w 9725290"/>
              <a:gd name="connsiteY3" fmla="*/ 234464 h 234951"/>
              <a:gd name="connsiteX4" fmla="*/ 0 w 9725290"/>
              <a:gd name="connsiteY4" fmla="*/ 234951 h 234951"/>
              <a:gd name="connsiteX5" fmla="*/ 736088 w 9725290"/>
              <a:gd name="connsiteY5" fmla="*/ 0 h 234951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709463 w 9725290"/>
              <a:gd name="connsiteY2" fmla="*/ 0 h 368609"/>
              <a:gd name="connsiteX3" fmla="*/ 9725290 w 9725290"/>
              <a:gd name="connsiteY3" fmla="*/ 368122 h 368609"/>
              <a:gd name="connsiteX4" fmla="*/ 0 w 9725290"/>
              <a:gd name="connsiteY4" fmla="*/ 368609 h 368609"/>
              <a:gd name="connsiteX5" fmla="*/ 736088 w 9725290"/>
              <a:gd name="connsiteY5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7843941 w 9725290"/>
              <a:gd name="connsiteY2" fmla="*/ 63216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718680 w 9725290"/>
              <a:gd name="connsiteY1" fmla="*/ 135325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5290" h="368609">
                <a:moveTo>
                  <a:pt x="736088" y="133658"/>
                </a:moveTo>
                <a:lnTo>
                  <a:pt x="5718680" y="135325"/>
                </a:lnTo>
                <a:lnTo>
                  <a:pt x="9071878" y="1807"/>
                </a:lnTo>
                <a:lnTo>
                  <a:pt x="9709463" y="0"/>
                </a:lnTo>
                <a:lnTo>
                  <a:pt x="9725290" y="368122"/>
                </a:lnTo>
                <a:lnTo>
                  <a:pt x="0" y="368609"/>
                </a:lnTo>
                <a:lnTo>
                  <a:pt x="736088" y="13365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9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171069" y="29064204"/>
            <a:ext cx="4989513" cy="1009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/>
                </a:solidFill>
              </a:defRPr>
            </a:lvl1pPr>
          </a:lstStyle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6244018" y="29064204"/>
            <a:ext cx="11760994" cy="1009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19416332" y="29064204"/>
            <a:ext cx="1069181" cy="1009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/>
                </a:solidFill>
              </a:defRPr>
            </a:lvl1pPr>
          </a:lstStyle>
          <a:p>
            <a:fld id="{B7DFA242-D43D-48FB-B997-DA4911FCB46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690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2138324" rtl="0" eaLnBrk="1" latinLnBrk="1" hangingPunct="1"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801872" indent="-801872" algn="l" defTabSz="2138324" rtl="0" eaLnBrk="1" latinLnBrk="1" hangingPunct="1">
        <a:spcBef>
          <a:spcPct val="20000"/>
        </a:spcBef>
        <a:buClr>
          <a:schemeClr val="tx2"/>
        </a:buClr>
        <a:buSzPct val="90000"/>
        <a:buFont typeface="Wingdings 3" pitchFamily="18" charset="2"/>
        <a:buChar char=""/>
        <a:defRPr sz="7483" kern="1200">
          <a:solidFill>
            <a:schemeClr val="tx1"/>
          </a:solidFill>
          <a:latin typeface="+mn-lt"/>
          <a:ea typeface="+mn-ea"/>
          <a:cs typeface="+mn-cs"/>
        </a:defRPr>
      </a:lvl1pPr>
      <a:lvl2pPr marL="1737389" indent="-668226" algn="l" defTabSz="213832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"/>
        <a:defRPr sz="6548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"/>
        <a:defRPr sz="5612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"/>
        <a:defRPr sz="4677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"/>
        <a:defRPr sz="4677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1" hangingPunct="1">
        <a:spcBef>
          <a:spcPct val="20000"/>
        </a:spcBef>
        <a:buFont typeface="Arial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1" hangingPunct="1">
        <a:spcBef>
          <a:spcPct val="20000"/>
        </a:spcBef>
        <a:buFont typeface="Arial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1" hangingPunct="1">
        <a:spcBef>
          <a:spcPct val="20000"/>
        </a:spcBef>
        <a:buFont typeface="Arial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1" hangingPunct="1">
        <a:spcBef>
          <a:spcPct val="20000"/>
        </a:spcBef>
        <a:buFont typeface="Arial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6154400" y="495300"/>
            <a:ext cx="4695825" cy="285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107342"/>
            <a:ext cx="21383625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dirty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기업 채용 정보시스템 프로젝트를 통한 개인정보 암호화 보안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5776" y="3040951"/>
            <a:ext cx="900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※ </a:t>
            </a:r>
            <a:r>
              <a:rPr lang="ko-KR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본 프로젝트는</a:t>
            </a:r>
            <a:r>
              <a:rPr lang="en-US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“</a:t>
            </a:r>
            <a:r>
              <a:rPr lang="ko-KR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개인정보 보호법</a:t>
            </a:r>
            <a:r>
              <a:rPr lang="en-US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”</a:t>
            </a:r>
            <a:r>
              <a:rPr lang="ko-KR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따라 개인정보처리자가 개인정보의 안전성 확보를 위해 이행해야 할 기술적 보호조치 중</a:t>
            </a:r>
            <a:r>
              <a:rPr lang="en-US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“</a:t>
            </a:r>
            <a:r>
              <a:rPr lang="ko-KR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암호화</a:t>
            </a:r>
            <a:r>
              <a:rPr lang="en-US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”</a:t>
            </a:r>
            <a:r>
              <a:rPr lang="ko-KR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대한 프로젝트</a:t>
            </a:r>
            <a:r>
              <a:rPr lang="ko-KR" altLang="en-US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로</a:t>
            </a:r>
            <a:r>
              <a:rPr lang="ko-KR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진행하였습니다</a:t>
            </a:r>
            <a:r>
              <a:rPr lang="en-US" altLang="ko-KR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endParaRPr lang="en-US" altLang="ko-K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채용 정보시스템의 선정 사유</a:t>
            </a:r>
            <a:endParaRPr lang="en-US" altLang="ko-K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endParaRPr lang="en-US" altLang="ko-K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dirty="0">
                <a:ln w="0"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1. </a:t>
            </a:r>
            <a:r>
              <a:rPr lang="ko-KR" altLang="en-US" dirty="0">
                <a:ln w="0"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기업에서 가장 민감한 개인정보가 취급되는 업무로</a:t>
            </a:r>
            <a:endParaRPr lang="en-US" altLang="ko-KR" dirty="0">
              <a:ln w="0"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dirty="0">
                <a:ln w="0"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2. </a:t>
            </a:r>
            <a:r>
              <a:rPr lang="ko-KR" altLang="en-US" dirty="0">
                <a:ln w="0"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대부분의 기업에서 내부 감사의 주요 항목이 되어 있는</a:t>
            </a:r>
            <a:endParaRPr lang="en-US" altLang="ko-KR" dirty="0">
              <a:ln w="0"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dirty="0">
                <a:ln w="0"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3. </a:t>
            </a:r>
            <a:r>
              <a:rPr lang="ko-KR" altLang="en-US" dirty="0">
                <a:ln w="0"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가장 보안에 민감한 개발 분야이다</a:t>
            </a:r>
            <a:r>
              <a:rPr lang="en-US" altLang="ko-KR" dirty="0">
                <a:ln w="0"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dirty="0">
                <a:ln w="0"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4. </a:t>
            </a:r>
            <a:r>
              <a:rPr lang="ko-KR" altLang="en-US" dirty="0">
                <a:ln w="0"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일반 </a:t>
            </a:r>
            <a:r>
              <a:rPr lang="en-US" altLang="ko-KR" dirty="0">
                <a:ln w="0"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SI </a:t>
            </a:r>
            <a:r>
              <a:rPr lang="ko-KR" altLang="en-US" dirty="0">
                <a:ln w="0"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프로젝트 수행 과정의 이해 및 그 과정에서의 보안 적용 실무 습득</a:t>
            </a:r>
            <a:endParaRPr lang="en-US" altLang="ko-KR" dirty="0">
              <a:ln w="0"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85776" y="6016324"/>
            <a:ext cx="90000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latinLnBrk="1"/>
            <a:r>
              <a:rPr lang="ko-KR" altLang="ko-KR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개인정보 </a:t>
            </a:r>
            <a:r>
              <a:rPr lang="ko-KR" altLang="en-US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암호화 관련 조치 규정</a:t>
            </a:r>
            <a:endParaRPr lang="ko-KR" altLang="ko-KR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695600" y="10807773"/>
            <a:ext cx="9000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1. </a:t>
            </a:r>
            <a:r>
              <a:rPr lang="ko-KR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개인정보의 암호화</a:t>
            </a:r>
            <a:endParaRPr lang="ko-KR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채용 시스템의 암호화 정보는 이메일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아이디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패스워드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전화번호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핸드폰번호를 암호화하고 있습니다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</a:p>
          <a:p>
            <a:pPr latinLnBrk="1"/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패스워드는 일방향 암호화하였고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이메일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전화번호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핸드폰번호를 양방향 암호화하고 있습니다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</a:p>
          <a:p>
            <a:pPr latinLnBrk="1"/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패스워드는 암호화하면 복호화되지 않도록 하였으며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KISA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에서 제공하는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SHA-256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알고리즘을 사용하여 암호화하여 저장하고 있습니다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이메일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전화번호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핸드폰번호는 암호화와 복호화가 가능하도록 하였으며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KISA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에서 제공하는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ARIA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알고리즘을 사용하여 암호화하여 저장하고 있습니다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또한 로그인을 하거나 입사지원서를 작성하여 저장을 할 경우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저장되는 데이터를 임의의 키로 변환하여 서버로 전송하고 있습니다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암호화 대상은 정보통신망법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개인정보보호법에서 암호화를 요구하는 개인정보의 항목은 비밀번호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바이오정보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주민등록번호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신용카드정보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계좌번호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여권번호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운전면허번호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외국인등록번호이며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그 외 개인정보에 대해서는 개인정보영향평가 등을 통해 업체 자율적으로 정한 범위에서 암호화하도록 되어 있습니다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pPr latinLnBrk="1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r>
              <a:rPr lang="en-US" altLang="ko-KR" sz="1600" b="1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  <a:r>
              <a:rPr lang="ko-KR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접속 기록의 보관 및 점검</a:t>
            </a:r>
          </a:p>
          <a:p>
            <a:pPr latinLnBrk="1"/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채용 시스템의 서버의 자체적으로 접근자의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IP, </a:t>
            </a:r>
            <a:r>
              <a:rPr lang="ko-KR" altLang="ko-KR" sz="16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접근시간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접근한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6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URL</a:t>
            </a:r>
            <a:r>
              <a:rPr lang="ko-KR" altLang="ko-KR" sz="16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주소를 남기도록되어있습니다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추가적으로 시스템에서 사용자의 접근시간과 접근자의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IP,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접근자의 채용관련 정보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채용번호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접수번호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접근한 화면 주소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접근한 화면에 전달된 정보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현재 화면에 접근하기 이전 화면 주소를 기록하는 기능을 추가하여 로그를 작성하도록 하고 서버의 로그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사용자 정보와 비교하여 사용자의 접근 기록을 분석할 수 있도록 하였습니다</a:t>
            </a:r>
            <a:r>
              <a:rPr lang="en-US" altLang="ko-KR" sz="16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atinLnBrk="1"/>
            <a:r>
              <a:rPr lang="en-US" altLang="ko-KR" sz="1600" b="1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3. </a:t>
            </a:r>
            <a:r>
              <a:rPr lang="ko-KR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개인정보 파기</a:t>
            </a:r>
          </a:p>
          <a:p>
            <a:pPr latinLnBrk="1"/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채용 시스템은 채용이 끝난 후 입사지원서를 작성한 모든 사용자의 정보를 삭제하도록 되어있습니다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채용진행이 마감이 되면 자동으로 해당 채용의 지원자들의 모든 정보를 삭제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합니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447" name="직사각형 446"/>
          <p:cNvSpPr/>
          <p:nvPr/>
        </p:nvSpPr>
        <p:spPr>
          <a:xfrm>
            <a:off x="1085777" y="6573930"/>
            <a:ext cx="9000000" cy="110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1. </a:t>
            </a:r>
            <a:r>
              <a:rPr lang="ko-KR" altLang="en-US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목적</a:t>
            </a:r>
            <a:endParaRPr lang="en-US" altLang="ko-KR" sz="1600" b="1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개인정보 보호법에서는 개인정보에 대한 안전성 확보조치 의무를 규정하고 있으며 그중 하나로 암호화 조치를 수행토록 하고 있다.</a:t>
            </a:r>
          </a:p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개인정보처리자가 고유식별정보, 비밀번호, 바이오정보를 정보통신망을 통하여 저장하는 경우 암호화 기준을 제시하고 적용방법 및 적용사례 등을 구현함을 목적으로 한다. </a:t>
            </a:r>
          </a:p>
          <a:p>
            <a:endParaRPr lang="ko-KR" altLang="en-US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4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☞ 「개인정보 보호법」제24조(고유식별정보의 처리제한) 제3항 및 동법 시행령 제21조(고유식별정보의 안전성 확보조치)</a:t>
            </a:r>
          </a:p>
          <a:p>
            <a:r>
              <a:rPr lang="ko-KR" altLang="en-US" sz="14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☞ 「개인정보 보호법」제29조(안전조치의무) 및 동법 시행령 제30조(개인정보의 안전성 확보조치)</a:t>
            </a:r>
          </a:p>
          <a:p>
            <a:r>
              <a:rPr lang="ko-KR" altLang="en-US" sz="14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☞ 「개인정보 보호법」시행령 제30조(개인정보의 안전성 확보조치) 제3항에 따른 「개인정보의 안전성 확보조치 기준」(행정안전부 고시 제2011-제43호) 제7조</a:t>
            </a:r>
            <a:endParaRPr lang="en-US" altLang="ko-KR" sz="14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2. </a:t>
            </a:r>
            <a:r>
              <a:rPr lang="ko-KR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적용 대상</a:t>
            </a:r>
          </a:p>
          <a:p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개인정보 보호법에 따라 고유식별정보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주민등록번호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여 권 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운전면허번호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외국인등록번호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비밀번호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바이오정보를 저장하는 개인정보처리자를 대상으로 한다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3. </a:t>
            </a:r>
            <a:r>
              <a:rPr lang="ko-KR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암호화 종류 및 특징</a:t>
            </a:r>
          </a:p>
          <a:p>
            <a:pPr lvl="0" fontAlgn="base"/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ARIA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는 대칭키 방식의 국가 암호화 알고리즘으로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128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비트 블록 단위로 데이터의 암호화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복호화를 수행하는 블록 암호 알고리즘이다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128/192/256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비트 키를 지원하며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2004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년에 한국산업규격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KS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표준으로 제정되었다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일방향 암호화 방식은 해쉬함수를 이용하여 암호화된 값을 생성하며 복호화 되지 않는 방식이다. </a:t>
            </a:r>
          </a:p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해쉬함수는 임의의 길이를 갖는 메시지를 입력으로 하여 고정된 길이의 해쉬값 또는 해쉬 코드라 불리는 값을 생성하며, 동일한 입력 메시지에 대해 항상 동일한 값을 생성하지만 해쉬값만으로 입력 메시지를 유추 할 수 없어 전자서명 체계와 함께 데이터의 무결성을 위해 사용된다.</a:t>
            </a:r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비밀번호와 같이 복호화가 필요 없지만 입력 값의 정확성 검증이 필요한 경우에 사용하고 있다.</a:t>
            </a:r>
          </a:p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대표적인 해쉬함수로는 SHA-2(SHA-224/256/384/512), RIPEMD-160 등과 국내에서 개발한 HAS-160이 있다.</a:t>
            </a:r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fontAlgn="base"/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4.</a:t>
            </a:r>
            <a:r>
              <a:rPr lang="ko-KR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암호화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관련 주요내용 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/>
            </a:r>
            <a:b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</a:b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정보통신망 이용촉진 및 정보보호 등에 관한 법률 시행령 제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15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조 제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항에 따른 ‘개인정보의 기술적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·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관리적 보호조치 기준 제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조’ 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방송통신위원회 고시 제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2012-50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  <a:p>
            <a:pPr lvl="0" fontAlgn="base"/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제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조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개인정보의 암호화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 </a:t>
            </a:r>
          </a:p>
          <a:p>
            <a:pPr lvl="0" fontAlgn="base"/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①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정보통신서비스 제공자등은 비밀번호 및  바이오정보는 복호화 되지 아니하도록 일방향 암호화하여 저장한다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pPr lvl="0" fontAlgn="base"/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②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정보통신서비스 제공자등은 주민등록번호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신용카드번호 및 계좌번호에 대해서는 안전한 </a:t>
            </a:r>
            <a:r>
              <a:rPr lang="ko-KR" altLang="en-US" sz="16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암호알고리즘으로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암호화하여 저장한다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pPr lvl="0" fontAlgn="base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fontAlgn="base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fontAlgn="base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fontAlgn="base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fontAlgn="base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fontAlgn="base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fontAlgn="base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fontAlgn="base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fontAlgn="base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449" name="TextBox 448"/>
          <p:cNvSpPr txBox="1"/>
          <p:nvPr/>
        </p:nvSpPr>
        <p:spPr>
          <a:xfrm>
            <a:off x="10823946" y="10232863"/>
            <a:ext cx="90000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 latinLnBrk="1"/>
            <a:r>
              <a:rPr lang="ko-KR" altLang="ko-KR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개인정보 </a:t>
            </a:r>
            <a:r>
              <a:rPr lang="ko-KR" altLang="en-US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암호화 관련 조치 사항</a:t>
            </a:r>
            <a:endParaRPr lang="ko-KR" altLang="ko-KR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450" name="직사각형 449"/>
          <p:cNvSpPr/>
          <p:nvPr/>
        </p:nvSpPr>
        <p:spPr>
          <a:xfrm>
            <a:off x="10695397" y="3040951"/>
            <a:ext cx="900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③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정보통신서비스 제공자등은 정보통신망을 통해 이용자의 개인정보 및 인증정보를 송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·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수신할 때에는 안전한 보안서버 구축 등의 조치를 통해 이를 암호화해야 한다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보안서버는 다음 각 호 중 하나의 기능을 갖추어야 한다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pPr lvl="0" fontAlgn="base"/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1.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웹서버에 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SSL(Secure Socket Layer)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인증서를 설치하여 전송하는 정보를 암호화하여 송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·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수신하는 기능</a:t>
            </a:r>
          </a:p>
          <a:p>
            <a:pPr lvl="0" fontAlgn="base"/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2.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웹서버에 암호화 응용프로그램을 설치하여 전송하는 정보를 암호화하여 송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·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수신하는 기능</a:t>
            </a:r>
          </a:p>
          <a:p>
            <a:pPr lvl="0" fontAlgn="base"/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④정보통신서비스 제공자등은 이용자의 개인정보를 개인용컴퓨터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(PC)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저장할 때에는 이를 암호화해야 한다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pPr lvl="0" fontAlgn="base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fontAlgn="base"/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5. </a:t>
            </a:r>
            <a:r>
              <a:rPr lang="ko-KR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저장시 암호화</a:t>
            </a:r>
            <a:endParaRPr lang="en-US" altLang="ko-KR" sz="1600" b="1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algn="just" fontAlgn="base"/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개인정보를 처리하고 관리하는 개인정보처리시스템은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DB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저장된 개인 정보를 암호화하여 저장함으로써 개인정보의 변경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파괴 및 유출을 방지 해야 한다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pPr lvl="0" algn="just" fontAlgn="base"/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fontAlgn="base"/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6. </a:t>
            </a:r>
            <a:r>
              <a:rPr lang="ko-KR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응용 프로그램 자체 암호화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방식</a:t>
            </a:r>
            <a:endParaRPr lang="en-US" altLang="ko-KR" sz="1600" b="1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algn="just" fontAlgn="base"/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응용프로그램 자체 암호화 방식은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암ㆍ복호화 모듈이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API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라이브러리 형태로 각 어플리케이션 서버에 설치되고 응용프로그램에서 암ㆍ복호화 모듈을 호출하는 방식이다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lvl="0" algn="just" fontAlgn="base"/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DB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서버에는 영향을 주지 않지만 어플리케이션 서버에 암ㆍ복호화를 위한 추가 적인 부하가 발생하며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구축 시 응용프로그램 전체 또는 일부 수정이 필요하다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461" name="Picture 102906"/>
          <p:cNvPicPr/>
          <p:nvPr/>
        </p:nvPicPr>
        <p:blipFill>
          <a:blip r:embed="rId2"/>
          <a:stretch>
            <a:fillRect/>
          </a:stretch>
        </p:blipFill>
        <p:spPr>
          <a:xfrm>
            <a:off x="10823946" y="7496775"/>
            <a:ext cx="6519006" cy="2693882"/>
          </a:xfrm>
          <a:prstGeom prst="rect">
            <a:avLst/>
          </a:prstGeom>
        </p:spPr>
      </p:pic>
      <p:pic>
        <p:nvPicPr>
          <p:cNvPr id="467" name="그림 4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732" y="28542341"/>
            <a:ext cx="3351067" cy="1367522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-37673" y="18440318"/>
            <a:ext cx="21383625" cy="9885589"/>
            <a:chOff x="-37673" y="18064843"/>
            <a:chExt cx="21383625" cy="9885589"/>
          </a:xfrm>
        </p:grpSpPr>
        <p:sp>
          <p:nvSpPr>
            <p:cNvPr id="143" name="타원 142"/>
            <p:cNvSpPr/>
            <p:nvPr/>
          </p:nvSpPr>
          <p:spPr>
            <a:xfrm>
              <a:off x="10442668" y="21592114"/>
              <a:ext cx="4316530" cy="2207293"/>
            </a:xfrm>
            <a:prstGeom prst="ellipse">
              <a:avLst/>
            </a:prstGeom>
            <a:solidFill>
              <a:srgbClr val="21A6C5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44" name="직선 연결선 43"/>
            <p:cNvCxnSpPr/>
            <p:nvPr/>
          </p:nvCxnSpPr>
          <p:spPr>
            <a:xfrm>
              <a:off x="-37673" y="18064843"/>
              <a:ext cx="213836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197866" y="19795264"/>
              <a:ext cx="800219" cy="205120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ko-KR" altLang="en-US" sz="40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응 시 자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7866" y="24686123"/>
              <a:ext cx="800219" cy="219221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ko-KR" altLang="en-US" sz="40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관 리 자</a:t>
              </a: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-34382" y="23580717"/>
              <a:ext cx="21380334" cy="0"/>
            </a:xfrm>
            <a:prstGeom prst="line">
              <a:avLst/>
            </a:prstGeom>
            <a:ln w="38100">
              <a:solidFill>
                <a:schemeClr val="accent1">
                  <a:shade val="60000"/>
                  <a:satMod val="110000"/>
                  <a:alpha val="3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1085776" y="18405462"/>
              <a:ext cx="0" cy="9544970"/>
            </a:xfrm>
            <a:prstGeom prst="line">
              <a:avLst/>
            </a:prstGeom>
            <a:ln w="38100">
              <a:solidFill>
                <a:schemeClr val="accent1">
                  <a:shade val="60000"/>
                  <a:satMod val="110000"/>
                  <a:alpha val="3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모서리가 둥근 직사각형 16"/>
            <p:cNvSpPr/>
            <p:nvPr/>
          </p:nvSpPr>
          <p:spPr>
            <a:xfrm>
              <a:off x="1490804" y="18454894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채용 공고 리스트</a:t>
              </a:r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3702203" y="18454894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채용 공고 내용</a:t>
              </a:r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10969749" y="21970810"/>
              <a:ext cx="1440000" cy="1440000"/>
            </a:xfrm>
            <a:prstGeom prst="roundRect">
              <a:avLst/>
            </a:prstGeom>
            <a:solidFill>
              <a:srgbClr val="77C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합격 메시지 </a:t>
              </a:r>
              <a:r>
                <a:rPr lang="en-US" altLang="ko-KR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(+</a:t>
              </a:r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안내</a:t>
              </a:r>
              <a:r>
                <a:rPr lang="en-US" altLang="ko-KR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)</a:t>
              </a:r>
              <a:endPara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53" name="모서리가 둥근 직사각형 52"/>
            <p:cNvSpPr/>
            <p:nvPr/>
          </p:nvSpPr>
          <p:spPr>
            <a:xfrm>
              <a:off x="12770287" y="21970810"/>
              <a:ext cx="1440000" cy="1440000"/>
            </a:xfrm>
            <a:prstGeom prst="roundRect">
              <a:avLst/>
            </a:prstGeom>
            <a:solidFill>
              <a:srgbClr val="77C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불합격 메시지</a:t>
              </a:r>
              <a:endPara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58" name="모서리가 둥근 직사각형 57"/>
            <p:cNvSpPr/>
            <p:nvPr/>
          </p:nvSpPr>
          <p:spPr>
            <a:xfrm>
              <a:off x="8125001" y="20525346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지원자 로그인</a:t>
              </a:r>
            </a:p>
          </p:txBody>
        </p:sp>
        <p:sp>
          <p:nvSpPr>
            <p:cNvPr id="59" name="모서리가 둥근 직사각형 58"/>
            <p:cNvSpPr/>
            <p:nvPr/>
          </p:nvSpPr>
          <p:spPr>
            <a:xfrm>
              <a:off x="11393448" y="20366642"/>
              <a:ext cx="1537301" cy="676963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우편번호</a:t>
              </a:r>
              <a:r>
                <a:rPr lang="en-US" altLang="ko-KR" sz="1600" b="1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/</a:t>
              </a:r>
            </a:p>
            <a:p>
              <a:pPr algn="ctr"/>
              <a:r>
                <a:rPr lang="ko-KR" altLang="en-US" sz="1600" b="1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학교</a:t>
              </a:r>
              <a:r>
                <a:rPr lang="en-US" altLang="ko-KR" sz="1600" b="1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/</a:t>
              </a:r>
              <a:r>
                <a:rPr lang="ko-KR" altLang="en-US" sz="1600" b="1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학과 조회</a:t>
              </a:r>
            </a:p>
          </p:txBody>
        </p:sp>
        <p:sp>
          <p:nvSpPr>
            <p:cNvPr id="71" name="모서리가 둥근 직사각형 70"/>
            <p:cNvSpPr/>
            <p:nvPr/>
          </p:nvSpPr>
          <p:spPr>
            <a:xfrm>
              <a:off x="5913602" y="20525347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입사지원서 수정</a:t>
              </a:r>
            </a:p>
          </p:txBody>
        </p:sp>
        <p:sp>
          <p:nvSpPr>
            <p:cNvPr id="73" name="모서리가 둥근 직사각형 72"/>
            <p:cNvSpPr/>
            <p:nvPr/>
          </p:nvSpPr>
          <p:spPr>
            <a:xfrm>
              <a:off x="5913602" y="18454894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입사 지원서 작성</a:t>
              </a:r>
            </a:p>
          </p:txBody>
        </p:sp>
        <p:sp>
          <p:nvSpPr>
            <p:cNvPr id="74" name="모서리가 둥근 직사각형 73"/>
            <p:cNvSpPr/>
            <p:nvPr/>
          </p:nvSpPr>
          <p:spPr>
            <a:xfrm>
              <a:off x="8125001" y="18454894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개인 정보제공 동의</a:t>
              </a:r>
            </a:p>
          </p:txBody>
        </p:sp>
        <p:sp>
          <p:nvSpPr>
            <p:cNvPr id="77" name="모서리가 둥근 직사각형 76"/>
            <p:cNvSpPr/>
            <p:nvPr/>
          </p:nvSpPr>
          <p:spPr>
            <a:xfrm>
              <a:off x="10336400" y="18454894"/>
              <a:ext cx="1440000" cy="1440000"/>
            </a:xfrm>
            <a:prstGeom prst="roundRect">
              <a:avLst>
                <a:gd name="adj" fmla="val 20636"/>
              </a:avLst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 anchorCtr="0">
              <a:noAutofit/>
            </a:bodyPr>
            <a:lstStyle/>
            <a:p>
              <a:pPr algn="ctr"/>
              <a:r>
                <a:rPr lang="ko-KR" altLang="en-US" sz="2000" dirty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지원서 작성 ①</a:t>
              </a:r>
            </a:p>
          </p:txBody>
        </p:sp>
        <p:sp>
          <p:nvSpPr>
            <p:cNvPr id="78" name="모서리가 둥근 직사각형 77"/>
            <p:cNvSpPr/>
            <p:nvPr/>
          </p:nvSpPr>
          <p:spPr>
            <a:xfrm>
              <a:off x="12547799" y="18454894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지원서 작성 ②</a:t>
              </a:r>
            </a:p>
          </p:txBody>
        </p:sp>
        <p:sp>
          <p:nvSpPr>
            <p:cNvPr id="79" name="모서리가 둥근 직사각형 78"/>
            <p:cNvSpPr/>
            <p:nvPr/>
          </p:nvSpPr>
          <p:spPr>
            <a:xfrm>
              <a:off x="14759198" y="18454894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자기</a:t>
              </a:r>
              <a:endPara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소개서 작성 ①</a:t>
              </a:r>
            </a:p>
          </p:txBody>
        </p:sp>
        <p:sp>
          <p:nvSpPr>
            <p:cNvPr id="80" name="모서리가 둥근 직사각형 79"/>
            <p:cNvSpPr/>
            <p:nvPr/>
          </p:nvSpPr>
          <p:spPr>
            <a:xfrm>
              <a:off x="16970597" y="18454894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자기</a:t>
              </a:r>
              <a:endPara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소개서 작성 ②</a:t>
              </a:r>
            </a:p>
          </p:txBody>
        </p:sp>
        <p:sp>
          <p:nvSpPr>
            <p:cNvPr id="85" name="모서리가 둥근 직사각형 84"/>
            <p:cNvSpPr/>
            <p:nvPr/>
          </p:nvSpPr>
          <p:spPr>
            <a:xfrm>
              <a:off x="19181993" y="18454894"/>
              <a:ext cx="1668232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자기소개서 </a:t>
              </a:r>
              <a:endPara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최종 제출</a:t>
              </a:r>
            </a:p>
          </p:txBody>
        </p:sp>
        <p:sp>
          <p:nvSpPr>
            <p:cNvPr id="87" name="모서리가 둥근 직사각형 86"/>
            <p:cNvSpPr/>
            <p:nvPr/>
          </p:nvSpPr>
          <p:spPr>
            <a:xfrm>
              <a:off x="2305992" y="24388840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관리자 로그인</a:t>
              </a:r>
            </a:p>
          </p:txBody>
        </p:sp>
        <p:sp>
          <p:nvSpPr>
            <p:cNvPr id="88" name="모서리가 둥근 직사각형 87"/>
            <p:cNvSpPr/>
            <p:nvPr/>
          </p:nvSpPr>
          <p:spPr>
            <a:xfrm>
              <a:off x="4706590" y="24388840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채용 공고 관리</a:t>
              </a:r>
            </a:p>
          </p:txBody>
        </p:sp>
        <p:sp>
          <p:nvSpPr>
            <p:cNvPr id="89" name="모서리가 둥근 직사각형 88"/>
            <p:cNvSpPr/>
            <p:nvPr/>
          </p:nvSpPr>
          <p:spPr>
            <a:xfrm>
              <a:off x="7107188" y="24388840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채용 공고 등록</a:t>
              </a:r>
            </a:p>
          </p:txBody>
        </p:sp>
        <p:sp>
          <p:nvSpPr>
            <p:cNvPr id="90" name="모서리가 둥근 직사각형 89"/>
            <p:cNvSpPr/>
            <p:nvPr/>
          </p:nvSpPr>
          <p:spPr>
            <a:xfrm>
              <a:off x="9507786" y="24388840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이력서 관리 </a:t>
              </a:r>
              <a:r>
                <a:rPr lang="en-US" altLang="ko-KR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(</a:t>
              </a:r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서류전형</a:t>
              </a:r>
              <a:r>
                <a:rPr lang="en-US" altLang="ko-KR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)</a:t>
              </a:r>
              <a:endPara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91" name="모서리가 둥근 직사각형 90"/>
            <p:cNvSpPr/>
            <p:nvPr/>
          </p:nvSpPr>
          <p:spPr>
            <a:xfrm>
              <a:off x="11908384" y="24388840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이력서 관리</a:t>
              </a:r>
              <a:endPara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algn="ctr"/>
              <a:r>
                <a:rPr lang="en-US" altLang="ko-KR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(</a:t>
              </a:r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집단 면접</a:t>
              </a:r>
              <a:r>
                <a:rPr lang="en-US" altLang="ko-KR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)</a:t>
              </a:r>
              <a:endPara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92" name="모서리가 둥근 직사각형 91"/>
            <p:cNvSpPr/>
            <p:nvPr/>
          </p:nvSpPr>
          <p:spPr>
            <a:xfrm>
              <a:off x="14308982" y="24388840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이력서 관리</a:t>
              </a:r>
              <a:endPara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algn="ctr"/>
              <a:r>
                <a:rPr lang="en-US" altLang="ko-KR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(</a:t>
              </a:r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개별 면접</a:t>
              </a:r>
              <a:r>
                <a:rPr lang="en-US" altLang="ko-KR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)</a:t>
              </a:r>
              <a:endPara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93" name="모서리가 둥근 직사각형 92"/>
            <p:cNvSpPr/>
            <p:nvPr/>
          </p:nvSpPr>
          <p:spPr>
            <a:xfrm>
              <a:off x="16709581" y="24388840"/>
              <a:ext cx="1440000" cy="1440000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이력서 조회</a:t>
              </a:r>
            </a:p>
          </p:txBody>
        </p:sp>
        <p:sp>
          <p:nvSpPr>
            <p:cNvPr id="94" name="모서리가 둥근 직사각형 93"/>
            <p:cNvSpPr/>
            <p:nvPr/>
          </p:nvSpPr>
          <p:spPr>
            <a:xfrm>
              <a:off x="3260396" y="26636962"/>
              <a:ext cx="1951314" cy="985457"/>
            </a:xfrm>
            <a:prstGeom prst="roundRect">
              <a:avLst/>
            </a:prstGeom>
            <a:solidFill>
              <a:srgbClr val="F0A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데이터베이스</a:t>
              </a:r>
              <a:endPara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cxnSp>
          <p:nvCxnSpPr>
            <p:cNvPr id="38" name="직선 화살표 연결선 37"/>
            <p:cNvCxnSpPr>
              <a:stCxn id="17" idx="3"/>
              <a:endCxn id="51" idx="1"/>
            </p:cNvCxnSpPr>
            <p:nvPr/>
          </p:nvCxnSpPr>
          <p:spPr>
            <a:xfrm>
              <a:off x="2930804" y="19174894"/>
              <a:ext cx="771399" cy="0"/>
            </a:xfrm>
            <a:prstGeom prst="straightConnector1">
              <a:avLst/>
            </a:prstGeom>
            <a:ln w="63500" cap="flat">
              <a:solidFill>
                <a:srgbClr val="DF3939"/>
              </a:solidFill>
              <a:round/>
              <a:headEnd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직선 화살표 연결선 104"/>
            <p:cNvCxnSpPr>
              <a:stCxn id="51" idx="3"/>
              <a:endCxn id="73" idx="1"/>
            </p:cNvCxnSpPr>
            <p:nvPr/>
          </p:nvCxnSpPr>
          <p:spPr>
            <a:xfrm>
              <a:off x="5142203" y="19174894"/>
              <a:ext cx="771399" cy="0"/>
            </a:xfrm>
            <a:prstGeom prst="straightConnector1">
              <a:avLst/>
            </a:prstGeom>
            <a:ln w="63500" cap="flat">
              <a:solidFill>
                <a:srgbClr val="DF3939"/>
              </a:solidFill>
              <a:round/>
              <a:headEnd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직선 화살표 연결선 106"/>
            <p:cNvCxnSpPr>
              <a:stCxn id="74" idx="3"/>
              <a:endCxn id="77" idx="1"/>
            </p:cNvCxnSpPr>
            <p:nvPr/>
          </p:nvCxnSpPr>
          <p:spPr>
            <a:xfrm>
              <a:off x="9565001" y="19174894"/>
              <a:ext cx="771399" cy="0"/>
            </a:xfrm>
            <a:prstGeom prst="straightConnector1">
              <a:avLst/>
            </a:prstGeom>
            <a:ln w="63500" cap="flat">
              <a:solidFill>
                <a:srgbClr val="DF3939"/>
              </a:solidFill>
              <a:round/>
              <a:headEnd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직선 화살표 연결선 107"/>
            <p:cNvCxnSpPr>
              <a:stCxn id="77" idx="3"/>
              <a:endCxn id="78" idx="1"/>
            </p:cNvCxnSpPr>
            <p:nvPr/>
          </p:nvCxnSpPr>
          <p:spPr>
            <a:xfrm>
              <a:off x="11776400" y="19174894"/>
              <a:ext cx="771399" cy="0"/>
            </a:xfrm>
            <a:prstGeom prst="straightConnector1">
              <a:avLst/>
            </a:prstGeom>
            <a:ln w="63500" cap="flat">
              <a:solidFill>
                <a:srgbClr val="DF3939"/>
              </a:solidFill>
              <a:round/>
              <a:headEnd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직선 화살표 연결선 108"/>
            <p:cNvCxnSpPr>
              <a:stCxn id="78" idx="3"/>
              <a:endCxn id="79" idx="1"/>
            </p:cNvCxnSpPr>
            <p:nvPr/>
          </p:nvCxnSpPr>
          <p:spPr>
            <a:xfrm>
              <a:off x="13987799" y="19174894"/>
              <a:ext cx="771399" cy="0"/>
            </a:xfrm>
            <a:prstGeom prst="straightConnector1">
              <a:avLst/>
            </a:prstGeom>
            <a:ln w="63500" cap="flat">
              <a:solidFill>
                <a:srgbClr val="DF3939"/>
              </a:solidFill>
              <a:round/>
              <a:headEnd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직선 화살표 연결선 109"/>
            <p:cNvCxnSpPr>
              <a:stCxn id="79" idx="3"/>
              <a:endCxn id="80" idx="1"/>
            </p:cNvCxnSpPr>
            <p:nvPr/>
          </p:nvCxnSpPr>
          <p:spPr>
            <a:xfrm>
              <a:off x="16199198" y="19174894"/>
              <a:ext cx="771399" cy="0"/>
            </a:xfrm>
            <a:prstGeom prst="straightConnector1">
              <a:avLst/>
            </a:prstGeom>
            <a:ln w="63500" cap="flat">
              <a:solidFill>
                <a:srgbClr val="DF3939"/>
              </a:solidFill>
              <a:round/>
              <a:headEnd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직선 화살표 연결선 110"/>
            <p:cNvCxnSpPr>
              <a:stCxn id="80" idx="3"/>
              <a:endCxn id="85" idx="1"/>
            </p:cNvCxnSpPr>
            <p:nvPr/>
          </p:nvCxnSpPr>
          <p:spPr>
            <a:xfrm>
              <a:off x="18410597" y="19174894"/>
              <a:ext cx="771396" cy="0"/>
            </a:xfrm>
            <a:prstGeom prst="straightConnector1">
              <a:avLst/>
            </a:prstGeom>
            <a:ln w="63500" cap="flat">
              <a:solidFill>
                <a:srgbClr val="DF3939"/>
              </a:solidFill>
              <a:round/>
              <a:headEnd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꺾인 연결선 112"/>
            <p:cNvCxnSpPr>
              <a:stCxn id="51" idx="2"/>
              <a:endCxn id="71" idx="1"/>
            </p:cNvCxnSpPr>
            <p:nvPr/>
          </p:nvCxnSpPr>
          <p:spPr>
            <a:xfrm rot="16200000" flipH="1">
              <a:off x="4492676" y="19824420"/>
              <a:ext cx="1350453" cy="1491399"/>
            </a:xfrm>
            <a:prstGeom prst="bentConnector2">
              <a:avLst/>
            </a:prstGeom>
            <a:ln w="63500">
              <a:solidFill>
                <a:srgbClr val="DF3939"/>
              </a:solidFill>
              <a:headEnd w="med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화살표 연결선 113"/>
            <p:cNvCxnSpPr>
              <a:stCxn id="71" idx="3"/>
              <a:endCxn id="58" idx="1"/>
            </p:cNvCxnSpPr>
            <p:nvPr/>
          </p:nvCxnSpPr>
          <p:spPr>
            <a:xfrm flipV="1">
              <a:off x="7353602" y="21245346"/>
              <a:ext cx="771399" cy="1"/>
            </a:xfrm>
            <a:prstGeom prst="straightConnector1">
              <a:avLst/>
            </a:prstGeom>
            <a:ln w="63500" cap="flat">
              <a:solidFill>
                <a:srgbClr val="DF3939"/>
              </a:solidFill>
              <a:round/>
              <a:headEnd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꺾인 연결선 117"/>
            <p:cNvCxnSpPr>
              <a:stCxn id="58" idx="3"/>
              <a:endCxn id="77" idx="2"/>
            </p:cNvCxnSpPr>
            <p:nvPr/>
          </p:nvCxnSpPr>
          <p:spPr>
            <a:xfrm flipV="1">
              <a:off x="9565001" y="19894894"/>
              <a:ext cx="1491399" cy="1350452"/>
            </a:xfrm>
            <a:prstGeom prst="bentConnector2">
              <a:avLst/>
            </a:prstGeom>
            <a:ln w="63500">
              <a:solidFill>
                <a:srgbClr val="DF3939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꺾인 연결선 119"/>
            <p:cNvCxnSpPr>
              <a:stCxn id="58" idx="3"/>
              <a:endCxn id="78" idx="2"/>
            </p:cNvCxnSpPr>
            <p:nvPr/>
          </p:nvCxnSpPr>
          <p:spPr>
            <a:xfrm flipV="1">
              <a:off x="9565001" y="19894894"/>
              <a:ext cx="3702798" cy="1350452"/>
            </a:xfrm>
            <a:prstGeom prst="bentConnector2">
              <a:avLst/>
            </a:prstGeom>
            <a:ln w="63500">
              <a:solidFill>
                <a:srgbClr val="DF3939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꺾인 연결선 121"/>
            <p:cNvCxnSpPr>
              <a:stCxn id="58" idx="3"/>
              <a:endCxn id="80" idx="2"/>
            </p:cNvCxnSpPr>
            <p:nvPr/>
          </p:nvCxnSpPr>
          <p:spPr>
            <a:xfrm flipV="1">
              <a:off x="9565001" y="19894894"/>
              <a:ext cx="8125596" cy="1350452"/>
            </a:xfrm>
            <a:prstGeom prst="bentConnector2">
              <a:avLst/>
            </a:prstGeom>
            <a:ln w="63500">
              <a:solidFill>
                <a:srgbClr val="DF3939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구부러진 연결선 144"/>
            <p:cNvCxnSpPr>
              <a:stCxn id="17" idx="2"/>
              <a:endCxn id="143" idx="2"/>
            </p:cNvCxnSpPr>
            <p:nvPr/>
          </p:nvCxnSpPr>
          <p:spPr>
            <a:xfrm rot="16200000" flipH="1">
              <a:off x="4926303" y="17179395"/>
              <a:ext cx="2800867" cy="8231864"/>
            </a:xfrm>
            <a:prstGeom prst="curvedConnector2">
              <a:avLst/>
            </a:prstGeom>
            <a:ln w="635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꺾인 연결선 148"/>
            <p:cNvCxnSpPr>
              <a:stCxn id="89" idx="0"/>
              <a:endCxn id="17" idx="2"/>
            </p:cNvCxnSpPr>
            <p:nvPr/>
          </p:nvCxnSpPr>
          <p:spPr>
            <a:xfrm rot="16200000" flipV="1">
              <a:off x="2772023" y="19333675"/>
              <a:ext cx="4493946" cy="5616384"/>
            </a:xfrm>
            <a:prstGeom prst="bentConnector3">
              <a:avLst>
                <a:gd name="adj1" fmla="val 32761"/>
              </a:avLst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직선 화살표 연결선 156"/>
            <p:cNvCxnSpPr>
              <a:stCxn id="87" idx="3"/>
              <a:endCxn id="88" idx="1"/>
            </p:cNvCxnSpPr>
            <p:nvPr/>
          </p:nvCxnSpPr>
          <p:spPr>
            <a:xfrm>
              <a:off x="3745992" y="25108840"/>
              <a:ext cx="96059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직선 화살표 연결선 157"/>
            <p:cNvCxnSpPr>
              <a:stCxn id="88" idx="3"/>
              <a:endCxn id="89" idx="1"/>
            </p:cNvCxnSpPr>
            <p:nvPr/>
          </p:nvCxnSpPr>
          <p:spPr>
            <a:xfrm>
              <a:off x="6146590" y="25108840"/>
              <a:ext cx="96059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직선 화살표 연결선 158"/>
            <p:cNvCxnSpPr>
              <a:stCxn id="89" idx="3"/>
              <a:endCxn id="90" idx="1"/>
            </p:cNvCxnSpPr>
            <p:nvPr/>
          </p:nvCxnSpPr>
          <p:spPr>
            <a:xfrm>
              <a:off x="8547188" y="25108840"/>
              <a:ext cx="96059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직선 화살표 연결선 159"/>
            <p:cNvCxnSpPr>
              <a:stCxn id="90" idx="3"/>
              <a:endCxn id="91" idx="1"/>
            </p:cNvCxnSpPr>
            <p:nvPr/>
          </p:nvCxnSpPr>
          <p:spPr>
            <a:xfrm>
              <a:off x="10947786" y="25108840"/>
              <a:ext cx="96059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직선 화살표 연결선 160"/>
            <p:cNvCxnSpPr>
              <a:stCxn id="91" idx="3"/>
              <a:endCxn id="92" idx="1"/>
            </p:cNvCxnSpPr>
            <p:nvPr/>
          </p:nvCxnSpPr>
          <p:spPr>
            <a:xfrm>
              <a:off x="13348384" y="25108840"/>
              <a:ext cx="96059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직선 화살표 연결선 161"/>
            <p:cNvCxnSpPr>
              <a:stCxn id="92" idx="3"/>
              <a:endCxn id="93" idx="1"/>
            </p:cNvCxnSpPr>
            <p:nvPr/>
          </p:nvCxnSpPr>
          <p:spPr>
            <a:xfrm>
              <a:off x="15748982" y="25108840"/>
              <a:ext cx="960599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꺾인 연결선 165"/>
            <p:cNvCxnSpPr>
              <a:stCxn id="87" idx="2"/>
              <a:endCxn id="94" idx="0"/>
            </p:cNvCxnSpPr>
            <p:nvPr/>
          </p:nvCxnSpPr>
          <p:spPr>
            <a:xfrm rot="16200000" flipH="1">
              <a:off x="3226961" y="25627870"/>
              <a:ext cx="808122" cy="1210061"/>
            </a:xfrm>
            <a:prstGeom prst="bentConnector3">
              <a:avLst>
                <a:gd name="adj1" fmla="val 50000"/>
              </a:avLst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꺾인 연결선 167"/>
            <p:cNvCxnSpPr>
              <a:stCxn id="92" idx="2"/>
              <a:endCxn id="89" idx="2"/>
            </p:cNvCxnSpPr>
            <p:nvPr/>
          </p:nvCxnSpPr>
          <p:spPr>
            <a:xfrm rot="5400000">
              <a:off x="11428085" y="22227943"/>
              <a:ext cx="12700" cy="7201794"/>
            </a:xfrm>
            <a:prstGeom prst="bentConnector3">
              <a:avLst>
                <a:gd name="adj1" fmla="val 5914283"/>
              </a:avLst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꺾인 연결선 169"/>
            <p:cNvCxnSpPr>
              <a:stCxn id="90" idx="2"/>
              <a:endCxn id="89" idx="2"/>
            </p:cNvCxnSpPr>
            <p:nvPr/>
          </p:nvCxnSpPr>
          <p:spPr>
            <a:xfrm rot="5400000">
              <a:off x="9027487" y="24628541"/>
              <a:ext cx="12700" cy="2400598"/>
            </a:xfrm>
            <a:prstGeom prst="bentConnector3">
              <a:avLst>
                <a:gd name="adj1" fmla="val 5939717"/>
              </a:avLst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꺾인 연결선 170"/>
            <p:cNvCxnSpPr>
              <a:stCxn id="91" idx="2"/>
              <a:endCxn id="89" idx="2"/>
            </p:cNvCxnSpPr>
            <p:nvPr/>
          </p:nvCxnSpPr>
          <p:spPr>
            <a:xfrm rot="5400000">
              <a:off x="10227786" y="23428242"/>
              <a:ext cx="12700" cy="4801196"/>
            </a:xfrm>
            <a:prstGeom prst="bentConnector3">
              <a:avLst>
                <a:gd name="adj1" fmla="val 5914283"/>
              </a:avLst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꺾인 연결선 178"/>
            <p:cNvCxnSpPr>
              <a:stCxn id="91" idx="0"/>
              <a:endCxn id="143" idx="4"/>
            </p:cNvCxnSpPr>
            <p:nvPr/>
          </p:nvCxnSpPr>
          <p:spPr>
            <a:xfrm rot="16200000" flipV="1">
              <a:off x="12319943" y="24080398"/>
              <a:ext cx="589433" cy="27451"/>
            </a:xfrm>
            <a:prstGeom prst="bentConnector3">
              <a:avLst>
                <a:gd name="adj1" fmla="val 50000"/>
              </a:avLst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꺾인 연결선 181"/>
            <p:cNvCxnSpPr>
              <a:stCxn id="92" idx="0"/>
              <a:endCxn id="143" idx="4"/>
            </p:cNvCxnSpPr>
            <p:nvPr/>
          </p:nvCxnSpPr>
          <p:spPr>
            <a:xfrm rot="16200000" flipV="1">
              <a:off x="13520242" y="22880099"/>
              <a:ext cx="589433" cy="2428049"/>
            </a:xfrm>
            <a:prstGeom prst="bentConnector3">
              <a:avLst>
                <a:gd name="adj1" fmla="val 50000"/>
              </a:avLst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꺾인 연결선 184"/>
            <p:cNvCxnSpPr>
              <a:stCxn id="90" idx="0"/>
              <a:endCxn id="143" idx="4"/>
            </p:cNvCxnSpPr>
            <p:nvPr/>
          </p:nvCxnSpPr>
          <p:spPr>
            <a:xfrm rot="5400000" flipH="1" flipV="1">
              <a:off x="11119643" y="22907551"/>
              <a:ext cx="589433" cy="2373147"/>
            </a:xfrm>
            <a:prstGeom prst="bentConnector3">
              <a:avLst>
                <a:gd name="adj1" fmla="val 50000"/>
              </a:avLst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직선 화살표 연결선 341"/>
            <p:cNvCxnSpPr/>
            <p:nvPr/>
          </p:nvCxnSpPr>
          <p:spPr>
            <a:xfrm>
              <a:off x="11598043" y="19778180"/>
              <a:ext cx="547139" cy="588462"/>
            </a:xfrm>
            <a:prstGeom prst="straightConnector1">
              <a:avLst/>
            </a:prstGeom>
            <a:ln w="63500">
              <a:solidFill>
                <a:srgbClr val="DF3939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직선 화살표 연결선 411"/>
            <p:cNvCxnSpPr>
              <a:stCxn id="73" idx="3"/>
              <a:endCxn id="74" idx="1"/>
            </p:cNvCxnSpPr>
            <p:nvPr/>
          </p:nvCxnSpPr>
          <p:spPr>
            <a:xfrm>
              <a:off x="7353602" y="19174894"/>
              <a:ext cx="771399" cy="0"/>
            </a:xfrm>
            <a:prstGeom prst="straightConnector1">
              <a:avLst/>
            </a:prstGeom>
            <a:ln w="63500">
              <a:solidFill>
                <a:srgbClr val="DF3939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화살표 연결선 81"/>
            <p:cNvCxnSpPr/>
            <p:nvPr/>
          </p:nvCxnSpPr>
          <p:spPr>
            <a:xfrm flipH="1">
              <a:off x="12126668" y="19785318"/>
              <a:ext cx="508066" cy="581324"/>
            </a:xfrm>
            <a:prstGeom prst="straightConnector1">
              <a:avLst/>
            </a:prstGeom>
            <a:ln w="63500">
              <a:solidFill>
                <a:srgbClr val="DF3939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직사각형 4"/>
          <p:cNvSpPr/>
          <p:nvPr/>
        </p:nvSpPr>
        <p:spPr>
          <a:xfrm>
            <a:off x="1122815" y="15431409"/>
            <a:ext cx="8925922" cy="2950552"/>
          </a:xfrm>
          <a:prstGeom prst="rect">
            <a:avLst/>
          </a:prstGeom>
          <a:ln w="2540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※ </a:t>
            </a:r>
            <a:r>
              <a:rPr lang="ko-KR" altLang="en-US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안전한 암호 알고리즘이 무엇인가요?</a:t>
            </a:r>
            <a:endParaRPr lang="ko-KR" altLang="en-US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안전한 암호 알고리즘은 국내외 전문기관(KISA, NIST, ECRYPT, CRYPTREC 등)에서 권고하고 있는 알고리즘을 의미합니다. 본 안내서의 ‘[표 1] 안전한 암호 알고리즘(예시)’를 참고하시기 바랍니다.</a:t>
            </a:r>
          </a:p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※ 공공기관은 IT보안인증사무국(http://service1.nis.go.kr)의 검증필 암호 모듈 또는 제품 참조</a:t>
            </a:r>
          </a:p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※ 암호기술 구현 안내서(2011.11, 한국인터넷진흥원). 암호 알고리즘 및 키 길이 이용 안내서(2009.3, ․ 한국인터넷진흥원)</a:t>
            </a:r>
            <a:endParaRPr lang="en-US" altLang="ko-KR" sz="1600" dirty="0"/>
          </a:p>
          <a:p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※ </a:t>
            </a:r>
            <a:r>
              <a:rPr lang="ko-KR" altLang="en-US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안전한 알고리즘이 다양한 키 길이를 제공하고 있는데</a:t>
            </a:r>
            <a:r>
              <a:rPr lang="en-US" altLang="ko-KR" sz="1600" b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en-US" altLang="ko-KR" sz="1600" b="1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1600" b="1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키 </a:t>
            </a:r>
            <a:r>
              <a:rPr lang="ko-KR" altLang="en-US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길이에 상관없 이 아무거나 사용해도 되나요</a:t>
            </a:r>
            <a:r>
              <a:rPr lang="en-US" altLang="ko-KR" sz="1600" b="1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?</a:t>
            </a:r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암호 알고리즘은 키 길이 등에 따른 안전성 유지기간을 가지고 있으므로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키 길이가 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128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비트 미만인 대칭키 암호화 알고리즘과 해쉬값 길이가 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112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비트 이하의 일방향 암호 알고리즘은 사용하지 않도록 권고합니다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</p:txBody>
      </p:sp>
      <p:sp>
        <p:nvSpPr>
          <p:cNvPr id="75" name="직사각형 74"/>
          <p:cNvSpPr/>
          <p:nvPr/>
        </p:nvSpPr>
        <p:spPr>
          <a:xfrm>
            <a:off x="10691812" y="14074784"/>
            <a:ext cx="8925922" cy="1530976"/>
          </a:xfrm>
          <a:prstGeom prst="rect">
            <a:avLst/>
          </a:prstGeom>
          <a:ln w="2540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※ </a:t>
            </a:r>
            <a:r>
              <a:rPr lang="ko-KR" altLang="en-US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회사에 고객들의 이름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주소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전화번호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e-mail, </a:t>
            </a:r>
            <a:r>
              <a:rPr lang="ko-KR" altLang="en-US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비밀번호를 저장하고 </a:t>
            </a:r>
            <a:r>
              <a:rPr lang="ko-KR" altLang="en-US" sz="1600" b="1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있습니다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  <a:r>
              <a:rPr lang="en-US" altLang="ko-KR" sz="1600" b="1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1600" b="1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암호화 </a:t>
            </a:r>
            <a:r>
              <a:rPr lang="ko-KR" altLang="en-US" sz="16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대상이 무엇인가 요</a:t>
            </a:r>
            <a:r>
              <a:rPr lang="en-US" altLang="ko-KR" sz="1600" b="1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? </a:t>
            </a:r>
            <a:endParaRPr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개인정보의 안전성 확보조치 기준 고시 제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7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조에서 암호화 대상은 고유식별정보 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주민등록번호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여권번호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운전면허번호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외국인등록번호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),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비밀번호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바이오정보 입니다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따라서 이 경우에는 비밀번호만 일방향 암호화해서 저장하시면 됩니다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en-US" sz="16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57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Education02">
  <a:themeElements>
    <a:clrScheme name="Education02">
      <a:dk1>
        <a:srgbClr val="000000"/>
      </a:dk1>
      <a:lt1>
        <a:srgbClr val="FFFFFF"/>
      </a:lt1>
      <a:dk2>
        <a:srgbClr val="006699"/>
      </a:dk2>
      <a:lt2>
        <a:srgbClr val="ECF0ED"/>
      </a:lt2>
      <a:accent1>
        <a:srgbClr val="DF3939"/>
      </a:accent1>
      <a:accent2>
        <a:srgbClr val="F0A73C"/>
      </a:accent2>
      <a:accent3>
        <a:srgbClr val="21A6C5"/>
      </a:accent3>
      <a:accent4>
        <a:srgbClr val="BEC936"/>
      </a:accent4>
      <a:accent5>
        <a:srgbClr val="ECB0B0"/>
      </a:accent5>
      <a:accent6>
        <a:srgbClr val="C1C1C1"/>
      </a:accent6>
      <a:hlink>
        <a:srgbClr val="0099CC"/>
      </a:hlink>
      <a:folHlink>
        <a:srgbClr val="D361AA"/>
      </a:folHlink>
    </a:clrScheme>
    <a:fontScheme name="Education02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ducation02">
      <a:fillStyleLst>
        <a:solidFill>
          <a:schemeClr val="phClr"/>
        </a:solidFill>
        <a:solidFill>
          <a:schemeClr val="phClr">
            <a:tint val="60000"/>
            <a:satMod val="150000"/>
          </a:schemeClr>
        </a:solidFill>
        <a:gradFill rotWithShape="1">
          <a:gsLst>
            <a:gs pos="0">
              <a:schemeClr val="phClr">
                <a:shade val="100000"/>
                <a:satMod val="100000"/>
              </a:schemeClr>
            </a:gs>
            <a:gs pos="100000">
              <a:schemeClr val="phClr">
                <a:shade val="70000"/>
                <a:satMod val="12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127000" dist="25400" dir="13500000">
              <a:srgbClr val="000000">
                <a:alpha val="80000"/>
              </a:srgbClr>
            </a:innerShdw>
          </a:effectLst>
        </a:effectStyle>
        <a:effectStyle>
          <a:effectLst>
            <a:innerShdw blurRad="254000" dist="25400" dir="13500000">
              <a:srgbClr val="000000">
                <a:alpha val="80000"/>
              </a:srgbClr>
            </a:innerShdw>
          </a:effectLst>
        </a:effectStyle>
        <a:effectStyle>
          <a:effectLst>
            <a:outerShdw blurRad="50800" dist="508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9000000"/>
            </a:lightRig>
          </a:scene3d>
          <a:sp3d contourW="35560" prstMaterial="matte">
            <a:bevelT w="4445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20000"/>
              </a:schemeClr>
            </a:gs>
            <a:gs pos="100000">
              <a:schemeClr val="phClr">
                <a:tint val="70000"/>
                <a:shade val="100000"/>
                <a:satMod val="3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8000"/>
                <a:satMod val="200000"/>
              </a:schemeClr>
            </a:gs>
            <a:gs pos="100000">
              <a:schemeClr val="phClr">
                <a:shade val="86000"/>
                <a:satMod val="140000"/>
                <a:lumMod val="90000"/>
              </a:schemeClr>
            </a:gs>
          </a:gsLst>
          <a:lin ang="3300000" scaled="1"/>
        </a:gradFill>
      </a:bgFillStyleLst>
    </a:fmtScheme>
  </a:themeElements>
  <a:objectDefaults>
    <a:spDef>
      <a:spPr>
        <a:solidFill>
          <a:srgbClr val="F0A73C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TM10237559[[fn=교육 테마]]</Template>
  <TotalTime>496</TotalTime>
  <Words>1004</Words>
  <Application>Microsoft Office PowerPoint</Application>
  <PresentationFormat>사용자 지정</PresentationFormat>
  <Paragraphs>110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New_Education02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Jongyeol Baek</dc:creator>
  <cp:lastModifiedBy>Lee</cp:lastModifiedBy>
  <cp:revision>44</cp:revision>
  <cp:lastPrinted>2016-11-15T09:43:56Z</cp:lastPrinted>
  <dcterms:created xsi:type="dcterms:W3CDTF">2016-11-14T11:06:00Z</dcterms:created>
  <dcterms:modified xsi:type="dcterms:W3CDTF">2016-11-16T10:13:58Z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