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65"/>
  </p:notesMasterIdLst>
  <p:sldIdLst>
    <p:sldId id="256" r:id="rId2"/>
    <p:sldId id="322" r:id="rId3"/>
    <p:sldId id="346" r:id="rId4"/>
    <p:sldId id="332" r:id="rId5"/>
    <p:sldId id="333" r:id="rId6"/>
    <p:sldId id="357" r:id="rId7"/>
    <p:sldId id="352" r:id="rId8"/>
    <p:sldId id="353" r:id="rId9"/>
    <p:sldId id="355" r:id="rId10"/>
    <p:sldId id="354" r:id="rId11"/>
    <p:sldId id="356" r:id="rId12"/>
    <p:sldId id="358" r:id="rId13"/>
    <p:sldId id="359" r:id="rId14"/>
    <p:sldId id="360" r:id="rId15"/>
    <p:sldId id="361" r:id="rId16"/>
    <p:sldId id="362" r:id="rId17"/>
    <p:sldId id="363" r:id="rId18"/>
    <p:sldId id="364" r:id="rId19"/>
    <p:sldId id="365" r:id="rId20"/>
    <p:sldId id="366" r:id="rId21"/>
    <p:sldId id="367" r:id="rId22"/>
    <p:sldId id="368" r:id="rId23"/>
    <p:sldId id="369" r:id="rId24"/>
    <p:sldId id="370" r:id="rId25"/>
    <p:sldId id="371" r:id="rId26"/>
    <p:sldId id="372" r:id="rId27"/>
    <p:sldId id="373" r:id="rId28"/>
    <p:sldId id="374" r:id="rId29"/>
    <p:sldId id="378" r:id="rId30"/>
    <p:sldId id="375" r:id="rId31"/>
    <p:sldId id="376" r:id="rId32"/>
    <p:sldId id="328" r:id="rId33"/>
    <p:sldId id="329" r:id="rId34"/>
    <p:sldId id="347" r:id="rId35"/>
    <p:sldId id="335" r:id="rId36"/>
    <p:sldId id="345" r:id="rId37"/>
    <p:sldId id="379" r:id="rId38"/>
    <p:sldId id="380" r:id="rId39"/>
    <p:sldId id="381" r:id="rId40"/>
    <p:sldId id="382" r:id="rId41"/>
    <p:sldId id="383" r:id="rId42"/>
    <p:sldId id="384" r:id="rId43"/>
    <p:sldId id="385" r:id="rId44"/>
    <p:sldId id="386" r:id="rId45"/>
    <p:sldId id="387" r:id="rId46"/>
    <p:sldId id="388" r:id="rId47"/>
    <p:sldId id="389" r:id="rId48"/>
    <p:sldId id="390" r:id="rId49"/>
    <p:sldId id="391" r:id="rId50"/>
    <p:sldId id="392" r:id="rId51"/>
    <p:sldId id="393" r:id="rId52"/>
    <p:sldId id="394" r:id="rId53"/>
    <p:sldId id="395" r:id="rId54"/>
    <p:sldId id="396" r:id="rId55"/>
    <p:sldId id="397" r:id="rId56"/>
    <p:sldId id="398" r:id="rId57"/>
    <p:sldId id="399" r:id="rId58"/>
    <p:sldId id="400" r:id="rId59"/>
    <p:sldId id="401" r:id="rId60"/>
    <p:sldId id="402" r:id="rId61"/>
    <p:sldId id="403" r:id="rId62"/>
    <p:sldId id="404" r:id="rId63"/>
    <p:sldId id="348" r:id="rId6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EC4"/>
    <a:srgbClr val="D0EAB4"/>
    <a:srgbClr val="C0E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보통 스타일 1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밝은 스타일 2 - 강조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90" autoAdjust="0"/>
    <p:restoredTop sz="94625" autoAdjust="0"/>
  </p:normalViewPr>
  <p:slideViewPr>
    <p:cSldViewPr>
      <p:cViewPr varScale="1">
        <p:scale>
          <a:sx n="92" d="100"/>
          <a:sy n="92" d="100"/>
        </p:scale>
        <p:origin x="-62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4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9897E-559B-4802-87FD-BDDBC21CBABC}" type="datetimeFigureOut">
              <a:rPr lang="ko-KR" altLang="en-US" smtClean="0"/>
              <a:t>2019-08-27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AADCE-4523-43FE-B0A8-90B87F2F6B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5413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 algn="r">
              <a:defRPr cap="all" baseline="0"/>
            </a:lvl1pPr>
          </a:lstStyle>
          <a:p>
            <a:endParaRPr kumimoji="0" lang="en-US" dirty="0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endParaRPr kumimoji="0" lang="en-US" dirty="0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299BC8C-D05E-4966-90C6-DB66949B9446}" type="datetime1">
              <a:rPr lang="ko-KR" altLang="en-US" smtClean="0"/>
              <a:t>2019-08-27</a:t>
            </a:fld>
            <a:endParaRPr lang="ko-KR" altLang="en-US" dirty="0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FFC000"/>
                </a:solidFill>
              </a:defRPr>
            </a:lvl1pPr>
          </a:lstStyle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 dirty="0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3CF3B71A-966A-471E-8596-7D1D6A8996FF}" type="datetime1">
              <a:rPr lang="ko-KR" altLang="en-US" smtClean="0"/>
              <a:t>2019-08-27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fld id="{AD64A7B2-A2B0-4C9D-895B-FE1D68BE16F8}" type="datetime1">
              <a:rPr lang="ko-KR" altLang="en-US" smtClean="0"/>
              <a:t>2019-08-27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6801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612648" y="1340768"/>
            <a:ext cx="8153400" cy="50405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>
                <a:latin typeface="HY나무L" pitchFamily="18" charset="-127"/>
                <a:ea typeface="HY나무L" pitchFamily="18" charset="-127"/>
              </a:defRPr>
            </a:lvl3pPr>
            <a:lvl4pPr>
              <a:defRPr sz="1400">
                <a:latin typeface="휴먼편지체" pitchFamily="18" charset="-127"/>
                <a:ea typeface="휴먼편지체" pitchFamily="18" charset="-127"/>
              </a:defRPr>
            </a:lvl4pPr>
          </a:lstStyle>
          <a:p>
            <a:pPr lvl="0" eaLnBrk="1" latinLnBrk="0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 smtClean="0"/>
              <a:t>둘째 수준</a:t>
            </a:r>
          </a:p>
          <a:p>
            <a:pPr lvl="2" eaLnBrk="1" latinLnBrk="0" hangingPunct="1"/>
            <a:r>
              <a:rPr lang="ko-KR" altLang="en-US" dirty="0" smtClean="0"/>
              <a:t>셋째 수준</a:t>
            </a:r>
          </a:p>
          <a:p>
            <a:pPr lvl="3" eaLnBrk="1" latinLnBrk="0" hangingPunct="1"/>
            <a:r>
              <a:rPr lang="ko-KR" altLang="en-US" dirty="0" smtClean="0"/>
              <a:t>넷째 수준</a:t>
            </a:r>
          </a:p>
          <a:p>
            <a:pPr lvl="4" eaLnBrk="1" latinLnBrk="0" hangingPunct="1"/>
            <a:r>
              <a:rPr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직사각형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B31271CA-DFBA-4144-9186-0BE3AC6EE4B1}" type="datetime1">
              <a:rPr lang="ko-KR" altLang="en-US" smtClean="0"/>
              <a:t>2019-08-27</a:t>
            </a:fld>
            <a:endParaRPr lang="ko-KR" alt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F87F4F71-3D90-4F92-8CFE-D11B433509C0}" type="datetime1">
              <a:rPr lang="ko-KR" altLang="en-US" smtClean="0"/>
              <a:t>2019-08-27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사각형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직사각형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D200F4F1-024E-465C-B59D-A4FFBC6118A5}" type="datetime1">
              <a:rPr lang="ko-KR" altLang="en-US" smtClean="0"/>
              <a:t>2019-08-27</a:t>
            </a:fld>
            <a:endParaRPr lang="ko-KR" alt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75212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590550" y="1394460"/>
            <a:ext cx="8153400" cy="505887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dirty="0" smtClean="0"/>
              <a:t>둘째 수준</a:t>
            </a:r>
          </a:p>
          <a:p>
            <a:pPr lvl="2" eaLnBrk="1" latinLnBrk="0" hangingPunct="1"/>
            <a:r>
              <a:rPr kumimoji="0" lang="ko-KR" altLang="en-US" dirty="0" smtClean="0"/>
              <a:t>셋째 수준</a:t>
            </a:r>
          </a:p>
          <a:p>
            <a:pPr lvl="3" eaLnBrk="1" latinLnBrk="0" hangingPunct="1"/>
            <a:r>
              <a:rPr kumimoji="0" lang="ko-KR" altLang="en-US" dirty="0" smtClean="0"/>
              <a:t>넷째 수준</a:t>
            </a:r>
          </a:p>
          <a:p>
            <a:pPr lvl="4" eaLnBrk="1" latinLnBrk="0" hangingPunct="1"/>
            <a:r>
              <a:rPr kumimoji="0"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-8725" y="1052736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590550" y="1052736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-8725" y="1036860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dt="0"/>
  <p:txStyles>
    <p:titleStyle>
      <a:lvl1pPr algn="l" rtl="0" eaLnBrk="1" latinLnBrk="1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pmjs.com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npmjs.com/browse/star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expressjs.com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expressjs.com/en/resources/companies-using-express.html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angular.io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code.visualstudio.com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nodejs.org/en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www.mongodb.com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bootstrap4.kr/" TargetMode="External"/><Relationship Id="rId2" Type="http://schemas.openxmlformats.org/officeDocument/2006/relationships/hyperlink" Target="http://getbootstrap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hyperlink" Target="https://www.w3schools.com/bootstrap4/" TargetMode="External"/><Relationship Id="rId4" Type="http://schemas.openxmlformats.org/officeDocument/2006/relationships/hyperlink" Target="https://bootswatch.com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bootstrap4.kr/docs/4.0/getting-started/download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bootstrap4.kr/docs/4.0/getting-started/introduction/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www.w3schools.com/bootstrap/bootstrap_ref_all_classes.asp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developer.mozilla.org/en-US/docs/Web/CSS/CSS_Flexible_Box_Layout/Using_CSS_flexible_boxe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sz="4400" dirty="0" err="1" smtClean="0"/>
              <a:t>웹어플리케이션</a:t>
            </a:r>
            <a:r>
              <a:rPr lang="ko-KR" altLang="en-US" sz="4400" dirty="0" smtClean="0"/>
              <a:t> 보안</a:t>
            </a:r>
            <a:r>
              <a:rPr lang="en-US" altLang="ko-KR" sz="4400" dirty="0" smtClean="0"/>
              <a:t/>
            </a:r>
            <a:br>
              <a:rPr lang="en-US" altLang="ko-KR" sz="4400" dirty="0" smtClean="0"/>
            </a:br>
            <a:r>
              <a:rPr lang="en-US" altLang="ko-KR" sz="2700" dirty="0" smtClean="0"/>
              <a:t>Web application security</a:t>
            </a:r>
            <a:r>
              <a:rPr lang="en-US" altLang="ko-KR" sz="4000" dirty="0" smtClean="0"/>
              <a:t/>
            </a:r>
            <a:br>
              <a:rPr lang="en-US" altLang="ko-KR" sz="4000" dirty="0" smtClean="0"/>
            </a:br>
            <a:r>
              <a:rPr lang="en-US" altLang="ko-KR" dirty="0" smtClean="0"/>
              <a:t>2017. 9.</a:t>
            </a:r>
            <a:br>
              <a:rPr lang="en-US" altLang="ko-KR" dirty="0" smtClean="0"/>
            </a:br>
            <a:r>
              <a:rPr lang="en-US" altLang="ko-KR" dirty="0"/>
              <a:t/>
            </a:r>
            <a:br>
              <a:rPr lang="en-US" altLang="ko-KR" dirty="0"/>
            </a:b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중부대학교 정보보호학과 이병천 교수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BD2C2-3D3B-4E94-BD92-61B02C5F4DEE}" type="slidenum">
              <a:rPr lang="ko-KR" altLang="en-US" smtClean="0"/>
              <a:pPr/>
              <a:t>1</a:t>
            </a:fld>
            <a:endParaRPr lang="ko-KR" alt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50" name="Picture 2" descr="http://cris.joongbu.ac.kr/course/2017-2/was/img/meanst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72" y="558949"/>
            <a:ext cx="3641372" cy="20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ris.joongbu.ac.kr/course/2017-2/was/img/meanj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49027"/>
            <a:ext cx="4248472" cy="204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20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MEAN </a:t>
            </a:r>
            <a:r>
              <a:rPr lang="ko-KR" altLang="en-US" dirty="0" err="1" smtClean="0"/>
              <a:t>스택이란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10</a:t>
            </a:fld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44166"/>
            <a:ext cx="8181975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38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대규모 </a:t>
            </a:r>
            <a:r>
              <a:rPr lang="ko-KR" altLang="en-US" dirty="0" err="1" smtClean="0"/>
              <a:t>웹서비스들이</a:t>
            </a:r>
            <a:r>
              <a:rPr lang="ko-KR" altLang="en-US" dirty="0" smtClean="0"/>
              <a:t> </a:t>
            </a:r>
            <a:r>
              <a:rPr lang="en-US" altLang="ko-KR" dirty="0" smtClean="0"/>
              <a:t>MEAN </a:t>
            </a:r>
            <a:r>
              <a:rPr lang="ko-KR" altLang="en-US" dirty="0" err="1" smtClean="0"/>
              <a:t>스택을</a:t>
            </a:r>
            <a:r>
              <a:rPr lang="ko-KR" altLang="en-US" dirty="0" smtClean="0"/>
              <a:t> 활용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11</a:t>
            </a:fld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3830212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163482"/>
            <a:ext cx="2520280" cy="80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159" y="2974426"/>
            <a:ext cx="3456384" cy="1175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788" y="5013176"/>
            <a:ext cx="3312368" cy="94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989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웹 개발의 </a:t>
            </a:r>
            <a:r>
              <a:rPr lang="ko-KR" altLang="en-US" dirty="0" smtClean="0"/>
              <a:t>방법론 비교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ko-KR" b="1" dirty="0" smtClean="0"/>
              <a:t>MEAN </a:t>
            </a:r>
            <a:r>
              <a:rPr lang="ko-KR" altLang="en-US" b="1" dirty="0" err="1"/>
              <a:t>스택이</a:t>
            </a:r>
            <a:r>
              <a:rPr lang="ko-KR" altLang="en-US" b="1" dirty="0"/>
              <a:t> 다른 웹 개발 </a:t>
            </a:r>
            <a:r>
              <a:rPr lang="ko-KR" altLang="en-US" b="1" dirty="0" err="1"/>
              <a:t>스택과</a:t>
            </a:r>
            <a:r>
              <a:rPr lang="ko-KR" altLang="en-US" b="1" dirty="0"/>
              <a:t> </a:t>
            </a:r>
            <a:r>
              <a:rPr lang="ko-KR" altLang="en-US" b="1" dirty="0" err="1"/>
              <a:t>다른점</a:t>
            </a:r>
            <a:r>
              <a:rPr lang="ko-KR" altLang="en-US" b="1" dirty="0"/>
              <a:t> </a:t>
            </a:r>
            <a:endParaRPr lang="ko-KR" altLang="en-US" dirty="0"/>
          </a:p>
          <a:p>
            <a:pPr lvl="1"/>
            <a:r>
              <a:rPr lang="ko-KR" altLang="en-US" dirty="0"/>
              <a:t>복잡한 </a:t>
            </a:r>
            <a:r>
              <a:rPr lang="ko-KR" altLang="en-US" dirty="0" err="1"/>
              <a:t>웹어플리케이션을</a:t>
            </a:r>
            <a:r>
              <a:rPr lang="ko-KR" altLang="en-US" dirty="0"/>
              <a:t> 개발하기 위한 레이아웃을 제공 </a:t>
            </a:r>
          </a:p>
          <a:p>
            <a:pPr lvl="1"/>
            <a:r>
              <a:rPr lang="ko-KR" altLang="en-US" dirty="0"/>
              <a:t>모던</a:t>
            </a:r>
            <a:r>
              <a:rPr lang="en-US" altLang="ko-KR" dirty="0"/>
              <a:t>(</a:t>
            </a:r>
            <a:r>
              <a:rPr lang="ko-KR" altLang="en-US" dirty="0"/>
              <a:t>클라이언트 기반</a:t>
            </a:r>
            <a:r>
              <a:rPr lang="en-US" altLang="ko-KR" dirty="0"/>
              <a:t>, SPA) </a:t>
            </a:r>
            <a:r>
              <a:rPr lang="ko-KR" altLang="en-US" dirty="0"/>
              <a:t>웹 어플리케이션을 위한 </a:t>
            </a:r>
            <a:r>
              <a:rPr lang="ko-KR" altLang="en-US" dirty="0" err="1"/>
              <a:t>스택</a:t>
            </a:r>
            <a:r>
              <a:rPr lang="ko-KR" altLang="en-US" dirty="0"/>
              <a:t> </a:t>
            </a:r>
          </a:p>
          <a:p>
            <a:pPr lvl="1"/>
            <a:r>
              <a:rPr lang="ko-KR" altLang="en-US" dirty="0"/>
              <a:t>실행 플랫폼</a:t>
            </a:r>
            <a:r>
              <a:rPr lang="en-US" altLang="ko-KR" dirty="0"/>
              <a:t>, </a:t>
            </a:r>
            <a:r>
              <a:rPr lang="ko-KR" altLang="en-US" dirty="0"/>
              <a:t>개발 프레임워크 제공 </a:t>
            </a:r>
          </a:p>
          <a:p>
            <a:pPr lvl="1"/>
            <a:r>
              <a:rPr lang="ko-KR" altLang="en-US" dirty="0"/>
              <a:t>모든 </a:t>
            </a:r>
            <a:r>
              <a:rPr lang="ko-KR" altLang="en-US" dirty="0" err="1"/>
              <a:t>스택</a:t>
            </a:r>
            <a:r>
              <a:rPr lang="en-US" altLang="ko-KR" dirty="0"/>
              <a:t>(DB-</a:t>
            </a:r>
            <a:r>
              <a:rPr lang="ko-KR" altLang="en-US" dirty="0"/>
              <a:t>서버</a:t>
            </a:r>
            <a:r>
              <a:rPr lang="en-US" altLang="ko-KR" dirty="0"/>
              <a:t>-</a:t>
            </a:r>
            <a:r>
              <a:rPr lang="ko-KR" altLang="en-US" dirty="0"/>
              <a:t>클라이언트</a:t>
            </a:r>
            <a:r>
              <a:rPr lang="en-US" altLang="ko-KR" dirty="0"/>
              <a:t>)</a:t>
            </a:r>
            <a:r>
              <a:rPr lang="ko-KR" altLang="en-US" dirty="0"/>
              <a:t>에서 </a:t>
            </a:r>
            <a:r>
              <a:rPr lang="ko-KR" altLang="en-US" b="1" dirty="0"/>
              <a:t>자바스크립트</a:t>
            </a:r>
            <a:r>
              <a:rPr lang="ko-KR" altLang="en-US" dirty="0"/>
              <a:t>로 개발 </a:t>
            </a:r>
          </a:p>
          <a:p>
            <a:pPr lvl="1"/>
            <a:r>
              <a:rPr lang="ko-KR" altLang="en-US" dirty="0"/>
              <a:t>낮은 진입장벽 </a:t>
            </a:r>
            <a:r>
              <a:rPr lang="en-US" altLang="ko-KR" dirty="0"/>
              <a:t>- </a:t>
            </a:r>
            <a:r>
              <a:rPr lang="ko-KR" altLang="en-US" dirty="0"/>
              <a:t>자바스크립트만 알면 개발 가능 </a:t>
            </a:r>
          </a:p>
          <a:p>
            <a:pPr lvl="1"/>
            <a:r>
              <a:rPr lang="ko-KR" altLang="en-US" dirty="0" err="1"/>
              <a:t>비동기</a:t>
            </a:r>
            <a:r>
              <a:rPr lang="ko-KR" altLang="en-US" dirty="0"/>
              <a:t> 기반의 개발 </a:t>
            </a:r>
            <a:r>
              <a:rPr lang="ko-KR" altLang="en-US" dirty="0" err="1"/>
              <a:t>스택</a:t>
            </a:r>
            <a:r>
              <a:rPr lang="ko-KR" altLang="en-US" dirty="0"/>
              <a:t> </a:t>
            </a:r>
          </a:p>
          <a:p>
            <a:pPr lvl="1"/>
            <a:r>
              <a:rPr lang="en-US" altLang="ko-KR" dirty="0"/>
              <a:t>OS</a:t>
            </a:r>
            <a:r>
              <a:rPr lang="ko-KR" altLang="en-US" dirty="0"/>
              <a:t>와 </a:t>
            </a:r>
            <a:r>
              <a:rPr lang="ko-KR" altLang="en-US" dirty="0" smtClean="0"/>
              <a:t>상관 </a:t>
            </a:r>
            <a:r>
              <a:rPr lang="ko-KR" altLang="en-US" dirty="0"/>
              <a:t>없이 구동 가능 </a:t>
            </a:r>
            <a:endParaRPr lang="en-US" altLang="ko-KR" dirty="0" smtClean="0"/>
          </a:p>
          <a:p>
            <a:endParaRPr lang="ko-KR" altLang="en-US" dirty="0"/>
          </a:p>
          <a:p>
            <a:r>
              <a:rPr lang="en-US" altLang="ko-KR" b="1" dirty="0"/>
              <a:t>MEAN </a:t>
            </a:r>
            <a:r>
              <a:rPr lang="ko-KR" altLang="en-US" b="1" dirty="0" err="1"/>
              <a:t>스택을</a:t>
            </a:r>
            <a:r>
              <a:rPr lang="ko-KR" altLang="en-US" b="1" dirty="0"/>
              <a:t> 사용하면 좋은 점 </a:t>
            </a:r>
            <a:endParaRPr lang="ko-KR" altLang="en-US" dirty="0"/>
          </a:p>
          <a:p>
            <a:pPr lvl="1"/>
            <a:r>
              <a:rPr lang="ko-KR" altLang="en-US" dirty="0"/>
              <a:t>자바스크립트로만 </a:t>
            </a:r>
            <a:r>
              <a:rPr lang="en-US" altLang="ko-KR" dirty="0"/>
              <a:t>DB-</a:t>
            </a:r>
            <a:r>
              <a:rPr lang="ko-KR" altLang="en-US" dirty="0"/>
              <a:t>서버</a:t>
            </a:r>
            <a:r>
              <a:rPr lang="en-US" altLang="ko-KR" dirty="0"/>
              <a:t>-</a:t>
            </a:r>
            <a:r>
              <a:rPr lang="ko-KR" altLang="en-US" dirty="0"/>
              <a:t>클라이언트 개발 가능 </a:t>
            </a:r>
          </a:p>
          <a:p>
            <a:pPr lvl="1"/>
            <a:r>
              <a:rPr lang="en-US" altLang="ko-KR" dirty="0"/>
              <a:t>JSON </a:t>
            </a:r>
            <a:r>
              <a:rPr lang="ko-KR" altLang="en-US" dirty="0"/>
              <a:t>객체를 </a:t>
            </a:r>
            <a:r>
              <a:rPr lang="en-US" altLang="ko-KR" dirty="0"/>
              <a:t>DB, </a:t>
            </a:r>
            <a:r>
              <a:rPr lang="ko-KR" altLang="en-US" dirty="0"/>
              <a:t>서버</a:t>
            </a:r>
            <a:r>
              <a:rPr lang="en-US" altLang="ko-KR" dirty="0"/>
              <a:t>, </a:t>
            </a:r>
            <a:r>
              <a:rPr lang="ko-KR" altLang="en-US" dirty="0"/>
              <a:t>클라이언트에서 동일하게 사용 </a:t>
            </a:r>
          </a:p>
          <a:p>
            <a:pPr lvl="1"/>
            <a:r>
              <a:rPr lang="ko-KR" altLang="en-US" dirty="0" err="1"/>
              <a:t>라우팅</a:t>
            </a:r>
            <a:r>
              <a:rPr lang="ko-KR" altLang="en-US" dirty="0"/>
              <a:t> 기반의 유연한 개발 </a:t>
            </a:r>
          </a:p>
          <a:p>
            <a:pPr lvl="1"/>
            <a:r>
              <a:rPr lang="ko-KR" altLang="en-US" dirty="0"/>
              <a:t>클라이언트 </a:t>
            </a:r>
            <a:r>
              <a:rPr lang="en-US" altLang="ko-KR" dirty="0"/>
              <a:t>two-way </a:t>
            </a:r>
            <a:r>
              <a:rPr lang="ko-KR" altLang="en-US" dirty="0"/>
              <a:t>데이터 바인딩 </a:t>
            </a:r>
          </a:p>
          <a:p>
            <a:pPr lvl="1"/>
            <a:r>
              <a:rPr lang="ko-KR" altLang="en-US" dirty="0"/>
              <a:t>테스트가 효율적이다 </a:t>
            </a:r>
          </a:p>
          <a:p>
            <a:pPr lvl="1"/>
            <a:r>
              <a:rPr lang="ko-KR" altLang="en-US" dirty="0"/>
              <a:t>다양한 </a:t>
            </a:r>
            <a:r>
              <a:rPr lang="en-US" altLang="ko-KR" dirty="0"/>
              <a:t>bootstrap, </a:t>
            </a:r>
            <a:r>
              <a:rPr lang="ko-KR" altLang="en-US" dirty="0"/>
              <a:t>플러그인 </a:t>
            </a:r>
          </a:p>
          <a:p>
            <a:pPr lvl="1"/>
            <a:r>
              <a:rPr lang="en-US" altLang="ko-KR" dirty="0"/>
              <a:t>SPA, RESTful, </a:t>
            </a:r>
            <a:r>
              <a:rPr lang="ko-KR" altLang="en-US" dirty="0" err="1"/>
              <a:t>프론트엔드</a:t>
            </a:r>
            <a:r>
              <a:rPr lang="ko-KR" altLang="en-US" dirty="0"/>
              <a:t> 어플리케이션 개발에 최적화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9161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MongoDB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/>
              <a:t>Hu</a:t>
            </a:r>
            <a:r>
              <a:rPr lang="en-US" altLang="ko-KR" b="1" dirty="0"/>
              <a:t>mongo</a:t>
            </a:r>
            <a:r>
              <a:rPr lang="en-US" altLang="ko-KR" dirty="0"/>
              <a:t>us(</a:t>
            </a:r>
            <a:r>
              <a:rPr lang="ko-KR" altLang="en-US" dirty="0"/>
              <a:t>거대한</a:t>
            </a:r>
            <a:r>
              <a:rPr lang="en-US" altLang="ko-KR" dirty="0"/>
              <a:t>)</a:t>
            </a:r>
            <a:r>
              <a:rPr lang="ko-KR" altLang="en-US" dirty="0"/>
              <a:t>라는 단어에서 </a:t>
            </a:r>
            <a:r>
              <a:rPr lang="ko-KR" altLang="en-US" dirty="0" smtClean="0"/>
              <a:t>딴 이름 </a:t>
            </a:r>
            <a:endParaRPr lang="en-US" altLang="ko-KR" dirty="0" smtClean="0"/>
          </a:p>
          <a:p>
            <a:r>
              <a:rPr lang="ko-KR" altLang="en-US" dirty="0" err="1" smtClean="0"/>
              <a:t>오픈소스</a:t>
            </a:r>
            <a:r>
              <a:rPr lang="en-US" altLang="ko-KR" dirty="0" smtClean="0"/>
              <a:t> NoSQL </a:t>
            </a:r>
            <a:r>
              <a:rPr lang="ko-KR" altLang="en-US" dirty="0" smtClean="0"/>
              <a:t>데이터베이스</a:t>
            </a:r>
            <a:r>
              <a:rPr lang="en-US" altLang="ko-KR" dirty="0" smtClean="0"/>
              <a:t> </a:t>
            </a:r>
          </a:p>
          <a:p>
            <a:pPr lvl="1"/>
            <a:r>
              <a:rPr lang="ko-KR" altLang="en-US" dirty="0" smtClean="0"/>
              <a:t>데이터를 </a:t>
            </a:r>
            <a:r>
              <a:rPr lang="en-US" altLang="ko-KR" dirty="0"/>
              <a:t>JSON </a:t>
            </a:r>
            <a:r>
              <a:rPr lang="ko-KR" altLang="en-US" dirty="0"/>
              <a:t>포맷의 문서로 </a:t>
            </a:r>
            <a:r>
              <a:rPr lang="ko-KR" altLang="en-US" dirty="0" smtClean="0"/>
              <a:t>저장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문서기반 </a:t>
            </a:r>
            <a:r>
              <a:rPr lang="en-US" altLang="ko-KR" dirty="0" smtClean="0"/>
              <a:t>DB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13</a:t>
            </a:fld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123728" y="5301208"/>
            <a:ext cx="3120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/>
              <a:t>https://www.mongodb.com/</a:t>
            </a:r>
            <a:endParaRPr lang="ko-KR" altLang="en-US" dirty="0"/>
          </a:p>
        </p:txBody>
      </p:sp>
      <p:pic>
        <p:nvPicPr>
          <p:cNvPr id="2050" name="Picture 2" descr="mongodb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501008"/>
            <a:ext cx="4759963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77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MongoDB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ko-KR" b="1" dirty="0" smtClean="0"/>
              <a:t>Document-Oriented </a:t>
            </a:r>
            <a:r>
              <a:rPr lang="en-US" altLang="ko-KR" b="1" dirty="0"/>
              <a:t>Storage </a:t>
            </a:r>
            <a:endParaRPr lang="en-US" altLang="ko-KR" b="1" dirty="0" smtClean="0"/>
          </a:p>
          <a:p>
            <a:pPr lvl="1"/>
            <a:r>
              <a:rPr lang="ko-KR" altLang="en-US" b="1" dirty="0" smtClean="0"/>
              <a:t>모든 </a:t>
            </a:r>
            <a:r>
              <a:rPr lang="ko-KR" altLang="en-US" b="1" dirty="0"/>
              <a:t>데이터가 </a:t>
            </a:r>
            <a:r>
              <a:rPr lang="en-US" altLang="ko-KR" b="1" dirty="0"/>
              <a:t>JSON </a:t>
            </a:r>
            <a:r>
              <a:rPr lang="ko-KR" altLang="en-US" b="1" dirty="0"/>
              <a:t>형태로 저장되며 </a:t>
            </a:r>
            <a:r>
              <a:rPr lang="en-US" altLang="ko-KR" b="1" dirty="0"/>
              <a:t>schema</a:t>
            </a:r>
            <a:r>
              <a:rPr lang="ko-KR" altLang="en-US" b="1" dirty="0"/>
              <a:t>가 없음 </a:t>
            </a:r>
            <a:endParaRPr lang="ko-KR" altLang="en-US" dirty="0"/>
          </a:p>
          <a:p>
            <a:r>
              <a:rPr lang="en-US" altLang="ko-KR" b="1" dirty="0"/>
              <a:t>Full Index Support </a:t>
            </a:r>
            <a:endParaRPr lang="en-US" altLang="ko-KR" b="1" dirty="0" smtClean="0"/>
          </a:p>
          <a:p>
            <a:pPr lvl="1"/>
            <a:r>
              <a:rPr lang="en-US" altLang="ko-KR" dirty="0" smtClean="0"/>
              <a:t>RDBMS</a:t>
            </a:r>
            <a:r>
              <a:rPr lang="ko-KR" altLang="en-US" dirty="0"/>
              <a:t>에 뒤지지 않는 다양한 인덱싱을 제공합니다</a:t>
            </a:r>
            <a:r>
              <a:rPr lang="en-US" altLang="ko-KR" dirty="0"/>
              <a:t>. </a:t>
            </a:r>
          </a:p>
          <a:p>
            <a:r>
              <a:rPr lang="en-US" altLang="ko-KR" b="1" dirty="0"/>
              <a:t>Replication &amp; High Availability </a:t>
            </a:r>
            <a:endParaRPr lang="en-US" altLang="ko-KR" b="1" dirty="0" smtClean="0"/>
          </a:p>
          <a:p>
            <a:pPr lvl="1"/>
            <a:r>
              <a:rPr lang="ko-KR" altLang="en-US" dirty="0" smtClean="0"/>
              <a:t>데이터 </a:t>
            </a:r>
            <a:r>
              <a:rPr lang="ko-KR" altLang="en-US" dirty="0"/>
              <a:t>복제를 통해 가용성을 향상시킬 수 있습니다</a:t>
            </a:r>
            <a:r>
              <a:rPr lang="en-US" altLang="ko-KR" dirty="0"/>
              <a:t>. </a:t>
            </a:r>
          </a:p>
          <a:p>
            <a:r>
              <a:rPr lang="en-US" altLang="ko-KR" b="1" dirty="0"/>
              <a:t>Auto-</a:t>
            </a:r>
            <a:r>
              <a:rPr lang="en-US" altLang="ko-KR" b="1" dirty="0" err="1"/>
              <a:t>Sharding</a:t>
            </a:r>
            <a:r>
              <a:rPr lang="en-US" altLang="ko-KR" b="1" dirty="0"/>
              <a:t> </a:t>
            </a:r>
            <a:endParaRPr lang="en-US" altLang="ko-KR" b="1" dirty="0" smtClean="0"/>
          </a:p>
          <a:p>
            <a:pPr lvl="1"/>
            <a:r>
              <a:rPr lang="en-US" altLang="ko-KR" dirty="0" smtClean="0"/>
              <a:t>Primary </a:t>
            </a:r>
            <a:r>
              <a:rPr lang="en-US" altLang="ko-KR" dirty="0"/>
              <a:t>key</a:t>
            </a:r>
            <a:r>
              <a:rPr lang="ko-KR" altLang="en-US" dirty="0"/>
              <a:t>를 기반으로 여러 서버에 데이터를 나누는 </a:t>
            </a:r>
            <a:r>
              <a:rPr lang="en-US" altLang="ko-KR" dirty="0"/>
              <a:t>scale-out</a:t>
            </a:r>
            <a:r>
              <a:rPr lang="ko-KR" altLang="en-US" dirty="0"/>
              <a:t>이 가능합니다</a:t>
            </a:r>
            <a:r>
              <a:rPr lang="en-US" altLang="ko-KR" dirty="0"/>
              <a:t>. </a:t>
            </a:r>
          </a:p>
          <a:p>
            <a:r>
              <a:rPr lang="en-US" altLang="ko-KR" b="1" dirty="0"/>
              <a:t>Querying </a:t>
            </a:r>
            <a:endParaRPr lang="en-US" altLang="ko-KR" b="1" dirty="0" smtClean="0"/>
          </a:p>
          <a:p>
            <a:pPr lvl="1"/>
            <a:r>
              <a:rPr lang="en-US" altLang="ko-KR" dirty="0" smtClean="0"/>
              <a:t>key </a:t>
            </a:r>
            <a:r>
              <a:rPr lang="ko-KR" altLang="en-US" dirty="0"/>
              <a:t>기반의 </a:t>
            </a:r>
            <a:r>
              <a:rPr lang="en-US" altLang="ko-KR" dirty="0"/>
              <a:t>get, put </a:t>
            </a:r>
            <a:r>
              <a:rPr lang="ko-KR" altLang="en-US" dirty="0"/>
              <a:t>뿐만이 아니라 다양한 종류의 쿼리들을 제공합니다</a:t>
            </a:r>
            <a:r>
              <a:rPr lang="en-US" altLang="ko-KR" dirty="0"/>
              <a:t>. </a:t>
            </a:r>
          </a:p>
          <a:p>
            <a:r>
              <a:rPr lang="en-US" altLang="ko-KR" b="1" dirty="0"/>
              <a:t>Fast In-Place Updates </a:t>
            </a:r>
            <a:endParaRPr lang="en-US" altLang="ko-KR" b="1" dirty="0" smtClean="0"/>
          </a:p>
          <a:p>
            <a:pPr lvl="1"/>
            <a:r>
              <a:rPr lang="ko-KR" altLang="en-US" dirty="0" smtClean="0"/>
              <a:t>고성능의 </a:t>
            </a:r>
            <a:r>
              <a:rPr lang="en-US" altLang="ko-KR" dirty="0"/>
              <a:t>atomic operation</a:t>
            </a:r>
            <a:r>
              <a:rPr lang="ko-KR" altLang="en-US" dirty="0"/>
              <a:t>을 지원합니다</a:t>
            </a:r>
            <a:r>
              <a:rPr lang="en-US" altLang="ko-KR" dirty="0"/>
              <a:t>. </a:t>
            </a:r>
          </a:p>
          <a:p>
            <a:r>
              <a:rPr lang="en-US" altLang="ko-KR" b="1" dirty="0"/>
              <a:t>Map/Reduce </a:t>
            </a:r>
            <a:endParaRPr lang="en-US" altLang="ko-KR" b="1" dirty="0" smtClean="0"/>
          </a:p>
          <a:p>
            <a:pPr lvl="1"/>
            <a:r>
              <a:rPr lang="ko-KR" altLang="en-US" dirty="0" err="1" smtClean="0"/>
              <a:t>맵</a:t>
            </a:r>
            <a:r>
              <a:rPr lang="en-US" altLang="ko-KR" dirty="0"/>
              <a:t>/</a:t>
            </a:r>
            <a:r>
              <a:rPr lang="ko-KR" altLang="en-US" dirty="0" err="1"/>
              <a:t>리듀스를</a:t>
            </a:r>
            <a:r>
              <a:rPr lang="ko-KR" altLang="en-US" dirty="0"/>
              <a:t> 지원합니다</a:t>
            </a:r>
            <a:r>
              <a:rPr lang="en-US" altLang="ko-KR" dirty="0"/>
              <a:t>. </a:t>
            </a:r>
          </a:p>
          <a:p>
            <a:r>
              <a:rPr lang="en-US" altLang="ko-KR" b="1" dirty="0" err="1"/>
              <a:t>GridFS</a:t>
            </a:r>
            <a:r>
              <a:rPr lang="en-US" altLang="ko-KR" b="1" dirty="0"/>
              <a:t> </a:t>
            </a:r>
            <a:endParaRPr lang="en-US" altLang="ko-KR" b="1" dirty="0" smtClean="0"/>
          </a:p>
          <a:p>
            <a:pPr lvl="1"/>
            <a:r>
              <a:rPr lang="ko-KR" altLang="en-US" dirty="0" smtClean="0"/>
              <a:t>별도 </a:t>
            </a:r>
            <a:r>
              <a:rPr lang="ko-KR" altLang="en-US" dirty="0"/>
              <a:t>스토리지 엔진을 통해 파일을 저장할 수 있습니다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5227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MongoDB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 smtClean="0"/>
              <a:t>관계형</a:t>
            </a:r>
            <a:r>
              <a:rPr lang="ko-KR" altLang="en-US" dirty="0" smtClean="0"/>
              <a:t> </a:t>
            </a:r>
            <a:r>
              <a:rPr lang="en-US" altLang="ko-KR" dirty="0" smtClean="0"/>
              <a:t>DB </a:t>
            </a:r>
            <a:r>
              <a:rPr lang="en-US" altLang="ko-KR" dirty="0"/>
              <a:t>(relational </a:t>
            </a:r>
            <a:r>
              <a:rPr lang="en-US" altLang="ko-KR" dirty="0" smtClean="0"/>
              <a:t>database)</a:t>
            </a:r>
          </a:p>
          <a:p>
            <a:pPr lvl="1"/>
            <a:r>
              <a:rPr lang="ko-KR" altLang="en-US" dirty="0" smtClean="0"/>
              <a:t>데이터를 테이블 형식으로 저장</a:t>
            </a:r>
            <a:r>
              <a:rPr lang="en-US" altLang="ko-KR" dirty="0" smtClean="0"/>
              <a:t>. </a:t>
            </a:r>
            <a:r>
              <a:rPr lang="ko-KR" altLang="en-US" dirty="0" smtClean="0"/>
              <a:t>정보간의 관계를 이용</a:t>
            </a:r>
            <a:r>
              <a:rPr lang="en-US" altLang="ko-KR" dirty="0" smtClean="0"/>
              <a:t>.</a:t>
            </a:r>
          </a:p>
          <a:p>
            <a:pPr lvl="1"/>
            <a:r>
              <a:rPr lang="en-US" altLang="ko-KR" dirty="0" smtClean="0"/>
              <a:t>MySQL </a:t>
            </a:r>
          </a:p>
          <a:p>
            <a:r>
              <a:rPr lang="ko-KR" altLang="en-US" dirty="0" smtClean="0"/>
              <a:t>문서기반 </a:t>
            </a:r>
            <a:r>
              <a:rPr lang="en-US" altLang="ko-KR" dirty="0" smtClean="0"/>
              <a:t>DB</a:t>
            </a:r>
          </a:p>
          <a:p>
            <a:pPr lvl="1"/>
            <a:r>
              <a:rPr lang="ko-KR" altLang="en-US" dirty="0" err="1" smtClean="0"/>
              <a:t>비관계형</a:t>
            </a:r>
            <a:r>
              <a:rPr lang="ko-KR" altLang="en-US" dirty="0" smtClean="0"/>
              <a:t> 데이터베이스로</a:t>
            </a:r>
            <a:r>
              <a:rPr lang="en-US" altLang="ko-KR" dirty="0" smtClean="0"/>
              <a:t> </a:t>
            </a:r>
            <a:r>
              <a:rPr lang="ko-KR" altLang="en-US" dirty="0" smtClean="0"/>
              <a:t>데이터를 문서 형태로 저장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JSON (JavaScript Object Notation)</a:t>
            </a:r>
            <a:r>
              <a:rPr lang="ko-KR" altLang="en-US" dirty="0" smtClean="0"/>
              <a:t> </a:t>
            </a:r>
            <a:r>
              <a:rPr lang="en-US" altLang="ko-KR" dirty="0" smtClean="0"/>
              <a:t> </a:t>
            </a:r>
          </a:p>
          <a:p>
            <a:pPr lvl="1"/>
            <a:r>
              <a:rPr lang="ko-KR" altLang="en-US" dirty="0" smtClean="0"/>
              <a:t>복잡한</a:t>
            </a:r>
            <a:r>
              <a:rPr lang="en-US" altLang="ko-KR" dirty="0" smtClean="0"/>
              <a:t> </a:t>
            </a:r>
            <a:r>
              <a:rPr lang="ko-KR" altLang="en-US" dirty="0" smtClean="0"/>
              <a:t>형태의 데이터를 </a:t>
            </a:r>
            <a:r>
              <a:rPr lang="en-US" altLang="ko-KR" dirty="0" smtClean="0"/>
              <a:t>JSON, XML, BSON(Binary</a:t>
            </a:r>
            <a:r>
              <a:rPr lang="ko-KR" altLang="en-US" dirty="0" smtClean="0"/>
              <a:t> </a:t>
            </a:r>
            <a:r>
              <a:rPr lang="en-US" altLang="ko-KR" dirty="0" smtClean="0"/>
              <a:t>JSON) </a:t>
            </a:r>
            <a:r>
              <a:rPr lang="ko-KR" altLang="en-US" dirty="0" smtClean="0"/>
              <a:t>등의 포맷으로 데이터베이스에 넣을 수 있음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PDF </a:t>
            </a:r>
            <a:r>
              <a:rPr lang="ko-KR" altLang="en-US" dirty="0" smtClean="0"/>
              <a:t>문서를 </a:t>
            </a:r>
            <a:r>
              <a:rPr lang="en-US" altLang="ko-KR" dirty="0" smtClean="0"/>
              <a:t>DB</a:t>
            </a:r>
            <a:r>
              <a:rPr lang="ko-KR" altLang="en-US" dirty="0" smtClean="0"/>
              <a:t>에 직접 저장할 수 있다</a:t>
            </a:r>
            <a:r>
              <a:rPr lang="en-US" altLang="ko-KR" dirty="0" smtClean="0"/>
              <a:t>?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2632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MongoDB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사례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16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64467" y="1916832"/>
            <a:ext cx="73519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Elf Info </a:t>
            </a:r>
            <a:r>
              <a:rPr lang="en-US" altLang="ko-KR" dirty="0" err="1"/>
              <a:t>json</a:t>
            </a:r>
            <a:r>
              <a:rPr lang="en-US" altLang="ko-KR" dirty="0"/>
              <a:t> { id: "1234", name: "holly", age: "400", type: "high-elf" </a:t>
            </a:r>
            <a:r>
              <a:rPr lang="en-US" altLang="ko-KR" dirty="0" smtClean="0"/>
              <a:t>}</a:t>
            </a:r>
          </a:p>
          <a:p>
            <a:endParaRPr lang="en-US" altLang="ko-KR" dirty="0"/>
          </a:p>
          <a:p>
            <a:r>
              <a:rPr lang="en-US" altLang="ko-KR" b="1" dirty="0" smtClean="0"/>
              <a:t>Elf Address Book </a:t>
            </a:r>
            <a:r>
              <a:rPr lang="en-US" altLang="ko-KR" dirty="0" err="1" smtClean="0"/>
              <a:t>json</a:t>
            </a:r>
            <a:r>
              <a:rPr lang="en-US" altLang="ko-KR" dirty="0" smtClean="0"/>
              <a:t> { </a:t>
            </a:r>
            <a:r>
              <a:rPr lang="en-US" altLang="ko-KR" dirty="0" err="1" smtClean="0"/>
              <a:t>elven_id</a:t>
            </a:r>
            <a:r>
              <a:rPr lang="en-US" altLang="ko-KR" dirty="0" smtClean="0"/>
              <a:t>: "1234", city: "</a:t>
            </a:r>
            <a:r>
              <a:rPr lang="en-US" altLang="ko-KR" dirty="0" err="1" smtClean="0"/>
              <a:t>rivendell</a:t>
            </a:r>
            <a:r>
              <a:rPr lang="en-US" altLang="ko-KR" dirty="0" smtClean="0"/>
              <a:t>", 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    state: "middle-earth" }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67" y="3284984"/>
            <a:ext cx="25717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s://izlooite.files.wordpress.com/2010/05/ad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442" y="4077072"/>
            <a:ext cx="3917534" cy="234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52120" y="3645024"/>
            <a:ext cx="1635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XML vs. JSON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2346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MongoDB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Consistency(</a:t>
            </a:r>
            <a:r>
              <a:rPr lang="ko-KR" altLang="en-US" dirty="0" smtClean="0"/>
              <a:t>일관성</a:t>
            </a:r>
            <a:r>
              <a:rPr lang="en-US" altLang="ko-KR" dirty="0" smtClean="0"/>
              <a:t>)</a:t>
            </a:r>
            <a:r>
              <a:rPr lang="ko-KR" altLang="en-US" dirty="0" smtClean="0"/>
              <a:t> </a:t>
            </a:r>
            <a:r>
              <a:rPr lang="en-US" altLang="ko-KR" dirty="0" smtClean="0"/>
              <a:t>vs. Availability(</a:t>
            </a:r>
            <a:r>
              <a:rPr lang="ko-KR" altLang="en-US" dirty="0" smtClean="0"/>
              <a:t>가용성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/>
              <a:t>MongoDB</a:t>
            </a:r>
            <a:r>
              <a:rPr lang="ko-KR" altLang="en-US" dirty="0" smtClean="0"/>
              <a:t>는 </a:t>
            </a:r>
            <a:r>
              <a:rPr lang="en-US" altLang="ko-KR" dirty="0" smtClean="0"/>
              <a:t>Consistency</a:t>
            </a:r>
            <a:r>
              <a:rPr lang="ko-KR" altLang="en-US" dirty="0" smtClean="0"/>
              <a:t>를 중시 </a:t>
            </a:r>
            <a:endParaRPr lang="en-US" altLang="ko-KR" dirty="0" smtClean="0"/>
          </a:p>
          <a:p>
            <a:r>
              <a:rPr lang="ko-KR" altLang="en-US" dirty="0" err="1" smtClean="0"/>
              <a:t>샤딩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Sharding</a:t>
            </a:r>
            <a:r>
              <a:rPr lang="en-US" altLang="ko-KR" dirty="0" smtClean="0"/>
              <a:t>) </a:t>
            </a:r>
            <a:r>
              <a:rPr lang="ko-KR" altLang="en-US" dirty="0" smtClean="0"/>
              <a:t>기능 제공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데이터가 많아져서 </a:t>
            </a:r>
            <a:r>
              <a:rPr lang="en-US" altLang="ko-KR" dirty="0" smtClean="0"/>
              <a:t>DB</a:t>
            </a:r>
            <a:r>
              <a:rPr lang="ko-KR" altLang="en-US" dirty="0" smtClean="0"/>
              <a:t>가 커지면 몇 개의 </a:t>
            </a:r>
            <a:r>
              <a:rPr lang="en-US" altLang="ko-KR" dirty="0" smtClean="0"/>
              <a:t>DB</a:t>
            </a:r>
            <a:r>
              <a:rPr lang="ko-KR" altLang="en-US" dirty="0" smtClean="0"/>
              <a:t>로 자동</a:t>
            </a:r>
            <a:r>
              <a:rPr lang="en-US" altLang="ko-KR" dirty="0" smtClean="0"/>
              <a:t> </a:t>
            </a:r>
            <a:r>
              <a:rPr lang="ko-KR" altLang="en-US" dirty="0" smtClean="0"/>
              <a:t>파티션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복수개의 파티션 </a:t>
            </a:r>
            <a:r>
              <a:rPr lang="en-US" altLang="ko-KR" dirty="0" smtClean="0"/>
              <a:t>DB</a:t>
            </a:r>
            <a:r>
              <a:rPr lang="ko-KR" altLang="en-US" dirty="0" smtClean="0"/>
              <a:t>가 하나의 컬렉션으로 동작함 </a:t>
            </a:r>
            <a:endParaRPr lang="en-US" altLang="ko-KR" dirty="0" smtClean="0"/>
          </a:p>
          <a:p>
            <a:r>
              <a:rPr lang="ko-KR" altLang="en-US" dirty="0" smtClean="0"/>
              <a:t>주요 기능  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17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34705" y="3933056"/>
            <a:ext cx="702167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• Agile and Scalable</a:t>
            </a:r>
          </a:p>
          <a:p>
            <a:r>
              <a:rPr lang="en-US" altLang="ko-KR" sz="1400" dirty="0"/>
              <a:t>• Document-Oriented </a:t>
            </a:r>
            <a:r>
              <a:rPr lang="en-US" altLang="ko-KR" sz="1400" dirty="0" smtClean="0"/>
              <a:t>Storage </a:t>
            </a:r>
            <a:r>
              <a:rPr lang="en-US" altLang="ko-KR" sz="1400" dirty="0"/>
              <a:t>- JSON-style documents with dynamic schemas offer </a:t>
            </a:r>
            <a:r>
              <a:rPr lang="en-US" altLang="ko-KR" sz="1400" dirty="0" smtClean="0"/>
              <a:t>simplicity and </a:t>
            </a:r>
            <a:r>
              <a:rPr lang="en-US" altLang="ko-KR" sz="1400" dirty="0"/>
              <a:t>power.</a:t>
            </a:r>
          </a:p>
          <a:p>
            <a:r>
              <a:rPr lang="en-US" altLang="ko-KR" sz="1400" dirty="0"/>
              <a:t>• Full Index </a:t>
            </a:r>
            <a:r>
              <a:rPr lang="en-US" altLang="ko-KR" sz="1400" dirty="0" smtClean="0"/>
              <a:t>Support </a:t>
            </a:r>
            <a:r>
              <a:rPr lang="en-US" altLang="ko-KR" sz="1400" dirty="0"/>
              <a:t>- Index on any attribute, just like you’re used to.</a:t>
            </a:r>
          </a:p>
          <a:p>
            <a:r>
              <a:rPr lang="en-US" altLang="ko-KR" sz="1400" dirty="0"/>
              <a:t>• Replication &amp; High </a:t>
            </a:r>
            <a:r>
              <a:rPr lang="en-US" altLang="ko-KR" sz="1400" dirty="0" smtClean="0"/>
              <a:t>Availability </a:t>
            </a:r>
            <a:r>
              <a:rPr lang="en-US" altLang="ko-KR" sz="1400" dirty="0"/>
              <a:t>- Mirror across LANs and WANs for scale and peace of mind.</a:t>
            </a:r>
          </a:p>
          <a:p>
            <a:r>
              <a:rPr lang="en-US" altLang="ko-KR" sz="1400" dirty="0"/>
              <a:t>• </a:t>
            </a:r>
            <a:r>
              <a:rPr lang="en-US" altLang="ko-KR" sz="1400" dirty="0" smtClean="0"/>
              <a:t>Auto-</a:t>
            </a:r>
            <a:r>
              <a:rPr lang="en-US" altLang="ko-KR" sz="1400" dirty="0" err="1" smtClean="0"/>
              <a:t>Sharding</a:t>
            </a:r>
            <a:r>
              <a:rPr lang="en-US" altLang="ko-KR" sz="1400" dirty="0" smtClean="0"/>
              <a:t> </a:t>
            </a:r>
            <a:r>
              <a:rPr lang="en-US" altLang="ko-KR" sz="1400" dirty="0"/>
              <a:t>- Scale horizontally without compromising functionality.</a:t>
            </a:r>
          </a:p>
          <a:p>
            <a:r>
              <a:rPr lang="en-US" altLang="ko-KR" sz="1400" dirty="0"/>
              <a:t>• </a:t>
            </a:r>
            <a:r>
              <a:rPr lang="en-US" altLang="ko-KR" sz="1400" dirty="0" smtClean="0"/>
              <a:t>Querying </a:t>
            </a:r>
            <a:r>
              <a:rPr lang="en-US" altLang="ko-KR" sz="1400" dirty="0"/>
              <a:t>- Rich, document-based queries.</a:t>
            </a:r>
          </a:p>
          <a:p>
            <a:r>
              <a:rPr lang="en-US" altLang="ko-KR" sz="1400" dirty="0"/>
              <a:t>• Fast In-Place </a:t>
            </a:r>
            <a:r>
              <a:rPr lang="en-US" altLang="ko-KR" sz="1400" dirty="0" smtClean="0"/>
              <a:t>Updates </a:t>
            </a:r>
            <a:r>
              <a:rPr lang="en-US" altLang="ko-KR" sz="1400" dirty="0"/>
              <a:t>- Atomic modifiers for contention-free performance.</a:t>
            </a:r>
          </a:p>
          <a:p>
            <a:r>
              <a:rPr lang="en-US" altLang="ko-KR" sz="1400" dirty="0"/>
              <a:t>• </a:t>
            </a:r>
            <a:r>
              <a:rPr lang="en-US" altLang="ko-KR" sz="1400" dirty="0" smtClean="0"/>
              <a:t>Map/Reduce </a:t>
            </a:r>
            <a:r>
              <a:rPr lang="en-US" altLang="ko-KR" sz="1400" dirty="0"/>
              <a:t>- Flexible aggregation and data processing.</a:t>
            </a:r>
          </a:p>
          <a:p>
            <a:r>
              <a:rPr lang="en-US" altLang="ko-KR" sz="1400" dirty="0"/>
              <a:t>• </a:t>
            </a:r>
            <a:r>
              <a:rPr lang="en-US" altLang="ko-KR" sz="1400" dirty="0" err="1" smtClean="0"/>
              <a:t>GridFS</a:t>
            </a:r>
            <a:r>
              <a:rPr lang="en-US" altLang="ko-KR" sz="1400" dirty="0" smtClean="0"/>
              <a:t> </a:t>
            </a:r>
            <a:r>
              <a:rPr lang="en-US" altLang="ko-KR" sz="1400" dirty="0"/>
              <a:t>- Store files of any size without complicating your stack.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65755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Node.js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Node.js</a:t>
            </a:r>
            <a:r>
              <a:rPr lang="ko-KR" altLang="en-US" dirty="0" smtClean="0"/>
              <a:t>는 자바스크립트를 이용한 </a:t>
            </a:r>
            <a:r>
              <a:rPr lang="ko-KR" altLang="en-US" dirty="0" err="1" smtClean="0"/>
              <a:t>웹서비스</a:t>
            </a:r>
            <a:r>
              <a:rPr lang="ko-KR" altLang="en-US" dirty="0" smtClean="0"/>
              <a:t> 개발 언어로 최근 빠르게 확산되고 있음 </a:t>
            </a:r>
            <a:endParaRPr lang="en-US" altLang="ko-KR" dirty="0" smtClean="0"/>
          </a:p>
          <a:p>
            <a:pPr lvl="1"/>
            <a:r>
              <a:rPr lang="ko-KR" altLang="en-US" dirty="0" err="1"/>
              <a:t>구글</a:t>
            </a:r>
            <a:r>
              <a:rPr lang="en-US" altLang="ko-KR" dirty="0"/>
              <a:t> </a:t>
            </a:r>
            <a:r>
              <a:rPr lang="ko-KR" altLang="en-US" dirty="0"/>
              <a:t>크롬의 </a:t>
            </a:r>
            <a:r>
              <a:rPr lang="en-US" altLang="ko-KR" dirty="0"/>
              <a:t>V8 </a:t>
            </a:r>
            <a:r>
              <a:rPr lang="ko-KR" altLang="en-US" dirty="0"/>
              <a:t>자바스크립트 엔진에 기반한 </a:t>
            </a:r>
            <a:r>
              <a:rPr lang="ko-KR" altLang="en-US" dirty="0" err="1"/>
              <a:t>서버측</a:t>
            </a:r>
            <a:r>
              <a:rPr lang="ko-KR" altLang="en-US" dirty="0"/>
              <a:t> 플랫폼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Apache</a:t>
            </a:r>
            <a:r>
              <a:rPr lang="ko-KR" altLang="en-US" dirty="0"/>
              <a:t>와 같은 별도의 서버 프로그램을 사용하지 않고 서비스를 직접 제공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이벤트기반</a:t>
            </a:r>
            <a:r>
              <a:rPr lang="en-US" altLang="ko-KR" dirty="0"/>
              <a:t>, </a:t>
            </a:r>
            <a:r>
              <a:rPr lang="ko-KR" altLang="en-US" dirty="0" err="1"/>
              <a:t>비동기</a:t>
            </a:r>
            <a:r>
              <a:rPr lang="ko-KR" altLang="en-US" dirty="0"/>
              <a:t> </a:t>
            </a:r>
            <a:r>
              <a:rPr lang="en-US" altLang="ko-KR" dirty="0"/>
              <a:t>I/O, </a:t>
            </a:r>
            <a:r>
              <a:rPr lang="ko-KR" altLang="en-US" dirty="0"/>
              <a:t>단일 </a:t>
            </a:r>
            <a:r>
              <a:rPr lang="ko-KR" altLang="en-US" dirty="0" err="1"/>
              <a:t>스레드</a:t>
            </a:r>
            <a:r>
              <a:rPr lang="ko-KR" altLang="en-US" dirty="0"/>
              <a:t> 루프를 통한 높은 </a:t>
            </a:r>
            <a:r>
              <a:rPr lang="ko-KR" altLang="en-US" dirty="0" smtClean="0"/>
              <a:t>처리성능 </a:t>
            </a:r>
            <a:endParaRPr lang="en-US" altLang="ko-KR" dirty="0" smtClean="0"/>
          </a:p>
          <a:p>
            <a:r>
              <a:rPr lang="ko-KR" altLang="en-US" dirty="0" smtClean="0"/>
              <a:t>대규모 회사들에서도 널리 사용 중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Microsoft, eBay</a:t>
            </a:r>
          </a:p>
          <a:p>
            <a:pPr lvl="1"/>
            <a:r>
              <a:rPr lang="en-US" altLang="ko-KR" dirty="0" smtClean="0"/>
              <a:t>LinkedIn, Yahoo</a:t>
            </a:r>
          </a:p>
          <a:p>
            <a:pPr lvl="1"/>
            <a:r>
              <a:rPr lang="en-US" altLang="ko-KR" dirty="0" err="1" smtClean="0"/>
              <a:t>WalMart</a:t>
            </a:r>
            <a:r>
              <a:rPr lang="en-US" altLang="ko-KR" dirty="0" smtClean="0"/>
              <a:t>, Uber</a:t>
            </a:r>
          </a:p>
          <a:p>
            <a:pPr lvl="1"/>
            <a:r>
              <a:rPr lang="en-US" altLang="ko-KR" dirty="0" smtClean="0"/>
              <a:t>Oracle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18</a:t>
            </a:fld>
            <a:endParaRPr lang="ko-KR" altLang="en-US" dirty="0"/>
          </a:p>
        </p:txBody>
      </p:sp>
      <p:pic>
        <p:nvPicPr>
          <p:cNvPr id="1030" name="Picture 6" descr="https://qph.ec.quoracdn.net/main-qimg-437e91ee2b145b6ae72be5ef9d041303?convert_to_webp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523" y="4293096"/>
            <a:ext cx="3252423" cy="174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67188" y="6084004"/>
            <a:ext cx="2137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https://</a:t>
            </a:r>
            <a:r>
              <a:rPr lang="en-US" altLang="ko-KR" dirty="0" smtClean="0"/>
              <a:t>nodejs.org/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3299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Node.js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LAMP </a:t>
            </a:r>
            <a:r>
              <a:rPr lang="ko-KR" altLang="en-US" dirty="0" err="1" smtClean="0"/>
              <a:t>스택과의</a:t>
            </a:r>
            <a:r>
              <a:rPr lang="ko-KR" altLang="en-US" dirty="0" smtClean="0"/>
              <a:t> 비교 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웹서버</a:t>
            </a:r>
            <a:r>
              <a:rPr lang="en-US" altLang="ko-KR" dirty="0" smtClean="0"/>
              <a:t>: Apache, Nginx </a:t>
            </a:r>
            <a:r>
              <a:rPr lang="ko-KR" altLang="en-US" dirty="0" smtClean="0"/>
              <a:t>등 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서버측</a:t>
            </a:r>
            <a:r>
              <a:rPr lang="ko-KR" altLang="en-US" dirty="0" smtClean="0"/>
              <a:t> 스크립트언어</a:t>
            </a:r>
            <a:r>
              <a:rPr lang="en-US" altLang="ko-KR" dirty="0" smtClean="0"/>
              <a:t>: PHP, Perl, Python</a:t>
            </a:r>
          </a:p>
          <a:p>
            <a:pPr lvl="1"/>
            <a:r>
              <a:rPr lang="en-US" altLang="ko-KR" dirty="0" smtClean="0"/>
              <a:t>DB </a:t>
            </a:r>
            <a:r>
              <a:rPr lang="ko-KR" altLang="en-US" dirty="0" smtClean="0"/>
              <a:t>연결</a:t>
            </a:r>
            <a:r>
              <a:rPr lang="en-US" altLang="ko-KR" dirty="0" smtClean="0"/>
              <a:t>: </a:t>
            </a:r>
            <a:r>
              <a:rPr lang="en-US" altLang="ko-KR" dirty="0" err="1" smtClean="0"/>
              <a:t>Mysql</a:t>
            </a:r>
            <a:r>
              <a:rPr lang="en-US" altLang="ko-KR" dirty="0" smtClean="0"/>
              <a:t> </a:t>
            </a:r>
            <a:r>
              <a:rPr lang="ko-KR" altLang="en-US" dirty="0" smtClean="0"/>
              <a:t>등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새로운 접속요청이 있으면 </a:t>
            </a:r>
            <a:r>
              <a:rPr lang="en-US" altLang="ko-KR" dirty="0" smtClean="0"/>
              <a:t>Apache</a:t>
            </a:r>
            <a:r>
              <a:rPr lang="ko-KR" altLang="en-US" dirty="0" smtClean="0"/>
              <a:t>는 새로운 </a:t>
            </a:r>
            <a:r>
              <a:rPr lang="ko-KR" altLang="en-US" dirty="0" err="1" smtClean="0"/>
              <a:t>쓰레드</a:t>
            </a:r>
            <a:r>
              <a:rPr lang="en-US" altLang="ko-KR" dirty="0" smtClean="0"/>
              <a:t>(thread)</a:t>
            </a:r>
            <a:r>
              <a:rPr lang="ko-KR" altLang="en-US" dirty="0" smtClean="0"/>
              <a:t>를 생성하여 서비스 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멀티쓰레딩</a:t>
            </a:r>
            <a:r>
              <a:rPr lang="en-US" altLang="ko-KR" dirty="0" smtClean="0"/>
              <a:t>). </a:t>
            </a:r>
            <a:r>
              <a:rPr lang="ko-KR" altLang="en-US" dirty="0" smtClean="0"/>
              <a:t>동시접속자수에 제한이 있음</a:t>
            </a:r>
            <a:r>
              <a:rPr lang="en-US" altLang="ko-KR" dirty="0" smtClean="0"/>
              <a:t>. </a:t>
            </a:r>
          </a:p>
          <a:p>
            <a:pPr lvl="1"/>
            <a:r>
              <a:rPr lang="ko-KR" altLang="en-US" dirty="0" smtClean="0"/>
              <a:t>서비스 사용자를 늘리려면 서버를 증설해야 함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19</a:t>
            </a:fld>
            <a:endParaRPr lang="ko-KR" altLang="en-US" dirty="0"/>
          </a:p>
        </p:txBody>
      </p:sp>
      <p:pic>
        <p:nvPicPr>
          <p:cNvPr id="5" name="Picture 4" descr="http://www.programmableweb.com/sites/default/files/LAMP-st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293096"/>
            <a:ext cx="4680521" cy="200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44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ko-KR" dirty="0" smtClean="0"/>
              <a:t>1.1 </a:t>
            </a:r>
            <a:r>
              <a:rPr lang="ko-KR" altLang="en-US" dirty="0" smtClean="0"/>
              <a:t>강의 목표</a:t>
            </a:r>
            <a:endParaRPr lang="en-US" altLang="ko-KR" dirty="0" smtClean="0"/>
          </a:p>
          <a:p>
            <a:r>
              <a:rPr lang="en-US" altLang="ko-KR" dirty="0" smtClean="0"/>
              <a:t>1.2 MEAN</a:t>
            </a:r>
            <a:r>
              <a:rPr lang="ko-KR" altLang="en-US" dirty="0" smtClean="0"/>
              <a:t> </a:t>
            </a:r>
            <a:r>
              <a:rPr lang="en-US" altLang="ko-KR" dirty="0" smtClean="0"/>
              <a:t>Stack </a:t>
            </a:r>
            <a:r>
              <a:rPr lang="ko-KR" altLang="en-US" dirty="0" smtClean="0"/>
              <a:t>소개 </a:t>
            </a:r>
            <a:endParaRPr lang="en-US" altLang="ko-KR" dirty="0" smtClean="0"/>
          </a:p>
          <a:p>
            <a:r>
              <a:rPr lang="en-US" altLang="ko-KR" dirty="0" smtClean="0"/>
              <a:t>1.3 </a:t>
            </a:r>
            <a:r>
              <a:rPr lang="ko-KR" altLang="en-US" dirty="0" smtClean="0"/>
              <a:t>실습 환경 구축</a:t>
            </a:r>
            <a:endParaRPr lang="en-US" altLang="ko-KR" dirty="0" smtClean="0"/>
          </a:p>
          <a:p>
            <a:r>
              <a:rPr lang="en-US" altLang="ko-KR" dirty="0" smtClean="0"/>
              <a:t>1.4 </a:t>
            </a:r>
            <a:r>
              <a:rPr lang="ko-KR" altLang="en-US" dirty="0" err="1" smtClean="0"/>
              <a:t>웹서버</a:t>
            </a:r>
            <a:r>
              <a:rPr lang="ko-KR" altLang="en-US" dirty="0" smtClean="0"/>
              <a:t> 계정 생성</a:t>
            </a:r>
            <a:endParaRPr lang="en-US" altLang="ko-KR" dirty="0" smtClean="0"/>
          </a:p>
          <a:p>
            <a:r>
              <a:rPr lang="en-US" altLang="ko-KR" dirty="0" smtClean="0"/>
              <a:t>1.5 Bootstrap </a:t>
            </a:r>
            <a:r>
              <a:rPr lang="ko-KR" altLang="en-US" dirty="0" smtClean="0"/>
              <a:t>기술 소개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강의 개요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86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Node.js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Node</a:t>
            </a:r>
            <a:r>
              <a:rPr lang="ko-KR" altLang="en-US" dirty="0" smtClean="0"/>
              <a:t>는 이벤트 기반 언어 </a:t>
            </a:r>
            <a:endParaRPr lang="en-US" altLang="ko-KR" dirty="0" smtClean="0"/>
          </a:p>
          <a:p>
            <a:r>
              <a:rPr lang="ko-KR" altLang="en-US" dirty="0" err="1" smtClean="0"/>
              <a:t>비동기식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단일쓰레드로</a:t>
            </a:r>
            <a:r>
              <a:rPr lang="ko-KR" altLang="en-US" dirty="0" smtClean="0"/>
              <a:t> 모든 서비스 요구에 응답 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20</a:t>
            </a:fld>
            <a:endParaRPr lang="ko-KR" altLang="en-US" dirty="0"/>
          </a:p>
        </p:txBody>
      </p:sp>
      <p:pic>
        <p:nvPicPr>
          <p:cNvPr id="5122" name="Picture 2" descr="http://m.devzone.co.kr/Project/DevZone/Ftp/Contents__/26/Images/inteligent_big_kiosk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897486"/>
            <a:ext cx="384042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신발 줄서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072233"/>
            <a:ext cx="2880320" cy="253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29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Node.js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smtClean="0"/>
              <a:t>Node</a:t>
            </a:r>
            <a:r>
              <a:rPr lang="ko-KR" altLang="en-US" dirty="0" smtClean="0"/>
              <a:t>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프로그래밍</a:t>
            </a:r>
            <a:r>
              <a:rPr lang="en-US" altLang="ko-KR" dirty="0" smtClean="0"/>
              <a:t> </a:t>
            </a:r>
            <a:r>
              <a:rPr lang="ko-KR" altLang="en-US" dirty="0" smtClean="0"/>
              <a:t>방법론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이벤트 기반 프로그래밍 </a:t>
            </a:r>
            <a:r>
              <a:rPr lang="en-US" altLang="ko-KR" dirty="0" smtClean="0"/>
              <a:t>(Event driven programming) </a:t>
            </a:r>
          </a:p>
          <a:p>
            <a:pPr lvl="2"/>
            <a:r>
              <a:rPr lang="ko-KR" altLang="en-US" dirty="0" smtClean="0"/>
              <a:t>마우스클릭</a:t>
            </a:r>
            <a:r>
              <a:rPr lang="en-US" altLang="ko-KR" dirty="0" smtClean="0"/>
              <a:t>, </a:t>
            </a:r>
            <a:r>
              <a:rPr lang="ko-KR" altLang="en-US" dirty="0" smtClean="0"/>
              <a:t>키보드입력</a:t>
            </a:r>
            <a:r>
              <a:rPr lang="en-US" altLang="ko-KR" dirty="0" smtClean="0"/>
              <a:t>, </a:t>
            </a:r>
            <a:r>
              <a:rPr lang="ko-KR" altLang="en-US" dirty="0" smtClean="0"/>
              <a:t>메시지입력 등 이벤트 발생에 따라 프로그램 진행</a:t>
            </a:r>
            <a:r>
              <a:rPr lang="en-US" altLang="ko-KR" dirty="0" smtClean="0"/>
              <a:t>. GUI </a:t>
            </a:r>
            <a:r>
              <a:rPr lang="ko-KR" altLang="en-US" dirty="0" smtClean="0"/>
              <a:t>프로그래밍이 대표적인 사례 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비동기</a:t>
            </a:r>
            <a:r>
              <a:rPr lang="en-US" altLang="ko-KR" dirty="0" smtClean="0"/>
              <a:t> </a:t>
            </a:r>
            <a:r>
              <a:rPr lang="ko-KR" altLang="en-US" dirty="0" smtClean="0"/>
              <a:t>프로그래밍 </a:t>
            </a:r>
            <a:r>
              <a:rPr lang="en-US" altLang="ko-KR" dirty="0" smtClean="0"/>
              <a:t>(Asynchronous programming)</a:t>
            </a:r>
          </a:p>
          <a:p>
            <a:pPr lvl="2"/>
            <a:r>
              <a:rPr lang="ko-KR" altLang="en-US" dirty="0" smtClean="0"/>
              <a:t>메인 프로그램은 이벤트를 기다림 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이벤트 발생시 </a:t>
            </a:r>
            <a:r>
              <a:rPr lang="ko-KR" altLang="en-US" dirty="0" err="1" smtClean="0"/>
              <a:t>이벤트핸들러에게</a:t>
            </a:r>
            <a:r>
              <a:rPr lang="ko-KR" altLang="en-US" dirty="0" smtClean="0"/>
              <a:t> 처리를 넘기고 메인 프로그램은 다른 이벤트를 기다림  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이벤트 처리가 끝나면 </a:t>
            </a:r>
            <a:r>
              <a:rPr lang="ko-KR" altLang="en-US" dirty="0" err="1" smtClean="0"/>
              <a:t>콜백</a:t>
            </a:r>
            <a:r>
              <a:rPr lang="en-US" altLang="ko-KR" dirty="0" smtClean="0"/>
              <a:t>(callback)</a:t>
            </a:r>
            <a:r>
              <a:rPr lang="ko-KR" altLang="en-US" dirty="0" smtClean="0"/>
              <a:t> 함수를 실행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비동기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콜백</a:t>
            </a:r>
            <a:r>
              <a:rPr lang="ko-KR" altLang="en-US" dirty="0" smtClean="0"/>
              <a:t> </a:t>
            </a:r>
            <a:r>
              <a:rPr lang="en-US" altLang="ko-KR" dirty="0" smtClean="0"/>
              <a:t>(Asynchronous callbacks, non-blocking callbacks) </a:t>
            </a:r>
          </a:p>
          <a:p>
            <a:pPr lvl="2"/>
            <a:r>
              <a:rPr lang="ko-KR" altLang="en-US" dirty="0" smtClean="0"/>
              <a:t>함수의 인자로 또 다른 함수를 지정하는 방식 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처리할 준비가 완료되면 실행되는 함수 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처리에 시간이 걸리는 경우에 유용  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Synchronous callback: blocking  (</a:t>
            </a:r>
            <a:r>
              <a:rPr lang="ko-KR" altLang="en-US" dirty="0" smtClean="0"/>
              <a:t>작업이 </a:t>
            </a:r>
            <a:r>
              <a:rPr lang="ko-KR" altLang="en-US" dirty="0" err="1" smtClean="0"/>
              <a:t>끝날때까지</a:t>
            </a:r>
            <a:r>
              <a:rPr lang="ko-KR" altLang="en-US" dirty="0" smtClean="0"/>
              <a:t> 기다림</a:t>
            </a:r>
            <a:r>
              <a:rPr lang="en-US" altLang="ko-KR" dirty="0" smtClean="0"/>
              <a:t>)</a:t>
            </a:r>
          </a:p>
          <a:p>
            <a:pPr lvl="2"/>
            <a:r>
              <a:rPr lang="en-US" altLang="ko-KR" dirty="0" smtClean="0"/>
              <a:t>Asynchronous callback: non-blocking  (</a:t>
            </a:r>
            <a:r>
              <a:rPr lang="ko-KR" altLang="en-US" dirty="0" smtClean="0"/>
              <a:t>작업을 시켜놓고 다른 일 수행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3919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Node</a:t>
            </a:r>
            <a:r>
              <a:rPr lang="ko-KR" altLang="en-US" dirty="0" smtClean="0"/>
              <a:t>와</a:t>
            </a:r>
            <a:r>
              <a:rPr lang="en-US" altLang="ko-KR" dirty="0" smtClean="0"/>
              <a:t> NPM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NPM (Node Package Manager)</a:t>
            </a:r>
          </a:p>
          <a:p>
            <a:pPr lvl="1"/>
            <a:r>
              <a:rPr lang="ko-KR" altLang="en-US" dirty="0" err="1"/>
              <a:t>노드에서는</a:t>
            </a:r>
            <a:r>
              <a:rPr lang="ko-KR" altLang="en-US" dirty="0"/>
              <a:t> 많은 확장 패키지들을 설치하여 사용할 수 </a:t>
            </a:r>
            <a:r>
              <a:rPr lang="ko-KR" altLang="en-US" dirty="0" smtClean="0"/>
              <a:t>있음</a:t>
            </a:r>
            <a:r>
              <a:rPr lang="en-US" altLang="ko-KR" dirty="0" smtClean="0"/>
              <a:t>. </a:t>
            </a:r>
            <a:r>
              <a:rPr lang="ko-KR" altLang="en-US" dirty="0" smtClean="0"/>
              <a:t> </a:t>
            </a:r>
            <a:endParaRPr lang="ko-KR" altLang="en-US" dirty="0"/>
          </a:p>
          <a:p>
            <a:pPr lvl="1"/>
            <a:r>
              <a:rPr lang="en-US" altLang="ko-KR" dirty="0" smtClean="0"/>
              <a:t>NPM</a:t>
            </a:r>
            <a:r>
              <a:rPr lang="ko-KR" altLang="en-US" dirty="0" smtClean="0"/>
              <a:t>은 </a:t>
            </a:r>
            <a:r>
              <a:rPr lang="ko-KR" altLang="en-US" dirty="0" err="1" smtClean="0"/>
              <a:t>노드</a:t>
            </a:r>
            <a:r>
              <a:rPr lang="ko-KR" altLang="en-US" dirty="0" smtClean="0"/>
              <a:t> 패키지 관리자로서 패키지 관리가 매우 편리함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노드를</a:t>
            </a:r>
            <a:r>
              <a:rPr lang="ko-KR" altLang="en-US" dirty="0" smtClean="0"/>
              <a:t> 유명하게 만든 강력한 기능</a:t>
            </a:r>
            <a:r>
              <a:rPr lang="en-US" altLang="ko-KR" dirty="0" smtClean="0"/>
              <a:t>. 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Node.js </a:t>
            </a:r>
            <a:r>
              <a:rPr lang="ko-KR" altLang="en-US" dirty="0" err="1" smtClean="0"/>
              <a:t>설치시</a:t>
            </a:r>
            <a:r>
              <a:rPr lang="ko-KR" altLang="en-US" dirty="0" smtClean="0"/>
              <a:t> </a:t>
            </a:r>
            <a:r>
              <a:rPr lang="en-US" altLang="ko-KR" dirty="0" smtClean="0"/>
              <a:t>NPM</a:t>
            </a:r>
            <a:r>
              <a:rPr lang="ko-KR" altLang="en-US" dirty="0" smtClean="0"/>
              <a:t>도 기본 설치됨 </a:t>
            </a:r>
            <a:endParaRPr lang="en-US" altLang="ko-KR" dirty="0" smtClean="0"/>
          </a:p>
          <a:p>
            <a:pPr lvl="1"/>
            <a:r>
              <a:rPr lang="en-US" altLang="ko-KR" dirty="0">
                <a:hlinkClick r:id="rId2"/>
              </a:rPr>
              <a:t>https://www.npmjs.com</a:t>
            </a:r>
            <a:r>
              <a:rPr lang="en-US" altLang="ko-KR" dirty="0" smtClean="0">
                <a:hlinkClick r:id="rId2"/>
              </a:rPr>
              <a:t>/</a:t>
            </a:r>
            <a:r>
              <a:rPr lang="en-US" altLang="ko-KR" dirty="0" smtClean="0"/>
              <a:t>  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자신이 프로그래밍한 코드를 패키지 형태로 만들어 재활용할 수 있음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Popular packages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22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69361" y="4725144"/>
            <a:ext cx="71910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• </a:t>
            </a:r>
            <a:r>
              <a:rPr lang="en-US" altLang="ko-KR" dirty="0" err="1" smtClean="0"/>
              <a:t>ExpressJS</a:t>
            </a:r>
            <a:r>
              <a:rPr lang="en-US" altLang="ko-KR" dirty="0" smtClean="0"/>
              <a:t> </a:t>
            </a:r>
            <a:r>
              <a:rPr lang="en-US" altLang="ko-KR" dirty="0"/>
              <a:t>is currently the most starred package on </a:t>
            </a:r>
            <a:r>
              <a:rPr lang="en-US" altLang="ko-KR" dirty="0" err="1"/>
              <a:t>npm’s</a:t>
            </a:r>
            <a:r>
              <a:rPr lang="en-US" altLang="ko-KR" dirty="0"/>
              <a:t> </a:t>
            </a:r>
            <a:r>
              <a:rPr lang="en-US" altLang="ko-KR" dirty="0" smtClean="0"/>
              <a:t>site. </a:t>
            </a:r>
          </a:p>
          <a:p>
            <a:r>
              <a:rPr lang="en-US" altLang="ko-KR" dirty="0" smtClean="0"/>
              <a:t>• Mongoose </a:t>
            </a:r>
            <a:r>
              <a:rPr lang="en-US" altLang="ko-KR" dirty="0"/>
              <a:t>is the package we will use to interact with MongoDB.</a:t>
            </a:r>
          </a:p>
          <a:p>
            <a:r>
              <a:rPr lang="en-US" altLang="ko-KR" dirty="0" smtClean="0"/>
              <a:t>• </a:t>
            </a:r>
            <a:r>
              <a:rPr lang="en-US" altLang="ko-KR" dirty="0" err="1" smtClean="0"/>
              <a:t>GruntJS</a:t>
            </a:r>
            <a:r>
              <a:rPr lang="en-US" altLang="ko-KR" dirty="0" smtClean="0"/>
              <a:t> </a:t>
            </a:r>
            <a:r>
              <a:rPr lang="en-US" altLang="ko-KR" dirty="0"/>
              <a:t>for automating tasks </a:t>
            </a:r>
            <a:r>
              <a:rPr lang="en-US" altLang="ko-KR" dirty="0" smtClean="0"/>
              <a:t> </a:t>
            </a:r>
            <a:endParaRPr lang="en-US" altLang="ko-KR" dirty="0"/>
          </a:p>
          <a:p>
            <a:r>
              <a:rPr lang="en-US" altLang="ko-KR" dirty="0" smtClean="0"/>
              <a:t>• </a:t>
            </a:r>
            <a:r>
              <a:rPr lang="en-US" altLang="ko-KR" dirty="0" err="1" smtClean="0"/>
              <a:t>PassportJS</a:t>
            </a:r>
            <a:r>
              <a:rPr lang="en-US" altLang="ko-KR" dirty="0" smtClean="0"/>
              <a:t> </a:t>
            </a:r>
            <a:r>
              <a:rPr lang="en-US" altLang="ko-KR" dirty="0"/>
              <a:t>for authentication with many social services.</a:t>
            </a:r>
          </a:p>
          <a:p>
            <a:r>
              <a:rPr lang="en-US" altLang="ko-KR" dirty="0" smtClean="0"/>
              <a:t>• Socket.io </a:t>
            </a:r>
            <a:r>
              <a:rPr lang="en-US" altLang="ko-KR" dirty="0"/>
              <a:t>for building real time </a:t>
            </a:r>
            <a:r>
              <a:rPr lang="en-US" altLang="ko-KR" dirty="0" err="1"/>
              <a:t>websocket</a:t>
            </a:r>
            <a:r>
              <a:rPr lang="en-US" altLang="ko-KR" dirty="0"/>
              <a:t> </a:t>
            </a:r>
            <a:r>
              <a:rPr lang="en-US" altLang="ko-KR" dirty="0" smtClean="0"/>
              <a:t>applications</a:t>
            </a:r>
          </a:p>
          <a:p>
            <a:r>
              <a:rPr lang="en-US" altLang="ko-KR" dirty="0" smtClean="0"/>
              <a:t>• </a:t>
            </a:r>
            <a:r>
              <a:rPr lang="en-US" altLang="ko-KR" dirty="0" err="1" smtClean="0"/>
              <a:t>Elasticsearch</a:t>
            </a:r>
            <a:r>
              <a:rPr lang="en-US" altLang="ko-KR" dirty="0" smtClean="0"/>
              <a:t> </a:t>
            </a:r>
            <a:r>
              <a:rPr lang="en-US" altLang="ko-KR" dirty="0"/>
              <a:t>for providing high scalability search operations.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9925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hlinkClick r:id="rId2"/>
              </a:rPr>
              <a:t>https://</a:t>
            </a:r>
            <a:r>
              <a:rPr lang="en-US" altLang="ko-KR" dirty="0" smtClean="0">
                <a:hlinkClick r:id="rId2"/>
              </a:rPr>
              <a:t>www.npmjs.com/browse/star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23</a:t>
            </a:fld>
            <a:endParaRPr lang="ko-KR" alt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66530"/>
            <a:ext cx="7701766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32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Express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12648" y="1340768"/>
            <a:ext cx="8153400" cy="5040560"/>
          </a:xfrm>
        </p:spPr>
        <p:txBody>
          <a:bodyPr/>
          <a:lstStyle/>
          <a:p>
            <a:r>
              <a:rPr lang="en-US" altLang="ko-KR" dirty="0" smtClean="0"/>
              <a:t>node.js </a:t>
            </a:r>
            <a:r>
              <a:rPr lang="ko-KR" altLang="en-US" dirty="0"/>
              <a:t>환경에서 웹 어플리케이션을 </a:t>
            </a:r>
            <a:r>
              <a:rPr lang="ko-KR" altLang="en-US" dirty="0" smtClean="0"/>
              <a:t>쉽게 개발하기 위해 사용할 수 있는 프레임워크</a:t>
            </a:r>
            <a:endParaRPr lang="en-US" altLang="ko-KR" dirty="0" smtClean="0"/>
          </a:p>
          <a:p>
            <a:r>
              <a:rPr lang="ko-KR" altLang="en-US" dirty="0" smtClean="0"/>
              <a:t>웹 </a:t>
            </a:r>
            <a:r>
              <a:rPr lang="ko-KR" altLang="en-US" dirty="0"/>
              <a:t>어플리케이션 개발에 필요한 유용한 </a:t>
            </a:r>
            <a:r>
              <a:rPr lang="en-US" altLang="ko-KR" dirty="0"/>
              <a:t>API </a:t>
            </a:r>
            <a:r>
              <a:rPr lang="ko-KR" altLang="en-US" dirty="0"/>
              <a:t>제공 </a:t>
            </a:r>
            <a:endParaRPr lang="en-US" altLang="ko-KR" dirty="0"/>
          </a:p>
          <a:p>
            <a:r>
              <a:rPr lang="en-US" altLang="ko-KR" dirty="0"/>
              <a:t>Express</a:t>
            </a:r>
            <a:r>
              <a:rPr lang="ko-KR" altLang="en-US" dirty="0"/>
              <a:t>는 현재 </a:t>
            </a:r>
            <a:r>
              <a:rPr lang="en-US" altLang="ko-KR" dirty="0"/>
              <a:t>NPM </a:t>
            </a:r>
            <a:r>
              <a:rPr lang="ko-KR" altLang="en-US" dirty="0"/>
              <a:t>사이트에서</a:t>
            </a:r>
            <a:r>
              <a:rPr lang="en-US" altLang="ko-KR" dirty="0"/>
              <a:t> </a:t>
            </a:r>
            <a:r>
              <a:rPr lang="ko-KR" altLang="en-US" dirty="0"/>
              <a:t>가장 </a:t>
            </a:r>
            <a:r>
              <a:rPr lang="ko-KR" altLang="en-US" dirty="0" err="1"/>
              <a:t>인기있는</a:t>
            </a:r>
            <a:r>
              <a:rPr lang="ko-KR" altLang="en-US" dirty="0"/>
              <a:t> 패키지</a:t>
            </a:r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dirty="0" smtClean="0"/>
              <a:t>Express</a:t>
            </a:r>
            <a:r>
              <a:rPr lang="ko-KR" altLang="en-US" dirty="0" smtClean="0"/>
              <a:t>의 주요 기능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Router</a:t>
            </a:r>
            <a:endParaRPr lang="en-US" altLang="ko-KR" dirty="0"/>
          </a:p>
          <a:p>
            <a:pPr lvl="1"/>
            <a:r>
              <a:rPr lang="en-US" altLang="ko-KR" dirty="0" smtClean="0"/>
              <a:t>Handling </a:t>
            </a:r>
            <a:r>
              <a:rPr lang="en-US" altLang="ko-KR" dirty="0"/>
              <a:t>Requests</a:t>
            </a:r>
          </a:p>
          <a:p>
            <a:pPr lvl="1"/>
            <a:r>
              <a:rPr lang="en-US" altLang="ko-KR" dirty="0" smtClean="0"/>
              <a:t>Application </a:t>
            </a:r>
            <a:r>
              <a:rPr lang="en-US" altLang="ko-KR" dirty="0"/>
              <a:t>Settings</a:t>
            </a:r>
          </a:p>
          <a:p>
            <a:pPr lvl="1"/>
            <a:r>
              <a:rPr lang="en-US" altLang="ko-KR" dirty="0" smtClean="0"/>
              <a:t>Middleware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2763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Express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>
                <a:hlinkClick r:id="rId2"/>
              </a:rPr>
              <a:t>http</a:t>
            </a:r>
            <a:r>
              <a:rPr lang="en-US" altLang="ko-KR" dirty="0">
                <a:hlinkClick r:id="rId2"/>
              </a:rPr>
              <a:t>://expressjs.com</a:t>
            </a:r>
            <a:r>
              <a:rPr lang="en-US" altLang="ko-KR" dirty="0" smtClean="0">
                <a:hlinkClick r:id="rId2"/>
              </a:rPr>
              <a:t>/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25</a:t>
            </a:fld>
            <a:endParaRPr lang="ko-KR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054" y="2132856"/>
            <a:ext cx="6586447" cy="417646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99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Express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Express</a:t>
            </a:r>
            <a:r>
              <a:rPr lang="ko-KR" altLang="en-US" dirty="0" smtClean="0"/>
              <a:t>를 사용하는 회사들 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MySpace</a:t>
            </a:r>
            <a:r>
              <a:rPr lang="en-US" altLang="ko-KR" dirty="0" smtClean="0"/>
              <a:t>, LinkedIn, </a:t>
            </a:r>
            <a:r>
              <a:rPr lang="en-US" altLang="ko-KR" dirty="0" err="1" smtClean="0"/>
              <a:t>Klout</a:t>
            </a:r>
            <a:r>
              <a:rPr lang="en-US" altLang="ko-KR" dirty="0" smtClean="0"/>
              <a:t>, Segment.io</a:t>
            </a:r>
          </a:p>
          <a:p>
            <a:pPr lvl="1"/>
            <a:r>
              <a:rPr lang="en-US" altLang="ko-KR" dirty="0">
                <a:hlinkClick r:id="rId2"/>
              </a:rPr>
              <a:t>http://</a:t>
            </a:r>
            <a:r>
              <a:rPr lang="en-US" altLang="ko-KR" dirty="0" smtClean="0">
                <a:hlinkClick r:id="rId2"/>
              </a:rPr>
              <a:t>expressjs.com/en/resources/companies-using-express.html</a:t>
            </a:r>
            <a:r>
              <a:rPr lang="en-US" altLang="ko-KR" dirty="0" smtClean="0"/>
              <a:t> </a:t>
            </a:r>
          </a:p>
          <a:p>
            <a:pPr lvl="1"/>
            <a:endParaRPr lang="en-US" altLang="ko-KR" dirty="0"/>
          </a:p>
          <a:p>
            <a:pPr lvl="1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26</a:t>
            </a:fld>
            <a:endParaRPr lang="ko-KR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777" y="3068960"/>
            <a:ext cx="5794226" cy="321828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91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AngularJS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 smtClean="0"/>
              <a:t>구글이</a:t>
            </a:r>
            <a:r>
              <a:rPr lang="en-US" altLang="ko-KR" dirty="0" smtClean="0"/>
              <a:t> </a:t>
            </a:r>
            <a:r>
              <a:rPr lang="ko-KR" altLang="en-US" dirty="0" smtClean="0"/>
              <a:t>만든 </a:t>
            </a:r>
            <a:r>
              <a:rPr lang="en-US" altLang="ko-KR" dirty="0" smtClean="0"/>
              <a:t>front-end </a:t>
            </a:r>
            <a:r>
              <a:rPr lang="ko-KR" altLang="en-US" dirty="0" smtClean="0"/>
              <a:t>자바스크립트 프레임워크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Front-end: </a:t>
            </a:r>
            <a:r>
              <a:rPr lang="ko-KR" altLang="en-US" dirty="0" err="1" smtClean="0"/>
              <a:t>클라이언트측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Back-end: </a:t>
            </a:r>
            <a:r>
              <a:rPr lang="ko-KR" altLang="en-US" dirty="0" err="1" smtClean="0"/>
              <a:t>서버측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en-US" altLang="ko-KR" dirty="0" smtClean="0"/>
              <a:t>Dynamic </a:t>
            </a:r>
            <a:r>
              <a:rPr lang="ko-KR" altLang="en-US" dirty="0" smtClean="0"/>
              <a:t>요소들을 사용하기 위한 </a:t>
            </a:r>
            <a:r>
              <a:rPr lang="en-US" altLang="ko-KR" dirty="0" smtClean="0"/>
              <a:t>all-in-one </a:t>
            </a:r>
            <a:r>
              <a:rPr lang="ko-KR" altLang="en-US" dirty="0" smtClean="0"/>
              <a:t>솔루션 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데이터 바인딩</a:t>
            </a:r>
            <a:r>
              <a:rPr lang="en-US" altLang="ko-KR" dirty="0" smtClean="0"/>
              <a:t>(data binding) </a:t>
            </a:r>
          </a:p>
          <a:p>
            <a:pPr lvl="1"/>
            <a:r>
              <a:rPr lang="ko-KR" altLang="en-US" dirty="0" smtClean="0"/>
              <a:t>폼 유효성 검사</a:t>
            </a:r>
            <a:r>
              <a:rPr lang="en-US" altLang="ko-KR" dirty="0" smtClean="0"/>
              <a:t>(Form validation)</a:t>
            </a:r>
          </a:p>
          <a:p>
            <a:pPr lvl="1"/>
            <a:r>
              <a:rPr lang="en-US" altLang="ko-KR" dirty="0" smtClean="0"/>
              <a:t>DOM </a:t>
            </a:r>
            <a:r>
              <a:rPr lang="ko-KR" altLang="en-US" dirty="0" smtClean="0"/>
              <a:t>이벤트 처리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Dependency injection </a:t>
            </a:r>
          </a:p>
          <a:p>
            <a:r>
              <a:rPr lang="ko-KR" altLang="en-US" dirty="0" smtClean="0"/>
              <a:t>다양한 </a:t>
            </a:r>
            <a:r>
              <a:rPr lang="ko-KR" altLang="en-US" dirty="0"/>
              <a:t>지시어를 통한 개발 생산성 향상 </a:t>
            </a:r>
          </a:p>
          <a:p>
            <a:pPr lvl="1"/>
            <a:r>
              <a:rPr lang="en-US" altLang="ko-KR" dirty="0"/>
              <a:t>ng-if, ng-repeat, ng-validate </a:t>
            </a:r>
          </a:p>
          <a:p>
            <a:pPr lvl="1"/>
            <a:r>
              <a:rPr lang="en-US" altLang="ko-KR" dirty="0"/>
              <a:t>Form, Form validation </a:t>
            </a:r>
            <a:r>
              <a:rPr lang="ko-KR" altLang="en-US" dirty="0"/>
              <a:t>관련 도구 제공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0581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AngularJS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Data binding </a:t>
            </a:r>
          </a:p>
          <a:p>
            <a:pPr lvl="1"/>
            <a:r>
              <a:rPr lang="ko-KR" altLang="en-US" dirty="0" smtClean="0"/>
              <a:t>사용자</a:t>
            </a:r>
            <a:r>
              <a:rPr lang="en-US" altLang="ko-KR" dirty="0" smtClean="0"/>
              <a:t> </a:t>
            </a:r>
            <a:r>
              <a:rPr lang="ko-KR" altLang="en-US" dirty="0" smtClean="0"/>
              <a:t>입력을 매우 쉽게 처리 가능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MVC(model-view-controller) </a:t>
            </a:r>
            <a:r>
              <a:rPr lang="ko-KR" altLang="en-US" dirty="0" smtClean="0"/>
              <a:t>모델에서 데이터의 일관성 유지 </a:t>
            </a:r>
            <a:endParaRPr lang="en-US" altLang="ko-KR" dirty="0" smtClean="0"/>
          </a:p>
          <a:p>
            <a:r>
              <a:rPr lang="en-US" altLang="ko-KR" dirty="0" smtClean="0"/>
              <a:t>Dependency injection </a:t>
            </a:r>
          </a:p>
          <a:p>
            <a:pPr lvl="1"/>
            <a:r>
              <a:rPr lang="ko-KR" altLang="en-US" dirty="0" smtClean="0"/>
              <a:t>객체에게 타 객체와의 의존성을 명시 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모듈화 개념</a:t>
            </a:r>
            <a:r>
              <a:rPr lang="en-US" altLang="ko-KR" dirty="0" smtClean="0"/>
              <a:t>. </a:t>
            </a:r>
            <a:r>
              <a:rPr lang="ko-KR" altLang="en-US" dirty="0" smtClean="0"/>
              <a:t>하나의 모듈을 다른 프로젝트에 재사용이 쉬움 </a:t>
            </a:r>
            <a:endParaRPr lang="en-US" altLang="ko-KR" dirty="0" smtClean="0"/>
          </a:p>
          <a:p>
            <a:r>
              <a:rPr lang="ko-KR" altLang="en-US" dirty="0" smtClean="0"/>
              <a:t>주요 기능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MVC</a:t>
            </a:r>
            <a:endParaRPr lang="en-US" altLang="ko-KR" dirty="0"/>
          </a:p>
          <a:p>
            <a:pPr lvl="1"/>
            <a:r>
              <a:rPr lang="en-US" altLang="ko-KR" dirty="0" smtClean="0"/>
              <a:t>Directives</a:t>
            </a:r>
            <a:endParaRPr lang="en-US" altLang="ko-KR" dirty="0"/>
          </a:p>
          <a:p>
            <a:pPr lvl="1"/>
            <a:r>
              <a:rPr lang="en-US" altLang="ko-KR" dirty="0" smtClean="0"/>
              <a:t>Scopes</a:t>
            </a:r>
            <a:endParaRPr lang="en-US" altLang="ko-KR" dirty="0"/>
          </a:p>
          <a:p>
            <a:pPr lvl="1"/>
            <a:r>
              <a:rPr lang="en-US" altLang="ko-KR" dirty="0" smtClean="0"/>
              <a:t>Templates</a:t>
            </a:r>
            <a:endParaRPr lang="en-US" altLang="ko-KR" dirty="0"/>
          </a:p>
          <a:p>
            <a:pPr lvl="1"/>
            <a:r>
              <a:rPr lang="en-US" altLang="ko-KR" dirty="0" smtClean="0"/>
              <a:t>Testing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5120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Angular 6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AngularJS</a:t>
            </a:r>
            <a:r>
              <a:rPr lang="ko-KR" altLang="en-US" dirty="0" smtClean="0"/>
              <a:t>의 최신버전은 </a:t>
            </a:r>
            <a:r>
              <a:rPr lang="en-US" altLang="ko-KR" dirty="0" smtClean="0"/>
              <a:t>Angular 6</a:t>
            </a:r>
          </a:p>
          <a:p>
            <a:pPr lvl="1"/>
            <a:r>
              <a:rPr lang="en-US" altLang="ko-KR" dirty="0">
                <a:hlinkClick r:id="rId2"/>
              </a:rPr>
              <a:t>https://angular.io</a:t>
            </a:r>
            <a:r>
              <a:rPr lang="en-US" altLang="ko-KR" dirty="0" smtClean="0">
                <a:hlinkClick r:id="rId2"/>
              </a:rPr>
              <a:t>/</a:t>
            </a:r>
            <a:r>
              <a:rPr lang="en-US" altLang="ko-KR" dirty="0" smtClean="0"/>
              <a:t> </a:t>
            </a:r>
          </a:p>
          <a:p>
            <a:pPr lvl="1"/>
            <a:r>
              <a:rPr lang="ko-KR" altLang="en-US" dirty="0" smtClean="0"/>
              <a:t>생산성을 높일 수 있는 많은 요소 추가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29</a:t>
            </a:fld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36912"/>
            <a:ext cx="6572348" cy="3861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45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1.1 </a:t>
            </a:r>
            <a:r>
              <a:rPr lang="ko-KR" altLang="en-US" dirty="0" smtClean="0"/>
              <a:t>강의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목표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자바스크립트 기반 웹 개발 방법론 소개 </a:t>
            </a:r>
            <a:endParaRPr lang="en-US" altLang="ko-KR" dirty="0" smtClean="0"/>
          </a:p>
          <a:p>
            <a:r>
              <a:rPr lang="en-US" altLang="ko-KR" dirty="0" smtClean="0"/>
              <a:t>MEAN stack </a:t>
            </a:r>
            <a:r>
              <a:rPr lang="ko-KR" altLang="en-US" dirty="0" smtClean="0"/>
              <a:t>실무 기술</a:t>
            </a:r>
            <a:r>
              <a:rPr lang="en-US" altLang="ko-KR" dirty="0" smtClean="0"/>
              <a:t> </a:t>
            </a:r>
            <a:r>
              <a:rPr lang="ko-KR" altLang="en-US" dirty="0" smtClean="0"/>
              <a:t>습득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MongoDB </a:t>
            </a:r>
          </a:p>
          <a:p>
            <a:pPr lvl="1"/>
            <a:r>
              <a:rPr lang="en-US" altLang="ko-KR" dirty="0" smtClean="0"/>
              <a:t>Express </a:t>
            </a:r>
          </a:p>
          <a:p>
            <a:pPr lvl="1"/>
            <a:r>
              <a:rPr lang="en-US" altLang="ko-KR" dirty="0" smtClean="0"/>
              <a:t>Angular 4 </a:t>
            </a:r>
          </a:p>
          <a:p>
            <a:pPr lvl="1"/>
            <a:r>
              <a:rPr lang="en-US" altLang="ko-KR" dirty="0" smtClean="0"/>
              <a:t>Node.js </a:t>
            </a:r>
          </a:p>
          <a:p>
            <a:r>
              <a:rPr lang="ko-KR" altLang="en-US" dirty="0" smtClean="0"/>
              <a:t>최신 인증기술</a:t>
            </a:r>
            <a:r>
              <a:rPr lang="en-US" altLang="ko-KR" dirty="0" smtClean="0"/>
              <a:t> </a:t>
            </a:r>
            <a:r>
              <a:rPr lang="ko-KR" altLang="en-US" dirty="0" smtClean="0"/>
              <a:t>적용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토큰인증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패스포트 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난수화</a:t>
            </a:r>
            <a:r>
              <a:rPr lang="ko-KR" altLang="en-US" dirty="0" smtClean="0"/>
              <a:t> 토큰인증 </a:t>
            </a:r>
            <a:endParaRPr lang="en-US" altLang="ko-KR" dirty="0" smtClean="0"/>
          </a:p>
          <a:p>
            <a:r>
              <a:rPr lang="ko-KR" altLang="en-US" dirty="0" err="1" smtClean="0"/>
              <a:t>팀별</a:t>
            </a:r>
            <a:r>
              <a:rPr lang="ko-KR" altLang="en-US" dirty="0" smtClean="0"/>
              <a:t> 프로젝트 수행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</a:t>
            </a:fld>
            <a:endParaRPr lang="ko-KR" altLang="en-US" dirty="0"/>
          </a:p>
        </p:txBody>
      </p:sp>
      <p:pic>
        <p:nvPicPr>
          <p:cNvPr id="5" name="Picture 2" descr="http://cris.joongbu.ac.kr/course/2017-2/was/img/meanst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348880"/>
            <a:ext cx="3240360" cy="182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00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Client-server model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MEAN stack</a:t>
            </a:r>
            <a:r>
              <a:rPr lang="ko-KR" altLang="en-US" dirty="0" smtClean="0"/>
              <a:t>으로 어플리케이션 </a:t>
            </a:r>
            <a:r>
              <a:rPr lang="ko-KR" altLang="en-US" dirty="0" err="1" smtClean="0"/>
              <a:t>개발시</a:t>
            </a:r>
            <a:r>
              <a:rPr lang="ko-KR" altLang="en-US" dirty="0" smtClean="0"/>
              <a:t> 클라이언트</a:t>
            </a:r>
            <a:r>
              <a:rPr lang="en-US" altLang="ko-KR" dirty="0" smtClean="0"/>
              <a:t>-</a:t>
            </a:r>
            <a:r>
              <a:rPr lang="ko-KR" altLang="en-US" dirty="0" smtClean="0"/>
              <a:t>서버의 역할을 구분하여 설계해야 함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Server/backend/Node – </a:t>
            </a:r>
            <a:r>
              <a:rPr lang="ko-KR" altLang="en-US" dirty="0" smtClean="0"/>
              <a:t>리소스</a:t>
            </a:r>
            <a:r>
              <a:rPr lang="en-US" altLang="ko-KR" dirty="0" smtClean="0"/>
              <a:t>, </a:t>
            </a:r>
            <a:r>
              <a:rPr lang="ko-KR" altLang="en-US" dirty="0" smtClean="0"/>
              <a:t>서비스의 제공자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Client/frontend/Angular – </a:t>
            </a:r>
            <a:r>
              <a:rPr lang="ko-KR" altLang="en-US" dirty="0" smtClean="0"/>
              <a:t>서비스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요청자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서버는 접근 가능한 </a:t>
            </a:r>
            <a:r>
              <a:rPr lang="en-US" altLang="ko-KR" dirty="0" smtClean="0"/>
              <a:t>API </a:t>
            </a:r>
            <a:r>
              <a:rPr lang="ko-KR" altLang="en-US" dirty="0" smtClean="0"/>
              <a:t>가지고 서비스하는 독립적인 개체임</a:t>
            </a:r>
            <a:r>
              <a:rPr lang="en-US" altLang="ko-KR" dirty="0" smtClean="0"/>
              <a:t>. </a:t>
            </a:r>
            <a:r>
              <a:rPr lang="ko-KR" altLang="en-US" dirty="0" smtClean="0"/>
              <a:t>클라이언트는 이런 </a:t>
            </a:r>
            <a:r>
              <a:rPr lang="en-US" altLang="ko-KR" dirty="0" smtClean="0"/>
              <a:t>API</a:t>
            </a:r>
            <a:r>
              <a:rPr lang="ko-KR" altLang="en-US" dirty="0" smtClean="0"/>
              <a:t>를 통해 서버에 서비스를 요청</a:t>
            </a:r>
            <a:r>
              <a:rPr lang="en-US" altLang="ko-KR" dirty="0" smtClean="0"/>
              <a:t>. </a:t>
            </a:r>
          </a:p>
          <a:p>
            <a:pPr lvl="1"/>
            <a:r>
              <a:rPr lang="ko-KR" altLang="en-US" dirty="0" smtClean="0"/>
              <a:t>서버사이드 코드는 분리되어 운영되며</a:t>
            </a:r>
            <a:r>
              <a:rPr lang="en-US" altLang="ko-KR" dirty="0" smtClean="0"/>
              <a:t>,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여러가지</a:t>
            </a:r>
            <a:r>
              <a:rPr lang="ko-KR" altLang="en-US" dirty="0" smtClean="0"/>
              <a:t> 클라이언트 어플리케이션</a:t>
            </a:r>
            <a:r>
              <a:rPr lang="en-US" altLang="ko-KR" dirty="0" smtClean="0"/>
              <a:t>(</a:t>
            </a:r>
            <a:r>
              <a:rPr lang="ko-KR" altLang="en-US" dirty="0" smtClean="0"/>
              <a:t>웹사이트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안드로이드</a:t>
            </a:r>
            <a:r>
              <a:rPr lang="en-US" altLang="ko-KR" dirty="0"/>
              <a:t> </a:t>
            </a:r>
            <a:r>
              <a:rPr lang="ko-KR" altLang="en-US" dirty="0" err="1" smtClean="0"/>
              <a:t>앱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아이폰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앱</a:t>
            </a:r>
            <a:r>
              <a:rPr lang="en-US" altLang="ko-KR" dirty="0" smtClean="0"/>
              <a:t>, </a:t>
            </a:r>
            <a:r>
              <a:rPr lang="ko-KR" altLang="en-US" dirty="0" smtClean="0"/>
              <a:t>윈도우 </a:t>
            </a:r>
            <a:r>
              <a:rPr lang="ko-KR" altLang="en-US" dirty="0" err="1" smtClean="0"/>
              <a:t>앱</a:t>
            </a:r>
            <a:r>
              <a:rPr lang="en-US" altLang="ko-KR" dirty="0" smtClean="0"/>
              <a:t>)</a:t>
            </a:r>
            <a:r>
              <a:rPr lang="ko-KR" altLang="en-US" dirty="0" smtClean="0"/>
              <a:t>이 똑같은 데이터에 접근하도록 설계 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페이스북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구글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트위터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Github</a:t>
            </a:r>
            <a:r>
              <a:rPr lang="en-US" altLang="ko-KR" dirty="0" smtClean="0"/>
              <a:t> </a:t>
            </a:r>
            <a:r>
              <a:rPr lang="ko-KR" altLang="en-US" dirty="0" smtClean="0"/>
              <a:t>등 대규모 사이트들은 외부에서 접근 가능한 서버의 </a:t>
            </a:r>
            <a:r>
              <a:rPr lang="en-US" altLang="ko-KR" dirty="0" smtClean="0"/>
              <a:t>API </a:t>
            </a:r>
            <a:r>
              <a:rPr lang="ko-KR" altLang="en-US" dirty="0" smtClean="0"/>
              <a:t>를 공개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7066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Client-server model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b="1" dirty="0" smtClean="0"/>
              <a:t>Server </a:t>
            </a:r>
            <a:r>
              <a:rPr lang="en-US" altLang="ko-KR" b="1" dirty="0"/>
              <a:t>Components</a:t>
            </a:r>
          </a:p>
          <a:p>
            <a:pPr lvl="1"/>
            <a:r>
              <a:rPr lang="en-US" altLang="ko-KR" dirty="0" smtClean="0"/>
              <a:t>Database </a:t>
            </a:r>
            <a:r>
              <a:rPr lang="en-US" altLang="ko-KR" dirty="0"/>
              <a:t>(MongoDB)</a:t>
            </a:r>
          </a:p>
          <a:p>
            <a:pPr lvl="1"/>
            <a:r>
              <a:rPr lang="en-US" altLang="ko-KR" dirty="0" smtClean="0"/>
              <a:t>Server/API </a:t>
            </a:r>
            <a:r>
              <a:rPr lang="en-US" altLang="ko-KR" dirty="0"/>
              <a:t>(Node and Express)</a:t>
            </a:r>
          </a:p>
          <a:p>
            <a:r>
              <a:rPr lang="en-US" altLang="ko-KR" b="1" dirty="0"/>
              <a:t>Client Components</a:t>
            </a:r>
          </a:p>
          <a:p>
            <a:pPr lvl="1"/>
            <a:r>
              <a:rPr lang="en-US" altLang="ko-KR" dirty="0" smtClean="0"/>
              <a:t>Frontend </a:t>
            </a:r>
            <a:r>
              <a:rPr lang="en-US" altLang="ko-KR" dirty="0"/>
              <a:t>Layer (Angular)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31</a:t>
            </a:fld>
            <a:endParaRPr lang="ko-KR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35545"/>
            <a:ext cx="6804248" cy="294939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37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1.3 </a:t>
            </a:r>
            <a:r>
              <a:rPr lang="ko-KR" altLang="en-US" dirty="0" smtClean="0"/>
              <a:t>실습환경</a:t>
            </a:r>
            <a:r>
              <a:rPr lang="en-US" altLang="ko-KR" dirty="0" smtClean="0"/>
              <a:t> </a:t>
            </a:r>
            <a:r>
              <a:rPr lang="ko-KR" altLang="en-US" dirty="0" smtClean="0"/>
              <a:t>구축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Visual Studio Code </a:t>
            </a:r>
            <a:r>
              <a:rPr lang="ko-KR" altLang="en-US" dirty="0" err="1" smtClean="0"/>
              <a:t>웹에디터</a:t>
            </a:r>
            <a:r>
              <a:rPr lang="ko-KR" altLang="en-US" dirty="0" smtClean="0"/>
              <a:t> 설치 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VSCode</a:t>
            </a:r>
            <a:r>
              <a:rPr lang="en-US" altLang="ko-KR" dirty="0" smtClean="0"/>
              <a:t> : </a:t>
            </a:r>
            <a:r>
              <a:rPr lang="en-US" altLang="ko-KR" dirty="0">
                <a:hlinkClick r:id="rId2"/>
              </a:rPr>
              <a:t>https://code.visualstudio.com/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여러가지</a:t>
            </a:r>
            <a:r>
              <a:rPr lang="en-US" altLang="ko-KR" dirty="0" smtClean="0"/>
              <a:t> </a:t>
            </a:r>
            <a:r>
              <a:rPr lang="ko-KR" altLang="en-US" dirty="0" smtClean="0"/>
              <a:t>유용한 </a:t>
            </a:r>
            <a:r>
              <a:rPr lang="ko-KR" altLang="en-US" dirty="0" smtClean="0"/>
              <a:t>확장프로그램 </a:t>
            </a:r>
            <a:r>
              <a:rPr lang="ko-KR" altLang="en-US" dirty="0" smtClean="0"/>
              <a:t>설치하여 사용 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Emmet – html </a:t>
            </a:r>
            <a:r>
              <a:rPr lang="ko-KR" altLang="en-US" dirty="0" smtClean="0"/>
              <a:t>태그의 자동완성 기능 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live </a:t>
            </a:r>
            <a:r>
              <a:rPr lang="en-US" altLang="ko-KR" dirty="0" smtClean="0"/>
              <a:t>server – </a:t>
            </a:r>
            <a:r>
              <a:rPr lang="ko-KR" altLang="en-US" dirty="0" smtClean="0"/>
              <a:t>별도의 서버를 설치하지 않고도 페이지 즉시 확인 </a:t>
            </a:r>
            <a:endParaRPr lang="en-US" altLang="ko-KR" dirty="0" smtClean="0"/>
          </a:p>
          <a:p>
            <a:pPr lvl="2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32</a:t>
            </a:fld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56992"/>
            <a:ext cx="5842223" cy="3267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24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실습환경</a:t>
            </a:r>
            <a:r>
              <a:rPr lang="en-US" altLang="ko-KR" dirty="0" smtClean="0"/>
              <a:t> </a:t>
            </a:r>
            <a:r>
              <a:rPr lang="ko-KR" altLang="en-US" dirty="0" smtClean="0"/>
              <a:t>구축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Node.js </a:t>
            </a:r>
            <a:r>
              <a:rPr lang="ko-KR" altLang="en-US" dirty="0" smtClean="0"/>
              <a:t>설치 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서버측</a:t>
            </a:r>
            <a:r>
              <a:rPr lang="en-US" altLang="ko-KR" dirty="0" smtClean="0"/>
              <a:t> </a:t>
            </a:r>
            <a:r>
              <a:rPr lang="ko-KR" altLang="en-US" dirty="0" smtClean="0"/>
              <a:t>자바스크립트 실행환경</a:t>
            </a:r>
            <a:endParaRPr lang="en-US" altLang="ko-KR" dirty="0" smtClean="0"/>
          </a:p>
          <a:p>
            <a:pPr lvl="1"/>
            <a:r>
              <a:rPr lang="en-US" altLang="ko-KR" dirty="0">
                <a:hlinkClick r:id="rId2"/>
              </a:rPr>
              <a:t>https://nodejs.org/en</a:t>
            </a:r>
            <a:r>
              <a:rPr lang="en-US" altLang="ko-KR" dirty="0" smtClean="0">
                <a:hlinkClick r:id="rId2"/>
              </a:rPr>
              <a:t>/</a:t>
            </a:r>
            <a:r>
              <a:rPr lang="en-US" altLang="ko-KR" dirty="0" smtClean="0"/>
              <a:t> </a:t>
            </a:r>
          </a:p>
          <a:p>
            <a:pPr lvl="1"/>
            <a:endParaRPr lang="en-US" altLang="ko-KR" dirty="0"/>
          </a:p>
          <a:p>
            <a:r>
              <a:rPr lang="ko-KR" altLang="en-US" dirty="0" smtClean="0"/>
              <a:t>설치 후 테스트 </a:t>
            </a:r>
            <a:endParaRPr lang="en-US" altLang="ko-KR" dirty="0" smtClean="0"/>
          </a:p>
          <a:p>
            <a:pPr marL="365760" lvl="1" indent="0">
              <a:buNone/>
            </a:pP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33</a:t>
            </a:fld>
            <a:endParaRPr lang="ko-KR" altLang="en-US" dirty="0"/>
          </a:p>
        </p:txBody>
      </p:sp>
      <p:pic>
        <p:nvPicPr>
          <p:cNvPr id="4106" name="Picture 10" descr="Image result for node j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420888"/>
            <a:ext cx="4315377" cy="264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43608" y="3501008"/>
            <a:ext cx="159210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altLang="ko-KR" b="1" dirty="0"/>
              <a:t>C:\&gt;node -v</a:t>
            </a:r>
          </a:p>
          <a:p>
            <a:r>
              <a:rPr lang="nl-NL" altLang="ko-KR" b="1" dirty="0"/>
              <a:t>v8.2.1</a:t>
            </a:r>
          </a:p>
          <a:p>
            <a:endParaRPr lang="nl-NL" altLang="ko-KR" b="1" dirty="0"/>
          </a:p>
          <a:p>
            <a:r>
              <a:rPr lang="nl-NL" altLang="ko-KR" b="1" dirty="0"/>
              <a:t>C:\&gt;npm -v</a:t>
            </a:r>
          </a:p>
          <a:p>
            <a:r>
              <a:rPr lang="nl-NL" altLang="ko-KR" b="1" dirty="0" smtClean="0"/>
              <a:t>5.3.0</a:t>
            </a:r>
            <a:endParaRPr lang="nl-NL" altLang="ko-KR" b="1" dirty="0"/>
          </a:p>
        </p:txBody>
      </p:sp>
    </p:spTree>
    <p:extLst>
      <p:ext uri="{BB962C8B-B14F-4D97-AF65-F5344CB8AC3E}">
        <p14:creationId xmlns:p14="http://schemas.microsoft.com/office/powerpoint/2010/main" val="425631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실습환경</a:t>
            </a:r>
            <a:r>
              <a:rPr lang="en-US" altLang="ko-KR" dirty="0"/>
              <a:t> </a:t>
            </a:r>
            <a:r>
              <a:rPr lang="ko-KR" altLang="en-US" dirty="0"/>
              <a:t>구축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MongoDB </a:t>
            </a:r>
            <a:r>
              <a:rPr lang="ko-KR" altLang="en-US" dirty="0" smtClean="0"/>
              <a:t>설치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문서 기반의 </a:t>
            </a:r>
            <a:r>
              <a:rPr lang="en-US" altLang="ko-KR" dirty="0" smtClean="0"/>
              <a:t>NoSQL </a:t>
            </a:r>
            <a:r>
              <a:rPr lang="ko-KR" altLang="en-US" dirty="0" smtClean="0"/>
              <a:t>데이터베이스 </a:t>
            </a:r>
            <a:endParaRPr lang="en-US" altLang="ko-KR" dirty="0" smtClean="0"/>
          </a:p>
          <a:p>
            <a:pPr lvl="1"/>
            <a:r>
              <a:rPr lang="en-US" altLang="ko-KR" dirty="0">
                <a:hlinkClick r:id="rId2"/>
              </a:rPr>
              <a:t>https://www.mongodb.com</a:t>
            </a:r>
            <a:r>
              <a:rPr lang="en-US" altLang="ko-KR" dirty="0" smtClean="0">
                <a:hlinkClick r:id="rId2"/>
              </a:rPr>
              <a:t>/</a:t>
            </a:r>
            <a:r>
              <a:rPr lang="en-US" altLang="ko-KR" dirty="0" smtClean="0"/>
              <a:t> </a:t>
            </a:r>
          </a:p>
          <a:p>
            <a:pPr lvl="1"/>
            <a:endParaRPr lang="en-US" altLang="ko-KR" dirty="0"/>
          </a:p>
          <a:p>
            <a:r>
              <a:rPr lang="ko-KR" altLang="en-US" dirty="0" smtClean="0"/>
              <a:t>서버 실행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&gt; </a:t>
            </a:r>
            <a:r>
              <a:rPr lang="en-US" altLang="ko-KR" dirty="0" err="1" smtClean="0"/>
              <a:t>mongod</a:t>
            </a:r>
            <a:r>
              <a:rPr lang="en-US" altLang="ko-KR" dirty="0" smtClean="0"/>
              <a:t> --</a:t>
            </a:r>
            <a:r>
              <a:rPr lang="en-US" altLang="ko-KR" dirty="0" err="1" smtClean="0"/>
              <a:t>dbpath</a:t>
            </a:r>
            <a:r>
              <a:rPr lang="en-US" altLang="ko-KR" dirty="0" smtClean="0"/>
              <a:t> f:\</a:t>
            </a:r>
          </a:p>
          <a:p>
            <a:pPr lvl="1"/>
            <a:endParaRPr lang="en-US" altLang="ko-KR" dirty="0"/>
          </a:p>
          <a:p>
            <a:r>
              <a:rPr lang="ko-KR" altLang="en-US" dirty="0" smtClean="0"/>
              <a:t>서버</a:t>
            </a:r>
            <a:r>
              <a:rPr lang="en-US" altLang="ko-KR" dirty="0" smtClean="0"/>
              <a:t> </a:t>
            </a:r>
            <a:r>
              <a:rPr lang="ko-KR" altLang="en-US" dirty="0" smtClean="0"/>
              <a:t>접속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&gt; mongo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34</a:t>
            </a:fld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76872"/>
            <a:ext cx="3428478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007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1.4 </a:t>
            </a:r>
            <a:r>
              <a:rPr lang="ko-KR" altLang="en-US" dirty="0" err="1" smtClean="0"/>
              <a:t>웹서버</a:t>
            </a:r>
            <a:r>
              <a:rPr lang="ko-KR" altLang="en-US" dirty="0" smtClean="0"/>
              <a:t> 계정 생성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Isweb.joongbu.ac.kr </a:t>
            </a:r>
            <a:r>
              <a:rPr lang="ko-KR" altLang="en-US" dirty="0" smtClean="0"/>
              <a:t>서버에 계정 생성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계정신청서 작성</a:t>
            </a:r>
            <a:r>
              <a:rPr lang="en-US" altLang="ko-KR" dirty="0" smtClean="0"/>
              <a:t> </a:t>
            </a:r>
          </a:p>
          <a:p>
            <a:pPr lvl="1"/>
            <a:r>
              <a:rPr lang="ko-KR" altLang="en-US" dirty="0" smtClean="0"/>
              <a:t>안전한 패스워드로 변경 및 패스워드 관리 철저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개인별</a:t>
            </a:r>
            <a:r>
              <a:rPr lang="en-US" altLang="ko-KR" dirty="0" smtClean="0"/>
              <a:t> </a:t>
            </a:r>
            <a:r>
              <a:rPr lang="ko-KR" altLang="en-US" dirty="0" smtClean="0"/>
              <a:t>포트번호 할당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7194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웹서버</a:t>
            </a:r>
            <a:r>
              <a:rPr lang="ko-KR" altLang="en-US" dirty="0" smtClean="0"/>
              <a:t> 계정 접속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Putty</a:t>
            </a:r>
            <a:r>
              <a:rPr lang="ko-KR" altLang="en-US" dirty="0" smtClean="0"/>
              <a:t> 설치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Secure Telnet </a:t>
            </a:r>
            <a:r>
              <a:rPr lang="ko-KR" altLang="en-US" dirty="0" smtClean="0"/>
              <a:t>프로그램 </a:t>
            </a:r>
            <a:endParaRPr lang="en-US" altLang="ko-KR" dirty="0" smtClean="0"/>
          </a:p>
          <a:p>
            <a:r>
              <a:rPr lang="en-US" altLang="ko-KR" dirty="0" smtClean="0"/>
              <a:t>FileZilla </a:t>
            </a:r>
            <a:r>
              <a:rPr lang="ko-KR" altLang="en-US" dirty="0"/>
              <a:t>설치 </a:t>
            </a:r>
            <a:endParaRPr lang="en-US" altLang="ko-KR" dirty="0"/>
          </a:p>
          <a:p>
            <a:pPr lvl="1"/>
            <a:r>
              <a:rPr lang="en-US" altLang="ko-KR" dirty="0"/>
              <a:t>Secure FTP </a:t>
            </a:r>
            <a:r>
              <a:rPr lang="ko-KR" altLang="en-US" dirty="0"/>
              <a:t>프로그램 </a:t>
            </a:r>
            <a:endParaRPr lang="en-US" altLang="ko-KR" dirty="0"/>
          </a:p>
          <a:p>
            <a:r>
              <a:rPr lang="ko-KR" altLang="en-US" dirty="0" smtClean="0"/>
              <a:t>안전한 패스워드 설정 </a:t>
            </a:r>
            <a:endParaRPr lang="en-US" altLang="ko-KR" dirty="0" smtClean="0"/>
          </a:p>
          <a:p>
            <a:r>
              <a:rPr lang="ko-KR" altLang="en-US" dirty="0" smtClean="0"/>
              <a:t>자신의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계정에 작성한 </a:t>
            </a:r>
            <a:r>
              <a:rPr lang="ko-KR" altLang="en-US" dirty="0" err="1" smtClean="0"/>
              <a:t>컨텐츠</a:t>
            </a:r>
            <a:r>
              <a:rPr lang="ko-KR" altLang="en-US" dirty="0" smtClean="0"/>
              <a:t> 업로드 및 서비스 확인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19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1.5 Bootstrap </a:t>
            </a:r>
            <a:r>
              <a:rPr lang="ko-KR" altLang="en-US" dirty="0" smtClean="0"/>
              <a:t>기술 소개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부트스트랩</a:t>
            </a:r>
            <a:r>
              <a:rPr lang="en-US" altLang="ko-KR" dirty="0" smtClean="0"/>
              <a:t>(Bootstrap)</a:t>
            </a:r>
            <a:r>
              <a:rPr lang="ko-KR" altLang="en-US" dirty="0" smtClean="0"/>
              <a:t>이란</a:t>
            </a:r>
            <a:r>
              <a:rPr lang="en-US" altLang="ko-KR" dirty="0" smtClean="0"/>
              <a:t>?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트위터</a:t>
            </a:r>
            <a:r>
              <a:rPr lang="ko-KR" altLang="en-US" dirty="0" smtClean="0"/>
              <a:t> 사가 만든 편리하고 효율적인 </a:t>
            </a:r>
            <a:r>
              <a:rPr lang="en-US" altLang="ko-KR" dirty="0" smtClean="0"/>
              <a:t>HTML5, CSS3, </a:t>
            </a:r>
            <a:r>
              <a:rPr lang="en-US" altLang="ko-KR" dirty="0" err="1" smtClean="0"/>
              <a:t>Javascript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오픈소스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툴킷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반응형</a:t>
            </a:r>
            <a:r>
              <a:rPr lang="en-US" altLang="ko-KR" dirty="0" smtClean="0"/>
              <a:t>(responsive), </a:t>
            </a:r>
            <a:r>
              <a:rPr lang="ko-KR" altLang="en-US" dirty="0" err="1" smtClean="0"/>
              <a:t>모바일위주</a:t>
            </a:r>
            <a:r>
              <a:rPr lang="en-US" altLang="ko-KR" dirty="0" smtClean="0"/>
              <a:t>(mobile first) </a:t>
            </a:r>
            <a:r>
              <a:rPr lang="ko-KR" altLang="en-US" dirty="0" smtClean="0"/>
              <a:t>웹 개발을 위한 웹 프레임워크</a:t>
            </a:r>
            <a:r>
              <a:rPr lang="en-US" altLang="ko-KR" dirty="0" smtClean="0"/>
              <a:t> </a:t>
            </a:r>
            <a:r>
              <a:rPr lang="ko-KR" altLang="en-US" dirty="0" smtClean="0"/>
              <a:t> </a:t>
            </a:r>
            <a:r>
              <a:rPr lang="en-US" altLang="ko-KR" dirty="0" smtClean="0"/>
              <a:t> </a:t>
            </a:r>
          </a:p>
          <a:p>
            <a:pPr lvl="1"/>
            <a:r>
              <a:rPr lang="ko-KR" altLang="en-US" dirty="0" smtClean="0"/>
              <a:t>전문가들이 미리 만들어놓은 </a:t>
            </a:r>
            <a:r>
              <a:rPr lang="en-US" altLang="ko-KR" dirty="0" err="1" smtClean="0"/>
              <a:t>css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js</a:t>
            </a:r>
            <a:r>
              <a:rPr lang="en-US" altLang="ko-KR" dirty="0" smtClean="0"/>
              <a:t>, </a:t>
            </a:r>
            <a:r>
              <a:rPr lang="ko-KR" altLang="en-US" dirty="0" smtClean="0"/>
              <a:t>클래스들을 사용하여 높은 품질의 </a:t>
            </a:r>
            <a:r>
              <a:rPr lang="ko-KR" altLang="en-US" dirty="0" err="1" smtClean="0"/>
              <a:t>웹페이지를</a:t>
            </a:r>
            <a:r>
              <a:rPr lang="ko-KR" altLang="en-US" dirty="0" smtClean="0"/>
              <a:t> 손쉽게</a:t>
            </a:r>
            <a:r>
              <a:rPr lang="en-US" altLang="ko-KR" dirty="0" smtClean="0"/>
              <a:t> </a:t>
            </a:r>
            <a:r>
              <a:rPr lang="ko-KR" altLang="en-US" dirty="0" smtClean="0"/>
              <a:t>개발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jQuery </a:t>
            </a:r>
            <a:r>
              <a:rPr lang="ko-KR" altLang="en-US" dirty="0" smtClean="0"/>
              <a:t>프레임워크를 이용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37</a:t>
            </a:fld>
            <a:endParaRPr lang="ko-KR" alt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221088"/>
            <a:ext cx="267652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171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Bootstrap </a:t>
            </a:r>
            <a:r>
              <a:rPr lang="ko-KR" altLang="en-US" dirty="0" smtClean="0"/>
              <a:t>기술 소개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부트스트랩</a:t>
            </a:r>
            <a:r>
              <a:rPr lang="en-US" altLang="ko-KR" dirty="0" smtClean="0"/>
              <a:t>(Bootstrap)</a:t>
            </a:r>
            <a:r>
              <a:rPr lang="ko-KR" altLang="en-US" dirty="0"/>
              <a:t> </a:t>
            </a:r>
            <a:r>
              <a:rPr lang="ko-KR" altLang="en-US" dirty="0" smtClean="0"/>
              <a:t>관련 자료 </a:t>
            </a:r>
            <a:endParaRPr lang="en-US" altLang="ko-KR" dirty="0" smtClean="0"/>
          </a:p>
          <a:p>
            <a:pPr lvl="1"/>
            <a:r>
              <a:rPr lang="en-US" altLang="ko-KR" dirty="0" smtClean="0">
                <a:hlinkClick r:id="rId2"/>
              </a:rPr>
              <a:t>http://getbootstrap.com/</a:t>
            </a:r>
            <a:r>
              <a:rPr lang="en-US" altLang="ko-KR" dirty="0" smtClean="0"/>
              <a:t> (</a:t>
            </a:r>
            <a:r>
              <a:rPr lang="ko-KR" altLang="en-US" dirty="0" smtClean="0"/>
              <a:t>영문 홈페이지 </a:t>
            </a:r>
            <a:r>
              <a:rPr lang="en-US" altLang="ko-KR" dirty="0" smtClean="0"/>
              <a:t>v4.1.1)</a:t>
            </a:r>
          </a:p>
          <a:p>
            <a:pPr lvl="1"/>
            <a:r>
              <a:rPr lang="en-US" altLang="ko-KR" dirty="0" smtClean="0">
                <a:hlinkClick r:id="rId3"/>
              </a:rPr>
              <a:t>http://bootstrap4.kr/</a:t>
            </a:r>
            <a:r>
              <a:rPr lang="en-US" altLang="ko-KR" dirty="0" smtClean="0"/>
              <a:t> (</a:t>
            </a:r>
            <a:r>
              <a:rPr lang="ko-KR" altLang="en-US" dirty="0" smtClean="0"/>
              <a:t>한글 문서 서비스</a:t>
            </a:r>
            <a:r>
              <a:rPr lang="en-US" altLang="ko-KR" dirty="0" smtClean="0"/>
              <a:t>, v4.0.0)</a:t>
            </a:r>
          </a:p>
          <a:p>
            <a:pPr lvl="1"/>
            <a:r>
              <a:rPr lang="en-US" altLang="ko-KR" dirty="0" smtClean="0">
                <a:hlinkClick r:id="rId4"/>
              </a:rPr>
              <a:t>https://bootswatch.com/</a:t>
            </a:r>
            <a:r>
              <a:rPr lang="en-US" altLang="ko-KR" dirty="0" smtClean="0"/>
              <a:t> (</a:t>
            </a:r>
            <a:r>
              <a:rPr lang="ko-KR" altLang="en-US" dirty="0" smtClean="0"/>
              <a:t>부트스트랩 테마</a:t>
            </a:r>
            <a:r>
              <a:rPr lang="en-US" altLang="ko-KR" dirty="0" smtClean="0"/>
              <a:t>)</a:t>
            </a:r>
          </a:p>
          <a:p>
            <a:pPr lvl="1"/>
            <a:r>
              <a:rPr lang="en-US" altLang="ko-KR" dirty="0" smtClean="0">
                <a:hlinkClick r:id="rId5"/>
              </a:rPr>
              <a:t>https://www.w3schools.com/bootstrap4/</a:t>
            </a:r>
            <a:r>
              <a:rPr lang="en-US" altLang="ko-KR" dirty="0" smtClean="0"/>
              <a:t> (w3schools.com</a:t>
            </a:r>
            <a:r>
              <a:rPr lang="ko-KR" altLang="en-US" dirty="0" smtClean="0"/>
              <a:t>에서 제공하는 </a:t>
            </a:r>
            <a:r>
              <a:rPr lang="en-US" altLang="ko-KR" dirty="0" smtClean="0"/>
              <a:t>Bootstrap 4 </a:t>
            </a:r>
            <a:r>
              <a:rPr lang="ko-KR" altLang="en-US" dirty="0" err="1" smtClean="0"/>
              <a:t>튜토리얼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38</a:t>
            </a:fld>
            <a:endParaRPr lang="ko-KR" alt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046" y="3789040"/>
            <a:ext cx="6336704" cy="2829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061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Bootstrap </a:t>
            </a:r>
            <a:r>
              <a:rPr lang="ko-KR" altLang="en-US" dirty="0" smtClean="0"/>
              <a:t>기술 소개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부트스트랩 프로젝트</a:t>
            </a:r>
            <a:r>
              <a:rPr lang="en-US" altLang="ko-KR" dirty="0" smtClean="0"/>
              <a:t> </a:t>
            </a:r>
            <a:r>
              <a:rPr lang="ko-KR" altLang="en-US" dirty="0" smtClean="0"/>
              <a:t>시작 방법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소스를 </a:t>
            </a:r>
            <a:r>
              <a:rPr lang="ko-KR" altLang="en-US" dirty="0" err="1" smtClean="0"/>
              <a:t>다운로드하여</a:t>
            </a:r>
            <a:r>
              <a:rPr lang="ko-KR" altLang="en-US" dirty="0" smtClean="0"/>
              <a:t> 사용하는 방법  </a:t>
            </a:r>
            <a:endParaRPr lang="en-US" altLang="ko-KR" dirty="0" smtClean="0"/>
          </a:p>
          <a:p>
            <a:pPr lvl="2"/>
            <a:r>
              <a:rPr lang="en-US" altLang="ko-KR" dirty="0">
                <a:hlinkClick r:id="rId2"/>
              </a:rPr>
              <a:t>http://bootstrap4.kr/docs/4.0/getting-started/download/</a:t>
            </a:r>
            <a:r>
              <a:rPr lang="en-US" altLang="ko-KR" dirty="0"/>
              <a:t> </a:t>
            </a:r>
            <a:r>
              <a:rPr lang="ko-KR" altLang="en-US" dirty="0"/>
              <a:t>에서 </a:t>
            </a:r>
            <a:r>
              <a:rPr lang="en-US" altLang="ko-KR" dirty="0"/>
              <a:t>zip</a:t>
            </a:r>
            <a:r>
              <a:rPr lang="ko-KR" altLang="en-US" dirty="0"/>
              <a:t>파일 </a:t>
            </a:r>
            <a:r>
              <a:rPr lang="ko-KR" altLang="en-US" dirty="0" smtClean="0"/>
              <a:t>다운로드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압축</a:t>
            </a:r>
            <a:r>
              <a:rPr lang="en-US" altLang="ko-KR" dirty="0" smtClean="0"/>
              <a:t> </a:t>
            </a:r>
            <a:r>
              <a:rPr lang="ko-KR" altLang="en-US" dirty="0" smtClean="0"/>
              <a:t>풀기  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컴파일된</a:t>
            </a:r>
            <a:r>
              <a:rPr lang="ko-KR" altLang="en-US" dirty="0" smtClean="0"/>
              <a:t> </a:t>
            </a:r>
            <a:r>
              <a:rPr lang="en-US" altLang="ko-KR" dirty="0" err="1" smtClean="0"/>
              <a:t>css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js</a:t>
            </a:r>
            <a:r>
              <a:rPr lang="ko-KR" altLang="en-US" dirty="0" smtClean="0"/>
              <a:t>를 다운로드</a:t>
            </a:r>
            <a:r>
              <a:rPr lang="en-US" altLang="ko-KR" dirty="0" smtClean="0"/>
              <a:t>)</a:t>
            </a:r>
          </a:p>
          <a:p>
            <a:pPr lvl="2"/>
            <a:r>
              <a:rPr lang="ko-KR" altLang="en-US" dirty="0" smtClean="0"/>
              <a:t>내 서버에서 제공하는 </a:t>
            </a:r>
            <a:r>
              <a:rPr lang="en-US" altLang="ko-KR" dirty="0" err="1" smtClean="0"/>
              <a:t>css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js</a:t>
            </a:r>
            <a:r>
              <a:rPr lang="en-US" altLang="ko-KR" dirty="0" smtClean="0"/>
              <a:t> </a:t>
            </a:r>
            <a:r>
              <a:rPr lang="ko-KR" altLang="en-US" dirty="0" smtClean="0"/>
              <a:t>파일을 사용 </a:t>
            </a:r>
            <a:endParaRPr lang="en-US" altLang="ko-KR" dirty="0"/>
          </a:p>
          <a:p>
            <a:pPr lvl="1"/>
            <a:r>
              <a:rPr lang="en-US" altLang="ko-KR" dirty="0" smtClean="0"/>
              <a:t>CDN(</a:t>
            </a:r>
            <a:r>
              <a:rPr lang="en-US" altLang="ko-KR" dirty="0"/>
              <a:t>content delivery network</a:t>
            </a:r>
            <a:r>
              <a:rPr lang="en-US" altLang="ko-KR" dirty="0" smtClean="0"/>
              <a:t>)</a:t>
            </a:r>
            <a:r>
              <a:rPr lang="ko-KR" altLang="en-US" dirty="0" smtClean="0"/>
              <a:t>을 이용하는 방법 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CDN </a:t>
            </a:r>
            <a:r>
              <a:rPr lang="ko-KR" altLang="en-US" dirty="0" smtClean="0"/>
              <a:t>서버에서 제공하는 </a:t>
            </a:r>
            <a:r>
              <a:rPr lang="en-US" altLang="ko-KR" dirty="0" err="1" smtClean="0"/>
              <a:t>css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js</a:t>
            </a:r>
            <a:r>
              <a:rPr lang="en-US" altLang="ko-KR" dirty="0" smtClean="0"/>
              <a:t> </a:t>
            </a:r>
            <a:r>
              <a:rPr lang="ko-KR" altLang="en-US" dirty="0" smtClean="0"/>
              <a:t>파일을 링크하여 사용 </a:t>
            </a:r>
            <a:endParaRPr lang="en-US" altLang="ko-KR" dirty="0" smtClean="0"/>
          </a:p>
          <a:p>
            <a:pPr lvl="2"/>
            <a:r>
              <a:rPr lang="ko-KR" altLang="en-US" dirty="0"/>
              <a:t>기본 템플릿을 복사하여 시작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패키지 매니저를 이용하여 설치하여 사용 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npm</a:t>
            </a:r>
            <a:r>
              <a:rPr lang="en-US" altLang="ko-KR" dirty="0" smtClean="0"/>
              <a:t>)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39</a:t>
            </a:fld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1" y="188640"/>
            <a:ext cx="267652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864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깃허브에서의</a:t>
            </a:r>
            <a:r>
              <a:rPr lang="ko-KR" altLang="en-US" dirty="0" smtClean="0"/>
              <a:t> 인기 프로그래밍 언어 순위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</a:t>
            </a:fld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27" y="1527398"/>
            <a:ext cx="7153275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83376" y="5795972"/>
            <a:ext cx="3744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http://smartincome.tistory.com/28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4114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20627"/>
            <a:ext cx="782955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Bootstrap </a:t>
            </a:r>
            <a:r>
              <a:rPr lang="ko-KR" altLang="en-US" dirty="0"/>
              <a:t>기술 소개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기본 템플릿을 이용하여 페이지 작성 시작 </a:t>
            </a:r>
            <a:endParaRPr lang="en-US" altLang="ko-KR" dirty="0" smtClean="0"/>
          </a:p>
          <a:p>
            <a:pPr lvl="1"/>
            <a:r>
              <a:rPr lang="en-US" altLang="ko-KR" dirty="0">
                <a:hlinkClick r:id="rId3"/>
              </a:rPr>
              <a:t>http://bootstrap4.kr/docs/4.0/getting-started/introduction</a:t>
            </a:r>
            <a:r>
              <a:rPr lang="en-US" altLang="ko-KR" dirty="0" smtClean="0">
                <a:hlinkClick r:id="rId3"/>
              </a:rPr>
              <a:t>/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40</a:t>
            </a:fld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41984" y="3789040"/>
            <a:ext cx="2759089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Bootstrap</a:t>
            </a:r>
            <a:r>
              <a:rPr lang="ko-KR" altLang="en-US" dirty="0" smtClean="0"/>
              <a:t> </a:t>
            </a:r>
            <a:r>
              <a:rPr lang="en-US" altLang="ko-KR" dirty="0" smtClean="0"/>
              <a:t>CSS </a:t>
            </a:r>
            <a:r>
              <a:rPr lang="ko-KR" altLang="en-US" dirty="0" smtClean="0"/>
              <a:t>파일 링크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24128" y="4725144"/>
            <a:ext cx="3286477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Bootstrap</a:t>
            </a:r>
            <a:r>
              <a:rPr lang="ko-KR" altLang="en-US" dirty="0" smtClean="0"/>
              <a:t>이 정상 작동하려면 </a:t>
            </a:r>
            <a:endParaRPr lang="en-US" altLang="ko-KR" dirty="0" smtClean="0"/>
          </a:p>
          <a:p>
            <a:r>
              <a:rPr lang="en-US" altLang="ko-KR" dirty="0" err="1" smtClean="0"/>
              <a:t>jquery</a:t>
            </a:r>
            <a:r>
              <a:rPr lang="ko-KR" altLang="en-US" dirty="0" smtClean="0"/>
              <a:t>가 반드시 필요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27130" y="6228020"/>
            <a:ext cx="2388795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Bootstrap.min.js</a:t>
            </a:r>
            <a:r>
              <a:rPr lang="ko-KR" altLang="en-US" dirty="0" smtClean="0"/>
              <a:t> 포</a:t>
            </a:r>
            <a:r>
              <a:rPr lang="ko-KR" altLang="en-US" dirty="0"/>
              <a:t>함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88024" y="3140968"/>
            <a:ext cx="403187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dirty="0" err="1"/>
              <a:t>반응형</a:t>
            </a:r>
            <a:r>
              <a:rPr lang="ko-KR" altLang="en-US" dirty="0"/>
              <a:t> 동작을 위해 </a:t>
            </a:r>
            <a:r>
              <a:rPr lang="ko-KR" altLang="en-US" dirty="0" err="1"/>
              <a:t>뷰포트</a:t>
            </a:r>
            <a:r>
              <a:rPr lang="ko-KR" altLang="en-US" dirty="0"/>
              <a:t> 메타 태그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23728" y="6381328"/>
            <a:ext cx="2533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CDN</a:t>
            </a:r>
            <a:r>
              <a:rPr lang="ko-KR" altLang="en-US" dirty="0" smtClean="0"/>
              <a:t>을</a:t>
            </a:r>
            <a:r>
              <a:rPr lang="en-US" altLang="ko-KR" dirty="0" smtClean="0"/>
              <a:t> </a:t>
            </a:r>
            <a:r>
              <a:rPr lang="ko-KR" altLang="en-US" dirty="0" smtClean="0"/>
              <a:t>이용하는 사례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8465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레이아웃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컨테이너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Bootstrap</a:t>
            </a:r>
            <a:r>
              <a:rPr lang="ko-KR" altLang="en-US" dirty="0" smtClean="0"/>
              <a:t>은 전문가가 디자인한 클래스</a:t>
            </a:r>
            <a:r>
              <a:rPr lang="en-US" altLang="ko-KR" dirty="0" smtClean="0"/>
              <a:t>(class)</a:t>
            </a:r>
            <a:r>
              <a:rPr lang="ko-KR" altLang="en-US" dirty="0" smtClean="0"/>
              <a:t>들의 모음 </a:t>
            </a:r>
            <a:endParaRPr lang="en-US" altLang="ko-KR" dirty="0" smtClean="0"/>
          </a:p>
          <a:p>
            <a:pPr lvl="1"/>
            <a:r>
              <a:rPr lang="en-US" altLang="ko-KR" dirty="0">
                <a:hlinkClick r:id="rId2"/>
              </a:rPr>
              <a:t>https://</a:t>
            </a:r>
            <a:r>
              <a:rPr lang="en-US" altLang="ko-KR" dirty="0" smtClean="0">
                <a:hlinkClick r:id="rId2"/>
              </a:rPr>
              <a:t>www.w3schools.com/bootstrap/bootstrap_ref_all_classes.asp</a:t>
            </a:r>
            <a:r>
              <a:rPr lang="en-US" altLang="ko-KR" dirty="0" smtClean="0"/>
              <a:t> </a:t>
            </a:r>
            <a:endParaRPr lang="en-US" altLang="ko-KR" dirty="0"/>
          </a:p>
          <a:p>
            <a:pPr lvl="1"/>
            <a:r>
              <a:rPr lang="ko-KR" altLang="en-US" dirty="0" smtClean="0"/>
              <a:t>첫 번째 해야 하는 일은 컨테이너 클래스 사용하기 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41</a:t>
            </a:fld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26" y="3429000"/>
            <a:ext cx="7328936" cy="27367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0" y="4221088"/>
            <a:ext cx="3071675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고정폭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콘테이너</a:t>
            </a:r>
            <a:r>
              <a:rPr lang="ko-KR" altLang="en-US" dirty="0" smtClean="0"/>
              <a:t>  </a:t>
            </a:r>
            <a:r>
              <a:rPr lang="en-US" altLang="ko-KR" dirty="0" smtClean="0"/>
              <a:t>.container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5445224"/>
            <a:ext cx="3609065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최</a:t>
            </a:r>
            <a:r>
              <a:rPr lang="ko-KR" altLang="en-US" dirty="0"/>
              <a:t>대</a:t>
            </a:r>
            <a:r>
              <a:rPr lang="ko-KR" altLang="en-US" dirty="0" smtClean="0"/>
              <a:t>폭 </a:t>
            </a:r>
            <a:r>
              <a:rPr lang="ko-KR" altLang="en-US" dirty="0" err="1" smtClean="0"/>
              <a:t>콘테이너</a:t>
            </a:r>
            <a:r>
              <a:rPr lang="ko-KR" altLang="en-US" dirty="0" smtClean="0"/>
              <a:t>  </a:t>
            </a:r>
            <a:r>
              <a:rPr lang="en-US" altLang="ko-KR" dirty="0" smtClean="0"/>
              <a:t>.container-fluid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920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레이아웃 </a:t>
            </a:r>
            <a:r>
              <a:rPr lang="en-US" altLang="ko-KR" dirty="0" smtClean="0"/>
              <a:t>– </a:t>
            </a:r>
            <a:r>
              <a:rPr lang="ko-KR" altLang="en-US" dirty="0" err="1" smtClean="0"/>
              <a:t>그리드</a:t>
            </a:r>
            <a:r>
              <a:rPr lang="ko-KR" altLang="en-US" dirty="0" smtClean="0"/>
              <a:t> 시스템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 smtClean="0"/>
              <a:t>그리드</a:t>
            </a:r>
            <a:r>
              <a:rPr lang="ko-KR" altLang="en-US" dirty="0" smtClean="0"/>
              <a:t> 시스템</a:t>
            </a:r>
            <a:endParaRPr lang="en-US" altLang="ko-KR" dirty="0" smtClean="0"/>
          </a:p>
          <a:p>
            <a:pPr lvl="1"/>
            <a:r>
              <a:rPr lang="en-US" altLang="ko-KR" dirty="0"/>
              <a:t>12</a:t>
            </a:r>
            <a:r>
              <a:rPr lang="ko-KR" altLang="en-US" dirty="0"/>
              <a:t>개의 </a:t>
            </a:r>
            <a:r>
              <a:rPr lang="ko-KR" altLang="en-US" dirty="0" err="1"/>
              <a:t>컬럼</a:t>
            </a:r>
            <a:r>
              <a:rPr lang="ko-KR" altLang="en-US" dirty="0"/>
              <a:t> 시스템</a:t>
            </a:r>
            <a:r>
              <a:rPr lang="en-US" altLang="ko-KR" dirty="0"/>
              <a:t>, 5</a:t>
            </a:r>
            <a:r>
              <a:rPr lang="ko-KR" altLang="en-US" dirty="0"/>
              <a:t>개의 </a:t>
            </a:r>
            <a:r>
              <a:rPr lang="ko-KR" altLang="en-US" dirty="0" err="1"/>
              <a:t>반응형</a:t>
            </a:r>
            <a:r>
              <a:rPr lang="ko-KR" altLang="en-US" dirty="0"/>
              <a:t> 계층</a:t>
            </a:r>
            <a:r>
              <a:rPr lang="en-US" altLang="ko-KR" dirty="0"/>
              <a:t>, Sass </a:t>
            </a:r>
            <a:r>
              <a:rPr lang="ko-KR" altLang="en-US" dirty="0"/>
              <a:t>변수 및 믹스인 및 수십 개의 미리 정의 된 클래스를 사용하여 강력한 </a:t>
            </a:r>
            <a:r>
              <a:rPr lang="en-US" altLang="ko-KR" dirty="0"/>
              <a:t>mobile-first </a:t>
            </a:r>
            <a:r>
              <a:rPr lang="ko-KR" altLang="en-US" dirty="0" err="1"/>
              <a:t>플렉스박스</a:t>
            </a:r>
            <a:r>
              <a:rPr lang="ko-KR" altLang="en-US" dirty="0"/>
              <a:t> </a:t>
            </a:r>
            <a:r>
              <a:rPr lang="ko-KR" altLang="en-US" dirty="0" err="1"/>
              <a:t>그리드로</a:t>
            </a:r>
            <a:r>
              <a:rPr lang="ko-KR" altLang="en-US" dirty="0"/>
              <a:t> 모든 형태의 레이아웃을 만듭니다</a:t>
            </a:r>
            <a:r>
              <a:rPr lang="en-US" altLang="ko-KR" dirty="0" smtClean="0"/>
              <a:t>.</a:t>
            </a:r>
          </a:p>
          <a:p>
            <a:pPr lvl="1"/>
            <a:r>
              <a:rPr lang="ko-KR" altLang="en-US" dirty="0"/>
              <a:t>부트스트랩의 </a:t>
            </a:r>
            <a:r>
              <a:rPr lang="ko-KR" altLang="en-US" dirty="0" err="1"/>
              <a:t>그리드</a:t>
            </a:r>
            <a:r>
              <a:rPr lang="ko-KR" altLang="en-US" dirty="0"/>
              <a:t> 시스템은 일련의 컨테이너</a:t>
            </a:r>
            <a:r>
              <a:rPr lang="en-US" altLang="ko-KR" dirty="0"/>
              <a:t>, </a:t>
            </a:r>
            <a:r>
              <a:rPr lang="ko-KR" altLang="en-US" dirty="0"/>
              <a:t>행 및 열을 사용하여 내용을 정렬하고 구성합니다</a:t>
            </a:r>
            <a:r>
              <a:rPr lang="en-US" altLang="ko-KR" dirty="0"/>
              <a:t>. </a:t>
            </a:r>
            <a:r>
              <a:rPr lang="ko-KR" altLang="en-US" dirty="0"/>
              <a:t>그것은 </a:t>
            </a:r>
            <a:r>
              <a:rPr lang="ko-KR" altLang="en-US" dirty="0" err="1">
                <a:hlinkClick r:id="rId2"/>
              </a:rPr>
              <a:t>플렉스</a:t>
            </a:r>
            <a:r>
              <a:rPr lang="ko-KR" altLang="en-US" dirty="0">
                <a:hlinkClick r:id="rId2"/>
              </a:rPr>
              <a:t> 박스</a:t>
            </a:r>
            <a:r>
              <a:rPr lang="ko-KR" altLang="en-US" dirty="0"/>
              <a:t>로 제작되었으며 완전히 </a:t>
            </a:r>
            <a:r>
              <a:rPr lang="ko-KR" altLang="en-US" dirty="0" err="1"/>
              <a:t>반응형</a:t>
            </a:r>
            <a:r>
              <a:rPr lang="ko-KR" altLang="en-US" dirty="0"/>
              <a:t> 입니다</a:t>
            </a:r>
            <a:r>
              <a:rPr lang="en-US" altLang="ko-KR" dirty="0"/>
              <a:t>. 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42</a:t>
            </a:fld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861048"/>
            <a:ext cx="218122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861048"/>
            <a:ext cx="4816966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10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레이아웃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미디어 객체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미디어 객체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43</a:t>
            </a:fld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26" y="1844824"/>
            <a:ext cx="783907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37894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컨텐츠</a:t>
            </a:r>
            <a:r>
              <a:rPr lang="ko-KR" altLang="en-US" dirty="0" smtClean="0"/>
              <a:t> </a:t>
            </a:r>
            <a:r>
              <a:rPr lang="en-US" altLang="ko-KR" dirty="0" smtClean="0"/>
              <a:t>- </a:t>
            </a:r>
            <a:r>
              <a:rPr lang="ko-KR" altLang="en-US" dirty="0" err="1" smtClean="0"/>
              <a:t>타이포그래피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Typography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44</a:t>
            </a:fld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2132856"/>
            <a:ext cx="5177101" cy="39604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84984"/>
            <a:ext cx="4580980" cy="20162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42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컨텐츠</a:t>
            </a:r>
            <a:r>
              <a:rPr lang="ko-KR" altLang="en-US" dirty="0" smtClean="0"/>
              <a:t> </a:t>
            </a:r>
            <a:r>
              <a:rPr lang="en-US" altLang="ko-KR" dirty="0" smtClean="0"/>
              <a:t>- </a:t>
            </a:r>
            <a:r>
              <a:rPr lang="ko-KR" altLang="en-US" dirty="0" err="1" smtClean="0"/>
              <a:t>타이포그래피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Typography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45</a:t>
            </a:fld>
            <a:endParaRPr lang="ko-KR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92896"/>
            <a:ext cx="4067175" cy="3943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80726"/>
            <a:ext cx="4019550" cy="5762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55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컨텐츠</a:t>
            </a:r>
            <a:r>
              <a:rPr lang="ko-KR" altLang="en-US" dirty="0" smtClean="0"/>
              <a:t>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테이블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각종 테이블</a:t>
            </a:r>
            <a:r>
              <a:rPr lang="en-US" altLang="ko-KR" dirty="0" smtClean="0"/>
              <a:t> </a:t>
            </a:r>
            <a:r>
              <a:rPr lang="ko-KR" altLang="en-US" dirty="0" smtClean="0"/>
              <a:t>클래스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.table</a:t>
            </a:r>
            <a:r>
              <a:rPr lang="ko-KR" altLang="en-US" dirty="0" smtClean="0"/>
              <a:t> </a:t>
            </a:r>
            <a:r>
              <a:rPr lang="en-US" altLang="ko-KR" dirty="0" smtClean="0"/>
              <a:t>.table-dark .table-striped .table-bordered .table-hover </a:t>
            </a:r>
          </a:p>
          <a:p>
            <a:pPr lvl="1"/>
            <a:r>
              <a:rPr lang="en-US" altLang="ko-KR" dirty="0" smtClean="0"/>
              <a:t>.table-</a:t>
            </a:r>
            <a:r>
              <a:rPr lang="en-US" altLang="ko-KR" dirty="0" err="1" smtClean="0"/>
              <a:t>sm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46</a:t>
            </a:fld>
            <a:endParaRPr lang="ko-KR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97952"/>
            <a:ext cx="3733773" cy="2912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401820"/>
            <a:ext cx="2671662" cy="4288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140968"/>
            <a:ext cx="280035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365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컨텐츠</a:t>
            </a:r>
            <a:r>
              <a:rPr lang="en-US" altLang="ko-KR" dirty="0" smtClean="0"/>
              <a:t> – </a:t>
            </a:r>
            <a:r>
              <a:rPr lang="ko-KR" altLang="en-US" dirty="0" smtClean="0"/>
              <a:t>이미지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피규어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 smtClean="0"/>
              <a:t>반응형</a:t>
            </a:r>
            <a:r>
              <a:rPr lang="ko-KR" altLang="en-US" dirty="0" smtClean="0"/>
              <a:t> 이미지 </a:t>
            </a:r>
            <a:r>
              <a:rPr lang="en-US" altLang="ko-KR" dirty="0" smtClean="0"/>
              <a:t>.</a:t>
            </a:r>
            <a:r>
              <a:rPr lang="en-US" altLang="ko-KR" dirty="0" err="1" smtClean="0"/>
              <a:t>img</a:t>
            </a:r>
            <a:r>
              <a:rPr lang="en-US" altLang="ko-KR" dirty="0" smtClean="0"/>
              <a:t>-fluid </a:t>
            </a:r>
          </a:p>
          <a:p>
            <a:r>
              <a:rPr lang="ko-KR" altLang="en-US" dirty="0" err="1" smtClean="0"/>
              <a:t>섬네일</a:t>
            </a:r>
            <a:r>
              <a:rPr lang="ko-KR" altLang="en-US" dirty="0" smtClean="0"/>
              <a:t> 이미지 </a:t>
            </a:r>
            <a:r>
              <a:rPr lang="en-US" altLang="ko-KR" dirty="0" smtClean="0"/>
              <a:t>.</a:t>
            </a:r>
            <a:r>
              <a:rPr lang="en-US" altLang="ko-KR" dirty="0" err="1" smtClean="0"/>
              <a:t>img</a:t>
            </a:r>
            <a:r>
              <a:rPr lang="en-US" altLang="ko-KR" dirty="0" smtClean="0"/>
              <a:t>-thumbnail </a:t>
            </a:r>
          </a:p>
          <a:p>
            <a:r>
              <a:rPr lang="ko-KR" altLang="en-US" dirty="0" smtClean="0"/>
              <a:t>이미지</a:t>
            </a:r>
            <a:r>
              <a:rPr lang="en-US" altLang="ko-KR" dirty="0" smtClean="0"/>
              <a:t> </a:t>
            </a:r>
            <a:r>
              <a:rPr lang="ko-KR" altLang="en-US" dirty="0" smtClean="0"/>
              <a:t>정렬 </a:t>
            </a:r>
            <a:r>
              <a:rPr lang="en-US" altLang="ko-KR" dirty="0" smtClean="0"/>
              <a:t>.float-left .float-right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47</a:t>
            </a:fld>
            <a:endParaRPr lang="ko-KR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068960"/>
            <a:ext cx="4481686" cy="3197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11398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컴포넌트</a:t>
            </a:r>
            <a:r>
              <a:rPr lang="en-US" altLang="ko-KR" dirty="0" smtClean="0"/>
              <a:t> – </a:t>
            </a:r>
            <a:r>
              <a:rPr lang="ko-KR" altLang="en-US" dirty="0" smtClean="0"/>
              <a:t>알림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48</a:t>
            </a:fld>
            <a:endParaRPr lang="ko-KR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84784"/>
            <a:ext cx="375285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3819525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0764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컴포넌트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배지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49</a:t>
            </a:fld>
            <a:endParaRPr lang="ko-KR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41" y="2204864"/>
            <a:ext cx="5562600" cy="4229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254359"/>
            <a:ext cx="4352925" cy="2486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6" y="2852936"/>
            <a:ext cx="4352925" cy="22061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561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수익 잠재력 상위 </a:t>
            </a:r>
            <a:r>
              <a:rPr lang="en-US" altLang="ko-KR" dirty="0"/>
              <a:t>10</a:t>
            </a:r>
            <a:r>
              <a:rPr lang="ko-KR" altLang="en-US" dirty="0"/>
              <a:t>개 </a:t>
            </a:r>
            <a:r>
              <a:rPr lang="ko-KR" altLang="en-US" dirty="0" smtClean="0"/>
              <a:t>언어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</a:t>
            </a:fld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1133872" y="1412776"/>
            <a:ext cx="6462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err="1" smtClean="0"/>
              <a:t>페이스케일닷컴</a:t>
            </a:r>
            <a:r>
              <a:rPr lang="en-US" altLang="ko-KR" dirty="0"/>
              <a:t>(PayScale.com)</a:t>
            </a:r>
            <a:r>
              <a:rPr lang="ko-KR" altLang="en-US" dirty="0"/>
              <a:t>과 </a:t>
            </a:r>
            <a:r>
              <a:rPr lang="ko-KR" altLang="en-US" dirty="0" err="1"/>
              <a:t>인디드닷컴</a:t>
            </a:r>
            <a:r>
              <a:rPr lang="en-US" altLang="ko-KR" dirty="0"/>
              <a:t>(Indeed.com)</a:t>
            </a:r>
            <a:r>
              <a:rPr lang="ko-KR" altLang="en-US" dirty="0"/>
              <a:t>의 연봉 정보를 바탕으로 뽑은 수익 잠재력 상위 </a:t>
            </a:r>
            <a:r>
              <a:rPr lang="en-US" altLang="ko-KR" dirty="0"/>
              <a:t>10</a:t>
            </a:r>
            <a:r>
              <a:rPr lang="ko-KR" altLang="en-US" dirty="0"/>
              <a:t>개 </a:t>
            </a:r>
            <a:r>
              <a:rPr lang="ko-KR" altLang="en-US" dirty="0" smtClean="0"/>
              <a:t>언어</a:t>
            </a:r>
            <a:endParaRPr lang="en-US" altLang="ko-KR" dirty="0" smtClean="0"/>
          </a:p>
          <a:p>
            <a:r>
              <a:rPr lang="en-US" altLang="ko-KR" dirty="0"/>
              <a:t>http://www.itworld.co.kr/news/103581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56183" y="2492896"/>
            <a:ext cx="3575857" cy="39703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b="1" dirty="0"/>
              <a:t>1. </a:t>
            </a:r>
            <a:r>
              <a:rPr lang="ko-KR" altLang="en-US" b="1" dirty="0"/>
              <a:t>자바</a:t>
            </a:r>
            <a:r>
              <a:rPr lang="en-US" altLang="ko-KR" b="1" dirty="0"/>
              <a:t>(Java)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en-US" altLang="ko-KR" b="1" dirty="0" smtClean="0"/>
              <a:t>- </a:t>
            </a:r>
            <a:r>
              <a:rPr lang="ko-KR" altLang="en-US" b="1" dirty="0"/>
              <a:t>평균 연봉</a:t>
            </a:r>
            <a:r>
              <a:rPr lang="en-US" altLang="ko-KR" b="1" dirty="0"/>
              <a:t>: 10</a:t>
            </a:r>
            <a:r>
              <a:rPr lang="ko-KR" altLang="en-US" b="1" dirty="0"/>
              <a:t>만 </a:t>
            </a:r>
            <a:r>
              <a:rPr lang="en-US" altLang="ko-KR" b="1" dirty="0"/>
              <a:t>2,000</a:t>
            </a:r>
            <a:r>
              <a:rPr lang="ko-KR" altLang="en-US" b="1" dirty="0"/>
              <a:t>달러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dirty="0"/>
              <a:t/>
            </a:r>
            <a:br>
              <a:rPr lang="ko-KR" altLang="en-US" dirty="0"/>
            </a:br>
            <a:r>
              <a:rPr lang="en-US" altLang="ko-KR" b="1" dirty="0"/>
              <a:t>2. </a:t>
            </a:r>
            <a:r>
              <a:rPr lang="ko-KR" altLang="en-US" b="1" dirty="0"/>
              <a:t>자바스크립트</a:t>
            </a:r>
            <a:r>
              <a:rPr lang="en-US" altLang="ko-KR" b="1" dirty="0"/>
              <a:t>(JavaScript)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en-US" altLang="ko-KR" b="1" dirty="0" smtClean="0"/>
              <a:t>- </a:t>
            </a:r>
            <a:r>
              <a:rPr lang="ko-KR" altLang="en-US" b="1" dirty="0"/>
              <a:t>평균 연봉</a:t>
            </a:r>
            <a:r>
              <a:rPr lang="en-US" altLang="ko-KR" b="1" dirty="0"/>
              <a:t>: 9</a:t>
            </a:r>
            <a:r>
              <a:rPr lang="ko-KR" altLang="en-US" b="1" dirty="0"/>
              <a:t>만 </a:t>
            </a:r>
            <a:r>
              <a:rPr lang="en-US" altLang="ko-KR" b="1" dirty="0"/>
              <a:t>5,000</a:t>
            </a:r>
            <a:r>
              <a:rPr lang="ko-KR" altLang="en-US" b="1" dirty="0"/>
              <a:t>달러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dirty="0"/>
              <a:t/>
            </a:r>
            <a:br>
              <a:rPr lang="ko-KR" altLang="en-US" dirty="0"/>
            </a:br>
            <a:r>
              <a:rPr lang="en-US" altLang="ko-KR" b="1" dirty="0"/>
              <a:t>3. </a:t>
            </a:r>
            <a:r>
              <a:rPr lang="ko-KR" altLang="en-US" b="1" dirty="0" err="1"/>
              <a:t>파이썬</a:t>
            </a:r>
            <a:r>
              <a:rPr lang="en-US" altLang="ko-KR" b="1" dirty="0"/>
              <a:t>(Python)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en-US" altLang="ko-KR" b="1" dirty="0" smtClean="0"/>
              <a:t>- </a:t>
            </a:r>
            <a:r>
              <a:rPr lang="ko-KR" altLang="en-US" b="1" dirty="0"/>
              <a:t>평균 연봉</a:t>
            </a:r>
            <a:r>
              <a:rPr lang="en-US" altLang="ko-KR" b="1" dirty="0"/>
              <a:t>: 10</a:t>
            </a:r>
            <a:r>
              <a:rPr lang="ko-KR" altLang="en-US" b="1" dirty="0"/>
              <a:t>만 달러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dirty="0"/>
              <a:t/>
            </a:r>
            <a:br>
              <a:rPr lang="ko-KR" altLang="en-US" dirty="0"/>
            </a:br>
            <a:r>
              <a:rPr lang="en-US" altLang="ko-KR" b="1" dirty="0" smtClean="0"/>
              <a:t>4. </a:t>
            </a:r>
            <a:r>
              <a:rPr lang="en-US" altLang="ko-KR" b="1" dirty="0"/>
              <a:t>C++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en-US" altLang="ko-KR" b="1" dirty="0" smtClean="0"/>
              <a:t>- </a:t>
            </a:r>
            <a:r>
              <a:rPr lang="ko-KR" altLang="en-US" b="1" dirty="0"/>
              <a:t>평균 연봉</a:t>
            </a:r>
            <a:r>
              <a:rPr lang="en-US" altLang="ko-KR" b="1" dirty="0"/>
              <a:t>: 10</a:t>
            </a:r>
            <a:r>
              <a:rPr lang="ko-KR" altLang="en-US" b="1" dirty="0"/>
              <a:t>만 달러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dirty="0"/>
              <a:t/>
            </a:r>
            <a:br>
              <a:rPr lang="ko-KR" altLang="en-US" dirty="0"/>
            </a:br>
            <a:r>
              <a:rPr lang="en-US" altLang="ko-KR" b="1" dirty="0"/>
              <a:t>5. </a:t>
            </a:r>
            <a:r>
              <a:rPr lang="ko-KR" altLang="en-US" b="1" dirty="0"/>
              <a:t>루비</a:t>
            </a:r>
            <a:r>
              <a:rPr lang="en-US" altLang="ko-KR" b="1" dirty="0"/>
              <a:t>(Ruby)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en-US" altLang="ko-KR" b="1" dirty="0" smtClean="0"/>
              <a:t>- </a:t>
            </a:r>
            <a:r>
              <a:rPr lang="ko-KR" altLang="en-US" b="1" dirty="0"/>
              <a:t>평균 연봉</a:t>
            </a:r>
            <a:r>
              <a:rPr lang="en-US" altLang="ko-KR" b="1" dirty="0"/>
              <a:t>: 10</a:t>
            </a:r>
            <a:r>
              <a:rPr lang="ko-KR" altLang="en-US" b="1" dirty="0"/>
              <a:t>만 </a:t>
            </a:r>
            <a:r>
              <a:rPr lang="ko-KR" altLang="en-US" b="1" dirty="0" smtClean="0"/>
              <a:t>달러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8837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컴포넌트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버튼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50</a:t>
            </a:fld>
            <a:endParaRPr lang="ko-KR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6073118" cy="279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672130"/>
            <a:ext cx="5359152" cy="30409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1279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컴포넌트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버튼 그룹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51</a:t>
            </a:fld>
            <a:endParaRPr lang="ko-KR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5029200" cy="2038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988840"/>
            <a:ext cx="5848350" cy="4200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76191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컴포넌트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카드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52</a:t>
            </a:fld>
            <a:endParaRPr lang="ko-KR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81" y="1556792"/>
            <a:ext cx="5083398" cy="49312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701" y="620688"/>
            <a:ext cx="4887873" cy="43236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2172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컴포넌트 </a:t>
            </a:r>
            <a:r>
              <a:rPr lang="en-US" altLang="ko-KR" dirty="0" smtClean="0"/>
              <a:t>– </a:t>
            </a:r>
            <a:r>
              <a:rPr lang="ko-KR" altLang="en-US" dirty="0" err="1" smtClean="0"/>
              <a:t>캐러셀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/>
              <a:t>캐러셀</a:t>
            </a:r>
            <a:r>
              <a:rPr lang="ko-KR" altLang="en-US" dirty="0"/>
              <a:t> </a:t>
            </a:r>
            <a:r>
              <a:rPr lang="en-US" altLang="ko-KR" dirty="0"/>
              <a:t>Carousel</a:t>
            </a:r>
          </a:p>
          <a:p>
            <a:pPr lvl="1"/>
            <a:r>
              <a:rPr lang="ko-KR" altLang="en-US" dirty="0"/>
              <a:t>회전목마와 같이 순환하는 슬라이드 쇼</a:t>
            </a:r>
            <a:r>
              <a:rPr lang="en-US" altLang="ko-KR" dirty="0"/>
              <a:t>(</a:t>
            </a:r>
            <a:r>
              <a:rPr lang="ko-KR" altLang="en-US" dirty="0"/>
              <a:t>이미지 또는 텍스트 슬라이드</a:t>
            </a:r>
            <a:r>
              <a:rPr lang="en-US" altLang="ko-KR" dirty="0"/>
              <a:t>)</a:t>
            </a:r>
            <a:r>
              <a:rPr lang="ko-KR" altLang="en-US" dirty="0"/>
              <a:t>를 구성하는 컴포넌트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53</a:t>
            </a:fld>
            <a:endParaRPr lang="ko-KR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509529"/>
            <a:ext cx="4516740" cy="4160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058593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컴포넌트 </a:t>
            </a:r>
            <a:r>
              <a:rPr lang="en-US" altLang="ko-KR" dirty="0" smtClean="0"/>
              <a:t>– </a:t>
            </a:r>
            <a:r>
              <a:rPr lang="ko-KR" altLang="en-US" dirty="0" err="1" smtClean="0"/>
              <a:t>컬랩스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54</a:t>
            </a:fld>
            <a:endParaRPr lang="ko-KR" alt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7134225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97905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컴포넌트 </a:t>
            </a:r>
            <a:r>
              <a:rPr lang="en-US" altLang="ko-KR" dirty="0" smtClean="0"/>
              <a:t>– </a:t>
            </a:r>
            <a:r>
              <a:rPr lang="ko-KR" altLang="en-US" dirty="0" err="1" smtClean="0"/>
              <a:t>드롭다운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55</a:t>
            </a:fld>
            <a:endParaRPr lang="ko-KR" alt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6838950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977" y="2996952"/>
            <a:ext cx="6648450" cy="3590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11904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컴포넌트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폼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56</a:t>
            </a:fld>
            <a:endParaRPr lang="ko-KR" alt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5794475" cy="52451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797" y="738815"/>
            <a:ext cx="5533082" cy="30275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79092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컴포넌트 </a:t>
            </a:r>
            <a:r>
              <a:rPr lang="en-US" altLang="ko-KR" dirty="0" smtClean="0"/>
              <a:t>– </a:t>
            </a:r>
            <a:r>
              <a:rPr lang="ko-KR" altLang="en-US" dirty="0" err="1" smtClean="0"/>
              <a:t>점보트론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57</a:t>
            </a:fld>
            <a:endParaRPr lang="ko-KR" alt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5260641" cy="5161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204416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컴포넌트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목록그룹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58</a:t>
            </a:fld>
            <a:endParaRPr lang="ko-KR" alt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2060848"/>
            <a:ext cx="5000625" cy="4362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804292"/>
            <a:ext cx="4902288" cy="3790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25450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컴포넌트 </a:t>
            </a:r>
            <a:r>
              <a:rPr lang="en-US" altLang="ko-KR" dirty="0" smtClean="0"/>
              <a:t>– </a:t>
            </a:r>
            <a:r>
              <a:rPr lang="ko-KR" altLang="en-US" dirty="0" err="1" smtClean="0"/>
              <a:t>모달</a:t>
            </a:r>
            <a:r>
              <a:rPr lang="ko-KR" altLang="en-US" dirty="0" smtClean="0"/>
              <a:t> </a:t>
            </a:r>
            <a:r>
              <a:rPr lang="en-US" altLang="ko-KR" dirty="0" smtClean="0"/>
              <a:t>(modal)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59</a:t>
            </a:fld>
            <a:endParaRPr lang="ko-KR" alt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4914001" cy="50890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852936"/>
            <a:ext cx="4700190" cy="38232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168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1.2 MEAN </a:t>
            </a:r>
            <a:r>
              <a:rPr lang="ko-KR" altLang="en-US" dirty="0" err="1" smtClean="0"/>
              <a:t>스택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6</a:t>
            </a:fld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47" y="2060848"/>
            <a:ext cx="7648575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2555776" y="1484784"/>
            <a:ext cx="3796232" cy="523220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ko-KR" altLang="en-US" sz="2800" dirty="0"/>
              <a:t>웹 개발의 </a:t>
            </a:r>
            <a:r>
              <a:rPr lang="ko-KR" altLang="en-US" sz="2800" dirty="0" smtClean="0"/>
              <a:t>방법론 비교</a:t>
            </a:r>
            <a:endParaRPr lang="ko-KR" alt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483768" y="6204223"/>
            <a:ext cx="4365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한국의 전자정부 프레임워크 </a:t>
            </a:r>
            <a:r>
              <a:rPr lang="en-US" altLang="ko-KR" dirty="0" smtClean="0"/>
              <a:t>– JSP </a:t>
            </a:r>
            <a:r>
              <a:rPr lang="ko-KR" altLang="en-US" dirty="0" smtClean="0"/>
              <a:t>기반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645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컴포넌트</a:t>
            </a:r>
            <a:r>
              <a:rPr lang="en-US" altLang="ko-KR" dirty="0" smtClean="0"/>
              <a:t> – </a:t>
            </a:r>
            <a:r>
              <a:rPr lang="ko-KR" altLang="en-US" dirty="0" err="1" smtClean="0"/>
              <a:t>내비게이션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60</a:t>
            </a:fld>
            <a:endParaRPr lang="ko-KR" alt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5317403" cy="41764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013" y="159601"/>
            <a:ext cx="3185469" cy="33841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013" y="3784984"/>
            <a:ext cx="3185468" cy="2773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69657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컴포넌트 </a:t>
            </a:r>
            <a:r>
              <a:rPr lang="en-US" altLang="ko-KR" dirty="0" smtClean="0"/>
              <a:t>– </a:t>
            </a:r>
            <a:r>
              <a:rPr lang="ko-KR" altLang="en-US" dirty="0" err="1" smtClean="0"/>
              <a:t>내비게이션바</a:t>
            </a:r>
            <a:r>
              <a:rPr lang="ko-KR" altLang="en-US" dirty="0" smtClean="0"/>
              <a:t> </a:t>
            </a:r>
            <a:r>
              <a:rPr lang="en-US" altLang="ko-KR" dirty="0" smtClean="0"/>
              <a:t>(</a:t>
            </a:r>
            <a:r>
              <a:rPr lang="ko-KR" altLang="en-US" dirty="0" smtClean="0"/>
              <a:t>메뉴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61</a:t>
            </a:fld>
            <a:endParaRPr lang="ko-KR" alt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4"/>
            <a:ext cx="6426327" cy="5300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270314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메뉴를 이용한 홈페이지 작성하기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여러 개의 페이지를 갖는 홈페이지 작성하기 </a:t>
            </a:r>
            <a:endParaRPr lang="en-US" altLang="ko-KR" dirty="0"/>
          </a:p>
          <a:p>
            <a:pPr lvl="1"/>
            <a:r>
              <a:rPr lang="ko-KR" altLang="en-US" dirty="0"/>
              <a:t>메뉴 부분까지는 내용이 같고 이후의 세부 내용이 다른 여러 페이지들을 작성</a:t>
            </a:r>
            <a:r>
              <a:rPr lang="en-US" altLang="ko-KR" dirty="0"/>
              <a:t>.</a:t>
            </a:r>
            <a:r>
              <a:rPr lang="ko-KR" altLang="en-US" dirty="0"/>
              <a:t> 메뉴에서</a:t>
            </a:r>
            <a:r>
              <a:rPr lang="en-US" altLang="ko-KR" dirty="0"/>
              <a:t> </a:t>
            </a:r>
            <a:r>
              <a:rPr lang="ko-KR" altLang="en-US" dirty="0"/>
              <a:t>상호 링크 연결 </a:t>
            </a:r>
            <a:endParaRPr lang="en-US" altLang="ko-KR" dirty="0"/>
          </a:p>
          <a:p>
            <a:pPr lvl="1"/>
            <a:r>
              <a:rPr lang="ko-KR" altLang="en-US" dirty="0" smtClean="0"/>
              <a:t>홈페이지 메뉴 구상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Index.html </a:t>
            </a:r>
            <a:r>
              <a:rPr lang="ko-KR" altLang="en-US" dirty="0" smtClean="0"/>
              <a:t>파일에 </a:t>
            </a:r>
            <a:r>
              <a:rPr lang="ko-KR" altLang="en-US" dirty="0" err="1" smtClean="0"/>
              <a:t>내비게이션바</a:t>
            </a:r>
            <a:r>
              <a:rPr lang="ko-KR" altLang="en-US" dirty="0" smtClean="0"/>
              <a:t> 추가 </a:t>
            </a:r>
            <a:r>
              <a:rPr lang="en-US" altLang="ko-KR" dirty="0" smtClean="0"/>
              <a:t>(</a:t>
            </a:r>
            <a:r>
              <a:rPr lang="ko-KR" altLang="en-US" dirty="0" smtClean="0"/>
              <a:t>메뉴 </a:t>
            </a:r>
            <a:r>
              <a:rPr lang="en-US" altLang="ko-KR" dirty="0" smtClean="0"/>
              <a:t>item</a:t>
            </a:r>
            <a:r>
              <a:rPr lang="ko-KR" altLang="en-US" dirty="0" smtClean="0"/>
              <a:t>의 파일명 지정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 smtClean="0"/>
              <a:t>이 파일을 복사하여 다른 파일명으로 저장</a:t>
            </a:r>
            <a:r>
              <a:rPr lang="en-US" altLang="ko-KR" dirty="0" smtClean="0"/>
              <a:t>, </a:t>
            </a:r>
            <a:r>
              <a:rPr lang="ko-KR" altLang="en-US" dirty="0" smtClean="0"/>
              <a:t>내용 수정 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li</a:t>
            </a:r>
            <a:r>
              <a:rPr lang="ko-KR" altLang="en-US" dirty="0" smtClean="0"/>
              <a:t> </a:t>
            </a:r>
            <a:r>
              <a:rPr lang="en-US" altLang="ko-KR" dirty="0" smtClean="0"/>
              <a:t>Item</a:t>
            </a:r>
            <a:r>
              <a:rPr lang="ko-KR" altLang="en-US" dirty="0" smtClean="0"/>
              <a:t>의 </a:t>
            </a:r>
            <a:r>
              <a:rPr lang="en-US" altLang="ko-KR" dirty="0" smtClean="0"/>
              <a:t>class</a:t>
            </a:r>
            <a:r>
              <a:rPr lang="ko-KR" altLang="en-US" dirty="0" smtClean="0"/>
              <a:t>를 </a:t>
            </a:r>
            <a:r>
              <a:rPr lang="en-US" altLang="ko-KR" dirty="0" smtClean="0"/>
              <a:t>active</a:t>
            </a:r>
            <a:r>
              <a:rPr lang="ko-KR" altLang="en-US" dirty="0" smtClean="0"/>
              <a:t>로 지정 </a:t>
            </a:r>
            <a:endParaRPr lang="en-US" altLang="ko-KR" dirty="0"/>
          </a:p>
          <a:p>
            <a:r>
              <a:rPr lang="ko-KR" altLang="en-US" dirty="0"/>
              <a:t>예제 메뉴 구성 </a:t>
            </a:r>
            <a:endParaRPr lang="en-US" altLang="ko-KR" dirty="0"/>
          </a:p>
          <a:p>
            <a:pPr lvl="1"/>
            <a:r>
              <a:rPr lang="ko-KR" altLang="en-US" dirty="0"/>
              <a:t>홈 </a:t>
            </a:r>
            <a:r>
              <a:rPr lang="en-US" altLang="ko-KR" dirty="0"/>
              <a:t>(home) – </a:t>
            </a:r>
            <a:r>
              <a:rPr lang="ko-KR" altLang="en-US" dirty="0"/>
              <a:t>홈페이지에 대한 간단한 소개</a:t>
            </a:r>
            <a:r>
              <a:rPr lang="en-US" altLang="ko-KR" dirty="0"/>
              <a:t>, </a:t>
            </a:r>
            <a:r>
              <a:rPr lang="ko-KR" altLang="en-US" dirty="0"/>
              <a:t>그림 등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소개 </a:t>
            </a:r>
            <a:r>
              <a:rPr lang="en-US" altLang="ko-KR" dirty="0"/>
              <a:t>(intro) – </a:t>
            </a:r>
            <a:r>
              <a:rPr lang="ko-KR" altLang="en-US" dirty="0"/>
              <a:t>나에 대한 소개</a:t>
            </a:r>
            <a:r>
              <a:rPr lang="en-US" altLang="ko-KR" dirty="0"/>
              <a:t>, </a:t>
            </a:r>
            <a:r>
              <a:rPr lang="ko-KR" altLang="en-US" dirty="0"/>
              <a:t>취미</a:t>
            </a:r>
            <a:r>
              <a:rPr lang="en-US" altLang="ko-KR" dirty="0"/>
              <a:t>, </a:t>
            </a:r>
            <a:r>
              <a:rPr lang="ko-KR" altLang="en-US" dirty="0"/>
              <a:t>시간표 등 </a:t>
            </a:r>
            <a:endParaRPr lang="en-US" altLang="ko-KR" dirty="0"/>
          </a:p>
          <a:p>
            <a:pPr lvl="1"/>
            <a:r>
              <a:rPr lang="ko-KR" altLang="en-US" dirty="0"/>
              <a:t>과제물 </a:t>
            </a:r>
            <a:r>
              <a:rPr lang="en-US" altLang="ko-KR" dirty="0"/>
              <a:t>(homework) – </a:t>
            </a:r>
            <a:r>
              <a:rPr lang="ko-KR" altLang="en-US" dirty="0"/>
              <a:t>과제물 업로드</a:t>
            </a:r>
            <a:r>
              <a:rPr lang="en-US" altLang="ko-KR" dirty="0"/>
              <a:t>, </a:t>
            </a:r>
            <a:r>
              <a:rPr lang="ko-KR" altLang="en-US" dirty="0"/>
              <a:t>관련 기술 스크랩 등 </a:t>
            </a:r>
            <a:endParaRPr lang="en-US" altLang="ko-KR" dirty="0" smtClean="0"/>
          </a:p>
          <a:p>
            <a:pPr lvl="1"/>
            <a:r>
              <a:rPr lang="ko-KR" altLang="en-US" dirty="0"/>
              <a:t>부트스트랩</a:t>
            </a:r>
            <a:r>
              <a:rPr lang="en-US" altLang="ko-KR" dirty="0"/>
              <a:t>(bootstrap) – </a:t>
            </a:r>
            <a:r>
              <a:rPr lang="ko-KR" altLang="en-US" dirty="0"/>
              <a:t>부트스트랩 기능 테스트 </a:t>
            </a:r>
            <a:endParaRPr lang="en-US" altLang="ko-KR" dirty="0"/>
          </a:p>
          <a:p>
            <a:pPr lvl="1"/>
            <a:r>
              <a:rPr lang="ko-KR" altLang="en-US" dirty="0" smtClean="0"/>
              <a:t>링크 </a:t>
            </a:r>
            <a:r>
              <a:rPr lang="en-US" altLang="ko-KR" dirty="0"/>
              <a:t>(link) – </a:t>
            </a:r>
            <a:r>
              <a:rPr lang="ko-KR" altLang="en-US" dirty="0"/>
              <a:t>학교</a:t>
            </a:r>
            <a:r>
              <a:rPr lang="en-US" altLang="ko-KR" dirty="0"/>
              <a:t>, </a:t>
            </a:r>
            <a:r>
              <a:rPr lang="ko-KR" altLang="en-US" dirty="0"/>
              <a:t>학과</a:t>
            </a:r>
            <a:r>
              <a:rPr lang="en-US" altLang="ko-KR" dirty="0"/>
              <a:t>, </a:t>
            </a:r>
            <a:r>
              <a:rPr lang="ko-KR" altLang="en-US" dirty="0"/>
              <a:t>과목 홈페이지</a:t>
            </a:r>
            <a:r>
              <a:rPr lang="en-US" altLang="ko-KR" dirty="0"/>
              <a:t>, </a:t>
            </a:r>
            <a:r>
              <a:rPr lang="ko-KR" altLang="en-US" dirty="0"/>
              <a:t>기타  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62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7798520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과제 </a:t>
            </a:r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자신의 홈페이지를 작성하여 </a:t>
            </a:r>
            <a:r>
              <a:rPr lang="ko-KR" altLang="en-US" dirty="0" err="1" smtClean="0"/>
              <a:t>웹서버에</a:t>
            </a:r>
            <a:r>
              <a:rPr lang="ko-KR" altLang="en-US" dirty="0" smtClean="0"/>
              <a:t> 올리기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홈페이지 </a:t>
            </a:r>
            <a:r>
              <a:rPr lang="ko-KR" altLang="en-US" dirty="0" err="1"/>
              <a:t>콘</a:t>
            </a:r>
            <a:r>
              <a:rPr lang="ko-KR" altLang="en-US" dirty="0" err="1" smtClean="0"/>
              <a:t>텐츠</a:t>
            </a:r>
            <a:r>
              <a:rPr lang="en-US" altLang="ko-KR" dirty="0" smtClean="0"/>
              <a:t>, </a:t>
            </a:r>
            <a:r>
              <a:rPr lang="ko-KR" altLang="en-US" dirty="0" smtClean="0"/>
              <a:t>메뉴 구상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Bootstrap </a:t>
            </a:r>
            <a:r>
              <a:rPr lang="ko-KR" altLang="en-US" dirty="0" smtClean="0"/>
              <a:t>기술을 적용하여 구현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서버에 업로드하고 서비스 테스트 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63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57719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MEAN </a:t>
            </a:r>
            <a:r>
              <a:rPr lang="ko-KR" altLang="en-US" dirty="0" err="1"/>
              <a:t>스택이란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7</a:t>
            </a:fld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1187624" y="4798893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b="1" dirty="0" smtClean="0"/>
              <a:t>자바스크립트로 </a:t>
            </a:r>
            <a:r>
              <a:rPr lang="en-US" altLang="ko-KR" b="1" dirty="0"/>
              <a:t>(</a:t>
            </a:r>
            <a:r>
              <a:rPr lang="ko-KR" altLang="en-US" b="1" dirty="0"/>
              <a:t>모던</a:t>
            </a:r>
            <a:r>
              <a:rPr lang="en-US" altLang="ko-KR" b="1" dirty="0"/>
              <a:t>)</a:t>
            </a:r>
            <a:r>
              <a:rPr lang="ko-KR" altLang="en-US" b="1" dirty="0" err="1"/>
              <a:t>웹어플리케이션을</a:t>
            </a:r>
            <a:r>
              <a:rPr lang="ko-KR" altLang="en-US" b="1" dirty="0"/>
              <a:t> 개발하기 위한 </a:t>
            </a:r>
            <a:r>
              <a:rPr lang="en-US" altLang="ko-KR" b="1" dirty="0" smtClean="0"/>
              <a:t/>
            </a:r>
            <a:br>
              <a:rPr lang="en-US" altLang="ko-KR" b="1" dirty="0" smtClean="0"/>
            </a:br>
            <a:r>
              <a:rPr lang="ko-KR" altLang="en-US" b="1" dirty="0" smtClean="0"/>
              <a:t>클라이언트</a:t>
            </a:r>
            <a:r>
              <a:rPr lang="en-US" altLang="ko-KR" b="1" dirty="0"/>
              <a:t>-</a:t>
            </a:r>
            <a:r>
              <a:rPr lang="ko-KR" altLang="en-US" b="1" dirty="0"/>
              <a:t>서버</a:t>
            </a:r>
            <a:r>
              <a:rPr lang="en-US" altLang="ko-KR" b="1" dirty="0"/>
              <a:t>-DB </a:t>
            </a:r>
            <a:r>
              <a:rPr lang="ko-KR" altLang="en-US" b="1" dirty="0"/>
              <a:t>플랫폼 및 프레임워크 </a:t>
            </a:r>
            <a:r>
              <a:rPr lang="ko-KR" altLang="en-US" b="1" dirty="0" err="1" smtClean="0"/>
              <a:t>풀스택</a:t>
            </a:r>
            <a:r>
              <a:rPr lang="en-US" altLang="ko-KR" b="1" dirty="0"/>
              <a:t>(Full Stack) </a:t>
            </a:r>
            <a:endParaRPr lang="ko-KR" altLang="en-US" dirty="0"/>
          </a:p>
        </p:txBody>
      </p:sp>
      <p:pic>
        <p:nvPicPr>
          <p:cNvPr id="7" name="Picture 6" descr="http://www.kensvalley.com/wp-content/uploads/2016/02/me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72816"/>
            <a:ext cx="5493601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08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MEAN </a:t>
            </a:r>
            <a:r>
              <a:rPr lang="ko-KR" altLang="en-US" dirty="0" err="1" smtClean="0"/>
              <a:t>스택이란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MongoDB</a:t>
            </a:r>
            <a:r>
              <a:rPr lang="en-US" altLang="ko-KR" dirty="0"/>
              <a:t>, </a:t>
            </a:r>
            <a:r>
              <a:rPr lang="en-US" altLang="ko-KR" dirty="0" err="1"/>
              <a:t>ExpressJS</a:t>
            </a:r>
            <a:r>
              <a:rPr lang="en-US" altLang="ko-KR" dirty="0"/>
              <a:t>, AngularJS, and </a:t>
            </a:r>
            <a:r>
              <a:rPr lang="en-US" altLang="ko-KR" dirty="0" err="1" smtClean="0"/>
              <a:t>NodeJS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서버측</a:t>
            </a:r>
            <a:r>
              <a:rPr lang="ko-KR" altLang="en-US" dirty="0" smtClean="0"/>
              <a:t> 프로그래밍</a:t>
            </a:r>
            <a:r>
              <a:rPr lang="en-US" altLang="ko-KR" dirty="0" smtClean="0"/>
              <a:t>: </a:t>
            </a:r>
            <a:r>
              <a:rPr lang="en-US" altLang="ko-KR" dirty="0" err="1" smtClean="0"/>
              <a:t>NodeJS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ExpressJS</a:t>
            </a:r>
            <a:r>
              <a:rPr lang="en-US" altLang="ko-KR" dirty="0" smtClean="0"/>
              <a:t> </a:t>
            </a:r>
          </a:p>
          <a:p>
            <a:pPr lvl="1"/>
            <a:r>
              <a:rPr lang="ko-KR" altLang="en-US" dirty="0" err="1" smtClean="0"/>
              <a:t>클라이언트측</a:t>
            </a:r>
            <a:r>
              <a:rPr lang="ko-KR" altLang="en-US" dirty="0" smtClean="0"/>
              <a:t> 프로그래밍</a:t>
            </a:r>
            <a:r>
              <a:rPr lang="en-US" altLang="ko-KR" dirty="0" smtClean="0"/>
              <a:t>: AngularJS</a:t>
            </a:r>
          </a:p>
          <a:p>
            <a:pPr lvl="1"/>
            <a:r>
              <a:rPr lang="en-US" altLang="ko-KR" dirty="0" smtClean="0"/>
              <a:t>DB </a:t>
            </a:r>
            <a:r>
              <a:rPr lang="ko-KR" altLang="en-US" dirty="0" smtClean="0"/>
              <a:t>활용</a:t>
            </a:r>
            <a:r>
              <a:rPr lang="en-US" altLang="ko-KR" dirty="0" smtClean="0"/>
              <a:t>: MongoDB (</a:t>
            </a:r>
            <a:r>
              <a:rPr lang="ko-KR" altLang="en-US" dirty="0" smtClean="0"/>
              <a:t>데이터를</a:t>
            </a:r>
            <a:r>
              <a:rPr lang="en-US" altLang="ko-KR" dirty="0" smtClean="0"/>
              <a:t> JSON </a:t>
            </a:r>
            <a:r>
              <a:rPr lang="ko-KR" altLang="en-US" dirty="0" smtClean="0"/>
              <a:t>객체로 저장</a:t>
            </a:r>
            <a:r>
              <a:rPr lang="en-US" altLang="ko-KR" dirty="0" smtClean="0"/>
              <a:t>)  </a:t>
            </a:r>
          </a:p>
          <a:p>
            <a:pPr lvl="2"/>
            <a:r>
              <a:rPr lang="en-US" altLang="ko-KR" dirty="0" smtClean="0"/>
              <a:t>JSON (</a:t>
            </a:r>
            <a:r>
              <a:rPr lang="ko-KR" altLang="en-US" dirty="0" smtClean="0"/>
              <a:t>자바스크립트 객체 표현 방식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8</a:t>
            </a:fld>
            <a:endParaRPr lang="ko-KR" altLang="en-US" dirty="0"/>
          </a:p>
        </p:txBody>
      </p:sp>
      <p:pic>
        <p:nvPicPr>
          <p:cNvPr id="2050" name="Picture 2" descr="https://i.ytimg.com/vi/Jh0er2pRcq8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747" y="3429000"/>
            <a:ext cx="4224469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1600" y="5939988"/>
            <a:ext cx="799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전체 </a:t>
            </a:r>
            <a:r>
              <a:rPr lang="ko-KR" altLang="en-US" dirty="0" err="1" smtClean="0"/>
              <a:t>스택이</a:t>
            </a:r>
            <a:r>
              <a:rPr lang="ko-KR" altLang="en-US" dirty="0" smtClean="0"/>
              <a:t> 모두 자바스크립트를 이용하므로 학습이 쉽고 생산성이 높다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0706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MEAN </a:t>
            </a:r>
            <a:r>
              <a:rPr lang="ko-KR" altLang="en-US" dirty="0" err="1" smtClean="0"/>
              <a:t>스택의</a:t>
            </a:r>
            <a:r>
              <a:rPr lang="ko-KR" altLang="en-US" dirty="0" smtClean="0"/>
              <a:t> 구성요소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9</a:t>
            </a:fld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663" y="1423367"/>
            <a:ext cx="7193737" cy="4957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067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가을">
  <a:themeElements>
    <a:clrScheme name="가을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3476</TotalTime>
  <Words>1998</Words>
  <Application>Microsoft Office PowerPoint</Application>
  <PresentationFormat>화면 슬라이드 쇼(4:3)</PresentationFormat>
  <Paragraphs>413</Paragraphs>
  <Slides>63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63</vt:i4>
      </vt:variant>
    </vt:vector>
  </HeadingPairs>
  <TitlesOfParts>
    <vt:vector size="64" baseType="lpstr">
      <vt:lpstr>가을</vt:lpstr>
      <vt:lpstr>웹어플리케이션 보안 Web application security 2017. 9.  </vt:lpstr>
      <vt:lpstr>1. 강의 개요</vt:lpstr>
      <vt:lpstr>1.1 강의 목표</vt:lpstr>
      <vt:lpstr>깃허브에서의 인기 프로그래밍 언어 순위 </vt:lpstr>
      <vt:lpstr>수익 잠재력 상위 10개 언어</vt:lpstr>
      <vt:lpstr>1.2 MEAN 스택</vt:lpstr>
      <vt:lpstr>MEAN 스택이란?</vt:lpstr>
      <vt:lpstr>MEAN 스택이란?</vt:lpstr>
      <vt:lpstr>MEAN 스택의 구성요소 </vt:lpstr>
      <vt:lpstr>MEAN 스택이란?</vt:lpstr>
      <vt:lpstr>대규모 웹서비스들이 MEAN 스택을 활용 </vt:lpstr>
      <vt:lpstr>웹 개발의 방법론 비교 </vt:lpstr>
      <vt:lpstr>MongoDB</vt:lpstr>
      <vt:lpstr>MongoDB</vt:lpstr>
      <vt:lpstr>MongoDB</vt:lpstr>
      <vt:lpstr>MongoDB </vt:lpstr>
      <vt:lpstr>MongoDB</vt:lpstr>
      <vt:lpstr>Node.js </vt:lpstr>
      <vt:lpstr>Node.js </vt:lpstr>
      <vt:lpstr>Node.js</vt:lpstr>
      <vt:lpstr>Node.js</vt:lpstr>
      <vt:lpstr>Node와 NPM</vt:lpstr>
      <vt:lpstr>https://www.npmjs.com/browse/star </vt:lpstr>
      <vt:lpstr>Express </vt:lpstr>
      <vt:lpstr>Express </vt:lpstr>
      <vt:lpstr>Express </vt:lpstr>
      <vt:lpstr>AngularJS </vt:lpstr>
      <vt:lpstr>AngularJS</vt:lpstr>
      <vt:lpstr>Angular 6</vt:lpstr>
      <vt:lpstr>Client-server model </vt:lpstr>
      <vt:lpstr>Client-server model </vt:lpstr>
      <vt:lpstr>1.3 실습환경 구축 </vt:lpstr>
      <vt:lpstr>실습환경 구축</vt:lpstr>
      <vt:lpstr>실습환경 구축</vt:lpstr>
      <vt:lpstr>1.4 웹서버 계정 생성 </vt:lpstr>
      <vt:lpstr>웹서버 계정 접속 </vt:lpstr>
      <vt:lpstr>1.5 Bootstrap 기술 소개 </vt:lpstr>
      <vt:lpstr>Bootstrap 기술 소개 </vt:lpstr>
      <vt:lpstr>Bootstrap 기술 소개 </vt:lpstr>
      <vt:lpstr>Bootstrap 기술 소개 </vt:lpstr>
      <vt:lpstr>레이아웃 – 컨테이너 </vt:lpstr>
      <vt:lpstr>레이아웃 – 그리드 시스템 </vt:lpstr>
      <vt:lpstr>레이아웃 – 미디어 객체 </vt:lpstr>
      <vt:lpstr>컨텐츠 - 타이포그래피</vt:lpstr>
      <vt:lpstr>컨텐츠 - 타이포그래피</vt:lpstr>
      <vt:lpstr>컨텐츠 – 테이블 </vt:lpstr>
      <vt:lpstr>컨텐츠 – 이미지, 피규어 </vt:lpstr>
      <vt:lpstr>컴포넌트 – 알림 </vt:lpstr>
      <vt:lpstr>컴포넌트 – 배지 </vt:lpstr>
      <vt:lpstr>컴포넌트 – 버튼 </vt:lpstr>
      <vt:lpstr>컴포넌트 – 버튼 그룹 </vt:lpstr>
      <vt:lpstr>컴포넌트 – 카드 </vt:lpstr>
      <vt:lpstr>컴포넌트 – 캐러셀 </vt:lpstr>
      <vt:lpstr>컴포넌트 – 컬랩스 </vt:lpstr>
      <vt:lpstr>컴포넌트 – 드롭다운 </vt:lpstr>
      <vt:lpstr>컴포넌트 – 폼 </vt:lpstr>
      <vt:lpstr>컴포넌트 – 점보트론 </vt:lpstr>
      <vt:lpstr>컴포넌트 – 목록그룹 </vt:lpstr>
      <vt:lpstr>컴포넌트 – 모달 (modal)</vt:lpstr>
      <vt:lpstr>컴포넌트 – 내비게이션 </vt:lpstr>
      <vt:lpstr>컴포넌트 – 내비게이션바 (메뉴)</vt:lpstr>
      <vt:lpstr>메뉴를 이용한 홈페이지 작성하기</vt:lpstr>
      <vt:lpstr>과제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Kitae</dc:creator>
  <cp:lastModifiedBy>Windows 사용자</cp:lastModifiedBy>
  <cp:revision>222</cp:revision>
  <dcterms:created xsi:type="dcterms:W3CDTF">2011-08-27T14:53:28Z</dcterms:created>
  <dcterms:modified xsi:type="dcterms:W3CDTF">2019-08-27T01:06:38Z</dcterms:modified>
</cp:coreProperties>
</file>