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5" r:id="rId3"/>
    <p:sldId id="334" r:id="rId4"/>
    <p:sldId id="335" r:id="rId5"/>
    <p:sldId id="336" r:id="rId6"/>
    <p:sldId id="337" r:id="rId7"/>
    <p:sldId id="338" r:id="rId8"/>
    <p:sldId id="257" r:id="rId9"/>
    <p:sldId id="258" r:id="rId10"/>
    <p:sldId id="268" r:id="rId11"/>
    <p:sldId id="269" r:id="rId12"/>
    <p:sldId id="296" r:id="rId13"/>
    <p:sldId id="339" r:id="rId14"/>
    <p:sldId id="340" r:id="rId15"/>
    <p:sldId id="260" r:id="rId16"/>
    <p:sldId id="270" r:id="rId17"/>
    <p:sldId id="271" r:id="rId18"/>
    <p:sldId id="343" r:id="rId19"/>
    <p:sldId id="273" r:id="rId20"/>
    <p:sldId id="261" r:id="rId21"/>
    <p:sldId id="262" r:id="rId22"/>
    <p:sldId id="274" r:id="rId23"/>
    <p:sldId id="275" r:id="rId24"/>
    <p:sldId id="276" r:id="rId25"/>
    <p:sldId id="277" r:id="rId26"/>
    <p:sldId id="344" r:id="rId27"/>
    <p:sldId id="282" r:id="rId28"/>
    <p:sldId id="283" r:id="rId29"/>
    <p:sldId id="284" r:id="rId30"/>
    <p:sldId id="280" r:id="rId31"/>
    <p:sldId id="263" r:id="rId32"/>
    <p:sldId id="264" r:id="rId33"/>
    <p:sldId id="281" r:id="rId34"/>
    <p:sldId id="285" r:id="rId35"/>
    <p:sldId id="286" r:id="rId36"/>
    <p:sldId id="287" r:id="rId37"/>
    <p:sldId id="288" r:id="rId38"/>
    <p:sldId id="289" r:id="rId39"/>
    <p:sldId id="290" r:id="rId40"/>
    <p:sldId id="341" r:id="rId41"/>
    <p:sldId id="291" r:id="rId42"/>
    <p:sldId id="292" r:id="rId43"/>
    <p:sldId id="293" r:id="rId44"/>
    <p:sldId id="294" r:id="rId45"/>
    <p:sldId id="295" r:id="rId46"/>
    <p:sldId id="267" r:id="rId4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69" autoAdjust="0"/>
  </p:normalViewPr>
  <p:slideViewPr>
    <p:cSldViewPr showGuides="1">
      <p:cViewPr>
        <p:scale>
          <a:sx n="100" d="100"/>
          <a:sy n="100" d="100"/>
        </p:scale>
        <p:origin x="-194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549F9-D52E-426B-A806-A32F35EC74ED}" type="datetimeFigureOut">
              <a:rPr lang="ko-KR" altLang="en-US" smtClean="0"/>
              <a:t>2013-06-12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E50BC-AF0C-445E-BFA4-794908A3A8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80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339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영상 합성 기술은 실제 영상과 가상의 그래픽을 합쳐 입체적인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차원 공간에 이질감 없이 부드럽게 정합하게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실시간으로 사용자와 가상 물체 간에 상호작용을 통해 사용자로 하여금 더욱 현실감을 느끼게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실시간으로 입력되는 비 교정된 영상에서 가상 물체를 합성시키기 위해서는 카메라 교정 작업이 필요하게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예를 들어 최근 온라인 쇼핑몰에서 이용되고 있는 </a:t>
            </a:r>
            <a:r>
              <a:rPr lang="en-US" altLang="ko-KR" dirty="0" smtClean="0"/>
              <a:t>Virtual Dressing </a:t>
            </a:r>
            <a:r>
              <a:rPr lang="ko-KR" altLang="en-US" dirty="0" smtClean="0"/>
              <a:t>기술이 이 기술에 해당된다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영상 합성 기술은 카메라 교정기술을 통한 합성과 카메라 교정기술 없이 합성하는 방법으로 나누어진다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101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HMD(Head Mounted Device)</a:t>
            </a:r>
            <a:endParaRPr lang="ko-KR" altLang="en-US" dirty="0" smtClean="0"/>
          </a:p>
          <a:p>
            <a:r>
              <a:rPr lang="en-US" altLang="ko-KR" dirty="0" smtClean="0"/>
              <a:t>HMD(Head Mounted Device)</a:t>
            </a:r>
            <a:r>
              <a:rPr lang="ko-KR" altLang="en-US" dirty="0" smtClean="0"/>
              <a:t>는 안경처럼 착용하고 사용하는 모니터의 종류를 총칭하며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최근에는 </a:t>
            </a:r>
            <a:r>
              <a:rPr lang="en-US" altLang="ko-KR" dirty="0" smtClean="0"/>
              <a:t>FMD(Face Mounted Display)</a:t>
            </a:r>
            <a:r>
              <a:rPr lang="ko-KR" altLang="en-US" dirty="0" smtClean="0"/>
              <a:t>라고도 불려진다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처음 </a:t>
            </a:r>
            <a:r>
              <a:rPr lang="en-US" altLang="ko-KR" dirty="0" smtClean="0"/>
              <a:t>HMD</a:t>
            </a:r>
            <a:r>
              <a:rPr lang="ko-KR" altLang="en-US" dirty="0" smtClean="0"/>
              <a:t>는 군사용으로 개발되어 미국 공군에서 사용되기 시작하여 육군과 해군으로 사용영역을 넓혀 실전에 배치하였으며 </a:t>
            </a:r>
            <a:r>
              <a:rPr lang="en-US" altLang="ko-KR" dirty="0" smtClean="0"/>
              <a:t>2003</a:t>
            </a:r>
            <a:r>
              <a:rPr lang="ko-KR" altLang="en-US" dirty="0" smtClean="0"/>
              <a:t>년 이라크전쟁에서 미 육군이 본격적으로 사용하면서 국내 언론에 크게 소개된바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현재는 이스라엘 등도 군사용으로 사용하고 있는 것으로 알려져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처음에는 군사용으로 사용되기 시작하였으니 컴퓨터 시스템의 고성능화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소형화가 비약적으로 진행되고 </a:t>
            </a:r>
            <a:r>
              <a:rPr lang="en-US" altLang="ko-KR" dirty="0" smtClean="0"/>
              <a:t>LCD</a:t>
            </a:r>
            <a:r>
              <a:rPr lang="ko-KR" altLang="en-US" dirty="0" smtClean="0"/>
              <a:t>로 대표되는 디스플레이 장치와 영상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통신기술의 진보가 급속히 이루어지면서 민간에서도 </a:t>
            </a:r>
            <a:r>
              <a:rPr lang="en-US" altLang="ko-KR" dirty="0" smtClean="0"/>
              <a:t>Wearable Computer </a:t>
            </a:r>
            <a:r>
              <a:rPr lang="ko-KR" altLang="en-US" dirty="0" smtClean="0"/>
              <a:t>개념이 제시되었고 그에 대한 연구가 본격화 되었으며 그에 따라 필수적으로 필요한 </a:t>
            </a:r>
            <a:r>
              <a:rPr lang="en-US" altLang="ko-KR" dirty="0" smtClean="0"/>
              <a:t>Wearable Monitor </a:t>
            </a:r>
            <a:r>
              <a:rPr lang="ko-KR" altLang="en-US" dirty="0" smtClean="0"/>
              <a:t>로써 </a:t>
            </a:r>
            <a:r>
              <a:rPr lang="en-US" altLang="ko-KR" dirty="0" smtClean="0"/>
              <a:t>GMD</a:t>
            </a:r>
            <a:r>
              <a:rPr lang="ko-KR" altLang="en-US" dirty="0" smtClean="0"/>
              <a:t>의 필요성과 기능성이 인정되어 연구가 시작하였으며 그 결과 선진국을 중심으로 많은 기업이 여러 가지 형태로 다양한 수준과 기능을 가진 제품을 사용화 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개념에서 이해한다면 </a:t>
            </a:r>
            <a:r>
              <a:rPr lang="en-US" altLang="ko-KR" dirty="0" smtClean="0"/>
              <a:t>HMD</a:t>
            </a:r>
            <a:r>
              <a:rPr lang="ko-KR" altLang="en-US" dirty="0" smtClean="0"/>
              <a:t>란 </a:t>
            </a:r>
            <a:r>
              <a:rPr lang="en-US" altLang="ko-KR" dirty="0" smtClean="0"/>
              <a:t>Wearable Monitor</a:t>
            </a:r>
            <a:r>
              <a:rPr lang="ko-KR" altLang="en-US" dirty="0" smtClean="0"/>
              <a:t>라고 말할 수 있다</a:t>
            </a:r>
            <a:r>
              <a:rPr lang="en-US" altLang="ko-KR" dirty="0" smtClean="0"/>
              <a:t>. HMD</a:t>
            </a:r>
            <a:r>
              <a:rPr lang="ko-KR" altLang="en-US" dirty="0" smtClean="0"/>
              <a:t>는 사용자에게 전달되는 방법에 따라 네 가지로 분류할 수 있는데</a:t>
            </a:r>
            <a:r>
              <a:rPr lang="en-US" altLang="ko-KR" dirty="0" smtClean="0"/>
              <a:t>, Optical see-through HMD, Video See-Through HMD, Projector-based HMD, Monitor-based HMD</a:t>
            </a:r>
            <a:r>
              <a:rPr lang="ko-KR" altLang="en-US" dirty="0" smtClean="0"/>
              <a:t>로 나눌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  <a:p>
            <a:r>
              <a:rPr lang="en-US" altLang="ko-KR" dirty="0" smtClean="0"/>
              <a:t>Non-HMD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Device</a:t>
            </a:r>
            <a:r>
              <a:rPr lang="ko-KR" altLang="en-US" dirty="0" smtClean="0"/>
              <a:t>의 크기에 따라 소형디스플레이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대형디스플레이</a:t>
            </a:r>
            <a:r>
              <a:rPr lang="en-US" altLang="ko-KR" dirty="0" smtClean="0"/>
              <a:t>, Hand-held</a:t>
            </a:r>
            <a:r>
              <a:rPr lang="ko-KR" altLang="en-US" dirty="0" smtClean="0"/>
              <a:t>로 나뉜다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소형 디스플레이는 의료 분야와 같이 좋은 무거운 </a:t>
            </a:r>
            <a:r>
              <a:rPr lang="en-US" altLang="ko-KR" dirty="0" smtClean="0"/>
              <a:t>HMD</a:t>
            </a:r>
            <a:r>
              <a:rPr lang="ko-KR" altLang="en-US" dirty="0" smtClean="0"/>
              <a:t>를 착용할 수 없는 특수한 환경에서 사용된다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대형디스플레이는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대 이상의 프로젝트 또는 </a:t>
            </a:r>
            <a:r>
              <a:rPr lang="en-US" altLang="ko-KR" dirty="0" smtClean="0"/>
              <a:t>CRT</a:t>
            </a:r>
            <a:r>
              <a:rPr lang="ko-KR" altLang="en-US" dirty="0" smtClean="0"/>
              <a:t>와 같은 모니터로 구성된 대형 스크린에 나타나는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차원 오브젝트를 셔터 안경을 착용한 사용자가 보는 방법으로 구성된다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디스플레이 장치는 비행 시뮬레이터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다중 참여 사무실과 같은 응용 분야에서 사용된다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최근 </a:t>
            </a:r>
            <a:r>
              <a:rPr lang="ko-KR" altLang="en-US" dirty="0" err="1" smtClean="0"/>
              <a:t>스마트폰의</a:t>
            </a:r>
            <a:r>
              <a:rPr lang="ko-KR" altLang="en-US" dirty="0" smtClean="0"/>
              <a:t> 등장으로 인해 폭발적으로 증가하고 있는 가볍고 이동성이 부가된 </a:t>
            </a:r>
            <a:r>
              <a:rPr lang="en-US" altLang="ko-KR" dirty="0" smtClean="0"/>
              <a:t>Hand-held</a:t>
            </a:r>
            <a:r>
              <a:rPr lang="ko-KR" altLang="en-US" dirty="0" smtClean="0"/>
              <a:t>형이 있다</a:t>
            </a:r>
            <a:r>
              <a:rPr lang="en-US" altLang="ko-KR" dirty="0" smtClean="0"/>
              <a:t>. Hand-held</a:t>
            </a:r>
            <a:r>
              <a:rPr lang="ko-KR" altLang="en-US" dirty="0" smtClean="0"/>
              <a:t>형은 </a:t>
            </a:r>
            <a:r>
              <a:rPr lang="ko-KR" altLang="en-US" dirty="0" err="1" smtClean="0"/>
              <a:t>스마트폰뿐만</a:t>
            </a:r>
            <a:r>
              <a:rPr lang="ko-KR" altLang="en-US" dirty="0" smtClean="0"/>
              <a:t> 아니라 </a:t>
            </a:r>
            <a:r>
              <a:rPr lang="en-US" altLang="ko-KR" dirty="0" smtClean="0"/>
              <a:t>PMP, </a:t>
            </a:r>
            <a:r>
              <a:rPr lang="ko-KR" altLang="en-US" dirty="0" smtClean="0"/>
              <a:t>휴대용 </a:t>
            </a:r>
            <a:r>
              <a:rPr lang="en-US" altLang="ko-KR" dirty="0" smtClean="0"/>
              <a:t>DMB, </a:t>
            </a:r>
            <a:r>
              <a:rPr lang="ko-KR" altLang="en-US" dirty="0" smtClean="0"/>
              <a:t>휴대용 게임기</a:t>
            </a:r>
            <a:r>
              <a:rPr lang="en-US" altLang="ko-KR" dirty="0" smtClean="0"/>
              <a:t>,PDA</a:t>
            </a:r>
            <a:r>
              <a:rPr lang="ko-KR" altLang="en-US" dirty="0" smtClean="0"/>
              <a:t>등 종류가 매우 다양하다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현재 사용되고 있는 </a:t>
            </a:r>
            <a:r>
              <a:rPr lang="ko-KR" altLang="en-US" dirty="0" err="1" smtClean="0"/>
              <a:t>스마트폰은</a:t>
            </a:r>
            <a:r>
              <a:rPr lang="ko-KR" altLang="en-US" dirty="0" smtClean="0"/>
              <a:t> 대부분 카메라를 내장하고 있기 때문에 추가 장비 없이도 증강 현실에 활용되기 좋은 조건을 가지고 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10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101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Optical see-through HMD</a:t>
            </a:r>
            <a:r>
              <a:rPr lang="ko-KR" altLang="en-US" dirty="0" smtClean="0"/>
              <a:t>은 광학적 방식의 </a:t>
            </a:r>
            <a:r>
              <a:rPr lang="en-US" altLang="ko-KR" dirty="0" smtClean="0"/>
              <a:t>HMD</a:t>
            </a:r>
            <a:r>
              <a:rPr lang="ko-KR" altLang="en-US" dirty="0" smtClean="0"/>
              <a:t>로 우선 실제장면을 광학결합기</a:t>
            </a:r>
            <a:r>
              <a:rPr lang="en-US" altLang="ko-KR" dirty="0" smtClean="0"/>
              <a:t>(Optical combiner)</a:t>
            </a:r>
            <a:r>
              <a:rPr lang="ko-KR" altLang="en-US" dirty="0" smtClean="0"/>
              <a:t>를 통해서 사용자에게 전달해 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</a:t>
            </a:r>
            <a:r>
              <a:rPr lang="en-US" altLang="ko-KR" dirty="0" smtClean="0"/>
              <a:t>HMD</a:t>
            </a:r>
            <a:r>
              <a:rPr lang="ko-KR" altLang="en-US" dirty="0" smtClean="0"/>
              <a:t>에 부착되어 있는 헤드 </a:t>
            </a:r>
            <a:r>
              <a:rPr lang="ko-KR" altLang="en-US" dirty="0" err="1" smtClean="0"/>
              <a:t>트래커</a:t>
            </a:r>
            <a:r>
              <a:rPr lang="en-US" altLang="ko-KR" dirty="0" smtClean="0"/>
              <a:t>(Head Tracker)</a:t>
            </a:r>
            <a:r>
              <a:rPr lang="ko-KR" altLang="en-US" dirty="0" smtClean="0"/>
              <a:t>에 의해 추적된 머리의 위치 정보를 이용해서 만든 합성영상을 다시 광학 결합기를 통해 추가적으로 보여줌으로써 최종적으로 혼합된 영상을 만드는 방식이다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방식은 실제 장면은 그대로 눈에 보이고 합성영상만을 비디오 형태로 입력해서 실제 장면에 덧붙여 혼합영상을 만들기 때문에 두 영상정보의 융합에 필요한 시간이 매우 짧다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 실제 장면을 일차적으로 직접 보여주므로 사용자가 </a:t>
            </a:r>
            <a:r>
              <a:rPr lang="en-US" altLang="ko-KR" dirty="0" smtClean="0"/>
              <a:t>HMD</a:t>
            </a:r>
            <a:r>
              <a:rPr lang="ko-KR" altLang="en-US" dirty="0" smtClean="0"/>
              <a:t>를 쓰고 공간에서 이동하는 경우 직접 주위의 환경을 보면서 움직일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10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Video see-through HMD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HMD</a:t>
            </a:r>
            <a:r>
              <a:rPr lang="ko-KR" altLang="en-US" dirty="0" smtClean="0"/>
              <a:t>에 부착되어있는 비디오카메라를 통해 우선 실제 장면을 </a:t>
            </a:r>
            <a:r>
              <a:rPr lang="ko-KR" altLang="en-US" dirty="0" err="1" smtClean="0"/>
              <a:t>캡처한다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헤드 </a:t>
            </a:r>
            <a:r>
              <a:rPr lang="ko-KR" altLang="en-US" dirty="0" err="1" smtClean="0"/>
              <a:t>트래커와</a:t>
            </a:r>
            <a:r>
              <a:rPr lang="ko-KR" altLang="en-US" dirty="0" smtClean="0"/>
              <a:t> 화면 발생장치를 통해서 합성영상을 실제 장면과 결합한다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이렇게 만든 혼합영상은 </a:t>
            </a:r>
            <a:r>
              <a:rPr lang="en-US" altLang="ko-KR" dirty="0" smtClean="0"/>
              <a:t>HMD</a:t>
            </a:r>
            <a:r>
              <a:rPr lang="ko-KR" altLang="en-US" dirty="0" smtClean="0"/>
              <a:t>의 모니터를 통해 최종적으로 사용자에게 전달된다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방식의 장점은 실제장면에 대한 영상과 합성영상을 미리 결합한 후 보여주기 때문에 실제와 가상화면이 같은 해상도를 갖게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이렇게 만든 혼합영상은 광학방식에 비해 더 자연스럽게 느낄 수 있다는 장점을 갖고 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화각이</a:t>
            </a:r>
            <a:r>
              <a:rPr lang="ko-KR" altLang="en-US" dirty="0" smtClean="0"/>
              <a:t> 넓은 카메라를 </a:t>
            </a:r>
            <a:r>
              <a:rPr lang="ko-KR" altLang="en-US" dirty="0" err="1" smtClean="0"/>
              <a:t>사용함으로ㅆ</a:t>
            </a:r>
            <a:r>
              <a:rPr lang="ko-KR" altLang="en-US" dirty="0" smtClean="0"/>
              <a:t> 눈으로 보는 것보다 더 넓은 주위환경을 감지할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101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Projector-based HMD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실제 환경이 대상 위에 가상현실을 덧입히기 위해 </a:t>
            </a:r>
            <a:r>
              <a:rPr lang="ko-KR" altLang="en-US" dirty="0" err="1" smtClean="0"/>
              <a:t>프로젝터를</a:t>
            </a:r>
            <a:r>
              <a:rPr lang="ko-KR" altLang="en-US" dirty="0" smtClean="0"/>
              <a:t> 사용하는 방법으로 비디오 카메라를 통해 실제 환경의 오브젝트를 기반으로 가상현실을 구축한 다음 이를 </a:t>
            </a:r>
            <a:r>
              <a:rPr lang="ko-KR" altLang="en-US" dirty="0" err="1" smtClean="0"/>
              <a:t>프로젝터를</a:t>
            </a:r>
            <a:r>
              <a:rPr lang="ko-KR" altLang="en-US" dirty="0" smtClean="0"/>
              <a:t> 이용하여 실제 환경에 투영시킴으로써 증강현실을 구축하는 방법으로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 가지 예를 든다면 </a:t>
            </a:r>
            <a:r>
              <a:rPr lang="ko-KR" altLang="en-US" dirty="0" err="1" smtClean="0"/>
              <a:t>수술시</a:t>
            </a:r>
            <a:r>
              <a:rPr lang="ko-KR" altLang="en-US" dirty="0" smtClean="0"/>
              <a:t> 환자의 몸을 기반으로 장기의 위치 등 수술에 필요한 정보를 가상현실로 구축한 다음에 환자의 몸에 이를 덧입혀 수술을 더욱 원활하게 하도록 하는 것이 있을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101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101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SK</a:t>
            </a:r>
            <a:r>
              <a:rPr lang="ko-KR" altLang="en-US" dirty="0" err="1" smtClean="0"/>
              <a:t>텔레콤에서</a:t>
            </a:r>
            <a:r>
              <a:rPr lang="ko-KR" altLang="en-US" dirty="0" smtClean="0"/>
              <a:t> 제공하는 ‘오브제</a:t>
            </a:r>
            <a:r>
              <a:rPr lang="en-US" altLang="ko-KR" dirty="0" smtClean="0"/>
              <a:t>(OVJET)’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만 </a:t>
            </a:r>
            <a:r>
              <a:rPr lang="ko-KR" altLang="en-US" dirty="0" err="1" smtClean="0"/>
              <a:t>여개의</a:t>
            </a:r>
            <a:r>
              <a:rPr lang="ko-KR" altLang="en-US" dirty="0" smtClean="0"/>
              <a:t> 건물과 상점의 정보를 개인의 휴대폰 카메라를 통하여 볼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원하는 장소를 찾아주는 것은 물론이며 위치정보 뿐만 아니라 특정 상점만의 정보 또한 얻을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가령 사용자가 세종문화회관 앞에서 공연 등에 관한 정보가 궁금하다면 휴대전화 카메라를 그 쪽으로 비추기만 하면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사용자는 화면에 나타나는 세종문화 회관의 예약 전화 연결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홈페이지접속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공연 정보와 검색 등 원하는 메뉴를 골라 서비스를 받을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</a:t>
            </a:r>
            <a:r>
              <a:rPr lang="en-US" altLang="ko-KR" dirty="0" smtClean="0"/>
              <a:t>, FOURSQUARE</a:t>
            </a:r>
            <a:r>
              <a:rPr lang="ko-KR" altLang="en-US" dirty="0" smtClean="0"/>
              <a:t>처럼 상점에 대해 다른 사용자가 남긴 </a:t>
            </a:r>
            <a:r>
              <a:rPr lang="ko-KR" altLang="en-US" dirty="0" err="1" smtClean="0"/>
              <a:t>댓글을</a:t>
            </a:r>
            <a:r>
              <a:rPr lang="ko-KR" altLang="en-US" dirty="0" smtClean="0"/>
              <a:t> 확인하거나 직접 </a:t>
            </a:r>
            <a:r>
              <a:rPr lang="ko-KR" altLang="en-US" dirty="0" err="1" smtClean="0"/>
              <a:t>댓글을</a:t>
            </a:r>
            <a:r>
              <a:rPr lang="ko-KR" altLang="en-US" dirty="0" smtClean="0"/>
              <a:t> 작성할 수 있고 지리정보를 등록해 놓으면 다른 사용자도 활용할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가상현실의 기술을 극단적으로 보여주는 </a:t>
            </a:r>
            <a:r>
              <a:rPr lang="en-US" altLang="ko-KR" dirty="0" smtClean="0"/>
              <a:t>STAR </a:t>
            </a:r>
            <a:r>
              <a:rPr lang="ko-KR" altLang="en-US" dirty="0" smtClean="0"/>
              <a:t>기능은 찾기 어려운 밤하늘의 별자리를 찾아 핸드폰 화면에 가상의 선으로 보여준다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923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IKEA </a:t>
            </a:r>
            <a:r>
              <a:rPr lang="ko-KR" altLang="en-US" dirty="0" smtClean="0"/>
              <a:t>社</a:t>
            </a:r>
          </a:p>
          <a:p>
            <a:r>
              <a:rPr lang="ko-KR" altLang="en-US" dirty="0" err="1" smtClean="0"/>
              <a:t>이케아</a:t>
            </a:r>
            <a:r>
              <a:rPr lang="en-US" altLang="ko-KR" dirty="0" smtClean="0"/>
              <a:t>(IKEA)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Interactive </a:t>
            </a:r>
            <a:r>
              <a:rPr lang="ko-KR" altLang="en-US" dirty="0" smtClean="0"/>
              <a:t>카탈로그 라고 하는 증강현실을 이용하는 마케팅 전략을 펼치고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고객들은 </a:t>
            </a:r>
            <a:r>
              <a:rPr lang="ko-KR" altLang="en-US" dirty="0" err="1" smtClean="0"/>
              <a:t>모바일폰과</a:t>
            </a:r>
            <a:r>
              <a:rPr lang="ko-KR" altLang="en-US" dirty="0" smtClean="0"/>
              <a:t> 카탈로그만을 이용하여 매장을 직접 방문하지 않고도 여러 신제품을 나의 집에 배치해 볼 수 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사용방법은 어플리케이션 상에서 원하는 가구를 고른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카탈로그 안에 들어있는 패턴용지를 집안의 가구를 놓을 위치에 갖다 놓은 후 카메라로 촬영하면 그곳에 자신이 원하는 가구를 배치 할 수 있어 구매를 하기 전에 가구의 배치 모습을 증강현실 화면을 통해서 미리 볼 수 있게 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이것으로 </a:t>
            </a:r>
            <a:r>
              <a:rPr lang="ko-KR" altLang="en-US" dirty="0" err="1" smtClean="0"/>
              <a:t>이케아는</a:t>
            </a:r>
            <a:r>
              <a:rPr lang="ko-KR" altLang="en-US" dirty="0" smtClean="0"/>
              <a:t> 가구를 구매 하는데 있어서 시뮬레이션 효과로 근본적인 배치 </a:t>
            </a:r>
            <a:r>
              <a:rPr lang="en-US" altLang="ko-KR" dirty="0" smtClean="0"/>
              <a:t>or </a:t>
            </a:r>
            <a:r>
              <a:rPr lang="ko-KR" altLang="en-US" dirty="0" smtClean="0"/>
              <a:t>선택 상의 문제점을 해결해주는 것을 물론 신기하고 새로운 이 기술을 광고비를 절약하며 </a:t>
            </a:r>
            <a:r>
              <a:rPr lang="ko-KR" altLang="en-US" dirty="0" err="1" smtClean="0"/>
              <a:t>유튜브를</a:t>
            </a:r>
            <a:r>
              <a:rPr lang="ko-KR" altLang="en-US" dirty="0" smtClean="0"/>
              <a:t> 통해 엄청난 페이지수 달성으로 효과적 마케팅을 이뤄내고 있다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449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IKEA </a:t>
            </a:r>
            <a:r>
              <a:rPr lang="ko-KR" altLang="en-US" dirty="0" smtClean="0"/>
              <a:t>社</a:t>
            </a:r>
          </a:p>
          <a:p>
            <a:r>
              <a:rPr lang="ko-KR" altLang="en-US" dirty="0" err="1" smtClean="0"/>
              <a:t>이케아</a:t>
            </a:r>
            <a:r>
              <a:rPr lang="en-US" altLang="ko-KR" dirty="0" smtClean="0"/>
              <a:t>(IKEA)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Interactive </a:t>
            </a:r>
            <a:r>
              <a:rPr lang="ko-KR" altLang="en-US" dirty="0" smtClean="0"/>
              <a:t>카탈로그 라고 하는 증강현실을 이용하는 마케팅 전략을 펼치고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고객들은 </a:t>
            </a:r>
            <a:r>
              <a:rPr lang="ko-KR" altLang="en-US" dirty="0" err="1" smtClean="0"/>
              <a:t>모바일폰과</a:t>
            </a:r>
            <a:r>
              <a:rPr lang="ko-KR" altLang="en-US" dirty="0" smtClean="0"/>
              <a:t> 카탈로그만을 이용하여 매장을 직접 방문하지 않고도 여러 신제품을 나의 집에 배치해 볼 수 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사용방법은 어플리케이션 상에서 원하는 가구를 고른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카탈로그 안에 들어있는 패턴용지를 집안의 가구를 놓을 위치에 갖다 놓은 후 카메라로 촬영하면 그곳에 자신이 원하는 가구를 배치 할 수 있어 구매를 하기 전에 가구의 배치 모습을 증강현실 화면을 통해서 미리 볼 수 있게 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이것으로 </a:t>
            </a:r>
            <a:r>
              <a:rPr lang="ko-KR" altLang="en-US" dirty="0" err="1" smtClean="0"/>
              <a:t>이케아는</a:t>
            </a:r>
            <a:r>
              <a:rPr lang="ko-KR" altLang="en-US" dirty="0" smtClean="0"/>
              <a:t> 가구를 구매 하는데 있어서 시뮬레이션 효과로 근본적인 배치 </a:t>
            </a:r>
            <a:r>
              <a:rPr lang="en-US" altLang="ko-KR" dirty="0" smtClean="0"/>
              <a:t>or </a:t>
            </a:r>
            <a:r>
              <a:rPr lang="ko-KR" altLang="en-US" dirty="0" smtClean="0"/>
              <a:t>선택 상의 문제점을 해결해주는 것을 물론 신기하고 새로운 이 기술을 광고비를 절약하며 </a:t>
            </a:r>
            <a:r>
              <a:rPr lang="ko-KR" altLang="en-US" dirty="0" err="1" smtClean="0"/>
              <a:t>유튜브를</a:t>
            </a:r>
            <a:r>
              <a:rPr lang="ko-KR" altLang="en-US" dirty="0" smtClean="0"/>
              <a:t> 통해 엄청난 페이지수 달성으로 효과적 마케팅을 이뤄내고 있다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44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사용자는 실시간으로 컴퓨터와의 상호작용을 통해 컴퓨터와 대화하고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이로 인해 컴퓨터가 보여주는 가상현실 세계에 몰입하게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허구의 가상 세계를 구축하기 위해서는 상상이 필요하다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15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413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413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413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41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대개의 가상현실 시스템은 다음 그림과 같이 구성된다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중앙의 컴퓨터가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대가 될 수도 있고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몇대가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될 수도 있겠다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사람이 입력하는 여러 형태의 정보를 받아서 아주 빠른 속도로 가상환경내의 여러 객체들을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시뮬레이트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괴물은 그 순간에 어디 있는지 계산하고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향기는 어떻게 뿌려져야 하는지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어느정도의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힘을 출력할 것인지 등등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가상현실 시스템은 대개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Presence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위해서 머리의 위치와 방향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사용자의 시점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센서 또는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카메라등을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이용하여 계속 추적하여 추적된 시점에서 보이는 그래픽영상을 만들어내게 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그밖의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입력정보로는 글러브를 이용한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제스츄어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음성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차원 마우스의 버튼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입력등이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있을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카메라를 통하여 들어오는 실제 영상에 가상으로 만든 그래픽 영상을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Overlay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시킴으로서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가상과 실제가 혼재하는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“Augmented” Reality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 가능하다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그래픽영상이 실제영상 어디에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Overlay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 것인가에 대한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Registeration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계산이 필요하다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가상 객체를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시뮬레이트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한다는 것은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여러가지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것들을 내포하고 있는데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 들어온 입력을 처리하는 부분이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손가락을 이용한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선택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제스츄어가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들어오면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인식해서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손가락의 방향을 추출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가상객체가 선택 되었는지 알아내어 그것을 하이라이트 시키는 것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비행 시뮬레이터의 경우 왼쪽 화살표를 누르면 왼쪽으로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가게하는데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필요한 계산을 한다든지 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계속해서 들어오는 입력에 관계 없이 어떤 특정 시간에 맞추어 구동 되어야 하는 객체의 행위를 구현하는 것이다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초마다 가상시계의 초침의 위치를 변경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한다던지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1/20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초마다 새로운 시점에 맞는 영상을 위한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Matrix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를구한다던지등이다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충돌과 같은 모든 가상객체가 공통으로 나타내는 물리적 현상을 모의 하는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것등의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시뮬레이션 계산이 필요 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         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계산한 결과를 토대로 시각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후각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촉각등의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정보로 바꾸어서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(Rendering),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모니터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햅틱장치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향기장치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오디오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장치등으로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동원하여 사람의 신경을 자극하게 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이와 같은 가상현실시스템에서는 여러 입력과 다양한 출력들을 운용하는 것 뿐만 아니라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시뮬레이션이 매우 빠르게 이루어져야 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움직이는 가상 객체의 자연스러운 영상을 만들기 위해서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시뮬레이트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되는 객체의 위치정보가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초에 약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 계산되어서 영상으로 시각정보로 변환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되어야하고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가상 객체의 힘을 기계적인 장치를 통하여 부드럽게 나타내기 위해서는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500~1000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번의 계산이 요구된다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    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26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초기의 가상현실 비디오 아케이드로 년도 미국에서 모턴 </a:t>
            </a:r>
            <a:r>
              <a:rPr lang="ko-KR" altLang="en-US" dirty="0" err="1" smtClean="0"/>
              <a:t>헤이리그가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1962</a:t>
            </a:r>
          </a:p>
          <a:p>
            <a:r>
              <a:rPr lang="ko-KR" altLang="en-US" dirty="0" smtClean="0"/>
              <a:t>개발한 센서라마 시뮬레이터를 들 수 있다 이 가상현실 워크스테이션은 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3 , , , , , </a:t>
            </a:r>
            <a:r>
              <a:rPr lang="ko-KR" altLang="en-US" dirty="0" smtClean="0"/>
              <a:t>차원 비디오와 모션 칼라 입체 음향 향기 바람 효과 진동 의자로 구</a:t>
            </a:r>
          </a:p>
          <a:p>
            <a:r>
              <a:rPr lang="ko-KR" altLang="en-US" dirty="0" err="1" smtClean="0"/>
              <a:t>성되어</a:t>
            </a:r>
            <a:r>
              <a:rPr lang="ko-KR" altLang="en-US" dirty="0" smtClean="0"/>
              <a:t> 있어서 실제 오토바이를 타고 길가를 달리는 경험을 해 볼 수 </a:t>
            </a:r>
            <a:r>
              <a:rPr lang="ko-KR" altLang="en-US" dirty="0" err="1" smtClean="0"/>
              <a:t>있</a:t>
            </a:r>
            <a:endParaRPr lang="ko-KR" altLang="en-US" dirty="0" smtClean="0"/>
          </a:p>
          <a:p>
            <a:r>
              <a:rPr lang="ko-KR" altLang="en-US" dirty="0" err="1" smtClean="0"/>
              <a:t>었다</a:t>
            </a:r>
            <a:r>
              <a:rPr lang="ko-KR" altLang="en-US" dirty="0" smtClean="0"/>
              <a:t> 운전자는 길의 울퉁불퉁 함에 따라 의자가 진동 하는걸 느낄 수 </a:t>
            </a:r>
            <a:r>
              <a:rPr lang="ko-KR" altLang="en-US" dirty="0" err="1" smtClean="0"/>
              <a:t>있</a:t>
            </a:r>
            <a:r>
              <a:rPr lang="ko-KR" altLang="en-US" dirty="0" smtClean="0"/>
              <a:t> 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었고</a:t>
            </a:r>
            <a:r>
              <a:rPr lang="ko-KR" altLang="en-US" dirty="0" smtClean="0"/>
              <a:t> 달리는 동안 속도에 따른 바람도 느끼고 심지어는 길가의 음식냄새</a:t>
            </a:r>
          </a:p>
          <a:p>
            <a:r>
              <a:rPr lang="ko-KR" altLang="en-US" dirty="0" smtClean="0"/>
              <a:t>까지 맡을 수 있었다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연구를 기반으로 하여 의 가능성이 발견 </a:t>
            </a:r>
            <a:r>
              <a:rPr lang="en-US" altLang="ko-KR" dirty="0" smtClean="0"/>
              <a:t>HMD(head mounted display)</a:t>
            </a:r>
          </a:p>
          <a:p>
            <a:r>
              <a:rPr lang="ko-KR" altLang="en-US" dirty="0" smtClean="0"/>
              <a:t>되었고 이반 </a:t>
            </a:r>
            <a:r>
              <a:rPr lang="ko-KR" altLang="en-US" dirty="0" err="1" smtClean="0"/>
              <a:t>서더랜드의</a:t>
            </a:r>
            <a:r>
              <a:rPr lang="ko-KR" altLang="en-US" dirty="0" smtClean="0"/>
              <a:t> 연구로 </a:t>
            </a:r>
            <a:r>
              <a:rPr lang="ko-KR" altLang="en-US" dirty="0" err="1" smtClean="0"/>
              <a:t>두개의</a:t>
            </a:r>
            <a:r>
              <a:rPr lang="ko-KR" altLang="en-US" dirty="0" smtClean="0"/>
              <a:t> 출력장치 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이용한 사용자 </a:t>
            </a:r>
            <a:r>
              <a:rPr lang="en-US" altLang="ko-KR" dirty="0" smtClean="0"/>
              <a:t>, (CRT)</a:t>
            </a:r>
          </a:p>
          <a:p>
            <a:r>
              <a:rPr lang="ko-KR" altLang="en-US" dirty="0" smtClean="0"/>
              <a:t>인터페이스를 개발하는데 성공하였다 이는 오늘날의 의 기초가 되 </a:t>
            </a:r>
            <a:r>
              <a:rPr lang="en-US" altLang="ko-KR" dirty="0" smtClean="0"/>
              <a:t>. HMD</a:t>
            </a:r>
          </a:p>
          <a:p>
            <a:r>
              <a:rPr lang="ko-KR" altLang="en-US" dirty="0" err="1" smtClean="0"/>
              <a:t>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52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증강현실은 사전적 의미로 </a:t>
            </a:r>
            <a:r>
              <a:rPr lang="en-US" altLang="ko-KR" dirty="0" smtClean="0"/>
              <a:t>Augmented(</a:t>
            </a:r>
            <a:r>
              <a:rPr lang="ko-KR" altLang="en-US" dirty="0" smtClean="0"/>
              <a:t>증가된</a:t>
            </a:r>
            <a:r>
              <a:rPr lang="en-US" altLang="ko-KR" dirty="0" smtClean="0"/>
              <a:t>), Reality(</a:t>
            </a:r>
            <a:r>
              <a:rPr lang="ko-KR" altLang="en-US" dirty="0" smtClean="0"/>
              <a:t>현실</a:t>
            </a:r>
            <a:r>
              <a:rPr lang="en-US" altLang="ko-KR" dirty="0" smtClean="0"/>
              <a:t>), AR / </a:t>
            </a:r>
            <a:r>
              <a:rPr lang="ko-KR" altLang="en-US" dirty="0" smtClean="0"/>
              <a:t>증강 增强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수나 양을 늘려 더 강하게 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라는 뜻을 가지고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증강현실은 </a:t>
            </a:r>
            <a:r>
              <a:rPr lang="en-US" altLang="ko-KR" dirty="0" smtClean="0"/>
              <a:t>HCI(Human - Computer Interaction)</a:t>
            </a:r>
            <a:r>
              <a:rPr lang="ko-KR" altLang="en-US" dirty="0" smtClean="0"/>
              <a:t>의 한 분야로 </a:t>
            </a:r>
            <a:r>
              <a:rPr lang="ko-KR" altLang="en-US" dirty="0" err="1" smtClean="0"/>
              <a:t>실세계에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차원 가상 물체를 겹쳐 보여 주는 것으로 현실에 기반을 두고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ko-KR" altLang="en-US" dirty="0" err="1" smtClean="0"/>
              <a:t>실세계</a:t>
            </a:r>
            <a:r>
              <a:rPr lang="ko-KR" altLang="en-US" dirty="0" smtClean="0"/>
              <a:t> 환경과 그래픽 형태의 가상현실을 실시간으로 합성하여 </a:t>
            </a:r>
            <a:r>
              <a:rPr lang="ko-KR" altLang="en-US" dirty="0" err="1" smtClean="0"/>
              <a:t>실세계에</a:t>
            </a:r>
            <a:r>
              <a:rPr lang="ko-KR" altLang="en-US" dirty="0" smtClean="0"/>
              <a:t> 대한 이해를 높여 주는 기술이다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가상현실과는 달리 완벽한 가상공간을 제공하지 않으며 실제공간에 기반을 두고 각종 부가적인 정보를 추가시켜 만든 공간이 바로 증강현실이다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증강현실의 목적은 실제 관찰하고 있는 사물이나 장소에 대한 부가적인 정보나 의미를 함께 제공하는 것이다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33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521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10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ko-KR" altLang="en-US" dirty="0" err="1" smtClean="0"/>
              <a:t>마커</a:t>
            </a:r>
            <a:r>
              <a:rPr lang="ko-KR" altLang="en-US" dirty="0" smtClean="0"/>
              <a:t> 인식기술은 주로 </a:t>
            </a:r>
            <a:r>
              <a:rPr lang="ko-KR" altLang="en-US" dirty="0" err="1" smtClean="0"/>
              <a:t>마커를</a:t>
            </a:r>
            <a:r>
              <a:rPr lang="ko-KR" altLang="en-US" dirty="0" smtClean="0"/>
              <a:t> 이용하여 상대적 좌표를 추출하고 가상영상을 실제영상에 합성시키는데 사용된다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마커</a:t>
            </a:r>
            <a:r>
              <a:rPr lang="en-US" altLang="ko-KR" dirty="0" smtClean="0"/>
              <a:t>(Marker)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컴퓨터 비전 기술로 인식하기 용이한 임의의 물체를 의미하며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주로 검정색 바탕의 특이한 색상이나 문양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또는 기하학적인 형태나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차원 객체를 사용하기도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예를 들면 최근 많이 이용되고 있는 </a:t>
            </a:r>
            <a:r>
              <a:rPr lang="en-US" altLang="ko-KR" dirty="0" smtClean="0"/>
              <a:t>QR</a:t>
            </a:r>
            <a:r>
              <a:rPr lang="ko-KR" altLang="en-US" dirty="0" smtClean="0"/>
              <a:t>코드가 이 기술에 해당된다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증강현실은 실제 영상과 가상의 그래픽을 접목하여 보여주기 때문에 정확한 영상을 얻기 위해서 가상 객체들을 화면에서 원하는 자리에 정확히 위치시키기 위한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차원 좌표가 필요하게 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10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50BC-AF0C-445E-BFA4-794908A3A88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10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FE1-6C26-4912-8152-DD108F70E0E1}" type="datetimeFigureOut">
              <a:rPr lang="ko-KR" altLang="en-US" smtClean="0"/>
              <a:t>2013-06-12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7478-AD63-4CB7-B51A-935818A8A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30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FE1-6C26-4912-8152-DD108F70E0E1}" type="datetimeFigureOut">
              <a:rPr lang="ko-KR" altLang="en-US" smtClean="0"/>
              <a:t>2013-06-12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7478-AD63-4CB7-B51A-935818A8A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80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FE1-6C26-4912-8152-DD108F70E0E1}" type="datetimeFigureOut">
              <a:rPr lang="ko-KR" altLang="en-US" smtClean="0"/>
              <a:t>2013-06-12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7478-AD63-4CB7-B51A-935818A8A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4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FE1-6C26-4912-8152-DD108F70E0E1}" type="datetimeFigureOut">
              <a:rPr lang="ko-KR" altLang="en-US" smtClean="0"/>
              <a:t>2013-06-12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7478-AD63-4CB7-B51A-935818A8A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00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FE1-6C26-4912-8152-DD108F70E0E1}" type="datetimeFigureOut">
              <a:rPr lang="ko-KR" altLang="en-US" smtClean="0"/>
              <a:t>2013-06-12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7478-AD63-4CB7-B51A-935818A8A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11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FE1-6C26-4912-8152-DD108F70E0E1}" type="datetimeFigureOut">
              <a:rPr lang="ko-KR" altLang="en-US" smtClean="0"/>
              <a:t>2013-06-12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7478-AD63-4CB7-B51A-935818A8A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59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FE1-6C26-4912-8152-DD108F70E0E1}" type="datetimeFigureOut">
              <a:rPr lang="ko-KR" altLang="en-US" smtClean="0"/>
              <a:t>2013-06-12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7478-AD63-4CB7-B51A-935818A8A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46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FE1-6C26-4912-8152-DD108F70E0E1}" type="datetimeFigureOut">
              <a:rPr lang="ko-KR" altLang="en-US" smtClean="0"/>
              <a:t>2013-06-12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7478-AD63-4CB7-B51A-935818A8A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17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FE1-6C26-4912-8152-DD108F70E0E1}" type="datetimeFigureOut">
              <a:rPr lang="ko-KR" altLang="en-US" smtClean="0"/>
              <a:t>2013-06-12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7478-AD63-4CB7-B51A-935818A8A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72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FE1-6C26-4912-8152-DD108F70E0E1}" type="datetimeFigureOut">
              <a:rPr lang="ko-KR" altLang="en-US" smtClean="0"/>
              <a:t>2013-06-12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7478-AD63-4CB7-B51A-935818A8A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88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FE1-6C26-4912-8152-DD108F70E0E1}" type="datetimeFigureOut">
              <a:rPr lang="ko-KR" altLang="en-US" smtClean="0"/>
              <a:t>2013-06-12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7478-AD63-4CB7-B51A-935818A8A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37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1FE1-6C26-4912-8152-DD108F70E0E1}" type="datetimeFigureOut">
              <a:rPr lang="ko-KR" altLang="en-US" smtClean="0"/>
              <a:t>2013-06-12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7478-AD63-4CB7-B51A-935818A8A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13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PENA1Bpm6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youtube.com/watch?v=PCE2JwNtJf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4357461" y="1556792"/>
            <a:ext cx="4177100" cy="4246731"/>
            <a:chOff x="4572000" y="2717427"/>
            <a:chExt cx="4177100" cy="4246731"/>
          </a:xfrm>
        </p:grpSpPr>
        <p:sp>
          <p:nvSpPr>
            <p:cNvPr id="8" name="TextBox 7"/>
            <p:cNvSpPr txBox="1"/>
            <p:nvPr/>
          </p:nvSpPr>
          <p:spPr>
            <a:xfrm>
              <a:off x="4572000" y="2717427"/>
              <a:ext cx="3570208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증강현실</a:t>
              </a:r>
              <a:endParaRPr lang="en-US" altLang="ko-KR" sz="6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  <a:p>
              <a:r>
                <a:rPr lang="en-US" altLang="ko-KR" sz="6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      &amp;</a:t>
              </a:r>
            </a:p>
            <a:p>
              <a:r>
                <a:rPr lang="ko-KR" altLang="en-US" sz="6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가상현실</a:t>
              </a:r>
              <a:endParaRPr lang="ko-KR" altLang="en-US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9453" y="6317827"/>
              <a:ext cx="1989647" cy="646331"/>
            </a:xfrm>
            <a:prstGeom prst="rect">
              <a:avLst/>
            </a:prstGeom>
            <a:noFill/>
          </p:spPr>
          <p:txBody>
            <a:bodyPr wrap="none" numCol="1" rtlCol="0" anchor="t">
              <a:spAutoFit/>
            </a:bodyPr>
            <a:lstStyle/>
            <a:p>
              <a:r>
                <a:rPr lang="ko-KR" altLang="en-US" sz="1200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-윤고딕330" pitchFamily="18" charset="-127"/>
                  <a:ea typeface="-윤고딕330" pitchFamily="18" charset="-127"/>
                </a:rPr>
                <a:t>팀명</a:t>
              </a:r>
              <a:r>
                <a:rPr lang="ko-KR" altLang="en-US" sz="1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en-US" altLang="ko-KR" sz="1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-윤고딕330" pitchFamily="18" charset="-127"/>
                  <a:ea typeface="-윤고딕330" pitchFamily="18" charset="-127"/>
                </a:rPr>
                <a:t>: </a:t>
              </a:r>
              <a:r>
                <a:rPr lang="ko-KR" altLang="en-US" sz="1200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-윤고딕330" pitchFamily="18" charset="-127"/>
                  <a:ea typeface="-윤고딕330" pitchFamily="18" charset="-127"/>
                </a:rPr>
                <a:t>미래빌리지</a:t>
              </a:r>
              <a:endPara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endParaRPr>
            </a:p>
            <a:p>
              <a:pPr algn="r"/>
              <a:r>
                <a:rPr lang="ko-KR" altLang="en-US" sz="1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-윤고딕330" pitchFamily="18" charset="-127"/>
                  <a:ea typeface="-윤고딕330" pitchFamily="18" charset="-127"/>
                </a:rPr>
                <a:t>팀원 </a:t>
              </a:r>
              <a:r>
                <a:rPr lang="en-US" altLang="ko-KR" sz="1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-윤고딕330" pitchFamily="18" charset="-127"/>
                  <a:ea typeface="-윤고딕330" pitchFamily="18" charset="-127"/>
                </a:rPr>
                <a:t>: 2008135111 </a:t>
              </a:r>
              <a:r>
                <a:rPr lang="ko-KR" altLang="en-US" sz="1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-윤고딕330" pitchFamily="18" charset="-127"/>
                  <a:ea typeface="-윤고딕330" pitchFamily="18" charset="-127"/>
                </a:rPr>
                <a:t>최병수</a:t>
              </a:r>
              <a:endPara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endParaRPr>
            </a:p>
            <a:p>
              <a:pPr algn="r"/>
              <a:r>
                <a:rPr lang="en-US" altLang="ko-KR" sz="1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-윤고딕330" pitchFamily="18" charset="-127"/>
                  <a:ea typeface="-윤고딕330" pitchFamily="18" charset="-127"/>
                </a:rPr>
                <a:t>        2008135134 </a:t>
              </a:r>
              <a:r>
                <a:rPr lang="ko-KR" altLang="en-US" sz="1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-윤고딕330" pitchFamily="18" charset="-127"/>
                  <a:ea typeface="-윤고딕330" pitchFamily="18" charset="-127"/>
                </a:rPr>
                <a:t>황현서</a:t>
              </a:r>
              <a:endPara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12" name="이등변 삼각형 11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755576" y="5661248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www.youtube.com/watch?v=aPENA1Bpm68</a:t>
            </a:r>
            <a:endParaRPr lang="en-US" altLang="ko-KR" dirty="0" smtClean="0"/>
          </a:p>
          <a:p>
            <a:r>
              <a:rPr lang="en-US" altLang="ko-KR" dirty="0">
                <a:hlinkClick r:id="rId4"/>
              </a:rPr>
              <a:t>http://</a:t>
            </a:r>
            <a:r>
              <a:rPr lang="en-US" altLang="ko-KR" dirty="0" smtClean="0">
                <a:hlinkClick r:id="rId4"/>
              </a:rPr>
              <a:t>www.youtube.com/watch?v=PCE2JwNtJfM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2149599" cy="24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32440" y="6597352"/>
            <a:ext cx="61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032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65" y="5195262"/>
            <a:ext cx="2248379" cy="136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증강현실이란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?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467543" y="1196752"/>
            <a:ext cx="2160241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증강현실의 역사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3482"/>
            <a:ext cx="79152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467544" y="3933056"/>
            <a:ext cx="201622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증강현실의 조건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797152"/>
            <a:ext cx="6617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 smtClean="0"/>
              <a:t>현실</a:t>
            </a:r>
            <a:r>
              <a:rPr lang="en-US" altLang="ko-KR" sz="1600" dirty="0" smtClean="0"/>
              <a:t>(Real-world elements)</a:t>
            </a:r>
            <a:r>
              <a:rPr lang="ko-KR" altLang="en-US" sz="1600" dirty="0" smtClean="0"/>
              <a:t>의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이미지와 가상의 이미지를 결합한 것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 smtClean="0"/>
              <a:t>실시간으로 </a:t>
            </a:r>
            <a:r>
              <a:rPr lang="ko-KR" altLang="en-US" sz="1600" dirty="0" err="1" smtClean="0"/>
              <a:t>인터랙션</a:t>
            </a:r>
            <a:r>
              <a:rPr lang="en-US" altLang="ko-KR" sz="1600" dirty="0" smtClean="0"/>
              <a:t>(interaction)</a:t>
            </a:r>
            <a:r>
              <a:rPr lang="ko-KR" altLang="en-US" sz="1600" dirty="0" smtClean="0"/>
              <a:t>이 가능한 것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dirty="0" smtClean="0"/>
              <a:t>3</a:t>
            </a:r>
            <a:r>
              <a:rPr lang="ko-KR" altLang="en-US" sz="1600" dirty="0" smtClean="0"/>
              <a:t>차원의 공간 안에 놓인 것</a:t>
            </a:r>
            <a:endParaRPr lang="ko-KR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10/46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33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증강현실이란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?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467543" y="1196752"/>
            <a:ext cx="2304257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Mixed Reality - MR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32253"/>
            <a:ext cx="2448272" cy="304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996" y="1988840"/>
            <a:ext cx="727795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/>
              <a:t>VR</a:t>
            </a:r>
            <a:r>
              <a:rPr lang="ko-KR" altLang="en-US" sz="1600" dirty="0" smtClean="0"/>
              <a:t>의 확장된 개념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실 세계와 컴퓨터가 생성한 가상세계가 동시에 존재하여 사용자가 실 세계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위에 가상세계의 이미지를 겹쳐서 바라봄</a:t>
            </a:r>
            <a:endParaRPr lang="en-US" altLang="ko-KR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11/46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037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증강현실이란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?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467543" y="1196752"/>
            <a:ext cx="2304257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모바일</a:t>
            </a:r>
            <a:r>
              <a:rPr lang="ko-KR" altLang="en-US" dirty="0" smtClean="0"/>
              <a:t> 증강현실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832" y="1912764"/>
            <a:ext cx="8284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카메라</a:t>
            </a:r>
            <a:r>
              <a:rPr lang="en-US" altLang="ko-KR" sz="1600" dirty="0" smtClean="0"/>
              <a:t>, GPS, </a:t>
            </a:r>
            <a:r>
              <a:rPr lang="ko-KR" altLang="en-US" sz="1600" dirty="0" smtClean="0"/>
              <a:t>감지 센서 및 영상처리를 위한 </a:t>
            </a:r>
            <a:r>
              <a:rPr lang="ko-KR" altLang="en-US" sz="1600" dirty="0" err="1" smtClean="0"/>
              <a:t>멀티미디어칩</a:t>
            </a:r>
            <a:r>
              <a:rPr lang="ko-KR" altLang="en-US" sz="1600" dirty="0" smtClean="0"/>
              <a:t> 등을 내장한 스마트 </a:t>
            </a:r>
            <a:r>
              <a:rPr lang="ko-KR" altLang="en-US" sz="1600" dirty="0" err="1" smtClean="0"/>
              <a:t>폰은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    증강현실이 가능하며 </a:t>
            </a:r>
            <a:r>
              <a:rPr lang="ko-KR" altLang="en-US" sz="1600" dirty="0" err="1" smtClean="0"/>
              <a:t>휴대성을</a:t>
            </a:r>
            <a:r>
              <a:rPr lang="ko-KR" altLang="en-US" sz="1600" dirty="0" smtClean="0"/>
              <a:t> 지닌 최적의 기기로 </a:t>
            </a:r>
            <a:r>
              <a:rPr lang="ko-KR" altLang="en-US" sz="1600" dirty="0" err="1" smtClean="0"/>
              <a:t>모바일</a:t>
            </a:r>
            <a:r>
              <a:rPr lang="ko-KR" altLang="en-US" sz="1600" dirty="0" smtClean="0"/>
              <a:t> 인터넷 보급으로 동시에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    다량의 정보 전송이 가능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err="1" smtClean="0"/>
              <a:t>스마트폰의</a:t>
            </a:r>
            <a:r>
              <a:rPr lang="ko-KR" altLang="en-US" sz="1600" dirty="0" smtClean="0"/>
              <a:t> 성장세에 따라 증강현실의 실용화 단계에 진입</a:t>
            </a:r>
            <a:r>
              <a:rPr lang="en-US" altLang="ko-KR" sz="16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                      2009~2010 </a:t>
            </a:r>
            <a:r>
              <a:rPr lang="ko-KR" altLang="en-US" sz="1600" dirty="0" smtClean="0"/>
              <a:t>증강현실 어플리케이션이 다량 출시</a:t>
            </a:r>
            <a:endParaRPr lang="en-US" altLang="ko-KR" sz="16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5" y="4437112"/>
            <a:ext cx="77819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12/46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65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023752" y="2940338"/>
            <a:ext cx="5650574" cy="4077187"/>
            <a:chOff x="2495174" y="2940337"/>
            <a:chExt cx="5650574" cy="4077187"/>
          </a:xfrm>
        </p:grpSpPr>
        <p:sp>
          <p:nvSpPr>
            <p:cNvPr id="8" name="TextBox 7"/>
            <p:cNvSpPr txBox="1"/>
            <p:nvPr/>
          </p:nvSpPr>
          <p:spPr>
            <a:xfrm>
              <a:off x="3552330" y="3105835"/>
              <a:ext cx="36728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시장전망 및 현황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174" y="2940337"/>
              <a:ext cx="977325" cy="9773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140345" y="5155476"/>
              <a:ext cx="100540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3</a:t>
              </a:r>
              <a:endParaRPr lang="ko-KR" altLang="en-US" sz="115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</p:grpSp>
      <p:sp>
        <p:nvSpPr>
          <p:cNvPr id="9" name="이등변 삼각형 8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13/46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102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시장전망 및 현황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3" y="1196752"/>
            <a:ext cx="2520281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시장전망 및 동향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0" y="2060848"/>
            <a:ext cx="3683790" cy="422567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4102316" cy="3983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62390" y="6228247"/>
            <a:ext cx="1520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/>
              <a:t>국내 시장                       </a:t>
            </a:r>
            <a:endParaRPr lang="en-US" altLang="ko-KR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007089" y="6234746"/>
            <a:ext cx="1520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/>
              <a:t>해외 시장                       </a:t>
            </a:r>
            <a:endParaRPr lang="en-US" altLang="ko-K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14/46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181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시장전망 및 현황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3" y="1196752"/>
            <a:ext cx="2520281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Gartner’s Expectation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6624" y="2060848"/>
            <a:ext cx="5969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Gartner</a:t>
            </a:r>
            <a:r>
              <a:rPr lang="ko-KR" altLang="en-US" sz="1600" dirty="0" smtClean="0"/>
              <a:t>가 선정한 </a:t>
            </a:r>
            <a:r>
              <a:rPr lang="en-US" altLang="ko-KR" sz="1600" dirty="0" smtClean="0"/>
              <a:t>2008-2012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대 유망 기술 중 하나로 선정</a:t>
            </a:r>
            <a:endParaRPr lang="ko-KR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5976664" cy="36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94" y="2492896"/>
            <a:ext cx="1589854" cy="370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15/46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264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시장전망 및 현황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3" y="1196752"/>
            <a:ext cx="345638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국내 증강현실 관련 개발 현황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6896" y="2182505"/>
            <a:ext cx="680186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대학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연구기관을 중심으로 이루어지던 관련 연구가 </a:t>
            </a:r>
            <a:r>
              <a:rPr lang="en-US" altLang="ko-KR" sz="1600" dirty="0" smtClean="0"/>
              <a:t>2000</a:t>
            </a:r>
            <a:r>
              <a:rPr lang="ko-KR" altLang="en-US" sz="1600" dirty="0" smtClean="0"/>
              <a:t>년대 후반부터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기업들이 관심을 갖기 시작하여 </a:t>
            </a:r>
            <a:r>
              <a:rPr lang="en-US" altLang="ko-KR" sz="1600" dirty="0" smtClean="0"/>
              <a:t>2008</a:t>
            </a:r>
            <a:r>
              <a:rPr lang="ko-KR" altLang="en-US" sz="1600" dirty="0" smtClean="0"/>
              <a:t>년 이후 시장선점을 위한 관련특허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등록이 많아짐</a:t>
            </a:r>
            <a:endParaRPr lang="ko-KR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92438"/>
            <a:ext cx="7704856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16/46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27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시장전망 및 현황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3" y="1196752"/>
            <a:ext cx="273630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증강현실 기술 특허동향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57486"/>
            <a:ext cx="2880320" cy="149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2" y="4581128"/>
            <a:ext cx="2608315" cy="16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812" y="2051556"/>
            <a:ext cx="391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Google : Wearable Display Device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3034695"/>
            <a:ext cx="50994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600" dirty="0" smtClean="0"/>
              <a:t>2012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6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I/O </a:t>
            </a:r>
            <a:r>
              <a:rPr lang="ko-KR" altLang="en-US" sz="1600" dirty="0" smtClean="0"/>
              <a:t>개발자 </a:t>
            </a:r>
            <a:r>
              <a:rPr lang="ko-KR" altLang="en-US" sz="1600" dirty="0" err="1" smtClean="0"/>
              <a:t>컨퍼런스에서</a:t>
            </a:r>
            <a:r>
              <a:rPr lang="ko-KR" altLang="en-US" sz="1600" dirty="0" smtClean="0"/>
              <a:t> 직접 시연</a:t>
            </a:r>
            <a:endParaRPr lang="en-US" altLang="ko-KR" sz="1600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카메라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스피커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마이크 등이 있으며 측면 부분에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터치를 통한 컨트롤</a:t>
            </a:r>
            <a:endParaRPr lang="en-US" altLang="ko-KR" sz="1600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사진 및 영상촬영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지도에서 </a:t>
            </a:r>
            <a:r>
              <a:rPr lang="ko-KR" altLang="en-US" sz="1600" dirty="0" err="1" smtClean="0"/>
              <a:t>길찾기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구글</a:t>
            </a:r>
            <a:r>
              <a:rPr lang="ko-KR" altLang="en-US" sz="1600" dirty="0" smtClean="0"/>
              <a:t> 플러스와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같은 </a:t>
            </a:r>
            <a:r>
              <a:rPr lang="en-US" altLang="ko-KR" sz="1600" dirty="0" smtClean="0"/>
              <a:t>SNS</a:t>
            </a:r>
            <a:r>
              <a:rPr lang="ko-KR" altLang="en-US" sz="1600" dirty="0" smtClean="0"/>
              <a:t>기능</a:t>
            </a:r>
            <a:endParaRPr lang="ko-KR" altLang="en-US" sz="1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28765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17/46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784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시장전망 및 현황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3" y="1196752"/>
            <a:ext cx="273630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증강현실 기술 특허동향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1812" y="2051556"/>
            <a:ext cx="680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Microsoft : Event Augmentation with Real-time Information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72406" y="2748984"/>
            <a:ext cx="55098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/>
              <a:t>MS</a:t>
            </a:r>
            <a:r>
              <a:rPr lang="ko-KR" altLang="en-US" sz="1600" dirty="0" smtClean="0"/>
              <a:t>의 실시간 이벤트</a:t>
            </a:r>
            <a:r>
              <a:rPr lang="en-US" altLang="ko-KR" sz="1600" dirty="0" smtClean="0"/>
              <a:t>(Live Event) </a:t>
            </a:r>
            <a:r>
              <a:rPr lang="ko-KR" altLang="en-US" sz="1600" dirty="0" smtClean="0"/>
              <a:t>구현에 초점을 맞춘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증강현실 안경 특허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/>
              <a:t>HMD</a:t>
            </a:r>
            <a:r>
              <a:rPr lang="ko-KR" altLang="en-US" sz="1600" dirty="0" smtClean="0"/>
              <a:t>를 착용한 채 현실의 실시간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이벤트를 보고 있는 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사용자에게 보조적 정보를 제공하는 컴퓨터 기반 장치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야구 경기 관람 중 안경을 착용한 상태에서 보면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현재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진행중인 경기에 대한 각종 정보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점수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타자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투수 등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가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보여짐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스마트 안경에는 카메라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마이크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눈동자 움직임 </a:t>
            </a:r>
            <a:r>
              <a:rPr lang="ko-KR" altLang="en-US" sz="1600" dirty="0" err="1" smtClean="0"/>
              <a:t>추적장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적외선 탐지기 등이 탑재</a:t>
            </a:r>
            <a:endParaRPr lang="en-US" altLang="ko-KR" sz="16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980813" cy="156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139840" cy="17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48672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39877"/>
            <a:ext cx="3948456" cy="28345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18/46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986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시장전망 및 현황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3" y="1196752"/>
            <a:ext cx="273630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증강현실 기술 특허동향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1812" y="2051556"/>
            <a:ext cx="383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Apple : Augmented Reality Maps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72406" y="3212976"/>
            <a:ext cx="54200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600" dirty="0" err="1" smtClean="0"/>
              <a:t>아이폰의</a:t>
            </a:r>
            <a:r>
              <a:rPr lang="ko-KR" altLang="en-US" sz="1600" dirty="0" smtClean="0"/>
              <a:t> 카메라와 센서가 사용자의 근처에 있는 정보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를 수집하여 화면에 표현하는 기술</a:t>
            </a:r>
            <a:endParaRPr lang="en-US" altLang="ko-KR" sz="1600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사람이 잘 모르는 장소에서 그 주변을 인지하여 </a:t>
            </a:r>
            <a:r>
              <a:rPr lang="ko-KR" altLang="en-US" sz="1600" dirty="0" err="1" smtClean="0"/>
              <a:t>낮선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공간에 처음 갔을 때 유용</a:t>
            </a:r>
            <a:endParaRPr lang="en-US" altLang="ko-KR" sz="1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67" y="911188"/>
            <a:ext cx="2914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1" y="2708920"/>
            <a:ext cx="315353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19/46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277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5280205" y="2697045"/>
            <a:ext cx="3600400" cy="0"/>
          </a:xfrm>
          <a:prstGeom prst="line">
            <a:avLst/>
          </a:prstGeom>
          <a:ln>
            <a:solidFill>
              <a:srgbClr val="4BA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161104" y="2268161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Contents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780928"/>
            <a:ext cx="2066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rPr>
              <a:t>증강현실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rPr>
              <a:t>&amp;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rPr>
              <a:t>가상현실이란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rPr>
              <a:t>?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12" name="이등변 삼각형 11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652120" y="3337247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rPr>
              <a:t>시장전망 및 현황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3913311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rPr>
              <a:t>가상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rPr>
              <a:t>&amp;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rPr>
              <a:t>증강현실 관련기술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4489375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rPr>
              <a:t>가상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rPr>
              <a:t>&amp;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rPr>
              <a:t>증강현실 활용분야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5065439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rPr>
              <a:t>한계점과 전망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2149599" cy="24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99745" y="5661248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-윤고딕330" pitchFamily="18" charset="-127"/>
                <a:ea typeface="-윤고딕330" pitchFamily="18" charset="-127"/>
              </a:rPr>
              <a:t>마무리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2440" y="6597352"/>
            <a:ext cx="61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462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023752" y="2940338"/>
            <a:ext cx="5650574" cy="4077187"/>
            <a:chOff x="2495174" y="2940337"/>
            <a:chExt cx="5650574" cy="4077187"/>
          </a:xfrm>
        </p:grpSpPr>
        <p:sp>
          <p:nvSpPr>
            <p:cNvPr id="8" name="TextBox 7"/>
            <p:cNvSpPr txBox="1"/>
            <p:nvPr/>
          </p:nvSpPr>
          <p:spPr>
            <a:xfrm>
              <a:off x="3552330" y="3105835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관련기술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174" y="2940337"/>
              <a:ext cx="977325" cy="9773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140345" y="5155476"/>
              <a:ext cx="100540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4</a:t>
              </a:r>
              <a:endParaRPr lang="ko-KR" altLang="en-US" sz="115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</p:grpSp>
      <p:sp>
        <p:nvSpPr>
          <p:cNvPr id="9" name="이등변 삼각형 8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20/46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018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관련기술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2" y="1196752"/>
            <a:ext cx="259229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필요 기기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주요 절차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718" y="1994064"/>
            <a:ext cx="79592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카메라 및 센서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현실 세계의 정보인식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시선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자세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마커와</a:t>
            </a:r>
            <a:r>
              <a:rPr lang="ko-KR" altLang="en-US" sz="1600" dirty="0" smtClean="0"/>
              <a:t> 배경의 동작 등을 파악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- </a:t>
            </a:r>
            <a:r>
              <a:rPr lang="ko-KR" altLang="en-US" sz="1600" dirty="0" err="1" smtClean="0"/>
              <a:t>웹캠</a:t>
            </a:r>
            <a:r>
              <a:rPr lang="en-US" altLang="ko-KR" sz="1600" dirty="0" smtClean="0"/>
              <a:t>, see-through Display </a:t>
            </a:r>
            <a:r>
              <a:rPr lang="ko-KR" altLang="en-US" sz="1600" dirty="0" smtClean="0"/>
              <a:t>등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컴퓨터 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마커정보와</a:t>
            </a:r>
            <a:r>
              <a:rPr lang="ko-KR" altLang="en-US" sz="1600" dirty="0" smtClean="0"/>
              <a:t> 조정정보 등의 데이터를 처리하여 필요한 가상 정보를 생성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디스플레이 기기 </a:t>
            </a:r>
            <a:r>
              <a:rPr lang="en-US" altLang="ko-KR" sz="1600" dirty="0" smtClean="0"/>
              <a:t>: 3D </a:t>
            </a:r>
            <a:r>
              <a:rPr lang="ko-KR" altLang="en-US" sz="1600" dirty="0" smtClean="0"/>
              <a:t>영상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음향 등 생성된 정보를 전달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- HMD, LCD, </a:t>
            </a:r>
            <a:r>
              <a:rPr lang="ko-KR" altLang="en-US" sz="1600" dirty="0" err="1" smtClean="0"/>
              <a:t>스마트폰</a:t>
            </a:r>
            <a:r>
              <a:rPr lang="ko-KR" altLang="en-US" sz="1600" dirty="0" smtClean="0"/>
              <a:t> 등</a:t>
            </a:r>
            <a:endParaRPr lang="en-US" altLang="ko-KR" sz="16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0" y="4005064"/>
            <a:ext cx="7839380" cy="227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21/46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54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관련기술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2" y="1196752"/>
            <a:ext cx="158417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주요 기술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8739252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dirty="0" smtClean="0"/>
              <a:t>Tracking : </a:t>
            </a:r>
            <a:r>
              <a:rPr lang="ko-KR" altLang="en-US" sz="1600" dirty="0" err="1" smtClean="0"/>
              <a:t>마커</a:t>
            </a:r>
            <a:r>
              <a:rPr lang="ko-KR" altLang="en-US" sz="1600" dirty="0" smtClean="0"/>
              <a:t> 인식 기술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가상 객체를 화면의 원하는 자리에 위치시키는 기술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  </a:t>
            </a:r>
            <a:r>
              <a:rPr lang="ko-KR" altLang="en-US" sz="1600" dirty="0" err="1" smtClean="0"/>
              <a:t>마커의</a:t>
            </a:r>
            <a:r>
              <a:rPr lang="ko-KR" altLang="en-US" sz="1600" dirty="0" smtClean="0"/>
              <a:t> 종류는 사각테두리로 이루어진 스퀘어 </a:t>
            </a:r>
            <a:r>
              <a:rPr lang="ko-KR" altLang="en-US" sz="1600" dirty="0" err="1" smtClean="0"/>
              <a:t>마커와</a:t>
            </a:r>
            <a:r>
              <a:rPr lang="ko-KR" altLang="en-US" sz="1600" dirty="0" smtClean="0"/>
              <a:t> 일반 물체가 있으며</a:t>
            </a:r>
            <a:r>
              <a:rPr lang="en-US" altLang="ko-KR" sz="16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User Interface</a:t>
            </a:r>
            <a:r>
              <a:rPr lang="ko-KR" altLang="en-US" sz="1600" dirty="0" smtClean="0"/>
              <a:t>를 통해 </a:t>
            </a:r>
            <a:r>
              <a:rPr lang="ko-KR" altLang="en-US" sz="1600" dirty="0" err="1" smtClean="0"/>
              <a:t>마커</a:t>
            </a:r>
            <a:r>
              <a:rPr lang="ko-KR" altLang="en-US" sz="1600" dirty="0" smtClean="0"/>
              <a:t> 데이터 베이스에 저장되어있는 정보를 매칭하여 좌표를 생성</a:t>
            </a:r>
            <a:endParaRPr lang="en-US" altLang="ko-KR" sz="1600" dirty="0" smtClean="0"/>
          </a:p>
          <a:p>
            <a:pPr algn="ctr">
              <a:lnSpc>
                <a:spcPct val="150000"/>
              </a:lnSpc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400" b="1" dirty="0" smtClean="0"/>
              <a:t>가상객체에 대한 </a:t>
            </a:r>
            <a:r>
              <a:rPr lang="en-US" altLang="ko-KR" sz="1400" b="1" dirty="0" smtClean="0"/>
              <a:t>3</a:t>
            </a:r>
            <a:r>
              <a:rPr lang="ko-KR" altLang="en-US" sz="1400" b="1" dirty="0" smtClean="0"/>
              <a:t>차원 좌표가 필요 </a:t>
            </a:r>
            <a:r>
              <a:rPr lang="en-US" altLang="ko-KR" sz="1400" b="1" dirty="0" smtClean="0"/>
              <a:t>&gt; </a:t>
            </a:r>
            <a:r>
              <a:rPr lang="ko-KR" altLang="en-US" sz="1400" b="1" dirty="0" err="1" smtClean="0"/>
              <a:t>마커를</a:t>
            </a:r>
            <a:r>
              <a:rPr lang="ko-KR" altLang="en-US" sz="1400" b="1" dirty="0" smtClean="0"/>
              <a:t> 이용하여 상대적 좌표 축출 </a:t>
            </a:r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정확한 위치에 가상영상 합성</a:t>
            </a:r>
            <a:endParaRPr lang="en-US" altLang="ko-KR" sz="1400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38439"/>
            <a:ext cx="5256584" cy="133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22/46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3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관련기술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2" y="1196752"/>
            <a:ext cx="331237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Tracking Target</a:t>
            </a:r>
            <a:r>
              <a:rPr lang="ko-KR" altLang="en-US" dirty="0" smtClean="0"/>
              <a:t>에 따른 분류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7971" y="1844824"/>
            <a:ext cx="4572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센서기반 </a:t>
            </a:r>
            <a:r>
              <a:rPr lang="en-US" altLang="ko-KR" sz="1600" dirty="0" smtClean="0"/>
              <a:t>AR(Sensor based AR)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비전기반 </a:t>
            </a:r>
            <a:r>
              <a:rPr lang="en-US" altLang="ko-KR" sz="1600" dirty="0" smtClean="0"/>
              <a:t>AR(Vision based AR)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혼합추적기반 </a:t>
            </a:r>
            <a:r>
              <a:rPr lang="en-US" altLang="ko-KR" sz="1600" dirty="0" smtClean="0"/>
              <a:t>AR(Hybrid Tracking based AR)</a:t>
            </a:r>
            <a:endParaRPr lang="ko-KR" altLang="en-US" sz="1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0" y="3045153"/>
            <a:ext cx="8324509" cy="35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23/46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274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관련기술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2" y="1196752"/>
            <a:ext cx="158417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주요 기술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705" y="1922056"/>
            <a:ext cx="85699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/>
              <a:t>2. Rendering : </a:t>
            </a:r>
            <a:r>
              <a:rPr lang="ko-KR" altLang="en-US" sz="1600" dirty="0" smtClean="0"/>
              <a:t>영상합성기술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실제와 가상을 합치는 기술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</a:t>
            </a:r>
            <a:r>
              <a:rPr lang="ko-KR" altLang="en-US" sz="1600" dirty="0" smtClean="0"/>
              <a:t>이질감 없이 부드럽게 정합되는 것이 중요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시각적인 불일치를 줄이기 위해 가상물체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와 좌표를 정확히 일치 시켜야 함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실시간으로 입력되는 </a:t>
            </a:r>
            <a:r>
              <a:rPr lang="ko-KR" altLang="en-US" sz="1600" dirty="0" err="1" smtClean="0"/>
              <a:t>비교정된</a:t>
            </a:r>
            <a:r>
              <a:rPr lang="ko-KR" altLang="en-US" sz="1600" dirty="0" smtClean="0"/>
              <a:t> 영상에서 가상물체를 합성시키기 위해서 </a:t>
            </a:r>
            <a:r>
              <a:rPr lang="ko-KR" altLang="en-US" sz="1600" dirty="0" err="1" smtClean="0"/>
              <a:t>파라미터를</a:t>
            </a:r>
            <a:r>
              <a:rPr lang="ko-KR" altLang="en-US" sz="1600" dirty="0" smtClean="0"/>
              <a:t> 정확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히 알아내는 카메라 교정 작업이 필요</a:t>
            </a:r>
            <a:endParaRPr lang="ko-KR" altLang="en-US" sz="1600" dirty="0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24/46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174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관련기술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2" y="1196752"/>
            <a:ext cx="158417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주요 기술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464" y="1791415"/>
            <a:ext cx="8703024" cy="4445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600" dirty="0" smtClean="0"/>
              <a:t>3. </a:t>
            </a:r>
            <a:r>
              <a:rPr lang="ko-KR" altLang="en-US" sz="1600" dirty="0" smtClean="0"/>
              <a:t>디스플레이 기술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  </a:t>
            </a:r>
            <a:r>
              <a:rPr lang="en-US" altLang="ko-KR" sz="1600" dirty="0" err="1" smtClean="0"/>
              <a:t>i</a:t>
            </a:r>
            <a:r>
              <a:rPr lang="en-US" altLang="ko-KR" sz="1600" dirty="0" smtClean="0"/>
              <a:t>) HMD : Headed Mounted Display </a:t>
            </a:r>
            <a:r>
              <a:rPr lang="ko-KR" altLang="en-US" sz="1600" dirty="0" smtClean="0"/>
              <a:t>머리에 착용할 수 있는 형태로 가장 많이 쓰임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 </a:t>
            </a:r>
            <a:r>
              <a:rPr lang="en-US" altLang="ko-KR" sz="1600" dirty="0" smtClean="0"/>
              <a:t>ii) non-HMD : </a:t>
            </a:r>
            <a:r>
              <a:rPr lang="ko-KR" altLang="en-US" sz="1600" dirty="0" smtClean="0"/>
              <a:t>대형과 소형 두 종류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- </a:t>
            </a:r>
            <a:r>
              <a:rPr lang="ko-KR" altLang="en-US" sz="1600" dirty="0" smtClean="0"/>
              <a:t>대형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여러 명이 대형스크린에 나오는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차원 물체를 안경을 착용한 사용자가 보는 방법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</a:t>
            </a:r>
            <a:r>
              <a:rPr lang="ko-KR" altLang="en-US" sz="1600" dirty="0" smtClean="0"/>
              <a:t>예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비행시뮬레이터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다중참여 사무실에서 사용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- </a:t>
            </a:r>
            <a:r>
              <a:rPr lang="ko-KR" altLang="en-US" sz="1600" dirty="0" smtClean="0"/>
              <a:t>소형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좋은 해상도의 결과 영상이 필요한 의료분야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</a:t>
            </a:r>
            <a:r>
              <a:rPr lang="ko-KR" altLang="en-US" sz="1600" dirty="0" smtClean="0"/>
              <a:t>예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무거운 </a:t>
            </a:r>
            <a:r>
              <a:rPr lang="en-US" altLang="ko-KR" sz="1600" dirty="0" smtClean="0"/>
              <a:t>HMD</a:t>
            </a:r>
            <a:r>
              <a:rPr lang="ko-KR" altLang="en-US" sz="1600" dirty="0" smtClean="0"/>
              <a:t>를 착용할 수 없는 특수 환경에서 이용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iii) Hand Held : </a:t>
            </a:r>
            <a:r>
              <a:rPr lang="ko-KR" altLang="en-US" sz="1600" dirty="0" smtClean="0"/>
              <a:t>휴대폰</a:t>
            </a:r>
            <a:r>
              <a:rPr lang="en-US" altLang="ko-KR" sz="1600" dirty="0" smtClean="0"/>
              <a:t>, PMP, </a:t>
            </a:r>
            <a:r>
              <a:rPr lang="ko-KR" altLang="en-US" sz="1600" dirty="0" smtClean="0"/>
              <a:t>휴대용 게임기 등 다양한 기기에서 활용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- </a:t>
            </a:r>
            <a:r>
              <a:rPr lang="ko-KR" altLang="en-US" sz="1600" dirty="0" smtClean="0"/>
              <a:t>사용자의 이동성 증가와 편리성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즉시성의 욕구로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점차 </a:t>
            </a:r>
            <a:r>
              <a:rPr lang="en-US" altLang="ko-KR" sz="1600" dirty="0" smtClean="0"/>
              <a:t>Hand Held </a:t>
            </a:r>
            <a:r>
              <a:rPr lang="ko-KR" altLang="en-US" sz="1600" dirty="0" smtClean="0"/>
              <a:t>로 발전 예상</a:t>
            </a:r>
            <a:endParaRPr lang="en-US" altLang="ko-KR" sz="1600" dirty="0" smtClean="0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28" y="2427334"/>
            <a:ext cx="5245943" cy="39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25/46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049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관련기술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2" y="1196752"/>
            <a:ext cx="489654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증강현실에 적용되는 디스플레이 종류 비교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87696"/>
              </p:ext>
            </p:extLst>
          </p:nvPr>
        </p:nvGraphicFramePr>
        <p:xfrm>
          <a:off x="492779" y="2117952"/>
          <a:ext cx="8111669" cy="390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112"/>
                <a:gridCol w="1553541"/>
                <a:gridCol w="2077348"/>
                <a:gridCol w="1917471"/>
                <a:gridCol w="1327197"/>
              </a:tblGrid>
              <a:tr h="4442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HMD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대형 디스플레이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소형 디스플레이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Hand</a:t>
                      </a:r>
                      <a:r>
                        <a:rPr lang="en-US" altLang="ko-KR" sz="1400" baseline="0" dirty="0" smtClean="0"/>
                        <a:t> Held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485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패널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접안 </a:t>
                      </a:r>
                      <a:r>
                        <a:rPr lang="en-US" altLang="ko-KR" sz="1400" dirty="0" smtClean="0"/>
                        <a:t>LCD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LCD,</a:t>
                      </a:r>
                      <a:r>
                        <a:rPr lang="en-US" altLang="ko-KR" sz="1400" baseline="0" dirty="0" smtClean="0"/>
                        <a:t> CRT, DLP, </a:t>
                      </a:r>
                    </a:p>
                    <a:p>
                      <a:pPr algn="ctr" latinLnBrk="1"/>
                      <a:r>
                        <a:rPr lang="ko-KR" altLang="en-US" sz="1400" baseline="0" dirty="0" err="1" smtClean="0"/>
                        <a:t>프로젝션</a:t>
                      </a:r>
                      <a:r>
                        <a:rPr lang="en-US" altLang="ko-KR" sz="1400" baseline="0" dirty="0" smtClean="0"/>
                        <a:t>, </a:t>
                      </a:r>
                      <a:r>
                        <a:rPr lang="ko-KR" altLang="en-US" sz="1400" baseline="0" dirty="0" smtClean="0"/>
                        <a:t>스크린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LCD,</a:t>
                      </a:r>
                      <a:r>
                        <a:rPr lang="en-US" altLang="ko-KR" sz="1400" baseline="0" dirty="0" smtClean="0"/>
                        <a:t> CRT, DLP, PDP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LCD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4851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몰입감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고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高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중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中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저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低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저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低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4851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착용감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매우 불편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미착용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미착용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간편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4851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휴대성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매우 불편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불가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불편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우수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4851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광학 혼합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가능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가능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불가능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불가능</a:t>
                      </a:r>
                      <a:endParaRPr lang="en-US" altLang="ko-KR" sz="1400" dirty="0" smtClean="0"/>
                    </a:p>
                  </a:txBody>
                  <a:tcPr anchor="ctr"/>
                </a:tc>
              </a:tr>
              <a:tr h="4851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장 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높은 </a:t>
                      </a:r>
                      <a:r>
                        <a:rPr lang="ko-KR" altLang="en-US" sz="1400" dirty="0" err="1" smtClean="0"/>
                        <a:t>몰입감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실제 사물 투사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개발 용이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휴대성</a:t>
                      </a:r>
                      <a:r>
                        <a:rPr lang="ko-KR" altLang="en-US" sz="1400" dirty="0" smtClean="0"/>
                        <a:t> 우수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4851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단 점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착용감</a:t>
                      </a:r>
                      <a:r>
                        <a:rPr lang="ko-KR" altLang="en-US" sz="1400" dirty="0" smtClean="0"/>
                        <a:t> 나쁨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음영 발생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시선과 화면 </a:t>
                      </a:r>
                      <a:r>
                        <a:rPr lang="ko-KR" altLang="en-US" sz="1400" dirty="0" err="1" smtClean="0"/>
                        <a:t>미일치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소형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err="1" smtClean="0"/>
                        <a:t>저화질</a:t>
                      </a:r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26/46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695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관련기술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2" y="1196752"/>
            <a:ext cx="439249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사용자에게 전달되는 방법에 따라 분류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545" y="1931348"/>
            <a:ext cx="5974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600" dirty="0" smtClean="0"/>
              <a:t>Optical see-Through HMD</a:t>
            </a:r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광학적 방식의 </a:t>
            </a:r>
            <a:r>
              <a:rPr lang="en-US" altLang="ko-KR" sz="1600" dirty="0" smtClean="0"/>
              <a:t>HMD</a:t>
            </a:r>
            <a:r>
              <a:rPr lang="ko-KR" altLang="en-US" sz="1600" dirty="0" smtClean="0"/>
              <a:t>를 통해 사용자에게 전달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err="1" smtClean="0"/>
              <a:t>해드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트래커에</a:t>
            </a:r>
            <a:r>
              <a:rPr lang="ko-KR" altLang="en-US" sz="1600" dirty="0" smtClean="0"/>
              <a:t> 의해 얻은 정보를 바탕으로 혼합된 영상 생성</a:t>
            </a:r>
            <a:endParaRPr lang="en-US" altLang="ko-KR" sz="1600" dirty="0" smtClean="0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_x170014328" descr="EMB00000a1433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74343"/>
            <a:ext cx="6670190" cy="2362969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27/46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012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관련기술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2" y="1196752"/>
            <a:ext cx="439249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사용자에게 전달되는 방법에 따라 분류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545" y="1931348"/>
            <a:ext cx="54200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600" dirty="0" smtClean="0"/>
              <a:t>Video see-Through HMD</a:t>
            </a:r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HMD</a:t>
            </a:r>
            <a:r>
              <a:rPr lang="ko-KR" altLang="en-US" sz="1600" dirty="0" smtClean="0"/>
              <a:t>의 카메라를 통해 실제 장면 전달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헤드 </a:t>
            </a:r>
            <a:r>
              <a:rPr lang="ko-KR" altLang="en-US" sz="1600" dirty="0" err="1" smtClean="0"/>
              <a:t>트래커와</a:t>
            </a:r>
            <a:r>
              <a:rPr lang="ko-KR" altLang="en-US" sz="1600" dirty="0" smtClean="0"/>
              <a:t> 화면 발생장치를 통해 실제장면과 결합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HMD </a:t>
            </a:r>
            <a:r>
              <a:rPr lang="ko-KR" altLang="en-US" sz="1600" dirty="0" smtClean="0"/>
              <a:t>모니터를 통해 사용자에게 전달</a:t>
            </a:r>
            <a:endParaRPr lang="en-US" altLang="ko-KR" sz="1600" dirty="0" smtClean="0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_x170014168" descr="EMB00000a1433c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6379"/>
            <a:ext cx="6953399" cy="2446957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28/46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188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관련기술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2" y="1196752"/>
            <a:ext cx="439249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사용자에게 전달되는 방법에 따라 분류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545" y="1931348"/>
            <a:ext cx="74831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600" dirty="0" smtClean="0"/>
              <a:t>Projector-Based HMD</a:t>
            </a:r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실제 환경의 대상 위에 가상현실을 덧입히기 위해 프로젝트를 사용하는 방법</a:t>
            </a:r>
            <a:endParaRPr lang="en-US" altLang="ko-KR" sz="1600" dirty="0" smtClean="0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_x170014168" descr="EMB00000a1433d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96" y="3436180"/>
            <a:ext cx="7025407" cy="2441092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29/46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935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023752" y="2940338"/>
            <a:ext cx="5759579" cy="4077187"/>
            <a:chOff x="2495174" y="2940337"/>
            <a:chExt cx="5759579" cy="4077187"/>
          </a:xfrm>
        </p:grpSpPr>
        <p:sp>
          <p:nvSpPr>
            <p:cNvPr id="8" name="TextBox 7"/>
            <p:cNvSpPr txBox="1"/>
            <p:nvPr/>
          </p:nvSpPr>
          <p:spPr>
            <a:xfrm>
              <a:off x="3552330" y="3105835"/>
              <a:ext cx="32111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가상현실이란</a:t>
              </a:r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?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174" y="2940337"/>
              <a:ext cx="977325" cy="9773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140345" y="5155476"/>
              <a:ext cx="111440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1</a:t>
              </a:r>
              <a:endParaRPr lang="ko-KR" altLang="en-US" sz="115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</p:grpSp>
      <p:sp>
        <p:nvSpPr>
          <p:cNvPr id="14" name="이등변 삼각형 13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이등변 삼각형 14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532440" y="6597352"/>
            <a:ext cx="61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842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관련기술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2" y="1196752"/>
            <a:ext cx="230425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Workflow Simplify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48082"/>
            <a:ext cx="7344816" cy="433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30/46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648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023752" y="2940338"/>
            <a:ext cx="5650574" cy="4089062"/>
            <a:chOff x="2495174" y="2940337"/>
            <a:chExt cx="5650574" cy="4089062"/>
          </a:xfrm>
        </p:grpSpPr>
        <p:sp>
          <p:nvSpPr>
            <p:cNvPr id="8" name="TextBox 7"/>
            <p:cNvSpPr txBox="1"/>
            <p:nvPr/>
          </p:nvSpPr>
          <p:spPr>
            <a:xfrm>
              <a:off x="3552330" y="3105835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활용분야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174" y="2940337"/>
              <a:ext cx="977325" cy="9773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140345" y="5167351"/>
              <a:ext cx="100540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5</a:t>
              </a:r>
              <a:endParaRPr lang="ko-KR" altLang="en-US" sz="115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</p:grpSp>
      <p:sp>
        <p:nvSpPr>
          <p:cNvPr id="9" name="이등변 삼각형 8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31/46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839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980181" y="1418625"/>
            <a:ext cx="6976195" cy="4458647"/>
            <a:chOff x="755576" y="826251"/>
            <a:chExt cx="7344816" cy="5708904"/>
          </a:xfrm>
        </p:grpSpPr>
        <p:sp>
          <p:nvSpPr>
            <p:cNvPr id="3" name="타원 2"/>
            <p:cNvSpPr/>
            <p:nvPr/>
          </p:nvSpPr>
          <p:spPr>
            <a:xfrm rot="20216071">
              <a:off x="1149359" y="1758656"/>
              <a:ext cx="6104949" cy="40944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타원 9"/>
            <p:cNvSpPr/>
            <p:nvPr/>
          </p:nvSpPr>
          <p:spPr>
            <a:xfrm>
              <a:off x="2483768" y="1268760"/>
              <a:ext cx="1368152" cy="136815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교</a:t>
              </a:r>
              <a:r>
                <a:rPr lang="ko-KR" altLang="en-US" dirty="0"/>
                <a:t>육</a:t>
              </a:r>
            </a:p>
          </p:txBody>
        </p:sp>
        <p:sp>
          <p:nvSpPr>
            <p:cNvPr id="11" name="타원 10"/>
            <p:cNvSpPr/>
            <p:nvPr/>
          </p:nvSpPr>
          <p:spPr>
            <a:xfrm>
              <a:off x="4201833" y="826251"/>
              <a:ext cx="1368152" cy="136815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의료</a:t>
              </a:r>
              <a:endParaRPr lang="ko-KR" altLang="en-US" dirty="0"/>
            </a:p>
          </p:txBody>
        </p:sp>
        <p:sp>
          <p:nvSpPr>
            <p:cNvPr id="12" name="타원 11"/>
            <p:cNvSpPr/>
            <p:nvPr/>
          </p:nvSpPr>
          <p:spPr>
            <a:xfrm>
              <a:off x="5940152" y="1284420"/>
              <a:ext cx="1368152" cy="136815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/>
                <a:t>네비게이션</a:t>
              </a:r>
              <a:endParaRPr lang="ko-KR" altLang="en-US" dirty="0"/>
            </a:p>
          </p:txBody>
        </p:sp>
        <p:sp>
          <p:nvSpPr>
            <p:cNvPr id="13" name="타원 12"/>
            <p:cNvSpPr/>
            <p:nvPr/>
          </p:nvSpPr>
          <p:spPr>
            <a:xfrm>
              <a:off x="6732240" y="2861824"/>
              <a:ext cx="1368152" cy="136815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제조</a:t>
              </a:r>
              <a:endParaRPr lang="ko-KR" altLang="en-US" dirty="0"/>
            </a:p>
          </p:txBody>
        </p:sp>
        <p:sp>
          <p:nvSpPr>
            <p:cNvPr id="14" name="타원 13"/>
            <p:cNvSpPr/>
            <p:nvPr/>
          </p:nvSpPr>
          <p:spPr>
            <a:xfrm>
              <a:off x="5796136" y="4312158"/>
              <a:ext cx="1368152" cy="136815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방송</a:t>
              </a:r>
              <a:endParaRPr lang="ko-KR" altLang="en-US" dirty="0"/>
            </a:p>
          </p:txBody>
        </p:sp>
        <p:sp>
          <p:nvSpPr>
            <p:cNvPr id="15" name="타원 14"/>
            <p:cNvSpPr/>
            <p:nvPr/>
          </p:nvSpPr>
          <p:spPr>
            <a:xfrm>
              <a:off x="4211960" y="5132271"/>
              <a:ext cx="1368152" cy="136815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출판</a:t>
              </a:r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2339752" y="5167003"/>
              <a:ext cx="1368152" cy="136815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게임</a:t>
              </a:r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755576" y="4365104"/>
              <a:ext cx="1368152" cy="136815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광고</a:t>
              </a:r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1009641" y="2447310"/>
              <a:ext cx="1368152" cy="136815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쇼</a:t>
              </a:r>
              <a:r>
                <a:rPr lang="ko-KR" altLang="en-US" dirty="0"/>
                <a:t>핑</a:t>
              </a: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활용분야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11760" y="3645024"/>
            <a:ext cx="4432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Virtual/Augmented Reality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32/46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90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 활용분야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508162" y="3908014"/>
            <a:ext cx="158417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의료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0521" y="2176988"/>
            <a:ext cx="482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dirty="0" smtClean="0"/>
              <a:t>위치기반서비스</a:t>
            </a:r>
            <a:r>
              <a:rPr lang="en-US" altLang="ko-KR" sz="1100" dirty="0" smtClean="0"/>
              <a:t>(LBS – Location Based Service), GPS</a:t>
            </a:r>
            <a:r>
              <a:rPr lang="ko-KR" altLang="en-US" sz="1100" dirty="0" smtClean="0"/>
              <a:t>와 결합하여 보이는 영상에</a:t>
            </a:r>
            <a:r>
              <a:rPr lang="en-US" altLang="ko-KR" sz="1100" dirty="0"/>
              <a:t> </a:t>
            </a:r>
            <a:r>
              <a:rPr lang="ko-KR" altLang="en-US" sz="1100" dirty="0" smtClean="0"/>
              <a:t>가상현실로 정보를 제공</a:t>
            </a:r>
            <a:endParaRPr lang="en-US" altLang="ko-KR" sz="11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dirty="0" smtClean="0"/>
              <a:t>여행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관광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국방 등의 분야에서 활용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근래에는 </a:t>
            </a:r>
            <a:r>
              <a:rPr lang="ko-KR" altLang="en-US" sz="1100" dirty="0" err="1" smtClean="0"/>
              <a:t>스마트폰을</a:t>
            </a:r>
            <a:r>
              <a:rPr lang="ko-KR" altLang="en-US" sz="1100" dirty="0" smtClean="0"/>
              <a:t> 이용한 다양한 정보를 카메라를 통해서 제공</a:t>
            </a:r>
            <a:endParaRPr lang="ko-KR" altLang="en-US" sz="11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1584176" cy="96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8" y="5301208"/>
            <a:ext cx="1571503" cy="95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23928" y="4244214"/>
            <a:ext cx="3600666" cy="1837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100" dirty="0" smtClean="0"/>
              <a:t>MRI, CT</a:t>
            </a:r>
            <a:r>
              <a:rPr lang="ko-KR" altLang="en-US" sz="1100" dirty="0"/>
              <a:t> </a:t>
            </a:r>
            <a:r>
              <a:rPr lang="ko-KR" altLang="en-US" sz="1100" dirty="0" smtClean="0"/>
              <a:t>촬영 정보와 접목하여 수술을 진행</a:t>
            </a:r>
            <a:endParaRPr lang="en-US" altLang="ko-KR" sz="1100" dirty="0" smtClean="0"/>
          </a:p>
          <a:p>
            <a:pPr>
              <a:lnSpc>
                <a:spcPct val="150000"/>
              </a:lnSpc>
            </a:pPr>
            <a:r>
              <a:rPr lang="ko-KR" altLang="en-US" sz="1100" dirty="0" smtClean="0"/>
              <a:t>    </a:t>
            </a:r>
            <a:r>
              <a:rPr lang="ko-KR" altLang="en-US" sz="1100" dirty="0" err="1" smtClean="0"/>
              <a:t>리스템</a:t>
            </a:r>
            <a:r>
              <a:rPr lang="en-US" altLang="ko-KR" sz="1100" dirty="0" smtClean="0"/>
              <a:t>, </a:t>
            </a:r>
            <a:r>
              <a:rPr lang="ko-KR" altLang="en-US" sz="1100" dirty="0" err="1" smtClean="0"/>
              <a:t>에이맥스</a:t>
            </a:r>
            <a:r>
              <a:rPr lang="ko-KR" altLang="en-US" sz="1100" dirty="0" smtClean="0"/>
              <a:t> 등 의료기업들의 공동연구협약</a:t>
            </a:r>
            <a:r>
              <a:rPr lang="en-US" altLang="ko-KR" sz="11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</a:t>
            </a:r>
            <a:r>
              <a:rPr lang="en-US" altLang="ko-KR" sz="1100" dirty="0" smtClean="0"/>
              <a:t>   </a:t>
            </a:r>
            <a:r>
              <a:rPr lang="ko-KR" altLang="en-US" sz="1100" dirty="0" smtClean="0"/>
              <a:t>기술 및 인력교류를 통한 연구사업 활발</a:t>
            </a:r>
            <a:endParaRPr lang="en-US" altLang="ko-KR" sz="1100" dirty="0" smtClean="0"/>
          </a:p>
          <a:p>
            <a:pPr>
              <a:lnSpc>
                <a:spcPct val="150000"/>
              </a:lnSpc>
            </a:pPr>
            <a:endParaRPr lang="en-US" altLang="ko-KR" sz="11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dirty="0" smtClean="0"/>
              <a:t>국내 </a:t>
            </a:r>
            <a:r>
              <a:rPr lang="en-US" altLang="ko-KR" sz="1100" dirty="0" smtClean="0"/>
              <a:t>2006</a:t>
            </a:r>
            <a:r>
              <a:rPr lang="ko-KR" altLang="en-US" sz="1100" dirty="0" smtClean="0"/>
              <a:t>년 </a:t>
            </a:r>
            <a:r>
              <a:rPr lang="en-US" altLang="ko-KR" sz="1100" dirty="0" smtClean="0"/>
              <a:t>‘</a:t>
            </a:r>
            <a:r>
              <a:rPr lang="ko-KR" altLang="en-US" sz="1100" dirty="0" smtClean="0"/>
              <a:t>증강현실 시스템을 이용한 수술지원</a:t>
            </a:r>
            <a:endParaRPr lang="en-US" altLang="ko-KR" sz="1100" dirty="0" smtClean="0"/>
          </a:p>
          <a:p>
            <a:pPr>
              <a:lnSpc>
                <a:spcPct val="150000"/>
              </a:lnSpc>
            </a:pPr>
            <a:r>
              <a:rPr lang="en-US" altLang="ko-KR" sz="1100" dirty="0" smtClean="0"/>
              <a:t>    </a:t>
            </a:r>
            <a:r>
              <a:rPr lang="ko-KR" altLang="en-US" sz="1100" dirty="0" smtClean="0"/>
              <a:t>시스템</a:t>
            </a:r>
            <a:r>
              <a:rPr lang="en-US" altLang="ko-KR" sz="1100" dirty="0" smtClean="0"/>
              <a:t>’ </a:t>
            </a:r>
            <a:r>
              <a:rPr lang="ko-KR" altLang="en-US" sz="1100" dirty="0" smtClean="0"/>
              <a:t>특허출원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대상 환자들에게 수술 전 계획</a:t>
            </a:r>
            <a:endParaRPr lang="en-US" altLang="ko-KR" sz="1100" dirty="0" smtClean="0"/>
          </a:p>
          <a:p>
            <a:pPr>
              <a:lnSpc>
                <a:spcPct val="150000"/>
              </a:lnSpc>
            </a:pPr>
            <a:r>
              <a:rPr lang="en-US" altLang="ko-KR" sz="1100" dirty="0"/>
              <a:t> </a:t>
            </a:r>
            <a:r>
              <a:rPr lang="en-US" altLang="ko-KR" sz="1100" dirty="0" smtClean="0"/>
              <a:t>   </a:t>
            </a:r>
            <a:r>
              <a:rPr lang="ko-KR" altLang="en-US" sz="1100" dirty="0" smtClean="0"/>
              <a:t>및 수술 시 상황변화에 따른 정보를 제공</a:t>
            </a:r>
            <a:endParaRPr lang="en-US" altLang="ko-KR" sz="11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96" y="1981909"/>
            <a:ext cx="3729980" cy="209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508162" y="1340768"/>
            <a:ext cx="158417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네비게이션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33/46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275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 활용분야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2" y="1196752"/>
            <a:ext cx="158417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 조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0896" y="1916832"/>
            <a:ext cx="8361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복잡한 기계의 조립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유지보수에 필요한 정보를 </a:t>
            </a:r>
            <a:r>
              <a:rPr lang="en-US" altLang="ko-KR" sz="1600" dirty="0" smtClean="0"/>
              <a:t>HMD</a:t>
            </a:r>
            <a:r>
              <a:rPr lang="ko-KR" altLang="en-US" sz="1600" dirty="0" smtClean="0"/>
              <a:t>를 착용한 사용자가 실제 장비를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보면서 작업에 필요한 정보를 즉시 획득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교육 시간 및 인력의 효율적 활용으로 생산성 향상</a:t>
            </a:r>
            <a:endParaRPr lang="ko-KR" altLang="en-US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30302"/>
            <a:ext cx="44386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9552" y="5262299"/>
            <a:ext cx="7677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항공기 전선 조립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자동차 부품 조립 등 제조 분야에서 활용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현재 </a:t>
            </a:r>
            <a:r>
              <a:rPr lang="en-US" altLang="ko-KR" sz="1600" dirty="0" smtClean="0"/>
              <a:t>BMW</a:t>
            </a:r>
            <a:r>
              <a:rPr lang="ko-KR" altLang="en-US" sz="1600" dirty="0" smtClean="0"/>
              <a:t>는 차량 문 조립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부품교체 등 공정에 적용한 기술을 개발 완료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적용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9026" y="4725144"/>
            <a:ext cx="255711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 smtClean="0"/>
              <a:t>&lt; AR </a:t>
            </a:r>
            <a:r>
              <a:rPr lang="ko-KR" altLang="en-US" sz="1050" dirty="0" smtClean="0"/>
              <a:t>이용한 </a:t>
            </a:r>
            <a:r>
              <a:rPr lang="en-US" altLang="ko-KR" sz="1050" dirty="0" smtClean="0"/>
              <a:t>BMW </a:t>
            </a:r>
            <a:r>
              <a:rPr lang="ko-KR" altLang="en-US" sz="1050" dirty="0" smtClean="0"/>
              <a:t>차량 앞부분 조립 </a:t>
            </a:r>
            <a:r>
              <a:rPr lang="en-US" altLang="ko-KR" sz="1050" dirty="0" smtClean="0"/>
              <a:t>&gt;</a:t>
            </a:r>
            <a:endParaRPr lang="ko-KR" alt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34/46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304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 활용분야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2" y="1196752"/>
            <a:ext cx="158417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게 임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0896" y="1916832"/>
            <a:ext cx="79383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엔터테인먼트 분야 중 주목 받는 </a:t>
            </a:r>
            <a:r>
              <a:rPr lang="en-US" altLang="ko-KR" sz="1600" dirty="0" smtClean="0"/>
              <a:t>VR/AR</a:t>
            </a:r>
            <a:r>
              <a:rPr lang="ko-KR" altLang="en-US" sz="1600" dirty="0" smtClean="0"/>
              <a:t>기술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수익성 모델 개발이 활성화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슈팅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카드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육성시뮬레이션 등 다양한 종류의 게임이 존재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직접참여를 통한 </a:t>
            </a:r>
            <a:r>
              <a:rPr lang="ko-KR" altLang="en-US" sz="1600" dirty="0" err="1" smtClean="0"/>
              <a:t>실제감을</a:t>
            </a:r>
            <a:r>
              <a:rPr lang="ko-KR" altLang="en-US" sz="1600" dirty="0" smtClean="0"/>
              <a:t> 제공하여 사용자의 </a:t>
            </a:r>
            <a:r>
              <a:rPr lang="ko-KR" altLang="en-US" sz="1600" dirty="0" err="1" smtClean="0"/>
              <a:t>몰입도와</a:t>
            </a:r>
            <a:r>
              <a:rPr lang="ko-KR" altLang="en-US" sz="1600" dirty="0" smtClean="0"/>
              <a:t> 흥미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만족도가 매우 높음</a:t>
            </a:r>
            <a:endParaRPr lang="ko-KR" altLang="en-US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65798"/>
            <a:ext cx="7705725" cy="191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35/46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819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 활용분야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2" y="1196752"/>
            <a:ext cx="158417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방 송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0896" y="1916832"/>
            <a:ext cx="83487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일기예보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역사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과학프로그램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스포츠 분야에서 이미 활발히 사용되고 있는 분야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블루스크린을 이용한 가상세트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배경을 수동적으로 걸어 다니던 진행자가 가상의 물체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를 직접 조작하여 설명하는 화면을 연출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운동경기 시 선수 정보 등 실제 영상 위에 가상으로 표현하여 현장감 제공</a:t>
            </a:r>
            <a:endParaRPr lang="ko-KR" altLang="en-US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484959"/>
            <a:ext cx="4536505" cy="310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36/46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941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 활용분야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2" y="1196752"/>
            <a:ext cx="158417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출 판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1988840"/>
            <a:ext cx="8493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/>
              <a:t>2D </a:t>
            </a:r>
            <a:r>
              <a:rPr lang="ko-KR" altLang="en-US" sz="1600" dirty="0" smtClean="0"/>
              <a:t>지면으로 제한적인 정보를 </a:t>
            </a:r>
            <a:r>
              <a:rPr lang="ko-KR" altLang="en-US" sz="1600" dirty="0" err="1" smtClean="0"/>
              <a:t>마커</a:t>
            </a:r>
            <a:r>
              <a:rPr lang="ko-KR" altLang="en-US" sz="1600" dirty="0" smtClean="0"/>
              <a:t> 및 </a:t>
            </a:r>
            <a:r>
              <a:rPr lang="ko-KR" altLang="en-US" sz="1600" dirty="0" err="1" smtClean="0"/>
              <a:t>특징점</a:t>
            </a:r>
            <a:r>
              <a:rPr lang="ko-KR" altLang="en-US" sz="1600" dirty="0" smtClean="0"/>
              <a:t> 기술을 활용하여 풍부하게 표현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부족한 정보를 보완하고 독자에게 새로운 재미를 줌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차세대 출판물의 진행 방향을 제시</a:t>
            </a:r>
            <a:endParaRPr lang="ko-KR" altLang="en-US" sz="1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6" y="3140968"/>
            <a:ext cx="1411214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6" y="4772259"/>
            <a:ext cx="1595486" cy="13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3281382"/>
            <a:ext cx="64988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/>
              <a:t>ESQUIER : </a:t>
            </a:r>
            <a:r>
              <a:rPr lang="ko-KR" altLang="en-US" sz="1600" dirty="0" smtClean="0"/>
              <a:t>증강현실을 주제로 표지 및 지면 내 </a:t>
            </a:r>
            <a:r>
              <a:rPr lang="ko-KR" altLang="en-US" sz="1600" dirty="0" err="1" smtClean="0"/>
              <a:t>마커를</a:t>
            </a:r>
            <a:r>
              <a:rPr lang="ko-KR" altLang="en-US" sz="1600" dirty="0" smtClean="0"/>
              <a:t> 이용</a:t>
            </a:r>
            <a:r>
              <a:rPr lang="en-US" altLang="ko-KR" sz="16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               </a:t>
            </a:r>
            <a:r>
              <a:rPr lang="ko-KR" altLang="en-US" sz="1600" dirty="0" smtClean="0"/>
              <a:t>책자 속 인물이 </a:t>
            </a:r>
            <a:r>
              <a:rPr lang="ko-KR" altLang="en-US" sz="1600" dirty="0" err="1" smtClean="0"/>
              <a:t>걸어나와</a:t>
            </a:r>
            <a:r>
              <a:rPr lang="ko-KR" altLang="en-US" sz="1600" dirty="0" smtClean="0"/>
              <a:t> 옷을 갈아입고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음성으로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</a:t>
            </a:r>
            <a:r>
              <a:rPr lang="ko-KR" altLang="en-US" sz="1600" dirty="0" smtClean="0"/>
              <a:t>메시지를 전달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국내 </a:t>
            </a:r>
            <a:r>
              <a:rPr lang="ko-KR" altLang="en-US" sz="1600" dirty="0" err="1" smtClean="0"/>
              <a:t>광주과기원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디지로그</a:t>
            </a:r>
            <a:r>
              <a:rPr lang="ko-KR" altLang="en-US" sz="1600" dirty="0" smtClean="0"/>
              <a:t> 북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- 2006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2D </a:t>
            </a:r>
            <a:r>
              <a:rPr lang="ko-KR" altLang="en-US" sz="1600" dirty="0" smtClean="0"/>
              <a:t>지면에서 캐릭터가 나와 역동적으로 움직임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- 2009</a:t>
            </a:r>
            <a:r>
              <a:rPr lang="ko-KR" altLang="en-US" sz="1600" dirty="0" smtClean="0"/>
              <a:t>년 </a:t>
            </a:r>
            <a:r>
              <a:rPr lang="ko-KR" altLang="en-US" sz="1600" dirty="0" err="1" smtClean="0"/>
              <a:t>햅틱기술을</a:t>
            </a:r>
            <a:r>
              <a:rPr lang="ko-KR" altLang="en-US" sz="1600" dirty="0" smtClean="0"/>
              <a:t> 접목하여 </a:t>
            </a:r>
            <a:r>
              <a:rPr lang="ko-KR" altLang="en-US" sz="1600" dirty="0" err="1" smtClean="0"/>
              <a:t>인터랙션을</a:t>
            </a:r>
            <a:r>
              <a:rPr lang="ko-KR" altLang="en-US" sz="1600" dirty="0" smtClean="0"/>
              <a:t> 갖는 </a:t>
            </a:r>
            <a:r>
              <a:rPr lang="en-US" altLang="ko-KR" sz="1600" dirty="0" smtClean="0"/>
              <a:t>3D </a:t>
            </a:r>
            <a:r>
              <a:rPr lang="ko-KR" altLang="en-US" sz="1600" dirty="0" smtClean="0"/>
              <a:t>캐릭터로 구현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37/46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330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 활용분야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2" y="1196752"/>
            <a:ext cx="201622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마케팅 적용사례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81064"/>
            <a:ext cx="1533525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39" y="1340768"/>
            <a:ext cx="252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위치 기반 증강현실</a:t>
            </a:r>
            <a:endParaRPr lang="ko-KR" altLang="en-US" b="1" dirty="0"/>
          </a:p>
        </p:txBody>
      </p:sp>
      <p:pic>
        <p:nvPicPr>
          <p:cNvPr id="16" name="_x171140112" descr="EMB00000a1432b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89" y="3645024"/>
            <a:ext cx="6289167" cy="2483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38/46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52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 활용분야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2" y="1196752"/>
            <a:ext cx="201622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마케팅 적용사례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1839" y="1340768"/>
            <a:ext cx="252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체험 증강현실</a:t>
            </a:r>
            <a:endParaRPr lang="ko-KR" altLang="en-US" b="1" dirty="0"/>
          </a:p>
        </p:txBody>
      </p:sp>
      <p:pic>
        <p:nvPicPr>
          <p:cNvPr id="12" name="_x171709600" descr="EMB00000a1432d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4" y="2204864"/>
            <a:ext cx="7828141" cy="3105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5855" y="5661248"/>
            <a:ext cx="650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시뮬레이션 효과로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어울리지않을까</a:t>
            </a:r>
            <a:r>
              <a:rPr lang="en-US" altLang="ko-KR" dirty="0" smtClean="0"/>
              <a:t>?’ </a:t>
            </a:r>
            <a:r>
              <a:rPr lang="ko-KR" altLang="en-US" dirty="0" smtClean="0"/>
              <a:t>라는 구입 전 문제 해결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39/46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049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가상현실이란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?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467544" y="1196752"/>
            <a:ext cx="302927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Virtual Reality - </a:t>
            </a:r>
            <a:r>
              <a:rPr lang="en-US" altLang="ko-KR" dirty="0"/>
              <a:t>V</a:t>
            </a:r>
            <a:r>
              <a:rPr lang="en-US" altLang="ko-KR" dirty="0" smtClean="0"/>
              <a:t>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9069" y="1988840"/>
            <a:ext cx="7941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 가상현실</a:t>
            </a:r>
            <a:r>
              <a:rPr lang="en-US" altLang="ko-KR" sz="1600" dirty="0" smtClean="0"/>
              <a:t>(Virtual reality)</a:t>
            </a:r>
            <a:r>
              <a:rPr lang="ko-KR" altLang="en-US" sz="1600" dirty="0" smtClean="0"/>
              <a:t>은 컴퓨터를 이용해 가상적인 환경을 만들고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 환경 내에서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차원의 의사체험을 하게 하는 기술로 알려져 있으나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엄밀히 말하면 가상현실은 공간적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물리적 제약에 의해 </a:t>
            </a:r>
            <a:r>
              <a:rPr lang="ko-KR" altLang="en-US" sz="1600" dirty="0" smtClean="0">
                <a:solidFill>
                  <a:srgbClr val="FF0000"/>
                </a:solidFill>
              </a:rPr>
              <a:t>현실세계에서는 직접 하지 못하는 상상의 세계</a:t>
            </a:r>
            <a:r>
              <a:rPr lang="ko-KR" altLang="en-US" sz="1600" dirty="0" smtClean="0"/>
              <a:t>를 현실과 같이 만들어 내고 눈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귀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피부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코 그리고 입 등 인간 감각계를 </a:t>
            </a:r>
            <a:r>
              <a:rPr lang="ko-KR" altLang="en-US" sz="1600" dirty="0" smtClean="0">
                <a:solidFill>
                  <a:srgbClr val="FF0000"/>
                </a:solidFill>
              </a:rPr>
              <a:t>인위적으로 창조된 세계에 몰입 </a:t>
            </a:r>
            <a:r>
              <a:rPr lang="ko-KR" altLang="en-US" sz="1600" dirty="0" smtClean="0"/>
              <a:t>시킴으로써 자신이 바로 </a:t>
            </a:r>
            <a:r>
              <a:rPr lang="ko-KR" altLang="en-US" sz="1600" dirty="0" smtClean="0">
                <a:solidFill>
                  <a:srgbClr val="FF0000"/>
                </a:solidFill>
              </a:rPr>
              <a:t>그곳에 있는 것처럼 느낄 수 있는 가상공간의 세계</a:t>
            </a:r>
            <a:r>
              <a:rPr lang="ko-KR" altLang="en-US" sz="1600" dirty="0" smtClean="0"/>
              <a:t>라는 표현이 더 적당</a:t>
            </a:r>
            <a:r>
              <a:rPr lang="en-US" altLang="ko-KR" sz="1600" dirty="0" smtClean="0"/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17" y="4314525"/>
            <a:ext cx="2983083" cy="201358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53" y="4296767"/>
            <a:ext cx="3061471" cy="19899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32440" y="6597352"/>
            <a:ext cx="61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4/46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36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 활용분야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2" y="1196752"/>
            <a:ext cx="201622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마케팅 적용사례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1839" y="1340768"/>
            <a:ext cx="252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스크린 골프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5980" y="4676943"/>
            <a:ext cx="7832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이용자가 실제 골프채로 실제 공을 친다는 점과 이용자가 친 공이 대형스크린에 부딪히는 순간 </a:t>
            </a:r>
            <a:r>
              <a:rPr lang="en-US" altLang="ko-KR" dirty="0" smtClean="0"/>
              <a:t>170</a:t>
            </a:r>
            <a:r>
              <a:rPr lang="ko-KR" altLang="en-US" dirty="0" smtClean="0"/>
              <a:t>여 개의 센서가 공의 높이와 방향을 분석해 공의 잠재적 거리와 속도를 산출하여 가상의 </a:t>
            </a:r>
            <a:r>
              <a:rPr lang="ko-KR" altLang="en-US" dirty="0" err="1" smtClean="0"/>
              <a:t>골프공은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3D</a:t>
            </a:r>
            <a:r>
              <a:rPr lang="ko-KR" altLang="en-US" dirty="0" smtClean="0"/>
              <a:t>디지털 필드로 날아간다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3" y="2132856"/>
            <a:ext cx="7911835" cy="23451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40/46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580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023752" y="2940338"/>
            <a:ext cx="5650574" cy="4089062"/>
            <a:chOff x="2495174" y="2940337"/>
            <a:chExt cx="5650574" cy="4089062"/>
          </a:xfrm>
        </p:grpSpPr>
        <p:sp>
          <p:nvSpPr>
            <p:cNvPr id="8" name="TextBox 7"/>
            <p:cNvSpPr txBox="1"/>
            <p:nvPr/>
          </p:nvSpPr>
          <p:spPr>
            <a:xfrm>
              <a:off x="3552330" y="3105835"/>
              <a:ext cx="30828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한계점과 전망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174" y="2940337"/>
              <a:ext cx="977325" cy="9773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140345" y="5167351"/>
              <a:ext cx="100540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6</a:t>
              </a:r>
              <a:endParaRPr lang="ko-KR" altLang="en-US" sz="115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</p:grpSp>
      <p:sp>
        <p:nvSpPr>
          <p:cNvPr id="9" name="이등변 삼각형 8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41/46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712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한계점과 전망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2" y="1196752"/>
            <a:ext cx="201622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한계점</a:t>
            </a:r>
            <a:endParaRPr lang="ko-KR" altLang="en-US" dirty="0"/>
          </a:p>
        </p:txBody>
      </p:sp>
      <p:pic>
        <p:nvPicPr>
          <p:cNvPr id="13" name="Picture 2" descr="http://www.logitech.com/assets/18714/187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571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1680" y="2267580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혁신적 기술이지만 문제점 존재</a:t>
            </a:r>
            <a:endParaRPr lang="en-US" altLang="ko-KR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842244" y="3140968"/>
            <a:ext cx="252184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1600" dirty="0" smtClean="0"/>
              <a:t>증강현실 기술의 비용</a:t>
            </a:r>
            <a:endParaRPr lang="en-US" altLang="ko-KR" sz="16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1600" dirty="0" smtClean="0"/>
              <a:t>부가 디바이스 필요</a:t>
            </a:r>
            <a:endParaRPr lang="en-US" altLang="ko-KR" sz="16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1600" dirty="0" smtClean="0"/>
              <a:t>디바이스 보급률</a:t>
            </a:r>
            <a:endParaRPr lang="en-US" altLang="ko-KR" sz="16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1600" dirty="0" smtClean="0"/>
              <a:t>고객 </a:t>
            </a:r>
            <a:r>
              <a:rPr lang="ko-KR" altLang="en-US" sz="1600" dirty="0" err="1" smtClean="0"/>
              <a:t>접근성</a:t>
            </a:r>
            <a:endParaRPr lang="ko-KR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45501" y="5733256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 기본적 한계점 극복 필요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42/46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356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한계점과 전망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2" y="1196752"/>
            <a:ext cx="201622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 망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5569" y="2093947"/>
            <a:ext cx="4658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/>
              <a:t>교육 분야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기존 </a:t>
            </a:r>
            <a:r>
              <a:rPr lang="en-US" altLang="ko-KR" sz="1600" dirty="0" smtClean="0"/>
              <a:t>e-</a:t>
            </a:r>
            <a:r>
              <a:rPr lang="ko-KR" altLang="en-US" sz="1600" dirty="0" smtClean="0"/>
              <a:t>러닝에서 </a:t>
            </a:r>
            <a:r>
              <a:rPr lang="en-US" altLang="ko-KR" sz="1600" dirty="0" smtClean="0"/>
              <a:t>U-</a:t>
            </a:r>
            <a:r>
              <a:rPr lang="ko-KR" altLang="en-US" sz="1600" dirty="0" smtClean="0"/>
              <a:t>러닝으로 변화</a:t>
            </a: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/>
          </a:p>
          <a:p>
            <a:r>
              <a:rPr lang="en-US" altLang="ko-KR" sz="1600" dirty="0" smtClean="0"/>
              <a:t>    </a:t>
            </a:r>
            <a:r>
              <a:rPr lang="ko-KR" altLang="en-US" sz="1600" dirty="0" err="1" smtClean="0"/>
              <a:t>실감형</a:t>
            </a:r>
            <a:r>
              <a:rPr lang="ko-KR" altLang="en-US" sz="1600" dirty="0" smtClean="0"/>
              <a:t> 기술교재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동화책 </a:t>
            </a:r>
            <a:endParaRPr lang="ko-KR" altLang="en-US" sz="1600" dirty="0"/>
          </a:p>
        </p:txBody>
      </p:sp>
      <p:pic>
        <p:nvPicPr>
          <p:cNvPr id="16" name="_x170097016" descr="EMB00000cb4534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36" y="3302347"/>
            <a:ext cx="3149600" cy="25749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_x170097096" descr="EMB00000cb453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16" y="3302347"/>
            <a:ext cx="3267075" cy="25749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43/46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64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한계점과 전망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2" y="1196752"/>
            <a:ext cx="201622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 망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5569" y="2204864"/>
            <a:ext cx="5721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/>
              <a:t>게임 분야 </a:t>
            </a:r>
            <a:r>
              <a:rPr lang="en-US" altLang="ko-KR" sz="1600" dirty="0" smtClean="0"/>
              <a:t>: Hand Held</a:t>
            </a:r>
            <a:r>
              <a:rPr lang="ko-KR" altLang="en-US" sz="1600" dirty="0" smtClean="0"/>
              <a:t>기기의 발달로 증강현실 게임 증가</a:t>
            </a: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/>
          </a:p>
          <a:p>
            <a:r>
              <a:rPr lang="en-US" altLang="ko-KR" sz="1600" dirty="0" smtClean="0"/>
              <a:t>    </a:t>
            </a:r>
            <a:r>
              <a:rPr lang="ko-KR" altLang="en-US" sz="1600" dirty="0" err="1" smtClean="0"/>
              <a:t>체감형</a:t>
            </a:r>
            <a:r>
              <a:rPr lang="ko-KR" altLang="en-US" sz="1600" dirty="0" smtClean="0"/>
              <a:t> 게임중심 개발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현실감 중시</a:t>
            </a:r>
            <a:endParaRPr lang="ko-KR" altLang="en-US" sz="1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263727" cy="21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467100" cy="21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44/46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580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한계점과 전망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2" y="1196752"/>
            <a:ext cx="201622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 망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5569" y="2082334"/>
            <a:ext cx="5663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/>
              <a:t>광고 분야 </a:t>
            </a:r>
            <a:r>
              <a:rPr lang="en-US" altLang="ko-KR" sz="1600" dirty="0" smtClean="0"/>
              <a:t>: AR</a:t>
            </a:r>
            <a:r>
              <a:rPr lang="ko-KR" altLang="en-US" sz="1600" dirty="0" smtClean="0"/>
              <a:t>기술로 현실에서 전달하기 힘든 정보 제공</a:t>
            </a: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/>
          </a:p>
          <a:p>
            <a:r>
              <a:rPr lang="en-US" altLang="ko-KR" sz="1600" dirty="0" smtClean="0"/>
              <a:t>    </a:t>
            </a:r>
            <a:r>
              <a:rPr lang="ko-KR" altLang="en-US" sz="1600" dirty="0" smtClean="0"/>
              <a:t>색다른 브랜드 경험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양방향 소통</a:t>
            </a:r>
            <a:endParaRPr lang="ko-KR" altLang="en-US" sz="1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0" y="3429000"/>
            <a:ext cx="3352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31310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45/46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65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753646" y="2940337"/>
            <a:ext cx="3636708" cy="977325"/>
            <a:chOff x="3023752" y="2940338"/>
            <a:chExt cx="3636708" cy="977325"/>
          </a:xfrm>
        </p:grpSpPr>
        <p:sp>
          <p:nvSpPr>
            <p:cNvPr id="8" name="TextBox 7"/>
            <p:cNvSpPr txBox="1"/>
            <p:nvPr/>
          </p:nvSpPr>
          <p:spPr>
            <a:xfrm>
              <a:off x="4080908" y="3105836"/>
              <a:ext cx="2579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Thank you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752" y="2940338"/>
              <a:ext cx="977325" cy="977325"/>
            </a:xfrm>
            <a:prstGeom prst="rect">
              <a:avLst/>
            </a:prstGeom>
          </p:spPr>
        </p:pic>
      </p:grpSp>
      <p:sp>
        <p:nvSpPr>
          <p:cNvPr id="9" name="이등변 삼각형 8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424937" y="6597352"/>
            <a:ext cx="7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46/46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418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가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상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현실이란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?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467543" y="1196752"/>
            <a:ext cx="2160241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가</a:t>
            </a:r>
            <a:r>
              <a:rPr lang="ko-KR" altLang="en-US" dirty="0"/>
              <a:t>상</a:t>
            </a:r>
            <a:r>
              <a:rPr lang="ko-KR" altLang="en-US" dirty="0" smtClean="0"/>
              <a:t>현실의 정의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39552" y="3933056"/>
            <a:ext cx="201622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가</a:t>
            </a:r>
            <a:r>
              <a:rPr lang="ko-KR" altLang="en-US" dirty="0"/>
              <a:t>상</a:t>
            </a:r>
            <a:r>
              <a:rPr lang="ko-KR" altLang="en-US" dirty="0" smtClean="0"/>
              <a:t>현실의 특징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79715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 smtClean="0"/>
              <a:t>상호작용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사용자는 실시간으로 컴퓨터와 상호작용</a:t>
            </a:r>
            <a:r>
              <a:rPr lang="en-US" altLang="ko-KR" sz="1600" dirty="0" smtClean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 err="1" smtClean="0"/>
              <a:t>몰입감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컴퓨터가 보여주는 가상현실 세계에 몰입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 smtClean="0"/>
              <a:t>상상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가상 세계를 구축하기 위해서 상상 필요</a:t>
            </a:r>
            <a:endParaRPr lang="ko-KR" altLang="en-US" sz="1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45" y="4108909"/>
            <a:ext cx="2954838" cy="22004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258" y="2204864"/>
            <a:ext cx="771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 가상현실이란 </a:t>
            </a:r>
            <a:r>
              <a:rPr lang="ko-KR" altLang="en-US" sz="1600" dirty="0"/>
              <a:t>여러 가지 인간의 감각 </a:t>
            </a:r>
            <a:r>
              <a:rPr lang="en-US" altLang="ko-KR" sz="1600" dirty="0"/>
              <a:t>(</a:t>
            </a:r>
            <a:r>
              <a:rPr lang="ko-KR" altLang="en-US" sz="1600" dirty="0"/>
              <a:t>시각</a:t>
            </a:r>
            <a:r>
              <a:rPr lang="en-US" altLang="ko-KR" sz="1600" dirty="0"/>
              <a:t>, </a:t>
            </a:r>
            <a:r>
              <a:rPr lang="ko-KR" altLang="en-US" sz="1600" dirty="0"/>
              <a:t>청각</a:t>
            </a:r>
            <a:r>
              <a:rPr lang="en-US" altLang="ko-KR" sz="1600" dirty="0"/>
              <a:t>, </a:t>
            </a:r>
            <a:r>
              <a:rPr lang="ko-KR" altLang="en-US" sz="1600" dirty="0"/>
              <a:t>촉각</a:t>
            </a:r>
            <a:r>
              <a:rPr lang="en-US" altLang="ko-KR" sz="1600" dirty="0"/>
              <a:t>, </a:t>
            </a:r>
            <a:r>
              <a:rPr lang="ko-KR" altLang="en-US" sz="1600" dirty="0"/>
              <a:t>후각</a:t>
            </a:r>
            <a:r>
              <a:rPr lang="en-US" altLang="ko-KR" sz="1600" dirty="0"/>
              <a:t>, </a:t>
            </a:r>
            <a:r>
              <a:rPr lang="ko-KR" altLang="en-US" sz="1600" dirty="0"/>
              <a:t>미각</a:t>
            </a:r>
            <a:r>
              <a:rPr lang="en-US" altLang="ko-KR" sz="1600" dirty="0"/>
              <a:t>)</a:t>
            </a:r>
            <a:r>
              <a:rPr lang="ko-KR" altLang="en-US" sz="1600" dirty="0" smtClean="0"/>
              <a:t>을 이용한 </a:t>
            </a:r>
            <a:r>
              <a:rPr lang="ko-KR" altLang="en-US" sz="1600" dirty="0"/>
              <a:t>인간과 컴퓨터간의 인터페이스로써 실시간 시뮬레이션과 여러 </a:t>
            </a:r>
            <a:r>
              <a:rPr lang="ko-KR" altLang="en-US" sz="1600" dirty="0" smtClean="0"/>
              <a:t>가지 </a:t>
            </a:r>
            <a:r>
              <a:rPr lang="ko-KR" altLang="en-US" sz="1600" dirty="0"/>
              <a:t>인간 감각의 컴퓨터와의 상호작용을 말한다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532440" y="6597352"/>
            <a:ext cx="61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5/46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450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가상현실이란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?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467543" y="1196752"/>
            <a:ext cx="2304257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시스템 구성도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08" y="1988840"/>
            <a:ext cx="6542716" cy="4405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97352"/>
            <a:ext cx="61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6/46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486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가상현실이란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?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467543" y="1196752"/>
            <a:ext cx="2304257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Morton </a:t>
            </a:r>
            <a:r>
              <a:rPr lang="en-US" altLang="ko-KR" dirty="0" err="1" smtClean="0"/>
              <a:t>Heilig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 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센소라마</a:t>
            </a:r>
            <a:endParaRPr lang="ko-KR" altLang="en-US" dirty="0"/>
          </a:p>
        </p:txBody>
      </p:sp>
      <p:pic>
        <p:nvPicPr>
          <p:cNvPr id="1026" name="Picture 2" descr="tate_v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43" y="924084"/>
            <a:ext cx="3312368" cy="527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5569" y="2082334"/>
            <a:ext cx="42564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/>
              <a:t>1962</a:t>
            </a:r>
            <a:r>
              <a:rPr lang="ko-KR" altLang="en-US" sz="1600" dirty="0" smtClean="0"/>
              <a:t>년 미국의 </a:t>
            </a:r>
            <a:r>
              <a:rPr lang="ko-KR" altLang="en-US" sz="1600" dirty="0" err="1" smtClean="0"/>
              <a:t>모턴헤이리그가</a:t>
            </a:r>
            <a:r>
              <a:rPr lang="ko-KR" altLang="en-US" sz="1600" dirty="0" smtClean="0"/>
              <a:t> 개발</a:t>
            </a: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/>
              <a:t>센서라마 시뮬레이터</a:t>
            </a: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/>
              <a:t>3</a:t>
            </a:r>
            <a:r>
              <a:rPr lang="ko-KR" altLang="en-US" sz="1600" dirty="0" smtClean="0"/>
              <a:t>차원 비디오와 모션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칼라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입체 음향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향기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바람 효과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진동 의자로 구성되어 있어 실제 오토바이를 타고 길가를 달리는 경험을 해 볼 수 있는 기계</a:t>
            </a: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/>
              <a:t>길의 울퉁불퉁 함에 따라 의자의 진동</a:t>
            </a: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/>
              <a:t>달리는 동안 속도에 따른 바람 세기</a:t>
            </a: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/>
              <a:t>길가의 음식냄새까지 맡을 수 있음</a:t>
            </a: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/>
              <a:t>HMD(Head Mounted display)</a:t>
            </a:r>
            <a:r>
              <a:rPr lang="ko-KR" altLang="en-US" sz="1600" dirty="0" smtClean="0"/>
              <a:t>의 가능성</a:t>
            </a:r>
            <a:endParaRPr lang="en-US" altLang="ko-K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532440" y="6597352"/>
            <a:ext cx="61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7/46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774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023752" y="2940338"/>
            <a:ext cx="5650574" cy="4077187"/>
            <a:chOff x="2495174" y="2940337"/>
            <a:chExt cx="5650574" cy="4077187"/>
          </a:xfrm>
        </p:grpSpPr>
        <p:sp>
          <p:nvSpPr>
            <p:cNvPr id="8" name="TextBox 7"/>
            <p:cNvSpPr txBox="1"/>
            <p:nvPr/>
          </p:nvSpPr>
          <p:spPr>
            <a:xfrm>
              <a:off x="3552330" y="3105835"/>
              <a:ext cx="32111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증강현실이란</a:t>
              </a:r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?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174" y="2940337"/>
              <a:ext cx="977325" cy="9773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140345" y="5155476"/>
              <a:ext cx="100540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BA3E7"/>
                  </a:solidFill>
                  <a:latin typeface="Helvetica 65 Medium" pitchFamily="34" charset="0"/>
                  <a:ea typeface="-윤고딕360" pitchFamily="18" charset="-127"/>
                </a:rPr>
                <a:t>2</a:t>
              </a:r>
              <a:endParaRPr lang="ko-KR" altLang="en-US" sz="115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endParaRPr>
            </a:p>
          </p:txBody>
        </p:sp>
      </p:grpSp>
      <p:sp>
        <p:nvSpPr>
          <p:cNvPr id="14" name="이등변 삼각형 13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이등변 삼각형 14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532440" y="6597352"/>
            <a:ext cx="61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8/46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893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548680"/>
            <a:ext cx="8640960" cy="6048672"/>
          </a:xfrm>
          <a:prstGeom prst="rect">
            <a:avLst/>
          </a:prstGeom>
          <a:noFill/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120"/>
            <a:ext cx="499120" cy="49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82" y="562124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증강현실이란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BA3E7"/>
                </a:solidFill>
                <a:latin typeface="Helvetica 65 Medium" pitchFamily="34" charset="0"/>
                <a:ea typeface="-윤고딕360" pitchFamily="18" charset="-127"/>
              </a:rPr>
              <a:t>?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BA3E7"/>
              </a:solidFill>
              <a:latin typeface="Helvetica 65 Medium" pitchFamily="34" charset="0"/>
              <a:ea typeface="-윤고딕360" pitchFamily="18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 rot="10800000">
            <a:off x="8388424" y="57121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>
            <a:off x="251520" y="6202698"/>
            <a:ext cx="504056" cy="382793"/>
          </a:xfrm>
          <a:prstGeom prst="triangle">
            <a:avLst>
              <a:gd name="adj" fmla="val 0"/>
            </a:avLst>
          </a:prstGeom>
          <a:solidFill>
            <a:srgbClr val="4BA3E7"/>
          </a:solidFill>
          <a:ln>
            <a:solidFill>
              <a:srgbClr val="4BA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467544" y="1196752"/>
            <a:ext cx="302927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Augmented Reality - AR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9068" y="1988840"/>
            <a:ext cx="7257308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가상현실</a:t>
            </a:r>
            <a:r>
              <a:rPr lang="en-US" altLang="ko-KR" sz="1600" dirty="0" smtClean="0"/>
              <a:t>(Virtual Reality – VR)</a:t>
            </a:r>
            <a:r>
              <a:rPr lang="ko-KR" altLang="en-US" sz="1600" dirty="0" smtClean="0"/>
              <a:t>의 한 분야로 실제 환경에 가상사물을 합성하여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원래의 환경에 존재하는 사물처럼 보이도록 하는 컴퓨터 그래픽 기법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혼합현실</a:t>
            </a:r>
            <a:r>
              <a:rPr lang="en-US" altLang="ko-KR" sz="1600" dirty="0" smtClean="0"/>
              <a:t>(Mixed Reality : MR) </a:t>
            </a:r>
            <a:r>
              <a:rPr lang="ko-KR" altLang="en-US" sz="1600" dirty="0" smtClean="0"/>
              <a:t>이라고도 불림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VR</a:t>
            </a:r>
            <a:r>
              <a:rPr lang="ko-KR" altLang="en-US" sz="1600" dirty="0" smtClean="0"/>
              <a:t>은 현실을 대체하는 반면</a:t>
            </a:r>
            <a:r>
              <a:rPr lang="en-US" altLang="ko-KR" sz="1600" dirty="0" smtClean="0"/>
              <a:t>, AR</a:t>
            </a:r>
            <a:r>
              <a:rPr lang="ko-KR" altLang="en-US" sz="1600" dirty="0" smtClean="0"/>
              <a:t>은 현실에 가상물체를 중첩하여 사용자에게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높은 현실감을 제공</a:t>
            </a:r>
            <a:endParaRPr lang="en-US" altLang="ko-KR" sz="1600" dirty="0"/>
          </a:p>
          <a:p>
            <a:endParaRPr lang="en-US" altLang="ko-KR" sz="16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099" y="4275563"/>
            <a:ext cx="5540325" cy="192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32440" y="6597352"/>
            <a:ext cx="61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9/46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645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3278</Words>
  <Application>Microsoft Office PowerPoint</Application>
  <PresentationFormat>화면 슬라이드 쇼(4:3)</PresentationFormat>
  <Paragraphs>418</Paragraphs>
  <Slides>46</Slides>
  <Notes>23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4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kimlab1</cp:lastModifiedBy>
  <cp:revision>76</cp:revision>
  <dcterms:created xsi:type="dcterms:W3CDTF">2012-02-19T04:26:51Z</dcterms:created>
  <dcterms:modified xsi:type="dcterms:W3CDTF">2013-06-12T07:21:23Z</dcterms:modified>
</cp:coreProperties>
</file>