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8"/>
  </p:notesMasterIdLst>
  <p:handoutMasterIdLst>
    <p:handoutMasterId r:id="rId39"/>
  </p:handoutMasterIdLst>
  <p:sldIdLst>
    <p:sldId id="402" r:id="rId3"/>
    <p:sldId id="541" r:id="rId4"/>
    <p:sldId id="649" r:id="rId5"/>
    <p:sldId id="637" r:id="rId6"/>
    <p:sldId id="638" r:id="rId7"/>
    <p:sldId id="650" r:id="rId8"/>
    <p:sldId id="651" r:id="rId9"/>
    <p:sldId id="652" r:id="rId10"/>
    <p:sldId id="657" r:id="rId11"/>
    <p:sldId id="658" r:id="rId12"/>
    <p:sldId id="659" r:id="rId13"/>
    <p:sldId id="660" r:id="rId14"/>
    <p:sldId id="656" r:id="rId15"/>
    <p:sldId id="661" r:id="rId16"/>
    <p:sldId id="662" r:id="rId17"/>
    <p:sldId id="663" r:id="rId18"/>
    <p:sldId id="664" r:id="rId19"/>
    <p:sldId id="665" r:id="rId20"/>
    <p:sldId id="666" r:id="rId21"/>
    <p:sldId id="668" r:id="rId22"/>
    <p:sldId id="667" r:id="rId23"/>
    <p:sldId id="669" r:id="rId24"/>
    <p:sldId id="670" r:id="rId25"/>
    <p:sldId id="671" r:id="rId26"/>
    <p:sldId id="672" r:id="rId27"/>
    <p:sldId id="673" r:id="rId28"/>
    <p:sldId id="674" r:id="rId29"/>
    <p:sldId id="675" r:id="rId30"/>
    <p:sldId id="676" r:id="rId31"/>
    <p:sldId id="677" r:id="rId32"/>
    <p:sldId id="678" r:id="rId33"/>
    <p:sldId id="679" r:id="rId34"/>
    <p:sldId id="680" r:id="rId35"/>
    <p:sldId id="681" r:id="rId36"/>
    <p:sldId id="429" r:id="rId37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53">
          <p15:clr>
            <a:srgbClr val="A4A3A4"/>
          </p15:clr>
        </p15:guide>
        <p15:guide id="2" orient="horz" pos="3113">
          <p15:clr>
            <a:srgbClr val="A4A3A4"/>
          </p15:clr>
        </p15:guide>
        <p15:guide id="3" orient="horz" pos="3582">
          <p15:clr>
            <a:srgbClr val="A4A3A4"/>
          </p15:clr>
        </p15:guide>
        <p15:guide id="4" orient="horz" pos="3229">
          <p15:clr>
            <a:srgbClr val="A4A3A4"/>
          </p15:clr>
        </p15:guide>
        <p15:guide id="5" pos="4241">
          <p15:clr>
            <a:srgbClr val="A4A3A4"/>
          </p15:clr>
        </p15:guide>
        <p15:guide id="6" pos="204">
          <p15:clr>
            <a:srgbClr val="A4A3A4"/>
          </p15:clr>
        </p15:guide>
        <p15:guide id="7" pos="5556">
          <p15:clr>
            <a:srgbClr val="A4A3A4"/>
          </p15:clr>
        </p15:guide>
        <p15:guide id="8" pos="1519">
          <p15:clr>
            <a:srgbClr val="A4A3A4"/>
          </p15:clr>
        </p15:guide>
        <p15:guide id="9" pos="4387">
          <p15:clr>
            <a:srgbClr val="A4A3A4"/>
          </p15:clr>
        </p15:guide>
        <p15:guide id="10" pos="55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CBE"/>
    <a:srgbClr val="DDDDDD"/>
    <a:srgbClr val="0070C0"/>
    <a:srgbClr val="94DBFE"/>
    <a:srgbClr val="00FFFF"/>
    <a:srgbClr val="99FF33"/>
    <a:srgbClr val="000066"/>
    <a:srgbClr val="33CC33"/>
    <a:srgbClr val="A90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80" autoAdjust="0"/>
    <p:restoredTop sz="91435" autoAdjust="0"/>
  </p:normalViewPr>
  <p:slideViewPr>
    <p:cSldViewPr>
      <p:cViewPr varScale="1">
        <p:scale>
          <a:sx n="104" d="100"/>
          <a:sy n="104" d="100"/>
        </p:scale>
        <p:origin x="-228" y="-84"/>
      </p:cViewPr>
      <p:guideLst>
        <p:guide orient="horz" pos="1253"/>
        <p:guide orient="horz" pos="3113"/>
        <p:guide orient="horz" pos="3582"/>
        <p:guide orient="horz" pos="3229"/>
        <p:guide pos="4241"/>
        <p:guide pos="204"/>
        <p:guide pos="5556"/>
        <p:guide pos="1519"/>
        <p:guide pos="4387"/>
        <p:guide pos="55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65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78C98-C0D1-4F61-90A8-864937F65643}" type="datetimeFigureOut">
              <a:rPr lang="ko-KR" altLang="en-US" smtClean="0"/>
              <a:pPr/>
              <a:t>2018-07-21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FE254-7FAE-4A0B-A93E-CA209F346E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98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A4BCED1-2BD8-4A7A-9EA2-5D17E4D65D1B}" type="datetimeFigureOut">
              <a:rPr lang="ko-KR" altLang="en-US"/>
              <a:pPr>
                <a:defRPr/>
              </a:pPr>
              <a:t>2018-07-21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8E5D48-D5BD-40DC-B0BB-0C0A6733CE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7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62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E5D48-D5BD-40DC-B0BB-0C0A6733CE8D}" type="slidenum">
              <a:rPr lang="ko-KR" altLang="en-US" smtClean="0"/>
              <a:pPr>
                <a:defRPr/>
              </a:pPr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73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그림 2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그림 3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그림 4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/>
          <a:srcRect l="424" t="4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감사합니다"/>
          <p:cNvSpPr txBox="1"/>
          <p:nvPr/>
        </p:nvSpPr>
        <p:spPr bwMode="auto">
          <a:xfrm>
            <a:off x="417387" y="1916832"/>
            <a:ext cx="8215370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" h="1270"/>
            <a:bevelB w="1270" h="1270"/>
          </a:sp3d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9050" h="635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kumimoji="0" lang="en-US" altLang="ko-KR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20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 산업혁명 관련 스마트 기술의 응용</a:t>
            </a:r>
            <a:endParaRPr kumimoji="0" lang="en-US" altLang="ko-KR" sz="2000" b="1" dirty="0" smtClean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190500" dist="152400" dir="6000000" algn="tl">
                  <a:schemeClr val="tx1">
                    <a:lumMod val="95000"/>
                    <a:lumOff val="5000"/>
                    <a:alpha val="67000"/>
                  </a:scheme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kumimoji="0" lang="en-US" altLang="ko-KR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Ch9. </a:t>
            </a:r>
            <a:r>
              <a:rPr kumimoji="0" lang="ko-KR" altLang="en-US" sz="3600" b="1" dirty="0" smtClean="0">
                <a:ln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190500" dist="152400" dir="6000000" algn="tl">
                    <a:schemeClr val="tx1">
                      <a:lumMod val="95000"/>
                      <a:lumOff val="5000"/>
                      <a:alpha val="67000"/>
                    </a:scheme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웨어러블 컴퓨팅</a:t>
            </a:r>
            <a:endParaRPr kumimoji="0" lang="en-US" altLang="ko-KR" sz="4000" b="1" dirty="0">
              <a:ln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어떻게 진행되나요? 2"/>
          <p:cNvSpPr txBox="1"/>
          <p:nvPr/>
        </p:nvSpPr>
        <p:spPr>
          <a:xfrm>
            <a:off x="1428728" y="4429132"/>
            <a:ext cx="6192688" cy="47596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85725" indent="-85725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kumimoji="0" lang="en-US" altLang="ko-KR" sz="3200" spc="-70" dirty="0" smtClean="0">
                <a:solidFill>
                  <a:srgbClr val="00D0FA"/>
                </a:solidFill>
                <a:effectLst>
                  <a:outerShdw blurRad="88900" dist="635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2019. 3</a:t>
            </a:r>
            <a:endParaRPr kumimoji="0" lang="en-US" altLang="ko-KR" sz="3200" spc="-70" dirty="0">
              <a:solidFill>
                <a:srgbClr val="00D0FA"/>
              </a:solidFill>
              <a:effectLst>
                <a:outerShdw blurRad="88900" dist="635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 flipV="1">
            <a:off x="500034" y="1525574"/>
            <a:ext cx="8280400" cy="460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cxnSp>
        <p:nvCxnSpPr>
          <p:cNvPr id="25" name="직선 연결선 24"/>
          <p:cNvCxnSpPr/>
          <p:nvPr/>
        </p:nvCxnSpPr>
        <p:spPr>
          <a:xfrm flipV="1">
            <a:off x="500034" y="3071810"/>
            <a:ext cx="8286808" cy="114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30000">
                  <a:schemeClr val="bg1"/>
                </a:gs>
                <a:gs pos="7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IBM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왓슨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74268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IBM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왓슨 활용분야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29765" y="1777255"/>
            <a:ext cx="48761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⑤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쇼핑 분야</a:t>
            </a:r>
          </a:p>
          <a:p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2016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 롯데그룹은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IBM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AI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솔루션 왓슨을 도입해 백화점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마트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편의점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면세점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등 다양한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경로에서 수집되는 고객 데이터를 활용해 대고객 서비스를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극대화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⑥ 법률 분야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왓슨이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100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여년 전통의 대형 로펌인 뉴욕 로펌에 취직을 하였다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미국인의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80%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변호사가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필요하지만 형편이 어려워 고용하지 못하는 현실에서 법률서비스를 제공할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예정이고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변호사들은 전체 시간의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30%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를 자료조사에 소비하는 데 인공지능 변호사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로스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(ROSS)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를 이용하면서 변호사들은 짧은 시간에 많은 일을 할 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있음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76269"/>
            <a:ext cx="3678535" cy="313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14764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IBM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왓슨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74268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IBM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왓슨 활용분야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43946" y="1777255"/>
            <a:ext cx="8692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⑦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기타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자율주행 전기버스 드라이버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IBM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왓슨이 있는데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최근 가장 핫한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IT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분야 중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하나는 자율 주행차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구글의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딥러닝 기술과 초소형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PC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인 라즈베리 파이를 이용해 인공지능 오이 선별기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6" y="3284984"/>
            <a:ext cx="3743325" cy="3091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81" y="3319542"/>
            <a:ext cx="3807227" cy="305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825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머신러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닝</a:t>
              </a: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머신러닝이란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2039937"/>
            <a:ext cx="78482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ea"/>
                <a:ea typeface="+mn-ea"/>
              </a:rPr>
              <a:t>학습</a:t>
            </a:r>
            <a:r>
              <a:rPr lang="en-US" altLang="ko-KR" dirty="0">
                <a:latin typeface="+mn-ea"/>
                <a:ea typeface="+mn-ea"/>
              </a:rPr>
              <a:t>(Learning)</a:t>
            </a:r>
            <a:r>
              <a:rPr lang="ko-KR" altLang="en-US" dirty="0">
                <a:latin typeface="+mn-ea"/>
                <a:ea typeface="+mn-ea"/>
              </a:rPr>
              <a:t>은 주어진 여건에 대한 행동이 되풀이되는 경험으로 생기는 환경에 </a:t>
            </a:r>
            <a:r>
              <a:rPr lang="ko-KR" altLang="en-US" dirty="0" smtClean="0">
                <a:latin typeface="+mn-ea"/>
                <a:ea typeface="+mn-ea"/>
              </a:rPr>
              <a:t>대한 행동변화이고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지식의 습득과 기존 지식으로부터 추론된 결과의 재학습 능력이 </a:t>
            </a:r>
            <a:r>
              <a:rPr lang="ko-KR" altLang="en-US" dirty="0" smtClean="0">
                <a:latin typeface="+mn-ea"/>
                <a:ea typeface="+mn-ea"/>
              </a:rPr>
              <a:t>필요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머신러닝</a:t>
            </a:r>
            <a:r>
              <a:rPr lang="en-US" altLang="ko-KR" dirty="0">
                <a:latin typeface="+mn-ea"/>
                <a:ea typeface="+mn-ea"/>
              </a:rPr>
              <a:t>(Machine Learning)</a:t>
            </a:r>
            <a:r>
              <a:rPr lang="ko-KR" altLang="en-US" dirty="0">
                <a:latin typeface="+mn-ea"/>
                <a:ea typeface="+mn-ea"/>
              </a:rPr>
              <a:t>이란 환경과의 상호작용에 기초하여 경험적인 </a:t>
            </a:r>
            <a:r>
              <a:rPr lang="ko-KR" altLang="en-US" dirty="0" smtClean="0">
                <a:latin typeface="+mn-ea"/>
                <a:ea typeface="+mn-ea"/>
              </a:rPr>
              <a:t>데이터로부터 </a:t>
            </a:r>
            <a:r>
              <a:rPr lang="ko-KR" altLang="en-US" dirty="0">
                <a:latin typeface="+mn-ea"/>
                <a:ea typeface="+mn-ea"/>
              </a:rPr>
              <a:t>스스로 성능을 향상시키는 시스템을 연구하는 과학과 기술로 </a:t>
            </a:r>
            <a:r>
              <a:rPr lang="ko-KR" altLang="en-US" dirty="0" smtClean="0">
                <a:latin typeface="+mn-ea"/>
                <a:ea typeface="+mn-ea"/>
              </a:rPr>
              <a:t>정의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학습 </a:t>
            </a:r>
            <a:r>
              <a:rPr lang="ko-KR" altLang="en-US" dirty="0">
                <a:latin typeface="+mn-ea"/>
                <a:ea typeface="+mn-ea"/>
              </a:rPr>
              <a:t>시스템이 환경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데이터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성능의 요소를 가지고 있는데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환경은 학습 시스템이 </a:t>
            </a:r>
            <a:r>
              <a:rPr lang="ko-KR" altLang="en-US" dirty="0" smtClean="0">
                <a:latin typeface="+mn-ea"/>
                <a:ea typeface="+mn-ea"/>
              </a:rPr>
              <a:t>독립적으로 </a:t>
            </a:r>
            <a:r>
              <a:rPr lang="ko-KR" altLang="en-US" dirty="0">
                <a:latin typeface="+mn-ea"/>
                <a:ea typeface="+mn-ea"/>
              </a:rPr>
              <a:t>존재하지 않고 상호작용하는 대상으로서 방법에 따라서 경험하는 데이터의 </a:t>
            </a:r>
            <a:r>
              <a:rPr lang="ko-KR" altLang="en-US" dirty="0" smtClean="0">
                <a:latin typeface="+mn-ea"/>
                <a:ea typeface="+mn-ea"/>
              </a:rPr>
              <a:t>형태가 다름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대부분 </a:t>
            </a:r>
            <a:r>
              <a:rPr lang="ko-KR" altLang="en-US" dirty="0">
                <a:latin typeface="+mn-ea"/>
                <a:ea typeface="+mn-ea"/>
              </a:rPr>
              <a:t>컴퓨터 프로그램과 차이점은 이미 작성될 때 모든 </a:t>
            </a:r>
            <a:r>
              <a:rPr lang="ko-KR" altLang="en-US" dirty="0" smtClean="0">
                <a:latin typeface="+mn-ea"/>
                <a:ea typeface="+mn-ea"/>
              </a:rPr>
              <a:t>가능한 입력을 </a:t>
            </a:r>
            <a:r>
              <a:rPr lang="ko-KR" altLang="en-US" dirty="0">
                <a:latin typeface="+mn-ea"/>
                <a:ea typeface="+mn-ea"/>
              </a:rPr>
              <a:t>고려하여 그 경우만을 다루도록 설계되지 않는 다는 </a:t>
            </a:r>
            <a:r>
              <a:rPr lang="ko-KR" altLang="en-US" dirty="0" smtClean="0">
                <a:latin typeface="+mn-ea"/>
                <a:ea typeface="+mn-ea"/>
              </a:rPr>
              <a:t>점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머신러닝의 학습 시스템은 </a:t>
            </a:r>
            <a:r>
              <a:rPr lang="ko-KR" altLang="en-US" dirty="0">
                <a:latin typeface="+mn-ea"/>
                <a:ea typeface="+mn-ea"/>
              </a:rPr>
              <a:t>문제해결을 수행하며 성능이 시간이 감에 따라 </a:t>
            </a:r>
            <a:r>
              <a:rPr lang="ko-KR" altLang="en-US" dirty="0" smtClean="0">
                <a:latin typeface="+mn-ea"/>
                <a:ea typeface="+mn-ea"/>
              </a:rPr>
              <a:t>향상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315121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머신러닝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73457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머신러닝이란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43946" y="1777255"/>
            <a:ext cx="84045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학습의 형태는 데이터로부터 임의의 함수를 도출하는 것으로 입력에 대한 정답을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가지고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대조 및 학습하는 교사학습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(Supervised Learning),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정답 없이 입력 값들만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주어지는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비 교사 학습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(Unsupervised Learning),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입력 값에 대한 평가만 주어지는 강화 학습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Reinforcement Learning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등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다양한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기계학습 방법에는 인간의 뇌신경을 흉내 내는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방법인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신경망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정보를 유전자로 인코딩하고 교배와 선택을 반복하여 진화시키는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유전자 알고리즘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세상의 일을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if-then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으로 반복하는 의사결정 트리 방법이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대표적임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726" y="3795684"/>
            <a:ext cx="6310548" cy="285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3814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머신러닝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73457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머신러닝이란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69741" y="1971529"/>
            <a:ext cx="84045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① 교사학습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감독학습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지도학습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교사학습은 입출력의 쌍으로 구성된 학습 예제들로부터 입력을 출력으로 매핑하는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함수를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학습하는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과정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② 비교사학습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무감독학습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비지도학습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)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데이터에 내제된 패턴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특성 구조를 학습을 통하여 발견하고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데이터는 고려하지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않는 학습법으로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학습 데이터는 개체에 대한 입력 속성만으로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구성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③ 강화학습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시스템 동작이 적절성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(Right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혹은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Wrong)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에 대한 피드백이 있는 학습으로서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소프트웨어 에이전트가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환경 내에서 보상이 최대화되는 일련의 행동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(Action)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을 수행하도록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학습하는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기법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25"/>
            <a:ext cx="4057650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169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머신러닝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24673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머신러닝의 발전과정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69741" y="1971529"/>
            <a:ext cx="53543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①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1950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년대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머신러닝 용어가 처음 등장은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1959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 사무엘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(Samuel)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논문「체스 게임을 사용한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머신러닝에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관한 연구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(Some Studies in Machine Learning Using the Game of Checkers)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」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에서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체스 게임방법으로 보드의 패턴으로 정의된 특징과 가중치의 곱의 합으로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평가함수를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정의하고 가중치를 변경함으로써 게임을 학습하는 방법을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제안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②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1980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년대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태동기를 지나 기계학습이 하나의 새로운 연구 분야로 자리 잡은 것은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1980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중반이고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기호적 기계학습 연구의 기반이다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다른 한편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1980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년대 중반부터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기계학습에 대한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수학적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확률통계학적인 기반이 마련되면서 기계학습이 학문 및 기술 분야로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정립되기 시작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04864"/>
            <a:ext cx="280987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4815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머신러닝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24673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머신러닝의 발전과정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69741" y="2420888"/>
            <a:ext cx="84045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③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1990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년대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1990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년에는 머신러닝에 대한 통계적 접근 방식인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SVM(Support Vector Machine)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신개념 소개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엄격한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수학적 분석을 위한 최신의 성능을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제공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1990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년대중반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이후에는 인터넷과 웹이 활성화되고 데이터마이닝이 등장하면서 기계학습은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핵심 기술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1997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IBM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딥 블루 대 체스 그랜드 마스터와 게리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카스파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로프게임에서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IBM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 딥블루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(Deep Blue)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승리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④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2000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년대</a:t>
            </a:r>
          </a:p>
          <a:p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2006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년에는 빅데이터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빠른 컴퓨팅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성숙 된 신경망 모델은 머신러닝에 대한 관심을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다시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불러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일으킴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디지털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변환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머신러닝을 통한 빅데이터는 경쟁우위를 위해 회사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프로세스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제품 및 서비스에 통합된다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머신러닝을 위한 신경망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(Neural Network)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개발한 제프리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힌튼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(Geoffrey Hinton)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은 딥러닝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(Deep Learning)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을 유행어로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확신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4" y="20657"/>
            <a:ext cx="3312366" cy="256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9502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머신러닝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524673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머신러닝의 활용분</a:t>
              </a:r>
              <a:r>
                <a:rPr kumimoji="0"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야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69741" y="1971529"/>
            <a:ext cx="84045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① 인터넷 정보검색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텍스트 마이닝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웹로그 분석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스팸필터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문서 분류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여과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추출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요약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추천 등에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활용되는데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상호작용으로 고객을 위해 각 고객의 이전 습관을 기반으로 한 실시간으로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개인 맞춤화된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콘텐츠를 추천한다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머신러닝은 수십억 개의 내역 기록을 사용해 각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고객별로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고유한 취향 프로필을 작성하고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공통적인 취향을 가진 고객을 클러스터로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분류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33056"/>
            <a:ext cx="5037825" cy="252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9502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머신러닝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319874" y="687403"/>
            <a:ext cx="524673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머신러닝의 활용분</a:t>
              </a:r>
              <a:r>
                <a:rPr kumimoji="0"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야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411267" y="1944576"/>
            <a:ext cx="46647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②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컴퓨터 시각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문자 인식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패턴 인식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물체 인식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얼굴 인식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장면전환 검출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화상 복구 등에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활용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서비스의 핵심은 여러 사진에서 사람의 얼굴을 정확히 인지할 수 있는 알고리즘을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사용하는데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얼굴 인식률은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98%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정확성을 갖고 있고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8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억 건의 사진을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5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초 이내 확인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가능하고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정면 사진이 아니어도 머신러닝 알고리즘으로 사진 내 다른 요소들과 사진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데이터를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연계해서 분석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가능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34" y="1708898"/>
            <a:ext cx="3898012" cy="366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759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머신러닝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319874" y="687403"/>
            <a:ext cx="524673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머신러닝의 활용분</a:t>
              </a:r>
              <a:r>
                <a:rPr kumimoji="0" lang="ko-KR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야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179512" y="1702126"/>
            <a:ext cx="91450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③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음성인식 및 언어처리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음성 인식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단어 모호성 제거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번역 단어 선택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문법 학습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대화 패턴 분석 등에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활용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④ 모바일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HCI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동작 인식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제스처 인식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휴대기기의 각종 센서 정보 인식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떨림 방지 등에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활용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⑤ 생물정보학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유전자 인식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단백질 분류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유전자 조절망 분석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DNA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칩 분석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질병 진단 등에 활용</a:t>
            </a: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⑥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바이오메트릭스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홍채 인식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심장 박동수 측정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혈압측정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당뇨 측정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지문 인식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등에 활용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⑦ 컴퓨터 그래픽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데이터기반 애니메이션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캐릭터 동작제어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역운동학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행동 진화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가상현실 등에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활용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⑧ 로보틱스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장애물 인식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물체 분류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지도 작성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무인자동차 운전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경로 계획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모터 제어 등에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활용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⑨ 서비스업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고객 분석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시장 클러스터 분석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고객관리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(CRM),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마켓팅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상품 추천 등에 활용되는데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마케터들은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최적의 판매와 마케팅 기회 그리고 최적의 제품을 판단하기 위한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도구로 구매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성향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(propensity to buy)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모델을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사용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⑩ 제조업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이상 탐지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에너지 소모 예측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공정 분석 계획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오류 예측 및 분류 등에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활용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8638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2" name="그룹 359"/>
          <p:cNvGrpSpPr>
            <a:grpSpLocks/>
          </p:cNvGrpSpPr>
          <p:nvPr/>
        </p:nvGrpSpPr>
        <p:grpSpPr bwMode="auto">
          <a:xfrm>
            <a:off x="292100" y="296863"/>
            <a:ext cx="8559800" cy="6264275"/>
            <a:chOff x="400373" y="1358776"/>
            <a:chExt cx="8559000" cy="6264696"/>
          </a:xfrm>
        </p:grpSpPr>
        <p:sp>
          <p:nvSpPr>
            <p:cNvPr id="68" name="직사각형 67"/>
            <p:cNvSpPr/>
            <p:nvPr/>
          </p:nvSpPr>
          <p:spPr>
            <a:xfrm>
              <a:off x="400373" y="1358776"/>
              <a:ext cx="36510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0373" y="7586957"/>
              <a:ext cx="36510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8922864" y="1358776"/>
              <a:ext cx="36509" cy="365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8922864" y="7586957"/>
              <a:ext cx="36509" cy="365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2" name="직선 연결선 71"/>
            <p:cNvCxnSpPr/>
            <p:nvPr/>
          </p:nvCxnSpPr>
          <p:spPr>
            <a:xfrm>
              <a:off x="417834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>
              <a:off x="8959373" y="1385765"/>
              <a:ext cx="0" cy="6191666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>
              <a:off x="427358" y="1376239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>
              <a:off x="427358" y="7577431"/>
              <a:ext cx="8532015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773840" y="1556792"/>
            <a:ext cx="76328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환경과 상호작용에 기반하여 경험적인 데이터로 부터 스스로 성능을 향상시키는 </a:t>
            </a:r>
            <a:r>
              <a:rPr lang="ko-KR" alt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시스템을 </a:t>
            </a:r>
            <a:r>
              <a:rPr lang="ko-KR" altLang="en-US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연구하는 과학과 기술은</a:t>
            </a:r>
            <a:r>
              <a:rPr lang="en-US" altLang="ko-KR" sz="32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3200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827584" y="3356793"/>
            <a:ext cx="5256584" cy="86429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4000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228184" y="3437805"/>
            <a:ext cx="136763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이다</a:t>
            </a:r>
            <a:r>
              <a:rPr lang="en-US" altLang="ko-KR" sz="36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27584" y="3502749"/>
            <a:ext cx="53285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머신러닝</a:t>
            </a:r>
            <a:endParaRPr lang="ko-KR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8" name="그림 37" descr="43.png"/>
          <p:cNvPicPr>
            <a:picLocks noChangeAspect="1"/>
          </p:cNvPicPr>
          <p:nvPr/>
        </p:nvPicPr>
        <p:blipFill>
          <a:blip r:embed="rId4" cstate="print">
            <a:lum bright="-10000" contrast="6000"/>
          </a:blip>
          <a:srcRect/>
          <a:stretch>
            <a:fillRect/>
          </a:stretch>
        </p:blipFill>
        <p:spPr bwMode="auto">
          <a:xfrm rot="771894">
            <a:off x="5341717" y="3003169"/>
            <a:ext cx="10017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6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6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8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스마트헬스케어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스마트헬스케어란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1916832"/>
            <a:ext cx="78482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ea"/>
                <a:ea typeface="+mn-ea"/>
              </a:rPr>
              <a:t>기존 </a:t>
            </a:r>
            <a:r>
              <a:rPr lang="en-US" altLang="ko-KR" dirty="0">
                <a:latin typeface="+mn-ea"/>
                <a:ea typeface="+mn-ea"/>
              </a:rPr>
              <a:t>u-</a:t>
            </a:r>
            <a:r>
              <a:rPr lang="ko-KR" altLang="en-US" dirty="0">
                <a:latin typeface="+mn-ea"/>
                <a:ea typeface="+mn-ea"/>
              </a:rPr>
              <a:t>헬스의 개념이 포괄하고 있는 </a:t>
            </a:r>
            <a:r>
              <a:rPr lang="en-US" altLang="ko-KR" dirty="0">
                <a:latin typeface="+mn-ea"/>
                <a:ea typeface="+mn-ea"/>
              </a:rPr>
              <a:t>u-</a:t>
            </a:r>
            <a:r>
              <a:rPr lang="ko-KR" altLang="en-US" dirty="0">
                <a:latin typeface="+mn-ea"/>
                <a:ea typeface="+mn-ea"/>
              </a:rPr>
              <a:t>메디컬</a:t>
            </a:r>
            <a:r>
              <a:rPr lang="en-US" altLang="ko-KR" dirty="0">
                <a:latin typeface="+mn-ea"/>
                <a:ea typeface="+mn-ea"/>
              </a:rPr>
              <a:t>, u-</a:t>
            </a:r>
            <a:r>
              <a:rPr lang="ko-KR" altLang="en-US" dirty="0">
                <a:latin typeface="+mn-ea"/>
                <a:ea typeface="+mn-ea"/>
              </a:rPr>
              <a:t>실버</a:t>
            </a:r>
            <a:r>
              <a:rPr lang="en-US" altLang="ko-KR" dirty="0">
                <a:latin typeface="+mn-ea"/>
                <a:ea typeface="+mn-ea"/>
              </a:rPr>
              <a:t>, u-</a:t>
            </a:r>
            <a:r>
              <a:rPr lang="ko-KR" altLang="en-US" dirty="0">
                <a:latin typeface="+mn-ea"/>
                <a:ea typeface="+mn-ea"/>
              </a:rPr>
              <a:t>웰니스를 모두 </a:t>
            </a:r>
            <a:r>
              <a:rPr lang="ko-KR" altLang="en-US" dirty="0" smtClean="0">
                <a:latin typeface="+mn-ea"/>
                <a:ea typeface="+mn-ea"/>
              </a:rPr>
              <a:t>포함</a:t>
            </a:r>
            <a:r>
              <a:rPr lang="en-US" altLang="ko-KR" dirty="0" smtClean="0">
                <a:latin typeface="+mn-ea"/>
                <a:ea typeface="+mn-ea"/>
              </a:rPr>
              <a:t>, </a:t>
            </a:r>
            <a:r>
              <a:rPr lang="ko-KR" altLang="en-US" dirty="0" smtClean="0">
                <a:latin typeface="+mn-ea"/>
                <a:ea typeface="+mn-ea"/>
              </a:rPr>
              <a:t>여기에 </a:t>
            </a:r>
            <a:r>
              <a:rPr lang="ko-KR" altLang="en-US" dirty="0">
                <a:latin typeface="+mn-ea"/>
                <a:ea typeface="+mn-ea"/>
              </a:rPr>
              <a:t>건강관리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영양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운동처방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환자교육 등을 포함하는 </a:t>
            </a:r>
            <a:r>
              <a:rPr lang="ko-KR" altLang="en-US" dirty="0" smtClean="0">
                <a:latin typeface="+mn-ea"/>
                <a:ea typeface="+mn-ea"/>
              </a:rPr>
              <a:t>것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ea"/>
                <a:ea typeface="+mn-ea"/>
              </a:rPr>
              <a:t>테라바이트급 용량의 최신기술을 활용하여 병원과 가정 등 언제 어디서나 환자의 </a:t>
            </a:r>
            <a:r>
              <a:rPr lang="ko-KR" altLang="en-US" dirty="0" smtClean="0">
                <a:latin typeface="+mn-ea"/>
                <a:ea typeface="+mn-ea"/>
              </a:rPr>
              <a:t>상태를 </a:t>
            </a:r>
            <a:r>
              <a:rPr lang="ko-KR" altLang="en-US" dirty="0">
                <a:latin typeface="+mn-ea"/>
                <a:ea typeface="+mn-ea"/>
              </a:rPr>
              <a:t>지능적으로 모니터링하면서 관리하고 환자와 질병정보들을 분석하여 </a:t>
            </a:r>
            <a:r>
              <a:rPr lang="ko-KR" altLang="en-US" dirty="0" smtClean="0">
                <a:latin typeface="+mn-ea"/>
                <a:ea typeface="+mn-ea"/>
              </a:rPr>
              <a:t>실시간으로 </a:t>
            </a:r>
            <a:r>
              <a:rPr lang="ko-KR" altLang="en-US" dirty="0">
                <a:latin typeface="+mn-ea"/>
                <a:ea typeface="+mn-ea"/>
              </a:rPr>
              <a:t>맞춤형 서비스가 </a:t>
            </a:r>
            <a:r>
              <a:rPr lang="ko-KR" altLang="en-US" dirty="0" smtClean="0">
                <a:latin typeface="+mn-ea"/>
                <a:ea typeface="+mn-ea"/>
              </a:rPr>
              <a:t>제공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개인의 </a:t>
            </a:r>
            <a:r>
              <a:rPr lang="ko-KR" altLang="en-US" dirty="0">
                <a:latin typeface="+mn-ea"/>
                <a:ea typeface="+mn-ea"/>
              </a:rPr>
              <a:t>건강과 의료에 관한 정보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기기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시스템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 smtClean="0">
                <a:latin typeface="+mn-ea"/>
                <a:ea typeface="+mn-ea"/>
              </a:rPr>
              <a:t>플랫폼을 </a:t>
            </a:r>
            <a:r>
              <a:rPr lang="ko-KR" altLang="en-US" dirty="0">
                <a:latin typeface="+mn-ea"/>
                <a:ea typeface="+mn-ea"/>
              </a:rPr>
              <a:t>다루는 산업분야로서 건강관련 서비스와 의료</a:t>
            </a:r>
            <a:r>
              <a:rPr lang="en-US" altLang="ko-KR" dirty="0">
                <a:latin typeface="+mn-ea"/>
                <a:ea typeface="+mn-ea"/>
              </a:rPr>
              <a:t>IT</a:t>
            </a:r>
            <a:r>
              <a:rPr lang="ko-KR" altLang="en-US" dirty="0">
                <a:latin typeface="+mn-ea"/>
                <a:ea typeface="+mn-ea"/>
              </a:rPr>
              <a:t>가 융합된 </a:t>
            </a:r>
            <a:r>
              <a:rPr lang="ko-KR" altLang="en-US" dirty="0" smtClean="0">
                <a:latin typeface="+mn-ea"/>
                <a:ea typeface="+mn-ea"/>
              </a:rPr>
              <a:t>분야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개인 맞춤형 건강관리 </a:t>
            </a:r>
            <a:r>
              <a:rPr lang="ko-KR" altLang="en-US" dirty="0">
                <a:latin typeface="+mn-ea"/>
                <a:ea typeface="+mn-ea"/>
              </a:rPr>
              <a:t>서비스를 제공하고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개인이 소유한 휴대형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착용형 기기나 클라우드 </a:t>
            </a:r>
            <a:r>
              <a:rPr lang="ko-KR" altLang="en-US" dirty="0" smtClean="0">
                <a:latin typeface="+mn-ea"/>
                <a:ea typeface="+mn-ea"/>
              </a:rPr>
              <a:t>병원정보시스템 </a:t>
            </a:r>
            <a:r>
              <a:rPr lang="ko-KR" altLang="en-US" dirty="0">
                <a:latin typeface="+mn-ea"/>
                <a:ea typeface="+mn-ea"/>
              </a:rPr>
              <a:t>등으로 확보된 생활습관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신체검진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의료이용정보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인공지능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가상현실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 smtClean="0">
                <a:latin typeface="+mn-ea"/>
                <a:ea typeface="+mn-ea"/>
              </a:rPr>
              <a:t>유전</a:t>
            </a:r>
            <a:r>
              <a:rPr lang="ko-KR" altLang="en-US" dirty="0">
                <a:latin typeface="+mn-ea"/>
                <a:ea typeface="+mn-ea"/>
              </a:rPr>
              <a:t>체정보 등의 분석을 바탕으로 제공되는 개인중심의 건강관리 생태계이다</a:t>
            </a:r>
            <a:r>
              <a:rPr lang="en-US" altLang="ko-KR" dirty="0">
                <a:latin typeface="+mn-ea"/>
                <a:ea typeface="+mn-ea"/>
              </a:rPr>
              <a:t>. </a:t>
            </a:r>
            <a:r>
              <a:rPr lang="ko-KR" altLang="en-US" dirty="0">
                <a:latin typeface="+mn-ea"/>
                <a:ea typeface="+mn-ea"/>
              </a:rPr>
              <a:t>즉 </a:t>
            </a:r>
            <a:r>
              <a:rPr lang="ko-KR" altLang="en-US" dirty="0" smtClean="0">
                <a:latin typeface="+mn-ea"/>
                <a:ea typeface="+mn-ea"/>
              </a:rPr>
              <a:t>의료서비스</a:t>
            </a:r>
            <a:r>
              <a:rPr lang="en-US" altLang="ko-KR" dirty="0">
                <a:latin typeface="+mn-ea"/>
                <a:ea typeface="+mn-ea"/>
              </a:rPr>
              <a:t>(Medical)</a:t>
            </a:r>
            <a:r>
              <a:rPr lang="ko-KR" altLang="en-US" dirty="0">
                <a:latin typeface="+mn-ea"/>
                <a:ea typeface="+mn-ea"/>
              </a:rPr>
              <a:t>와 건강관리</a:t>
            </a:r>
            <a:r>
              <a:rPr lang="en-US" altLang="ko-KR" dirty="0">
                <a:latin typeface="+mn-ea"/>
                <a:ea typeface="+mn-ea"/>
              </a:rPr>
              <a:t>(Care)</a:t>
            </a:r>
            <a:r>
              <a:rPr lang="ko-KR" altLang="en-US" dirty="0">
                <a:latin typeface="+mn-ea"/>
                <a:ea typeface="+mn-ea"/>
              </a:rPr>
              <a:t>서비스가 모두 제공되어 의료서비스를 요구하는 환자는 </a:t>
            </a:r>
            <a:r>
              <a:rPr lang="ko-KR" altLang="en-US" dirty="0" smtClean="0">
                <a:latin typeface="+mn-ea"/>
                <a:ea typeface="+mn-ea"/>
              </a:rPr>
              <a:t>물론 </a:t>
            </a:r>
            <a:r>
              <a:rPr lang="ko-KR" altLang="en-US" dirty="0">
                <a:latin typeface="+mn-ea"/>
                <a:ea typeface="+mn-ea"/>
              </a:rPr>
              <a:t>건강에 관심을 가지고 있는 일반인 대상의 상시적인 케어서비스와 필요에 따라 </a:t>
            </a:r>
            <a:r>
              <a:rPr lang="ko-KR" altLang="en-US" dirty="0" smtClean="0">
                <a:latin typeface="+mn-ea"/>
                <a:ea typeface="+mn-ea"/>
              </a:rPr>
              <a:t>제공되는 </a:t>
            </a:r>
            <a:r>
              <a:rPr lang="ko-KR" altLang="en-US" dirty="0">
                <a:latin typeface="+mn-ea"/>
                <a:ea typeface="+mn-ea"/>
              </a:rPr>
              <a:t>의료서비스를 포함한다</a:t>
            </a:r>
            <a:r>
              <a:rPr lang="en-US" altLang="ko-KR" dirty="0">
                <a:latin typeface="+mn-ea"/>
                <a:ea typeface="+mn-ea"/>
              </a:rPr>
              <a:t>. </a:t>
            </a:r>
            <a:r>
              <a:rPr lang="ko-KR" altLang="en-US" dirty="0">
                <a:latin typeface="+mn-ea"/>
                <a:ea typeface="+mn-ea"/>
              </a:rPr>
              <a:t>스마트 헬스케어는 </a:t>
            </a:r>
            <a:r>
              <a:rPr lang="en-US" altLang="ko-KR" dirty="0">
                <a:latin typeface="+mn-ea"/>
                <a:ea typeface="+mn-ea"/>
              </a:rPr>
              <a:t>1994</a:t>
            </a:r>
            <a:r>
              <a:rPr lang="ko-KR" altLang="en-US" dirty="0">
                <a:latin typeface="+mn-ea"/>
                <a:ea typeface="+mn-ea"/>
              </a:rPr>
              <a:t>년 텔레</a:t>
            </a:r>
            <a:r>
              <a:rPr lang="en-US" altLang="ko-KR" dirty="0">
                <a:latin typeface="+mn-ea"/>
                <a:ea typeface="+mn-ea"/>
              </a:rPr>
              <a:t>-</a:t>
            </a:r>
            <a:r>
              <a:rPr lang="ko-KR" altLang="en-US" dirty="0">
                <a:latin typeface="+mn-ea"/>
                <a:ea typeface="+mn-ea"/>
              </a:rPr>
              <a:t>헬스를 시작으로 </a:t>
            </a:r>
            <a:r>
              <a:rPr lang="ko-KR" altLang="en-US" dirty="0" smtClean="0">
                <a:latin typeface="+mn-ea"/>
                <a:ea typeface="+mn-ea"/>
              </a:rPr>
              <a:t>진행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75319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스마트헬스케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어</a:t>
              </a: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319874" y="687403"/>
            <a:ext cx="562027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스마트헬스케어 역사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7634"/>
            <a:ext cx="7992888" cy="4299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919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스마트헬스케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어</a:t>
              </a: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319874" y="687403"/>
            <a:ext cx="562027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스마트헬스케어 특징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75663" y="1984930"/>
            <a:ext cx="84728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① 지능적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(Intelligent)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지능적으로 분석된 정보의 전달이 지식에서 지혜로 변화는 과정에 있는 형태로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지능형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·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맞춤형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Healthcare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서비스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즉 지식과 지혜가 혼재된 정보전달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형태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② 전인적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(Holistic)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모든 헬스케어 서비스에 완전하고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안전하게 표준화되면서 보안이 철저한 스마트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IT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기술 적용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③ 복합적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(Complex)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 시대의 헬스케어서비스는 의료와 복지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안전 등이 복합되어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제공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④ 양방향성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(Bi-directional)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수요자와 공급자의 구분이 없어져 가는 상태로서 프로슈머의 진행 상태로서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다수의 수요자가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공급자간의 상호지식을 주고받는 형태이나 공급자 위주의 지식제공이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많은 상태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7425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스마트헬스케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어</a:t>
              </a: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319874" y="687403"/>
            <a:ext cx="562027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스마트헬스케어 특징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75663" y="1708898"/>
            <a:ext cx="84728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⑤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연속적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(Seamless)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상호전달된 정보나 지식은 사례기반 추론을 통하여 재사용되고 새로운 지식으로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생산되어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지식이 끊임없이 재창출되는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형태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⑥ 개방적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(Open)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모든 규제가 제거된 형태로서 서비스에 대한 제도가 대부분 개방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(Open)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된 형태이며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완전한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 헬스는 통제 없는 완전한 지식소통일 경우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가능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⑦ 환경 친화적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(Green)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보다 더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Green,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즉 초절전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초소형 플랫폼 등으로 진화된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상태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4686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스마트헬스케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어</a:t>
              </a: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319874" y="687403"/>
            <a:ext cx="655638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스마트헬스케어 주요기술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75663" y="1708898"/>
            <a:ext cx="8472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 헬스케어는 센서 기술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데이터 분석기술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IoT(Internet of Things)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와 빅데이터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(Big Data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)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등이 기초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1" y="2420888"/>
            <a:ext cx="7979107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566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스마트헬스케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어</a:t>
              </a: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319874" y="687403"/>
            <a:ext cx="655638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스마트헬스케어 주요기술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75663" y="1708898"/>
            <a:ext cx="84728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①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센서 및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SoC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기술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인체로부터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Health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에 필요한 각종 신호의 획득을 위한 소형 디바이스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기술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② 영상정보처리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기술 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CT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MRI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등에서 필요한 고해상도의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기술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③ 인지기술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각종 데이터를 기반으로 판단하는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기술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④ 시험인증 기술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각종 기기 및 계측기의 인증을 위한 시험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기술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⑤ DB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기술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환자의 각종 데이터의 효율적 보관 및 추출을 위한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기술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⑥ 개인 보건의료 정보관리 기술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고객중심의 정보관리 서비스 실현하는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기술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⑦ 유무선 네트워크 기술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유선 및 무선 통신 기술로 정확한 전달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IPv6, WLAN, ZigBee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등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⑧ 정보 보호 기술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환자의 정보에 대한 의사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간호사의 인증각종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DB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에 대한 접근 제어하는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기술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44735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스마트헬스케</a:t>
              </a:r>
              <a:r>
                <a:rPr kumimoji="0" lang="ko-KR" altLang="en-US" sz="14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어</a:t>
              </a: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319874" y="687403"/>
            <a:ext cx="734847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스마트헬스케어의 활용분야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75663" y="1628800"/>
            <a:ext cx="84728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① 바이오센서 기반 헬스케어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바이오센서는 유전자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암세포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환경호르몬 등 특정 물질의 존재 여부를 확인하거나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감지할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수 있는 바이오 소자를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의미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② 모바일 헬스케어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(Mobile Health Care)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환자와 의사가 시공간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·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장소 등에 구애 받지 않고 자유롭게 의료 서비스를 받는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것으로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스마트폰과 의료 측정 액세서리나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의료 관련 앱 등을 이용해 개인이 스스로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운동량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심전도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심장 등 현재 몸의 상태 등 건강 상태를 체크하여 관리하는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것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③ 사물인터넷 헬스케어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사물인터넷 관련 기술의 발전으로 언제 어디서나 사물들 간의 연결이 가능한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사물인터넷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시대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(anytime, anyplace connectivity for anything)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신기술과의 융합을 통해 새로운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시장과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사업 영역을 지속적으로 창출해 온 헬스케어 산업도 사물인터넷과 융합을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통해 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단계 더 성장할 수 있는 계기를 마련할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것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④ 웨어러블 헬스케어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웨어러블 디바이스는 신체에 부착하여 컴퓨팅 행위를 할 수 있는 모든 것을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지칭하며 일부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컴퓨팅 기능을 수행할 수 있는 애플리케이션까지 포함</a:t>
            </a:r>
          </a:p>
        </p:txBody>
      </p:sp>
    </p:spTree>
    <p:extLst>
      <p:ext uri="{BB962C8B-B14F-4D97-AF65-F5344CB8AC3E}">
        <p14:creationId xmlns:p14="http://schemas.microsoft.com/office/powerpoint/2010/main" val="36092297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스마트의류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319875" y="687403"/>
            <a:ext cx="418011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스마트의류란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75663" y="1772816"/>
            <a:ext cx="506043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웨어러블 컴퓨터를 신체에 착용할 수 있는 컴퓨터 기기를 말하며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웨어러블이라고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줄여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말하기도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함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넓은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의미에서의 컴퓨터는 데스크톱뿐만 아니라 데이터의 연산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및 저장기능을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수행할 수 있는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기기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 의류는 입는 컴퓨터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(Wearable Computer)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로 불리며 특수 소재나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컴퓨터칩을 사용해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전기신호나 데이터를 교환하거나 외부 스마트 기기와 연결해 다양한 기능을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수행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디지털화된 의류로 웨어러블 컴퓨터가 패션에 적용된 경우이다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좁은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의미로는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의류에 디지털 센서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초소형 컴퓨터 칩 등이 들어 있어 의복 자체가 외부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자극을 감지하고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반응할 수 있는 형태에서 넓게는 미래 일상생활에 필요한 각종 디지털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기능을 의복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내에 통합시킨 신종 의류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60848"/>
            <a:ext cx="3473020" cy="408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03559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스마트의류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319875" y="687403"/>
            <a:ext cx="4180118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스마트의류란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49596" y="1844824"/>
            <a:ext cx="86868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초기 스마트 의류는 주로 섬유나 의복 자체가 외부 자극을 감지하고 스스로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반응하는 소재의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기능성에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중심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후기 단계에 이르러서는 의복 및 직물 자체가 갖지 못한 기계적 기능을 결합한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개념으로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의복 자체가 모든 것을 알아서 처리하는 미래형 최첨단 의복을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의미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64" y="3065141"/>
            <a:ext cx="5600194" cy="3792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5737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스마트의류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319874" y="687403"/>
            <a:ext cx="5332245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스마트의류의</a:t>
              </a: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형태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42092" y="2204864"/>
            <a:ext cx="46179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 섬유는 스마트 직물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(Fabric),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즉 천으로 구현되고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스마트 직물은 스마트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의류로 재탄생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새로운 종류의 웨어러블 기술이 시장에 속속 등장하면서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지금까지 출시된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헤드셋이나 시계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휘슬밴드보다 그 기술은 우리의 피부에 더욱 가까워지고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있음 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센서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기반으로 제작된 스마트 의류는 웹 연결 기능을 활용한 휘트니스와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건강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산업은 물론 폭넓은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IT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산업 범위를 확장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43" y="2060848"/>
            <a:ext cx="3712457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1060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41718" y="10362"/>
            <a:ext cx="7956376" cy="972000"/>
          </a:xfrm>
          <a:prstGeom prst="rect">
            <a:avLst/>
          </a:prstGeom>
          <a:noFill/>
        </p:spPr>
        <p:txBody>
          <a:bodyPr lIns="360000" tIns="0" rIns="0" bIns="0" anchor="b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3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목 차</a:t>
            </a:r>
          </a:p>
        </p:txBody>
      </p:sp>
      <p:grpSp>
        <p:nvGrpSpPr>
          <p:cNvPr id="3" name="그룹 1-1"/>
          <p:cNvGrpSpPr>
            <a:grpSpLocks/>
          </p:cNvGrpSpPr>
          <p:nvPr/>
        </p:nvGrpSpPr>
        <p:grpSpPr bwMode="auto">
          <a:xfrm>
            <a:off x="395536" y="1468400"/>
            <a:ext cx="961965" cy="743098"/>
            <a:chOff x="486030" y="1406555"/>
            <a:chExt cx="1196776" cy="1073722"/>
          </a:xfrm>
        </p:grpSpPr>
        <p:grpSp>
          <p:nvGrpSpPr>
            <p:cNvPr id="4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01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5" name="그룹 1-2"/>
          <p:cNvGrpSpPr>
            <a:grpSpLocks/>
          </p:cNvGrpSpPr>
          <p:nvPr/>
        </p:nvGrpSpPr>
        <p:grpSpPr bwMode="auto">
          <a:xfrm>
            <a:off x="179512" y="1379501"/>
            <a:ext cx="6822042" cy="959328"/>
            <a:chOff x="62591" y="1358776"/>
            <a:chExt cx="4780638" cy="1249680"/>
          </a:xfrm>
        </p:grpSpPr>
        <p:sp>
          <p:nvSpPr>
            <p:cNvPr id="35" name="직사각형 34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39" name="직선 연결선 38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직사각형 6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73" name="직선 연결선 7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 1-1"/>
          <p:cNvSpPr txBox="1"/>
          <p:nvPr/>
        </p:nvSpPr>
        <p:spPr>
          <a:xfrm>
            <a:off x="1683271" y="1715690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en-US" altLang="ko-KR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IBM </a:t>
            </a: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왓슨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342230" y="2387613"/>
            <a:ext cx="5236107" cy="249299"/>
            <a:chOff x="1857420" y="2603085"/>
            <a:chExt cx="5370685" cy="211669"/>
          </a:xfrm>
        </p:grpSpPr>
        <p:sp>
          <p:nvSpPr>
            <p:cNvPr id="114" name="Text 1-2"/>
            <p:cNvSpPr txBox="1"/>
            <p:nvPr/>
          </p:nvSpPr>
          <p:spPr>
            <a:xfrm>
              <a:off x="2215918" y="2603085"/>
              <a:ext cx="5012187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IBM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왓슨이란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IBM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왓슨 관련현황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활용분야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15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16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37" name="그룹 1-1"/>
          <p:cNvGrpSpPr>
            <a:grpSpLocks/>
          </p:cNvGrpSpPr>
          <p:nvPr/>
        </p:nvGrpSpPr>
        <p:grpSpPr bwMode="auto">
          <a:xfrm>
            <a:off x="373041" y="2869827"/>
            <a:ext cx="961965" cy="743098"/>
            <a:chOff x="486030" y="1406555"/>
            <a:chExt cx="1196776" cy="1073722"/>
          </a:xfrm>
        </p:grpSpPr>
        <p:grpSp>
          <p:nvGrpSpPr>
            <p:cNvPr id="138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41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43" name="그림 142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40" name="TextBox 139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02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44" name="그룹 1-2"/>
          <p:cNvGrpSpPr>
            <a:grpSpLocks/>
          </p:cNvGrpSpPr>
          <p:nvPr/>
        </p:nvGrpSpPr>
        <p:grpSpPr bwMode="auto">
          <a:xfrm>
            <a:off x="107504" y="2780928"/>
            <a:ext cx="6822042" cy="831998"/>
            <a:chOff x="62591" y="1358776"/>
            <a:chExt cx="4780638" cy="1249680"/>
          </a:xfrm>
        </p:grpSpPr>
        <p:sp>
          <p:nvSpPr>
            <p:cNvPr id="146" name="직사각형 145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7" name="직사각형 146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50" name="직선 연결선 149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직선 연결선 152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직선 연결선 168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직사각형 169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2" name="직선 연결선 171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직선 연결선 172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직사각형 173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75" name="직선 연결선 174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Text 1-1"/>
          <p:cNvSpPr txBox="1"/>
          <p:nvPr/>
        </p:nvSpPr>
        <p:spPr>
          <a:xfrm>
            <a:off x="1570537" y="3117117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머신러닝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77" name="그룹 176"/>
          <p:cNvGrpSpPr/>
          <p:nvPr/>
        </p:nvGrpSpPr>
        <p:grpSpPr>
          <a:xfrm>
            <a:off x="1300826" y="3667421"/>
            <a:ext cx="7159606" cy="249299"/>
            <a:chOff x="1857420" y="2603085"/>
            <a:chExt cx="7343622" cy="211670"/>
          </a:xfrm>
        </p:grpSpPr>
        <p:sp>
          <p:nvSpPr>
            <p:cNvPr id="178" name="Text 1-2"/>
            <p:cNvSpPr txBox="1"/>
            <p:nvPr/>
          </p:nvSpPr>
          <p:spPr>
            <a:xfrm>
              <a:off x="2215917" y="2603085"/>
              <a:ext cx="6985125" cy="21167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머신러닝이란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머신러닝의 발전과정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머신러닝의 활용분야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179" name="화살표 1"/>
            <p:cNvGrpSpPr>
              <a:grpSpLocks/>
            </p:cNvGrpSpPr>
            <p:nvPr/>
          </p:nvGrpSpPr>
          <p:grpSpPr bwMode="auto">
            <a:xfrm>
              <a:off x="1857420" y="2635994"/>
              <a:ext cx="236707" cy="146050"/>
              <a:chOff x="1858915" y="2239178"/>
              <a:chExt cx="175354" cy="147421"/>
            </a:xfrm>
          </p:grpSpPr>
          <p:sp>
            <p:nvSpPr>
              <p:cNvPr id="184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6" name="그룹 1-1"/>
          <p:cNvGrpSpPr>
            <a:grpSpLocks/>
          </p:cNvGrpSpPr>
          <p:nvPr/>
        </p:nvGrpSpPr>
        <p:grpSpPr bwMode="auto">
          <a:xfrm>
            <a:off x="360291" y="4142528"/>
            <a:ext cx="961965" cy="743098"/>
            <a:chOff x="486030" y="1406555"/>
            <a:chExt cx="1196776" cy="1073722"/>
          </a:xfrm>
        </p:grpSpPr>
        <p:grpSp>
          <p:nvGrpSpPr>
            <p:cNvPr id="187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189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190" name="그림 189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88" name="TextBox 187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03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91" name="그룹 1-2"/>
          <p:cNvGrpSpPr>
            <a:grpSpLocks/>
          </p:cNvGrpSpPr>
          <p:nvPr/>
        </p:nvGrpSpPr>
        <p:grpSpPr bwMode="auto">
          <a:xfrm>
            <a:off x="107504" y="4053629"/>
            <a:ext cx="6822042" cy="831998"/>
            <a:chOff x="62591" y="1358776"/>
            <a:chExt cx="4780638" cy="1249680"/>
          </a:xfrm>
        </p:grpSpPr>
        <p:sp>
          <p:nvSpPr>
            <p:cNvPr id="192" name="직사각형 191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3" name="직사각형 192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195" name="직선 연결선 194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직선 연결선 196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직사각형 197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99" name="직사각형 198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00" name="직선 연결선 199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직선 연결선 200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직사각형 201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03" name="직선 연결선 202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Text 1-1"/>
          <p:cNvSpPr txBox="1"/>
          <p:nvPr/>
        </p:nvSpPr>
        <p:spPr>
          <a:xfrm>
            <a:off x="1557787" y="4389818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스마트 헬스케어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05" name="그룹 204"/>
          <p:cNvGrpSpPr/>
          <p:nvPr/>
        </p:nvGrpSpPr>
        <p:grpSpPr>
          <a:xfrm>
            <a:off x="1234645" y="4979901"/>
            <a:ext cx="6649722" cy="249299"/>
            <a:chOff x="1846558" y="2891118"/>
            <a:chExt cx="4665593" cy="211669"/>
          </a:xfrm>
        </p:grpSpPr>
        <p:sp>
          <p:nvSpPr>
            <p:cNvPr id="208" name="Text 1-2"/>
            <p:cNvSpPr txBox="1"/>
            <p:nvPr/>
          </p:nvSpPr>
          <p:spPr>
            <a:xfrm>
              <a:off x="2205056" y="2891118"/>
              <a:ext cx="4307095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스마트헬스케어란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특징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주요기술 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활용분야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09" name="화살표 1"/>
            <p:cNvGrpSpPr>
              <a:grpSpLocks/>
            </p:cNvGrpSpPr>
            <p:nvPr/>
          </p:nvGrpSpPr>
          <p:grpSpPr bwMode="auto">
            <a:xfrm>
              <a:off x="1846558" y="2924026"/>
              <a:ext cx="236707" cy="146050"/>
              <a:chOff x="1858915" y="2239178"/>
              <a:chExt cx="175354" cy="147421"/>
            </a:xfrm>
          </p:grpSpPr>
          <p:sp>
            <p:nvSpPr>
              <p:cNvPr id="210" name="화살표 1-1"/>
              <p:cNvSpPr/>
              <p:nvPr/>
            </p:nvSpPr>
            <p:spPr>
              <a:xfrm>
                <a:off x="1858915" y="2239178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화살표 1-2"/>
              <p:cNvSpPr/>
              <p:nvPr/>
            </p:nvSpPr>
            <p:spPr>
              <a:xfrm>
                <a:off x="1937027" y="2239178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14" name="그룹 1-1"/>
          <p:cNvGrpSpPr>
            <a:grpSpLocks/>
          </p:cNvGrpSpPr>
          <p:nvPr/>
        </p:nvGrpSpPr>
        <p:grpSpPr bwMode="auto">
          <a:xfrm>
            <a:off x="353645" y="5460939"/>
            <a:ext cx="961965" cy="743098"/>
            <a:chOff x="486030" y="1406555"/>
            <a:chExt cx="1196776" cy="1073722"/>
          </a:xfrm>
        </p:grpSpPr>
        <p:grpSp>
          <p:nvGrpSpPr>
            <p:cNvPr id="215" name="그룹 60"/>
            <p:cNvGrpSpPr>
              <a:grpSpLocks/>
            </p:cNvGrpSpPr>
            <p:nvPr/>
          </p:nvGrpSpPr>
          <p:grpSpPr bwMode="auto">
            <a:xfrm rot="5400000">
              <a:off x="547557" y="1345028"/>
              <a:ext cx="1073722" cy="1196776"/>
              <a:chOff x="918901" y="3707507"/>
              <a:chExt cx="971819" cy="1083196"/>
            </a:xfrm>
          </p:grpSpPr>
          <p:sp>
            <p:nvSpPr>
              <p:cNvPr id="217" name="Freeform 5"/>
              <p:cNvSpPr>
                <a:spLocks/>
              </p:cNvSpPr>
              <p:nvPr/>
            </p:nvSpPr>
            <p:spPr bwMode="auto">
              <a:xfrm>
                <a:off x="918901" y="3707507"/>
                <a:ext cx="971819" cy="1083196"/>
              </a:xfrm>
              <a:custGeom>
                <a:avLst/>
                <a:gdLst>
                  <a:gd name="T0" fmla="*/ 0 w 1780"/>
                  <a:gd name="T1" fmla="*/ 598 h 1984"/>
                  <a:gd name="T2" fmla="*/ 0 w 1780"/>
                  <a:gd name="T3" fmla="*/ 598 h 1984"/>
                  <a:gd name="T4" fmla="*/ 2 w 1780"/>
                  <a:gd name="T5" fmla="*/ 572 h 1984"/>
                  <a:gd name="T6" fmla="*/ 8 w 1780"/>
                  <a:gd name="T7" fmla="*/ 546 h 1984"/>
                  <a:gd name="T8" fmla="*/ 18 w 1780"/>
                  <a:gd name="T9" fmla="*/ 520 h 1984"/>
                  <a:gd name="T10" fmla="*/ 30 w 1780"/>
                  <a:gd name="T11" fmla="*/ 496 h 1984"/>
                  <a:gd name="T12" fmla="*/ 46 w 1780"/>
                  <a:gd name="T13" fmla="*/ 472 h 1984"/>
                  <a:gd name="T14" fmla="*/ 64 w 1780"/>
                  <a:gd name="T15" fmla="*/ 450 h 1984"/>
                  <a:gd name="T16" fmla="*/ 84 w 1780"/>
                  <a:gd name="T17" fmla="*/ 432 h 1984"/>
                  <a:gd name="T18" fmla="*/ 104 w 1780"/>
                  <a:gd name="T19" fmla="*/ 418 h 1984"/>
                  <a:gd name="T20" fmla="*/ 786 w 1780"/>
                  <a:gd name="T21" fmla="*/ 24 h 1984"/>
                  <a:gd name="T22" fmla="*/ 786 w 1780"/>
                  <a:gd name="T23" fmla="*/ 24 h 1984"/>
                  <a:gd name="T24" fmla="*/ 808 w 1780"/>
                  <a:gd name="T25" fmla="*/ 14 h 1984"/>
                  <a:gd name="T26" fmla="*/ 834 w 1780"/>
                  <a:gd name="T27" fmla="*/ 6 h 1984"/>
                  <a:gd name="T28" fmla="*/ 862 w 1780"/>
                  <a:gd name="T29" fmla="*/ 0 h 1984"/>
                  <a:gd name="T30" fmla="*/ 890 w 1780"/>
                  <a:gd name="T31" fmla="*/ 0 h 1984"/>
                  <a:gd name="T32" fmla="*/ 918 w 1780"/>
                  <a:gd name="T33" fmla="*/ 0 h 1984"/>
                  <a:gd name="T34" fmla="*/ 944 w 1780"/>
                  <a:gd name="T35" fmla="*/ 6 h 1984"/>
                  <a:gd name="T36" fmla="*/ 970 w 1780"/>
                  <a:gd name="T37" fmla="*/ 14 h 1984"/>
                  <a:gd name="T38" fmla="*/ 994 w 1780"/>
                  <a:gd name="T39" fmla="*/ 24 h 1984"/>
                  <a:gd name="T40" fmla="*/ 1676 w 1780"/>
                  <a:gd name="T41" fmla="*/ 418 h 1984"/>
                  <a:gd name="T42" fmla="*/ 1676 w 1780"/>
                  <a:gd name="T43" fmla="*/ 418 h 1984"/>
                  <a:gd name="T44" fmla="*/ 1696 w 1780"/>
                  <a:gd name="T45" fmla="*/ 432 h 1984"/>
                  <a:gd name="T46" fmla="*/ 1716 w 1780"/>
                  <a:gd name="T47" fmla="*/ 450 h 1984"/>
                  <a:gd name="T48" fmla="*/ 1734 w 1780"/>
                  <a:gd name="T49" fmla="*/ 472 h 1984"/>
                  <a:gd name="T50" fmla="*/ 1748 w 1780"/>
                  <a:gd name="T51" fmla="*/ 496 h 1984"/>
                  <a:gd name="T52" fmla="*/ 1762 w 1780"/>
                  <a:gd name="T53" fmla="*/ 520 h 1984"/>
                  <a:gd name="T54" fmla="*/ 1770 w 1780"/>
                  <a:gd name="T55" fmla="*/ 546 h 1984"/>
                  <a:gd name="T56" fmla="*/ 1776 w 1780"/>
                  <a:gd name="T57" fmla="*/ 572 h 1984"/>
                  <a:gd name="T58" fmla="*/ 1780 w 1780"/>
                  <a:gd name="T59" fmla="*/ 598 h 1984"/>
                  <a:gd name="T60" fmla="*/ 1780 w 1780"/>
                  <a:gd name="T61" fmla="*/ 1384 h 1984"/>
                  <a:gd name="T62" fmla="*/ 1780 w 1780"/>
                  <a:gd name="T63" fmla="*/ 1384 h 1984"/>
                  <a:gd name="T64" fmla="*/ 1776 w 1780"/>
                  <a:gd name="T65" fmla="*/ 1410 h 1984"/>
                  <a:gd name="T66" fmla="*/ 1770 w 1780"/>
                  <a:gd name="T67" fmla="*/ 1436 h 1984"/>
                  <a:gd name="T68" fmla="*/ 1762 w 1780"/>
                  <a:gd name="T69" fmla="*/ 1462 h 1984"/>
                  <a:gd name="T70" fmla="*/ 1748 w 1780"/>
                  <a:gd name="T71" fmla="*/ 1488 h 1984"/>
                  <a:gd name="T72" fmla="*/ 1734 w 1780"/>
                  <a:gd name="T73" fmla="*/ 1510 h 1984"/>
                  <a:gd name="T74" fmla="*/ 1716 w 1780"/>
                  <a:gd name="T75" fmla="*/ 1532 h 1984"/>
                  <a:gd name="T76" fmla="*/ 1696 w 1780"/>
                  <a:gd name="T77" fmla="*/ 1550 h 1984"/>
                  <a:gd name="T78" fmla="*/ 1676 w 1780"/>
                  <a:gd name="T79" fmla="*/ 1564 h 1984"/>
                  <a:gd name="T80" fmla="*/ 994 w 1780"/>
                  <a:gd name="T81" fmla="*/ 1958 h 1984"/>
                  <a:gd name="T82" fmla="*/ 994 w 1780"/>
                  <a:gd name="T83" fmla="*/ 1958 h 1984"/>
                  <a:gd name="T84" fmla="*/ 970 w 1780"/>
                  <a:gd name="T85" fmla="*/ 1970 h 1984"/>
                  <a:gd name="T86" fmla="*/ 944 w 1780"/>
                  <a:gd name="T87" fmla="*/ 1976 h 1984"/>
                  <a:gd name="T88" fmla="*/ 918 w 1780"/>
                  <a:gd name="T89" fmla="*/ 1982 h 1984"/>
                  <a:gd name="T90" fmla="*/ 890 w 1780"/>
                  <a:gd name="T91" fmla="*/ 1984 h 1984"/>
                  <a:gd name="T92" fmla="*/ 862 w 1780"/>
                  <a:gd name="T93" fmla="*/ 1982 h 1984"/>
                  <a:gd name="T94" fmla="*/ 834 w 1780"/>
                  <a:gd name="T95" fmla="*/ 1976 h 1984"/>
                  <a:gd name="T96" fmla="*/ 808 w 1780"/>
                  <a:gd name="T97" fmla="*/ 1970 h 1984"/>
                  <a:gd name="T98" fmla="*/ 786 w 1780"/>
                  <a:gd name="T99" fmla="*/ 1958 h 1984"/>
                  <a:gd name="T100" fmla="*/ 104 w 1780"/>
                  <a:gd name="T101" fmla="*/ 1564 h 1984"/>
                  <a:gd name="T102" fmla="*/ 104 w 1780"/>
                  <a:gd name="T103" fmla="*/ 1564 h 1984"/>
                  <a:gd name="T104" fmla="*/ 84 w 1780"/>
                  <a:gd name="T105" fmla="*/ 1550 h 1984"/>
                  <a:gd name="T106" fmla="*/ 64 w 1780"/>
                  <a:gd name="T107" fmla="*/ 1532 h 1984"/>
                  <a:gd name="T108" fmla="*/ 46 w 1780"/>
                  <a:gd name="T109" fmla="*/ 1510 h 1984"/>
                  <a:gd name="T110" fmla="*/ 30 w 1780"/>
                  <a:gd name="T111" fmla="*/ 1488 h 1984"/>
                  <a:gd name="T112" fmla="*/ 18 w 1780"/>
                  <a:gd name="T113" fmla="*/ 1462 h 1984"/>
                  <a:gd name="T114" fmla="*/ 8 w 1780"/>
                  <a:gd name="T115" fmla="*/ 1436 h 1984"/>
                  <a:gd name="T116" fmla="*/ 2 w 1780"/>
                  <a:gd name="T117" fmla="*/ 1410 h 1984"/>
                  <a:gd name="T118" fmla="*/ 0 w 1780"/>
                  <a:gd name="T119" fmla="*/ 1384 h 1984"/>
                  <a:gd name="T120" fmla="*/ 0 w 1780"/>
                  <a:gd name="T121" fmla="*/ 598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80" h="1984">
                    <a:moveTo>
                      <a:pt x="0" y="598"/>
                    </a:moveTo>
                    <a:lnTo>
                      <a:pt x="0" y="598"/>
                    </a:lnTo>
                    <a:lnTo>
                      <a:pt x="2" y="572"/>
                    </a:lnTo>
                    <a:lnTo>
                      <a:pt x="8" y="546"/>
                    </a:lnTo>
                    <a:lnTo>
                      <a:pt x="18" y="520"/>
                    </a:lnTo>
                    <a:lnTo>
                      <a:pt x="30" y="496"/>
                    </a:lnTo>
                    <a:lnTo>
                      <a:pt x="46" y="472"/>
                    </a:lnTo>
                    <a:lnTo>
                      <a:pt x="64" y="450"/>
                    </a:lnTo>
                    <a:lnTo>
                      <a:pt x="84" y="432"/>
                    </a:lnTo>
                    <a:lnTo>
                      <a:pt x="104" y="418"/>
                    </a:lnTo>
                    <a:lnTo>
                      <a:pt x="786" y="24"/>
                    </a:lnTo>
                    <a:lnTo>
                      <a:pt x="786" y="24"/>
                    </a:lnTo>
                    <a:lnTo>
                      <a:pt x="808" y="14"/>
                    </a:lnTo>
                    <a:lnTo>
                      <a:pt x="834" y="6"/>
                    </a:lnTo>
                    <a:lnTo>
                      <a:pt x="862" y="0"/>
                    </a:lnTo>
                    <a:lnTo>
                      <a:pt x="890" y="0"/>
                    </a:lnTo>
                    <a:lnTo>
                      <a:pt x="918" y="0"/>
                    </a:lnTo>
                    <a:lnTo>
                      <a:pt x="944" y="6"/>
                    </a:lnTo>
                    <a:lnTo>
                      <a:pt x="970" y="14"/>
                    </a:lnTo>
                    <a:lnTo>
                      <a:pt x="994" y="24"/>
                    </a:lnTo>
                    <a:lnTo>
                      <a:pt x="1676" y="418"/>
                    </a:lnTo>
                    <a:lnTo>
                      <a:pt x="1676" y="418"/>
                    </a:lnTo>
                    <a:lnTo>
                      <a:pt x="1696" y="432"/>
                    </a:lnTo>
                    <a:lnTo>
                      <a:pt x="1716" y="450"/>
                    </a:lnTo>
                    <a:lnTo>
                      <a:pt x="1734" y="472"/>
                    </a:lnTo>
                    <a:lnTo>
                      <a:pt x="1748" y="496"/>
                    </a:lnTo>
                    <a:lnTo>
                      <a:pt x="1762" y="520"/>
                    </a:lnTo>
                    <a:lnTo>
                      <a:pt x="1770" y="546"/>
                    </a:lnTo>
                    <a:lnTo>
                      <a:pt x="1776" y="572"/>
                    </a:lnTo>
                    <a:lnTo>
                      <a:pt x="1780" y="598"/>
                    </a:lnTo>
                    <a:lnTo>
                      <a:pt x="1780" y="1384"/>
                    </a:lnTo>
                    <a:lnTo>
                      <a:pt x="1780" y="1384"/>
                    </a:lnTo>
                    <a:lnTo>
                      <a:pt x="1776" y="1410"/>
                    </a:lnTo>
                    <a:lnTo>
                      <a:pt x="1770" y="1436"/>
                    </a:lnTo>
                    <a:lnTo>
                      <a:pt x="1762" y="1462"/>
                    </a:lnTo>
                    <a:lnTo>
                      <a:pt x="1748" y="1488"/>
                    </a:lnTo>
                    <a:lnTo>
                      <a:pt x="1734" y="1510"/>
                    </a:lnTo>
                    <a:lnTo>
                      <a:pt x="1716" y="1532"/>
                    </a:lnTo>
                    <a:lnTo>
                      <a:pt x="1696" y="1550"/>
                    </a:lnTo>
                    <a:lnTo>
                      <a:pt x="1676" y="1564"/>
                    </a:lnTo>
                    <a:lnTo>
                      <a:pt x="994" y="1958"/>
                    </a:lnTo>
                    <a:lnTo>
                      <a:pt x="994" y="1958"/>
                    </a:lnTo>
                    <a:lnTo>
                      <a:pt x="970" y="1970"/>
                    </a:lnTo>
                    <a:lnTo>
                      <a:pt x="944" y="1976"/>
                    </a:lnTo>
                    <a:lnTo>
                      <a:pt x="918" y="1982"/>
                    </a:lnTo>
                    <a:lnTo>
                      <a:pt x="890" y="1984"/>
                    </a:lnTo>
                    <a:lnTo>
                      <a:pt x="862" y="1982"/>
                    </a:lnTo>
                    <a:lnTo>
                      <a:pt x="834" y="1976"/>
                    </a:lnTo>
                    <a:lnTo>
                      <a:pt x="808" y="1970"/>
                    </a:lnTo>
                    <a:lnTo>
                      <a:pt x="786" y="1958"/>
                    </a:lnTo>
                    <a:lnTo>
                      <a:pt x="104" y="1564"/>
                    </a:lnTo>
                    <a:lnTo>
                      <a:pt x="104" y="1564"/>
                    </a:lnTo>
                    <a:lnTo>
                      <a:pt x="84" y="1550"/>
                    </a:lnTo>
                    <a:lnTo>
                      <a:pt x="64" y="1532"/>
                    </a:lnTo>
                    <a:lnTo>
                      <a:pt x="46" y="1510"/>
                    </a:lnTo>
                    <a:lnTo>
                      <a:pt x="30" y="1488"/>
                    </a:lnTo>
                    <a:lnTo>
                      <a:pt x="18" y="1462"/>
                    </a:lnTo>
                    <a:lnTo>
                      <a:pt x="8" y="1436"/>
                    </a:lnTo>
                    <a:lnTo>
                      <a:pt x="2" y="1410"/>
                    </a:lnTo>
                    <a:lnTo>
                      <a:pt x="0" y="1384"/>
                    </a:lnTo>
                    <a:lnTo>
                      <a:pt x="0" y="598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35000"/>
                </a:schemeClr>
              </a:solidFill>
              <a:ln w="19050">
                <a:solidFill>
                  <a:schemeClr val="bg1"/>
                </a:solidFill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90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218" name="그림 217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tretch>
                <a:fillRect/>
              </a:stretch>
            </p:blipFill>
            <p:spPr>
              <a:xfrm>
                <a:off x="983314" y="3778765"/>
                <a:ext cx="843987" cy="940693"/>
              </a:xfrm>
              <a:prstGeom prst="rect">
                <a:avLst/>
              </a:prstGeom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635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16" name="TextBox 215"/>
            <p:cNvSpPr txBox="1"/>
            <p:nvPr/>
          </p:nvSpPr>
          <p:spPr>
            <a:xfrm>
              <a:off x="827782" y="1773041"/>
              <a:ext cx="620053" cy="268662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200" dirty="0" smtClean="0">
                  <a:solidFill>
                    <a:srgbClr val="FF0000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04</a:t>
              </a:r>
              <a:endParaRPr kumimoji="0" lang="ko-KR" altLang="en-US" sz="3200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9" name="그룹 1-2"/>
          <p:cNvGrpSpPr>
            <a:grpSpLocks/>
          </p:cNvGrpSpPr>
          <p:nvPr/>
        </p:nvGrpSpPr>
        <p:grpSpPr bwMode="auto">
          <a:xfrm>
            <a:off x="107504" y="5411949"/>
            <a:ext cx="6822042" cy="804576"/>
            <a:chOff x="62591" y="1358776"/>
            <a:chExt cx="4780638" cy="1249680"/>
          </a:xfrm>
        </p:grpSpPr>
        <p:sp>
          <p:nvSpPr>
            <p:cNvPr id="220" name="직사각형 219"/>
            <p:cNvSpPr/>
            <p:nvPr/>
          </p:nvSpPr>
          <p:spPr>
            <a:xfrm>
              <a:off x="407013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1" name="직사각형 220"/>
            <p:cNvSpPr/>
            <p:nvPr/>
          </p:nvSpPr>
          <p:spPr>
            <a:xfrm>
              <a:off x="4454366" y="1358776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2" name="직사각형 221"/>
            <p:cNvSpPr/>
            <p:nvPr/>
          </p:nvSpPr>
          <p:spPr>
            <a:xfrm>
              <a:off x="4454366" y="2571934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23" name="직선 연결선 222"/>
            <p:cNvCxnSpPr/>
            <p:nvPr/>
          </p:nvCxnSpPr>
          <p:spPr>
            <a:xfrm flipH="1">
              <a:off x="8005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직선 연결선 223"/>
            <p:cNvCxnSpPr/>
            <p:nvPr/>
          </p:nvCxnSpPr>
          <p:spPr>
            <a:xfrm>
              <a:off x="427646" y="137624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직선 연결선 224"/>
            <p:cNvCxnSpPr/>
            <p:nvPr/>
          </p:nvCxnSpPr>
          <p:spPr>
            <a:xfrm>
              <a:off x="427646" y="2587813"/>
              <a:ext cx="4031481" cy="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직사각형 225"/>
            <p:cNvSpPr/>
            <p:nvPr/>
          </p:nvSpPr>
          <p:spPr>
            <a:xfrm>
              <a:off x="62591" y="1965355"/>
              <a:ext cx="36506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7" name="직사각형 226"/>
            <p:cNvSpPr/>
            <p:nvPr/>
          </p:nvSpPr>
          <p:spPr>
            <a:xfrm>
              <a:off x="407013" y="2570346"/>
              <a:ext cx="36505" cy="349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28" name="직선 연결선 227"/>
            <p:cNvCxnSpPr/>
            <p:nvPr/>
          </p:nvCxnSpPr>
          <p:spPr>
            <a:xfrm flipH="1" flipV="1">
              <a:off x="8005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직선 연결선 228"/>
            <p:cNvCxnSpPr/>
            <p:nvPr/>
          </p:nvCxnSpPr>
          <p:spPr>
            <a:xfrm>
              <a:off x="4479761" y="1385771"/>
              <a:ext cx="338073" cy="582760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직사각형 229"/>
            <p:cNvSpPr/>
            <p:nvPr/>
          </p:nvSpPr>
          <p:spPr>
            <a:xfrm flipH="1">
              <a:off x="4806724" y="1965355"/>
              <a:ext cx="36505" cy="365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231" name="직선 연결선 230"/>
            <p:cNvCxnSpPr/>
            <p:nvPr/>
          </p:nvCxnSpPr>
          <p:spPr>
            <a:xfrm flipV="1">
              <a:off x="4479761" y="2003465"/>
              <a:ext cx="338073" cy="582761"/>
            </a:xfrm>
            <a:prstGeom prst="line">
              <a:avLst/>
            </a:prstGeom>
            <a:ln w="3175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Text 1-1"/>
          <p:cNvSpPr txBox="1"/>
          <p:nvPr/>
        </p:nvSpPr>
        <p:spPr>
          <a:xfrm>
            <a:off x="1551141" y="5627973"/>
            <a:ext cx="5229614" cy="34471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1225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스마트 의류</a:t>
            </a:r>
            <a:endParaRPr kumimoji="0" lang="en-US" altLang="ko-KR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79" name="그룹 278"/>
          <p:cNvGrpSpPr/>
          <p:nvPr/>
        </p:nvGrpSpPr>
        <p:grpSpPr>
          <a:xfrm>
            <a:off x="1260014" y="6204037"/>
            <a:ext cx="6487972" cy="249299"/>
            <a:chOff x="1846558" y="2820375"/>
            <a:chExt cx="4552105" cy="211669"/>
          </a:xfrm>
        </p:grpSpPr>
        <p:sp>
          <p:nvSpPr>
            <p:cNvPr id="280" name="Text 1-2"/>
            <p:cNvSpPr txBox="1"/>
            <p:nvPr/>
          </p:nvSpPr>
          <p:spPr>
            <a:xfrm>
              <a:off x="2154657" y="2820375"/>
              <a:ext cx="4244006" cy="211669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스마트의류의 형태</a:t>
              </a:r>
              <a:r>
                <a:rPr kumimoji="0" lang="en-US" altLang="ko-KR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/ </a:t>
              </a:r>
              <a:r>
                <a:rPr kumimoji="0" lang="ko-KR" altLang="en-US" dirty="0" smtClean="0">
                  <a:solidFill>
                    <a:srgbClr val="01B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스마트의류의 사례</a:t>
              </a:r>
              <a:endParaRPr kumimoji="0" lang="ko-KR" altLang="en-US" dirty="0">
                <a:solidFill>
                  <a:srgbClr val="01B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grpSp>
          <p:nvGrpSpPr>
            <p:cNvPr id="281" name="화살표 1"/>
            <p:cNvGrpSpPr>
              <a:grpSpLocks/>
            </p:cNvGrpSpPr>
            <p:nvPr/>
          </p:nvGrpSpPr>
          <p:grpSpPr bwMode="auto">
            <a:xfrm>
              <a:off x="1846558" y="2881516"/>
              <a:ext cx="236707" cy="146050"/>
              <a:chOff x="1858915" y="2196269"/>
              <a:chExt cx="175354" cy="147421"/>
            </a:xfrm>
          </p:grpSpPr>
          <p:sp>
            <p:nvSpPr>
              <p:cNvPr id="282" name="화살표 1-1"/>
              <p:cNvSpPr/>
              <p:nvPr/>
            </p:nvSpPr>
            <p:spPr>
              <a:xfrm>
                <a:off x="1858915" y="2196269"/>
                <a:ext cx="97241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화살표 1-2"/>
              <p:cNvSpPr/>
              <p:nvPr/>
            </p:nvSpPr>
            <p:spPr>
              <a:xfrm>
                <a:off x="1937027" y="2196269"/>
                <a:ext cx="97242" cy="147421"/>
              </a:xfrm>
              <a:prstGeom prst="chevron">
                <a:avLst>
                  <a:gd name="adj" fmla="val 42416"/>
                </a:avLst>
              </a:prstGeom>
              <a:solidFill>
                <a:srgbClr val="01B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88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스마트의류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319874" y="687403"/>
            <a:ext cx="5332245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스마트의류의</a:t>
              </a: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 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형태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32665" y="1724097"/>
            <a:ext cx="85063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① 패시브 스마트 섬유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(Passive Smart Textile)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환경적인 변화나 자극과는 상관없이 수동적으로 추가특성을 나타내는 것을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의미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예로 폴리아라미드 섬유는 자외선을 감지하여 인장강도를 저하시키는데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자외선에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60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시간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이상을 직접적으로 누출시키면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인장강도는 초기보다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80%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이상의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저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하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외에도 다층 복합사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플라즈마 처리직물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전도성 섬유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광센서 직물 등이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패시브스마트 섬유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② 액티브 스마트 섬유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(Active Smart Textile)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환경적인 변화나 자극을 감지하여 반응하는 섬유로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일반적인 스마트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섬유</a:t>
            </a:r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예를 들면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친수성 멤브레인이 습한 환경이 되면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투습성을 발현하거나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온도를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조절하며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형상기억의 특성을 가지는 직물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등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③ 인텔리전트 스마트 섬유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(Intelligent Smart Textile)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인텔리전트 스마트 섬유는 의류 또는 액세서리에 미리 프로그램화된 매뉴얼을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장착하여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특정한 기능을 수행하거나 반응하도록 만든 섬유를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의미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05551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스마트의류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319875" y="687403"/>
            <a:ext cx="504421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스마트의류 사례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11148" y="2060848"/>
            <a:ext cx="39072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① 코오롱스포츠의 라이프택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패션과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IT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기술을 접목한 아웃도어 등산 재킷 라이프택의 최선 버전을 선보였다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라이프택은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산행에서 조난을 당하거나 극한 상황에 처했을 때 착용자의 생명을 구할 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있도록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설계된 옷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44576"/>
            <a:ext cx="3960440" cy="443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8653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스마트의류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319875" y="687403"/>
            <a:ext cx="504421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스마트의류 사례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54871" y="2132856"/>
            <a:ext cx="41233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② 아이리버의 아발란치</a:t>
            </a:r>
          </a:p>
          <a:p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IT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기기 회사인 아이리버는 스스로 발열하는 스마트 의류 아발란치를 개발했는데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아발란치는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A4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용지보다 약간 작은 크기의 원단에 탄소 섬유를 프린팅하는 방식으로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제작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46" y="2132856"/>
            <a:ext cx="42291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4173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스마트의류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319875" y="687403"/>
            <a:ext cx="504421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스마트의류 사례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324075" y="2204864"/>
            <a:ext cx="4195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③ 제일모직의 로가디스 스마트수트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제일모직은 근거리무선통신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(NFC)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을 탑재한 로가디스 스마트수트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2.0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출시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재킷 안쪽에 부착된 스마트폰 전용 주머니에 무선통신 모듈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NFC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태그를 넣어 옷과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스마트폰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애플리케이션이 연동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23601"/>
            <a:ext cx="4440932" cy="3646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4173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스마트의류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319875" y="661777"/>
            <a:ext cx="5044214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스마트의류 사례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32665" y="1683272"/>
            <a:ext cx="85063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④ 구글과 리바이스의 스마트 자켓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구글과 청바지의 대표 브랜드인 리바이스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(Levi’s)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 함께 스마트 재킷을 출시했는데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이는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웨어러블 기기가 기존 스마트워치 등을 넘어 옷으로도 확대되고 있는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것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⑤ 라이크어글로브의 스마트 의류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미국 라이크어글로브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(LikeAGlove)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는 입기만 하면 정확한 신체치수를 알려줘 옷을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구매할때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편리하게 사용할 수 있는 스마트의류를 출시할 예정이다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라이크어글로브의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스마트의류는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전도성 섬유로 만든 재질의 옷으로 안감에 신체 치수를 측정해주는 센서를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넣음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96209"/>
            <a:ext cx="6120680" cy="291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4173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0" y="276542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7713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6103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20669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70103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52103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80103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그림 12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76733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그림 13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29891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32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24528" y="2524957"/>
            <a:ext cx="464780" cy="46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 descr="2008LG_MC표지0037.png"/>
          <p:cNvPicPr>
            <a:picLocks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05295" y="2703347"/>
            <a:ext cx="10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그림 17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967013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347169" y="2617913"/>
            <a:ext cx="278868" cy="27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 descr="2008LG_MC표지0037.png"/>
          <p:cNvPicPr>
            <a:picLocks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75478" y="2667347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 descr="2008LG_MC표지0037.png"/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4" y="2649347"/>
            <a:ext cx="216000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 descr="2008LG_MC표지0037.png"/>
          <p:cNvPicPr>
            <a:picLocks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10000" contrast="40000"/>
          </a:blip>
          <a:stretch>
            <a:fillRect/>
          </a:stretch>
        </p:blipFill>
        <p:spPr bwMode="auto">
          <a:xfrm>
            <a:off x="9504040" y="2577347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076056" y="212901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질문 받습니다</a:t>
            </a:r>
            <a:r>
              <a:rPr kumimoji="0" lang="en-US" altLang="ko-KR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r>
              <a:rPr kumimoji="0" lang="ko-KR" altLang="en-US" sz="2800" dirty="0" smtClean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kumimoji="0" lang="ko-KR" altLang="en-US" sz="28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4000496" y="2880360"/>
            <a:ext cx="4675560" cy="762954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072066" y="2928934"/>
            <a:ext cx="3600000" cy="696922"/>
          </a:xfrm>
          <a:prstGeom prst="rect">
            <a:avLst/>
          </a:prstGeom>
          <a:noFill/>
        </p:spPr>
        <p:txBody>
          <a:bodyPr wrap="none" lIns="0" tIns="0" rIns="0" bIns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bevelB w="1270" h="127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50000"/>
              <a:tabLst>
                <a:tab pos="177800" algn="l"/>
                <a:tab pos="803275" algn="l"/>
              </a:tabLst>
              <a:defRPr/>
            </a:pPr>
            <a:r>
              <a:rPr kumimoji="0" lang="ko-KR" altLang="en-US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합니다</a:t>
            </a:r>
            <a:r>
              <a:rPr kumimoji="0" lang="en-US" altLang="ko-KR" sz="4400" dirty="0">
                <a:gradFill>
                  <a:gsLst>
                    <a:gs pos="49000">
                      <a:prstClr val="white"/>
                    </a:gs>
                    <a:gs pos="50000">
                      <a:prstClr val="white">
                        <a:lumMod val="75000"/>
                      </a:prstClr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kumimoji="0" lang="ko-KR" altLang="en-US" sz="4400" dirty="0">
              <a:gradFill>
                <a:gsLst>
                  <a:gs pos="49000">
                    <a:prstClr val="white"/>
                  </a:gs>
                  <a:gs pos="50000">
                    <a:prstClr val="white">
                      <a:lumMod val="75000"/>
                    </a:prstClr>
                  </a:gs>
                  <a:gs pos="100000">
                    <a:prstClr val="white">
                      <a:lumMod val="7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0" name="빛아우라" descr="빛아우라.png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95450" y="3044825"/>
            <a:ext cx="21955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도넛아우라"/>
          <p:cNvSpPr/>
          <p:nvPr/>
        </p:nvSpPr>
        <p:spPr>
          <a:xfrm>
            <a:off x="2214563" y="3789363"/>
            <a:ext cx="1612900" cy="1611312"/>
          </a:xfrm>
          <a:prstGeom prst="donut">
            <a:avLst>
              <a:gd name="adj" fmla="val 1424"/>
            </a:avLst>
          </a:prstGeom>
          <a:solidFill>
            <a:schemeClr val="tx2">
              <a:lumMod val="40000"/>
              <a:lumOff val="6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rgbClr val="000000"/>
              </a:solidFill>
            </a:endParaRPr>
          </a:p>
        </p:txBody>
      </p:sp>
      <p:pic>
        <p:nvPicPr>
          <p:cNvPr id="33" name="별" descr="별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3388128">
            <a:off x="2067719" y="2866232"/>
            <a:ext cx="26860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9324975" y="0"/>
            <a:ext cx="298450" cy="298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9774 -1.11111E-6 L 2.77778E-7 -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77778E-7 -1.85185E-6 L -0.09774 -1.85185E-6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21" dur="6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3.33333E-6 L -0.04965 -0.0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3" y="-6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00034 0.00347 L -0.02083 -3.7037E-7 " pathEditMode="relative" rAng="0" ptsTypes="AA">
                                      <p:cBhvr>
                                        <p:cTn id="49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53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2083 -3.7037E-7 L 0.02275 0.00741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3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955 0.00648 C -0.74739 -0.00949 -0.68542 -0.025 -0.61771 -0.01898 C -0.54982 -0.01296 -0.4783 0.04653 -0.40312 0.04259 C -0.32795 0.03866 -0.23403 -0.03518 -0.16719 -0.04213 C -0.10035 -0.04884 -0.02778 -0.00648 -1.38889E-6 -2.22222E-6 " pathEditMode="relative" rAng="0" ptsTypes="AAAAA">
                                      <p:cBhvr>
                                        <p:cTn id="61" dur="33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86233 0.00648 C -0.79635 -0.00949 -0.73021 -0.025 -0.65799 -0.01898 C -0.58542 -0.01296 -0.50955 0.04653 -0.42934 0.04259 C -0.34896 0.03866 -0.24931 -0.03518 -0.1783 -0.04213 C -0.10677 -0.04884 -0.02969 -0.00648 2.77778E-7 -2.22222E-6 " pathEditMode="relative" rAng="0" ptsTypes="AAAAA">
                                      <p:cBhvr>
                                        <p:cTn id="69" dur="29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21006 0.0074 C -1.1177 -0.01065 -1.025 -0.02778 -0.92361 -0.0213 C -0.82187 -0.01482 -0.7151 0.05254 -0.60277 0.04745 C -0.48975 0.04352 -0.34982 -0.03935 -0.25017 -0.04676 C -0.15 -0.05394 -0.04184 -0.00741 -4.72222E-6 2.96296E-6 " pathEditMode="relative" rAng="0" ptsTypes="AAAAA">
                                      <p:cBhvr>
                                        <p:cTn id="77" dur="24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6 C -0.14027 0.03866 -0.09982 -0.03518 -0.07118 -0.04213 C -0.04288 -0.04884 -0.01215 -0.00648 -3.88889E-6 -3.33333E-6 " pathEditMode="relative" rAng="0" ptsTypes="AAAAA">
                                      <p:cBhvr>
                                        <p:cTn id="85" dur="19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34514 0.00648 C -0.3191 -0.00949 -0.29254 -0.025 -0.26372 -0.01898 C -0.23455 -0.01296 -0.20434 0.04653 -0.17188 0.04259 C -0.14028 0.03866 -0.1 -0.03518 -0.07136 -0.04213 C -0.04306 -0.04884 -0.01233 -0.00648 1.94444E-6 -2.22222E-6 " pathEditMode="relative" rAng="0" ptsTypes="AAAAA">
                                      <p:cBhvr>
                                        <p:cTn id="93" dur="27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01" dur="28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5E-6 -2.22222E-6 " pathEditMode="relative" rAng="0" ptsTypes="AAAAA">
                                      <p:cBhvr>
                                        <p:cTn id="109" dur="21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117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93819 -0.00972 C -0.86667 0.01389 -0.79479 0.03658 -0.71597 0.02778 C -0.63715 0.01898 -0.55451 -0.06852 -0.46753 -0.06273 C -0.38003 -0.05694 -0.27135 0.05162 -0.19427 0.06181 C -0.11632 0.07176 -0.03246 0.00949 -5.55556E-7 -2.22222E-6 " pathEditMode="relative" rAng="0" ptsTypes="AAAAA">
                                      <p:cBhvr>
                                        <p:cTn id="125" dur="2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4514 0.01227 C -0.31909 -0.01782 -0.29253 -0.04699 -0.26371 -0.03588 C -0.23472 -0.02453 -0.20451 0.08773 -0.17187 0.08009 C -0.14028 0.07269 -0.09982 -0.0662 -0.07118 -0.0794 C -0.04288 -0.0919 -0.01215 -0.01227 -2.5E-6 -2.22222E-6 " pathEditMode="relative" rAng="0" ptsTypes="AAAAA">
                                      <p:cBhvr>
                                        <p:cTn id="133" dur="26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0955 0.00648 C -0.7474 -0.00949 -0.68542 -0.025 -0.61771 -0.01898 C -0.54983 -0.01296 -0.4783 0.04653 -0.40313 0.04259 C -0.32795 0.03866 -0.23403 -0.03518 -0.16719 -0.04213 C -0.10035 -0.04884 -0.02778 -0.00648 2.77778E-6 -2.22222E-6 " pathEditMode="relative" rAng="0" ptsTypes="AAAAA">
                                      <p:cBhvr>
                                        <p:cTn id="144" dur="33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69" y="-67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0.86233 0.00648 C -0.79636 -0.00949 -0.73021 -0.025 -0.65799 -0.01898 C -0.58542 -0.01296 -0.50955 0.04653 -0.42934 0.04259 C -0.34896 0.03866 -0.24931 -0.03518 -0.1783 -0.04213 C -0.10677 -0.04884 -0.02969 -0.00648 4.16667E-6 -2.22222E-6 " pathEditMode="relative" rAng="0" ptsTypes="AAAAA">
                                      <p:cBhvr>
                                        <p:cTn id="152" dur="29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8" y="-67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-1.21024 0.00741 C -1.11788 -0.01065 -1.025 -0.02778 -0.92361 -0.0213 C -0.82187 -0.01481 -0.7151 0.05255 -0.60277 0.04745 C -0.48975 0.04352 -0.34982 -0.03935 -0.25017 -0.04676 C -0.15 -0.05393 -0.04184 -0.00741 -4.72222E-6 -7.40741E-7 " pathEditMode="relative" rAng="0" ptsTypes="AAAAA">
                                      <p:cBhvr>
                                        <p:cTn id="160" dur="24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03" y="-7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-0.34513 0.00648 C -0.31909 -0.00949 -0.29253 -0.025 -0.26371 -0.01898 C -0.23472 -0.01296 -0.20451 0.04653 -0.17187 0.04259 C -0.14027 0.03866 -0.09982 -0.03518 -0.07118 -0.04213 C -0.04288 -0.04884 -0.01215 -0.00648 -3.88889E-6 -2.22222E-6 " pathEditMode="relative" rAng="0" ptsTypes="AAAAA">
                                      <p:cBhvr>
                                        <p:cTn id="168" dur="19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34513 0.00648 C -0.31909 -0.00949 -0.29253 -0.025 -0.26371 -0.01898 C -0.23454 -0.01296 -0.20434 0.04653 -0.17187 0.04259 C -0.14027 0.03866 -0.1 -0.03518 -0.07135 -0.04213 C -0.04305 -0.04884 -0.01232 -0.00648 -3.88889E-6 -2.22222E-6 " pathEditMode="relative" rAng="0" ptsTypes="AAAAA">
                                      <p:cBhvr>
                                        <p:cTn id="176" dur="2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0.77569 0.00648 C -0.71649 -0.00949 -0.65694 -0.025 -0.59184 -0.01898 C -0.52656 -0.01296 -0.45816 0.04653 -0.38646 0.04259 C -0.31424 0.03866 -0.22465 -0.03518 -0.16042 -0.04213 C -0.09618 -0.04884 -0.02674 -0.00648 2.77778E-7 -2.22222E-6 " pathEditMode="relative" rAng="0" ptsTypes="AAAAA">
                                      <p:cBhvr>
                                        <p:cTn id="184" dur="28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85" y="-671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0.34514 0.00648 C -0.31909 -0.00949 -0.29253 -0.025 -0.26371 -0.01898 C -0.23472 -0.01296 -0.20451 0.04653 -0.17187 0.04259 C -0.14028 0.03866 -0.09982 -0.03518 -0.07118 -0.04213 C -0.04288 -0.04884 -0.01215 -0.00648 -2.22222E-6 -2.22222E-6 " pathEditMode="relative" rAng="0" ptsTypes="AAAAA">
                                      <p:cBhvr>
                                        <p:cTn id="192" dur="21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671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81059 0.01158 C -0.74878 -0.01666 -0.68663 -0.04421 -0.61857 -0.03356 C -0.55034 -0.02291 -0.47916 0.08334 -0.40399 0.0757 C -0.32812 0.06875 -0.23437 -0.0625 -0.1677 -0.07477 C -0.10052 -0.08611 -0.02812 -0.01134 -4.44444E-6 -2.22222E-6 " pathEditMode="relative" rAng="0" ptsTypes="AAAAA">
                                      <p:cBhvr>
                                        <p:cTn id="200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21" y="-1181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0.93819 -0.00972 C -0.86666 0.01389 -0.79479 0.03658 -0.71597 0.02778 C -0.63715 0.01898 -0.55451 -0.06852 -0.46753 -0.06273 C -0.38003 -0.05694 -0.27135 0.05162 -0.19427 0.06181 C -0.11632 0.07176 -0.03246 0.00949 -2.77778E-6 -2.22222E-6 " pathEditMode="relative" rAng="0" ptsTypes="AAAAA">
                                      <p:cBhvr>
                                        <p:cTn id="208" dur="2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10" y="949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34514 0.01227 C -0.3191 -0.01782 -0.29254 -0.04699 -0.26372 -0.03588 C -0.23472 -0.02453 -0.20452 0.08774 -0.17188 0.0801 C -0.14028 0.07269 -0.09983 -0.0662 -0.07118 -0.07939 C -0.04288 -0.09189 -0.01216 -0.01226 2.5E-6 -3.7037E-6 " pathEditMode="relative" rAng="0" ptsTypes="AAAAA">
                                      <p:cBhvr>
                                        <p:cTn id="216" dur="26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250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400775"/>
            <a:chOff x="310981" y="0"/>
            <a:chExt cx="439285" cy="400684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30651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IBM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왓슨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8"/>
          <p:cNvGrpSpPr>
            <a:grpSpLocks/>
          </p:cNvGrpSpPr>
          <p:nvPr/>
        </p:nvGrpSpPr>
        <p:grpSpPr bwMode="auto">
          <a:xfrm>
            <a:off x="502166" y="928670"/>
            <a:ext cx="8210550" cy="5616575"/>
            <a:chOff x="464482" y="980728"/>
            <a:chExt cx="8211974" cy="5616624"/>
          </a:xfrm>
        </p:grpSpPr>
        <p:grpSp>
          <p:nvGrpSpPr>
            <p:cNvPr id="12" name="그룹 49"/>
            <p:cNvGrpSpPr>
              <a:grpSpLocks/>
            </p:cNvGrpSpPr>
            <p:nvPr/>
          </p:nvGrpSpPr>
          <p:grpSpPr bwMode="auto">
            <a:xfrm>
              <a:off x="464482" y="980728"/>
              <a:ext cx="8211974" cy="5328632"/>
              <a:chOff x="-772514" y="2790487"/>
              <a:chExt cx="7422968" cy="5229395"/>
            </a:xfrm>
          </p:grpSpPr>
          <p:pic>
            <p:nvPicPr>
              <p:cNvPr id="14" name="그림 27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그룹 77"/>
              <p:cNvGrpSpPr>
                <a:grpSpLocks/>
              </p:cNvGrpSpPr>
              <p:nvPr/>
            </p:nvGrpSpPr>
            <p:grpSpPr bwMode="auto">
              <a:xfrm>
                <a:off x="877730" y="2790487"/>
                <a:ext cx="4145486" cy="791263"/>
                <a:chOff x="5154455" y="2528546"/>
                <a:chExt cx="4145515" cy="791269"/>
              </a:xfrm>
            </p:grpSpPr>
            <p:pic>
              <p:nvPicPr>
                <p:cNvPr id="17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5154455" y="2528546"/>
                  <a:ext cx="142876" cy="7905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6" descr="E:\희준-작업중\중앙선거위원회\png\ja036-2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94545"/>
                <a:stretch>
                  <a:fillRect/>
                </a:stretch>
              </p:blipFill>
              <p:spPr bwMode="auto">
                <a:xfrm>
                  <a:off x="9157094" y="2529240"/>
                  <a:ext cx="142876" cy="790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6" name="그림 81" descr="시안138-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772514" y="3342005"/>
                <a:ext cx="7422968" cy="4677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7" descr="D:\alvin\pello\png4\25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426" y="6286749"/>
              <a:ext cx="7885134" cy="310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모서리가 둥근 직사각형 18"/>
          <p:cNvSpPr/>
          <p:nvPr/>
        </p:nvSpPr>
        <p:spPr>
          <a:xfrm>
            <a:off x="2987824" y="1412776"/>
            <a:ext cx="3168352" cy="354902"/>
          </a:xfrm>
          <a:prstGeom prst="roundRect">
            <a:avLst>
              <a:gd name="adj" fmla="val 50000"/>
            </a:avLst>
          </a:prstGeom>
          <a:blipFill dpi="0" rotWithShape="1">
            <a:blip r:embed="rId6" cstate="print">
              <a:extLst/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IBM </a:t>
            </a:r>
            <a:r>
              <a:rPr kumimoji="0" lang="ko-KR" altLang="en-US" dirty="0" smtClean="0">
                <a:solidFill>
                  <a:prstClr val="white"/>
                </a:solidFill>
                <a:effectLst>
                  <a:outerShdw blurRad="114300" dist="12700" dir="2700000" algn="tl">
                    <a:srgbClr val="000000">
                      <a:alpha val="98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왓슨이란</a:t>
            </a:r>
            <a:endParaRPr kumimoji="0" lang="ko-KR" altLang="en-US" dirty="0">
              <a:solidFill>
                <a:prstClr val="white"/>
              </a:solidFill>
              <a:effectLst>
                <a:outerShdw blurRad="114300" dist="12700" dir="2700000" algn="tl">
                  <a:srgbClr val="000000">
                    <a:alpha val="98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1916832"/>
            <a:ext cx="7848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dirty="0">
                <a:latin typeface="+mn-ea"/>
                <a:ea typeface="+mn-ea"/>
              </a:rPr>
              <a:t>2006</a:t>
            </a:r>
            <a:r>
              <a:rPr lang="ko-KR" altLang="en-US" dirty="0">
                <a:latin typeface="+mn-ea"/>
                <a:ea typeface="+mn-ea"/>
              </a:rPr>
              <a:t>년 </a:t>
            </a:r>
            <a:r>
              <a:rPr lang="en-US" altLang="ko-KR" dirty="0">
                <a:latin typeface="+mn-ea"/>
                <a:ea typeface="+mn-ea"/>
              </a:rPr>
              <a:t>IBM </a:t>
            </a:r>
            <a:r>
              <a:rPr lang="ko-KR" altLang="en-US" dirty="0">
                <a:latin typeface="+mn-ea"/>
                <a:ea typeface="+mn-ea"/>
              </a:rPr>
              <a:t>개발부서의 수석 매니저 데이비드 페루치</a:t>
            </a:r>
            <a:r>
              <a:rPr lang="en-US" altLang="ko-KR" dirty="0">
                <a:latin typeface="+mn-ea"/>
                <a:ea typeface="+mn-ea"/>
              </a:rPr>
              <a:t>(David Ferrucci)</a:t>
            </a:r>
            <a:r>
              <a:rPr lang="ko-KR" altLang="en-US" dirty="0">
                <a:latin typeface="+mn-ea"/>
                <a:ea typeface="+mn-ea"/>
              </a:rPr>
              <a:t>가 주도한 </a:t>
            </a:r>
            <a:r>
              <a:rPr lang="en-US" altLang="ko-KR" dirty="0">
                <a:latin typeface="+mn-ea"/>
                <a:ea typeface="+mn-ea"/>
              </a:rPr>
              <a:t>IBM</a:t>
            </a:r>
            <a:r>
              <a:rPr lang="ko-KR" altLang="en-US" dirty="0" smtClean="0">
                <a:latin typeface="+mn-ea"/>
                <a:ea typeface="+mn-ea"/>
              </a:rPr>
              <a:t>의 </a:t>
            </a:r>
            <a:r>
              <a:rPr lang="en-US" altLang="ko-KR" dirty="0" smtClean="0">
                <a:latin typeface="+mn-ea"/>
                <a:ea typeface="+mn-ea"/>
              </a:rPr>
              <a:t>DeepQA </a:t>
            </a:r>
            <a:r>
              <a:rPr lang="ko-KR" altLang="en-US" dirty="0">
                <a:latin typeface="+mn-ea"/>
                <a:ea typeface="+mn-ea"/>
              </a:rPr>
              <a:t>프로젝트에서 개발된 왓슨</a:t>
            </a:r>
            <a:r>
              <a:rPr lang="en-US" altLang="ko-KR" dirty="0">
                <a:latin typeface="+mn-ea"/>
                <a:ea typeface="+mn-ea"/>
              </a:rPr>
              <a:t>(Watson)</a:t>
            </a:r>
            <a:r>
              <a:rPr lang="ko-KR" altLang="en-US" dirty="0">
                <a:latin typeface="+mn-ea"/>
                <a:ea typeface="+mn-ea"/>
              </a:rPr>
              <a:t>은 자연어 형식으로 된 질문들에 답할 </a:t>
            </a:r>
            <a:r>
              <a:rPr lang="ko-KR" altLang="en-US" dirty="0" smtClean="0">
                <a:latin typeface="+mn-ea"/>
                <a:ea typeface="+mn-ea"/>
              </a:rPr>
              <a:t>수 있는 </a:t>
            </a:r>
            <a:r>
              <a:rPr lang="ko-KR" altLang="en-US" dirty="0">
                <a:latin typeface="+mn-ea"/>
                <a:ea typeface="+mn-ea"/>
              </a:rPr>
              <a:t>인공지능 컴퓨터 </a:t>
            </a:r>
            <a:r>
              <a:rPr lang="ko-KR" altLang="en-US" dirty="0" smtClean="0">
                <a:latin typeface="+mn-ea"/>
                <a:ea typeface="+mn-ea"/>
              </a:rPr>
              <a:t>시스템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+mn-ea"/>
                <a:ea typeface="+mn-ea"/>
              </a:rPr>
              <a:t>왓슨이라는 </a:t>
            </a:r>
            <a:r>
              <a:rPr lang="ko-KR" altLang="en-US" dirty="0">
                <a:latin typeface="+mn-ea"/>
                <a:ea typeface="+mn-ea"/>
              </a:rPr>
              <a:t>이름은 </a:t>
            </a:r>
            <a:r>
              <a:rPr lang="en-US" altLang="ko-KR" dirty="0">
                <a:latin typeface="+mn-ea"/>
                <a:ea typeface="+mn-ea"/>
              </a:rPr>
              <a:t>IBM </a:t>
            </a:r>
            <a:r>
              <a:rPr lang="ko-KR" altLang="en-US" dirty="0">
                <a:latin typeface="+mn-ea"/>
                <a:ea typeface="+mn-ea"/>
              </a:rPr>
              <a:t>최초의 회장 토머스 </a:t>
            </a:r>
            <a:r>
              <a:rPr lang="en-US" altLang="ko-KR" dirty="0">
                <a:latin typeface="+mn-ea"/>
                <a:ea typeface="+mn-ea"/>
              </a:rPr>
              <a:t>J. </a:t>
            </a:r>
            <a:r>
              <a:rPr lang="ko-KR" altLang="en-US" dirty="0" smtClean="0">
                <a:latin typeface="+mn-ea"/>
                <a:ea typeface="+mn-ea"/>
              </a:rPr>
              <a:t>왓슨을 </a:t>
            </a:r>
            <a:r>
              <a:rPr lang="ko-KR" altLang="en-US" dirty="0">
                <a:latin typeface="+mn-ea"/>
                <a:ea typeface="+mn-ea"/>
              </a:rPr>
              <a:t>의미한다</a:t>
            </a:r>
            <a:r>
              <a:rPr lang="en-US" altLang="ko-KR" dirty="0">
                <a:latin typeface="+mn-ea"/>
                <a:ea typeface="+mn-ea"/>
              </a:rPr>
              <a:t>. </a:t>
            </a:r>
            <a:r>
              <a:rPr lang="ko-KR" altLang="en-US" dirty="0">
                <a:latin typeface="+mn-ea"/>
                <a:ea typeface="+mn-ea"/>
              </a:rPr>
              <a:t>이는 </a:t>
            </a:r>
            <a:r>
              <a:rPr lang="en-US" altLang="ko-KR" dirty="0">
                <a:latin typeface="+mn-ea"/>
                <a:ea typeface="+mn-ea"/>
              </a:rPr>
              <a:t>1997</a:t>
            </a:r>
            <a:r>
              <a:rPr lang="ko-KR" altLang="en-US" dirty="0">
                <a:latin typeface="+mn-ea"/>
                <a:ea typeface="+mn-ea"/>
              </a:rPr>
              <a:t>년 딥 블루</a:t>
            </a:r>
            <a:r>
              <a:rPr lang="en-US" altLang="ko-KR" dirty="0">
                <a:latin typeface="+mn-ea"/>
                <a:ea typeface="+mn-ea"/>
              </a:rPr>
              <a:t>(Deep Blue) </a:t>
            </a:r>
            <a:r>
              <a:rPr lang="ko-KR" altLang="en-US" dirty="0">
                <a:latin typeface="+mn-ea"/>
                <a:ea typeface="+mn-ea"/>
              </a:rPr>
              <a:t>대 가리 카스파로프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az-Cyrl-AZ" altLang="ko-KR" dirty="0">
                <a:latin typeface="+mn-ea"/>
                <a:ea typeface="+mn-ea"/>
              </a:rPr>
              <a:t>Г</a:t>
            </a:r>
            <a:r>
              <a:rPr lang="en-US" altLang="ko-KR" dirty="0">
                <a:latin typeface="+mn-ea"/>
                <a:ea typeface="+mn-ea"/>
              </a:rPr>
              <a:t>á</a:t>
            </a:r>
            <a:r>
              <a:rPr lang="az-Cyrl-AZ" altLang="ko-KR" dirty="0">
                <a:latin typeface="+mn-ea"/>
                <a:ea typeface="+mn-ea"/>
              </a:rPr>
              <a:t>рри Кѝмович </a:t>
            </a:r>
            <a:r>
              <a:rPr lang="az-Cyrl-AZ" altLang="ko-KR" dirty="0" smtClean="0">
                <a:latin typeface="+mn-ea"/>
                <a:ea typeface="+mn-ea"/>
              </a:rPr>
              <a:t>Касп</a:t>
            </a:r>
            <a:r>
              <a:rPr lang="en-US" altLang="ko-KR" dirty="0">
                <a:latin typeface="+mn-ea"/>
                <a:ea typeface="+mn-ea"/>
              </a:rPr>
              <a:t>á</a:t>
            </a:r>
            <a:r>
              <a:rPr lang="az-Cyrl-AZ" altLang="ko-KR" dirty="0">
                <a:latin typeface="+mn-ea"/>
                <a:ea typeface="+mn-ea"/>
              </a:rPr>
              <a:t>ров) </a:t>
            </a:r>
            <a:r>
              <a:rPr lang="ko-KR" altLang="en-US" dirty="0">
                <a:latin typeface="+mn-ea"/>
                <a:ea typeface="+mn-ea"/>
              </a:rPr>
              <a:t>체스게임에서 </a:t>
            </a:r>
            <a:r>
              <a:rPr lang="en-US" altLang="ko-KR" dirty="0">
                <a:latin typeface="+mn-ea"/>
                <a:ea typeface="+mn-ea"/>
              </a:rPr>
              <a:t>IBM </a:t>
            </a:r>
            <a:r>
              <a:rPr lang="ko-KR" altLang="en-US" dirty="0">
                <a:latin typeface="+mn-ea"/>
                <a:ea typeface="+mn-ea"/>
              </a:rPr>
              <a:t>딥 블루가 세계 챔피언 가리 카스파로프를 누르고 </a:t>
            </a:r>
            <a:r>
              <a:rPr lang="ko-KR" altLang="en-US" dirty="0" smtClean="0">
                <a:latin typeface="+mn-ea"/>
                <a:ea typeface="+mn-ea"/>
              </a:rPr>
              <a:t>승리하였던 </a:t>
            </a:r>
            <a:r>
              <a:rPr lang="ko-KR" altLang="en-US" dirty="0">
                <a:latin typeface="+mn-ea"/>
                <a:ea typeface="+mn-ea"/>
              </a:rPr>
              <a:t>경험이 새로운 도전으로 연결된 </a:t>
            </a:r>
            <a:r>
              <a:rPr lang="ko-KR" altLang="en-US" dirty="0" smtClean="0">
                <a:latin typeface="+mn-ea"/>
                <a:ea typeface="+mn-ea"/>
              </a:rPr>
              <a:t>결과물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ea"/>
                <a:ea typeface="+mn-ea"/>
              </a:rPr>
              <a:t>왓슨은 </a:t>
            </a:r>
            <a:r>
              <a:rPr lang="en-US" altLang="ko-KR" dirty="0">
                <a:latin typeface="+mn-ea"/>
                <a:ea typeface="+mn-ea"/>
              </a:rPr>
              <a:t>4</a:t>
            </a:r>
            <a:r>
              <a:rPr lang="ko-KR" altLang="en-US" dirty="0">
                <a:latin typeface="+mn-ea"/>
                <a:ea typeface="+mn-ea"/>
              </a:rPr>
              <a:t>테라바이트의 디스크 공간의 </a:t>
            </a:r>
            <a:r>
              <a:rPr lang="en-US" altLang="ko-KR" dirty="0">
                <a:latin typeface="+mn-ea"/>
                <a:ea typeface="+mn-ea"/>
              </a:rPr>
              <a:t>200,000,000</a:t>
            </a:r>
            <a:r>
              <a:rPr lang="ko-KR" altLang="en-US" dirty="0">
                <a:latin typeface="+mn-ea"/>
                <a:ea typeface="+mn-ea"/>
              </a:rPr>
              <a:t>페이지의 구조화 및 비구조화된 </a:t>
            </a:r>
            <a:r>
              <a:rPr lang="ko-KR" altLang="en-US" dirty="0" smtClean="0">
                <a:latin typeface="+mn-ea"/>
                <a:ea typeface="+mn-ea"/>
              </a:rPr>
              <a:t>콘텐츠인 </a:t>
            </a:r>
            <a:r>
              <a:rPr lang="ko-KR" altLang="en-US" dirty="0">
                <a:latin typeface="+mn-ea"/>
                <a:ea typeface="+mn-ea"/>
              </a:rPr>
              <a:t>위키백과의 전문을 </a:t>
            </a:r>
            <a:r>
              <a:rPr lang="ko-KR" altLang="en-US" dirty="0" smtClean="0">
                <a:latin typeface="+mn-ea"/>
                <a:ea typeface="+mn-ea"/>
              </a:rPr>
              <a:t>참조</a:t>
            </a:r>
            <a:endParaRPr lang="en-US" altLang="ko-KR" dirty="0" smtClean="0">
              <a:latin typeface="+mn-ea"/>
              <a:ea typeface="+mn-e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ko-KR" altLang="en-US" dirty="0">
                <a:latin typeface="+mn-ea"/>
                <a:ea typeface="+mn-ea"/>
              </a:rPr>
              <a:t>왓슨 개발 커뮤니티는 </a:t>
            </a:r>
            <a:r>
              <a:rPr lang="en-US" altLang="ko-KR" dirty="0">
                <a:latin typeface="+mn-ea"/>
                <a:ea typeface="+mn-ea"/>
              </a:rPr>
              <a:t>17</a:t>
            </a:r>
            <a:r>
              <a:rPr lang="ko-KR" altLang="en-US" dirty="0">
                <a:latin typeface="+mn-ea"/>
                <a:ea typeface="+mn-ea"/>
              </a:rPr>
              <a:t>개 산업 및 학문 분야의 개발자 </a:t>
            </a:r>
            <a:r>
              <a:rPr lang="en-US" altLang="ko-KR" dirty="0">
                <a:latin typeface="+mn-ea"/>
                <a:ea typeface="+mn-ea"/>
              </a:rPr>
              <a:t>550</a:t>
            </a:r>
            <a:r>
              <a:rPr lang="ko-KR" altLang="en-US" dirty="0">
                <a:latin typeface="+mn-ea"/>
                <a:ea typeface="+mn-ea"/>
              </a:rPr>
              <a:t>명 </a:t>
            </a:r>
            <a:r>
              <a:rPr lang="ko-KR" altLang="en-US" dirty="0" smtClean="0">
                <a:latin typeface="+mn-ea"/>
                <a:ea typeface="+mn-ea"/>
              </a:rPr>
              <a:t>이상으로구성되었고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그 중 </a:t>
            </a:r>
            <a:r>
              <a:rPr lang="en-US" altLang="ko-KR" dirty="0">
                <a:latin typeface="+mn-ea"/>
                <a:ea typeface="+mn-ea"/>
              </a:rPr>
              <a:t>100</a:t>
            </a:r>
            <a:r>
              <a:rPr lang="ko-KR" altLang="en-US" dirty="0">
                <a:latin typeface="+mn-ea"/>
                <a:ea typeface="+mn-ea"/>
              </a:rPr>
              <a:t>명 이상이 이미 상업용 인지 앱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제품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서비스를 도입하였고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 smtClean="0">
                <a:latin typeface="+mn-ea"/>
                <a:ea typeface="+mn-ea"/>
              </a:rPr>
              <a:t>전세계 </a:t>
            </a:r>
            <a:r>
              <a:rPr lang="en-US" altLang="ko-KR" dirty="0">
                <a:latin typeface="+mn-ea"/>
                <a:ea typeface="+mn-ea"/>
              </a:rPr>
              <a:t>100</a:t>
            </a:r>
            <a:r>
              <a:rPr lang="ko-KR" altLang="en-US" dirty="0">
                <a:latin typeface="+mn-ea"/>
                <a:ea typeface="+mn-ea"/>
              </a:rPr>
              <a:t>만 명 이상의 개발자들이 </a:t>
            </a:r>
            <a:r>
              <a:rPr lang="en-US" altLang="ko-KR" dirty="0">
                <a:latin typeface="+mn-ea"/>
                <a:ea typeface="+mn-ea"/>
              </a:rPr>
              <a:t>IBM</a:t>
            </a:r>
            <a:r>
              <a:rPr lang="ko-KR" altLang="en-US" dirty="0">
                <a:latin typeface="+mn-ea"/>
                <a:ea typeface="+mn-ea"/>
              </a:rPr>
              <a:t>의 블루믹스</a:t>
            </a:r>
            <a:r>
              <a:rPr lang="en-US" altLang="ko-KR" dirty="0">
                <a:latin typeface="+mn-ea"/>
                <a:ea typeface="+mn-ea"/>
              </a:rPr>
              <a:t>(Bluemix) </a:t>
            </a:r>
            <a:r>
              <a:rPr lang="ko-KR" altLang="en-US" dirty="0">
                <a:latin typeface="+mn-ea"/>
                <a:ea typeface="+mn-ea"/>
              </a:rPr>
              <a:t>플랫폼에서 </a:t>
            </a:r>
            <a:r>
              <a:rPr lang="en-US" altLang="ko-KR" dirty="0">
                <a:latin typeface="+mn-ea"/>
                <a:ea typeface="+mn-ea"/>
              </a:rPr>
              <a:t>W </a:t>
            </a:r>
            <a:r>
              <a:rPr lang="en-US" altLang="ko-KR" dirty="0" smtClean="0">
                <a:latin typeface="+mn-ea"/>
                <a:ea typeface="+mn-ea"/>
              </a:rPr>
              <a:t>DC(Watson</a:t>
            </a:r>
            <a:r>
              <a:rPr lang="ko-KR" altLang="en-US" dirty="0" smtClean="0">
                <a:latin typeface="+mn-ea"/>
                <a:ea typeface="+mn-ea"/>
              </a:rPr>
              <a:t>ㅍ</a:t>
            </a:r>
            <a:r>
              <a:rPr lang="en-US" altLang="ko-KR" dirty="0" smtClean="0">
                <a:latin typeface="+mn-ea"/>
                <a:ea typeface="+mn-ea"/>
              </a:rPr>
              <a:t>Developer </a:t>
            </a:r>
            <a:r>
              <a:rPr lang="en-US" altLang="ko-KR" dirty="0">
                <a:latin typeface="+mn-ea"/>
                <a:ea typeface="+mn-ea"/>
              </a:rPr>
              <a:t>Cloud)</a:t>
            </a:r>
            <a:r>
              <a:rPr lang="ko-KR" altLang="en-US" dirty="0">
                <a:latin typeface="+mn-ea"/>
                <a:ea typeface="+mn-ea"/>
              </a:rPr>
              <a:t>를 이용해 새로운 비즈니스 아이디어를 </a:t>
            </a:r>
            <a:r>
              <a:rPr lang="ko-KR" altLang="en-US" dirty="0" smtClean="0">
                <a:latin typeface="+mn-ea"/>
                <a:ea typeface="+mn-ea"/>
              </a:rPr>
              <a:t>운영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5627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IBM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왓슨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3734570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IBM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왓슨이란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94270" y="1971529"/>
            <a:ext cx="85042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이전의 테스트에서는 최고득점자가 왓슨보다 절반의 시간 만에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95%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를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맞히었는데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왓슨은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15%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만 정답을 맞히었다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2007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IBM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왓슨 개발팀은 이 문제를 해결하기 위해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3~5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년의 개발기간에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15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명의 연구자들이 연구한 결과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이후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2011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 왓슨은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기능시험에서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유일한 인간 대 컴퓨터 대결인 퀴즈 쇼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『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제퍼디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!』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에 참가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9" y="3284984"/>
            <a:ext cx="7293818" cy="333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7129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IBM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왓슨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74268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IBM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왓슨 관련현황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94270" y="1971529"/>
            <a:ext cx="86702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엑소브레인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단계 프로젝트의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세부과제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첫째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자연어 이해와 질의응답 시스템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기술을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개발하는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것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둘째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지식생산을 통한 지식베이스 구축을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추진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셋째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인간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모사형 자가 학습 원천기술 개발이고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마지막 단계는 지식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·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기기 협업을 위한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지능형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프레임워크 개발을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진행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5" y="3513461"/>
            <a:ext cx="7298108" cy="314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8888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IBM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왓슨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74268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IBM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왓슨 활용분야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43946" y="1777255"/>
            <a:ext cx="8404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현재는 단 한 종류의 왓슨만이 존재하는 것이 아니고 종양학 전문 왓슨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방사선학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전문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왓슨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내분비학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법학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세금 규정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소비자 서비스 등 전문 왓슨이 다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분리</a:t>
            </a:r>
            <a:endParaRPr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88" y="2515426"/>
            <a:ext cx="5822439" cy="4009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99037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IBM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왓슨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74268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IBM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왓슨 활용분야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446672" y="1953994"/>
            <a:ext cx="49481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① 금융 분야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왓슨은 투자에 대한 판단을 내리는 금융 분야에 활용되는데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미 증권거래위원회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(SEC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  <a:ea typeface="+mn-ea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보고서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각종 신문 기사와 경제자료를 읽는다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수집된 자료에 따라 정치적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사회적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리스크를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찾아서 투자에 대하여 리스크 분산 및 포트폴리오 관리업무에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활용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② 방송 분야</a:t>
            </a:r>
          </a:p>
          <a:p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2016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 왓슨은 약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100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여 편의 공포영화 예고편을 학습한 다음 영화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『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모건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(Morgan)』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에 서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가장 긴장감을 자아낼 수 있는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10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여개 장면을 선택하고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이를 편집하여 불과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24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시간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만에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예고편 제작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08720"/>
            <a:ext cx="3527949" cy="5601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278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311148" y="0"/>
            <a:ext cx="2609591" cy="394429"/>
            <a:chOff x="310981" y="0"/>
            <a:chExt cx="439285" cy="394339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/>
            <a:srcRect t="83394" b="-1"/>
            <a:stretch/>
          </p:blipFill>
          <p:spPr>
            <a:xfrm>
              <a:off x="310981" y="0"/>
              <a:ext cx="301282" cy="95229"/>
            </a:xfrm>
            <a:prstGeom prst="rect">
              <a:avLst/>
            </a:prstGeom>
            <a:effectLst>
              <a:outerShdw blurRad="76200" dist="635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313157" y="170033"/>
              <a:ext cx="437109" cy="224306"/>
            </a:xfrm>
            <a:prstGeom prst="rect">
              <a:avLst/>
            </a:prstGeom>
            <a:noFill/>
            <a:effectLst/>
          </p:spPr>
          <p:txBody>
            <a:bodyPr wrap="square" lIns="0" tIns="0" rIns="0" bIns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contourClr>
                  <a:schemeClr val="bg1"/>
                </a:contourClr>
              </a:sp3d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defRPr/>
              </a:pPr>
              <a:r>
                <a:rPr kumimoji="0" lang="en-US" altLang="ko-KR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IBM </a:t>
              </a:r>
              <a:r>
                <a:rPr kumimoji="0" lang="ko-KR" altLang="en-US" sz="1400" b="1" spc="3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왓슨</a:t>
              </a:r>
              <a:endParaRPr kumimoji="0" lang="ko-KR" altLang="en-US" sz="14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85"/>
          <p:cNvGrpSpPr>
            <a:grpSpLocks/>
          </p:cNvGrpSpPr>
          <p:nvPr/>
        </p:nvGrpSpPr>
        <p:grpSpPr bwMode="auto">
          <a:xfrm>
            <a:off x="261366" y="714356"/>
            <a:ext cx="4742682" cy="1257173"/>
            <a:chOff x="261041" y="713889"/>
            <a:chExt cx="3510450" cy="1257124"/>
          </a:xfrm>
        </p:grpSpPr>
        <p:pic>
          <p:nvPicPr>
            <p:cNvPr id="30" name="그림 18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396" y="1499676"/>
              <a:ext cx="3486094" cy="47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11"/>
            <p:cNvSpPr txBox="1"/>
            <p:nvPr/>
          </p:nvSpPr>
          <p:spPr>
            <a:xfrm>
              <a:off x="261041" y="713889"/>
              <a:ext cx="3510450" cy="864000"/>
            </a:xfrm>
            <a:prstGeom prst="rect">
              <a:avLst/>
            </a:prstGeom>
            <a:noFill/>
          </p:spPr>
          <p:txBody>
            <a:bodyPr lIns="0" tIns="0" rIns="0" bIns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bevelB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eaLnBrk="0" fontAlgn="auto" latinLnBrk="0" hangingPunct="0">
                <a:lnSpc>
                  <a:spcPct val="90000"/>
                </a:lnSpc>
                <a:spcBef>
                  <a:spcPct val="50000"/>
                </a:spcBef>
                <a:spcAft>
                  <a:spcPts val="0"/>
                </a:spcAft>
                <a:buSzPct val="150000"/>
                <a:tabLst>
                  <a:tab pos="177800" algn="l"/>
                  <a:tab pos="803275" algn="l"/>
                </a:tabLst>
                <a:defRPr/>
              </a:pPr>
              <a:r>
                <a:rPr kumimoji="0" lang="en-US" altLang="ko-KR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IBM</a:t>
              </a:r>
              <a:r>
                <a:rPr kumimoji="0" lang="ko-KR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왓슨 활용분야</a:t>
              </a:r>
              <a:endParaRPr kumimoji="0" lang="en-US" altLang="ko-K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43946" y="1777255"/>
            <a:ext cx="84045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③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의학 분야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왓슨 포 온콜로지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(Watson for Oncology)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 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2017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년 암환자의 종양세포와 유전자 염기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서열을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분석해 맞춤형 치료법을 추천하는 왓슨 포 지노믹스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(Watson for Genomics)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가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부산대학교 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병원에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도입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④ 교육 분야</a:t>
            </a:r>
          </a:p>
          <a:p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주식회사 교원이 수학 디지털 교과서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태블릿</a:t>
            </a:r>
            <a:r>
              <a:rPr lang="en-US" altLang="ko-KR" dirty="0">
                <a:solidFill>
                  <a:schemeClr val="bg1"/>
                </a:solidFill>
                <a:latin typeface="+mn-ea"/>
                <a:ea typeface="+mn-ea"/>
              </a:rPr>
              <a:t>PC)</a:t>
            </a:r>
            <a:r>
              <a:rPr lang="ko-KR" altLang="en-US" dirty="0">
                <a:solidFill>
                  <a:schemeClr val="bg1"/>
                </a:solidFill>
                <a:latin typeface="+mn-ea"/>
                <a:ea typeface="+mn-ea"/>
              </a:rPr>
              <a:t>에 왓슨을 적용하는 방안을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  <a:ea typeface="+mn-ea"/>
              </a:rPr>
              <a:t>추진</a:t>
            </a:r>
            <a:endParaRPr lang="en-US" altLang="ko-KR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7" y="4077072"/>
            <a:ext cx="8239125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14764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15038</TotalTime>
  <Words>2484</Words>
  <Application>Microsoft Office PowerPoint</Application>
  <PresentationFormat>화면 슬라이드 쇼(4:3)</PresentationFormat>
  <Paragraphs>245</Paragraphs>
  <Slides>35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35</vt:i4>
      </vt:variant>
    </vt:vector>
  </HeadingPairs>
  <TitlesOfParts>
    <vt:vector size="37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방지희</dc:creator>
  <cp:lastModifiedBy>동국대학교</cp:lastModifiedBy>
  <cp:revision>1909</cp:revision>
  <dcterms:created xsi:type="dcterms:W3CDTF">2014-03-26T15:27:10Z</dcterms:created>
  <dcterms:modified xsi:type="dcterms:W3CDTF">2018-07-21T04:57:51Z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_SA">
    <vt:lpwstr>F:\교양특강\리더십17.pptx</vt:lpwstr>
  </property>
</Properties>
</file>