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402" r:id="rId3"/>
    <p:sldId id="541" r:id="rId4"/>
    <p:sldId id="649" r:id="rId5"/>
    <p:sldId id="637" r:id="rId6"/>
    <p:sldId id="638" r:id="rId7"/>
    <p:sldId id="650" r:id="rId8"/>
    <p:sldId id="651" r:id="rId9"/>
    <p:sldId id="652" r:id="rId10"/>
    <p:sldId id="653" r:id="rId11"/>
    <p:sldId id="654" r:id="rId12"/>
    <p:sldId id="647" r:id="rId13"/>
    <p:sldId id="655" r:id="rId14"/>
    <p:sldId id="656" r:id="rId15"/>
    <p:sldId id="657" r:id="rId16"/>
    <p:sldId id="658" r:id="rId17"/>
    <p:sldId id="659" r:id="rId18"/>
    <p:sldId id="660" r:id="rId19"/>
    <p:sldId id="661" r:id="rId20"/>
    <p:sldId id="662" r:id="rId21"/>
    <p:sldId id="663" r:id="rId22"/>
    <p:sldId id="664" r:id="rId23"/>
    <p:sldId id="665" r:id="rId24"/>
    <p:sldId id="667" r:id="rId25"/>
    <p:sldId id="666" r:id="rId26"/>
    <p:sldId id="429" r:id="rId2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0" autoAdjust="0"/>
    <p:restoredTop sz="91435" autoAdjust="0"/>
  </p:normalViewPr>
  <p:slideViewPr>
    <p:cSldViewPr>
      <p:cViewPr varScale="1">
        <p:scale>
          <a:sx n="66" d="100"/>
          <a:sy n="66" d="100"/>
        </p:scale>
        <p:origin x="-1890" y="-108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6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417387" y="1916832"/>
            <a:ext cx="821537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 관련 스마트 기술의 응용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Ch8. 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제품</a:t>
            </a:r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융합</a:t>
            </a:r>
            <a:endParaRPr kumimoji="0" lang="en-US" altLang="ko-KR" sz="40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8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차</a:t>
              </a: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자율주행차란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916832"/>
            <a:ext cx="78482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기존의 자동차의 주요 수송기능을 수행할 수 있는 자동운전 차량을 무인 자동차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dirty="0" smtClean="0">
                <a:latin typeface="+mn-ea"/>
                <a:ea typeface="+mn-ea"/>
              </a:rPr>
              <a:t>Un</a:t>
            </a:r>
            <a:r>
              <a:rPr lang="en-US" altLang="ko-KR" dirty="0">
                <a:latin typeface="+mn-ea"/>
                <a:ea typeface="+mn-ea"/>
              </a:rPr>
              <a:t>crewed Vehicle, Driverless Car, Self-driving Car, Robotic Car) </a:t>
            </a:r>
            <a:r>
              <a:rPr lang="ko-KR" altLang="en-US" dirty="0">
                <a:latin typeface="+mn-ea"/>
                <a:ea typeface="+mn-ea"/>
              </a:rPr>
              <a:t>혹은 자율주행 </a:t>
            </a:r>
            <a:r>
              <a:rPr lang="ko-KR" altLang="en-US" dirty="0" smtClean="0">
                <a:latin typeface="+mn-ea"/>
                <a:ea typeface="+mn-ea"/>
              </a:rPr>
              <a:t>자동차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자동운전 </a:t>
            </a:r>
            <a:r>
              <a:rPr lang="ko-KR" altLang="en-US" dirty="0">
                <a:latin typeface="+mn-ea"/>
                <a:ea typeface="+mn-ea"/>
              </a:rPr>
              <a:t>차량은 인간의 개입이 없이 주위의 환경을 감지하고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자동항법 운행이 </a:t>
            </a:r>
            <a:r>
              <a:rPr lang="ko-KR" altLang="en-US" dirty="0" smtClean="0">
                <a:latin typeface="+mn-ea"/>
                <a:ea typeface="+mn-ea"/>
              </a:rPr>
              <a:t>가능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로봇 </a:t>
            </a:r>
            <a:r>
              <a:rPr lang="ko-KR" altLang="en-US" dirty="0">
                <a:latin typeface="+mn-ea"/>
                <a:ea typeface="+mn-ea"/>
              </a:rPr>
              <a:t>자동차인 프로토타입</a:t>
            </a:r>
            <a:r>
              <a:rPr lang="en-US" altLang="ko-KR" dirty="0">
                <a:latin typeface="+mn-ea"/>
                <a:ea typeface="+mn-ea"/>
              </a:rPr>
              <a:t>(Prototype)</a:t>
            </a:r>
            <a:r>
              <a:rPr lang="ko-KR" altLang="en-US" dirty="0">
                <a:latin typeface="+mn-ea"/>
                <a:ea typeface="+mn-ea"/>
              </a:rPr>
              <a:t>으로 </a:t>
            </a:r>
            <a:r>
              <a:rPr lang="ko-KR" altLang="en-US" dirty="0" smtClean="0">
                <a:latin typeface="+mn-ea"/>
                <a:ea typeface="+mn-ea"/>
              </a:rPr>
              <a:t>제작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주행하는 </a:t>
            </a:r>
            <a:r>
              <a:rPr lang="ko-KR" altLang="en-US" dirty="0">
                <a:latin typeface="+mn-ea"/>
                <a:ea typeface="+mn-ea"/>
              </a:rPr>
              <a:t>차량은 </a:t>
            </a:r>
            <a:r>
              <a:rPr lang="ko-KR" altLang="en-US" dirty="0" smtClean="0">
                <a:latin typeface="+mn-ea"/>
                <a:ea typeface="+mn-ea"/>
              </a:rPr>
              <a:t>레이더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라이다</a:t>
            </a:r>
            <a:r>
              <a:rPr lang="en-US" altLang="ko-KR" dirty="0">
                <a:latin typeface="+mn-ea"/>
                <a:ea typeface="+mn-ea"/>
              </a:rPr>
              <a:t>(LIDAR), GPS, </a:t>
            </a:r>
            <a:r>
              <a:rPr lang="ko-KR" altLang="en-US" dirty="0">
                <a:latin typeface="+mn-ea"/>
                <a:ea typeface="+mn-ea"/>
              </a:rPr>
              <a:t>및 컴퓨터 비전</a:t>
            </a:r>
            <a:r>
              <a:rPr lang="en-US" altLang="ko-KR" dirty="0">
                <a:latin typeface="+mn-ea"/>
                <a:ea typeface="+mn-ea"/>
              </a:rPr>
              <a:t>(Vision) </a:t>
            </a:r>
            <a:r>
              <a:rPr lang="ko-KR" altLang="en-US" dirty="0">
                <a:latin typeface="+mn-ea"/>
                <a:ea typeface="+mn-ea"/>
              </a:rPr>
              <a:t>기술 등 활용하여 주변 환경을 </a:t>
            </a:r>
            <a:r>
              <a:rPr lang="ko-KR" altLang="en-US" dirty="0" smtClean="0">
                <a:latin typeface="+mn-ea"/>
                <a:ea typeface="+mn-ea"/>
              </a:rPr>
              <a:t>감지</a:t>
            </a:r>
            <a:endParaRPr lang="en-US" altLang="ko-KR" dirty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발전된 </a:t>
            </a:r>
            <a:r>
              <a:rPr lang="ko-KR" altLang="en-US" dirty="0">
                <a:latin typeface="+mn-ea"/>
                <a:ea typeface="+mn-ea"/>
              </a:rPr>
              <a:t>제어 시스템은 해당 내비게이션 경로뿐만 아니라 장애물과 관련된 </a:t>
            </a:r>
            <a:r>
              <a:rPr lang="ko-KR" altLang="en-US" dirty="0" smtClean="0">
                <a:latin typeface="+mn-ea"/>
                <a:ea typeface="+mn-ea"/>
              </a:rPr>
              <a:t>표지 등을 </a:t>
            </a:r>
            <a:r>
              <a:rPr lang="ko-KR" altLang="en-US" dirty="0">
                <a:latin typeface="+mn-ea"/>
                <a:ea typeface="+mn-ea"/>
              </a:rPr>
              <a:t>식별하는 정보를 </a:t>
            </a:r>
            <a:r>
              <a:rPr lang="ko-KR" altLang="en-US" dirty="0" smtClean="0">
                <a:latin typeface="+mn-ea"/>
                <a:ea typeface="+mn-ea"/>
              </a:rPr>
              <a:t>해석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무인자동차는 </a:t>
            </a:r>
            <a:r>
              <a:rPr lang="ko-KR" altLang="en-US" dirty="0">
                <a:latin typeface="+mn-ea"/>
                <a:ea typeface="+mn-ea"/>
              </a:rPr>
              <a:t>등록되지 않은 환경이나 조건이 </a:t>
            </a:r>
            <a:r>
              <a:rPr lang="ko-KR" altLang="en-US" dirty="0" smtClean="0">
                <a:latin typeface="+mn-ea"/>
                <a:ea typeface="+mn-ea"/>
              </a:rPr>
              <a:t>변한 상황에서도 </a:t>
            </a:r>
            <a:r>
              <a:rPr lang="ko-KR" altLang="en-US" dirty="0">
                <a:latin typeface="+mn-ea"/>
                <a:ea typeface="+mn-ea"/>
              </a:rPr>
              <a:t>경로를 유지할 수 있도록 센서 입력에 따라 지도를 자동 </a:t>
            </a:r>
            <a:r>
              <a:rPr lang="ko-KR" altLang="en-US" dirty="0" smtClean="0">
                <a:latin typeface="+mn-ea"/>
                <a:ea typeface="+mn-ea"/>
              </a:rPr>
              <a:t>갱신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9348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7426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5279" y="1712997"/>
            <a:ext cx="48827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다임러 자율주행 트럭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(Daimler Trucks)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경우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전면의 장거리 및 단거리 레이더와 입체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카메라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그리고 적응형 순항 제어기술 등을 통해 구현하는데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액티브 크루즈 컨트롤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Active Cruise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Control, ACC)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과 액티브 브레이크 어시스트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(Active Brake Assist, ABA)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 장거리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레이더와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단거리 레이더를 이용해 주행과 감속을 조정하며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자동차 간 거리를 자동으로 조절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대표적으로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하이웨이 파일럿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(Highway Pilot)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시스템은 전면 레이더와 입체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카메라를 연결해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차선 유지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충돌 회피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속도 제어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감속 등의 기능을 제공한다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이러한 차량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자체적인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실시간 주변상황 감지 외에도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PS(Global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Positioning System)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등을 활용해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정밀지도를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통한 예측 시스템도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작동 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모든 것들을 종합적으로 판단해서 자동차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구동장치를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사람이 아닌 컴퓨터가 실제로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제어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2"/>
            <a:ext cx="3629628" cy="295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242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611083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자율주행차의</a:t>
              </a: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발전과정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5279" y="1712997"/>
            <a:ext cx="85551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자동차가 달리기 위해 필요한 모든 입력과정을 직접 사람이 하는 단계로서 이전에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우리가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사용하는 자동차가 여기에 해당된다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보조적 의미가 강한 단계로서 가속과 조향을 자동으로 처리할 수 있는 단계로서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인간의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보조적인 수준의 자율적 처리를 수행한다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여기에 해당되는 기술에는 방향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지시등을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켜지 않고 차선을 넘을 때 자동으로 원래 차선으로 되돌려주는 레인 키핑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어시스트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(Lane Keeping Assist)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나 속도를 지정해 두면 알아서 속도에 맞추어 주행하는 쿠르즈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컨트롤이 있고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사람이 직접 조정해야 하고 브레이크도 직접 조작해야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하는 소극적인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자율주행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③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</a:t>
            </a:r>
          </a:p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단계에서 조금 더 진화한 형태로 자동으로 감속하는 기능을 포함하여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브레이크까지 자동으로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개입하는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단계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차선을 유지하면서 지정한 속도에 맞추어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주행하다가 도로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상황에서 앞차의 속도를 감지하고 스스로 속도를 줄인 후에 거리가 충분히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멀어지면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다시 속도를 높이는 기능을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포함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3284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611083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자율주행차의</a:t>
              </a: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발전과정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5279" y="1712997"/>
            <a:ext cx="85551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④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최근 프리미엄 승용차들의 단계로서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단계에 비하여 좀 더 안전한 상태에서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주행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반 자율주행의 단계로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단계의 모든 기능을 포함하지만 조금 더 발달된 센서나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레이더를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통하여 도로 상황을 분석하여 운전자의 개입 없이 일정 구간 주행이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⑤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이미 시장에 도입된 단계로서 여전히 극소수의 자동차에 한정되어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단계에서는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운전에 집중할 필요성이 낮아 전방을 주시하지 않고 책을 보거나 잠을 자는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것이 가능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진정한 자율주행자동차라고 하지만 모든 주행상황에서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완전한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안전을 보장하기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어려움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이를 보완하기 위하여 운전대와 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·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감속 페달을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부착하여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위험한 상황에 운전자 개입이 자유로울 수 있도록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⑥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운전자의 개입 없이 탑승자만 있는 상태에서 주행이 가능한 단계이다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운전대와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가속페달은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사라지고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위급한 상황에서도 탑승자가 방향을 조정하거나 감속할 필요가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없고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도로에서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일어날 수 있는 모든 상황을 인공지능과 각종 센서들이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대응하여 주행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3812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6067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자율주행관련 기술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5" y="1964740"/>
            <a:ext cx="44639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① 정속주행 시스템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정속주행 시스템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(Cruise Control System)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은 운전자가 설정한 주행속도를 유지하도록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제어하는 시스템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② 내비게이션 시스템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내비게이션 시스템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(Navigation System)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은 목적지까지의 정확한 거리 및 소요시간을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확인하고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미지의 목적지까지의 길을 안내하는 기능을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수행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47965"/>
            <a:ext cx="3901998" cy="376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728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6067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자율주행관련 기술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5" y="1844824"/>
            <a:ext cx="85551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③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차선 이탈 자동 복귀 시스템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차선 이탈 자동 복귀 시스템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(Lane Keeping Assist System)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은 차 운전자가 졸음운전을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하거나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부주의로 차선을 벗어날 경우에 차가 자동으로 운전대를 돌려 원위치로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복귀시키는 시스템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④ 헤드</a:t>
            </a: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업</a:t>
            </a: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디스플레이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헤드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업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디스플레이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(Head-UP-Display)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운전자의 가시영역 내에 가상 화상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(Virtual Image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을 투영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자동차에 설치된 장치들에 따라 이 가상 화상의 내용은 달라질 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있으며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운전자가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필요로 하는 정보들에 따라서도 달라질 수 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운전자의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가시영역내에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운전에 필요한 정보를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제공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1172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39075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자율주행관련 현황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5" y="1844824"/>
            <a:ext cx="85551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애플의 애플카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애플이 애플카 대신 자율주행 기술개발에 뛰어든 이유를 찾기 위해서는 먼저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미국의 자동차법 때문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현재 미국에서는 자동차에 운전대와 같은 기본적 통제장치를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필수적으로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요구하고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미국에서 운전대가 없는 자율주행차를 생산하기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어려움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5" y="3322152"/>
            <a:ext cx="4126859" cy="305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32" y="3322152"/>
            <a:ext cx="4198643" cy="305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3837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39075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자율주행관련 현황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5" y="1844824"/>
            <a:ext cx="8555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테슬라의 자율주행자동차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테슬라는 모델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을 포함한 모든 차량에 완전 자율 주행이 가능한 하드웨어를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탑재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파일럿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시스템의 경우 국내 기준 약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642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만 원에 판매 중이며 업데이트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된 완전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자율 주행 소프트웨어는 국내 기준 약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380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만 원에 판매 중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07" y="3212976"/>
            <a:ext cx="577292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479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39075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자율주행관련 현황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5" y="1844824"/>
            <a:ext cx="85551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③ 인텔의 자율주행자동차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인텔이 본격적으로 자율주행 자동차 솔루션 시장에 뛰어들었고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이스라엘의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자율주행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자동차 기술사인 모바일아이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(Mobileye)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인수를 완료했다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반도체에 주력했던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인텔이 삼성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 경쟁업체에 밀리자 새로운 사업을 시작한 것으로 이스라엘 스타트업이었던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모빌아이를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153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억 달러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약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17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조 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에 인수하고 밝히면서 자율주행차 사업에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참여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④ 구글의 자율주행자동차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미국의 방위고등연구계획국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(DARPA,Defense Advanced Research Projects Agency)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무인차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대회에서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우승한 스텐포드 대학의 세바스찬 스런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(Sebastian Thrun)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교수와 카네기멜론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대학의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크리스 엄슨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(Chris Urmson)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교수를 포함한 핵심 연구원들을 영입하여 자율주행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자동차를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개발</a:t>
            </a:r>
          </a:p>
        </p:txBody>
      </p:sp>
    </p:spTree>
    <p:extLst>
      <p:ext uri="{BB962C8B-B14F-4D97-AF65-F5344CB8AC3E}">
        <p14:creationId xmlns:p14="http://schemas.microsoft.com/office/powerpoint/2010/main" val="3761482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구글 글래스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95059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구글글래스란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-35965" y="1772816"/>
            <a:ext cx="91444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구글에서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2017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출시한 구글의 웨어러블 기기가 구글 글래스이다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초기에는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웨어러블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기기의 혁명으로 간주되었으나 현재는 관심이 낮아진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상태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기기의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출시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전에 성능이 비현실적으로 과장되어 정식으로 완성도 되지 않은 기기를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1635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달러라는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가격에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판매 모션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센서가 있어 고개를 살짝 드는 등의 동작 등을 인식할 수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우측 안경테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부분에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터치패드로 스크롤을 인식하고 조작하는 것이 가능하다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귀 근처에 골전도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스피커가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붙어있고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음성인식 명령어로도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작동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안드로이드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4.0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기반이고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계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열이고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아직 배터리 수명은 알려지지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않았고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서버사이드에서 대부분의 동작을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해결하므로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기기 자체의 전력 소모량은 많이 줄일 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있음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6" y="4414275"/>
            <a:ext cx="3816424" cy="244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52" y="4414275"/>
            <a:ext cx="4680520" cy="244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428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73840" y="1556792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기존에 생산된 제품에 사용자의 사용 경험을 부가하여 서비스하는 스마트기술 시스템은</a:t>
            </a: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2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PSI </a:t>
            </a: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(Product Service Integration)</a:t>
            </a:r>
            <a:endParaRPr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구글 글래스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53477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구글글래스 관련기</a:t>
              </a:r>
              <a:r>
                <a:rPr kumimoji="0" lang="ko-KR" altLang="en-US" sz="4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술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46072" y="1735851"/>
            <a:ext cx="85948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안경은 혼합현실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(MR, Mixed Reality)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환경을 기반으로 하며 그 개념 및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구성기술은 다양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혼합현실은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현실과 가상영역 사이에서 현실성과 가상성의 증강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(Augment)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을 통해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현실에서 가상환경으로 확장되는 증강현실 연속체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(ARC, Augmented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Reality Continuum)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이중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현실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(Dual Reality)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과 혼합 현실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(Mixed reality)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설명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최근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ARC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구현은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다양한 기술로 진화되었고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과거 가상현실의 개념은 가상세계의 몰입이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키워드였으나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가상세계는 물리적 현실과의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한계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현실과 가상세계가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통합된 기술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즉 혼합현실 기술이 필요하게 되었다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스마트안경 기술은 혼합현실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환경의 증강현실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(AR)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및 가상현실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(VR)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기술이 모태 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5976664" cy="2337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7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구글 글래스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53477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구글글래스의 활용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73963" y="1963421"/>
            <a:ext cx="44699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다양한 활동을 하는 것이 가능한데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프리즘이 시야 우측 상방의 모니터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역할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구글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글래스는 동영상에서 길을 걸으면 지도가 나타나기도 하고 하늘을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쳐다보면 날씨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정보 나타나는 기능도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보여줌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스마트폰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같은 것으로도 할 수 있는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일이지만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손에 든 폰을 내려다보지 않고도 시야 내에 정보가 들어온다는 부분에서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이색적이면서도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활동성이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높음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동영상에서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나오는 대표적 예는 열기구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패러글라이딩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체조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롤러코스터 등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구글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글래스는 과격한 활동을 하는 상태에서도 사용이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384376" cy="405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7758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8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</a:t>
              </a: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DIY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디지털</a:t>
            </a:r>
            <a:r>
              <a:rPr kumimoji="0" lang="en-US" altLang="ko-KR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DIY</a:t>
            </a: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916832"/>
            <a:ext cx="78482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인류는 농업경제의 가내 수공업형 소량 맞춤 시대에서 산업혁명의 대량생산 시대를 </a:t>
            </a:r>
            <a:r>
              <a:rPr lang="ko-KR" altLang="en-US" dirty="0" smtClean="0">
                <a:latin typeface="+mn-ea"/>
                <a:ea typeface="+mn-ea"/>
              </a:rPr>
              <a:t>거쳐 </a:t>
            </a:r>
            <a:r>
              <a:rPr lang="ko-KR" altLang="en-US" dirty="0">
                <a:latin typeface="+mn-ea"/>
                <a:ea typeface="+mn-ea"/>
              </a:rPr>
              <a:t>디지털 사회에서는 대량 맞춤 시대에 </a:t>
            </a:r>
            <a:r>
              <a:rPr lang="ko-KR" altLang="en-US" dirty="0" smtClean="0">
                <a:latin typeface="+mn-ea"/>
                <a:ea typeface="+mn-ea"/>
              </a:rPr>
              <a:t>진입</a:t>
            </a:r>
            <a:r>
              <a:rPr lang="en-US" altLang="ko-KR" dirty="0" smtClean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이제 디지털 </a:t>
            </a:r>
            <a:r>
              <a:rPr lang="en-US" altLang="ko-KR" dirty="0">
                <a:latin typeface="+mn-ea"/>
                <a:ea typeface="+mn-ea"/>
              </a:rPr>
              <a:t>DIY(Do It Yourself</a:t>
            </a:r>
            <a:r>
              <a:rPr lang="en-US" altLang="ko-KR" dirty="0" smtClean="0">
                <a:latin typeface="+mn-ea"/>
                <a:ea typeface="+mn-ea"/>
              </a:rPr>
              <a:t>) </a:t>
            </a:r>
            <a:r>
              <a:rPr lang="ko-KR" altLang="en-US" dirty="0" smtClean="0">
                <a:latin typeface="+mn-ea"/>
                <a:ea typeface="+mn-ea"/>
              </a:rPr>
              <a:t>라는 </a:t>
            </a:r>
            <a:r>
              <a:rPr lang="ko-KR" altLang="en-US" dirty="0">
                <a:latin typeface="+mn-ea"/>
                <a:ea typeface="+mn-ea"/>
              </a:rPr>
              <a:t>새로운 사회는 과거의 자급자족 경제시대에 물건을 만드는 </a:t>
            </a:r>
            <a:r>
              <a:rPr lang="ko-KR" altLang="en-US" dirty="0" smtClean="0">
                <a:latin typeface="+mn-ea"/>
                <a:ea typeface="+mn-ea"/>
              </a:rPr>
              <a:t>것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스스로의 감성을 </a:t>
            </a:r>
            <a:r>
              <a:rPr lang="ko-KR" altLang="en-US" dirty="0">
                <a:latin typeface="+mn-ea"/>
                <a:ea typeface="+mn-ea"/>
              </a:rPr>
              <a:t>담은 </a:t>
            </a:r>
            <a:r>
              <a:rPr lang="en-US" altLang="ko-KR" dirty="0">
                <a:latin typeface="+mn-ea"/>
                <a:ea typeface="+mn-ea"/>
              </a:rPr>
              <a:t>DIY </a:t>
            </a:r>
            <a:r>
              <a:rPr lang="ko-KR" altLang="en-US" dirty="0" smtClean="0">
                <a:latin typeface="+mn-ea"/>
                <a:ea typeface="+mn-ea"/>
              </a:rPr>
              <a:t>시대</a:t>
            </a:r>
            <a:r>
              <a:rPr lang="en-US" altLang="ko-KR" dirty="0" smtClean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공유 </a:t>
            </a:r>
            <a:r>
              <a:rPr lang="ko-KR" altLang="en-US" dirty="0">
                <a:latin typeface="+mn-ea"/>
                <a:ea typeface="+mn-ea"/>
              </a:rPr>
              <a:t>경제는 지식과 자원을 공유하면서 스스로의 것을 </a:t>
            </a:r>
            <a:r>
              <a:rPr lang="ko-KR" altLang="en-US" dirty="0" smtClean="0">
                <a:latin typeface="+mn-ea"/>
                <a:ea typeface="+mn-ea"/>
              </a:rPr>
              <a:t>만드는 홀론</a:t>
            </a:r>
            <a:r>
              <a:rPr lang="en-US" altLang="ko-KR" dirty="0">
                <a:latin typeface="+mn-ea"/>
                <a:ea typeface="+mn-ea"/>
              </a:rPr>
              <a:t>(Holon)</a:t>
            </a:r>
            <a:r>
              <a:rPr lang="ko-KR" altLang="en-US" dirty="0">
                <a:latin typeface="+mn-ea"/>
                <a:ea typeface="+mn-ea"/>
              </a:rPr>
              <a:t>적 </a:t>
            </a:r>
            <a:r>
              <a:rPr lang="ko-KR" altLang="en-US" dirty="0" smtClean="0">
                <a:latin typeface="+mn-ea"/>
                <a:ea typeface="+mn-ea"/>
              </a:rPr>
              <a:t>현상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농업경제 </a:t>
            </a:r>
            <a:r>
              <a:rPr lang="ko-KR" altLang="en-US" dirty="0">
                <a:latin typeface="+mn-ea"/>
                <a:ea typeface="+mn-ea"/>
              </a:rPr>
              <a:t>시대에 물건을 만드는 자급자족에서 스스로의 </a:t>
            </a:r>
            <a:r>
              <a:rPr lang="ko-KR" altLang="en-US" dirty="0" smtClean="0">
                <a:latin typeface="+mn-ea"/>
                <a:ea typeface="+mn-ea"/>
              </a:rPr>
              <a:t>감성을 </a:t>
            </a:r>
            <a:r>
              <a:rPr lang="ko-KR" altLang="en-US" dirty="0">
                <a:latin typeface="+mn-ea"/>
                <a:ea typeface="+mn-ea"/>
              </a:rPr>
              <a:t>담는 </a:t>
            </a:r>
            <a:r>
              <a:rPr lang="en-US" altLang="ko-KR" dirty="0">
                <a:latin typeface="+mn-ea"/>
                <a:ea typeface="+mn-ea"/>
              </a:rPr>
              <a:t>DIY</a:t>
            </a:r>
            <a:r>
              <a:rPr lang="ko-KR" altLang="en-US" dirty="0" smtClean="0">
                <a:latin typeface="+mn-ea"/>
                <a:ea typeface="+mn-ea"/>
              </a:rPr>
              <a:t>로진화</a:t>
            </a:r>
            <a:r>
              <a:rPr lang="en-US" altLang="ko-KR" dirty="0">
                <a:latin typeface="+mn-ea"/>
                <a:ea typeface="+mn-ea"/>
              </a:rPr>
              <a:t>,</a:t>
            </a:r>
            <a:r>
              <a:rPr lang="ko-KR" altLang="en-US" dirty="0" smtClean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DIY</a:t>
            </a:r>
            <a:r>
              <a:rPr lang="ko-KR" altLang="en-US" dirty="0">
                <a:latin typeface="+mn-ea"/>
                <a:ea typeface="+mn-ea"/>
              </a:rPr>
              <a:t>는 메타 기술이라는 기술을 만드는 </a:t>
            </a:r>
            <a:r>
              <a:rPr lang="ko-KR" altLang="en-US" dirty="0" smtClean="0">
                <a:latin typeface="+mn-ea"/>
                <a:ea typeface="+mn-ea"/>
              </a:rPr>
              <a:t>기술과 </a:t>
            </a:r>
            <a:r>
              <a:rPr lang="ko-KR" altLang="en-US" dirty="0">
                <a:latin typeface="+mn-ea"/>
                <a:ea typeface="+mn-ea"/>
              </a:rPr>
              <a:t>공유경제라는 지식과 자원을 공유하는 새로운 경제의 결합으로 </a:t>
            </a:r>
            <a:r>
              <a:rPr lang="ko-KR" altLang="en-US" dirty="0" smtClean="0">
                <a:latin typeface="+mn-ea"/>
                <a:ea typeface="+mn-ea"/>
              </a:rPr>
              <a:t>탄생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메타 </a:t>
            </a:r>
            <a:r>
              <a:rPr lang="ko-KR" altLang="en-US" dirty="0">
                <a:latin typeface="+mn-ea"/>
                <a:ea typeface="+mn-ea"/>
              </a:rPr>
              <a:t>기술은 </a:t>
            </a:r>
            <a:r>
              <a:rPr lang="en-US" altLang="ko-KR" dirty="0">
                <a:latin typeface="+mn-ea"/>
                <a:ea typeface="+mn-ea"/>
              </a:rPr>
              <a:t>3D </a:t>
            </a:r>
            <a:r>
              <a:rPr lang="ko-KR" altLang="en-US" dirty="0">
                <a:latin typeface="+mn-ea"/>
                <a:ea typeface="+mn-ea"/>
              </a:rPr>
              <a:t>프린터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오픈소스 하드웨어 그리고 원격 지능으로 구현되고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디지털 </a:t>
            </a:r>
            <a:r>
              <a:rPr lang="ko-KR" altLang="en-US" dirty="0" smtClean="0">
                <a:latin typeface="+mn-ea"/>
                <a:ea typeface="+mn-ea"/>
              </a:rPr>
              <a:t>기술은 </a:t>
            </a:r>
            <a:r>
              <a:rPr lang="ko-KR" altLang="en-US" dirty="0">
                <a:latin typeface="+mn-ea"/>
                <a:ea typeface="+mn-ea"/>
              </a:rPr>
              <a:t>생산과 소비의 혁신을 이루고 이를 융합하고 있으며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더 나아가서 </a:t>
            </a:r>
            <a:r>
              <a:rPr lang="en-US" altLang="ko-KR" dirty="0">
                <a:latin typeface="+mn-ea"/>
                <a:ea typeface="+mn-ea"/>
              </a:rPr>
              <a:t>DIY </a:t>
            </a:r>
            <a:r>
              <a:rPr lang="ko-KR" altLang="en-US" dirty="0">
                <a:latin typeface="+mn-ea"/>
                <a:ea typeface="+mn-ea"/>
              </a:rPr>
              <a:t>상품을 </a:t>
            </a:r>
            <a:r>
              <a:rPr lang="ko-KR" altLang="en-US" dirty="0" smtClean="0">
                <a:latin typeface="+mn-ea"/>
                <a:ea typeface="+mn-ea"/>
              </a:rPr>
              <a:t>생산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0688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</a:t>
              </a: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DIY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02260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</a:t>
              </a: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DIY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23648" y="1610376"/>
            <a:ext cx="862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생산된 상품은 소셜 기반의 온라인 플랫폼이나 오프라인 마켓을 통해서 판매하는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프로슈머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(Prosumer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생산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+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소비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+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인지의 새로운 고객을 창출하고 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프로슈머의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활동은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개인이 직접 수공예로 작품을 만들어 판매하는 디지털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DIY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활동으로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나타남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과거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자급자족과는 완전히 다른 메이커 활동이며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집단지능을 활용하여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개인의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창조성을 부가하여 개인화하는 새로운 시대의 패러다임을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형성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디지털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DIY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소비자가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DIY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를 요청하는 생산과정에 참여하고 생산의 결과를 디지털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기술로 공유하며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구매와 판매도 디지털 기술을 통하여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공유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온오프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마켓을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통하여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확산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92" y="4195699"/>
            <a:ext cx="4847803" cy="247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8092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</a:t>
              </a: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DIY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53477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</a:t>
              </a: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DIY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활용사</a:t>
              </a:r>
              <a:r>
                <a:rPr kumimoji="0"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73963" y="1963421"/>
            <a:ext cx="8402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기업들은 소비자를 참여시켜 제품을 생산하고 판매한다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즉 소비자들을 기업의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제품생산과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판매에 끌어들이는 프로슈머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즉 참여형 소비자 마케팅을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실시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누구나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게임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동영상 등을 팔아 수익을 올릴 수 있는 앱스토어는 기업이 소비자를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콘텐츠 생산에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참여시켜 수익을 올리는 새로운 사업 모델로 평가 받고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있음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7" y="3301978"/>
            <a:ext cx="7768185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917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41718" y="1036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 차</a:t>
            </a: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395536" y="1468400"/>
            <a:ext cx="961965" cy="743098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179512" y="1379501"/>
            <a:ext cx="6822042" cy="959328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683271" y="1715690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체내삽입형 기기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42230" y="2387613"/>
            <a:ext cx="5236107" cy="249299"/>
            <a:chOff x="1857420" y="2603085"/>
            <a:chExt cx="5370685" cy="211669"/>
          </a:xfrm>
        </p:grpSpPr>
        <p:sp>
          <p:nvSpPr>
            <p:cNvPr id="114" name="Text 1-2"/>
            <p:cNvSpPr txBox="1"/>
            <p:nvPr/>
          </p:nvSpPr>
          <p:spPr>
            <a:xfrm>
              <a:off x="2215918" y="2603085"/>
              <a:ext cx="5012187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체내삽입형기기란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체내삽입형기기의 종류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7" name="그룹 1-1"/>
          <p:cNvGrpSpPr>
            <a:grpSpLocks/>
          </p:cNvGrpSpPr>
          <p:nvPr/>
        </p:nvGrpSpPr>
        <p:grpSpPr bwMode="auto">
          <a:xfrm>
            <a:off x="373041" y="2869827"/>
            <a:ext cx="961965" cy="743098"/>
            <a:chOff x="486030" y="1406555"/>
            <a:chExt cx="1196776" cy="1073722"/>
          </a:xfrm>
        </p:grpSpPr>
        <p:grpSp>
          <p:nvGrpSpPr>
            <p:cNvPr id="138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41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44" name="그룹 1-2"/>
          <p:cNvGrpSpPr>
            <a:grpSpLocks/>
          </p:cNvGrpSpPr>
          <p:nvPr/>
        </p:nvGrpSpPr>
        <p:grpSpPr bwMode="auto">
          <a:xfrm>
            <a:off x="107504" y="2780928"/>
            <a:ext cx="6822042" cy="831998"/>
            <a:chOff x="62591" y="1358776"/>
            <a:chExt cx="4780638" cy="1249680"/>
          </a:xfrm>
        </p:grpSpPr>
        <p:sp>
          <p:nvSpPr>
            <p:cNvPr id="146" name="직사각형 145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0" name="직선 연결선 14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직사각형 169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2" name="직선 연결선 171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직사각형 173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5" name="직선 연결선 174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 1-1"/>
          <p:cNvSpPr txBox="1"/>
          <p:nvPr/>
        </p:nvSpPr>
        <p:spPr>
          <a:xfrm>
            <a:off x="1570537" y="3117117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자율주행차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300826" y="3667417"/>
            <a:ext cx="7159606" cy="249299"/>
            <a:chOff x="1857420" y="2603085"/>
            <a:chExt cx="7343622" cy="211670"/>
          </a:xfrm>
        </p:grpSpPr>
        <p:sp>
          <p:nvSpPr>
            <p:cNvPr id="178" name="Text 1-2"/>
            <p:cNvSpPr txBox="1"/>
            <p:nvPr/>
          </p:nvSpPr>
          <p:spPr>
            <a:xfrm>
              <a:off x="2215917" y="2603085"/>
              <a:ext cx="6985125" cy="21167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자율주행차란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자율주행차의 발전과정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관련기술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현황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79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8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6" name="그룹 1-1"/>
          <p:cNvGrpSpPr>
            <a:grpSpLocks/>
          </p:cNvGrpSpPr>
          <p:nvPr/>
        </p:nvGrpSpPr>
        <p:grpSpPr bwMode="auto">
          <a:xfrm>
            <a:off x="360291" y="4142528"/>
            <a:ext cx="961965" cy="743098"/>
            <a:chOff x="486030" y="1406555"/>
            <a:chExt cx="1196776" cy="1073722"/>
          </a:xfrm>
        </p:grpSpPr>
        <p:grpSp>
          <p:nvGrpSpPr>
            <p:cNvPr id="187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89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90" name="그림 189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8" name="TextBox 187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03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91" name="그룹 1-2"/>
          <p:cNvGrpSpPr>
            <a:grpSpLocks/>
          </p:cNvGrpSpPr>
          <p:nvPr/>
        </p:nvGrpSpPr>
        <p:grpSpPr bwMode="auto">
          <a:xfrm>
            <a:off x="107504" y="4053629"/>
            <a:ext cx="6822042" cy="831998"/>
            <a:chOff x="62591" y="1358776"/>
            <a:chExt cx="4780638" cy="1249680"/>
          </a:xfrm>
        </p:grpSpPr>
        <p:sp>
          <p:nvSpPr>
            <p:cNvPr id="192" name="직사각형 191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95" name="직선 연결선 194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직사각형 19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0" name="직선 연결선 19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직사각형 20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3" name="직선 연결선 20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 1-1"/>
          <p:cNvSpPr txBox="1"/>
          <p:nvPr/>
        </p:nvSpPr>
        <p:spPr>
          <a:xfrm>
            <a:off x="1557787" y="4389818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구글 글래스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05" name="그룹 204"/>
          <p:cNvGrpSpPr/>
          <p:nvPr/>
        </p:nvGrpSpPr>
        <p:grpSpPr>
          <a:xfrm>
            <a:off x="1234645" y="4979901"/>
            <a:ext cx="5937101" cy="249299"/>
            <a:chOff x="1846558" y="2891118"/>
            <a:chExt cx="4165602" cy="211669"/>
          </a:xfrm>
        </p:grpSpPr>
        <p:sp>
          <p:nvSpPr>
            <p:cNvPr id="208" name="Text 1-2"/>
            <p:cNvSpPr txBox="1"/>
            <p:nvPr/>
          </p:nvSpPr>
          <p:spPr>
            <a:xfrm>
              <a:off x="2205056" y="2891118"/>
              <a:ext cx="3807104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구글글래스란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구글글래스 관련기술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활용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09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210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4" name="그룹 1-1"/>
          <p:cNvGrpSpPr>
            <a:grpSpLocks/>
          </p:cNvGrpSpPr>
          <p:nvPr/>
        </p:nvGrpSpPr>
        <p:grpSpPr bwMode="auto">
          <a:xfrm>
            <a:off x="353645" y="5460939"/>
            <a:ext cx="961965" cy="743098"/>
            <a:chOff x="486030" y="1406555"/>
            <a:chExt cx="1196776" cy="1073722"/>
          </a:xfrm>
        </p:grpSpPr>
        <p:grpSp>
          <p:nvGrpSpPr>
            <p:cNvPr id="215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21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218" name="그림 217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16" name="TextBox 21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04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9" name="그룹 1-2"/>
          <p:cNvGrpSpPr>
            <a:grpSpLocks/>
          </p:cNvGrpSpPr>
          <p:nvPr/>
        </p:nvGrpSpPr>
        <p:grpSpPr bwMode="auto">
          <a:xfrm>
            <a:off x="107504" y="5411949"/>
            <a:ext cx="6822042" cy="804576"/>
            <a:chOff x="62591" y="1358776"/>
            <a:chExt cx="4780638" cy="1249680"/>
          </a:xfrm>
        </p:grpSpPr>
        <p:sp>
          <p:nvSpPr>
            <p:cNvPr id="220" name="직사각형 219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23" name="직선 연결선 222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223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직선 연결선 224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직사각형 225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28" name="직선 연결선 227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직선 연결선 228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직사각형 229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31" name="직선 연결선 230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Text 1-1"/>
          <p:cNvSpPr txBox="1"/>
          <p:nvPr/>
        </p:nvSpPr>
        <p:spPr>
          <a:xfrm>
            <a:off x="1551141" y="5627973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디지털 </a:t>
            </a:r>
            <a:r>
              <a:rPr kumimoji="0" lang="en-US" altLang="ko-KR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DIY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79" name="그룹 278"/>
          <p:cNvGrpSpPr/>
          <p:nvPr/>
        </p:nvGrpSpPr>
        <p:grpSpPr>
          <a:xfrm>
            <a:off x="1260014" y="6204037"/>
            <a:ext cx="6487972" cy="249299"/>
            <a:chOff x="1846558" y="2820375"/>
            <a:chExt cx="4552105" cy="211669"/>
          </a:xfrm>
        </p:grpSpPr>
        <p:sp>
          <p:nvSpPr>
            <p:cNvPr id="280" name="Text 1-2"/>
            <p:cNvSpPr txBox="1"/>
            <p:nvPr/>
          </p:nvSpPr>
          <p:spPr>
            <a:xfrm>
              <a:off x="2154657" y="2820375"/>
              <a:ext cx="4244006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DIY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란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DIY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활용분야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81" name="화살표 1"/>
            <p:cNvGrpSpPr>
              <a:grpSpLocks/>
            </p:cNvGrpSpPr>
            <p:nvPr/>
          </p:nvGrpSpPr>
          <p:grpSpPr bwMode="auto">
            <a:xfrm>
              <a:off x="1846558" y="2881516"/>
              <a:ext cx="236707" cy="146050"/>
              <a:chOff x="1858915" y="2196269"/>
              <a:chExt cx="175354" cy="147421"/>
            </a:xfrm>
          </p:grpSpPr>
          <p:sp>
            <p:nvSpPr>
              <p:cNvPr id="282" name="화살표 1-1"/>
              <p:cNvSpPr/>
              <p:nvPr/>
            </p:nvSpPr>
            <p:spPr>
              <a:xfrm>
                <a:off x="1858915" y="2196269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화살표 1-2"/>
              <p:cNvSpPr/>
              <p:nvPr/>
            </p:nvSpPr>
            <p:spPr>
              <a:xfrm>
                <a:off x="1937027" y="2196269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88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</a:t>
              </a: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체내삽입형기기란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916832"/>
            <a:ext cx="78482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신체에 착용이나 삽입한 디바이스로서 웨어러블 장치의 한 형태이고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최초의 </a:t>
            </a:r>
            <a:r>
              <a:rPr lang="ko-KR" altLang="en-US" dirty="0" smtClean="0">
                <a:latin typeface="+mn-ea"/>
                <a:ea typeface="+mn-ea"/>
              </a:rPr>
              <a:t>웨어러블장치는 </a:t>
            </a:r>
            <a:r>
              <a:rPr lang="en-US" altLang="ko-KR" dirty="0">
                <a:latin typeface="+mn-ea"/>
                <a:ea typeface="+mn-ea"/>
              </a:rPr>
              <a:t>16</a:t>
            </a:r>
            <a:r>
              <a:rPr lang="ko-KR" altLang="en-US" dirty="0">
                <a:latin typeface="+mn-ea"/>
                <a:ea typeface="+mn-ea"/>
              </a:rPr>
              <a:t>세기 청나라의 반지형 주판이 </a:t>
            </a:r>
            <a:r>
              <a:rPr lang="ko-KR" altLang="en-US" dirty="0" smtClean="0">
                <a:latin typeface="+mn-ea"/>
                <a:ea typeface="+mn-ea"/>
              </a:rPr>
              <a:t>시작</a:t>
            </a:r>
            <a:r>
              <a:rPr lang="en-US" altLang="ko-KR" dirty="0" smtClean="0">
                <a:latin typeface="+mn-ea"/>
                <a:ea typeface="+mn-ea"/>
              </a:rPr>
              <a:t>1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latin typeface="+mn-ea"/>
                <a:ea typeface="+mn-ea"/>
              </a:rPr>
              <a:t>960</a:t>
            </a:r>
            <a:r>
              <a:rPr lang="ko-KR" altLang="en-US" dirty="0">
                <a:latin typeface="+mn-ea"/>
                <a:ea typeface="+mn-ea"/>
              </a:rPr>
              <a:t>년데 </a:t>
            </a:r>
            <a:r>
              <a:rPr lang="en-US" altLang="ko-KR" dirty="0">
                <a:latin typeface="+mn-ea"/>
                <a:ea typeface="+mn-ea"/>
              </a:rPr>
              <a:t>MIT </a:t>
            </a:r>
            <a:r>
              <a:rPr lang="ko-KR" altLang="en-US" dirty="0" smtClean="0">
                <a:latin typeface="+mn-ea"/>
                <a:ea typeface="+mn-ea"/>
              </a:rPr>
              <a:t>미디어랩에서 초기 </a:t>
            </a:r>
            <a:r>
              <a:rPr lang="ko-KR" altLang="en-US" dirty="0">
                <a:latin typeface="+mn-ea"/>
                <a:ea typeface="+mn-ea"/>
              </a:rPr>
              <a:t>부착형 타입의 웨어러블 컴퓨팅에 대한 연구에서 </a:t>
            </a:r>
            <a:r>
              <a:rPr lang="en-US" altLang="ko-KR" dirty="0">
                <a:latin typeface="+mn-ea"/>
                <a:ea typeface="+mn-ea"/>
              </a:rPr>
              <a:t>1966</a:t>
            </a:r>
            <a:r>
              <a:rPr lang="ko-KR" altLang="en-US" dirty="0">
                <a:latin typeface="+mn-ea"/>
                <a:ea typeface="+mn-ea"/>
              </a:rPr>
              <a:t>년 최초로 컴퓨터를 </a:t>
            </a:r>
            <a:r>
              <a:rPr lang="ko-KR" altLang="en-US" dirty="0" smtClean="0">
                <a:latin typeface="+mn-ea"/>
                <a:ea typeface="+mn-ea"/>
              </a:rPr>
              <a:t>이용한 </a:t>
            </a:r>
            <a:r>
              <a:rPr lang="ko-KR" altLang="en-US" dirty="0">
                <a:latin typeface="+mn-ea"/>
                <a:ea typeface="+mn-ea"/>
              </a:rPr>
              <a:t>헤드마운티드 디스플레이</a:t>
            </a:r>
            <a:r>
              <a:rPr lang="en-US" altLang="ko-KR" dirty="0">
                <a:latin typeface="+mn-ea"/>
                <a:ea typeface="+mn-ea"/>
              </a:rPr>
              <a:t>(HTM,Head Mounted Display)</a:t>
            </a:r>
            <a:r>
              <a:rPr lang="ko-KR" altLang="en-US" dirty="0">
                <a:latin typeface="+mn-ea"/>
                <a:ea typeface="+mn-ea"/>
              </a:rPr>
              <a:t>를 </a:t>
            </a:r>
            <a:r>
              <a:rPr lang="ko-KR" altLang="en-US" dirty="0" smtClean="0">
                <a:latin typeface="+mn-ea"/>
                <a:ea typeface="+mn-ea"/>
              </a:rPr>
              <a:t>개발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latin typeface="+mn-ea"/>
                <a:ea typeface="+mn-ea"/>
              </a:rPr>
              <a:t>1980</a:t>
            </a:r>
            <a:r>
              <a:rPr lang="ko-KR" altLang="en-US" dirty="0">
                <a:latin typeface="+mn-ea"/>
                <a:ea typeface="+mn-ea"/>
              </a:rPr>
              <a:t>년에는 </a:t>
            </a:r>
            <a:r>
              <a:rPr lang="ko-KR" altLang="en-US" dirty="0" smtClean="0">
                <a:latin typeface="+mn-ea"/>
                <a:ea typeface="+mn-ea"/>
              </a:rPr>
              <a:t>현재 개념의 </a:t>
            </a:r>
            <a:r>
              <a:rPr lang="ko-KR" altLang="en-US" dirty="0">
                <a:latin typeface="+mn-ea"/>
                <a:ea typeface="+mn-ea"/>
              </a:rPr>
              <a:t>웨어러블 제품들이 출현하여 의류형 디바이스가 미국 군복으로 </a:t>
            </a:r>
            <a:r>
              <a:rPr lang="ko-KR" altLang="en-US" dirty="0" smtClean="0">
                <a:latin typeface="+mn-ea"/>
                <a:ea typeface="+mn-ea"/>
              </a:rPr>
              <a:t>채택</a:t>
            </a:r>
            <a:endParaRPr lang="en-US" altLang="ko-KR" dirty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latin typeface="+mn-ea"/>
                <a:ea typeface="+mn-ea"/>
              </a:rPr>
              <a:t>1981</a:t>
            </a:r>
            <a:r>
              <a:rPr lang="ko-KR" altLang="en-US" dirty="0">
                <a:latin typeface="+mn-ea"/>
                <a:ea typeface="+mn-ea"/>
              </a:rPr>
              <a:t>년에는 배낭형 컴퓨터 등이 </a:t>
            </a:r>
            <a:r>
              <a:rPr lang="ko-KR" altLang="en-US" dirty="0" smtClean="0">
                <a:latin typeface="+mn-ea"/>
                <a:ea typeface="+mn-ea"/>
              </a:rPr>
              <a:t>개발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latin typeface="+mn-ea"/>
                <a:ea typeface="+mn-ea"/>
              </a:rPr>
              <a:t>1990</a:t>
            </a:r>
            <a:r>
              <a:rPr lang="ko-KR" altLang="en-US" dirty="0">
                <a:latin typeface="+mn-ea"/>
                <a:ea typeface="+mn-ea"/>
              </a:rPr>
              <a:t>년대 유비쿼터스 컴퓨팅이 등장하고</a:t>
            </a:r>
            <a:r>
              <a:rPr lang="en-US" altLang="ko-KR" dirty="0">
                <a:latin typeface="+mn-ea"/>
                <a:ea typeface="+mn-ea"/>
              </a:rPr>
              <a:t>, 2000</a:t>
            </a:r>
            <a:r>
              <a:rPr lang="ko-KR" altLang="en-US" dirty="0">
                <a:latin typeface="+mn-ea"/>
                <a:ea typeface="+mn-ea"/>
              </a:rPr>
              <a:t>년대에는 부품의 초경량화와 모듈화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무선기술의 </a:t>
            </a:r>
            <a:r>
              <a:rPr lang="ko-KR" altLang="en-US" dirty="0">
                <a:latin typeface="+mn-ea"/>
                <a:ea typeface="+mn-ea"/>
              </a:rPr>
              <a:t>발전으로 의복과 유사한 형태의 웨어러블 기기들이 나노소자 개발과 </a:t>
            </a:r>
            <a:r>
              <a:rPr lang="ko-KR" altLang="en-US" dirty="0" smtClean="0">
                <a:latin typeface="+mn-ea"/>
                <a:ea typeface="+mn-ea"/>
              </a:rPr>
              <a:t>더불어 인체에 </a:t>
            </a:r>
            <a:r>
              <a:rPr lang="ko-KR" altLang="en-US" dirty="0">
                <a:latin typeface="+mn-ea"/>
                <a:ea typeface="+mn-ea"/>
              </a:rPr>
              <a:t>삽입하는 형태로 </a:t>
            </a:r>
            <a:r>
              <a:rPr lang="ko-KR" altLang="en-US" dirty="0" smtClean="0">
                <a:latin typeface="+mn-ea"/>
                <a:ea typeface="+mn-ea"/>
              </a:rPr>
              <a:t>확대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5627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7426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체내삽입형기기란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2225" y="2060848"/>
            <a:ext cx="48318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신체 부착형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신체 부착형에는 크게 패치와 전자문신 형태가 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신체에 부치는 패치는 통증완화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근육치료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자세교정 등의 의료장비에 활용되고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심전도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근전계 등의 상시 검사 및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기록에 이용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생체 이식형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콘텍츠 렌즈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전신착용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마이크로 칩 임플란트 등이 대표적이다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콘텍트 렌즈는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눈물의 포도당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수치 측정을 통한 당뇨병 지수를 모니터링하거나 구글의 스마트 콘텍트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렌즈가 대표적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5964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129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체내삽입형기기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7426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체내삽입형기기란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6" y="1711443"/>
            <a:ext cx="5814770" cy="497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228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체내삽입형기기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611083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체내삽입형기기의</a:t>
              </a: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종류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58138" y="1738829"/>
            <a:ext cx="83183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마이크로 캡슐 내시경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캡슐 내시경은 인체 내 케이블을 삽입하는 기존 푸시 타입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(Push-type)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내시경과는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달리 환자에게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공포와 고통을 주지 않는 시술로 인식되고 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캡슐형 내시경을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구동하기 위하여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소형의 배터리 또는 충전기를 사용하는 것이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일반적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②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인체삽입 태양전지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피부처럼 유연하면서도 성능이 좋은 고성능 태양전지를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6~7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마이크로미터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(100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만분의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미터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두께로 만들어 인체에 삽입한다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이는 유연한 필름에 붙이는 방법으로 얇고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유연한 인체삽입용 태양전지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70293"/>
            <a:ext cx="3419475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3570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체내삽입형기기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611083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체내삽입형기기의</a:t>
              </a: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종류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58138" y="1738829"/>
            <a:ext cx="83183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③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인공심장 박동기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심장 박동이 불규칙한 부정맥이나 심부전 환자들은 체내에 인공심장 박동기를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삽입하게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되지만 일정 기간이 지나면 배터리를 교체하기 때문에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재수술한는데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무선충전 방식을 적용해서 재수술 없이 무선으로 인공심장 박동기에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전력공급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④ 의료재활 장비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기술의 발달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고령화의 심화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장애인구 증가 및 사회참여 욕구 증가는 의료보조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장비 및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의료재활 장비시장의 성장을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가속화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⑤ 나노 의료기기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고령화 및 만성질환자 증가로 인해 심박 조율기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삽입형 심장박동 모니터기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척추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신경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자극기 등 인체기관을 보조하거나 모니터링할 수 있는 체내 삽입형 의료장치가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나노 의료기기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3668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체내삽입형기기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611083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체내삽입형기기의</a:t>
              </a: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종류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58138" y="1868631"/>
            <a:ext cx="8318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⑥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전자 문신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스마트폰의 마이크로폰으로 사용할 수 있는 목에 대는 전자 피부 문신을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개발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목에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대는 마이크로폰은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차 대전 당시 전투기 조종사들이 시끄러운 비행기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안에서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지상과의 무선 통신을 개선하기 위해 처음으로 사용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373279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7"/>
            <a:ext cx="3498250" cy="261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514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14943</TotalTime>
  <Words>1743</Words>
  <Application>Microsoft Office PowerPoint</Application>
  <PresentationFormat>화면 슬라이드 쇼(4:3)</PresentationFormat>
  <Paragraphs>160</Paragraphs>
  <Slides>25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27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asd</cp:lastModifiedBy>
  <cp:revision>1899</cp:revision>
  <dcterms:created xsi:type="dcterms:W3CDTF">2014-03-26T15:27:10Z</dcterms:created>
  <dcterms:modified xsi:type="dcterms:W3CDTF">2018-07-21T01:01:17Z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