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402" r:id="rId3"/>
    <p:sldId id="541" r:id="rId4"/>
    <p:sldId id="547" r:id="rId5"/>
    <p:sldId id="637" r:id="rId6"/>
    <p:sldId id="638" r:id="rId7"/>
    <p:sldId id="639" r:id="rId8"/>
    <p:sldId id="640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429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1" d="100"/>
          <a:sy n="101" d="100"/>
        </p:scale>
        <p:origin x="-90" y="-11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응용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Ch7.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커넥티드 홈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센싱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23862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홈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플랫폼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628800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현재 스마트 홈을 구현하기 위한 인프라 및 플랫폼 기술을 위한 글로벌 사업자들의 노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력이 진행되고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특히 스마트 홈 기술 표준을 선점하기 위한 글로벌 사업자 간 협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업이 활발히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진행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실세계에 존재하는 사물들과 네트워크로 상호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연결하여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사람과 사물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사물과 사물끼리 언제 어디서나 소통하게 하여 사물들의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데이터를 수집하거나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사물에 대한 제어방법을 제공하고 궁극적으로 수집한 데이터를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중심으로 지능적인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서비스를 사람들에게 제공하기 위한 서비스 프레임워크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구글 주도의 스레드그룹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(Thread Group),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퀄컴과 마이크로소프트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(MS)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주도의 올신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얼라이언스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(Allseen Alliance),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(Intel)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중심으로 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OIC(Open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Interconnect Consortium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통신사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중심의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원엠투엠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(oneM2M),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애플의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자체 시스템인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홈키트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(HomeKit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중심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6967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0144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홈네트워킹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1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홈 네트워크는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PC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와 인터넷의 빠른 보급 및 통신 기술과 지능형 설비의 고속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발전에 따라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등장하였으며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유선 혹은 무선 네트워크를 이용하여 가정의 정보 가전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제품을 통신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프로토콜을 통해 하나의 통일된 시스템으로 연결한 것으로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대내적으로는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자원을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공유하고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대외적으로는 게이트웨이와 외부 인터넷을 통해 정보를 교환하는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동시에 원격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제어를 지원하는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시스템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좁은 의미의 홈 네트워크는 일반적으로 현재 홈 네트워크라는 단어를 사용할 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주로 전달되는 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넓은 의미의 홈 네트워크는 홈 네트워크 시스템을 뜻하는 것으로 홈 네트워크 설비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네트워크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접속 설비 등 홈 네트워크를 구성하는 기초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H/W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외에도 각종 통신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프로토콜과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표준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네트워크 접속 방식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콘텐츠 서비스 제공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네트워크 운영 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포함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홈네트워크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설비는 오락 시청 기능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교류 기능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설비의 조작과 제어 기능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가정 안전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보호기능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등을 제공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3290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0144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홈네트워킹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772816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홈 네트워크는 네트워크를 제어하는 기능의 위치에 따라 주종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(Master/Slave)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방식과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(Peer-to-Peer)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방식으로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분류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주종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방식은 네트워크에 연결된 다양한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시스템이나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장비 간의 대화를 가능하게 하거나 관리를 위해 중앙에 마스터 제어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기능을 두는 방식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제어 방식은 네트워크에 연결된 장비 간에 직접 통신을 할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있도록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해주는 방식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35" y="3284984"/>
            <a:ext cx="5221926" cy="328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61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67067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772816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인텔리전트 기능은 바로 이러한 것에 대한 주택 자동 관리 시스템이 구현되는 것이기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도 하다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인텔리전트 주택에 설치된 각종 카메라와 인식장치는 집에 사람이 있는지 없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는지를 파악하여 문단속도 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외부 침입자가 생겼을 때는 자동으로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대처함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63" y="2852936"/>
            <a:ext cx="580166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096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67067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5279" y="1712997"/>
            <a:ext cx="33706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테라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(TB)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급 정보 통신망에 휴대전화와 컴퓨터로 모든 디지털 가전 기기를 집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안팎에서 제어할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있는 홈 네트워크 시스템이 기본적으로 설치되어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음성 인식을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하는 디지털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기기들로 인해 음성 지시가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모든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가전 기기들에 대한 통합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제어시스템이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가동되고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컴퓨터가 얼굴을 인식해서 현관문을 열어주는 안면 인식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시스템이나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홍채인식 자동문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전동 창호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지능형 무인 감시 카메라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자동 온도 제어 장치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무인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택배 시스템 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72" y="1735851"/>
            <a:ext cx="5282102" cy="442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242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1747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커넥티드홈그리드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5496" y="1978962"/>
            <a:ext cx="5040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공동주택에 설치된 홈네트워크망과 스마트그리드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전기차 충전인프라 등 신설되는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다양한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서비스망을 통합 관리하는 커넥티드홈 그리드에 대한 필요성이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제기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아파트는 대부분 홈네트워크 인프라를 기본적으로 구축하고 있지만 각종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등장으로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추가 망이 중복 설치될 가능성이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홈네트워크망과 홈게이트웨이를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기반으로 여러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융합 서비스를 체계적으로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통합 관리망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형태로 제기한 커넥티드홈 그리드는 가정을 중심으로 보안과 기기제어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원격검침과 전기차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충전시스템 등을 하나의 인프라로 통합 관리하자는 측면의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접근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769373" cy="404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193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집안에서 정보가전들이 인간의 개입없이 연락을 주고받으면서 관리할수 있는 스마트기술은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IOT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IOT 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기반 가전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6686153" cy="249299"/>
            <a:chOff x="1857420" y="2603085"/>
            <a:chExt cx="6858000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7" y="2603085"/>
              <a:ext cx="6499503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정보가전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가전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3013843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924944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26113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센싱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21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반도체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IOT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운영체제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홈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플랫폼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430560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341661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67785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인텔리전트 주택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5267933"/>
            <a:ext cx="5937101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홈네트워킹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인텔리전트 주택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커넥티드홈 그리드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가전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정보가전이란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정보 가전</a:t>
            </a:r>
            <a:r>
              <a:rPr lang="en-US" altLang="ko-KR" dirty="0">
                <a:latin typeface="+mn-ea"/>
                <a:ea typeface="+mn-ea"/>
              </a:rPr>
              <a:t>(IA,Information Appliance)</a:t>
            </a:r>
            <a:r>
              <a:rPr lang="ko-KR" altLang="en-US" dirty="0">
                <a:latin typeface="+mn-ea"/>
                <a:ea typeface="+mn-ea"/>
              </a:rPr>
              <a:t>이란 백색 가전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텔레비전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오디오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디지털 카메라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냉장고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전자레인지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컴퓨터 등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이후의 차세대 디지털 정보 기기로서 백색 가전 기술과 정보통신 </a:t>
            </a:r>
            <a:r>
              <a:rPr lang="ko-KR" altLang="en-US" dirty="0" smtClean="0">
                <a:latin typeface="+mn-ea"/>
                <a:ea typeface="+mn-ea"/>
              </a:rPr>
              <a:t>기술을 융합하여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유무선 홈 네트워크에 연결되어 인터넷 접속 기능을 제공하고 사용하기 </a:t>
            </a:r>
            <a:r>
              <a:rPr lang="ko-KR" altLang="en-US" dirty="0" smtClean="0">
                <a:latin typeface="+mn-ea"/>
                <a:ea typeface="+mn-ea"/>
              </a:rPr>
              <a:t>편리하며 </a:t>
            </a:r>
            <a:r>
              <a:rPr lang="ko-KR" altLang="en-US" dirty="0">
                <a:latin typeface="+mn-ea"/>
                <a:ea typeface="+mn-ea"/>
              </a:rPr>
              <a:t>특정 용도에 특화된 </a:t>
            </a:r>
            <a:r>
              <a:rPr lang="en-US" altLang="ko-KR" dirty="0">
                <a:latin typeface="+mn-ea"/>
                <a:ea typeface="+mn-ea"/>
              </a:rPr>
              <a:t>non-PC </a:t>
            </a:r>
            <a:r>
              <a:rPr lang="ko-KR" altLang="en-US" dirty="0">
                <a:latin typeface="+mn-ea"/>
                <a:ea typeface="+mn-ea"/>
              </a:rPr>
              <a:t>계열의 차세대 정보 기기를 </a:t>
            </a:r>
            <a:r>
              <a:rPr lang="ko-KR" altLang="en-US" dirty="0" smtClean="0">
                <a:latin typeface="+mn-ea"/>
                <a:ea typeface="+mn-ea"/>
              </a:rPr>
              <a:t>총칭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일반 </a:t>
            </a:r>
            <a:r>
              <a:rPr lang="ko-KR" altLang="en-US" dirty="0">
                <a:latin typeface="+mn-ea"/>
                <a:ea typeface="+mn-ea"/>
              </a:rPr>
              <a:t>사용자들이 생활필수품 개념인 차세대 정보 단말기를 이용하여 </a:t>
            </a:r>
            <a:r>
              <a:rPr lang="ko-KR" altLang="en-US" dirty="0" smtClean="0">
                <a:latin typeface="+mn-ea"/>
                <a:ea typeface="+mn-ea"/>
              </a:rPr>
              <a:t>시간과 공간의 </a:t>
            </a:r>
            <a:r>
              <a:rPr lang="ko-KR" altLang="en-US" dirty="0">
                <a:latin typeface="+mn-ea"/>
                <a:ea typeface="+mn-ea"/>
              </a:rPr>
              <a:t>제약을 받지 않고 가정 관리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여가 오락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교육 학습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업무 지원 등의 정보 </a:t>
            </a:r>
            <a:r>
              <a:rPr lang="ko-KR" altLang="en-US" dirty="0" smtClean="0">
                <a:latin typeface="+mn-ea"/>
                <a:ea typeface="+mn-ea"/>
              </a:rPr>
              <a:t>생활능력을 </a:t>
            </a:r>
            <a:r>
              <a:rPr lang="ko-KR" altLang="en-US" dirty="0">
                <a:latin typeface="+mn-ea"/>
                <a:ea typeface="+mn-ea"/>
              </a:rPr>
              <a:t>향상시킬 수 있게 함으로써 가정의 발전과 삶의 질을 </a:t>
            </a:r>
            <a:r>
              <a:rPr lang="ko-KR" altLang="en-US" dirty="0" smtClean="0">
                <a:latin typeface="+mn-ea"/>
                <a:ea typeface="+mn-ea"/>
              </a:rPr>
              <a:t>높임</a:t>
            </a:r>
            <a:endParaRPr lang="ko-KR" altLang="en-US" dirty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정보 수요 격차를 없애는 수단을 제공하는 정보 서비스를 가능하게 할 </a:t>
            </a:r>
            <a:r>
              <a:rPr lang="ko-KR" altLang="en-US" dirty="0" smtClean="0">
                <a:latin typeface="+mn-ea"/>
                <a:ea typeface="+mn-ea"/>
              </a:rPr>
              <a:t>것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r>
              <a:rPr lang="ko-KR" altLang="en-US" dirty="0" smtClean="0">
                <a:latin typeface="+mn-ea"/>
                <a:ea typeface="+mn-ea"/>
              </a:rPr>
              <a:t>정보가전 </a:t>
            </a:r>
            <a:r>
              <a:rPr lang="ko-KR" altLang="en-US" dirty="0">
                <a:latin typeface="+mn-ea"/>
                <a:ea typeface="+mn-ea"/>
              </a:rPr>
              <a:t>제품군은 다음 표와 같이 가전 기반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웹 기반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통신 기반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오락 기반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컴퓨팅 기반</a:t>
            </a:r>
            <a:r>
              <a:rPr lang="en-US" altLang="ko-KR" dirty="0" smtClean="0">
                <a:latin typeface="+mn-ea"/>
                <a:ea typeface="+mn-ea"/>
              </a:rPr>
              <a:t>,</a:t>
            </a:r>
            <a:r>
              <a:rPr lang="ko-KR" altLang="en-US" dirty="0" smtClean="0">
                <a:latin typeface="+mn-ea"/>
                <a:ea typeface="+mn-ea"/>
              </a:rPr>
              <a:t>ㅍ기타 </a:t>
            </a:r>
            <a:r>
              <a:rPr lang="ko-KR" altLang="en-US" dirty="0">
                <a:latin typeface="+mn-ea"/>
                <a:ea typeface="+mn-ea"/>
              </a:rPr>
              <a:t>정보 가전 등 </a:t>
            </a: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개 분야로 분류할 수 </a:t>
            </a:r>
            <a:r>
              <a:rPr lang="ko-KR" altLang="en-US" dirty="0" smtClean="0">
                <a:latin typeface="+mn-ea"/>
                <a:ea typeface="+mn-ea"/>
              </a:rPr>
              <a:t>있음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가전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가전이란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인터넷이나 통신에 연결될 필요가 없었던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냉장고나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세탁기 같은 가전제품이나 다양한 의료기기 등이 인터넷에 연결되어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정보를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쌓고 이를 분석하며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다양한 기기들이 연결되는 것이 바로 사물인터넷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IoT(Internet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of Things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 가전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8" y="2924944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70" y="2924944"/>
            <a:ext cx="4998010" cy="358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129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가전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가전이란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IoT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 에코 시스템은 집안 상태를 확인하고 외부인의 침입 등을 확인할 수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에너지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소비량 모니터링 및 절전 사용을 안내해 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그리고 실내 온도와 습도 등을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감지해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쾌적한 공간을 제공하고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센서와 허브 기반으로 스마트 가전을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경험함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5" y="2852936"/>
            <a:ext cx="743662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248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가전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67067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가전이란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772849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IoT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기반의 에어컨은 사람의 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활동량 등을 감지하는 인체 감지 카메라를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탑재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감지 카메라가 실내 상황을 파악한 후 바람의 세기와 방향을 자동으로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설정해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가장 쾌적한 바람을 내보내고 냉방 중에도 실내 공기 상태를 감지해 자동으로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공기를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깨끗하게 해주는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IoT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플랫폼 기반 가전은 연결성을 강조하고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관련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액세서리와 서비스 협력을 기반으로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5472608" cy="308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720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센싱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23862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기반 반도체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628800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IoT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기기는 소리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온도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움직임 등 주변의 환경 변화를 감지하고 인터넷으로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연결되어 원격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또는 자율적으로 제어하기 위해 센서가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필요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생활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속의 각종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반응이나 지시사항을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감지하기 위한 감지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(Sensing)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주요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인간과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IoT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제어하기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위한 소통경로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HMI(Human Machine Interface), IoT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기기의 핵심 기능 처리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(Processing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(Communication)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등이 여전히 모두 아날로그 반도체 및 주문형 반도체 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시스템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반도체에 의해 구현되어 있어 세 분야의 균형 있는 발전이 매우 중요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26" y="3660125"/>
            <a:ext cx="5455881" cy="307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센싱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44653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운영체제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62880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미래에는 진공청소기와 로봇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세탁기가 타이젠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RT(Tizen RT)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라고 불리는 운영체제로 작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동할 것으로 보인다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운영체제는 스마트 기기와 가전제품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사물인터넷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(IoT)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기기를 위한 운영체제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타이젠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RT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타이젠을 경량화한 실시간 운영체제로서 현재 삼성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TV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와 스마트폰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기어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스마트워치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오픈소스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운영체제이고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타이젠 최신 버전은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2.4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차기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3.0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버전은 기기에 직접 탑재되지 않을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전망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안드로이드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운영체제를 타이젠과 함께 사용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528392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734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</TotalTime>
  <Words>982</Words>
  <Application>Microsoft Office PowerPoint</Application>
  <PresentationFormat>화면 슬라이드 쇼(4:3)</PresentationFormat>
  <Paragraphs>86</Paragraphs>
  <Slides>16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min jung ko</cp:lastModifiedBy>
  <cp:revision>1888</cp:revision>
  <dcterms:created xsi:type="dcterms:W3CDTF">2014-03-26T15:27:10Z</dcterms:created>
  <dcterms:modified xsi:type="dcterms:W3CDTF">2018-07-20T11:13:01Z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