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402" r:id="rId3"/>
    <p:sldId id="541" r:id="rId4"/>
    <p:sldId id="547" r:id="rId5"/>
    <p:sldId id="637" r:id="rId6"/>
    <p:sldId id="638" r:id="rId7"/>
    <p:sldId id="552" r:id="rId8"/>
    <p:sldId id="639" r:id="rId9"/>
    <p:sldId id="640" r:id="rId10"/>
    <p:sldId id="642" r:id="rId11"/>
    <p:sldId id="641" r:id="rId12"/>
    <p:sldId id="643" r:id="rId13"/>
    <p:sldId id="644" r:id="rId14"/>
    <p:sldId id="646" r:id="rId15"/>
    <p:sldId id="645" r:id="rId16"/>
    <p:sldId id="648" r:id="rId17"/>
    <p:sldId id="649" r:id="rId18"/>
    <p:sldId id="650" r:id="rId19"/>
    <p:sldId id="651" r:id="rId20"/>
    <p:sldId id="652" r:id="rId21"/>
    <p:sldId id="653" r:id="rId22"/>
    <p:sldId id="654" r:id="rId23"/>
    <p:sldId id="655" r:id="rId24"/>
    <p:sldId id="656" r:id="rId25"/>
    <p:sldId id="657" r:id="rId26"/>
    <p:sldId id="658" r:id="rId27"/>
    <p:sldId id="429" r:id="rId2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53">
          <p15:clr>
            <a:srgbClr val="A4A3A4"/>
          </p15:clr>
        </p15:guide>
        <p15:guide id="2" orient="horz" pos="3113">
          <p15:clr>
            <a:srgbClr val="A4A3A4"/>
          </p15:clr>
        </p15:guide>
        <p15:guide id="3" orient="horz" pos="3582">
          <p15:clr>
            <a:srgbClr val="A4A3A4"/>
          </p15:clr>
        </p15:guide>
        <p15:guide id="4" orient="horz" pos="3229">
          <p15:clr>
            <a:srgbClr val="A4A3A4"/>
          </p15:clr>
        </p15:guide>
        <p15:guide id="5" pos="4241">
          <p15:clr>
            <a:srgbClr val="A4A3A4"/>
          </p15:clr>
        </p15:guide>
        <p15:guide id="6" pos="204">
          <p15:clr>
            <a:srgbClr val="A4A3A4"/>
          </p15:clr>
        </p15:guide>
        <p15:guide id="7" pos="5556">
          <p15:clr>
            <a:srgbClr val="A4A3A4"/>
          </p15:clr>
        </p15:guide>
        <p15:guide id="8" pos="1519">
          <p15:clr>
            <a:srgbClr val="A4A3A4"/>
          </p15:clr>
        </p15:guide>
        <p15:guide id="9" pos="4387">
          <p15:clr>
            <a:srgbClr val="A4A3A4"/>
          </p15:clr>
        </p15:guide>
        <p15:guide id="10" pos="55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CBE"/>
    <a:srgbClr val="DDDDDD"/>
    <a:srgbClr val="0070C0"/>
    <a:srgbClr val="94DBFE"/>
    <a:srgbClr val="00FFFF"/>
    <a:srgbClr val="99FF33"/>
    <a:srgbClr val="000066"/>
    <a:srgbClr val="33CC33"/>
    <a:srgbClr val="A90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80" autoAdjust="0"/>
    <p:restoredTop sz="91435" autoAdjust="0"/>
  </p:normalViewPr>
  <p:slideViewPr>
    <p:cSldViewPr>
      <p:cViewPr varScale="1">
        <p:scale>
          <a:sx n="101" d="100"/>
          <a:sy n="101" d="100"/>
        </p:scale>
        <p:origin x="-90" y="-114"/>
      </p:cViewPr>
      <p:guideLst>
        <p:guide orient="horz" pos="1253"/>
        <p:guide orient="horz" pos="3113"/>
        <p:guide orient="horz" pos="3582"/>
        <p:guide orient="horz" pos="3229"/>
        <p:guide pos="4241"/>
        <p:guide pos="204"/>
        <p:guide pos="5556"/>
        <p:guide pos="1519"/>
        <p:guide pos="4387"/>
        <p:guide pos="55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65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78C98-C0D1-4F61-90A8-864937F65643}" type="datetimeFigureOut">
              <a:rPr lang="ko-KR" altLang="en-US" smtClean="0"/>
              <a:pPr/>
              <a:t>2018-07-20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FE254-7FAE-4A0B-A93E-CA209F346E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98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A4BCED1-2BD8-4A7A-9EA2-5D17E4D65D1B}" type="datetimeFigureOut">
              <a:rPr lang="ko-KR" altLang="en-US"/>
              <a:pPr>
                <a:defRPr/>
              </a:pPr>
              <a:t>2018-07-20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8E5D48-D5BD-40DC-B0BB-0C0A6733CE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706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73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감사합니다"/>
          <p:cNvSpPr txBox="1"/>
          <p:nvPr/>
        </p:nvSpPr>
        <p:spPr bwMode="auto">
          <a:xfrm>
            <a:off x="417387" y="1916832"/>
            <a:ext cx="8215370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  <a:bevelB w="1270" h="1270"/>
          </a:sp3d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905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kumimoji="0" lang="en-US" altLang="ko-KR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차 산업혁명 관련 스마트 기술의 기초</a:t>
            </a:r>
            <a:endParaRPr kumimoji="0" lang="en-US" altLang="ko-KR" sz="2000" b="1" dirty="0" smtClean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190500" dist="152400" dir="6000000" algn="tl">
                  <a:schemeClr val="tx1">
                    <a:lumMod val="95000"/>
                    <a:lumOff val="5000"/>
                    <a:alpha val="67000"/>
                  </a:scheme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kumimoji="0" lang="en-US" altLang="ko-KR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Ch6. </a:t>
            </a:r>
            <a:r>
              <a:rPr kumimoji="0" lang="ko-KR" altLang="en-US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생체인식 관련 기술</a:t>
            </a:r>
            <a:endParaRPr kumimoji="0" lang="en-US" altLang="ko-KR" sz="4000" b="1" dirty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어떻게 진행되나요? 2"/>
          <p:cNvSpPr txBox="1"/>
          <p:nvPr/>
        </p:nvSpPr>
        <p:spPr>
          <a:xfrm>
            <a:off x="1428728" y="4429132"/>
            <a:ext cx="6192688" cy="47596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85725" indent="-85725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kumimoji="0" lang="en-US" altLang="ko-KR" sz="3200" spc="-70" dirty="0" smtClean="0">
                <a:solidFill>
                  <a:srgbClr val="00D0FA"/>
                </a:solidFill>
                <a:effectLst>
                  <a:outerShdw blurRad="88900" dist="635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2019. 3</a:t>
            </a:r>
            <a:endParaRPr kumimoji="0" lang="en-US" altLang="ko-KR" sz="3200" spc="-70" dirty="0">
              <a:solidFill>
                <a:srgbClr val="00D0FA"/>
              </a:solidFill>
              <a:effectLst>
                <a:outerShdw blurRad="88900" dist="635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 flipV="1">
            <a:off x="500034" y="1525574"/>
            <a:ext cx="8280400" cy="46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cxnSp>
        <p:nvCxnSpPr>
          <p:cNvPr id="25" name="직선 연결선 24"/>
          <p:cNvCxnSpPr/>
          <p:nvPr/>
        </p:nvCxnSpPr>
        <p:spPr>
          <a:xfrm flipV="1">
            <a:off x="500034" y="3071810"/>
            <a:ext cx="8286808" cy="114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생체인식관련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76420" y="725102"/>
            <a:ext cx="560677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</a:t>
              </a: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</a:t>
              </a:r>
              <a:r>
                <a:rPr kumimoji="0" lang="ko-KR" altLang="en-US" sz="440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술</a:t>
              </a: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</a:t>
              </a: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종류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431540" y="1773459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③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얼굴 인식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얼굴 인식 방법은 생체인식 방법 중 가장 자연스러운 방법인데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얼굴 인증과 인식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기술은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생체인식 애플리케이션 성장의 풍부한 토대를 제공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8" y="3123637"/>
            <a:ext cx="731836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6618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생체인식관련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76420" y="725102"/>
            <a:ext cx="560677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</a:t>
              </a: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</a:t>
              </a:r>
              <a:r>
                <a:rPr kumimoji="0" lang="ko-KR" altLang="en-US" sz="440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술</a:t>
              </a: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</a:t>
              </a: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종류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431540" y="1774679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④ 음성 인식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음성을 이용한 개인 인식은 화자 인증이라고도 하며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다른 생체인식보다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오인식률은 높지만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활발하게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연구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8" y="2852936"/>
            <a:ext cx="3857625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8" y="4437112"/>
            <a:ext cx="744855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406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생체인식관련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76420" y="476672"/>
            <a:ext cx="560677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</a:t>
              </a: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</a:t>
              </a:r>
              <a:r>
                <a:rPr kumimoji="0" lang="ko-KR" altLang="en-US" sz="440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술</a:t>
              </a: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</a:t>
              </a: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종류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431540" y="141277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⑤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정맥 인식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정맥 인식 기술은 손등의 피부로부터 적외선 조명과 필터를 사용해 피부에 대한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혈관의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밝기 대비를 최대화한 다음 입력된 디지털 영상으로부터 정맥 패턴을 추출하는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기술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5590" y="2571869"/>
            <a:ext cx="81588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⑥ 손 및 장문 인식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사람의 손은 수년 동안 생체인식과 같은 정보의 근원으로서 사용되었는데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이 방식은 생체인식 분야에서 가장 먼저 자동화된 기법으로 개인마다 손가락 길이와 두께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손금의 무늬가 다르다는 점에 착안하여 손가락 형태나 손금 무늬를 분석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이를 데이터화하여 만든 </a:t>
            </a:r>
            <a:r>
              <a:rPr lang="ko-KR" altLang="en-US" dirty="0" smtClean="0">
                <a:solidFill>
                  <a:schemeClr val="bg1"/>
                </a:solidFill>
              </a:rPr>
              <a:t>시스템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⑦ 서명 인식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서명 인식 기술은 필체 역학을 이용해서 압력이나 속도를 분석하여 인증하는 자연스럽고 전형적인 방법</a:t>
            </a:r>
          </a:p>
          <a:p>
            <a:endParaRPr lang="en-US" altLang="ko-KR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17831"/>
            <a:ext cx="2286000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017831"/>
            <a:ext cx="1944216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065661"/>
            <a:ext cx="2376264" cy="176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3369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생체인식관련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76420" y="725102"/>
            <a:ext cx="560677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</a:t>
              </a:r>
              <a:r>
                <a:rPr kumimoji="0" lang="ko-KR" altLang="en-US" sz="4400" dirty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술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</a:t>
              </a: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동향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43704" y="1774679"/>
            <a:ext cx="8792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① 국내외 시장 동향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lt"/>
              </a:rPr>
              <a:t>국내 생체 인식 시장은 최근 금융권과 대형 유통가를 중심으로 수요가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증가</a:t>
            </a:r>
            <a:endParaRPr lang="en-US" altLang="ko-KR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lt"/>
              </a:rPr>
              <a:t>한국인터넷진흥원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(KISA)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정보 보호 산업 통계 조사 보고서에 따르면 국내 생체 인식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시장은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2003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년 약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900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억 원에서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2005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년에는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1350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억 원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2007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년에는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1780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억 원대로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성장할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것으로 예상하고 있는데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이는 연평균 약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24.4%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의 높은 성장률을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보여 세계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생체 인식 시장의 기술별 비중은 지문 인식 기술이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52%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를 차지하는 것으로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나타났으며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그 다음으로는 얼굴 인식 기술이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11.4%,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장문 인식 기술이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10%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등의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순</a:t>
            </a:r>
            <a:endParaRPr lang="en-US" altLang="ko-KR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lt"/>
              </a:rPr>
              <a:t>현재 세계 생체 인식 시장은 매우 크게 성장하고 있으며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앞으로 지속적인 성장세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2236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생체인식관련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76420" y="725102"/>
            <a:ext cx="560677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</a:t>
              </a: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</a:t>
              </a:r>
              <a:r>
                <a:rPr kumimoji="0" lang="ko-KR" altLang="en-US" sz="440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술</a:t>
              </a: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</a:t>
              </a: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종류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256300" y="1746597"/>
            <a:ext cx="85641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② 생체인식의 응용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생체 인식 기술은 바이오기술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(BT, Bio Technology)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한 분야로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IT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에 이어 국가 산업의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발전을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선도할 산업 영역으로 손꼽히고 있어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미국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일본 등 세계 주요 국가들은 국가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차원에서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생체 인식 산업의 활성화를 위한 로드맵을 작성하고 각종 지원책을 마련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16" y="3428999"/>
            <a:ext cx="3911173" cy="317791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80" y="3428998"/>
            <a:ext cx="4340043" cy="32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69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8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게놈프로젝트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게놈프로젝트란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1916832"/>
            <a:ext cx="78482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ea"/>
                <a:ea typeface="+mn-ea"/>
              </a:rPr>
              <a:t>게놈</a:t>
            </a:r>
            <a:r>
              <a:rPr lang="en-US" altLang="ko-KR" dirty="0">
                <a:latin typeface="+mn-ea"/>
                <a:ea typeface="+mn-ea"/>
              </a:rPr>
              <a:t>(Genome)</a:t>
            </a:r>
            <a:r>
              <a:rPr lang="ko-KR" altLang="en-US" dirty="0">
                <a:latin typeface="+mn-ea"/>
                <a:ea typeface="+mn-ea"/>
              </a:rPr>
              <a:t>이란 유전자</a:t>
            </a:r>
            <a:r>
              <a:rPr lang="en-US" altLang="ko-KR" dirty="0">
                <a:latin typeface="+mn-ea"/>
                <a:ea typeface="+mn-ea"/>
              </a:rPr>
              <a:t>(Gene)</a:t>
            </a:r>
            <a:r>
              <a:rPr lang="ko-KR" altLang="en-US" dirty="0">
                <a:latin typeface="+mn-ea"/>
                <a:ea typeface="+mn-ea"/>
              </a:rPr>
              <a:t>와 염색체</a:t>
            </a:r>
            <a:r>
              <a:rPr lang="en-US" altLang="ko-KR" dirty="0">
                <a:latin typeface="+mn-ea"/>
                <a:ea typeface="+mn-ea"/>
              </a:rPr>
              <a:t>(Chromosome)</a:t>
            </a:r>
            <a:r>
              <a:rPr lang="ko-KR" altLang="en-US" dirty="0">
                <a:latin typeface="+mn-ea"/>
                <a:ea typeface="+mn-ea"/>
              </a:rPr>
              <a:t>의 합성어로 생물에 담긴 유전 </a:t>
            </a:r>
            <a:r>
              <a:rPr lang="ko-KR" altLang="en-US" dirty="0" smtClean="0">
                <a:latin typeface="+mn-ea"/>
                <a:ea typeface="+mn-ea"/>
              </a:rPr>
              <a:t>정보 </a:t>
            </a:r>
            <a:r>
              <a:rPr lang="ko-KR" altLang="en-US" dirty="0">
                <a:latin typeface="+mn-ea"/>
                <a:ea typeface="+mn-ea"/>
              </a:rPr>
              <a:t>전체를 </a:t>
            </a:r>
            <a:r>
              <a:rPr lang="ko-KR" altLang="en-US" dirty="0" smtClean="0">
                <a:latin typeface="+mn-ea"/>
                <a:ea typeface="+mn-ea"/>
              </a:rPr>
              <a:t>의미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 smtClean="0">
                <a:latin typeface="+mn-ea"/>
                <a:ea typeface="+mn-ea"/>
              </a:rPr>
              <a:t>DNA</a:t>
            </a:r>
            <a:r>
              <a:rPr lang="ko-KR" altLang="en-US" dirty="0">
                <a:latin typeface="+mn-ea"/>
                <a:ea typeface="+mn-ea"/>
              </a:rPr>
              <a:t>는 </a:t>
            </a:r>
            <a:r>
              <a:rPr lang="en-US" altLang="ko-KR" dirty="0">
                <a:latin typeface="+mn-ea"/>
                <a:ea typeface="+mn-ea"/>
              </a:rPr>
              <a:t>A, G, C, T</a:t>
            </a:r>
            <a:r>
              <a:rPr lang="ko-KR" altLang="en-US" dirty="0">
                <a:latin typeface="+mn-ea"/>
                <a:ea typeface="+mn-ea"/>
              </a:rPr>
              <a:t>이라는 </a:t>
            </a:r>
            <a:r>
              <a:rPr lang="en-US" altLang="ko-KR" dirty="0">
                <a:latin typeface="+mn-ea"/>
                <a:ea typeface="+mn-ea"/>
              </a:rPr>
              <a:t>4</a:t>
            </a:r>
            <a:r>
              <a:rPr lang="ko-KR" altLang="en-US" dirty="0">
                <a:latin typeface="+mn-ea"/>
                <a:ea typeface="+mn-ea"/>
              </a:rPr>
              <a:t>가지 염기를 가지고 있는데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사람의 </a:t>
            </a:r>
            <a:r>
              <a:rPr lang="ko-KR" altLang="en-US" dirty="0" smtClean="0">
                <a:latin typeface="+mn-ea"/>
                <a:ea typeface="+mn-ea"/>
              </a:rPr>
              <a:t>경우 </a:t>
            </a:r>
            <a:r>
              <a:rPr lang="ko-KR" altLang="en-US" dirty="0">
                <a:latin typeface="+mn-ea"/>
                <a:ea typeface="+mn-ea"/>
              </a:rPr>
              <a:t>대략 </a:t>
            </a:r>
            <a:r>
              <a:rPr lang="en-US" altLang="ko-KR" dirty="0">
                <a:latin typeface="+mn-ea"/>
                <a:ea typeface="+mn-ea"/>
              </a:rPr>
              <a:t>30</a:t>
            </a:r>
            <a:r>
              <a:rPr lang="ko-KR" altLang="en-US" dirty="0">
                <a:latin typeface="+mn-ea"/>
                <a:ea typeface="+mn-ea"/>
              </a:rPr>
              <a:t>억 개의 염기가 </a:t>
            </a:r>
            <a:r>
              <a:rPr lang="ko-KR" altLang="en-US" dirty="0" smtClean="0">
                <a:latin typeface="+mn-ea"/>
                <a:ea typeface="+mn-ea"/>
              </a:rPr>
              <a:t>존재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인간게놈프로젝트는 </a:t>
            </a:r>
            <a:r>
              <a:rPr lang="ko-KR" altLang="en-US" dirty="0">
                <a:latin typeface="+mn-ea"/>
                <a:ea typeface="+mn-ea"/>
              </a:rPr>
              <a:t>이 </a:t>
            </a:r>
            <a:r>
              <a:rPr lang="en-US" altLang="ko-KR" dirty="0">
                <a:latin typeface="+mn-ea"/>
                <a:ea typeface="+mn-ea"/>
              </a:rPr>
              <a:t>30</a:t>
            </a:r>
            <a:r>
              <a:rPr lang="ko-KR" altLang="en-US" dirty="0">
                <a:latin typeface="+mn-ea"/>
                <a:ea typeface="+mn-ea"/>
              </a:rPr>
              <a:t>억 개의 염기 배열 </a:t>
            </a:r>
            <a:r>
              <a:rPr lang="ko-KR" altLang="en-US" dirty="0" smtClean="0">
                <a:latin typeface="+mn-ea"/>
                <a:ea typeface="+mn-ea"/>
              </a:rPr>
              <a:t>순서를 </a:t>
            </a:r>
            <a:r>
              <a:rPr lang="ko-KR" altLang="en-US" dirty="0">
                <a:latin typeface="+mn-ea"/>
                <a:ea typeface="+mn-ea"/>
              </a:rPr>
              <a:t>밝히는 </a:t>
            </a:r>
            <a:r>
              <a:rPr lang="ko-KR" altLang="en-US" dirty="0" smtClean="0">
                <a:latin typeface="+mn-ea"/>
                <a:ea typeface="+mn-ea"/>
              </a:rPr>
              <a:t>일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 smtClean="0">
                <a:latin typeface="+mn-ea"/>
                <a:ea typeface="+mn-ea"/>
              </a:rPr>
              <a:t>DNA</a:t>
            </a:r>
            <a:r>
              <a:rPr lang="ko-KR" altLang="en-US" dirty="0">
                <a:latin typeface="+mn-ea"/>
                <a:ea typeface="+mn-ea"/>
              </a:rPr>
              <a:t>의 서열을 밝힌다는 것은 </a:t>
            </a:r>
            <a:r>
              <a:rPr lang="en-US" altLang="ko-KR" dirty="0">
                <a:latin typeface="+mn-ea"/>
                <a:ea typeface="+mn-ea"/>
              </a:rPr>
              <a:t>DNA</a:t>
            </a:r>
            <a:r>
              <a:rPr lang="ko-KR" altLang="en-US" dirty="0">
                <a:latin typeface="+mn-ea"/>
                <a:ea typeface="+mn-ea"/>
              </a:rPr>
              <a:t>를 이루는 물질인 당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인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 smtClean="0">
                <a:latin typeface="+mn-ea"/>
                <a:ea typeface="+mn-ea"/>
              </a:rPr>
              <a:t>염기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즉 아데닌</a:t>
            </a:r>
            <a:r>
              <a:rPr lang="en-US" altLang="ko-KR" dirty="0">
                <a:latin typeface="+mn-ea"/>
                <a:ea typeface="+mn-ea"/>
              </a:rPr>
              <a:t>(A), </a:t>
            </a:r>
            <a:r>
              <a:rPr lang="ko-KR" altLang="en-US" dirty="0">
                <a:latin typeface="+mn-ea"/>
                <a:ea typeface="+mn-ea"/>
              </a:rPr>
              <a:t>시토신</a:t>
            </a:r>
            <a:r>
              <a:rPr lang="en-US" altLang="ko-KR" dirty="0">
                <a:latin typeface="+mn-ea"/>
                <a:ea typeface="+mn-ea"/>
              </a:rPr>
              <a:t>(C), </a:t>
            </a:r>
            <a:r>
              <a:rPr lang="ko-KR" altLang="en-US" dirty="0">
                <a:latin typeface="+mn-ea"/>
                <a:ea typeface="+mn-ea"/>
              </a:rPr>
              <a:t>티민</a:t>
            </a:r>
            <a:r>
              <a:rPr lang="en-US" altLang="ko-KR" dirty="0">
                <a:latin typeface="+mn-ea"/>
                <a:ea typeface="+mn-ea"/>
              </a:rPr>
              <a:t>(T), </a:t>
            </a:r>
            <a:r>
              <a:rPr lang="ko-KR" altLang="en-US" dirty="0">
                <a:latin typeface="+mn-ea"/>
                <a:ea typeface="+mn-ea"/>
              </a:rPr>
              <a:t>구아닌</a:t>
            </a:r>
            <a:r>
              <a:rPr lang="en-US" altLang="ko-KR" dirty="0">
                <a:latin typeface="+mn-ea"/>
                <a:ea typeface="+mn-ea"/>
              </a:rPr>
              <a:t>(G)</a:t>
            </a:r>
            <a:r>
              <a:rPr lang="ko-KR" altLang="en-US" dirty="0">
                <a:latin typeface="+mn-ea"/>
                <a:ea typeface="+mn-ea"/>
              </a:rPr>
              <a:t>의 </a:t>
            </a:r>
            <a:r>
              <a:rPr lang="en-US" altLang="ko-KR" dirty="0">
                <a:latin typeface="+mn-ea"/>
                <a:ea typeface="+mn-ea"/>
              </a:rPr>
              <a:t>4</a:t>
            </a:r>
            <a:r>
              <a:rPr lang="ko-KR" altLang="en-US" dirty="0">
                <a:latin typeface="+mn-ea"/>
                <a:ea typeface="+mn-ea"/>
              </a:rPr>
              <a:t>종류가 있으며</a:t>
            </a:r>
            <a:r>
              <a:rPr lang="en-US" altLang="ko-KR" dirty="0">
                <a:latin typeface="+mn-ea"/>
                <a:ea typeface="+mn-ea"/>
              </a:rPr>
              <a:t>, DNA</a:t>
            </a:r>
            <a:r>
              <a:rPr lang="ko-KR" altLang="en-US" dirty="0">
                <a:latin typeface="+mn-ea"/>
                <a:ea typeface="+mn-ea"/>
              </a:rPr>
              <a:t>를 이루는 </a:t>
            </a:r>
            <a:r>
              <a:rPr lang="ko-KR" altLang="en-US" dirty="0" smtClean="0">
                <a:latin typeface="+mn-ea"/>
                <a:ea typeface="+mn-ea"/>
              </a:rPr>
              <a:t>각 단위인 </a:t>
            </a:r>
            <a:r>
              <a:rPr lang="ko-KR" altLang="en-US" dirty="0">
                <a:latin typeface="+mn-ea"/>
                <a:ea typeface="+mn-ea"/>
              </a:rPr>
              <a:t>뉴클레오티드</a:t>
            </a:r>
            <a:r>
              <a:rPr lang="en-US" altLang="ko-KR" dirty="0">
                <a:latin typeface="+mn-ea"/>
                <a:ea typeface="+mn-ea"/>
              </a:rPr>
              <a:t>(Nucleotide) </a:t>
            </a:r>
            <a:r>
              <a:rPr lang="ko-KR" altLang="en-US" dirty="0">
                <a:latin typeface="+mn-ea"/>
                <a:ea typeface="+mn-ea"/>
              </a:rPr>
              <a:t>중 염기의 서열을 알아낸다는 </a:t>
            </a:r>
            <a:r>
              <a:rPr lang="ko-KR" altLang="en-US" dirty="0" smtClean="0">
                <a:latin typeface="+mn-ea"/>
                <a:ea typeface="+mn-ea"/>
              </a:rPr>
              <a:t>것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 smtClean="0">
                <a:latin typeface="+mn-ea"/>
                <a:ea typeface="+mn-ea"/>
              </a:rPr>
              <a:t>DNA</a:t>
            </a:r>
            <a:r>
              <a:rPr lang="ko-KR" altLang="en-US" dirty="0">
                <a:latin typeface="+mn-ea"/>
                <a:ea typeface="+mn-ea"/>
              </a:rPr>
              <a:t>를 </a:t>
            </a:r>
            <a:r>
              <a:rPr lang="ko-KR" altLang="en-US" dirty="0" smtClean="0">
                <a:latin typeface="+mn-ea"/>
                <a:ea typeface="+mn-ea"/>
              </a:rPr>
              <a:t>이루는 뉴클레오티드</a:t>
            </a:r>
            <a:r>
              <a:rPr lang="en-US" altLang="ko-KR" dirty="0">
                <a:latin typeface="+mn-ea"/>
                <a:ea typeface="+mn-ea"/>
              </a:rPr>
              <a:t>(nucleotide)</a:t>
            </a:r>
            <a:r>
              <a:rPr lang="ko-KR" altLang="en-US" dirty="0">
                <a:latin typeface="+mn-ea"/>
                <a:ea typeface="+mn-ea"/>
              </a:rPr>
              <a:t>에서 당과 인은 항상 같은 형태로 존재하는 반면 염기는 </a:t>
            </a:r>
            <a:r>
              <a:rPr lang="ko-KR" altLang="en-US" dirty="0" smtClean="0">
                <a:latin typeface="+mn-ea"/>
                <a:ea typeface="+mn-ea"/>
              </a:rPr>
              <a:t>아데닌</a:t>
            </a:r>
            <a:r>
              <a:rPr lang="en-US" altLang="ko-KR" dirty="0" smtClean="0">
                <a:latin typeface="+mn-ea"/>
                <a:ea typeface="+mn-ea"/>
              </a:rPr>
              <a:t>(</a:t>
            </a:r>
            <a:r>
              <a:rPr lang="en-US" altLang="ko-KR" dirty="0">
                <a:latin typeface="+mn-ea"/>
                <a:ea typeface="+mn-ea"/>
              </a:rPr>
              <a:t>A), </a:t>
            </a:r>
            <a:r>
              <a:rPr lang="ko-KR" altLang="en-US" dirty="0">
                <a:latin typeface="+mn-ea"/>
                <a:ea typeface="+mn-ea"/>
              </a:rPr>
              <a:t>시토신</a:t>
            </a:r>
            <a:r>
              <a:rPr lang="en-US" altLang="ko-KR" dirty="0">
                <a:latin typeface="+mn-ea"/>
                <a:ea typeface="+mn-ea"/>
              </a:rPr>
              <a:t>(C), </a:t>
            </a:r>
            <a:r>
              <a:rPr lang="ko-KR" altLang="en-US" dirty="0">
                <a:latin typeface="+mn-ea"/>
                <a:ea typeface="+mn-ea"/>
              </a:rPr>
              <a:t>구아닌</a:t>
            </a:r>
            <a:r>
              <a:rPr lang="en-US" altLang="ko-KR" dirty="0">
                <a:latin typeface="+mn-ea"/>
                <a:ea typeface="+mn-ea"/>
              </a:rPr>
              <a:t>(G), </a:t>
            </a:r>
            <a:r>
              <a:rPr lang="ko-KR" altLang="en-US" dirty="0">
                <a:latin typeface="+mn-ea"/>
                <a:ea typeface="+mn-ea"/>
              </a:rPr>
              <a:t>티민</a:t>
            </a:r>
            <a:r>
              <a:rPr lang="en-US" altLang="ko-KR" dirty="0">
                <a:latin typeface="+mn-ea"/>
                <a:ea typeface="+mn-ea"/>
              </a:rPr>
              <a:t>(T)</a:t>
            </a:r>
            <a:r>
              <a:rPr lang="ko-KR" altLang="en-US" dirty="0">
                <a:latin typeface="+mn-ea"/>
                <a:ea typeface="+mn-ea"/>
              </a:rPr>
              <a:t>이라는 </a:t>
            </a:r>
            <a:r>
              <a:rPr lang="en-US" altLang="ko-KR" dirty="0">
                <a:latin typeface="+mn-ea"/>
                <a:ea typeface="+mn-ea"/>
              </a:rPr>
              <a:t>4</a:t>
            </a:r>
            <a:r>
              <a:rPr lang="ko-KR" altLang="en-US" dirty="0">
                <a:latin typeface="+mn-ea"/>
                <a:ea typeface="+mn-ea"/>
              </a:rPr>
              <a:t>종류가 </a:t>
            </a:r>
            <a:r>
              <a:rPr lang="en-US" altLang="ko-KR" dirty="0">
                <a:latin typeface="+mn-ea"/>
                <a:ea typeface="+mn-ea"/>
              </a:rPr>
              <a:t>DNA </a:t>
            </a:r>
            <a:r>
              <a:rPr lang="ko-KR" altLang="en-US" dirty="0">
                <a:latin typeface="+mn-ea"/>
                <a:ea typeface="+mn-ea"/>
              </a:rPr>
              <a:t>구조를 형성할 시에 아데닌은 </a:t>
            </a:r>
            <a:r>
              <a:rPr lang="ko-KR" altLang="en-US" dirty="0" smtClean="0">
                <a:latin typeface="+mn-ea"/>
                <a:ea typeface="+mn-ea"/>
              </a:rPr>
              <a:t>티민과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구아닌은 시토신과 화학적으로 수소결합하여 </a:t>
            </a:r>
            <a:r>
              <a:rPr lang="en-US" altLang="ko-KR" dirty="0">
                <a:latin typeface="+mn-ea"/>
                <a:ea typeface="+mn-ea"/>
              </a:rPr>
              <a:t>DNA</a:t>
            </a:r>
            <a:r>
              <a:rPr lang="ko-KR" altLang="en-US" dirty="0">
                <a:latin typeface="+mn-ea"/>
                <a:ea typeface="+mn-ea"/>
              </a:rPr>
              <a:t>를 형성하기 때문에 각 </a:t>
            </a:r>
            <a:r>
              <a:rPr lang="ko-KR" altLang="en-US" dirty="0" smtClean="0">
                <a:latin typeface="+mn-ea"/>
                <a:ea typeface="+mn-ea"/>
              </a:rPr>
              <a:t>뉴클레오티드마다 </a:t>
            </a:r>
            <a:r>
              <a:rPr lang="ko-KR" altLang="en-US" dirty="0">
                <a:latin typeface="+mn-ea"/>
                <a:ea typeface="+mn-ea"/>
              </a:rPr>
              <a:t>다른 종류로 들어가 있는 염기의 서열을 분석하게 되는 </a:t>
            </a:r>
            <a:r>
              <a:rPr lang="ko-KR" altLang="en-US" dirty="0" smtClean="0">
                <a:latin typeface="+mn-ea"/>
                <a:ea typeface="+mn-ea"/>
              </a:rPr>
              <a:t>것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28464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게놈프로젝트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76420" y="725102"/>
            <a:ext cx="4439596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게놈프로젝트란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256300" y="1746597"/>
            <a:ext cx="85641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DNA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전체적인 구조는 두 가닥의 사슬이 서로 붙어 이중 나선형으로 꼬여 있는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형태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유전자의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특성은 각기 다른 염기의 서열에 의해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결정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DNA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서열에 따라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또 다른 유전 물질인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RNA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로 그 형태가 바뀌어서 유전자가 발현될 수 있는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형태가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갖추어지고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RNA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서열에 맞추어 인체 상에서 다양한 생리현상을 주관하는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단백질이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만들어지게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됨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75" y="3356992"/>
            <a:ext cx="1819275" cy="3274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9" y="3821820"/>
            <a:ext cx="2828817" cy="183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86664"/>
            <a:ext cx="2137126" cy="205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1001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게놈프로젝트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76420" y="725102"/>
            <a:ext cx="638381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게놈프로젝트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 발전과정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256300" y="1746597"/>
            <a:ext cx="856417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1990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년에 미국 에너지성과 국립보건원이 유전체연구사업 추진을 공식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출범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, 1991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년에는 인간 염색체 지도 작성의 데이터베이스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GDB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가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완성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1992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년에는 인간 유전체 저해상도 유전적 지도가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공표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, 1993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년에는 유전체 중에서 발현유전자만을 분석하는 국제 콘소시엄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(IMAGE)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이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발족되어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미국 에너지성과 국립보건원이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5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개년 계획을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개정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1994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년에는 유전자 지도 작성이 계획보다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년 앞당겨 완료되고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미국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에너지성의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HGP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정보 웹사이트가 일반에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공개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, 1995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년에 처음으로 한 생물체의 유전체 전부가 밝혀지고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이는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Haemophilus Influenzae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Mycoplasma Genitalium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라는 박테리아로서 인간 염색체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16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번과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19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번의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고해상도 물리적 지도가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완성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1996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년에는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Methanococcus Jannaschii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유전체 염기서열 전부가 밝혀지고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진핵 생물인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효모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(S. Cerevisiae)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의 유전체 염기서열 전부가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알려지고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, 1997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년에는 대장균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(E. Coli)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의 유전체 염기서열 전부가 밝혀지고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인간염색체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X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와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번의 고해상도 물리적 지도가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완성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1998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년에는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Caenorhabditis Elegans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의 유전체 염기서열 전부가 밝혀지고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3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만개의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지표를 가진 인간 유전자 지도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(GeneMap’98)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가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발표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, 1999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년에는 인간 염색체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22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번의 염기서열 전부가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밝혀짐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2000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년에는 인간 염색체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21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번의 염기서열 전부가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밝혀지고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, 2001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년에는 인간 유전체 연구 사업 완료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발표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2003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년은 인간게놈프로젝트가 완료되어 인류는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A, G, C, T 4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가지로 이루어진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모든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유전 정보를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얻음</a:t>
            </a:r>
            <a:endParaRPr lang="ko-KR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14530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게놈프로젝트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76420" y="725102"/>
            <a:ext cx="724790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게놈프로젝트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 성과와 문제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256300" y="1746597"/>
            <a:ext cx="87801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① 게놈 프로젝트의 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성과</a:t>
            </a:r>
            <a:endParaRPr lang="en-US" altLang="ko-KR" sz="20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인간의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유전자 수는 초파리의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배 정도일 뿐 아니라 쥐의 유전자와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95%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정도를 공유하므로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이를 이용하면 쥐의 유전정보를 이용한 신약개발이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가능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유전자는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밀집된 도시를 구성하는데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인간의 염색체 안에는 많은 유전자들이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서로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가까운 거리에 위치해 마치 밀집된 도심과 같은 형태를 이룬다는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의미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유전자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보호하는 반복염기서열은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5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천만 년 전에 인간게놈의 반복염기서열의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활성이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급격하게 감소했다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인간이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5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천만 년 전에 반복염기서열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DNA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를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수집하는 일을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그만뒀다는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의미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바이러스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닮은 유전물질 운반책으로 반복염기서열의 불가사의한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분포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일반적으로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반복염기서열의 요소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(Repeat Elements)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들은 게놈 상에서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AT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염기서열은 풍부하지만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GC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염기서열은 상대적으로 적은 황량한 사막과 같은 구역에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자리잡음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세균으로부터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유전물질 전달받는데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인간게놈 연구결과 박테리아의 유전자와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비슷한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인간유전자가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백 개 정도 존재하고 있다는 사실이 새로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발견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남성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유전자가 여성보다 돌연변이 많다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연구팀들은 약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백만 개의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반복염기서열의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나이를 추정했는데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남성의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Y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염색체에 산재하는 반복염기서열의 패턴이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남성이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여성에 비해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배 정도 높은 돌연변이를 보였다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남성이 유전자적으로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취약하여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여성은 잘 견뎌낸다는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의미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맞춤의약의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학문적 기초 제공하여 과학자들이 연구해 온 게놈 상의 약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백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십만개에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달하는 방대한 수의 단일염기다형성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(SNP, Single Nucleotide pPolymorphism)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이 밝혀짐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예상보다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복잡한 단백질 상호작용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적은 수로 창조적 활동을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수행</a:t>
            </a:r>
            <a:endParaRPr lang="ko-KR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390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게놈프로젝트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76420" y="725102"/>
            <a:ext cx="724790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게놈프로젝트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 성과와 문제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256300" y="1746597"/>
            <a:ext cx="8420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② 게놈 프로젝트의 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문제점</a:t>
            </a:r>
            <a:endParaRPr lang="en-US" altLang="ko-KR" sz="20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낙태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가능성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증대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보험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가입의 불평등이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발생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고용의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기회 측면에서 개인의 유전자정보는 고용기회에 중대한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영향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범인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색출에서 범인을 확인한다는 점에서 기존의 그 어떤 방법보다도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유전자정보는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보다 명확한 증거를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제공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프라이버시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관련해서 유전자정보는 친자확인과 관련해 유용하게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활용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배아치료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분야에서 게놈프로젝트의 완성은 유전자질환의 치료가능성을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확대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체세포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치료에서 유전적 결함이 있는 사람의 체세포에 정상적인 유전자를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이식해 병을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치료하는 체세포 유전자는 다른 치료행위와 마찬가지로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정당화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특허에서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게놈 프로젝트에 대한 관심은 바이오 의약산업의 경제적 가치에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모아짐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0760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73840" y="1556792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인간의 유전자 배열을 기초로 해서 불치병이나 새로운 질병을 고치는데 활용할 수 있는 스마트기술은</a:t>
            </a:r>
            <a:r>
              <a:rPr lang="en-US" altLang="ko-KR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3200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827584" y="3356793"/>
            <a:ext cx="5256584" cy="8642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400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228184" y="3437805"/>
            <a:ext cx="136763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이다</a:t>
            </a:r>
            <a:r>
              <a:rPr lang="en-US" altLang="ko-KR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27584" y="3502749"/>
            <a:ext cx="5328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바이오 </a:t>
            </a:r>
            <a:r>
              <a:rPr lang="ko-KR" alt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프린팅</a:t>
            </a:r>
            <a:endParaRPr lang="ko-KR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8" name="그림 37" descr="43.png"/>
          <p:cNvPicPr>
            <a:picLocks noChangeAspect="1"/>
          </p:cNvPicPr>
          <p:nvPr/>
        </p:nvPicPr>
        <p:blipFill>
          <a:blip r:embed="rId4" cstate="print">
            <a:lum bright="-10000" contrast="6000"/>
          </a:blip>
          <a:srcRect/>
          <a:stretch>
            <a:fillRect/>
          </a:stretch>
        </p:blipFill>
        <p:spPr bwMode="auto">
          <a:xfrm rot="771894">
            <a:off x="5341717" y="3003169"/>
            <a:ext cx="1001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6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6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8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바이오프린팅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바이오프린팅이란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1916832"/>
            <a:ext cx="7848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+mn-ea"/>
                <a:ea typeface="+mn-ea"/>
              </a:rPr>
              <a:t>바이오프린팅</a:t>
            </a:r>
            <a:r>
              <a:rPr lang="en-US" altLang="ko-KR" dirty="0">
                <a:latin typeface="+mn-ea"/>
                <a:ea typeface="+mn-ea"/>
              </a:rPr>
              <a:t>(Bioprinting)</a:t>
            </a:r>
            <a:r>
              <a:rPr lang="ko-KR" altLang="en-US" dirty="0">
                <a:latin typeface="+mn-ea"/>
                <a:ea typeface="+mn-ea"/>
              </a:rPr>
              <a:t>은 살아 있는 세포를 원하는 형상 또는 패턴으로 적층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 smtClean="0">
                <a:latin typeface="+mn-ea"/>
                <a:ea typeface="+mn-ea"/>
              </a:rPr>
              <a:t>조형하여 </a:t>
            </a:r>
            <a:r>
              <a:rPr lang="ko-KR" altLang="en-US" dirty="0">
                <a:latin typeface="+mn-ea"/>
                <a:ea typeface="+mn-ea"/>
              </a:rPr>
              <a:t>조직이나 장기를 제작하는 </a:t>
            </a:r>
            <a:r>
              <a:rPr lang="en-US" altLang="ko-KR" dirty="0">
                <a:latin typeface="+mn-ea"/>
                <a:ea typeface="+mn-ea"/>
              </a:rPr>
              <a:t>3D </a:t>
            </a:r>
            <a:r>
              <a:rPr lang="ko-KR" altLang="en-US" dirty="0">
                <a:latin typeface="+mn-ea"/>
                <a:ea typeface="+mn-ea"/>
              </a:rPr>
              <a:t>프린팅 기술이다</a:t>
            </a:r>
            <a:r>
              <a:rPr lang="en-US" altLang="ko-KR" dirty="0">
                <a:latin typeface="+mn-ea"/>
                <a:ea typeface="+mn-ea"/>
              </a:rPr>
              <a:t>. </a:t>
            </a:r>
            <a:r>
              <a:rPr lang="ko-KR" altLang="en-US" dirty="0">
                <a:latin typeface="+mn-ea"/>
                <a:ea typeface="+mn-ea"/>
              </a:rPr>
              <a:t>살아있는 세포</a:t>
            </a:r>
            <a:r>
              <a:rPr lang="en-US" altLang="ko-KR" dirty="0">
                <a:latin typeface="+mn-ea"/>
                <a:ea typeface="+mn-ea"/>
              </a:rPr>
              <a:t>(Cell)</a:t>
            </a:r>
            <a:r>
              <a:rPr lang="ko-KR" altLang="en-US" dirty="0">
                <a:latin typeface="+mn-ea"/>
                <a:ea typeface="+mn-ea"/>
              </a:rPr>
              <a:t>를 원하는 </a:t>
            </a:r>
            <a:r>
              <a:rPr lang="ko-KR" altLang="en-US" dirty="0" smtClean="0">
                <a:latin typeface="+mn-ea"/>
                <a:ea typeface="+mn-ea"/>
              </a:rPr>
              <a:t>형상 또는 </a:t>
            </a:r>
            <a:r>
              <a:rPr lang="ko-KR" altLang="en-US" dirty="0">
                <a:latin typeface="+mn-ea"/>
                <a:ea typeface="+mn-ea"/>
              </a:rPr>
              <a:t>패턴</a:t>
            </a:r>
            <a:r>
              <a:rPr lang="en-US" altLang="ko-KR" dirty="0">
                <a:latin typeface="+mn-ea"/>
                <a:ea typeface="+mn-ea"/>
              </a:rPr>
              <a:t>(Pattern)</a:t>
            </a:r>
            <a:r>
              <a:rPr lang="ko-KR" altLang="en-US" dirty="0">
                <a:latin typeface="+mn-ea"/>
                <a:ea typeface="+mn-ea"/>
              </a:rPr>
              <a:t>으로 적층하여 조직이나 장기</a:t>
            </a:r>
            <a:r>
              <a:rPr lang="en-US" altLang="ko-KR" dirty="0">
                <a:latin typeface="+mn-ea"/>
                <a:ea typeface="+mn-ea"/>
              </a:rPr>
              <a:t>(Organ)</a:t>
            </a:r>
            <a:r>
              <a:rPr lang="ko-KR" altLang="en-US" dirty="0">
                <a:latin typeface="+mn-ea"/>
                <a:ea typeface="+mn-ea"/>
              </a:rPr>
              <a:t>를 제작하는 기술</a:t>
            </a:r>
            <a:endParaRPr lang="ko-KR" altLang="en-US" dirty="0">
              <a:latin typeface="+mn-ea"/>
              <a:ea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26" y="3143321"/>
            <a:ext cx="5077131" cy="284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7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바이오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프로젝트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76420" y="725102"/>
            <a:ext cx="5159676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바이오프린팅 방식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256300" y="1746597"/>
            <a:ext cx="88522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① 잉크젯 바이오 프린팅 방식</a:t>
            </a:r>
          </a:p>
          <a:p>
            <a:r>
              <a:rPr lang="ko-KR" altLang="en-US" sz="2000" dirty="0">
                <a:solidFill>
                  <a:schemeClr val="bg1"/>
                </a:solidFill>
                <a:latin typeface="+mn-ea"/>
                <a:ea typeface="+mn-ea"/>
              </a:rPr>
              <a:t>잉크젯 프린터는 일반적으로 가장 많이 사용되는 </a:t>
            </a:r>
            <a:r>
              <a:rPr lang="en-US" altLang="ko-KR" sz="2000" dirty="0">
                <a:solidFill>
                  <a:schemeClr val="bg1"/>
                </a:solidFill>
                <a:latin typeface="+mn-ea"/>
                <a:ea typeface="+mn-ea"/>
              </a:rPr>
              <a:t>3D</a:t>
            </a:r>
            <a:r>
              <a:rPr lang="ko-KR" altLang="en-US" sz="2000" dirty="0">
                <a:solidFill>
                  <a:schemeClr val="bg1"/>
                </a:solidFill>
                <a:latin typeface="+mn-ea"/>
                <a:ea typeface="+mn-ea"/>
              </a:rPr>
              <a:t>프린터이고</a:t>
            </a:r>
            <a:r>
              <a:rPr lang="en-US" altLang="ko-KR" sz="20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+mn-ea"/>
                <a:ea typeface="+mn-ea"/>
              </a:rPr>
              <a:t>여러 분야에서 </a:t>
            </a:r>
            <a:r>
              <a:rPr lang="ko-KR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사용되는 기술</a:t>
            </a:r>
            <a:endParaRPr lang="en-US" altLang="ko-KR" sz="2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② 미세 압출 바이오 프린팅 방식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미세 압출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(Microextrusion) 3D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프린팅은 상업적인 부분에서 가장 많이 사용되는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방식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③ 레이저 지원 바이오 프린팅 방식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레이지 지원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(Laser Assisted)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바이오 프린팅 방식은 기본적으로 레이저를 이용해서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재료에 에너지를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전달하여 구조를 만드는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방식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④ 용융압출조형 바이오 프린팅 방식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용융압출조형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(FDM,Fused Deposition Modeling)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방식은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1980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년에 개발되어 다양하게 사용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2399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바이오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프로젝트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76420" y="725102"/>
            <a:ext cx="652782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바이오프린팅 적용형태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179512" y="1746597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+mn-ea"/>
                <a:ea typeface="+mn-ea"/>
              </a:rPr>
              <a:t>① 임플란트 형</a:t>
            </a:r>
          </a:p>
          <a:p>
            <a:r>
              <a:rPr lang="en-US" altLang="ko-KR" sz="2000" dirty="0">
                <a:solidFill>
                  <a:schemeClr val="bg1"/>
                </a:solidFill>
                <a:latin typeface="+mn-ea"/>
                <a:ea typeface="+mn-ea"/>
              </a:rPr>
              <a:t>3D </a:t>
            </a:r>
            <a:r>
              <a:rPr lang="ko-KR" altLang="en-US" sz="2000" dirty="0">
                <a:solidFill>
                  <a:schemeClr val="bg1"/>
                </a:solidFill>
                <a:latin typeface="+mn-ea"/>
                <a:ea typeface="+mn-ea"/>
              </a:rPr>
              <a:t>프린팅 임플란트 적용형태는 지난 몇 년간 연구되고 있으나 실제 뼈로 </a:t>
            </a:r>
            <a:r>
              <a:rPr lang="ko-KR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대체하는 실험은 </a:t>
            </a:r>
            <a:r>
              <a:rPr lang="ko-KR" altLang="en-US" sz="2000" dirty="0">
                <a:solidFill>
                  <a:schemeClr val="bg1"/>
                </a:solidFill>
                <a:latin typeface="+mn-ea"/>
                <a:ea typeface="+mn-ea"/>
              </a:rPr>
              <a:t>소수의 연구만 </a:t>
            </a:r>
            <a:r>
              <a:rPr lang="ko-KR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진행</a:t>
            </a:r>
            <a:endParaRPr lang="en-US" altLang="ko-KR" sz="2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3" y="3093819"/>
            <a:ext cx="732623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9749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바이오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프로젝트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76420" y="725102"/>
            <a:ext cx="652782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바이오프린팅 적용형태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179512" y="1746597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②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체외 장착형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일반적으로 맞춤형 보청기 제조과정은 주형 제작에서부터 전자부품 조립과 최종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완성품이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나오기까지 총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단계의 제조과정이 필요하지만 바이오프린팅 기술의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적층조형 방식을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이용하여 총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단계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스캐닝→ 모델링→ 프린팅→ 최종조립 과정으로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가능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415320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49523"/>
            <a:ext cx="3456384" cy="2355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9896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바이오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프로젝트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76420" y="725102"/>
            <a:ext cx="652782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바이오프린팅 적용형태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179512" y="1746597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③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장기 모델형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일본에서는 간암환자의 간을 형태적 특성과 생리적 특성에 따라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PVA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재질을 이용하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여 실제 간과 같은 감촉의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3D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간을 제작하여 수술 전에 환자상태를 파악에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활용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9" y="3097199"/>
            <a:ext cx="4419600" cy="3406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228" y="3212975"/>
            <a:ext cx="3904728" cy="324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9896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바이오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프로젝트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51521" y="404664"/>
            <a:ext cx="6552727" cy="1263443"/>
            <a:chOff x="247651" y="393464"/>
            <a:chExt cx="3523840" cy="126339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651" y="1185521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393464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바이오프린팅 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활용분</a:t>
              </a:r>
              <a:r>
                <a:rPr kumimoji="0"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야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179512" y="1304176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>
                <a:solidFill>
                  <a:schemeClr val="bg1"/>
                </a:solidFill>
              </a:rPr>
              <a:t>① 장기 프린팅</a:t>
            </a:r>
            <a:r>
              <a:rPr lang="en-US" altLang="ko-KR" sz="1600" b="1" dirty="0">
                <a:solidFill>
                  <a:schemeClr val="bg1"/>
                </a:solidFill>
              </a:rPr>
              <a:t>(Organ Printing)</a:t>
            </a:r>
          </a:p>
          <a:p>
            <a:r>
              <a:rPr lang="ko-KR" altLang="en-US" sz="1600" dirty="0">
                <a:solidFill>
                  <a:schemeClr val="bg1"/>
                </a:solidFill>
              </a:rPr>
              <a:t>미국에서는 </a:t>
            </a:r>
            <a:r>
              <a:rPr lang="en-US" altLang="ko-KR" sz="1600" dirty="0">
                <a:solidFill>
                  <a:schemeClr val="bg1"/>
                </a:solidFill>
              </a:rPr>
              <a:t>2003</a:t>
            </a:r>
            <a:r>
              <a:rPr lang="ko-KR" altLang="en-US" sz="1600" dirty="0">
                <a:solidFill>
                  <a:schemeClr val="bg1"/>
                </a:solidFill>
              </a:rPr>
              <a:t>년 바이오 잉크</a:t>
            </a:r>
            <a:r>
              <a:rPr lang="en-US" altLang="ko-KR" sz="1600" dirty="0">
                <a:solidFill>
                  <a:schemeClr val="bg1"/>
                </a:solidFill>
              </a:rPr>
              <a:t>(Bio-Inks)</a:t>
            </a:r>
            <a:r>
              <a:rPr lang="ko-KR" altLang="en-US" sz="1600" dirty="0">
                <a:solidFill>
                  <a:schemeClr val="bg1"/>
                </a:solidFill>
              </a:rPr>
              <a:t>를 이용하여 </a:t>
            </a:r>
            <a:r>
              <a:rPr lang="en-US" altLang="ko-KR" sz="1600" dirty="0">
                <a:solidFill>
                  <a:schemeClr val="bg1"/>
                </a:solidFill>
              </a:rPr>
              <a:t>3</a:t>
            </a:r>
            <a:r>
              <a:rPr lang="ko-KR" altLang="en-US" sz="1600" dirty="0">
                <a:solidFill>
                  <a:schemeClr val="bg1"/>
                </a:solidFill>
              </a:rPr>
              <a:t>차원 튜브모양의 인체 조직을 </a:t>
            </a:r>
            <a:r>
              <a:rPr lang="ko-KR" altLang="en-US" sz="1600" dirty="0" smtClean="0">
                <a:solidFill>
                  <a:schemeClr val="bg1"/>
                </a:solidFill>
              </a:rPr>
              <a:t>합성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en-US" sz="1600" b="1" dirty="0">
                <a:solidFill>
                  <a:schemeClr val="bg1"/>
                </a:solidFill>
              </a:rPr>
              <a:t>② 근육과 뼈의 제작</a:t>
            </a:r>
            <a:r>
              <a:rPr lang="en-US" altLang="ko-KR" sz="1600" b="1" dirty="0">
                <a:solidFill>
                  <a:schemeClr val="bg1"/>
                </a:solidFill>
              </a:rPr>
              <a:t>(Printing Muscle and Bone)</a:t>
            </a:r>
          </a:p>
          <a:p>
            <a:r>
              <a:rPr lang="ko-KR" altLang="en-US" sz="1600" dirty="0">
                <a:solidFill>
                  <a:schemeClr val="bg1"/>
                </a:solidFill>
              </a:rPr>
              <a:t>카네기멜론대학교</a:t>
            </a:r>
            <a:r>
              <a:rPr lang="en-US" altLang="ko-KR" sz="1600" dirty="0">
                <a:solidFill>
                  <a:schemeClr val="bg1"/>
                </a:solidFill>
              </a:rPr>
              <a:t>(Carnegie Mellon)</a:t>
            </a:r>
            <a:r>
              <a:rPr lang="ko-KR" altLang="en-US" sz="1600" dirty="0">
                <a:solidFill>
                  <a:schemeClr val="bg1"/>
                </a:solidFill>
              </a:rPr>
              <a:t>에서는 바이오 잉크를 이용하여 줄기세포</a:t>
            </a:r>
            <a:r>
              <a:rPr lang="en-US" altLang="ko-KR" sz="1600" dirty="0">
                <a:solidFill>
                  <a:schemeClr val="bg1"/>
                </a:solidFill>
              </a:rPr>
              <a:t>(Stem Cells)</a:t>
            </a:r>
            <a:r>
              <a:rPr lang="ko-KR" altLang="en-US" sz="1600" dirty="0">
                <a:solidFill>
                  <a:schemeClr val="bg1"/>
                </a:solidFill>
              </a:rPr>
              <a:t>를</a:t>
            </a:r>
          </a:p>
          <a:p>
            <a:r>
              <a:rPr lang="ko-KR" altLang="en-US" sz="1600" dirty="0">
                <a:solidFill>
                  <a:schemeClr val="bg1"/>
                </a:solidFill>
              </a:rPr>
              <a:t>두 가지 다른 라인으로 분화하는 데 </a:t>
            </a:r>
            <a:r>
              <a:rPr lang="ko-KR" altLang="en-US" sz="1600" dirty="0" smtClean="0">
                <a:solidFill>
                  <a:schemeClr val="bg1"/>
                </a:solidFill>
              </a:rPr>
              <a:t>성공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en-US" sz="1600" b="1" dirty="0">
                <a:solidFill>
                  <a:schemeClr val="bg1"/>
                </a:solidFill>
              </a:rPr>
              <a:t>③ 이미징</a:t>
            </a:r>
            <a:r>
              <a:rPr lang="en-US" altLang="ko-KR" sz="1600" b="1" dirty="0">
                <a:solidFill>
                  <a:schemeClr val="bg1"/>
                </a:solidFill>
              </a:rPr>
              <a:t>·</a:t>
            </a:r>
            <a:r>
              <a:rPr lang="ko-KR" altLang="en-US" sz="1600" b="1" dirty="0">
                <a:solidFill>
                  <a:schemeClr val="bg1"/>
                </a:solidFill>
              </a:rPr>
              <a:t>프린팅 기술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응용</a:t>
            </a:r>
            <a:endParaRPr lang="en-US" altLang="ko-KR" sz="1600" b="1" dirty="0" smtClean="0">
              <a:solidFill>
                <a:schemeClr val="bg1"/>
              </a:solidFill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클렘슨 </a:t>
            </a:r>
            <a:r>
              <a:rPr lang="ko-KR" altLang="en-US" sz="1600" dirty="0">
                <a:solidFill>
                  <a:schemeClr val="bg1"/>
                </a:solidFill>
              </a:rPr>
              <a:t>대학교</a:t>
            </a:r>
            <a:r>
              <a:rPr lang="en-US" altLang="ko-KR" sz="1600" dirty="0">
                <a:solidFill>
                  <a:schemeClr val="bg1"/>
                </a:solidFill>
              </a:rPr>
              <a:t>(Clemson University)</a:t>
            </a:r>
            <a:r>
              <a:rPr lang="ko-KR" altLang="en-US" sz="1600" dirty="0">
                <a:solidFill>
                  <a:schemeClr val="bg1"/>
                </a:solidFill>
              </a:rPr>
              <a:t>에서는 의학용 스케너</a:t>
            </a:r>
            <a:r>
              <a:rPr lang="en-US" altLang="ko-KR" sz="1600" dirty="0">
                <a:solidFill>
                  <a:schemeClr val="bg1"/>
                </a:solidFill>
              </a:rPr>
              <a:t>(Medical Scanner), </a:t>
            </a:r>
            <a:r>
              <a:rPr lang="ko-KR" altLang="en-US" sz="1600" dirty="0">
                <a:solidFill>
                  <a:schemeClr val="bg1"/>
                </a:solidFill>
              </a:rPr>
              <a:t>색소</a:t>
            </a:r>
            <a:r>
              <a:rPr lang="en-US" altLang="ko-KR" sz="1600" dirty="0">
                <a:solidFill>
                  <a:schemeClr val="bg1"/>
                </a:solidFill>
              </a:rPr>
              <a:t>(Pigment), </a:t>
            </a:r>
            <a:r>
              <a:rPr lang="ko-KR" altLang="en-US" sz="1600" dirty="0" smtClean="0">
                <a:solidFill>
                  <a:schemeClr val="bg1"/>
                </a:solidFill>
              </a:rPr>
              <a:t>염료</a:t>
            </a:r>
            <a:r>
              <a:rPr lang="en-US" altLang="ko-KR" sz="1600" dirty="0">
                <a:solidFill>
                  <a:schemeClr val="bg1"/>
                </a:solidFill>
              </a:rPr>
              <a:t>(Dyes) </a:t>
            </a:r>
            <a:r>
              <a:rPr lang="ko-KR" altLang="en-US" sz="1600" dirty="0">
                <a:solidFill>
                  <a:schemeClr val="bg1"/>
                </a:solidFill>
              </a:rPr>
              <a:t>등을 이용하여 제작될 조직에 대한 형상정보를 얻은 다음 프린팅 기술을 </a:t>
            </a:r>
            <a:r>
              <a:rPr lang="ko-KR" altLang="en-US" sz="1600" dirty="0" smtClean="0">
                <a:solidFill>
                  <a:schemeClr val="bg1"/>
                </a:solidFill>
              </a:rPr>
              <a:t>사용하여 </a:t>
            </a:r>
            <a:r>
              <a:rPr lang="ko-KR" altLang="en-US" sz="1600" dirty="0">
                <a:solidFill>
                  <a:schemeClr val="bg1"/>
                </a:solidFill>
              </a:rPr>
              <a:t>이를 제작하는 </a:t>
            </a:r>
            <a:r>
              <a:rPr lang="ko-KR" altLang="en-US" sz="1600" dirty="0" smtClean="0">
                <a:solidFill>
                  <a:schemeClr val="bg1"/>
                </a:solidFill>
              </a:rPr>
              <a:t>방식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en-US" sz="1600" b="1" dirty="0">
                <a:solidFill>
                  <a:schemeClr val="bg1"/>
                </a:solidFill>
              </a:rPr>
              <a:t>④ </a:t>
            </a:r>
            <a:r>
              <a:rPr lang="en-US" altLang="ko-KR" sz="1600" b="1" dirty="0">
                <a:solidFill>
                  <a:schemeClr val="bg1"/>
                </a:solidFill>
              </a:rPr>
              <a:t>3</a:t>
            </a:r>
            <a:r>
              <a:rPr lang="ko-KR" altLang="en-US" sz="1600" b="1" dirty="0">
                <a:solidFill>
                  <a:schemeClr val="bg1"/>
                </a:solidFill>
              </a:rPr>
              <a:t>차원 정밀 바이오 지지체 제작</a:t>
            </a:r>
            <a:r>
              <a:rPr lang="en-US" altLang="ko-KR" sz="1600" b="1" dirty="0">
                <a:solidFill>
                  <a:schemeClr val="bg1"/>
                </a:solidFill>
              </a:rPr>
              <a:t>(Technology for 3D high precision bio-scaffold)</a:t>
            </a:r>
          </a:p>
          <a:p>
            <a:r>
              <a:rPr lang="ko-KR" altLang="en-US" sz="1600" dirty="0">
                <a:solidFill>
                  <a:schemeClr val="bg1"/>
                </a:solidFill>
              </a:rPr>
              <a:t>칭화 대학교</a:t>
            </a:r>
            <a:r>
              <a:rPr lang="en-US" altLang="ko-KR" sz="1600" dirty="0">
                <a:solidFill>
                  <a:schemeClr val="bg1"/>
                </a:solidFill>
              </a:rPr>
              <a:t>(Tsinghua University)</a:t>
            </a:r>
            <a:r>
              <a:rPr lang="ko-KR" altLang="en-US" sz="1600" dirty="0">
                <a:solidFill>
                  <a:schemeClr val="bg1"/>
                </a:solidFill>
              </a:rPr>
              <a:t>은 쾌속조형 기법의 일종인 </a:t>
            </a:r>
            <a:r>
              <a:rPr lang="en-US" altLang="ko-KR" sz="1600" dirty="0">
                <a:solidFill>
                  <a:schemeClr val="bg1"/>
                </a:solidFill>
              </a:rPr>
              <a:t>FDM(Fused </a:t>
            </a:r>
            <a:r>
              <a:rPr lang="en-US" altLang="ko-KR" sz="1600" dirty="0" smtClean="0">
                <a:solidFill>
                  <a:schemeClr val="bg1"/>
                </a:solidFill>
              </a:rPr>
              <a:t>DepositionModeling)</a:t>
            </a:r>
            <a:r>
              <a:rPr lang="ko-KR" altLang="en-US" sz="1600" dirty="0" smtClean="0">
                <a:solidFill>
                  <a:schemeClr val="bg1"/>
                </a:solidFill>
              </a:rPr>
              <a:t>과 </a:t>
            </a:r>
            <a:r>
              <a:rPr lang="en-US" altLang="ko-KR" sz="1600" dirty="0">
                <a:solidFill>
                  <a:schemeClr val="bg1"/>
                </a:solidFill>
              </a:rPr>
              <a:t>3DP</a:t>
            </a:r>
            <a:r>
              <a:rPr lang="ko-KR" altLang="en-US" sz="1600" dirty="0">
                <a:solidFill>
                  <a:schemeClr val="bg1"/>
                </a:solidFill>
              </a:rPr>
              <a:t>를 이용한 지지체</a:t>
            </a:r>
            <a:r>
              <a:rPr lang="en-US" altLang="ko-KR" sz="1600" dirty="0">
                <a:solidFill>
                  <a:schemeClr val="bg1"/>
                </a:solidFill>
              </a:rPr>
              <a:t>(Scaffold) </a:t>
            </a:r>
            <a:r>
              <a:rPr lang="ko-KR" altLang="en-US" sz="1600" dirty="0">
                <a:solidFill>
                  <a:schemeClr val="bg1"/>
                </a:solidFill>
              </a:rPr>
              <a:t>형상을 </a:t>
            </a:r>
            <a:r>
              <a:rPr lang="ko-KR" altLang="en-US" sz="1600" dirty="0" smtClean="0">
                <a:solidFill>
                  <a:schemeClr val="bg1"/>
                </a:solidFill>
              </a:rPr>
              <a:t>제작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en-US" sz="1600" b="1" dirty="0">
                <a:solidFill>
                  <a:schemeClr val="bg1"/>
                </a:solidFill>
              </a:rPr>
              <a:t>⑤ 의학 장치 제작</a:t>
            </a:r>
            <a:r>
              <a:rPr lang="en-US" altLang="ko-KR" sz="1600" b="1" dirty="0">
                <a:solidFill>
                  <a:schemeClr val="bg1"/>
                </a:solidFill>
              </a:rPr>
              <a:t>(Medical Device)</a:t>
            </a:r>
          </a:p>
          <a:p>
            <a:r>
              <a:rPr lang="ko-KR" altLang="en-US" sz="1600" dirty="0">
                <a:solidFill>
                  <a:schemeClr val="bg1"/>
                </a:solidFill>
              </a:rPr>
              <a:t>서울대학교는 쾌속조형 기술을 이용하여 인공뼈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지지체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약물 전달 장치를 </a:t>
            </a:r>
            <a:r>
              <a:rPr lang="ko-KR" altLang="en-US" sz="1600" dirty="0" smtClean="0">
                <a:solidFill>
                  <a:schemeClr val="bg1"/>
                </a:solidFill>
              </a:rPr>
              <a:t>제작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ko-KR" altLang="en-US" sz="1600" b="1" dirty="0">
                <a:solidFill>
                  <a:schemeClr val="bg1"/>
                </a:solidFill>
              </a:rPr>
              <a:t>⑥ 상용 바이오 프린터</a:t>
            </a:r>
            <a:r>
              <a:rPr lang="en-US" altLang="ko-KR" sz="1600" b="1" dirty="0">
                <a:solidFill>
                  <a:schemeClr val="bg1"/>
                </a:solidFill>
              </a:rPr>
              <a:t>(Commercial)</a:t>
            </a:r>
          </a:p>
          <a:p>
            <a:r>
              <a:rPr lang="ko-KR" altLang="en-US" sz="1600" dirty="0">
                <a:solidFill>
                  <a:schemeClr val="bg1"/>
                </a:solidFill>
              </a:rPr>
              <a:t>현재 바이오 프린터는 다양한 회사에서 제작되어 상용으로 사용이 가능하며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</a:rPr>
              <a:t>꾸준한 연구를 </a:t>
            </a:r>
            <a:r>
              <a:rPr lang="ko-KR" altLang="en-US" sz="1600" dirty="0">
                <a:solidFill>
                  <a:schemeClr val="bg1"/>
                </a:solidFill>
              </a:rPr>
              <a:t>통하여 새로운 모델들이 </a:t>
            </a:r>
            <a:r>
              <a:rPr lang="ko-KR" altLang="en-US" sz="1600" dirty="0" smtClean="0">
                <a:solidFill>
                  <a:schemeClr val="bg1"/>
                </a:solidFill>
              </a:rPr>
              <a:t>개발</a:t>
            </a:r>
            <a:endParaRPr lang="en-US" altLang="ko-KR" sz="1600" dirty="0" smtClean="0">
              <a:solidFill>
                <a:schemeClr val="bg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3498"/>
            <a:ext cx="1691680" cy="1659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62660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0" y="276542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20669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7010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17913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67347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076056" y="212901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질문 받습니다</a:t>
            </a:r>
            <a:r>
              <a:rPr kumimoji="0" lang="en-US" altLang="ko-KR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kumimoji="0" lang="ko-KR" altLang="en-US" sz="2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000496" y="2880360"/>
            <a:ext cx="4675560" cy="762954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072066" y="292893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0" name="빛아우라" descr="빛아우라.png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95450" y="3044825"/>
            <a:ext cx="21955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도넛아우라"/>
          <p:cNvSpPr/>
          <p:nvPr/>
        </p:nvSpPr>
        <p:spPr>
          <a:xfrm>
            <a:off x="2214563" y="3789363"/>
            <a:ext cx="1612900" cy="1611312"/>
          </a:xfrm>
          <a:prstGeom prst="donut">
            <a:avLst>
              <a:gd name="adj" fmla="val 1424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</a:endParaRPr>
          </a:p>
        </p:txBody>
      </p:sp>
      <p:pic>
        <p:nvPicPr>
          <p:cNvPr id="33" name="별" descr="별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3388128">
            <a:off x="2067719" y="2866232"/>
            <a:ext cx="26860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9324975" y="0"/>
            <a:ext cx="29845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9774 -1.11111E-6 L 2.77778E-7 -1.1111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7 -1.85185E-6 L -0.09774 -1.85185E-6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21" dur="6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3.33333E-6 L -0.04965 -0.0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-6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00034 0.00347 L -0.02083 -3.7037E-7 " pathEditMode="relative" rAng="0" ptsTypes="AA">
                                      <p:cBhvr>
                                        <p:cTn id="49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1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2083 -3.7037E-7 L 0.02275 0.00741 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3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955 0.00648 C -0.74739 -0.00949 -0.68542 -0.025 -0.61771 -0.01898 C -0.54982 -0.01296 -0.4783 0.04653 -0.40312 0.04259 C -0.32795 0.03866 -0.23403 -0.03518 -0.16719 -0.04213 C -0.10035 -0.04884 -0.02778 -0.00648 -1.38889E-6 -2.22222E-6 " pathEditMode="relative" rAng="0" ptsTypes="AAAAA">
                                      <p:cBhvr>
                                        <p:cTn id="61" dur="33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86233 0.00648 C -0.79635 -0.00949 -0.73021 -0.025 -0.65799 -0.01898 C -0.58542 -0.01296 -0.50955 0.04653 -0.42934 0.04259 C -0.34896 0.03866 -0.24931 -0.03518 -0.1783 -0.04213 C -0.10677 -0.04884 -0.02969 -0.00648 2.77778E-7 -2.22222E-6 " pathEditMode="relative" rAng="0" ptsTypes="AAAAA">
                                      <p:cBhvr>
                                        <p:cTn id="69" dur="29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21006 0.0074 C -1.1177 -0.01065 -1.025 -0.02778 -0.92361 -0.0213 C -0.82187 -0.01482 -0.7151 0.05254 -0.60277 0.04745 C -0.48975 0.04352 -0.34982 -0.03935 -0.25017 -0.04676 C -0.15 -0.05394 -0.04184 -0.00741 -4.72222E-6 2.96296E-6 " pathEditMode="relative" rAng="0" ptsTypes="AAAAA">
                                      <p:cBhvr>
                                        <p:cTn id="77" dur="24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6 C -0.14027 0.03866 -0.09982 -0.03518 -0.07118 -0.04213 C -0.04288 -0.04884 -0.01215 -0.00648 -3.88889E-6 -3.33333E-6 " pathEditMode="relative" rAng="0" ptsTypes="AAAAA">
                                      <p:cBhvr>
                                        <p:cTn id="85" dur="19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34514 0.00648 C -0.3191 -0.00949 -0.29254 -0.025 -0.26372 -0.01898 C -0.23455 -0.01296 -0.20434 0.04653 -0.17188 0.04259 C -0.14028 0.03866 -0.1 -0.03518 -0.07136 -0.04213 C -0.04306 -0.04884 -0.01233 -0.00648 1.94444E-6 -2.22222E-6 " pathEditMode="relative" rAng="0" ptsTypes="AAAAA">
                                      <p:cBhvr>
                                        <p:cTn id="93" dur="27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01" dur="28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5E-6 -2.22222E-6 " pathEditMode="relative" rAng="0" ptsTypes="AAAAA">
                                      <p:cBhvr>
                                        <p:cTn id="109" dur="21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117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3819 -0.00972 C -0.86667 0.01389 -0.79479 0.03658 -0.71597 0.02778 C -0.63715 0.01898 -0.55451 -0.06852 -0.46753 -0.06273 C -0.38003 -0.05694 -0.27135 0.05162 -0.19427 0.06181 C -0.11632 0.07176 -0.03246 0.00949 -5.55556E-7 -2.22222E-6 " pathEditMode="relative" rAng="0" ptsTypes="AAAAA">
                                      <p:cBhvr>
                                        <p:cTn id="125" dur="2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4514 0.01227 C -0.31909 -0.01782 -0.29253 -0.04699 -0.26371 -0.03588 C -0.23472 -0.02453 -0.20451 0.08773 -0.17187 0.08009 C -0.14028 0.07269 -0.09982 -0.0662 -0.07118 -0.0794 C -0.04288 -0.0919 -0.01215 -0.01227 -2.5E-6 -2.22222E-6 " pathEditMode="relative" rAng="0" ptsTypes="AAAAA">
                                      <p:cBhvr>
                                        <p:cTn id="133" dur="26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0955 0.00648 C -0.7474 -0.00949 -0.68542 -0.025 -0.61771 -0.01898 C -0.54983 -0.01296 -0.4783 0.04653 -0.40313 0.04259 C -0.32795 0.03866 -0.23403 -0.03518 -0.16719 -0.04213 C -0.10035 -0.04884 -0.02778 -0.00648 2.77778E-6 -2.22222E-6 " pathEditMode="relative" rAng="0" ptsTypes="AAAAA">
                                      <p:cBhvr>
                                        <p:cTn id="144" dur="33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86233 0.00648 C -0.79636 -0.00949 -0.73021 -0.025 -0.65799 -0.01898 C -0.58542 -0.01296 -0.50955 0.04653 -0.42934 0.04259 C -0.34896 0.03866 -0.24931 -0.03518 -0.1783 -0.04213 C -0.10677 -0.04884 -0.02969 -0.00648 4.16667E-6 -2.22222E-6 " pathEditMode="relative" rAng="0" ptsTypes="AAAAA">
                                      <p:cBhvr>
                                        <p:cTn id="152" dur="29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1.21024 0.00741 C -1.11788 -0.01065 -1.025 -0.02778 -0.92361 -0.0213 C -0.82187 -0.01481 -0.7151 0.05255 -0.60277 0.04745 C -0.48975 0.04352 -0.34982 -0.03935 -0.25017 -0.04676 C -0.15 -0.05393 -0.04184 -0.00741 -4.72222E-6 -7.40741E-7 " pathEditMode="relative" rAng="0" ptsTypes="AAAAA">
                                      <p:cBhvr>
                                        <p:cTn id="160" dur="24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59 C -0.14027 0.03866 -0.09982 -0.03518 -0.07118 -0.04213 C -0.04288 -0.04884 -0.01215 -0.00648 -3.88889E-6 -2.22222E-6 " pathEditMode="relative" rAng="0" ptsTypes="AAAAA">
                                      <p:cBhvr>
                                        <p:cTn id="168" dur="19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34513 0.00648 C -0.31909 -0.00949 -0.29253 -0.025 -0.26371 -0.01898 C -0.23454 -0.01296 -0.20434 0.04653 -0.17187 0.04259 C -0.14027 0.03866 -0.1 -0.03518 -0.07135 -0.04213 C -0.04305 -0.04884 -0.01232 -0.00648 -3.88889E-6 -2.22222E-6 " pathEditMode="relative" rAng="0" ptsTypes="AAAAA">
                                      <p:cBhvr>
                                        <p:cTn id="176" dur="2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84" dur="28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22222E-6 -2.22222E-6 " pathEditMode="relative" rAng="0" ptsTypes="AAAAA">
                                      <p:cBhvr>
                                        <p:cTn id="192" dur="21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200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0.93819 -0.00972 C -0.86666 0.01389 -0.79479 0.03658 -0.71597 0.02778 C -0.63715 0.01898 -0.55451 -0.06852 -0.46753 -0.06273 C -0.38003 -0.05694 -0.27135 0.05162 -0.19427 0.06181 C -0.11632 0.07176 -0.03246 0.00949 -2.77778E-6 -2.22222E-6 " pathEditMode="relative" rAng="0" ptsTypes="AAAAA">
                                      <p:cBhvr>
                                        <p:cTn id="208" dur="2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34514 0.01227 C -0.3191 -0.01782 -0.29254 -0.04699 -0.26372 -0.03588 C -0.23472 -0.02453 -0.20452 0.08774 -0.17188 0.0801 C -0.14028 0.07269 -0.09983 -0.0662 -0.07118 -0.07939 C -0.04288 -0.09189 -0.01216 -0.01226 2.5E-6 -3.7037E-6 " pathEditMode="relative" rAng="0" ptsTypes="AAAAA">
                                      <p:cBhvr>
                                        <p:cTn id="216" dur="26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41718" y="10362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목 차</a:t>
            </a:r>
          </a:p>
        </p:txBody>
      </p:sp>
      <p:grpSp>
        <p:nvGrpSpPr>
          <p:cNvPr id="3" name="그룹 1-1"/>
          <p:cNvGrpSpPr>
            <a:grpSpLocks/>
          </p:cNvGrpSpPr>
          <p:nvPr/>
        </p:nvGrpSpPr>
        <p:grpSpPr bwMode="auto">
          <a:xfrm>
            <a:off x="395536" y="1468400"/>
            <a:ext cx="961965" cy="743098"/>
            <a:chOff x="486030" y="1406555"/>
            <a:chExt cx="1196776" cy="1073722"/>
          </a:xfrm>
        </p:grpSpPr>
        <p:grpSp>
          <p:nvGrpSpPr>
            <p:cNvPr id="4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01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" name="그룹 1-2"/>
          <p:cNvGrpSpPr>
            <a:grpSpLocks/>
          </p:cNvGrpSpPr>
          <p:nvPr/>
        </p:nvGrpSpPr>
        <p:grpSpPr bwMode="auto">
          <a:xfrm>
            <a:off x="179512" y="1379501"/>
            <a:ext cx="6822042" cy="959328"/>
            <a:chOff x="62591" y="1358776"/>
            <a:chExt cx="4780638" cy="1249680"/>
          </a:xfrm>
        </p:grpSpPr>
        <p:sp>
          <p:nvSpPr>
            <p:cNvPr id="35" name="직사각형 34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직사각형 6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3" name="직선 연결선 7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1-1"/>
          <p:cNvSpPr txBox="1"/>
          <p:nvPr/>
        </p:nvSpPr>
        <p:spPr>
          <a:xfrm>
            <a:off x="1683271" y="1715690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생체인식 기초기술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342230" y="2387613"/>
            <a:ext cx="6686153" cy="249299"/>
            <a:chOff x="1857420" y="2603085"/>
            <a:chExt cx="6858000" cy="211669"/>
          </a:xfrm>
        </p:grpSpPr>
        <p:sp>
          <p:nvSpPr>
            <p:cNvPr id="114" name="Text 1-2"/>
            <p:cNvSpPr txBox="1"/>
            <p:nvPr/>
          </p:nvSpPr>
          <p:spPr>
            <a:xfrm>
              <a:off x="2215917" y="2603085"/>
              <a:ext cx="6499503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생체인식이란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 기술의 종류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생체인식기술의 동향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15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16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7" name="그룹 1-1"/>
          <p:cNvGrpSpPr>
            <a:grpSpLocks/>
          </p:cNvGrpSpPr>
          <p:nvPr/>
        </p:nvGrpSpPr>
        <p:grpSpPr bwMode="auto">
          <a:xfrm>
            <a:off x="373041" y="3013843"/>
            <a:ext cx="961965" cy="743098"/>
            <a:chOff x="486030" y="1406555"/>
            <a:chExt cx="1196776" cy="1073722"/>
          </a:xfrm>
        </p:grpSpPr>
        <p:grpSp>
          <p:nvGrpSpPr>
            <p:cNvPr id="138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141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43" name="그림 142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40" name="TextBox 139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02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44" name="그룹 1-2"/>
          <p:cNvGrpSpPr>
            <a:grpSpLocks/>
          </p:cNvGrpSpPr>
          <p:nvPr/>
        </p:nvGrpSpPr>
        <p:grpSpPr bwMode="auto">
          <a:xfrm>
            <a:off x="107504" y="2924944"/>
            <a:ext cx="6822042" cy="831998"/>
            <a:chOff x="62591" y="1358776"/>
            <a:chExt cx="4780638" cy="1249680"/>
          </a:xfrm>
        </p:grpSpPr>
        <p:sp>
          <p:nvSpPr>
            <p:cNvPr id="146" name="직사각형 145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7" name="직사각형 14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50" name="직선 연결선 149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직선 연결선 152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직선 연결선 168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직사각형 169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2" name="직선 연결선 171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직선 연결선 172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직사각형 173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5" name="직선 연결선 174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 1-1"/>
          <p:cNvSpPr txBox="1"/>
          <p:nvPr/>
        </p:nvSpPr>
        <p:spPr>
          <a:xfrm>
            <a:off x="1570537" y="3261133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게놈 프로젝트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77" name="그룹 176"/>
          <p:cNvGrpSpPr/>
          <p:nvPr/>
        </p:nvGrpSpPr>
        <p:grpSpPr>
          <a:xfrm>
            <a:off x="1300826" y="3667421"/>
            <a:ext cx="7159606" cy="249299"/>
            <a:chOff x="1857420" y="2603085"/>
            <a:chExt cx="7343622" cy="211670"/>
          </a:xfrm>
        </p:grpSpPr>
        <p:sp>
          <p:nvSpPr>
            <p:cNvPr id="178" name="Text 1-2"/>
            <p:cNvSpPr txBox="1"/>
            <p:nvPr/>
          </p:nvSpPr>
          <p:spPr>
            <a:xfrm>
              <a:off x="2215917" y="2603085"/>
              <a:ext cx="6985125" cy="21167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게놈 프로젝트란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게놈 프로젝트의 발전과정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성과와 문제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79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84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6" name="그룹 1-1"/>
          <p:cNvGrpSpPr>
            <a:grpSpLocks/>
          </p:cNvGrpSpPr>
          <p:nvPr/>
        </p:nvGrpSpPr>
        <p:grpSpPr bwMode="auto">
          <a:xfrm>
            <a:off x="360291" y="4430560"/>
            <a:ext cx="961965" cy="743098"/>
            <a:chOff x="486030" y="1406555"/>
            <a:chExt cx="1196776" cy="1073722"/>
          </a:xfrm>
        </p:grpSpPr>
        <p:grpSp>
          <p:nvGrpSpPr>
            <p:cNvPr id="187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189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90" name="그림 189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88" name="TextBox 187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03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91" name="그룹 1-2"/>
          <p:cNvGrpSpPr>
            <a:grpSpLocks/>
          </p:cNvGrpSpPr>
          <p:nvPr/>
        </p:nvGrpSpPr>
        <p:grpSpPr bwMode="auto">
          <a:xfrm>
            <a:off x="107504" y="4341661"/>
            <a:ext cx="6822042" cy="831998"/>
            <a:chOff x="62591" y="1358776"/>
            <a:chExt cx="4780638" cy="1249680"/>
          </a:xfrm>
        </p:grpSpPr>
        <p:sp>
          <p:nvSpPr>
            <p:cNvPr id="192" name="직사각형 191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95" name="직선 연결선 194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연결선 196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직사각형 19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00" name="직선 연결선 19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 20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직사각형 20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03" name="직선 연결선 20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Text 1-1"/>
          <p:cNvSpPr txBox="1"/>
          <p:nvPr/>
        </p:nvSpPr>
        <p:spPr>
          <a:xfrm>
            <a:off x="1557787" y="4677850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바이오 </a:t>
            </a:r>
            <a:r>
              <a:rPr kumimoji="0" lang="ko-KR" alt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프린팅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05" name="그룹 204"/>
          <p:cNvGrpSpPr/>
          <p:nvPr/>
        </p:nvGrpSpPr>
        <p:grpSpPr>
          <a:xfrm>
            <a:off x="1234645" y="5267933"/>
            <a:ext cx="5937101" cy="249299"/>
            <a:chOff x="1846558" y="2891118"/>
            <a:chExt cx="4165602" cy="211669"/>
          </a:xfrm>
        </p:grpSpPr>
        <p:sp>
          <p:nvSpPr>
            <p:cNvPr id="208" name="Text 1-2"/>
            <p:cNvSpPr txBox="1"/>
            <p:nvPr/>
          </p:nvSpPr>
          <p:spPr>
            <a:xfrm>
              <a:off x="2205056" y="2891118"/>
              <a:ext cx="3807104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바이오프린팅이란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en-US" altLang="ko-KR" dirty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바이오프린팅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방식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적용형태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09" name="화살표 1"/>
            <p:cNvGrpSpPr>
              <a:grpSpLocks/>
            </p:cNvGrpSpPr>
            <p:nvPr/>
          </p:nvGrpSpPr>
          <p:grpSpPr bwMode="auto">
            <a:xfrm>
              <a:off x="1846558" y="2924026"/>
              <a:ext cx="236707" cy="146050"/>
              <a:chOff x="1858915" y="2239178"/>
              <a:chExt cx="175354" cy="147421"/>
            </a:xfrm>
          </p:grpSpPr>
          <p:sp>
            <p:nvSpPr>
              <p:cNvPr id="210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79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00775"/>
            <a:chOff x="310981" y="0"/>
            <a:chExt cx="439285" cy="40068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30651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 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생체인식이란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1916832"/>
            <a:ext cx="78482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lt"/>
              </a:rPr>
              <a:t>생체인식 기술</a:t>
            </a:r>
            <a:r>
              <a:rPr lang="en-US" altLang="ko-KR" dirty="0">
                <a:latin typeface="+mn-lt"/>
              </a:rPr>
              <a:t>(Biometrics)</a:t>
            </a:r>
            <a:r>
              <a:rPr lang="ko-KR" altLang="en-US" dirty="0">
                <a:latin typeface="+mn-lt"/>
              </a:rPr>
              <a:t>은 살아 있는 사람의 신원을 생리학적 특징 또는 </a:t>
            </a:r>
            <a:r>
              <a:rPr lang="ko-KR" altLang="en-US" dirty="0" smtClean="0">
                <a:latin typeface="+mn-lt"/>
              </a:rPr>
              <a:t>행동학적특징을 </a:t>
            </a:r>
            <a:r>
              <a:rPr lang="ko-KR" altLang="en-US" dirty="0">
                <a:latin typeface="+mn-lt"/>
              </a:rPr>
              <a:t>기반으로 인증하거나 인식하는 자동화된 </a:t>
            </a:r>
            <a:r>
              <a:rPr lang="ko-KR" altLang="en-US" dirty="0" smtClean="0">
                <a:latin typeface="+mn-lt"/>
              </a:rPr>
              <a:t>방법</a:t>
            </a:r>
            <a:endParaRPr lang="en-US" altLang="ko-KR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lt"/>
              </a:rPr>
              <a:t>최근까지 </a:t>
            </a:r>
            <a:r>
              <a:rPr lang="ko-KR" altLang="en-US" dirty="0">
                <a:latin typeface="+mn-lt"/>
              </a:rPr>
              <a:t>개인 인증 </a:t>
            </a:r>
            <a:r>
              <a:rPr lang="ko-KR" altLang="en-US" dirty="0" smtClean="0">
                <a:latin typeface="+mn-lt"/>
              </a:rPr>
              <a:t>수단으로 </a:t>
            </a:r>
            <a:r>
              <a:rPr lang="ko-KR" altLang="en-US" dirty="0">
                <a:latin typeface="+mn-lt"/>
              </a:rPr>
              <a:t>사용되던 암호</a:t>
            </a:r>
            <a:r>
              <a:rPr lang="en-US" altLang="ko-KR" dirty="0">
                <a:latin typeface="+mn-lt"/>
              </a:rPr>
              <a:t>(password)</a:t>
            </a:r>
            <a:r>
              <a:rPr lang="ko-KR" altLang="en-US" dirty="0">
                <a:latin typeface="+mn-lt"/>
              </a:rPr>
              <a:t>나 </a:t>
            </a:r>
            <a:r>
              <a:rPr lang="en-US" altLang="ko-KR" dirty="0">
                <a:latin typeface="+mn-lt"/>
              </a:rPr>
              <a:t>PIN(Personal Identification Number) </a:t>
            </a:r>
            <a:r>
              <a:rPr lang="ko-KR" altLang="en-US" dirty="0">
                <a:latin typeface="+mn-lt"/>
              </a:rPr>
              <a:t>방식은 암기를 </a:t>
            </a:r>
            <a:r>
              <a:rPr lang="ko-KR" altLang="en-US" dirty="0" smtClean="0">
                <a:latin typeface="+mn-lt"/>
              </a:rPr>
              <a:t>해야하고 </a:t>
            </a:r>
            <a:r>
              <a:rPr lang="ko-KR" altLang="en-US" dirty="0">
                <a:latin typeface="+mn-lt"/>
              </a:rPr>
              <a:t>도난의 우려가 있으나 생체 인식은 암기를 할 필요가 없고 자신이 반드시 </a:t>
            </a:r>
            <a:r>
              <a:rPr lang="ko-KR" altLang="en-US" dirty="0" smtClean="0">
                <a:latin typeface="+mn-lt"/>
              </a:rPr>
              <a:t>있어야하므로 </a:t>
            </a:r>
            <a:r>
              <a:rPr lang="ko-KR" altLang="en-US" dirty="0">
                <a:latin typeface="+mn-lt"/>
              </a:rPr>
              <a:t>기존 방법을 실생활에서 급속도로 보완</a:t>
            </a:r>
            <a:r>
              <a:rPr lang="en-US" altLang="ko-KR" dirty="0">
                <a:latin typeface="+mn-lt"/>
              </a:rPr>
              <a:t>·</a:t>
            </a:r>
            <a:r>
              <a:rPr lang="ko-KR" altLang="en-US" dirty="0" smtClean="0">
                <a:latin typeface="+mn-lt"/>
              </a:rPr>
              <a:t>대체</a:t>
            </a:r>
            <a:endParaRPr lang="en-US" altLang="ko-KR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lt"/>
              </a:rPr>
              <a:t>인간의 특성을 </a:t>
            </a:r>
            <a:r>
              <a:rPr lang="ko-KR" altLang="en-US" dirty="0">
                <a:latin typeface="+mn-lt"/>
              </a:rPr>
              <a:t>디지털화하여 그것을 보안용 패스워드로 활용하는 </a:t>
            </a:r>
            <a:r>
              <a:rPr lang="ko-KR" altLang="en-US" dirty="0" smtClean="0">
                <a:latin typeface="+mn-lt"/>
              </a:rPr>
              <a:t>것</a:t>
            </a:r>
            <a:endParaRPr lang="en-US" altLang="ko-KR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lt"/>
              </a:rPr>
              <a:t>생체인식 </a:t>
            </a:r>
            <a:r>
              <a:rPr lang="ko-KR" altLang="en-US" dirty="0">
                <a:latin typeface="+mn-lt"/>
              </a:rPr>
              <a:t>기술의 </a:t>
            </a:r>
            <a:r>
              <a:rPr lang="ko-KR" altLang="en-US" dirty="0" smtClean="0">
                <a:latin typeface="+mn-lt"/>
              </a:rPr>
              <a:t>기초가 </a:t>
            </a:r>
            <a:r>
              <a:rPr lang="ko-KR" altLang="en-US" dirty="0">
                <a:latin typeface="+mn-lt"/>
              </a:rPr>
              <a:t>되는 신체 정보는 생리학적 정보와 행동학적 정보로 </a:t>
            </a:r>
            <a:r>
              <a:rPr lang="ko-KR" altLang="en-US" dirty="0" smtClean="0">
                <a:latin typeface="+mn-lt"/>
              </a:rPr>
              <a:t>분류</a:t>
            </a:r>
            <a:r>
              <a:rPr lang="en-US" altLang="ko-KR" dirty="0" smtClean="0">
                <a:latin typeface="+mn-lt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lt"/>
              </a:rPr>
              <a:t>생리학적 특징을 기반으로 </a:t>
            </a:r>
            <a:r>
              <a:rPr lang="ko-KR" altLang="en-US" dirty="0">
                <a:latin typeface="+mn-lt"/>
              </a:rPr>
              <a:t>하는 신체 정보는 지문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홍채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망막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손 모양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정맥의 모양</a:t>
            </a:r>
            <a:r>
              <a:rPr lang="en-US" altLang="ko-KR" dirty="0">
                <a:latin typeface="+mn-lt"/>
              </a:rPr>
              <a:t>, DNA </a:t>
            </a:r>
            <a:r>
              <a:rPr lang="ko-KR" altLang="en-US" dirty="0">
                <a:latin typeface="+mn-lt"/>
              </a:rPr>
              <a:t>등이 있으며</a:t>
            </a:r>
            <a:r>
              <a:rPr lang="en-US" altLang="ko-KR" dirty="0" smtClean="0">
                <a:latin typeface="+mn-lt"/>
              </a:rPr>
              <a:t>, </a:t>
            </a:r>
            <a:r>
              <a:rPr lang="ko-KR" altLang="en-US" dirty="0" smtClean="0">
                <a:latin typeface="+mn-lt"/>
              </a:rPr>
              <a:t>행동학적 </a:t>
            </a:r>
            <a:r>
              <a:rPr lang="ko-KR" altLang="en-US" dirty="0">
                <a:latin typeface="+mn-lt"/>
              </a:rPr>
              <a:t>특징을 기반으로 하는 정보에는 음성이나 서명</a:t>
            </a:r>
            <a:r>
              <a:rPr lang="en-US" altLang="ko-KR" dirty="0">
                <a:latin typeface="+mn-lt"/>
              </a:rPr>
              <a:t>, Key Stroke, </a:t>
            </a:r>
            <a:r>
              <a:rPr lang="ko-KR" altLang="en-US" dirty="0">
                <a:latin typeface="+mn-lt"/>
              </a:rPr>
              <a:t>걸음걸이 </a:t>
            </a:r>
            <a:r>
              <a:rPr lang="ko-KR" altLang="en-US" dirty="0" smtClean="0">
                <a:latin typeface="+mn-lt"/>
              </a:rPr>
              <a:t>등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5627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생체인식관련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80657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생체인식이란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생리학적 특징에 기반을 둔 기술은 행동학적 특징에 기반을 둔 기술보다 상대적으로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안정적이며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개인 내에서의 변화가 적은 것이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장점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활용하는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장치의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부피가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크고 비싸며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사용자에게 거부감을 줄 수 있다는 것이 단점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2" y="2928074"/>
            <a:ext cx="2677587" cy="267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99" y="2928074"/>
            <a:ext cx="6010715" cy="267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7129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생체인식관련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310634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생체인식의</a:t>
              </a: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과정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스마트 기술이 활용되는 생체인식의 과정은 사용자가 자신의 생체와 관련된 정보를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추출하여 데이터베이스로 구축한다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인증을 요청할 사용자가 자신의 생체 특징을 추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출하고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이를 기존에 구축된 데이터베이스 정보와 패턴 매칭을 통하여 비교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확인하는 과정을 거침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30050"/>
            <a:ext cx="5737974" cy="309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4027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생체인식관련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60677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</a:t>
              </a: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</a:t>
              </a:r>
              <a:r>
                <a:rPr kumimoji="0" lang="ko-KR" altLang="en-US" sz="440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술</a:t>
              </a: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</a:t>
              </a: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종류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9512" y="1772849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생체인식 기술은 사람 개개인마다 다르게 가진 생체 정보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지문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홍채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얼굴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음성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손모양 등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를 추출하여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생체인식 시스템의 저장 장치에 그 정보를 등록시키고 다시 생체 입력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장치를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통해 개인의 생체 정보 특징을 측정해 이를 등록된 정보와 결합시켜 비교하여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그확실성을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결정함으로써 개인 식별의 수단으로 활용하는 것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40967"/>
            <a:ext cx="4701096" cy="3610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6169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생체인식관련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76420" y="725102"/>
            <a:ext cx="560677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</a:t>
              </a: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</a:t>
              </a:r>
              <a:r>
                <a:rPr kumimoji="0" lang="ko-KR" altLang="en-US" sz="440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술</a:t>
              </a: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</a:t>
              </a: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종류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431540" y="1773459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① 지문 인식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생체인식 분야 중에서 가장 널리 사용되고 있는 지문 인식은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1684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년 영국에서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니어마이아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그루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(Nehemiah Grew)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가 사람들의 지문이 서로 다르다는 것을 알게 되면서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시작되어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1968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년 미국 월스트리트의 한 증권회사에서 상업적 용도로 최초로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사용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  <a:p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27" y="3527785"/>
            <a:ext cx="4299815" cy="283431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42697"/>
            <a:ext cx="31908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53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생체인식관련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기초기술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76420" y="725102"/>
            <a:ext cx="560677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생체인식</a:t>
              </a: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</a:t>
              </a:r>
              <a:r>
                <a:rPr kumimoji="0" lang="ko-KR" altLang="en-US" sz="440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술</a:t>
              </a:r>
              <a:r>
                <a:rPr kumimoji="0" lang="ko-KR" altLang="en-US" sz="440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</a:t>
              </a:r>
              <a:r>
                <a:rPr kumimoji="0" lang="en-US" altLang="ko-KR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4400" dirty="0" smtClean="0">
                  <a:gradFill>
                    <a:gsLst>
                      <a:gs pos="4900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종류</a:t>
              </a:r>
              <a:endPara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431540" y="1773459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②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홍채 및 망막 인식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lt"/>
              </a:rPr>
              <a:t>홍채 인식 기술은 영국 캠브리지 대학의 존 더그만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(John Daugman)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이 제안한 영상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신호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처리 알고리즘이다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이는 홍채 패턴을 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256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바이트로 코드화할 수 있는 가버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웨이블릿</a:t>
            </a:r>
            <a:r>
              <a:rPr lang="en-US" altLang="ko-KR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Gabor Wavelet)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변환을 기반으로 한 원천 특허이고</a:t>
            </a:r>
            <a:r>
              <a:rPr lang="en-US" altLang="ko-KR" dirty="0">
                <a:solidFill>
                  <a:schemeClr val="bg1"/>
                </a:solidFill>
                <a:latin typeface="+mn-lt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lt"/>
              </a:rPr>
              <a:t>현재 모든 홍채 인식 시스템의 </a:t>
            </a:r>
            <a:r>
              <a:rPr lang="ko-KR" altLang="en-US" dirty="0" smtClean="0">
                <a:solidFill>
                  <a:schemeClr val="bg1"/>
                </a:solidFill>
                <a:latin typeface="+mn-lt"/>
              </a:rPr>
              <a:t>기초가 되고 있음</a:t>
            </a:r>
            <a:endParaRPr lang="en-US" altLang="ko-KR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07" y="3501008"/>
            <a:ext cx="592582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6618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14375</TotalTime>
  <Words>1834</Words>
  <Application>Microsoft Office PowerPoint</Application>
  <PresentationFormat>화면 슬라이드 쇼(4:3)</PresentationFormat>
  <Paragraphs>167</Paragraphs>
  <Slides>26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26</vt:i4>
      </vt:variant>
    </vt:vector>
  </HeadingPairs>
  <TitlesOfParts>
    <vt:vector size="28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방지희</dc:creator>
  <cp:lastModifiedBy>min jung ko</cp:lastModifiedBy>
  <cp:revision>1881</cp:revision>
  <dcterms:created xsi:type="dcterms:W3CDTF">2014-03-26T15:27:10Z</dcterms:created>
  <dcterms:modified xsi:type="dcterms:W3CDTF">2018-07-20T10:26:27Z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F:\교양특강\리더십17.pptx</vt:lpwstr>
  </property>
</Properties>
</file>