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402" r:id="rId3"/>
    <p:sldId id="541" r:id="rId4"/>
    <p:sldId id="547" r:id="rId5"/>
    <p:sldId id="552" r:id="rId6"/>
    <p:sldId id="613" r:id="rId7"/>
    <p:sldId id="614" r:id="rId8"/>
    <p:sldId id="615" r:id="rId9"/>
    <p:sldId id="595" r:id="rId10"/>
    <p:sldId id="616" r:id="rId11"/>
    <p:sldId id="524" r:id="rId12"/>
    <p:sldId id="583" r:id="rId13"/>
    <p:sldId id="617" r:id="rId14"/>
    <p:sldId id="618" r:id="rId15"/>
    <p:sldId id="619" r:id="rId16"/>
    <p:sldId id="620" r:id="rId17"/>
    <p:sldId id="621" r:id="rId18"/>
    <p:sldId id="622" r:id="rId19"/>
    <p:sldId id="623" r:id="rId20"/>
    <p:sldId id="573" r:id="rId21"/>
    <p:sldId id="584" r:id="rId22"/>
    <p:sldId id="624" r:id="rId23"/>
    <p:sldId id="625" r:id="rId24"/>
    <p:sldId id="626" r:id="rId25"/>
    <p:sldId id="627" r:id="rId26"/>
    <p:sldId id="628" r:id="rId27"/>
    <p:sldId id="629" r:id="rId28"/>
    <p:sldId id="630" r:id="rId29"/>
    <p:sldId id="631" r:id="rId30"/>
    <p:sldId id="632" r:id="rId31"/>
    <p:sldId id="633" r:id="rId32"/>
    <p:sldId id="634" r:id="rId33"/>
    <p:sldId id="635" r:id="rId34"/>
    <p:sldId id="636" r:id="rId35"/>
    <p:sldId id="429" r:id="rId3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기초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Ch5.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상황인식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관련 기술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13305" y="21381"/>
            <a:ext cx="2558495" cy="319397"/>
            <a:chOff x="226131" y="552695"/>
            <a:chExt cx="430684" cy="31932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226131" y="552695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66430" y="64771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30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32" name="그림 27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35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" name="그림 81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7" descr="D:\alvin\pello\png4\25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모서리가 둥근 직사각형 67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7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인공지능이란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11560" y="1712997"/>
            <a:ext cx="7920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인공지능</a:t>
            </a:r>
            <a:r>
              <a:rPr lang="en-US" altLang="ko-KR" dirty="0">
                <a:latin typeface="+mn-lt"/>
              </a:rPr>
              <a:t>(Artificial Intelligence)</a:t>
            </a:r>
            <a:r>
              <a:rPr lang="ko-KR" altLang="en-US" dirty="0">
                <a:latin typeface="+mn-lt"/>
              </a:rPr>
              <a:t>은 학습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문제해결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패턴 인식 등과 같이 주로 인간 지능과 </a:t>
            </a:r>
            <a:r>
              <a:rPr lang="ko-KR" altLang="en-US" dirty="0" smtClean="0">
                <a:latin typeface="+mn-lt"/>
              </a:rPr>
              <a:t>연</a:t>
            </a:r>
            <a:r>
              <a:rPr lang="ko-KR" altLang="en-US" dirty="0">
                <a:latin typeface="+mn-lt"/>
              </a:rPr>
              <a:t>결된 인지 문제를 해결하는 데 주력하는 컴퓨터 공학 </a:t>
            </a:r>
            <a:r>
              <a:rPr lang="ko-KR" altLang="en-US" dirty="0" smtClean="0">
                <a:latin typeface="+mn-lt"/>
              </a:rPr>
              <a:t>분야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대부분 </a:t>
            </a:r>
            <a:r>
              <a:rPr lang="en-US" altLang="ko-KR" dirty="0">
                <a:latin typeface="+mn-lt"/>
              </a:rPr>
              <a:t>AI</a:t>
            </a:r>
            <a:r>
              <a:rPr lang="ko-KR" altLang="en-US" dirty="0">
                <a:latin typeface="+mn-lt"/>
              </a:rPr>
              <a:t>로 부르고</a:t>
            </a:r>
            <a:r>
              <a:rPr lang="en-US" altLang="ko-KR" dirty="0" smtClean="0">
                <a:latin typeface="+mn-lt"/>
              </a:rPr>
              <a:t>, </a:t>
            </a:r>
            <a:r>
              <a:rPr lang="ko-KR" altLang="en-US" dirty="0" smtClean="0">
                <a:latin typeface="+mn-lt"/>
              </a:rPr>
              <a:t>인공지능은 </a:t>
            </a:r>
            <a:r>
              <a:rPr lang="ko-KR" altLang="en-US" dirty="0">
                <a:latin typeface="+mn-lt"/>
              </a:rPr>
              <a:t>로봇 공학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공상 과학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첨단 컴퓨터 공학의 </a:t>
            </a:r>
            <a:r>
              <a:rPr lang="ko-KR" altLang="en-US" dirty="0" smtClean="0">
                <a:latin typeface="+mn-lt"/>
              </a:rPr>
              <a:t>현실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과학자 </a:t>
            </a:r>
            <a:r>
              <a:rPr lang="en-US" altLang="ko-KR" dirty="0" smtClean="0">
                <a:latin typeface="+mn-lt"/>
              </a:rPr>
              <a:t>Pedro </a:t>
            </a:r>
            <a:r>
              <a:rPr lang="en-US" altLang="ko-KR" dirty="0" err="1" smtClean="0">
                <a:latin typeface="+mn-lt"/>
              </a:rPr>
              <a:t>Domingos</a:t>
            </a:r>
            <a:r>
              <a:rPr lang="en-US" altLang="ko-KR" dirty="0" smtClean="0">
                <a:latin typeface="+mn-lt"/>
              </a:rPr>
              <a:t> </a:t>
            </a:r>
            <a:r>
              <a:rPr lang="ko-KR" altLang="en-US" dirty="0">
                <a:latin typeface="+mn-lt"/>
              </a:rPr>
              <a:t>교수는 </a:t>
            </a:r>
            <a:r>
              <a:rPr lang="ko-KR" altLang="en-US" dirty="0" smtClean="0">
                <a:latin typeface="+mn-lt"/>
              </a:rPr>
              <a:t>인공지능을 </a:t>
            </a:r>
            <a:endParaRPr lang="en-US" altLang="ko-KR" dirty="0" smtClean="0">
              <a:latin typeface="+mn-lt"/>
            </a:endParaRPr>
          </a:p>
          <a:p>
            <a:r>
              <a:rPr lang="ko-KR" altLang="en-US" dirty="0" smtClean="0">
                <a:latin typeface="+mn-lt"/>
              </a:rPr>
              <a:t>    </a:t>
            </a:r>
            <a:r>
              <a:rPr lang="en-US" altLang="ko-KR" dirty="0" smtClean="0">
                <a:latin typeface="+mn-lt"/>
              </a:rPr>
              <a:t>- </a:t>
            </a:r>
            <a:r>
              <a:rPr lang="ko-KR" altLang="en-US" dirty="0">
                <a:latin typeface="+mn-lt"/>
              </a:rPr>
              <a:t>논리와 철학에 기원을 둔 </a:t>
            </a:r>
            <a:r>
              <a:rPr lang="ko-KR" altLang="en-US" dirty="0" smtClean="0">
                <a:latin typeface="+mn-lt"/>
              </a:rPr>
              <a:t>상징주의자</a:t>
            </a:r>
            <a:r>
              <a:rPr lang="en-US" altLang="ko-KR" dirty="0" smtClean="0">
                <a:latin typeface="+mn-lt"/>
              </a:rPr>
              <a:t> </a:t>
            </a:r>
            <a:endParaRPr lang="en-US" altLang="ko-KR" dirty="0">
              <a:latin typeface="+mn-lt"/>
            </a:endParaRPr>
          </a:p>
          <a:p>
            <a:r>
              <a:rPr lang="en-US" altLang="ko-KR" dirty="0" smtClean="0">
                <a:latin typeface="+mn-lt"/>
              </a:rPr>
              <a:t>    - </a:t>
            </a:r>
            <a:r>
              <a:rPr lang="ko-KR" altLang="en-US" dirty="0" smtClean="0">
                <a:latin typeface="+mn-lt"/>
              </a:rPr>
              <a:t>신경 </a:t>
            </a:r>
            <a:r>
              <a:rPr lang="ko-KR" altLang="en-US" dirty="0">
                <a:latin typeface="+mn-lt"/>
              </a:rPr>
              <a:t>과학에서 유래한 </a:t>
            </a:r>
            <a:r>
              <a:rPr lang="ko-KR" altLang="en-US" dirty="0" smtClean="0">
                <a:latin typeface="+mn-lt"/>
              </a:rPr>
              <a:t>연결주의자</a:t>
            </a:r>
            <a:r>
              <a:rPr lang="en-US" altLang="ko-KR" dirty="0" smtClean="0">
                <a:latin typeface="+mn-lt"/>
              </a:rPr>
              <a:t> </a:t>
            </a:r>
          </a:p>
          <a:p>
            <a:r>
              <a:rPr lang="ko-KR" altLang="en-US" dirty="0" smtClean="0">
                <a:latin typeface="+mn-lt"/>
              </a:rPr>
              <a:t>    </a:t>
            </a:r>
            <a:r>
              <a:rPr lang="en-US" altLang="ko-KR" dirty="0" smtClean="0">
                <a:latin typeface="+mn-lt"/>
              </a:rPr>
              <a:t>- </a:t>
            </a:r>
            <a:r>
              <a:rPr lang="ko-KR" altLang="en-US" dirty="0">
                <a:latin typeface="+mn-lt"/>
              </a:rPr>
              <a:t>진화 생물학과 관련된 </a:t>
            </a:r>
            <a:r>
              <a:rPr lang="ko-KR" altLang="en-US" dirty="0" err="1" smtClean="0">
                <a:latin typeface="+mn-lt"/>
              </a:rPr>
              <a:t>진화론자</a:t>
            </a:r>
            <a:r>
              <a:rPr lang="en-US" altLang="ko-KR" dirty="0" smtClean="0">
                <a:latin typeface="+mn-lt"/>
              </a:rPr>
              <a:t> </a:t>
            </a:r>
          </a:p>
          <a:p>
            <a:r>
              <a:rPr lang="ko-KR" altLang="en-US" dirty="0">
                <a:latin typeface="+mn-lt"/>
              </a:rPr>
              <a:t> </a:t>
            </a:r>
            <a:r>
              <a:rPr lang="ko-KR" altLang="en-US" dirty="0" smtClean="0">
                <a:latin typeface="+mn-lt"/>
              </a:rPr>
              <a:t>   </a:t>
            </a:r>
            <a:r>
              <a:rPr lang="en-US" altLang="ko-KR" dirty="0" smtClean="0">
                <a:latin typeface="+mn-lt"/>
              </a:rPr>
              <a:t>- </a:t>
            </a:r>
            <a:r>
              <a:rPr lang="ko-KR" altLang="en-US" dirty="0" smtClean="0">
                <a:latin typeface="+mn-lt"/>
              </a:rPr>
              <a:t>통계와 개연성을 </a:t>
            </a:r>
            <a:r>
              <a:rPr lang="ko-KR" altLang="en-US" dirty="0">
                <a:latin typeface="+mn-lt"/>
              </a:rPr>
              <a:t>다루는 </a:t>
            </a:r>
            <a:r>
              <a:rPr lang="ko-KR" altLang="en-US" dirty="0" err="1" smtClean="0">
                <a:latin typeface="+mn-lt"/>
              </a:rPr>
              <a:t>베이지안</a:t>
            </a:r>
            <a:r>
              <a:rPr lang="en-US" altLang="ko-KR" dirty="0" smtClean="0">
                <a:latin typeface="+mn-lt"/>
              </a:rPr>
              <a:t> </a:t>
            </a:r>
          </a:p>
          <a:p>
            <a:r>
              <a:rPr lang="ko-KR" altLang="en-US" dirty="0" smtClean="0">
                <a:latin typeface="+mn-lt"/>
              </a:rPr>
              <a:t>    </a:t>
            </a:r>
            <a:r>
              <a:rPr lang="en-US" altLang="ko-KR" dirty="0" smtClean="0">
                <a:latin typeface="+mn-lt"/>
              </a:rPr>
              <a:t>-</a:t>
            </a:r>
            <a:r>
              <a:rPr lang="ko-KR" altLang="en-US" dirty="0" smtClean="0">
                <a:latin typeface="+mn-lt"/>
              </a:rPr>
              <a:t> </a:t>
            </a:r>
            <a:r>
              <a:rPr lang="ko-KR" altLang="en-US" dirty="0">
                <a:latin typeface="+mn-lt"/>
              </a:rPr>
              <a:t>심리학에 기반을 둔 </a:t>
            </a:r>
            <a:r>
              <a:rPr lang="ko-KR" altLang="en-US" dirty="0" err="1">
                <a:latin typeface="+mn-lt"/>
              </a:rPr>
              <a:t>유추론자로</a:t>
            </a:r>
            <a:r>
              <a:rPr lang="ko-KR" altLang="en-US" dirty="0">
                <a:latin typeface="+mn-lt"/>
              </a:rPr>
              <a:t> 구성된 </a:t>
            </a:r>
            <a:r>
              <a:rPr lang="ko-KR" altLang="en-US" dirty="0" smtClean="0">
                <a:latin typeface="+mn-lt"/>
              </a:rPr>
              <a:t>기계학습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최근에 </a:t>
            </a:r>
            <a:r>
              <a:rPr lang="ko-KR" altLang="en-US" dirty="0">
                <a:latin typeface="+mn-lt"/>
              </a:rPr>
              <a:t>통계 컴퓨팅 효율성이 개선되면서 </a:t>
            </a:r>
            <a:r>
              <a:rPr lang="ko-KR" altLang="en-US" dirty="0" err="1">
                <a:latin typeface="+mn-lt"/>
              </a:rPr>
              <a:t>베이지안이</a:t>
            </a:r>
            <a:r>
              <a:rPr lang="ko-KR" altLang="en-US" dirty="0">
                <a:latin typeface="+mn-lt"/>
              </a:rPr>
              <a:t> 기계 </a:t>
            </a:r>
            <a:r>
              <a:rPr lang="ko-KR" altLang="en-US" dirty="0" smtClean="0">
                <a:latin typeface="+mn-lt"/>
              </a:rPr>
              <a:t>학습이라는 </a:t>
            </a:r>
            <a:r>
              <a:rPr lang="ko-KR" altLang="en-US" dirty="0">
                <a:latin typeface="+mn-lt"/>
              </a:rPr>
              <a:t>분야에서 몇 가지 영역을 성공적으로 </a:t>
            </a:r>
            <a:r>
              <a:rPr lang="ko-KR" altLang="en-US" dirty="0" smtClean="0">
                <a:latin typeface="+mn-lt"/>
              </a:rPr>
              <a:t>발전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네트워크 </a:t>
            </a:r>
            <a:r>
              <a:rPr lang="ko-KR" altLang="en-US" dirty="0">
                <a:latin typeface="+mn-lt"/>
              </a:rPr>
              <a:t>컴퓨팅이 </a:t>
            </a:r>
            <a:r>
              <a:rPr lang="ko-KR" altLang="en-US" dirty="0" smtClean="0">
                <a:latin typeface="+mn-lt"/>
              </a:rPr>
              <a:t>발전하면서 연결주의자도 </a:t>
            </a:r>
            <a:r>
              <a:rPr lang="ko-KR" altLang="en-US" dirty="0" err="1">
                <a:latin typeface="+mn-lt"/>
              </a:rPr>
              <a:t>딥러닝으로</a:t>
            </a:r>
            <a:r>
              <a:rPr lang="ko-KR" altLang="en-US" dirty="0">
                <a:latin typeface="+mn-lt"/>
              </a:rPr>
              <a:t> 하위 분야를 더욱 확대시키고 있다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기계 학습</a:t>
            </a:r>
            <a:r>
              <a:rPr lang="en-US" altLang="ko-KR" dirty="0">
                <a:latin typeface="+mn-lt"/>
              </a:rPr>
              <a:t>(Machine Learning</a:t>
            </a:r>
            <a:r>
              <a:rPr lang="en-US" altLang="ko-KR" dirty="0" smtClean="0">
                <a:latin typeface="+mn-lt"/>
              </a:rPr>
              <a:t>)</a:t>
            </a:r>
            <a:r>
              <a:rPr lang="ko-KR" altLang="en-US" dirty="0" smtClean="0">
                <a:latin typeface="+mn-lt"/>
              </a:rPr>
              <a:t>과 </a:t>
            </a:r>
            <a:r>
              <a:rPr lang="ko-KR" altLang="en-US" dirty="0" err="1">
                <a:latin typeface="+mn-lt"/>
              </a:rPr>
              <a:t>딥러닝</a:t>
            </a:r>
            <a:r>
              <a:rPr lang="en-US" altLang="ko-KR" dirty="0">
                <a:latin typeface="+mn-lt"/>
              </a:rPr>
              <a:t>(Deep Learning)</a:t>
            </a:r>
            <a:r>
              <a:rPr lang="ko-KR" altLang="en-US" dirty="0">
                <a:latin typeface="+mn-lt"/>
              </a:rPr>
              <a:t>은 모두 인공지능 분야에서 파생된 </a:t>
            </a:r>
            <a:r>
              <a:rPr lang="ko-KR" altLang="en-US" dirty="0" smtClean="0">
                <a:latin typeface="+mn-lt"/>
              </a:rPr>
              <a:t>컴퓨터과학</a:t>
            </a:r>
            <a:endParaRPr lang="en-US" altLang="ko-KR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개념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86614" y="1760051"/>
            <a:ext cx="5293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① 기계 학습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기계 학습은 패턴 인식 및 학습에 사용되는 몇 가지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베이지안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기법에 주로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적용되는 방법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기록된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데이터에서 학습하고 이를 기반으로 예측하며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불확실성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하에서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기본 유틸리티 기능을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최적화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데이터에서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숨겨진 구조를 추출하고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데이터를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간결한 설명으로 분류할 수 있는 알고리즘의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모음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기계 학습은 기록 데이터를 기반으로 미래의 결과를 예측하는 데 주로 사용되는데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조직에서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기계 학습을 사용하여 특정 인구 통계학을 기반으로 향후 제품이 얼마나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판매될지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예측하거나 브랜드에 대한 충성도가 높아지거나 불만족하게 될 가능성이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높은 고객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프로파일을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예측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31683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789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개념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86614" y="1760051"/>
            <a:ext cx="84618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②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딥러닝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딥러닝은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데이터를 좀 더 심층적으로 이해하기 위해 알고리즘을 계층화하는 기계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학습의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분야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알고리즘은 좀 더 기본적인 회귀 분석에서 설명 가능한 관계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집합을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생성하는 데 국한되지 않고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딥러닝은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이러한 비선형 알고리즘 계층을 사용하여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일련의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요소를 기반으로 상호작용하는 분산 표상을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생성대규모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교육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데이터에서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딥러닝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알고리즘이 요소 간 관계를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파악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이러한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관계는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형태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색상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단어 간 관계가 될 수 있고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시스템이 예측을 생성하는 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기계 학습과 인공지능 분야에서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딥러닝의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강점은 사람이 실제로 소프트웨어에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코딩할수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있는 것보다 더 많은 관계 또는 사람이 인지할 수 없을지도 모르는 관계를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파악할수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있다는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점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911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역사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86614" y="1760051"/>
            <a:ext cx="8461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인공지능의 역사는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17~18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세기부터 태동하고 있었지만 이때는 인공지능 그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자체보다는 뇌와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마음의 관계에 관한 철학적인 논쟁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수준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시간이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흘러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세기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중반부터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본격적으로 컴퓨터 발달이 시작하면서 컴퓨터로 두뇌를 만들어서 우리가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하는 일을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시킬 수 있지 않을까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?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라는 의견이 제시되었고 많은 사람들이 인공지능은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학문의 영역으로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들어서기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시작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76676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1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역사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49552" y="2492896"/>
            <a:ext cx="87498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</a:rPr>
              <a:t>인공지능의 황금기와 </a:t>
            </a:r>
            <a:r>
              <a:rPr lang="ko-KR" altLang="en-US" sz="1600" dirty="0" smtClean="0">
                <a:solidFill>
                  <a:schemeClr val="bg1"/>
                </a:solidFill>
              </a:rPr>
              <a:t>암흑기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1970</a:t>
            </a:r>
            <a:r>
              <a:rPr lang="ko-KR" altLang="en-US" sz="1600" dirty="0">
                <a:solidFill>
                  <a:schemeClr val="bg1"/>
                </a:solidFill>
              </a:rPr>
              <a:t>년은 첫 번째 황금기로서 특정 분야에 전문적인 지식을 탑재한 전문가 </a:t>
            </a:r>
            <a:r>
              <a:rPr lang="ko-KR" altLang="en-US" sz="1600" dirty="0" smtClean="0">
                <a:solidFill>
                  <a:schemeClr val="bg1"/>
                </a:solidFill>
              </a:rPr>
              <a:t>시스템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(Expert System)</a:t>
            </a:r>
            <a:r>
              <a:rPr lang="ko-KR" altLang="en-US" sz="1600" dirty="0">
                <a:solidFill>
                  <a:schemeClr val="bg1"/>
                </a:solidFill>
              </a:rPr>
              <a:t>에 연구자금이 </a:t>
            </a:r>
            <a:r>
              <a:rPr lang="ko-KR" altLang="en-US" sz="1600" dirty="0" smtClean="0">
                <a:solidFill>
                  <a:schemeClr val="bg1"/>
                </a:solidFill>
              </a:rPr>
              <a:t>투입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en-US" altLang="ko-KR" sz="1600" dirty="0">
                <a:solidFill>
                  <a:schemeClr val="bg1"/>
                </a:solidFill>
              </a:rPr>
              <a:t>1980</a:t>
            </a:r>
            <a:r>
              <a:rPr lang="ko-KR" altLang="en-US" sz="1600" dirty="0">
                <a:solidFill>
                  <a:schemeClr val="bg1"/>
                </a:solidFill>
              </a:rPr>
              <a:t>년대 중반에 첫 번째 암흑기를 맞으나 </a:t>
            </a:r>
            <a:r>
              <a:rPr lang="ko-KR" altLang="en-US" sz="1600" dirty="0" smtClean="0">
                <a:solidFill>
                  <a:schemeClr val="bg1"/>
                </a:solidFill>
              </a:rPr>
              <a:t>전문가 </a:t>
            </a:r>
            <a:r>
              <a:rPr lang="ko-KR" altLang="en-US" sz="1600" dirty="0">
                <a:solidFill>
                  <a:schemeClr val="bg1"/>
                </a:solidFill>
              </a:rPr>
              <a:t>시스템이 목표문제를 해결하지 못함에 따라 인공지능에 대한 뜨거운 관심이 </a:t>
            </a:r>
            <a:r>
              <a:rPr lang="ko-KR" altLang="en-US" sz="1600" dirty="0" smtClean="0">
                <a:solidFill>
                  <a:schemeClr val="bg1"/>
                </a:solidFill>
              </a:rPr>
              <a:t>약화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</a:rPr>
              <a:t>1985</a:t>
            </a:r>
            <a:r>
              <a:rPr lang="ko-KR" altLang="en-US" sz="1600" dirty="0">
                <a:solidFill>
                  <a:schemeClr val="bg1"/>
                </a:solidFill>
              </a:rPr>
              <a:t>년에 두 번째 황금기로서 인공신경망의 한 종류인 다층 </a:t>
            </a:r>
            <a:r>
              <a:rPr lang="ko-KR" altLang="en-US" sz="1600" dirty="0" err="1">
                <a:solidFill>
                  <a:schemeClr val="bg1"/>
                </a:solidFill>
              </a:rPr>
              <a:t>퍼셉트론</a:t>
            </a:r>
            <a:r>
              <a:rPr lang="en-US" altLang="ko-KR" sz="1600" dirty="0">
                <a:solidFill>
                  <a:schemeClr val="bg1"/>
                </a:solidFill>
              </a:rPr>
              <a:t>(Multi-Layer </a:t>
            </a:r>
            <a:r>
              <a:rPr lang="en-US" altLang="ko-KR" sz="1600" dirty="0" smtClean="0">
                <a:solidFill>
                  <a:schemeClr val="bg1"/>
                </a:solidFill>
              </a:rPr>
              <a:t> Perceptron)</a:t>
            </a:r>
            <a:r>
              <a:rPr lang="ko-KR" altLang="en-US" sz="1600" dirty="0" smtClean="0">
                <a:solidFill>
                  <a:schemeClr val="bg1"/>
                </a:solidFill>
              </a:rPr>
              <a:t>의 </a:t>
            </a:r>
            <a:r>
              <a:rPr lang="ko-KR" altLang="en-US" sz="1600" dirty="0">
                <a:solidFill>
                  <a:schemeClr val="bg1"/>
                </a:solidFill>
              </a:rPr>
              <a:t>학습방법인 </a:t>
            </a:r>
            <a:r>
              <a:rPr lang="ko-KR" altLang="en-US" sz="1600" dirty="0" err="1">
                <a:solidFill>
                  <a:schemeClr val="bg1"/>
                </a:solidFill>
              </a:rPr>
              <a:t>오류역전파법</a:t>
            </a:r>
            <a:r>
              <a:rPr lang="en-US" altLang="ko-KR" sz="1600" dirty="0">
                <a:solidFill>
                  <a:schemeClr val="bg1"/>
                </a:solidFill>
              </a:rPr>
              <a:t>(Error Back-propagation Method)</a:t>
            </a:r>
            <a:r>
              <a:rPr lang="ko-KR" altLang="en-US" sz="1600" dirty="0">
                <a:solidFill>
                  <a:schemeClr val="bg1"/>
                </a:solidFill>
              </a:rPr>
              <a:t>이 지능적 문제를 </a:t>
            </a:r>
            <a:r>
              <a:rPr lang="ko-KR" altLang="en-US" sz="1600" dirty="0" smtClean="0">
                <a:solidFill>
                  <a:schemeClr val="bg1"/>
                </a:solidFill>
              </a:rPr>
              <a:t>해결할 수 </a:t>
            </a:r>
            <a:r>
              <a:rPr lang="ko-KR" altLang="en-US" sz="1600" dirty="0">
                <a:solidFill>
                  <a:schemeClr val="bg1"/>
                </a:solidFill>
              </a:rPr>
              <a:t>있는 가능성 </a:t>
            </a:r>
            <a:r>
              <a:rPr lang="ko-KR" altLang="en-US" sz="1600" dirty="0" smtClean="0">
                <a:solidFill>
                  <a:schemeClr val="bg1"/>
                </a:solidFill>
              </a:rPr>
              <a:t>제시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2000</a:t>
            </a:r>
            <a:r>
              <a:rPr lang="ko-KR" altLang="en-US" sz="1600" dirty="0">
                <a:solidFill>
                  <a:schemeClr val="bg1"/>
                </a:solidFill>
              </a:rPr>
              <a:t>년대 중반에 두 번째 암흑기로서 </a:t>
            </a:r>
            <a:r>
              <a:rPr lang="ko-KR" altLang="en-US" sz="1600" dirty="0" err="1">
                <a:solidFill>
                  <a:schemeClr val="bg1"/>
                </a:solidFill>
              </a:rPr>
              <a:t>주목받았던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오류역전파법</a:t>
            </a:r>
            <a:r>
              <a:rPr lang="ko-KR" altLang="en-US" sz="1600" dirty="0">
                <a:solidFill>
                  <a:schemeClr val="bg1"/>
                </a:solidFill>
              </a:rPr>
              <a:t> 역시 제한적인 </a:t>
            </a:r>
            <a:r>
              <a:rPr lang="ko-KR" altLang="en-US" sz="1600" dirty="0" smtClean="0">
                <a:solidFill>
                  <a:schemeClr val="bg1"/>
                </a:solidFill>
              </a:rPr>
              <a:t>데이터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컴퓨팅파워 부족 등 물리적인 한계로 인해 어려움을 겪는다</a:t>
            </a:r>
            <a:r>
              <a:rPr lang="en-US" altLang="ko-KR" sz="1600" dirty="0">
                <a:solidFill>
                  <a:schemeClr val="bg1"/>
                </a:solidFill>
              </a:rPr>
              <a:t>. 2006</a:t>
            </a:r>
            <a:r>
              <a:rPr lang="ko-KR" altLang="en-US" sz="1600" dirty="0">
                <a:solidFill>
                  <a:schemeClr val="bg1"/>
                </a:solidFill>
              </a:rPr>
              <a:t>년에 세 번째 </a:t>
            </a:r>
            <a:r>
              <a:rPr lang="ko-KR" altLang="en-US" sz="1600" dirty="0" smtClean="0">
                <a:solidFill>
                  <a:schemeClr val="bg1"/>
                </a:solidFill>
              </a:rPr>
              <a:t>황금기로서 </a:t>
            </a:r>
            <a:r>
              <a:rPr lang="ko-KR" altLang="en-US" sz="1600" dirty="0">
                <a:solidFill>
                  <a:schemeClr val="bg1"/>
                </a:solidFill>
              </a:rPr>
              <a:t>인공지능의 역사에도 불구하고 지속적으로 연구를 수행한 토론토 대학의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제프리</a:t>
            </a:r>
            <a:r>
              <a:rPr lang="ko-KR" altLang="en-US" sz="1600" dirty="0" smtClean="0">
                <a:solidFill>
                  <a:schemeClr val="bg1"/>
                </a:solidFill>
              </a:rPr>
              <a:t> 힌튼</a:t>
            </a:r>
            <a:r>
              <a:rPr lang="en-US" altLang="ko-KR" sz="1600" dirty="0" smtClean="0">
                <a:solidFill>
                  <a:schemeClr val="bg1"/>
                </a:solidFill>
              </a:rPr>
              <a:t>(Geoffrey </a:t>
            </a:r>
            <a:r>
              <a:rPr lang="en-US" altLang="ko-KR" sz="1600" dirty="0">
                <a:solidFill>
                  <a:schemeClr val="bg1"/>
                </a:solidFill>
              </a:rPr>
              <a:t>Hinton) </a:t>
            </a:r>
            <a:r>
              <a:rPr lang="ko-KR" altLang="en-US" sz="1600" dirty="0">
                <a:solidFill>
                  <a:schemeClr val="bg1"/>
                </a:solidFill>
              </a:rPr>
              <a:t>교수는 인공신경망의 혁신적인 학습 기법인 자율 학습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en-US" altLang="ko-KR" sz="1600" dirty="0" smtClean="0">
                <a:solidFill>
                  <a:schemeClr val="bg1"/>
                </a:solidFill>
              </a:rPr>
              <a:t>Unsupervised Learning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을 </a:t>
            </a:r>
            <a:r>
              <a:rPr lang="ko-KR" altLang="en-US" sz="1600" dirty="0" smtClean="0">
                <a:solidFill>
                  <a:schemeClr val="bg1"/>
                </a:solidFill>
              </a:rPr>
              <a:t>발표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</a:rPr>
              <a:t>기존 </a:t>
            </a:r>
            <a:r>
              <a:rPr lang="ko-KR" altLang="en-US" sz="1600" dirty="0">
                <a:solidFill>
                  <a:schemeClr val="bg1"/>
                </a:solidFill>
              </a:rPr>
              <a:t>인공신경망의 학습 방법은 초기 값에 대한 </a:t>
            </a:r>
            <a:r>
              <a:rPr lang="ko-KR" altLang="en-US" sz="1600" dirty="0" smtClean="0">
                <a:solidFill>
                  <a:schemeClr val="bg1"/>
                </a:solidFill>
              </a:rPr>
              <a:t>의존성이 매우 </a:t>
            </a:r>
            <a:r>
              <a:rPr lang="ko-KR" altLang="en-US" sz="1600" dirty="0">
                <a:solidFill>
                  <a:schemeClr val="bg1"/>
                </a:solidFill>
              </a:rPr>
              <a:t>크기 때문에 새로 학습할 때마다 일정하지 않은 결과가 나타나고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인공신경망이 깊어</a:t>
            </a:r>
            <a:r>
              <a:rPr lang="en-US" altLang="ko-KR" sz="1600" dirty="0">
                <a:solidFill>
                  <a:schemeClr val="bg1"/>
                </a:solidFill>
              </a:rPr>
              <a:t>(Deep)</a:t>
            </a:r>
            <a:r>
              <a:rPr lang="ko-KR" altLang="en-US" sz="1600" dirty="0">
                <a:solidFill>
                  <a:schemeClr val="bg1"/>
                </a:solidFill>
              </a:rPr>
              <a:t>질수록 더 큰 폭의 차이가 발생한다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이러한 한계를 극복한 것이 자율 </a:t>
            </a:r>
            <a:r>
              <a:rPr lang="ko-KR" altLang="en-US" sz="1600" dirty="0" smtClean="0">
                <a:solidFill>
                  <a:schemeClr val="bg1"/>
                </a:solidFill>
              </a:rPr>
              <a:t>학습으로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데이터에 해당 정보</a:t>
            </a:r>
            <a:r>
              <a:rPr lang="en-US" altLang="ko-KR" sz="1600" dirty="0">
                <a:solidFill>
                  <a:schemeClr val="bg1"/>
                </a:solidFill>
              </a:rPr>
              <a:t>(Label) </a:t>
            </a:r>
            <a:r>
              <a:rPr lang="ko-KR" altLang="en-US" sz="1600" dirty="0">
                <a:solidFill>
                  <a:schemeClr val="bg1"/>
                </a:solidFill>
              </a:rPr>
              <a:t>없이도 학습할 수 있고 자율 학습 결과를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초깃값으로</a:t>
            </a:r>
            <a:r>
              <a:rPr lang="ko-KR" altLang="en-US" sz="1600" dirty="0" smtClean="0">
                <a:solidFill>
                  <a:schemeClr val="bg1"/>
                </a:solidFill>
              </a:rPr>
              <a:t> 활용하여 </a:t>
            </a:r>
            <a:r>
              <a:rPr lang="ko-KR" altLang="en-US" sz="1600" dirty="0">
                <a:solidFill>
                  <a:schemeClr val="bg1"/>
                </a:solidFill>
              </a:rPr>
              <a:t>일관성 있는 학습 결과 </a:t>
            </a:r>
            <a:r>
              <a:rPr lang="ko-KR" altLang="en-US" sz="1600" dirty="0" smtClean="0">
                <a:solidFill>
                  <a:schemeClr val="bg1"/>
                </a:solidFill>
              </a:rPr>
              <a:t>도출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224"/>
            <a:ext cx="4246612" cy="244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544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318746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성공원인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97059" y="1741579"/>
            <a:ext cx="87498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컴퓨팅 환경의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고도화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컴퓨터 연산처리장치는 지수적인 성능 향상을 달성하며 발전했으며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실리콘칩의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대량생산 기조에 따라 고성능 저비용 연산처리장치 보급이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확산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현재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스마트폰에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탑재된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AP(Application Processor)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GPU(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그래픽연산처리장치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Graphical 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 Processing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Unit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약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265 Giga FLOP/s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성능을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보유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빅데이터의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대중화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 산업혁명에서의 인터넷을 통한 데이터의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보급은 새로운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사업영역을 창조할 뿐만 아니라 지능적 의사결정을 위한 인공지능 연구에도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활용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여론 분석을 통해 기업의 이미지와 상품의 피드백을 추측할 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있으며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타깃형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소비자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매칭으로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영업 이익을 극대화하는 것이 현실적으로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공개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소프트웨어를 통한 공유의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확산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인공지능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및 기계학습 관련 공개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소프트웨어는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글로벌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기업과 유수의 대학 연구진이 주도적으로 개발하여 현재까지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약 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42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종이고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공개로 인공지능 연구의 진입장벽이 현저히 낮아졌다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최신 연구결과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집단지성을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통해 공유되어 연구자들은 데이터를 확보하여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모델링하는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업무에 집중 가능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716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390754" cy="1257173"/>
            <a:chOff x="261041" y="713889"/>
            <a:chExt cx="5059137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5059137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최근현황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97059" y="1741579"/>
            <a:ext cx="87498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① IBM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의 인공지능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IBM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딥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마인드의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딥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블루는 인간 체스챔피언 가리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카스파로프와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대결에서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전패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이에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IBM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더욱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업그레이된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딥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블루를 만들어 재도전하였고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결국은 가리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카스파로프와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대결에서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승리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② 구글의 인공지능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구글의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알파고는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유럽 바둑 챔피언과 대결하여 승리했으며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2016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이세돌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9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단과의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대국에서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승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패로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승리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③ 마이크로소프트의 인공지능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마이크로소프트의 아담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캡션봇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CaptionBot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마이크로소프트에서 개발한 상황인식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인공지능이다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마이크로소프트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옥스포드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(Oxford)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마이크로소프트에서 개발한 인간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정 분석 인공지능이고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사진만 보고 이 사람이 어떤 감정인지 알 수 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일반인도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참여 가능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④ 삼성전자의 인공지능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S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보이스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(S Voice)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삼성전자가 공개한 자연언어 처리 인공지능으로 음운을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분석해서 거기에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맞는 답변을 서버에서 조회하는 방식으로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작동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⑤ 애플의 인공지능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애플 시리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Siri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SRI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에서 개발한 자연언어 처리 인공지능이다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시리 대답은 정해져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있지만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음성인식 부분은 실시간으로 발달하는 것으로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추정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⑥ </a:t>
            </a:r>
            <a:r>
              <a:rPr lang="ko-KR" altLang="en-US" sz="1600" b="1" dirty="0" err="1">
                <a:solidFill>
                  <a:schemeClr val="bg1"/>
                </a:solidFill>
                <a:latin typeface="+mn-lt"/>
              </a:rPr>
              <a:t>페이스북의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 인공지능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딥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페이스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(Deep Face)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얼굴 인식 인공지능이고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페이스북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봇온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메신저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(bots on Messenger)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메신저 채팅 로봇 플랫폼으로서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페이스북에서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개발한 인공지능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채팅봇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657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390754" cy="1257173"/>
            <a:chOff x="261041" y="713889"/>
            <a:chExt cx="5059137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5059137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최근현황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97059" y="1741579"/>
            <a:ext cx="87498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⑦ 기타 인공지능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컴파스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(COMPAS)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미국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노스포인트사에서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개발한 인공지능으로 유사한 다른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범죄자들의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기록과 특정 범죄자의 정보를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빅데이터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분석을 통하여 범죄자의 재범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가능성을 계량화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프레드폴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PredPol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미국 캘리포니아 주립대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(UCLA)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제프리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브랜팅엄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교수와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연구팀이 개발한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프로그램으로 범죄 정보를 분석해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10~12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시간 뒤 범죄가 일어날 시간과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장소를 도출하는 프로그램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크라임스캔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CrimeScan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카네기멜런대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(CMU)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에서 개발했고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미국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피츠버그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경찰이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2016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월부터 이용하고 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앞으로 발생할 범죄의 시간과 장소를 예측해 해당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정보를 경찰들의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노트북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스마트폰에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내부 통신망을 통해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전달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액센츄어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사에서 개발한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Complete Analytics Pilot Program to Fight Gang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Crime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영국 경찰에서 운용 중인 범죄자를 사전 예측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프로그램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엘리자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(ELIZA)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1960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년대에 만들어진 인공지능으로 조금 복잡한 알고리즘이었으나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일라이자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효과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(ELIZA effect)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를 만들어낼 정도로 큰 파장을 불러일으켰고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이로 인해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인공지능과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관련한 윤리적 논쟁이 시작되었다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일라이자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효과는 컴퓨터 과학에서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무의식적으로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컴퓨터의 행위가 인간의 행위와 마찬가지라고 추측하는 현상을 의미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005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260128" cy="1257173"/>
            <a:chOff x="261041" y="713889"/>
            <a:chExt cx="5059137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5059137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 구현기술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97059" y="1741579"/>
            <a:ext cx="87498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① 전문가 시스템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전문가 시스템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(Expert System)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은 방대한 지식체계를 규칙으로 표현하여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데이터를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입력하면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컴퓨터가 정해진 규칙에 따라 판단을 내리도록 한다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많은 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IF THEN ELSE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로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구성되어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있는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시스템</a:t>
            </a:r>
            <a:endParaRPr lang="en-US" altLang="ko-KR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② 퍼지 이론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퍼지 이론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(Fuzzy Theory)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은 자연 상의 모호한 상태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예를 들어 자연 언어에서의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애매모호함을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정량적으로 표현하거나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그 반대로 정량적인 값을 자연의 애매모호한 값으로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바꾸기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위해 도입된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개념</a:t>
            </a:r>
            <a:endParaRPr lang="en-US" altLang="ko-KR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③ 기계학습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기계학습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(Machine Learning)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은 이름 그대로 컴퓨터에 인공적인 학습 가능한 지능을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부여하는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것을 연구하는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분야</a:t>
            </a:r>
            <a:endParaRPr lang="en-US" altLang="ko-KR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④ 인공신경망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인공신경망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(Artificial Neuron Network)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은 기계학습 분야에서 연구되고 있는 학습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알고리즘들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중 하나이다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주로 패턴인식에 쓰이는 기술로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인간의 뇌의 뉴런과 시냅스의 </a:t>
            </a:r>
            <a:r>
              <a:rPr lang="ko-KR" altLang="en-US" sz="1400" dirty="0" err="1" smtClean="0">
                <a:solidFill>
                  <a:schemeClr val="bg1"/>
                </a:solidFill>
                <a:latin typeface="+mn-lt"/>
              </a:rPr>
              <a:t>연결을프로그램으로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재현하는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것</a:t>
            </a:r>
            <a:endParaRPr lang="en-US" altLang="ko-KR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⑤ 유전 알고리즘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유전 알고리즘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(Genetic Algorithm)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은 자연의 진화 과정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즉 어떤 세대를 구성하는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개체군의 교배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(Cross Over)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와 돌연변이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(Mutation)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과정을 통해 세대를 반복시켜 특정한 문제의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적절한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답을 찾는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것</a:t>
            </a:r>
            <a:endParaRPr lang="en-US" altLang="ko-KR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⑥ BDI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아키텍처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BDI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아키텍처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(BDI Architecture)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는 인간이 생각하고 행동하는 과정을 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Belief(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믿음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), </a:t>
            </a:r>
            <a:r>
              <a:rPr lang="en-US" altLang="ko-KR" sz="1400" dirty="0" smtClean="0">
                <a:solidFill>
                  <a:schemeClr val="bg1"/>
                </a:solidFill>
                <a:latin typeface="+mn-lt"/>
              </a:rPr>
              <a:t>Desire(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목표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), Intention(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의도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의 세 가지 영역으로 나누어 이를 모방하는 소프트웨어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시스템의 </a:t>
            </a:r>
            <a:endParaRPr lang="en-US" altLang="ko-KR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⑦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인공생명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인공생명</a:t>
            </a:r>
            <a:r>
              <a:rPr lang="en-US" altLang="ko-KR" sz="1400" dirty="0">
                <a:solidFill>
                  <a:schemeClr val="bg1"/>
                </a:solidFill>
                <a:latin typeface="+mn-lt"/>
              </a:rPr>
              <a:t>(Artificial Life)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은 말 그대로 프로그램에 단순한 인공지능이 아닌 실제 </a:t>
            </a:r>
            <a:r>
              <a:rPr lang="ko-KR" altLang="en-US" sz="1400" dirty="0" smtClean="0">
                <a:solidFill>
                  <a:schemeClr val="bg1"/>
                </a:solidFill>
                <a:latin typeface="+mn-lt"/>
              </a:rPr>
              <a:t>살아있는 유기체처럼 </a:t>
            </a:r>
            <a:r>
              <a:rPr lang="ko-KR" altLang="en-US" sz="1400" dirty="0">
                <a:solidFill>
                  <a:schemeClr val="bg1"/>
                </a:solidFill>
                <a:latin typeface="+mn-lt"/>
              </a:rPr>
              <a:t>스스로 움직이고 생활하기 위한 능력을 부여하는 것</a:t>
            </a:r>
            <a:endParaRPr lang="ko-KR" alt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433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가상현실이란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8029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가상현실</a:t>
            </a:r>
            <a:r>
              <a:rPr lang="en-US" altLang="ko-KR" dirty="0">
                <a:latin typeface="+mn-lt"/>
              </a:rPr>
              <a:t>(Virtual Reality)</a:t>
            </a:r>
            <a:r>
              <a:rPr lang="ko-KR" altLang="en-US" dirty="0">
                <a:latin typeface="+mn-lt"/>
              </a:rPr>
              <a:t>이란 컴퓨터를 이용하여 구축한 가상공간</a:t>
            </a:r>
            <a:r>
              <a:rPr lang="en-US" altLang="ko-KR" dirty="0">
                <a:latin typeface="+mn-lt"/>
              </a:rPr>
              <a:t>(Virtual Environment </a:t>
            </a:r>
            <a:r>
              <a:rPr lang="ko-KR" altLang="en-US" dirty="0" smtClean="0">
                <a:latin typeface="+mn-lt"/>
              </a:rPr>
              <a:t>또는 </a:t>
            </a:r>
            <a:r>
              <a:rPr lang="en-US" altLang="ko-KR" dirty="0" smtClean="0">
                <a:latin typeface="+mn-lt"/>
              </a:rPr>
              <a:t>Cyberspace</a:t>
            </a:r>
            <a:r>
              <a:rPr lang="en-US" altLang="ko-KR" dirty="0">
                <a:latin typeface="+mn-lt"/>
              </a:rPr>
              <a:t>) </a:t>
            </a:r>
            <a:r>
              <a:rPr lang="ko-KR" altLang="en-US" dirty="0">
                <a:latin typeface="+mn-lt"/>
              </a:rPr>
              <a:t>속에서 인간이 가진 청각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후각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미각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촉각 등 오감으로 느끼는 </a:t>
            </a:r>
            <a:r>
              <a:rPr lang="ko-KR" altLang="en-US" dirty="0" smtClean="0">
                <a:latin typeface="+mn-lt"/>
              </a:rPr>
              <a:t>감각과의 상호작용을 </a:t>
            </a:r>
            <a:r>
              <a:rPr lang="ko-KR" altLang="en-US" dirty="0">
                <a:latin typeface="+mn-lt"/>
              </a:rPr>
              <a:t>통해 현실감을 느낄 수 있게 한 </a:t>
            </a:r>
            <a:r>
              <a:rPr lang="ko-KR" altLang="en-US" dirty="0" smtClean="0">
                <a:latin typeface="+mn-lt"/>
              </a:rPr>
              <a:t>것</a:t>
            </a:r>
            <a:r>
              <a:rPr lang="en-US" altLang="ko-KR" dirty="0" smtClean="0">
                <a:latin typeface="+mn-lt"/>
              </a:rPr>
              <a:t> </a:t>
            </a:r>
            <a:r>
              <a:rPr lang="ko-KR" altLang="en-US" dirty="0" smtClean="0">
                <a:latin typeface="+mn-lt"/>
              </a:rPr>
              <a:t>가상현실의 </a:t>
            </a:r>
            <a:r>
              <a:rPr lang="ko-KR" altLang="en-US" dirty="0">
                <a:latin typeface="+mn-lt"/>
              </a:rPr>
              <a:t>중요한 </a:t>
            </a:r>
            <a:r>
              <a:rPr lang="ko-KR" altLang="en-US" dirty="0" smtClean="0">
                <a:latin typeface="+mn-lt"/>
              </a:rPr>
              <a:t>특징에는 </a:t>
            </a:r>
            <a:r>
              <a:rPr lang="ko-KR" altLang="en-US" dirty="0" err="1" smtClean="0">
                <a:latin typeface="+mn-lt"/>
              </a:rPr>
              <a:t>몰입감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상호작용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상상 </a:t>
            </a:r>
            <a:r>
              <a:rPr lang="ko-KR" altLang="en-US" dirty="0" smtClean="0">
                <a:latin typeface="+mn-lt"/>
              </a:rPr>
              <a:t>등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사용자는 실시간으로 컴퓨터와의 상호작용을 통해 컴퓨터와 대화하고 이로 인해 </a:t>
            </a:r>
            <a:r>
              <a:rPr lang="ko-KR" altLang="en-US" dirty="0" smtClean="0"/>
              <a:t>컴퓨터가 </a:t>
            </a:r>
            <a:r>
              <a:rPr lang="ko-KR" altLang="en-US" dirty="0"/>
              <a:t>보여주는 가상현실 세계에 몰입하게 된다</a:t>
            </a:r>
            <a:r>
              <a:rPr lang="en-US" altLang="ko-KR" dirty="0"/>
              <a:t>. </a:t>
            </a:r>
            <a:r>
              <a:rPr lang="ko-KR" altLang="en-US" dirty="0"/>
              <a:t>또한 허구의 가상 세계를 구축하기 </a:t>
            </a:r>
            <a:r>
              <a:rPr lang="ko-KR" altLang="en-US" dirty="0" smtClean="0"/>
              <a:t>위해서는 </a:t>
            </a:r>
            <a:r>
              <a:rPr lang="ko-KR" altLang="en-US" dirty="0"/>
              <a:t>상상이 필요</a:t>
            </a:r>
            <a:endParaRPr lang="ko-KR" altLang="en-US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260997" cy="215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24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3569" y="1268760"/>
            <a:ext cx="76328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TV 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오락 프로그램에서 출연자들이 직접 이야기하는 것 이외에 생각하는 </a:t>
            </a:r>
            <a:r>
              <a:rPr lang="ko-KR" altLang="en-US" sz="320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멘트를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합성하여 가상과 현실을 혼합하는 스마트기술은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증강현실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468052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가상현실의 개요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1" y="1896574"/>
            <a:ext cx="8844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가상현실</a:t>
            </a:r>
            <a:r>
              <a:rPr lang="en-US" altLang="ko-KR" dirty="0">
                <a:solidFill>
                  <a:schemeClr val="bg1"/>
                </a:solidFill>
              </a:rPr>
              <a:t>(VR) </a:t>
            </a:r>
            <a:r>
              <a:rPr lang="ko-KR" altLang="en-US" dirty="0">
                <a:solidFill>
                  <a:schemeClr val="bg1"/>
                </a:solidFill>
              </a:rPr>
              <a:t>시장이 대중적으로 확산되기 위해서는 균형적인 발전이 </a:t>
            </a:r>
            <a:r>
              <a:rPr lang="ko-KR" altLang="en-US" dirty="0" smtClean="0">
                <a:solidFill>
                  <a:schemeClr val="bg1"/>
                </a:solidFill>
              </a:rPr>
              <a:t>중요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가상현실 </a:t>
            </a:r>
            <a:r>
              <a:rPr lang="ko-KR" altLang="en-US" dirty="0">
                <a:solidFill>
                  <a:schemeClr val="bg1"/>
                </a:solidFill>
              </a:rPr>
              <a:t>생태계를 그림과 같이 </a:t>
            </a:r>
            <a:r>
              <a:rPr lang="en-US" altLang="ko-KR" dirty="0">
                <a:solidFill>
                  <a:schemeClr val="bg1"/>
                </a:solidFill>
              </a:rPr>
              <a:t>C(</a:t>
            </a:r>
            <a:r>
              <a:rPr lang="ko-KR" altLang="en-US" dirty="0" err="1">
                <a:solidFill>
                  <a:schemeClr val="bg1"/>
                </a:solidFill>
              </a:rPr>
              <a:t>콘텐츠</a:t>
            </a:r>
            <a:r>
              <a:rPr lang="en-US" altLang="ko-KR" dirty="0">
                <a:solidFill>
                  <a:schemeClr val="bg1"/>
                </a:solidFill>
              </a:rPr>
              <a:t>)-P(</a:t>
            </a:r>
            <a:r>
              <a:rPr lang="ko-KR" altLang="en-US" dirty="0">
                <a:solidFill>
                  <a:schemeClr val="bg1"/>
                </a:solidFill>
              </a:rPr>
              <a:t>플랫폼</a:t>
            </a:r>
            <a:r>
              <a:rPr lang="en-US" altLang="ko-KR" dirty="0">
                <a:solidFill>
                  <a:schemeClr val="bg1"/>
                </a:solidFill>
              </a:rPr>
              <a:t>)-N(</a:t>
            </a:r>
            <a:r>
              <a:rPr lang="ko-KR" altLang="en-US" dirty="0">
                <a:solidFill>
                  <a:schemeClr val="bg1"/>
                </a:solidFill>
              </a:rPr>
              <a:t>네트워크</a:t>
            </a:r>
            <a:r>
              <a:rPr lang="en-US" altLang="ko-KR" dirty="0">
                <a:solidFill>
                  <a:schemeClr val="bg1"/>
                </a:solidFill>
              </a:rPr>
              <a:t>)-D(</a:t>
            </a:r>
            <a:r>
              <a:rPr lang="ko-KR" altLang="en-US" dirty="0">
                <a:solidFill>
                  <a:schemeClr val="bg1"/>
                </a:solidFill>
              </a:rPr>
              <a:t>디바이스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를 중심으로 분류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81" y="3212976"/>
            <a:ext cx="6200237" cy="25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443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726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가상현실의 발전과정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1" y="1896574"/>
            <a:ext cx="8844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</a:rPr>
              <a:t>초기의 가상현실 비디오 아케이드는 미국에서 모턴 </a:t>
            </a:r>
            <a:r>
              <a:rPr lang="ko-KR" altLang="en-US" dirty="0" err="1">
                <a:solidFill>
                  <a:schemeClr val="bg1"/>
                </a:solidFill>
              </a:rPr>
              <a:t>헤이리그가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1962</a:t>
            </a:r>
            <a:r>
              <a:rPr lang="ko-KR" altLang="en-US" dirty="0">
                <a:solidFill>
                  <a:schemeClr val="bg1"/>
                </a:solidFill>
              </a:rPr>
              <a:t>년 개발한 </a:t>
            </a:r>
            <a:r>
              <a:rPr lang="ko-KR" altLang="en-US" dirty="0" smtClean="0">
                <a:solidFill>
                  <a:schemeClr val="bg1"/>
                </a:solidFill>
              </a:rPr>
              <a:t>센서라마 시뮬레이터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가상현실 </a:t>
            </a:r>
            <a:r>
              <a:rPr lang="ko-KR" altLang="en-US" dirty="0">
                <a:solidFill>
                  <a:schemeClr val="bg1"/>
                </a:solidFill>
              </a:rPr>
              <a:t>워크스테이션은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차원 비디오와 모션 칼라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입체 음향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향기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바람 효과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진동 의자 등으로 구성되어 실제 오토바이를 타고 길가를 </a:t>
            </a:r>
            <a:r>
              <a:rPr lang="ko-KR" altLang="en-US" dirty="0" smtClean="0">
                <a:solidFill>
                  <a:schemeClr val="bg1"/>
                </a:solidFill>
              </a:rPr>
              <a:t>달리는 경험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이 </a:t>
            </a:r>
            <a:r>
              <a:rPr lang="ko-KR" altLang="en-US" dirty="0">
                <a:solidFill>
                  <a:schemeClr val="bg1"/>
                </a:solidFill>
              </a:rPr>
              <a:t>연구를 기반으로 이반 에드워드 </a:t>
            </a:r>
            <a:r>
              <a:rPr lang="ko-KR" altLang="en-US" dirty="0" err="1">
                <a:solidFill>
                  <a:schemeClr val="bg1"/>
                </a:solidFill>
              </a:rPr>
              <a:t>서덜랜드</a:t>
            </a:r>
            <a:r>
              <a:rPr lang="en-US" altLang="ko-KR" dirty="0">
                <a:solidFill>
                  <a:schemeClr val="bg1"/>
                </a:solidFill>
              </a:rPr>
              <a:t>(Ivan Edward Sutherland)</a:t>
            </a:r>
            <a:r>
              <a:rPr lang="ko-KR" altLang="en-US" dirty="0">
                <a:solidFill>
                  <a:schemeClr val="bg1"/>
                </a:solidFill>
              </a:rPr>
              <a:t>는 </a:t>
            </a:r>
            <a:r>
              <a:rPr lang="ko-KR" altLang="en-US" dirty="0" err="1" smtClean="0">
                <a:solidFill>
                  <a:schemeClr val="bg1"/>
                </a:solidFill>
              </a:rPr>
              <a:t>두개의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출력장치</a:t>
            </a:r>
            <a:r>
              <a:rPr lang="en-US" altLang="ko-KR" dirty="0">
                <a:solidFill>
                  <a:schemeClr val="bg1"/>
                </a:solidFill>
              </a:rPr>
              <a:t>(CRT)</a:t>
            </a:r>
            <a:r>
              <a:rPr lang="ko-KR" altLang="en-US" dirty="0">
                <a:solidFill>
                  <a:schemeClr val="bg1"/>
                </a:solidFill>
              </a:rPr>
              <a:t>를 이용한 사용자 인터페이스를 개발하는 데 </a:t>
            </a:r>
            <a:r>
              <a:rPr lang="ko-KR" altLang="en-US" dirty="0" smtClean="0">
                <a:solidFill>
                  <a:schemeClr val="bg1"/>
                </a:solidFill>
              </a:rPr>
              <a:t>성공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이반 </a:t>
            </a:r>
            <a:r>
              <a:rPr lang="ko-KR" altLang="en-US" dirty="0" err="1">
                <a:solidFill>
                  <a:schemeClr val="bg1"/>
                </a:solidFill>
              </a:rPr>
              <a:t>서덜랜드의</a:t>
            </a:r>
            <a:r>
              <a:rPr lang="ko-KR" altLang="en-US" dirty="0">
                <a:solidFill>
                  <a:schemeClr val="bg1"/>
                </a:solidFill>
              </a:rPr>
              <a:t> 아이디어에서 출발하여 </a:t>
            </a:r>
            <a:r>
              <a:rPr lang="ko-KR" altLang="en-US" dirty="0" err="1" smtClean="0">
                <a:solidFill>
                  <a:schemeClr val="bg1"/>
                </a:solidFill>
              </a:rPr>
              <a:t>프레더릭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브룩스</a:t>
            </a:r>
            <a:r>
              <a:rPr lang="en-US" altLang="ko-KR" dirty="0">
                <a:solidFill>
                  <a:schemeClr val="bg1"/>
                </a:solidFill>
              </a:rPr>
              <a:t>(Frederick Philips Brooks)</a:t>
            </a:r>
            <a:r>
              <a:rPr lang="ko-KR" altLang="en-US" dirty="0">
                <a:solidFill>
                  <a:schemeClr val="bg1"/>
                </a:solidFill>
              </a:rPr>
              <a:t>와 그의 동료들이 </a:t>
            </a:r>
            <a:r>
              <a:rPr lang="ko-KR" altLang="en-US" dirty="0" err="1">
                <a:solidFill>
                  <a:schemeClr val="bg1"/>
                </a:solidFill>
              </a:rPr>
              <a:t>로봇팔을</a:t>
            </a:r>
            <a:r>
              <a:rPr lang="ko-KR" altLang="en-US" dirty="0">
                <a:solidFill>
                  <a:schemeClr val="bg1"/>
                </a:solidFill>
              </a:rPr>
              <a:t> 이용하여 차원의 </a:t>
            </a:r>
            <a:r>
              <a:rPr lang="ko-KR" altLang="en-US" dirty="0" smtClean="0">
                <a:solidFill>
                  <a:schemeClr val="bg1"/>
                </a:solidFill>
              </a:rPr>
              <a:t>충돌 힘을 </a:t>
            </a:r>
            <a:r>
              <a:rPr lang="ko-KR" altLang="en-US" dirty="0">
                <a:solidFill>
                  <a:schemeClr val="bg1"/>
                </a:solidFill>
              </a:rPr>
              <a:t>시뮬레이션 모방하는 데 성공하였다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이는 오늘날의 촉감기술 </a:t>
            </a:r>
            <a:r>
              <a:rPr lang="ko-KR" altLang="en-US" dirty="0" err="1">
                <a:solidFill>
                  <a:schemeClr val="bg1"/>
                </a:solidFill>
              </a:rPr>
              <a:t>햅틱</a:t>
            </a:r>
            <a:r>
              <a:rPr lang="ko-KR" altLang="en-US" dirty="0">
                <a:solidFill>
                  <a:schemeClr val="bg1"/>
                </a:solidFill>
              </a:rPr>
              <a:t> 기술의 </a:t>
            </a:r>
            <a:r>
              <a:rPr lang="ko-KR" altLang="en-US" dirty="0" smtClean="0">
                <a:solidFill>
                  <a:schemeClr val="bg1"/>
                </a:solidFill>
              </a:rPr>
              <a:t>중요부분이 </a:t>
            </a:r>
            <a:r>
              <a:rPr lang="ko-KR" altLang="en-US" dirty="0">
                <a:solidFill>
                  <a:schemeClr val="bg1"/>
                </a:solidFill>
              </a:rPr>
              <a:t>되었다</a:t>
            </a:r>
            <a:r>
              <a:rPr lang="en-US" altLang="ko-KR" dirty="0">
                <a:solidFill>
                  <a:schemeClr val="bg1"/>
                </a:solidFill>
              </a:rPr>
              <a:t>. 1980</a:t>
            </a:r>
            <a:r>
              <a:rPr lang="ko-KR" altLang="en-US" dirty="0">
                <a:solidFill>
                  <a:schemeClr val="bg1"/>
                </a:solidFill>
              </a:rPr>
              <a:t>년 미국항공우주국에서 우주비행사의 교육을 위해 시각적 </a:t>
            </a:r>
            <a:r>
              <a:rPr lang="ko-KR" altLang="en-US" dirty="0" smtClean="0">
                <a:solidFill>
                  <a:schemeClr val="bg1"/>
                </a:solidFill>
              </a:rPr>
              <a:t>가상환경 </a:t>
            </a:r>
            <a:r>
              <a:rPr lang="ko-KR" altLang="en-US" dirty="0">
                <a:solidFill>
                  <a:schemeClr val="bg1"/>
                </a:solidFill>
              </a:rPr>
              <a:t>디스플레이 </a:t>
            </a:r>
            <a:r>
              <a:rPr lang="en-US" altLang="ko-KR" dirty="0">
                <a:solidFill>
                  <a:schemeClr val="bg1"/>
                </a:solidFill>
              </a:rPr>
              <a:t>VIVED(Virtual Visual Environment Display)</a:t>
            </a:r>
            <a:r>
              <a:rPr lang="ko-KR" altLang="en-US" dirty="0">
                <a:solidFill>
                  <a:schemeClr val="bg1"/>
                </a:solidFill>
              </a:rPr>
              <a:t>가 </a:t>
            </a:r>
            <a:r>
              <a:rPr lang="ko-KR" altLang="en-US" dirty="0" smtClean="0">
                <a:solidFill>
                  <a:schemeClr val="bg1"/>
                </a:solidFill>
              </a:rPr>
              <a:t>개발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나중에 </a:t>
            </a:r>
            <a:r>
              <a:rPr lang="en-US" altLang="ko-KR" dirty="0" smtClean="0">
                <a:solidFill>
                  <a:schemeClr val="bg1"/>
                </a:solidFill>
              </a:rPr>
              <a:t>LCD HMD </a:t>
            </a:r>
            <a:r>
              <a:rPr lang="en-US" altLang="ko-KR" dirty="0">
                <a:solidFill>
                  <a:schemeClr val="bg1"/>
                </a:solidFill>
              </a:rPr>
              <a:t>VIEW(Virtual Interface Environment Workstation)</a:t>
            </a:r>
            <a:r>
              <a:rPr lang="ko-KR" altLang="en-US" dirty="0">
                <a:solidFill>
                  <a:schemeClr val="bg1"/>
                </a:solidFill>
              </a:rPr>
              <a:t>로 </a:t>
            </a:r>
            <a:r>
              <a:rPr lang="ko-KR" altLang="en-US" dirty="0" smtClean="0">
                <a:solidFill>
                  <a:schemeClr val="bg1"/>
                </a:solidFill>
              </a:rPr>
              <a:t>발전</a:t>
            </a: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</a:rPr>
              <a:t>대형 디스플레이를 이용하여 협동 작업을 용이하게 하기 위하여 </a:t>
            </a:r>
            <a:r>
              <a:rPr lang="en-US" altLang="ko-KR" dirty="0" err="1">
                <a:solidFill>
                  <a:schemeClr val="bg1"/>
                </a:solidFill>
              </a:rPr>
              <a:t>Fakespace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CAVE 3-D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ko-KR" altLang="en-US" dirty="0" smtClean="0">
                <a:solidFill>
                  <a:schemeClr val="bg1"/>
                </a:solidFill>
              </a:rPr>
              <a:t>사용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사방에서 </a:t>
            </a:r>
            <a:r>
              <a:rPr lang="ko-KR" altLang="en-US" dirty="0" err="1">
                <a:solidFill>
                  <a:schemeClr val="bg1"/>
                </a:solidFill>
              </a:rPr>
              <a:t>프로젝터로</a:t>
            </a:r>
            <a:r>
              <a:rPr lang="ko-KR" altLang="en-US" dirty="0">
                <a:solidFill>
                  <a:schemeClr val="bg1"/>
                </a:solidFill>
              </a:rPr>
              <a:t> 큰 디스플레이에 비추어주고 </a:t>
            </a:r>
            <a:r>
              <a:rPr lang="ko-KR" altLang="en-US" dirty="0" smtClean="0">
                <a:solidFill>
                  <a:schemeClr val="bg1"/>
                </a:solidFill>
              </a:rPr>
              <a:t>사용자는 </a:t>
            </a:r>
            <a:r>
              <a:rPr lang="ko-KR" altLang="en-US" dirty="0">
                <a:solidFill>
                  <a:schemeClr val="bg1"/>
                </a:solidFill>
              </a:rPr>
              <a:t>그 안에 들어감으로써 마치 가상의 세계에 직접 있는 </a:t>
            </a:r>
            <a:r>
              <a:rPr lang="ko-KR" altLang="en-US" dirty="0" err="1">
                <a:solidFill>
                  <a:schemeClr val="bg1"/>
                </a:solidFill>
              </a:rPr>
              <a:t>몰입감을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체험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017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726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가상현실의 구현형태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748761"/>
            <a:ext cx="90730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</a:rPr>
              <a:t>데스크톱형</a:t>
            </a:r>
            <a:r>
              <a:rPr lang="en-US" altLang="ko-KR" dirty="0">
                <a:solidFill>
                  <a:schemeClr val="bg1"/>
                </a:solidFill>
              </a:rPr>
              <a:t>(Desktop Type)</a:t>
            </a:r>
            <a:r>
              <a:rPr lang="ko-KR" altLang="en-US" dirty="0">
                <a:solidFill>
                  <a:schemeClr val="bg1"/>
                </a:solidFill>
              </a:rPr>
              <a:t>은 산업 설계나 게임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건축 등과 같은 분야로서 </a:t>
            </a:r>
            <a:r>
              <a:rPr lang="en-US" altLang="ko-KR" dirty="0">
                <a:solidFill>
                  <a:schemeClr val="bg1"/>
                </a:solidFill>
              </a:rPr>
              <a:t>1~5</a:t>
            </a:r>
            <a:r>
              <a:rPr lang="ko-KR" altLang="en-US" dirty="0" smtClean="0">
                <a:solidFill>
                  <a:schemeClr val="bg1"/>
                </a:solidFill>
              </a:rPr>
              <a:t>명의 사용자가 </a:t>
            </a:r>
            <a:r>
              <a:rPr lang="ko-KR" altLang="en-US" dirty="0">
                <a:solidFill>
                  <a:schemeClr val="bg1"/>
                </a:solidFill>
              </a:rPr>
              <a:t>입체영상을 보는 형태로서 제조 산업과 같은 소규모 작업에서 </a:t>
            </a:r>
            <a:r>
              <a:rPr lang="ko-KR" altLang="en-US" dirty="0" smtClean="0">
                <a:solidFill>
                  <a:schemeClr val="bg1"/>
                </a:solidFill>
              </a:rPr>
              <a:t>사용</a:t>
            </a: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투사형</a:t>
            </a:r>
            <a:r>
              <a:rPr lang="en-US" altLang="ko-KR" dirty="0">
                <a:solidFill>
                  <a:schemeClr val="bg1"/>
                </a:solidFill>
              </a:rPr>
              <a:t>(Projected Type)</a:t>
            </a:r>
            <a:r>
              <a:rPr lang="ko-KR" altLang="en-US" dirty="0">
                <a:solidFill>
                  <a:schemeClr val="bg1"/>
                </a:solidFill>
              </a:rPr>
              <a:t>은 </a:t>
            </a:r>
            <a:r>
              <a:rPr lang="ko-KR" altLang="en-US" dirty="0" smtClean="0">
                <a:solidFill>
                  <a:schemeClr val="bg1"/>
                </a:solidFill>
              </a:rPr>
              <a:t>게임용</a:t>
            </a: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</a:rPr>
              <a:t>몰입형</a:t>
            </a:r>
            <a:r>
              <a:rPr lang="en-US" altLang="ko-KR" dirty="0">
                <a:solidFill>
                  <a:schemeClr val="bg1"/>
                </a:solidFill>
              </a:rPr>
              <a:t>(Immersive Type)</a:t>
            </a:r>
            <a:r>
              <a:rPr lang="ko-KR" altLang="en-US" dirty="0">
                <a:solidFill>
                  <a:schemeClr val="bg1"/>
                </a:solidFill>
              </a:rPr>
              <a:t>은 </a:t>
            </a:r>
            <a:r>
              <a:rPr lang="ko-KR" altLang="en-US" dirty="0" err="1">
                <a:solidFill>
                  <a:schemeClr val="bg1"/>
                </a:solidFill>
              </a:rPr>
              <a:t>입체형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HMD(Head-Mounted Display)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명의 사용자가 </a:t>
            </a:r>
            <a:r>
              <a:rPr lang="ko-KR" altLang="en-US" dirty="0" smtClean="0">
                <a:solidFill>
                  <a:schemeClr val="bg1"/>
                </a:solidFill>
              </a:rPr>
              <a:t>머리에 </a:t>
            </a:r>
            <a:r>
              <a:rPr lang="ko-KR" altLang="en-US" dirty="0">
                <a:solidFill>
                  <a:schemeClr val="bg1"/>
                </a:solidFill>
              </a:rPr>
              <a:t>쓰고 컴퓨터가 가상으로 만든 공간에서 활동하도록 한 것으로 </a:t>
            </a:r>
            <a:r>
              <a:rPr lang="ko-KR" altLang="en-US" dirty="0" smtClean="0">
                <a:solidFill>
                  <a:schemeClr val="bg1"/>
                </a:solidFill>
              </a:rPr>
              <a:t>입체영상을 사용하여 </a:t>
            </a:r>
            <a:r>
              <a:rPr lang="ko-KR" altLang="en-US" dirty="0">
                <a:solidFill>
                  <a:schemeClr val="bg1"/>
                </a:solidFill>
              </a:rPr>
              <a:t>비용이 저렴하나 무게로 인한 피로도가 증가하는 단점이 있어 </a:t>
            </a:r>
            <a:r>
              <a:rPr lang="ko-KR" altLang="en-US" dirty="0" smtClean="0">
                <a:solidFill>
                  <a:schemeClr val="bg1"/>
                </a:solidFill>
              </a:rPr>
              <a:t>산업용</a:t>
            </a: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CAVE</a:t>
            </a:r>
            <a:r>
              <a:rPr lang="ko-KR" altLang="en-US" dirty="0">
                <a:solidFill>
                  <a:schemeClr val="bg1"/>
                </a:solidFill>
              </a:rPr>
              <a:t>형</a:t>
            </a:r>
            <a:r>
              <a:rPr lang="en-US" altLang="ko-KR" dirty="0">
                <a:solidFill>
                  <a:schemeClr val="bg1"/>
                </a:solidFill>
              </a:rPr>
              <a:t>(Computer-Assisted Virtual Environment Type)</a:t>
            </a:r>
            <a:r>
              <a:rPr lang="ko-KR" altLang="en-US" dirty="0">
                <a:solidFill>
                  <a:schemeClr val="bg1"/>
                </a:solidFill>
              </a:rPr>
              <a:t>은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면 이상의 평면 스크린 입체 </a:t>
            </a:r>
            <a:r>
              <a:rPr lang="ko-KR" altLang="en-US" dirty="0" smtClean="0">
                <a:solidFill>
                  <a:schemeClr val="bg1"/>
                </a:solidFill>
              </a:rPr>
              <a:t>영상으로 </a:t>
            </a:r>
            <a:r>
              <a:rPr lang="ko-KR" altLang="en-US" dirty="0">
                <a:solidFill>
                  <a:schemeClr val="bg1"/>
                </a:solidFill>
              </a:rPr>
              <a:t>사용자를 둘러싸고</a:t>
            </a:r>
            <a:r>
              <a:rPr lang="en-US" altLang="ko-KR" dirty="0">
                <a:solidFill>
                  <a:schemeClr val="bg1"/>
                </a:solidFill>
              </a:rPr>
              <a:t>, 1~5</a:t>
            </a:r>
            <a:r>
              <a:rPr lang="ko-KR" altLang="en-US" dirty="0">
                <a:solidFill>
                  <a:schemeClr val="bg1"/>
                </a:solidFill>
              </a:rPr>
              <a:t>명의 사용자가 최상의 </a:t>
            </a:r>
            <a:r>
              <a:rPr lang="ko-KR" altLang="en-US" dirty="0" err="1">
                <a:solidFill>
                  <a:schemeClr val="bg1"/>
                </a:solidFill>
              </a:rPr>
              <a:t>몰입감을</a:t>
            </a:r>
            <a:r>
              <a:rPr lang="ko-KR" altLang="en-US" dirty="0">
                <a:solidFill>
                  <a:schemeClr val="bg1"/>
                </a:solidFill>
              </a:rPr>
              <a:t> 갖는 형태이다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이는 </a:t>
            </a:r>
            <a:r>
              <a:rPr lang="ko-KR" altLang="en-US" dirty="0">
                <a:solidFill>
                  <a:schemeClr val="bg1"/>
                </a:solidFill>
              </a:rPr>
              <a:t>밀폐된 공간에서 다수의 사람이 동시에 가상현실을 느낄 수 있도록 </a:t>
            </a:r>
            <a:r>
              <a:rPr lang="ko-KR" altLang="en-US" dirty="0" smtClean="0">
                <a:solidFill>
                  <a:schemeClr val="bg1"/>
                </a:solidFill>
              </a:rPr>
              <a:t>항공기의 </a:t>
            </a:r>
            <a:r>
              <a:rPr lang="ko-KR" altLang="en-US" dirty="0">
                <a:solidFill>
                  <a:schemeClr val="bg1"/>
                </a:solidFill>
              </a:rPr>
              <a:t>모의 비행이나 군사용 등에 </a:t>
            </a:r>
            <a:r>
              <a:rPr lang="ko-KR" altLang="en-US" dirty="0" smtClean="0">
                <a:solidFill>
                  <a:schemeClr val="bg1"/>
                </a:solidFill>
              </a:rPr>
              <a:t>이용</a:t>
            </a: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원격 </a:t>
            </a:r>
            <a:r>
              <a:rPr lang="ko-KR" altLang="en-US" dirty="0" err="1">
                <a:solidFill>
                  <a:schemeClr val="bg1"/>
                </a:solidFill>
              </a:rPr>
              <a:t>조작형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dirty="0" err="1">
                <a:solidFill>
                  <a:schemeClr val="bg1"/>
                </a:solidFill>
              </a:rPr>
              <a:t>Telepresence</a:t>
            </a:r>
            <a:r>
              <a:rPr lang="en-US" altLang="ko-KR" dirty="0">
                <a:solidFill>
                  <a:schemeClr val="bg1"/>
                </a:solidFill>
              </a:rPr>
              <a:t> Type)</a:t>
            </a:r>
            <a:r>
              <a:rPr lang="ko-KR" altLang="en-US" dirty="0">
                <a:solidFill>
                  <a:schemeClr val="bg1"/>
                </a:solidFill>
              </a:rPr>
              <a:t>은 실제 세계와 가상의 물체를 합성하는 것으로서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산업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의료 분야 등에 </a:t>
            </a:r>
            <a:r>
              <a:rPr lang="ko-KR" altLang="en-US" dirty="0" smtClean="0">
                <a:solidFill>
                  <a:schemeClr val="bg1"/>
                </a:solidFill>
              </a:rPr>
              <a:t>이용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</a:rPr>
              <a:t>증강형</a:t>
            </a:r>
            <a:r>
              <a:rPr lang="en-US" altLang="ko-KR" dirty="0">
                <a:solidFill>
                  <a:schemeClr val="bg1"/>
                </a:solidFill>
              </a:rPr>
              <a:t>(Augmented Type) </a:t>
            </a:r>
            <a:r>
              <a:rPr lang="ko-KR" altLang="en-US" dirty="0" smtClean="0">
                <a:solidFill>
                  <a:schemeClr val="bg1"/>
                </a:solidFill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340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726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가상현실의 관련기술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748761"/>
            <a:ext cx="56166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컴퓨터 그래픽스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1962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모턴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하일리그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(Morton 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Heilig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센소라마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Sensorama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를 만들었는데 여기에는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오늘날의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가상현실 시스템에서 쓰이는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HMD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을 머리에 쓰고 바로 눈앞에 영상이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표시되는 입체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시각용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장치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1981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년에는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NASA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에서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LCD(Liquid Crystal Display)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를 사용하여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VIVED(Virtual Visual 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Environment Display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라는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HMD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를 만들었다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HMD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그 뒤로 지속적으로 발전하여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현재의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형태로 발전하였는데 최근에는 해상도와 시각 측면에서의 발전이 주를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이룸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NASA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에서는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HMD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착용 때 구토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두통 등의 증상이 나타날 수 있음을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알고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CCSV(Counterbalanced CRT-based Stereoscopic Viewer)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라는 장치를 만들었는데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로봇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팔과 같은 기계 장치에 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CRT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를 매달아 둔 형태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324744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650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726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가상현실의 관련기술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504" y="1748761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● 휴먼 </a:t>
            </a:r>
            <a:r>
              <a:rPr lang="ko-KR" altLang="en-US" dirty="0">
                <a:solidFill>
                  <a:schemeClr val="bg1"/>
                </a:solidFill>
              </a:rPr>
              <a:t>인터페이스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컴퓨터가 개발된 후 컴퓨터의 인터페이스는 계속 발전했다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천공 카드에서 키보드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마우스로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텍스트에서 </a:t>
            </a:r>
            <a:r>
              <a:rPr lang="en-US" altLang="ko-KR" dirty="0">
                <a:solidFill>
                  <a:schemeClr val="bg1"/>
                </a:solidFill>
              </a:rPr>
              <a:t>GUI</a:t>
            </a:r>
            <a:r>
              <a:rPr lang="ko-KR" altLang="en-US" dirty="0">
                <a:solidFill>
                  <a:schemeClr val="bg1"/>
                </a:solidFill>
              </a:rPr>
              <a:t>로 인터페이스는 점점 </a:t>
            </a:r>
            <a:r>
              <a:rPr lang="ko-KR" altLang="en-US" dirty="0" smtClean="0">
                <a:solidFill>
                  <a:schemeClr val="bg1"/>
                </a:solidFill>
              </a:rPr>
              <a:t>발전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en-US" altLang="ko-KR" dirty="0">
                <a:solidFill>
                  <a:schemeClr val="bg1"/>
                </a:solidFill>
              </a:rPr>
              <a:t>MIT</a:t>
            </a:r>
            <a:r>
              <a:rPr lang="ko-KR" altLang="en-US" dirty="0">
                <a:solidFill>
                  <a:schemeClr val="bg1"/>
                </a:solidFill>
              </a:rPr>
              <a:t>의 </a:t>
            </a:r>
            <a:r>
              <a:rPr lang="en-US" altLang="ko-KR" dirty="0">
                <a:solidFill>
                  <a:schemeClr val="bg1"/>
                </a:solidFill>
              </a:rPr>
              <a:t>Media Lab</a:t>
            </a:r>
            <a:r>
              <a:rPr lang="ko-KR" altLang="en-US" dirty="0">
                <a:solidFill>
                  <a:schemeClr val="bg1"/>
                </a:solidFill>
              </a:rPr>
              <a:t>은 여기에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만족하지 않고 미디어 룸을 개발하였는데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이는 방의 공간 자체가 인간과 컴퓨터의 </a:t>
            </a:r>
            <a:r>
              <a:rPr lang="ko-KR" altLang="en-US" dirty="0" smtClean="0">
                <a:solidFill>
                  <a:schemeClr val="bg1"/>
                </a:solidFill>
              </a:rPr>
              <a:t>인터페이스로 </a:t>
            </a:r>
            <a:r>
              <a:rPr lang="ko-KR" altLang="en-US" dirty="0">
                <a:solidFill>
                  <a:schemeClr val="bg1"/>
                </a:solidFill>
              </a:rPr>
              <a:t>사용되는 </a:t>
            </a:r>
            <a:r>
              <a:rPr lang="ko-KR" altLang="en-US" dirty="0" err="1">
                <a:solidFill>
                  <a:schemeClr val="bg1"/>
                </a:solidFill>
              </a:rPr>
              <a:t>공간형</a:t>
            </a:r>
            <a:r>
              <a:rPr lang="ko-KR" altLang="en-US" dirty="0">
                <a:solidFill>
                  <a:schemeClr val="bg1"/>
                </a:solidFill>
              </a:rPr>
              <a:t> 인터페이스를 </a:t>
            </a:r>
            <a:r>
              <a:rPr lang="ko-KR" altLang="en-US" dirty="0" smtClean="0">
                <a:solidFill>
                  <a:schemeClr val="bg1"/>
                </a:solidFill>
              </a:rPr>
              <a:t>제공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● 가상현실 </a:t>
            </a:r>
            <a:r>
              <a:rPr lang="ko-KR" altLang="en-US" dirty="0">
                <a:solidFill>
                  <a:schemeClr val="bg1"/>
                </a:solidFill>
              </a:rPr>
              <a:t>획득 및 표현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가상현실 표현기술은 시각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청각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촉감과 같이 인간의 감각을 이용한 사용자 </a:t>
            </a:r>
            <a:r>
              <a:rPr lang="ko-KR" altLang="en-US" dirty="0" err="1" smtClean="0">
                <a:solidFill>
                  <a:schemeClr val="bg1"/>
                </a:solidFill>
              </a:rPr>
              <a:t>인터페이</a:t>
            </a:r>
            <a:r>
              <a:rPr lang="en-US" altLang="ko-KR" dirty="0" smtClean="0">
                <a:solidFill>
                  <a:schemeClr val="bg1"/>
                </a:solidFill>
              </a:rPr>
              <a:t>TM</a:t>
            </a:r>
            <a:r>
              <a:rPr lang="ko-KR" altLang="en-US" dirty="0" smtClean="0">
                <a:solidFill>
                  <a:schemeClr val="bg1"/>
                </a:solidFill>
              </a:rPr>
              <a:t>기술이 </a:t>
            </a:r>
            <a:r>
              <a:rPr lang="ko-KR" altLang="en-US" dirty="0">
                <a:solidFill>
                  <a:schemeClr val="bg1"/>
                </a:solidFill>
              </a:rPr>
              <a:t>중점적으로 </a:t>
            </a:r>
            <a:r>
              <a:rPr lang="ko-KR" altLang="en-US" dirty="0" smtClean="0">
                <a:solidFill>
                  <a:schemeClr val="bg1"/>
                </a:solidFill>
              </a:rPr>
              <a:t>개발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● 시뮬레이터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가상현실 기술에서 또 하나의 줄기는 시뮬레이터에 관한 연구이다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시뮬레이터는 </a:t>
            </a:r>
            <a:r>
              <a:rPr lang="ko-KR" altLang="en-US" dirty="0" smtClean="0">
                <a:solidFill>
                  <a:schemeClr val="bg1"/>
                </a:solidFill>
              </a:rPr>
              <a:t>초기 </a:t>
            </a:r>
            <a:r>
              <a:rPr lang="ko-KR" altLang="en-US" dirty="0">
                <a:solidFill>
                  <a:schemeClr val="bg1"/>
                </a:solidFill>
              </a:rPr>
              <a:t>항공기나 헬리콥터 등 고도로 숙련된 조종술을 요구하는데 조종사의 훈련을 더 </a:t>
            </a:r>
            <a:r>
              <a:rPr lang="ko-KR" altLang="en-US" dirty="0" smtClean="0">
                <a:solidFill>
                  <a:schemeClr val="bg1"/>
                </a:solidFill>
              </a:rPr>
              <a:t>안전하고 </a:t>
            </a:r>
            <a:r>
              <a:rPr lang="ko-KR" altLang="en-US" dirty="0">
                <a:solidFill>
                  <a:schemeClr val="bg1"/>
                </a:solidFill>
              </a:rPr>
              <a:t>효과적으로 수행하고자 </a:t>
            </a:r>
            <a:r>
              <a:rPr lang="ko-KR" altLang="en-US" dirty="0" err="1">
                <a:solidFill>
                  <a:schemeClr val="bg1"/>
                </a:solidFill>
              </a:rPr>
              <a:t>개발</a:t>
            </a:r>
            <a:r>
              <a:rPr lang="ko-KR" altLang="en-US" dirty="0" err="1" smtClean="0">
                <a:solidFill>
                  <a:schemeClr val="bg1"/>
                </a:solidFill>
              </a:rPr>
              <a:t>술</a:t>
            </a:r>
            <a:r>
              <a:rPr lang="en-US" altLang="ko-KR" dirty="0">
                <a:solidFill>
                  <a:schemeClr val="bg1"/>
                </a:solidFill>
              </a:rPr>
              <a:t>, 3D </a:t>
            </a:r>
            <a:r>
              <a:rPr lang="ko-KR" altLang="en-US" dirty="0">
                <a:solidFill>
                  <a:schemeClr val="bg1"/>
                </a:solidFill>
              </a:rPr>
              <a:t>디스플레이 기술 등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72"/>
            <a:ext cx="24288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657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726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가상현실의 관련기술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6960" y="2204864"/>
            <a:ext cx="8245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● </a:t>
            </a:r>
            <a:r>
              <a:rPr lang="ko-KR" altLang="en-US" dirty="0" err="1" smtClean="0">
                <a:solidFill>
                  <a:schemeClr val="bg1"/>
                </a:solidFill>
              </a:rPr>
              <a:t>로보틱스와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원격 시스템</a:t>
            </a:r>
          </a:p>
          <a:p>
            <a:r>
              <a:rPr lang="ko-KR" altLang="en-US" dirty="0" err="1">
                <a:solidFill>
                  <a:schemeClr val="bg1"/>
                </a:solidFill>
              </a:rPr>
              <a:t>로보틱스</a:t>
            </a:r>
            <a:r>
              <a:rPr lang="en-US" altLang="ko-KR" dirty="0">
                <a:solidFill>
                  <a:schemeClr val="bg1"/>
                </a:solidFill>
              </a:rPr>
              <a:t>(Robotics)</a:t>
            </a:r>
            <a:r>
              <a:rPr lang="ko-KR" altLang="en-US" dirty="0">
                <a:solidFill>
                  <a:schemeClr val="bg1"/>
                </a:solidFill>
              </a:rPr>
              <a:t>는 로봇 제어를 연구하는 분야로 </a:t>
            </a:r>
            <a:r>
              <a:rPr lang="ko-KR" altLang="en-US" dirty="0" err="1">
                <a:solidFill>
                  <a:schemeClr val="bg1"/>
                </a:solidFill>
              </a:rPr>
              <a:t>로보틱스에서</a:t>
            </a:r>
            <a:r>
              <a:rPr lang="ko-KR" altLang="en-US" dirty="0">
                <a:solidFill>
                  <a:schemeClr val="bg1"/>
                </a:solidFill>
              </a:rPr>
              <a:t> 다루는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차원 </a:t>
            </a:r>
            <a:r>
              <a:rPr lang="ko-KR" altLang="en-US" dirty="0" smtClean="0">
                <a:solidFill>
                  <a:schemeClr val="bg1"/>
                </a:solidFill>
              </a:rPr>
              <a:t>공간상의 </a:t>
            </a:r>
            <a:r>
              <a:rPr lang="ko-KR" altLang="en-US" dirty="0">
                <a:solidFill>
                  <a:schemeClr val="bg1"/>
                </a:solidFill>
              </a:rPr>
              <a:t>제어 기법들은 가상현실 장비에 </a:t>
            </a:r>
            <a:r>
              <a:rPr lang="ko-KR" altLang="en-US" dirty="0" smtClean="0">
                <a:solidFill>
                  <a:schemeClr val="bg1"/>
                </a:solidFill>
              </a:rPr>
              <a:t>응용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원격 로봇 제어는 원격지에서 </a:t>
            </a:r>
            <a:r>
              <a:rPr lang="ko-KR" altLang="en-US" dirty="0" smtClean="0">
                <a:solidFill>
                  <a:schemeClr val="bg1"/>
                </a:solidFill>
              </a:rPr>
              <a:t>로봇을 </a:t>
            </a:r>
            <a:r>
              <a:rPr lang="ko-KR" altLang="en-US" dirty="0">
                <a:solidFill>
                  <a:schemeClr val="bg1"/>
                </a:solidFill>
              </a:rPr>
              <a:t>원하는 대로 조작하는 것이므로 조작자가 현장에 있는 듯한 현실감이 </a:t>
            </a:r>
            <a:r>
              <a:rPr lang="ko-KR" altLang="en-US" dirty="0" smtClean="0">
                <a:solidFill>
                  <a:schemeClr val="bg1"/>
                </a:solidFill>
              </a:rPr>
              <a:t>제공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원격지의 </a:t>
            </a:r>
            <a:r>
              <a:rPr lang="ko-KR" altLang="en-US" dirty="0">
                <a:solidFill>
                  <a:schemeClr val="bg1"/>
                </a:solidFill>
              </a:rPr>
              <a:t>상황을 현실감 있게 재현하고자 가상현실에서의 수많은 </a:t>
            </a:r>
            <a:r>
              <a:rPr lang="ko-KR" altLang="en-US" dirty="0" smtClean="0">
                <a:solidFill>
                  <a:schemeClr val="bg1"/>
                </a:solidFill>
              </a:rPr>
              <a:t>인터페이스와 </a:t>
            </a:r>
            <a:r>
              <a:rPr lang="ko-KR" altLang="en-US" dirty="0">
                <a:solidFill>
                  <a:schemeClr val="bg1"/>
                </a:solidFill>
              </a:rPr>
              <a:t>비슷한 방법들이 </a:t>
            </a:r>
            <a:r>
              <a:rPr lang="ko-KR" altLang="en-US" dirty="0" smtClean="0">
                <a:solidFill>
                  <a:schemeClr val="bg1"/>
                </a:solidFill>
              </a:rPr>
              <a:t>연구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원격 </a:t>
            </a:r>
            <a:r>
              <a:rPr lang="ko-KR" altLang="en-US" dirty="0">
                <a:solidFill>
                  <a:schemeClr val="bg1"/>
                </a:solidFill>
              </a:rPr>
              <a:t>시스템은 가상현실과 결합하여 </a:t>
            </a:r>
            <a:r>
              <a:rPr lang="ko-KR" altLang="en-US" dirty="0" smtClean="0">
                <a:solidFill>
                  <a:schemeClr val="bg1"/>
                </a:solidFill>
              </a:rPr>
              <a:t>증강현실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en-US" altLang="ko-KR" dirty="0">
                <a:solidFill>
                  <a:schemeClr val="bg1"/>
                </a:solidFill>
              </a:rPr>
              <a:t>Augmented Reality)</a:t>
            </a:r>
            <a:r>
              <a:rPr lang="ko-KR" altLang="en-US" dirty="0">
                <a:solidFill>
                  <a:schemeClr val="bg1"/>
                </a:solidFill>
              </a:rPr>
              <a:t>을 탄생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8024"/>
            <a:ext cx="283845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039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3384376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7051" y="1844824"/>
            <a:ext cx="4602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● </a:t>
            </a:r>
            <a:r>
              <a:rPr lang="ko-KR" altLang="en-US" dirty="0" err="1" smtClean="0">
                <a:solidFill>
                  <a:schemeClr val="bg1"/>
                </a:solidFill>
              </a:rPr>
              <a:t>페이스북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약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년 정도의 시간을 통해 자체 생태계를 형성했고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그 다음 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ko-KR" altLang="en-US" dirty="0">
                <a:solidFill>
                  <a:schemeClr val="bg1"/>
                </a:solidFill>
              </a:rPr>
              <a:t>년 동안은 개별 </a:t>
            </a:r>
            <a:r>
              <a:rPr lang="ko-KR" altLang="en-US" dirty="0" smtClean="0">
                <a:solidFill>
                  <a:schemeClr val="bg1"/>
                </a:solidFill>
              </a:rPr>
              <a:t>서비스인 </a:t>
            </a:r>
            <a:r>
              <a:rPr lang="ko-KR" altLang="en-US" dirty="0">
                <a:solidFill>
                  <a:schemeClr val="bg1"/>
                </a:solidFill>
              </a:rPr>
              <a:t>동영상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메신저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그룹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err="1">
                <a:solidFill>
                  <a:schemeClr val="bg1"/>
                </a:solidFill>
              </a:rPr>
              <a:t>와츠업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err="1">
                <a:solidFill>
                  <a:schemeClr val="bg1"/>
                </a:solidFill>
              </a:rPr>
              <a:t>인스타그램</a:t>
            </a:r>
            <a:r>
              <a:rPr lang="ko-KR" altLang="en-US" dirty="0">
                <a:solidFill>
                  <a:schemeClr val="bg1"/>
                </a:solidFill>
              </a:rPr>
              <a:t> 등을 강화해 왔으며 향후 </a:t>
            </a:r>
            <a:r>
              <a:rPr lang="en-US" altLang="ko-KR" dirty="0">
                <a:solidFill>
                  <a:schemeClr val="bg1"/>
                </a:solidFill>
              </a:rPr>
              <a:t>5</a:t>
            </a:r>
            <a:r>
              <a:rPr lang="ko-KR" altLang="en-US" dirty="0">
                <a:solidFill>
                  <a:schemeClr val="bg1"/>
                </a:solidFill>
              </a:rPr>
              <a:t>년은 </a:t>
            </a:r>
            <a:r>
              <a:rPr lang="ko-KR" altLang="en-US" dirty="0" smtClean="0">
                <a:solidFill>
                  <a:schemeClr val="bg1"/>
                </a:solidFill>
              </a:rPr>
              <a:t>연결성</a:t>
            </a:r>
            <a:r>
              <a:rPr lang="en-US" altLang="ko-KR" dirty="0">
                <a:solidFill>
                  <a:schemeClr val="bg1"/>
                </a:solidFill>
              </a:rPr>
              <a:t>(Connectivity), </a:t>
            </a:r>
            <a:r>
              <a:rPr lang="ko-KR" altLang="en-US" dirty="0">
                <a:solidFill>
                  <a:schemeClr val="bg1"/>
                </a:solidFill>
              </a:rPr>
              <a:t>인공지능</a:t>
            </a:r>
            <a:r>
              <a:rPr lang="en-US" altLang="ko-KR" dirty="0">
                <a:solidFill>
                  <a:schemeClr val="bg1"/>
                </a:solidFill>
              </a:rPr>
              <a:t>(AI), </a:t>
            </a:r>
            <a:r>
              <a:rPr lang="ko-KR" altLang="en-US" dirty="0">
                <a:solidFill>
                  <a:schemeClr val="bg1"/>
                </a:solidFill>
              </a:rPr>
              <a:t>가상현실</a:t>
            </a:r>
            <a:r>
              <a:rPr lang="en-US" altLang="ko-KR" dirty="0">
                <a:solidFill>
                  <a:schemeClr val="bg1"/>
                </a:solidFill>
              </a:rPr>
              <a:t>(VR)·</a:t>
            </a:r>
            <a:r>
              <a:rPr lang="ko-KR" altLang="en-US" dirty="0">
                <a:solidFill>
                  <a:schemeClr val="bg1"/>
                </a:solidFill>
              </a:rPr>
              <a:t>증강현실</a:t>
            </a:r>
            <a:r>
              <a:rPr lang="en-US" altLang="ko-KR" dirty="0">
                <a:solidFill>
                  <a:schemeClr val="bg1"/>
                </a:solidFill>
              </a:rPr>
              <a:t>(AR) </a:t>
            </a:r>
            <a:r>
              <a:rPr lang="ko-KR" altLang="en-US" dirty="0">
                <a:solidFill>
                  <a:schemeClr val="bg1"/>
                </a:solidFill>
              </a:rPr>
              <a:t>등을 강화할 계획이며 특히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가상현실 </a:t>
            </a:r>
            <a:r>
              <a:rPr lang="ko-KR" altLang="en-US" dirty="0">
                <a:solidFill>
                  <a:schemeClr val="bg1"/>
                </a:solidFill>
              </a:rPr>
              <a:t>생태계 형성을 위해 </a:t>
            </a:r>
            <a:r>
              <a:rPr lang="ko-KR" altLang="en-US" dirty="0" err="1">
                <a:solidFill>
                  <a:schemeClr val="bg1"/>
                </a:solidFill>
              </a:rPr>
              <a:t>소셜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VR, </a:t>
            </a:r>
            <a:r>
              <a:rPr lang="ko-KR" altLang="en-US" dirty="0" err="1">
                <a:solidFill>
                  <a:schemeClr val="bg1"/>
                </a:solidFill>
              </a:rPr>
              <a:t>모바일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VR, </a:t>
            </a:r>
            <a:r>
              <a:rPr lang="ko-KR" altLang="en-US" dirty="0">
                <a:solidFill>
                  <a:schemeClr val="bg1"/>
                </a:solidFill>
              </a:rPr>
              <a:t>증강현실</a:t>
            </a:r>
            <a:r>
              <a:rPr lang="en-US" altLang="ko-KR" dirty="0">
                <a:solidFill>
                  <a:schemeClr val="bg1"/>
                </a:solidFill>
              </a:rPr>
              <a:t>(AR) </a:t>
            </a:r>
            <a:r>
              <a:rPr lang="ko-KR" altLang="en-US" dirty="0">
                <a:solidFill>
                  <a:schemeClr val="bg1"/>
                </a:solidFill>
              </a:rPr>
              <a:t>기술 등을 강화할 계획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8" y="4797152"/>
            <a:ext cx="42608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082029" y="1412776"/>
            <a:ext cx="3779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● </a:t>
            </a:r>
            <a:r>
              <a:rPr lang="ko-KR" altLang="en-US" dirty="0" err="1" smtClean="0">
                <a:solidFill>
                  <a:schemeClr val="bg1"/>
                </a:solidFill>
              </a:rPr>
              <a:t>구글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구글의 사업전략은 제품판매가 아닌 무료 소프트웨어 플랫폼 제공을 통한 광고 </a:t>
            </a:r>
            <a:r>
              <a:rPr lang="ko-KR" altLang="en-US" dirty="0" smtClean="0">
                <a:solidFill>
                  <a:schemeClr val="bg1"/>
                </a:solidFill>
              </a:rPr>
              <a:t>수익을 </a:t>
            </a:r>
            <a:r>
              <a:rPr lang="ko-KR" altLang="en-US" dirty="0">
                <a:solidFill>
                  <a:schemeClr val="bg1"/>
                </a:solidFill>
              </a:rPr>
              <a:t>확대하는 것인데 가상현실 시장에서도 제품 판매보다는 가상현실 생태계 </a:t>
            </a:r>
            <a:r>
              <a:rPr lang="ko-KR" altLang="en-US" dirty="0" smtClean="0">
                <a:solidFill>
                  <a:schemeClr val="bg1"/>
                </a:solidFill>
              </a:rPr>
              <a:t>확산에 주력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우선 디바이스는 </a:t>
            </a:r>
            <a:r>
              <a:rPr lang="ko-KR" altLang="en-US" dirty="0" err="1">
                <a:solidFill>
                  <a:schemeClr val="bg1"/>
                </a:solidFill>
              </a:rPr>
              <a:t>스마트폰</a:t>
            </a:r>
            <a:r>
              <a:rPr lang="ko-KR" altLang="en-US" dirty="0">
                <a:solidFill>
                  <a:schemeClr val="bg1"/>
                </a:solidFill>
              </a:rPr>
              <a:t> 사용자라면 누구나 저렴하게 구입해 </a:t>
            </a:r>
            <a:r>
              <a:rPr lang="ko-KR" altLang="en-US" dirty="0" smtClean="0">
                <a:solidFill>
                  <a:schemeClr val="bg1"/>
                </a:solidFill>
              </a:rPr>
              <a:t>사용</a:t>
            </a:r>
            <a:r>
              <a:rPr lang="ko-KR" altLang="en-US" dirty="0">
                <a:solidFill>
                  <a:schemeClr val="bg1"/>
                </a:solidFill>
              </a:rPr>
              <a:t>할 수 있는 카드보드 디바이스를 </a:t>
            </a:r>
            <a:r>
              <a:rPr lang="en-US" altLang="ko-KR" dirty="0">
                <a:solidFill>
                  <a:schemeClr val="bg1"/>
                </a:solidFill>
              </a:rPr>
              <a:t>2014</a:t>
            </a:r>
            <a:r>
              <a:rPr lang="ko-KR" altLang="en-US" dirty="0">
                <a:solidFill>
                  <a:schemeClr val="bg1"/>
                </a:solidFill>
              </a:rPr>
              <a:t>년에 출시해 현재까지 약 </a:t>
            </a:r>
            <a:r>
              <a:rPr lang="en-US" altLang="ko-KR" dirty="0">
                <a:solidFill>
                  <a:schemeClr val="bg1"/>
                </a:solidFill>
              </a:rPr>
              <a:t>500</a:t>
            </a:r>
            <a:r>
              <a:rPr lang="ko-KR" altLang="en-US" dirty="0">
                <a:solidFill>
                  <a:schemeClr val="bg1"/>
                </a:solidFill>
              </a:rPr>
              <a:t>만 대 이상 출하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30" y="4707146"/>
            <a:ext cx="3779912" cy="203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60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3384376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가상현실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7051" y="1844824"/>
            <a:ext cx="4602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● 소니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전자제품 제조사인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소니는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소니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컴퓨터엔터테인먼트를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통해 게임 하드웨어인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플레이스테이션과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게임 소프트웨어를 유통하고 있고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소니픽처스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소니뮤직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등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제작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및 유통에도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강점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62557" y="1013827"/>
            <a:ext cx="3779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● 삼성전자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삼성전자는 </a:t>
            </a:r>
            <a:r>
              <a:rPr lang="ko-KR" altLang="en-US" dirty="0" err="1">
                <a:solidFill>
                  <a:schemeClr val="bg1"/>
                </a:solidFill>
              </a:rPr>
              <a:t>스마트폰</a:t>
            </a:r>
            <a:r>
              <a:rPr lang="ko-KR" altLang="en-US" dirty="0">
                <a:solidFill>
                  <a:schemeClr val="bg1"/>
                </a:solidFill>
              </a:rPr>
              <a:t> 등 하드웨어 부문의 강점은 있으나 전반적으로 소프트웨어와 </a:t>
            </a:r>
            <a:r>
              <a:rPr lang="ko-KR" altLang="en-US" dirty="0" err="1" smtClean="0">
                <a:solidFill>
                  <a:schemeClr val="bg1"/>
                </a:solidFill>
              </a:rPr>
              <a:t>콘텐츠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역량은 </a:t>
            </a:r>
            <a:r>
              <a:rPr lang="ko-KR" altLang="en-US" dirty="0" smtClean="0">
                <a:solidFill>
                  <a:schemeClr val="bg1"/>
                </a:solidFill>
              </a:rPr>
              <a:t>부족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가상현실 시장에서도 자사의 </a:t>
            </a:r>
            <a:r>
              <a:rPr lang="ko-KR" altLang="en-US" dirty="0" err="1">
                <a:solidFill>
                  <a:schemeClr val="bg1"/>
                </a:solidFill>
              </a:rPr>
              <a:t>하이엔드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갤럭시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스마트폰과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호환해 </a:t>
            </a:r>
            <a:r>
              <a:rPr lang="ko-KR" altLang="en-US" dirty="0">
                <a:solidFill>
                  <a:schemeClr val="bg1"/>
                </a:solidFill>
              </a:rPr>
              <a:t>사용하는 기어 </a:t>
            </a:r>
            <a:r>
              <a:rPr lang="en-US" altLang="ko-KR" dirty="0">
                <a:solidFill>
                  <a:schemeClr val="bg1"/>
                </a:solidFill>
              </a:rPr>
              <a:t>VR</a:t>
            </a:r>
            <a:r>
              <a:rPr lang="ko-KR" altLang="en-US" dirty="0">
                <a:solidFill>
                  <a:schemeClr val="bg1"/>
                </a:solidFill>
              </a:rPr>
              <a:t>과 </a:t>
            </a:r>
            <a:r>
              <a:rPr lang="en-US" altLang="ko-KR" dirty="0">
                <a:solidFill>
                  <a:schemeClr val="bg1"/>
                </a:solidFill>
              </a:rPr>
              <a:t>360</a:t>
            </a:r>
            <a:r>
              <a:rPr lang="ko-KR" altLang="en-US" dirty="0">
                <a:solidFill>
                  <a:schemeClr val="bg1"/>
                </a:solidFill>
              </a:rPr>
              <a:t>도 동영상을 촬영할 수 있는 기어 </a:t>
            </a:r>
            <a:r>
              <a:rPr lang="en-US" altLang="ko-KR" dirty="0">
                <a:solidFill>
                  <a:schemeClr val="bg1"/>
                </a:solidFill>
              </a:rPr>
              <a:t>360 </a:t>
            </a:r>
            <a:r>
              <a:rPr lang="ko-KR" altLang="en-US" dirty="0">
                <a:solidFill>
                  <a:schemeClr val="bg1"/>
                </a:solidFill>
              </a:rPr>
              <a:t>등 가상현실 </a:t>
            </a:r>
            <a:r>
              <a:rPr lang="ko-KR" altLang="en-US" dirty="0" smtClean="0">
                <a:solidFill>
                  <a:schemeClr val="bg1"/>
                </a:solidFill>
              </a:rPr>
              <a:t>관련 </a:t>
            </a:r>
            <a:r>
              <a:rPr lang="ko-KR" altLang="en-US" dirty="0">
                <a:solidFill>
                  <a:schemeClr val="bg1"/>
                </a:solidFill>
              </a:rPr>
              <a:t>디바이스는 어느 정도의 글로벌 경쟁력을 보유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6" y="3885250"/>
            <a:ext cx="427112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87" y="4005064"/>
            <a:ext cx="366305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930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증강현실이란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772816"/>
            <a:ext cx="8029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증강현실</a:t>
            </a:r>
            <a:r>
              <a:rPr lang="en-US" altLang="ko-KR" dirty="0">
                <a:latin typeface="+mn-lt"/>
              </a:rPr>
              <a:t>(Augmented Reality)</a:t>
            </a:r>
            <a:r>
              <a:rPr lang="ko-KR" altLang="en-US" dirty="0">
                <a:latin typeface="+mn-lt"/>
              </a:rPr>
              <a:t>은 가상현실</a:t>
            </a:r>
            <a:r>
              <a:rPr lang="en-US" altLang="ko-KR" dirty="0">
                <a:latin typeface="+mn-lt"/>
              </a:rPr>
              <a:t>(Virtual Reality)</a:t>
            </a:r>
            <a:r>
              <a:rPr lang="ko-KR" altLang="en-US" dirty="0">
                <a:latin typeface="+mn-lt"/>
              </a:rPr>
              <a:t>의 한 분야로 실제 환경에 </a:t>
            </a:r>
            <a:r>
              <a:rPr lang="ko-KR" altLang="en-US" dirty="0" smtClean="0">
                <a:latin typeface="+mn-lt"/>
              </a:rPr>
              <a:t>가상사물을 </a:t>
            </a:r>
            <a:r>
              <a:rPr lang="ko-KR" altLang="en-US" dirty="0">
                <a:latin typeface="+mn-lt"/>
              </a:rPr>
              <a:t>합성하여 원래의 환경에 존재하는 사물처럼 보이도록 하는 컴퓨터 그래픽 </a:t>
            </a:r>
            <a:r>
              <a:rPr lang="ko-KR" altLang="en-US" dirty="0" smtClean="0">
                <a:latin typeface="+mn-lt"/>
              </a:rPr>
              <a:t>기법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증강현실에 </a:t>
            </a:r>
            <a:r>
              <a:rPr lang="ko-KR" altLang="en-US" dirty="0">
                <a:latin typeface="+mn-lt"/>
              </a:rPr>
              <a:t>대한 연구의 시작은 </a:t>
            </a:r>
            <a:r>
              <a:rPr lang="en-US" altLang="ko-KR" dirty="0">
                <a:latin typeface="+mn-lt"/>
              </a:rPr>
              <a:t>1960</a:t>
            </a:r>
            <a:r>
              <a:rPr lang="ko-KR" altLang="en-US" dirty="0">
                <a:latin typeface="+mn-lt"/>
              </a:rPr>
              <a:t>년대 이반 </a:t>
            </a:r>
            <a:r>
              <a:rPr lang="ko-KR" altLang="en-US" dirty="0" err="1">
                <a:latin typeface="+mn-lt"/>
              </a:rPr>
              <a:t>서더랜드</a:t>
            </a:r>
            <a:r>
              <a:rPr lang="en-US" altLang="ko-KR" dirty="0">
                <a:latin typeface="+mn-lt"/>
              </a:rPr>
              <a:t>(Ivan </a:t>
            </a:r>
            <a:r>
              <a:rPr lang="en-US" altLang="ko-KR" dirty="0" err="1">
                <a:latin typeface="+mn-lt"/>
              </a:rPr>
              <a:t>Surtherland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가 </a:t>
            </a:r>
            <a:r>
              <a:rPr lang="ko-KR" altLang="en-US" dirty="0" smtClean="0">
                <a:latin typeface="+mn-lt"/>
              </a:rPr>
              <a:t>최초의 </a:t>
            </a:r>
            <a:r>
              <a:rPr lang="en-US" altLang="ko-KR" dirty="0" smtClean="0">
                <a:latin typeface="+mn-lt"/>
              </a:rPr>
              <a:t>see-through </a:t>
            </a:r>
            <a:r>
              <a:rPr lang="en-US" altLang="ko-KR" dirty="0">
                <a:latin typeface="+mn-lt"/>
              </a:rPr>
              <a:t>HMD</a:t>
            </a:r>
            <a:r>
              <a:rPr lang="ko-KR" altLang="en-US" dirty="0">
                <a:latin typeface="+mn-lt"/>
              </a:rPr>
              <a:t>를 개발한 것이고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본격적으로 시작된 </a:t>
            </a:r>
            <a:r>
              <a:rPr lang="ko-KR" altLang="en-US" dirty="0" smtClean="0">
                <a:latin typeface="+mn-lt"/>
              </a:rPr>
              <a:t>것은 </a:t>
            </a:r>
            <a:r>
              <a:rPr lang="en-US" altLang="ko-KR" dirty="0" smtClean="0">
                <a:latin typeface="+mn-lt"/>
              </a:rPr>
              <a:t>1990</a:t>
            </a:r>
            <a:r>
              <a:rPr lang="ko-KR" altLang="en-US" dirty="0">
                <a:latin typeface="+mn-lt"/>
              </a:rPr>
              <a:t>년대 초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 err="1" smtClean="0">
                <a:latin typeface="+mn-lt"/>
              </a:rPr>
              <a:t>보잉사가</a:t>
            </a:r>
            <a:r>
              <a:rPr lang="ko-KR" altLang="en-US" dirty="0" smtClean="0">
                <a:latin typeface="+mn-lt"/>
              </a:rPr>
              <a:t> </a:t>
            </a:r>
            <a:r>
              <a:rPr lang="en-US" altLang="ko-KR" dirty="0" smtClean="0">
                <a:latin typeface="+mn-lt"/>
              </a:rPr>
              <a:t>Augmented </a:t>
            </a:r>
            <a:r>
              <a:rPr lang="en-US" altLang="ko-KR" dirty="0">
                <a:latin typeface="+mn-lt"/>
              </a:rPr>
              <a:t>Reality</a:t>
            </a:r>
            <a:r>
              <a:rPr lang="ko-KR" altLang="en-US" dirty="0">
                <a:latin typeface="+mn-lt"/>
              </a:rPr>
              <a:t>라는 신조어를 등장시키면서 </a:t>
            </a:r>
            <a:r>
              <a:rPr lang="ko-KR" altLang="en-US" dirty="0" smtClean="0">
                <a:latin typeface="+mn-lt"/>
              </a:rPr>
              <a:t>본격화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증강현실은 가상의 공간과 사물만을 대상으로 하는 기존의 가상현실과 달리 현실 </a:t>
            </a:r>
            <a:r>
              <a:rPr lang="ko-KR" altLang="en-US" dirty="0" smtClean="0">
                <a:latin typeface="+mn-lt"/>
              </a:rPr>
              <a:t>세계의 </a:t>
            </a:r>
            <a:r>
              <a:rPr lang="ko-KR" altLang="en-US" dirty="0">
                <a:latin typeface="+mn-lt"/>
              </a:rPr>
              <a:t>기반 위에 가상의 사물을 합성하여 현실 세계만 보아서는 얻기 어려운 </a:t>
            </a:r>
            <a:r>
              <a:rPr lang="ko-KR" altLang="en-US" dirty="0" smtClean="0">
                <a:latin typeface="+mn-lt"/>
              </a:rPr>
              <a:t>부가적인 정보들을 </a:t>
            </a:r>
            <a:r>
              <a:rPr lang="ko-KR" altLang="en-US" dirty="0">
                <a:latin typeface="+mn-lt"/>
              </a:rPr>
              <a:t>보강해 제공할 수 있는 특징을 </a:t>
            </a:r>
            <a:r>
              <a:rPr lang="ko-KR" altLang="en-US" dirty="0" smtClean="0">
                <a:latin typeface="+mn-lt"/>
              </a:rPr>
              <a:t>가짐</a:t>
            </a:r>
            <a:endParaRPr lang="ko-KR" altLang="en-US" dirty="0">
              <a:latin typeface="+mn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0" y="4635138"/>
            <a:ext cx="5499179" cy="147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987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0060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</a:t>
              </a:r>
              <a:r>
                <a:rPr kumimoji="0" lang="ko-KR" altLang="en-US" sz="4000" dirty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강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현실의 발전과정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1" y="1730473"/>
            <a:ext cx="8844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BC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15,000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라스코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(Lascaux)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동굴 벽화는 어두운 동굴 속에서도 현실 세계의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의미를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덧붙이려는 가상의 이미지들을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보여줌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1849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리하르트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바그너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(Richard Wagner)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어두운 공연장 안에서의 이미지와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소리를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이용해 관객들에게 몰입의 경험을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소개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1938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콘라트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추제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Konrad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Zuse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Z1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라고 불리는 첫 번째 디지털 컴퓨터를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개발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1948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노버트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위너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(Norbert Wiener)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사이버네틱스라는 과학 분야를 만들고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그분야의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목적은 인간과 기계 사이의 메시지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전달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1962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영화 촬영기사였던 모턴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하일리그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(Morton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Heilig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센소라마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Sensorama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라 불리는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오토바이 시뮬레이터를 개발했는데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그것은 영상과 소리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진동 그리고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냄새까지 이용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966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이반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서덜랜드는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가상 세계로 안내하는 창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(Window)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 될 것이라고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제안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HMD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개발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1975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마이런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크루거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(Myron Krueger)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처음으로 사용자로 하여금 가상의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물건들과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인터랙션을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가능하게 했던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비디오플레이스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Videoplace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를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만듬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1989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재론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래이니어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Jaron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Lanier)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가상현실이라는 신조어를 만들었고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첫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번째로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가상 세계를 이용한 수익 창출 모델을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고안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1990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코델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(Tom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Caudell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보잉사가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작업자들에게 항공기의 전선을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조립하는 것을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돕기 위한 과정에서 증강현실이란 용어를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만듬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29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  <a:endParaRPr kumimoji="0" lang="ko-KR" altLang="en-US" sz="3800" dirty="0" smtClean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상황인식 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기초기술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5236107" cy="249299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RFID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USN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센서용 운영체제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3013843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924944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26113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인공지능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18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인공지능이란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인공지능의 역사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최근현황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구현기술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430560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341661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67785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가상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/>
                <a:ea typeface="함초롬돋움"/>
                <a:cs typeface="함초롬돋움"/>
              </a:rPr>
              <a:t>⋅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증강현실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5267933"/>
            <a:ext cx="5937101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상현신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726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증강현실의 구현기술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1" y="1896574"/>
            <a:ext cx="8844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디스플레이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기술은 머리에 착용할 수 있는 형태의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HMD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와 착용하지 않는 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non-HMD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로 나뉜다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현재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HMD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및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대소형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디스플레이를 주로 사용하고 있지만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사용자들의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이동성 증대와 편리성 요구의 증가로 핸드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헬드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(Hand Held)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형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디스플레이로 발전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마커인식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기술은 카메라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대로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차원 좌표를 파악하기가 쉽지 않기 때문에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마커를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이용해 상대적 좌표를 추출하고 가상의 실제 영상에 이를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합성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영상합성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기술은 카메라 교정 기술을 통한 합성 기술로 고가의 장비와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제한된 정보만을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얻을 수 있다는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단점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241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468052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Y헤드라인M" panose="02030600000101010101" pitchFamily="18" charset="-127"/>
                </a:rPr>
                <a:t>증강현실의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9837" y="1730473"/>
            <a:ext cx="8844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VR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AR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경계가 허물어진 혼합현실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(MR)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발전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VR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AR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경계를 나누지 않고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가상현실의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몰입감과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증강현실의 현실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소통의 특징을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융합한 혼합현실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(Mixed Reality)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대두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시각중심에서 인간의 오감을 통해 경험하는 다중 감각 기술로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발전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시각보다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자연스러운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차원 영상을 제공하기 위해 하드웨어 성능을 개선하고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초점문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제 등 인간의 인지 방식을 고려한 새로운 기술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등장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다중 사용자 환경 기술로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발전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최근에는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복수 사용자가 거리와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상관없이 같은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가상공간에 있는 것처럼 느낄 수 있고 소통할 수 있는 기술로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발전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3" y="4941168"/>
            <a:ext cx="3167805" cy="182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27589"/>
            <a:ext cx="3391694" cy="176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370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6992094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Y헤드라인M" panose="02030600000101010101" pitchFamily="18" charset="-127"/>
                </a:rPr>
                <a:t>가상현실과 증강현실 비교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9837" y="1730473"/>
            <a:ext cx="8844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가상현실은 현실에서 존재하지 않는 환경에 대한 정보를 디스플레이 및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렌더링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장비를 통해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사용자로 하여금 볼 수 있게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한다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증강 현실은 가상현실의 변형된 형태 중 하나이다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가상현실 기술은 사용자를 가상의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환경에 몰입하게 하므로 사용자는 실제 환경을 볼 수 없다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709832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905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가상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돋움"/>
                  <a:ea typeface="함초롬돋움"/>
                  <a:cs typeface="함초롬돋움"/>
                </a:rPr>
                <a:t>⋅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증강현실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7272808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Y헤드라인M" panose="02030600000101010101" pitchFamily="18" charset="-127"/>
                </a:rPr>
                <a:t>가상현실과 증강현실 발전방향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9837" y="1730473"/>
            <a:ext cx="884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제한된 공간에서만 사용되던 가상현실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(VR)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 증강현실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(AR)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기술은 보다 다양한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생활공간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속에서 사용되면서 사람들의 생활을 변화시키고 새로운 시장 창출이 예상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11" y="2636912"/>
            <a:ext cx="59370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387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상황인식관련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36104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RFID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RFID(Radio Frequency Identification)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반도체칩과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무선 통신을 이용하여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다양한 개체의 정보를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전송 및 관리할 수 있는 차세대 인식기술로서 전자태그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스마트 태그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전자라벨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무선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식별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RFID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현재 유통 분야에서 물품 관리를 위해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사용되고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있는 바코드를 대체할 차세대 인식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RFID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무선통신 시스템으로 자동화 데이터 수집 장치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(Automatic Data Collection)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분야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무선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통신 시스템은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태그 혹은 스마트 태그와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리더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Reader/Controller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구성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바코드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(Bar Code)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와 비교하면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라벨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(Label)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에서는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태그로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스캐너는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리더로 비교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바코드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스캐너가 라벨을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스캐닝하여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자료를 읽듯이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리더는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태그자료를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접촉하지 않은 채 전파를 발사하여 되돌아오는 전파를 통해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태그의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자료를 읽음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0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상황인식관련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36104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RFID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1934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첫 특허를 받은 바코드만큼이나 오래된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세계대전 중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영국 공군은 들어오는 아군과 적군 비행기를 파악하려고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기술을 처음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1973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년에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찰스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월튼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Charles Walton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수동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도어록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리더기로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특허를 최초로 취득하는데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성공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월튼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(Walton)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다수의 발명품을 고안한 것은 월마트의 창업자인 샘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월튼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Sam Walton)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성과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같고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월마트는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미 국방성과 함께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보급에 견인차적인 역할을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수행해 온 다국적 기업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933056"/>
            <a:ext cx="60917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13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상황인식관련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52665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RFID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태그의 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수동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태그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자체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전원이 없고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리더기가 수동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태그를 여기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(Excite)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시키는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과정에서 유도결합이나 전자기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캡처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(Electromagnetic Capture)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중 한 가지 방법을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사용함으로써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태그가 전원을 공급받거나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확보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능동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태그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배터리를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사용하므로 보다 고가이지만 그 기능과 작동 범위는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수동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RFID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보다 뛰어나다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둘의 절충안이라 할 수 있는 반수동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Semipassive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태그는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평소에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배터리로 작동하지만 통신 중에는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리더기에서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전력을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공급받음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6" y="4509120"/>
            <a:ext cx="59803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72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상황인식관련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46276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RFID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와 비교되는 기술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419872" y="1971529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바코드 시스템은 대표적인 인식 시스템으로 생산 단계에서부터 유통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사후 관리에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이르기까지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우리 생활 깊숙이 자리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잡음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국가 식별 코드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회사 식별 코드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제조사제품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번호와 확인 번호코드를 포함하여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13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개의 숫자로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구성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광 문자 인식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(Optical Character Recognition)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시스템은 인식 문자를 사람이나 기계가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읽고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정보가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고밀도이고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긴급 및 단순 확인 때 데이터를 시각적으로 확인할 수 있는데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지로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용지가 이에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해당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스마트카드는 처음에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선불형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전화 카드로 출시되었는데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데이터를 카드 내에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저장하여 의도하지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않은 접근에서 보호할 수 있는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장점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접촉식이기 때문에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접촉부분의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마모와 부식이 쉽다는 단점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4" y="2636912"/>
            <a:ext cx="292800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835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상황인식관련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36104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USN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USN(Ubiquitous Sensor Network)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은 모든 사물에 부착된 센서를 초소형 무선 장치에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접목하여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이들 간의 네트워킹과 통신으로 실시간 정보를 획득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처리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활용하는 네트워크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시스템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8" y="2924944"/>
            <a:ext cx="424815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12" y="2780928"/>
            <a:ext cx="2657475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84" y="5013176"/>
            <a:ext cx="2748759" cy="16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14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상황인식관련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03071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센서용 운영체제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미들웨어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스마트 기기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임베디드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컨트롤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센서 등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에 적합한 운영체제가 있다면 이와 응용프로그램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간의 정보를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주고받을 수 있는 중간 단계인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미들웨어가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존재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구성 요소는 사용자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센서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그리고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유비쿼터스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미들웨어로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구성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상황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인식 응용 범주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라우팅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(Routing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)-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사용자의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위치 정보를 찾고자 주로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어드레싱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(Addressing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)-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상황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정보에 따라 어떤 사람이 통신에 참가할 것인가를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결정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메시징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(Messaging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)-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사용자의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위치 정보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사용자 근처에 있는 사람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수신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메시지의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중요도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등에 따라 사용자에게 적절한 정보를 담은 메시지를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전송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인식 제공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(Providing Awareness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)-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친구나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가족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동료의 상황을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공유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사용자의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일정정보와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캘린더 정보를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이용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호 선별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(Call Screening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)-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사용자가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상대방과 통화를 할 때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상대방의 상태 정보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누구와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같이 있고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무엇을 하고 있고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어디에 있는지 등의 정보를 활용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30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14290</TotalTime>
  <Words>3271</Words>
  <Application>Microsoft Office PowerPoint</Application>
  <PresentationFormat>화면 슬라이드 쇼(4:3)</PresentationFormat>
  <Paragraphs>255</Paragraphs>
  <Slides>34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1868</cp:revision>
  <dcterms:created xsi:type="dcterms:W3CDTF">2014-03-26T15:27:10Z</dcterms:created>
  <dcterms:modified xsi:type="dcterms:W3CDTF">2018-07-20T06:33:12Z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