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402" r:id="rId3"/>
    <p:sldId id="541" r:id="rId4"/>
    <p:sldId id="547" r:id="rId5"/>
    <p:sldId id="552" r:id="rId6"/>
    <p:sldId id="595" r:id="rId7"/>
    <p:sldId id="596" r:id="rId8"/>
    <p:sldId id="597" r:id="rId9"/>
    <p:sldId id="598" r:id="rId10"/>
    <p:sldId id="599" r:id="rId11"/>
    <p:sldId id="524" r:id="rId12"/>
    <p:sldId id="583" r:id="rId13"/>
    <p:sldId id="600" r:id="rId14"/>
    <p:sldId id="601" r:id="rId15"/>
    <p:sldId id="602" r:id="rId16"/>
    <p:sldId id="603" r:id="rId17"/>
    <p:sldId id="604" r:id="rId18"/>
    <p:sldId id="605" r:id="rId19"/>
    <p:sldId id="573" r:id="rId20"/>
    <p:sldId id="584" r:id="rId21"/>
    <p:sldId id="606" r:id="rId22"/>
    <p:sldId id="607" r:id="rId23"/>
    <p:sldId id="608" r:id="rId24"/>
    <p:sldId id="609" r:id="rId25"/>
    <p:sldId id="610" r:id="rId26"/>
    <p:sldId id="611" r:id="rId27"/>
    <p:sldId id="612" r:id="rId28"/>
    <p:sldId id="429" r:id="rId2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53">
          <p15:clr>
            <a:srgbClr val="A4A3A4"/>
          </p15:clr>
        </p15:guide>
        <p15:guide id="2" orient="horz" pos="3113">
          <p15:clr>
            <a:srgbClr val="A4A3A4"/>
          </p15:clr>
        </p15:guide>
        <p15:guide id="3" orient="horz" pos="3582">
          <p15:clr>
            <a:srgbClr val="A4A3A4"/>
          </p15:clr>
        </p15:guide>
        <p15:guide id="4" orient="horz" pos="3229">
          <p15:clr>
            <a:srgbClr val="A4A3A4"/>
          </p15:clr>
        </p15:guide>
        <p15:guide id="5" pos="4241">
          <p15:clr>
            <a:srgbClr val="A4A3A4"/>
          </p15:clr>
        </p15:guide>
        <p15:guide id="6" pos="204">
          <p15:clr>
            <a:srgbClr val="A4A3A4"/>
          </p15:clr>
        </p15:guide>
        <p15:guide id="7" pos="5556">
          <p15:clr>
            <a:srgbClr val="A4A3A4"/>
          </p15:clr>
        </p15:guide>
        <p15:guide id="8" pos="1519">
          <p15:clr>
            <a:srgbClr val="A4A3A4"/>
          </p15:clr>
        </p15:guide>
        <p15:guide id="9" pos="4387">
          <p15:clr>
            <a:srgbClr val="A4A3A4"/>
          </p15:clr>
        </p15:guide>
        <p15:guide id="10" pos="552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BE"/>
    <a:srgbClr val="DDDDDD"/>
    <a:srgbClr val="0070C0"/>
    <a:srgbClr val="94DBFE"/>
    <a:srgbClr val="00FFFF"/>
    <a:srgbClr val="99FF33"/>
    <a:srgbClr val="000066"/>
    <a:srgbClr val="33CC33"/>
    <a:srgbClr val="A90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80" autoAdjust="0"/>
    <p:restoredTop sz="91435" autoAdjust="0"/>
  </p:normalViewPr>
  <p:slideViewPr>
    <p:cSldViewPr>
      <p:cViewPr varScale="1">
        <p:scale>
          <a:sx n="104" d="100"/>
          <a:sy n="104" d="100"/>
        </p:scale>
        <p:origin x="-228" y="-84"/>
      </p:cViewPr>
      <p:guideLst>
        <p:guide orient="horz" pos="1253"/>
        <p:guide orient="horz" pos="3113"/>
        <p:guide orient="horz" pos="3582"/>
        <p:guide orient="horz" pos="3229"/>
        <p:guide pos="4241"/>
        <p:guide pos="204"/>
        <p:guide pos="5556"/>
        <p:guide pos="1519"/>
        <p:guide pos="4387"/>
        <p:guide pos="55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65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78C98-C0D1-4F61-90A8-864937F65643}" type="datetimeFigureOut">
              <a:rPr lang="ko-KR" altLang="en-US" smtClean="0"/>
              <a:pPr/>
              <a:t>2018-07-20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E254-7FAE-4A0B-A93E-CA209F346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98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A4BCED1-2BD8-4A7A-9EA2-5D17E4D65D1B}" type="datetimeFigureOut">
              <a:rPr lang="ko-KR" altLang="en-US"/>
              <a:pPr>
                <a:defRPr/>
              </a:pPr>
              <a:t>2018-07-20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8E5D48-D5BD-40DC-B0BB-0C0A6733CE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7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73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감사합니다"/>
          <p:cNvSpPr txBox="1"/>
          <p:nvPr/>
        </p:nvSpPr>
        <p:spPr bwMode="auto">
          <a:xfrm>
            <a:off x="417387" y="1916832"/>
            <a:ext cx="8215370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  <a:bevelB w="1270" h="1270"/>
          </a:sp3d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905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kumimoji="0" lang="en-US" altLang="ko-KR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 산업혁명 관련 스마트 기술의 기초</a:t>
            </a:r>
            <a:endParaRPr kumimoji="0" lang="en-US" altLang="ko-KR" sz="2000" b="1" dirty="0" smtClean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190500" dist="152400" dir="6000000" algn="tl">
                  <a:schemeClr val="tx1">
                    <a:lumMod val="95000"/>
                    <a:lumOff val="5000"/>
                    <a:alpha val="67000"/>
                  </a:scheme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kumimoji="0" lang="en-US" altLang="ko-KR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Ch4. </a:t>
            </a:r>
            <a:r>
              <a:rPr kumimoji="0" lang="ko-KR" altLang="en-US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네트워크 </a:t>
            </a:r>
            <a:r>
              <a:rPr kumimoji="0" lang="ko-KR" altLang="en-US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관련 기술</a:t>
            </a:r>
            <a:endParaRPr kumimoji="0" lang="en-US" altLang="ko-KR" sz="4000" b="1" dirty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어떻게 진행되나요? 2"/>
          <p:cNvSpPr txBox="1"/>
          <p:nvPr/>
        </p:nvSpPr>
        <p:spPr>
          <a:xfrm>
            <a:off x="1428728" y="4429132"/>
            <a:ext cx="6192688" cy="47596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85725" indent="-85725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kumimoji="0" lang="en-US" altLang="ko-KR" sz="3200" spc="-70" dirty="0" smtClean="0">
                <a:solidFill>
                  <a:srgbClr val="00D0FA"/>
                </a:solidFill>
                <a:effectLst>
                  <a:outerShdw blurRad="88900" dist="635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2019. 3</a:t>
            </a:r>
            <a:endParaRPr kumimoji="0" lang="en-US" altLang="ko-KR" sz="3200" spc="-70" dirty="0">
              <a:solidFill>
                <a:srgbClr val="00D0FA"/>
              </a:solidFill>
              <a:effectLst>
                <a:outerShdw blurRad="88900" dist="635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 flipV="1">
            <a:off x="500034" y="1525574"/>
            <a:ext cx="8280400" cy="46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500034" y="3071810"/>
            <a:ext cx="8286808" cy="114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213305" y="21381"/>
            <a:ext cx="2558495" cy="319397"/>
            <a:chOff x="226131" y="552695"/>
            <a:chExt cx="430684" cy="31932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/>
            <a:srcRect t="83394" b="-1"/>
            <a:stretch/>
          </p:blipFill>
          <p:spPr>
            <a:xfrm>
              <a:off x="226131" y="552695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66430" y="647713"/>
              <a:ext cx="390385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30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32" name="그림 27" descr="시안138-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3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35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4" name="그림 81" descr="시안138-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" name="Picture 27" descr="D:\alvin\pello\png4\25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" name="모서리가 둥근 직사각형 67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7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IOT</a:t>
            </a: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11560" y="1977802"/>
            <a:ext cx="79202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dirty="0" err="1"/>
              <a:t>IoT</a:t>
            </a:r>
            <a:r>
              <a:rPr lang="en-US" altLang="ko-KR" dirty="0"/>
              <a:t>(Internet of Things)</a:t>
            </a:r>
            <a:r>
              <a:rPr lang="ko-KR" altLang="en-US" dirty="0"/>
              <a:t>는 사물</a:t>
            </a:r>
            <a:r>
              <a:rPr lang="en-US" altLang="ko-KR" dirty="0"/>
              <a:t>(</a:t>
            </a:r>
            <a:r>
              <a:rPr lang="ko-KR" altLang="en-US" dirty="0"/>
              <a:t>또는 물건</a:t>
            </a:r>
            <a:r>
              <a:rPr lang="en-US" altLang="ko-KR" dirty="0"/>
              <a:t>, </a:t>
            </a:r>
            <a:r>
              <a:rPr lang="ko-KR" altLang="en-US" dirty="0"/>
              <a:t>물체</a:t>
            </a:r>
            <a:r>
              <a:rPr lang="en-US" altLang="ko-KR" dirty="0"/>
              <a:t>)</a:t>
            </a:r>
            <a:r>
              <a:rPr lang="ko-KR" altLang="en-US" dirty="0"/>
              <a:t>들의 인터넷이라는 의미로서 사물이 </a:t>
            </a:r>
            <a:r>
              <a:rPr lang="ko-KR" altLang="en-US" dirty="0" smtClean="0"/>
              <a:t>인터넷으로 </a:t>
            </a:r>
            <a:r>
              <a:rPr lang="ko-KR" altLang="en-US" dirty="0"/>
              <a:t>연결되어 서비스하는 </a:t>
            </a:r>
            <a:r>
              <a:rPr lang="ko-KR" altLang="en-US" dirty="0" smtClean="0"/>
              <a:t>개념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 err="1" smtClean="0"/>
              <a:t>IoT</a:t>
            </a:r>
            <a:r>
              <a:rPr lang="en-US" altLang="ko-KR" dirty="0" smtClean="0"/>
              <a:t>(Internet </a:t>
            </a:r>
            <a:r>
              <a:rPr lang="en-US" altLang="ko-KR" dirty="0"/>
              <a:t>of Things)</a:t>
            </a:r>
            <a:r>
              <a:rPr lang="ko-KR" altLang="en-US" dirty="0"/>
              <a:t>라는 용어는 </a:t>
            </a:r>
            <a:r>
              <a:rPr lang="en-US" altLang="ko-KR" dirty="0"/>
              <a:t>1999</a:t>
            </a:r>
            <a:r>
              <a:rPr lang="ko-KR" altLang="en-US" dirty="0"/>
              <a:t>년 당시 </a:t>
            </a:r>
            <a:r>
              <a:rPr lang="en-US" altLang="ko-KR" dirty="0" smtClean="0"/>
              <a:t>MIT Auto </a:t>
            </a:r>
            <a:r>
              <a:rPr lang="en-US" altLang="ko-KR" dirty="0"/>
              <a:t>ID </a:t>
            </a:r>
            <a:r>
              <a:rPr lang="ko-KR" altLang="en-US" dirty="0"/>
              <a:t>센터 소장으로 근무하던 </a:t>
            </a:r>
            <a:r>
              <a:rPr lang="ko-KR" altLang="en-US" dirty="0" err="1"/>
              <a:t>케빈</a:t>
            </a:r>
            <a:r>
              <a:rPr lang="ko-KR" altLang="en-US" dirty="0"/>
              <a:t> </a:t>
            </a:r>
            <a:r>
              <a:rPr lang="ko-KR" altLang="en-US" dirty="0" err="1"/>
              <a:t>애쉬톤</a:t>
            </a:r>
            <a:r>
              <a:rPr lang="en-US" altLang="ko-KR" dirty="0"/>
              <a:t>(Kevin Ashton)</a:t>
            </a:r>
            <a:r>
              <a:rPr lang="ko-KR" altLang="en-US" dirty="0"/>
              <a:t>이 처음으로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/>
              <a:t>영어사전은 </a:t>
            </a:r>
            <a:r>
              <a:rPr lang="en-US" altLang="ko-KR" dirty="0"/>
              <a:t>2013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월 사물인터넷이라는 단어를 공식 등재했는데</a:t>
            </a:r>
            <a:r>
              <a:rPr lang="en-US" altLang="ko-KR" dirty="0"/>
              <a:t>, </a:t>
            </a:r>
            <a:r>
              <a:rPr lang="ko-KR" altLang="en-US" dirty="0"/>
              <a:t>사전적 정의는 </a:t>
            </a:r>
            <a:r>
              <a:rPr lang="ko-KR" altLang="en-US" dirty="0" smtClean="0"/>
              <a:t>일상의 사물들이 </a:t>
            </a:r>
            <a:r>
              <a:rPr lang="ko-KR" altLang="en-US" dirty="0"/>
              <a:t>네트워크에 연결되어 데이터를 주고받을 수 있는 인터넷의 발달된 </a:t>
            </a:r>
            <a:r>
              <a:rPr lang="ko-KR" altLang="en-US" dirty="0" smtClean="0"/>
              <a:t>형태라고 정의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/>
              <a:t>사물인터넷을 로봇이나 컴퓨터로 생각할 수 있지만</a:t>
            </a:r>
            <a:r>
              <a:rPr lang="en-US" altLang="ko-KR" dirty="0"/>
              <a:t>, </a:t>
            </a:r>
            <a:r>
              <a:rPr lang="ko-KR" altLang="en-US" dirty="0"/>
              <a:t>핵심은 사물 사이에 이뤄지는 </a:t>
            </a:r>
            <a:r>
              <a:rPr lang="ko-KR" altLang="en-US" dirty="0" smtClean="0"/>
              <a:t>통신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/>
              <a:t>사물인터넷은 통신</a:t>
            </a:r>
            <a:r>
              <a:rPr lang="en-US" altLang="ko-KR" dirty="0"/>
              <a:t>, </a:t>
            </a:r>
            <a:r>
              <a:rPr lang="ko-KR" altLang="en-US" dirty="0"/>
              <a:t>프로세서</a:t>
            </a:r>
            <a:r>
              <a:rPr lang="en-US" altLang="ko-KR" dirty="0"/>
              <a:t>, </a:t>
            </a:r>
            <a:r>
              <a:rPr lang="ko-KR" altLang="en-US" dirty="0"/>
              <a:t>센서와 같은 물리적 기술과 함께 이를 제어할 </a:t>
            </a:r>
            <a:r>
              <a:rPr lang="ko-KR" altLang="en-US" dirty="0" smtClean="0"/>
              <a:t>인터페이스가 </a:t>
            </a:r>
            <a:r>
              <a:rPr lang="ko-KR" altLang="en-US" dirty="0"/>
              <a:t>합쳐진 융</a:t>
            </a:r>
            <a:r>
              <a:rPr lang="en-US" altLang="ko-KR" dirty="0"/>
              <a:t>·</a:t>
            </a:r>
            <a:r>
              <a:rPr lang="ko-KR" altLang="en-US" dirty="0"/>
              <a:t>복합 기술 혹은 종합기술</a:t>
            </a:r>
            <a:endParaRPr lang="en-US" altLang="ko-KR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174730" cy="1257173"/>
            <a:chOff x="261041" y="713889"/>
            <a:chExt cx="4991559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5" y="1499676"/>
              <a:ext cx="49121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991559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 포괄적 개념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4" y="2060848"/>
            <a:ext cx="3458498" cy="3209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직사각형 7"/>
          <p:cNvSpPr/>
          <p:nvPr/>
        </p:nvSpPr>
        <p:spPr>
          <a:xfrm>
            <a:off x="3995936" y="1760051"/>
            <a:ext cx="5028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>
                <a:solidFill>
                  <a:schemeClr val="bg1"/>
                </a:solidFill>
              </a:rPr>
              <a:t>IoT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포괄 </a:t>
            </a:r>
            <a:r>
              <a:rPr lang="ko-KR" altLang="en-US" dirty="0" smtClean="0">
                <a:solidFill>
                  <a:schemeClr val="bg1"/>
                </a:solidFill>
              </a:rPr>
              <a:t>개념으로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</a:rPr>
              <a:t>M2M(Machine </a:t>
            </a:r>
            <a:r>
              <a:rPr lang="en-US" altLang="ko-KR" dirty="0">
                <a:solidFill>
                  <a:schemeClr val="bg1"/>
                </a:solidFill>
              </a:rPr>
              <a:t>To Machine)</a:t>
            </a:r>
            <a:r>
              <a:rPr lang="ko-KR" altLang="en-US" dirty="0">
                <a:solidFill>
                  <a:schemeClr val="bg1"/>
                </a:solidFill>
              </a:rPr>
              <a:t>이 있는데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이는 사람이 개입하지 </a:t>
            </a:r>
            <a:r>
              <a:rPr lang="ko-KR" altLang="en-US" dirty="0" smtClean="0">
                <a:solidFill>
                  <a:schemeClr val="bg1"/>
                </a:solidFill>
              </a:rPr>
              <a:t>않는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혹은 최소한의 </a:t>
            </a:r>
            <a:r>
              <a:rPr lang="ko-KR" altLang="en-US" dirty="0">
                <a:solidFill>
                  <a:schemeClr val="bg1"/>
                </a:solidFill>
              </a:rPr>
              <a:t>개입 상태에서 기기 및 사물 간에 일어나는 </a:t>
            </a:r>
            <a:r>
              <a:rPr lang="ko-KR" altLang="en-US" dirty="0" smtClean="0">
                <a:solidFill>
                  <a:schemeClr val="bg1"/>
                </a:solidFill>
              </a:rPr>
              <a:t>통신</a:t>
            </a:r>
            <a:endParaRPr lang="ko-KR" alt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1"/>
                </a:solidFill>
              </a:rPr>
              <a:t>IOE(Internet Of Everything)</a:t>
            </a:r>
            <a:r>
              <a:rPr lang="ko-KR" altLang="en-US" dirty="0">
                <a:solidFill>
                  <a:schemeClr val="bg1"/>
                </a:solidFill>
              </a:rPr>
              <a:t>는 모든 것들이 네트워크상에 연결되어 새로운 가치와 </a:t>
            </a:r>
            <a:r>
              <a:rPr lang="ko-KR" altLang="en-US" dirty="0" smtClean="0">
                <a:solidFill>
                  <a:schemeClr val="bg1"/>
                </a:solidFill>
              </a:rPr>
              <a:t>비즈니스를 </a:t>
            </a:r>
            <a:r>
              <a:rPr lang="ko-KR" altLang="en-US" dirty="0">
                <a:solidFill>
                  <a:schemeClr val="bg1"/>
                </a:solidFill>
              </a:rPr>
              <a:t>창출하는 </a:t>
            </a:r>
            <a:r>
              <a:rPr lang="ko-KR" altLang="en-US" dirty="0" smtClean="0">
                <a:solidFill>
                  <a:schemeClr val="bg1"/>
                </a:solidFill>
              </a:rPr>
              <a:t>서비스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15" y="3891337"/>
            <a:ext cx="481733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789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022602" cy="1257173"/>
            <a:chOff x="261041" y="713889"/>
            <a:chExt cx="4991559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5" y="1499676"/>
              <a:ext cx="49121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991559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 변천사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07504" y="1916832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1"/>
                </a:solidFill>
                <a:latin typeface="+mn-lt"/>
              </a:rPr>
              <a:t>1999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년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MIT Auto-Id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센터장이었던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케빈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애쉬톤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(Kevin Ashton)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 최초로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제안</a:t>
            </a:r>
            <a:endParaRPr lang="en-US" altLang="ko-KR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1"/>
                </a:solidFill>
                <a:latin typeface="+mn-lt"/>
              </a:rPr>
              <a:t>M2M, Ubiquitous, NFC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등의 기존의 기술 개념으로부터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출발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lt"/>
              </a:rPr>
              <a:t>사물통신이란 기본전제에 지능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(intelligence)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을 더하고 각각의 </a:t>
            </a:r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사물망을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인터넷과 같은 거대한 망에 연결하여 하나의 틀로 묶어 제공하는 서비스에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대한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기술을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통칭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적용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분야에 따라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웨어러블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스마트홈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스마트시티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스마트팩토리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등으로 분류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최근에는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플랫폼 공개를 통해 서로를 연결하는 방향으로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진화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환경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도시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물류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농업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공장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자동차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빌딩 등 앞으로 다양한 산업 영역에서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사물인터넷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기술이 활용될 것으로 예상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09" y="4149080"/>
            <a:ext cx="4896544" cy="24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52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022602" cy="1257173"/>
            <a:chOff x="261041" y="713889"/>
            <a:chExt cx="4991559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5" y="1499676"/>
              <a:ext cx="49121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991559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 핵심기술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246728" y="1752630"/>
            <a:ext cx="8897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lt"/>
              </a:rPr>
              <a:t>① 센서 기술</a:t>
            </a:r>
          </a:p>
          <a:p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스마트폰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하나에도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7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개에서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10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개 정도의 센서가 필요한데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사물인터넷의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눈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귀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역할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사람의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오감을 대신하여 정보를 수집하는 도구로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센서 기술이 많이 발달하여 사람의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오감으로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인지 불가능한 영역까지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확장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07" y="3208611"/>
            <a:ext cx="576213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9473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022602" cy="1257173"/>
            <a:chOff x="261041" y="713889"/>
            <a:chExt cx="4991559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5" y="1499676"/>
              <a:ext cx="49121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991559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 핵심기술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26936" y="1779307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+mn-lt"/>
              </a:rPr>
              <a:t>② </a:t>
            </a:r>
            <a:r>
              <a:rPr lang="ko-KR" altLang="en-US" b="1" dirty="0">
                <a:solidFill>
                  <a:schemeClr val="bg1"/>
                </a:solidFill>
                <a:latin typeface="+mn-lt"/>
              </a:rPr>
              <a:t>네트워크 인프라 기술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인터넷이 발명되고 꾸준한 기술개발로 지난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10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여 년간 인터넷의 대역폭에 따른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지불비용은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거의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1/40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수준으로 낮아졌다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. 3G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무한 요금제에 이어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LTE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무한 요금제처럼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더욱 빠르고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값싸게 통신을 할 수 있게 되면서 이제 사람이 아닌 사물에도 통신과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인터넷을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할 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있음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b="1" dirty="0">
                <a:solidFill>
                  <a:schemeClr val="bg1"/>
                </a:solidFill>
                <a:latin typeface="+mn-lt"/>
              </a:rPr>
              <a:t>③ </a:t>
            </a:r>
            <a:r>
              <a:rPr lang="en-US" altLang="ko-KR" b="1" dirty="0" err="1">
                <a:solidFill>
                  <a:schemeClr val="bg1"/>
                </a:solidFill>
                <a:latin typeface="+mn-lt"/>
              </a:rPr>
              <a:t>IoT</a:t>
            </a:r>
            <a:r>
              <a:rPr lang="en-US" altLang="ko-K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latin typeface="+mn-lt"/>
              </a:rPr>
              <a:t>서비스 인터페이스 기술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서비스 인터페이스 기술은 정보를 저장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처리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변환하는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역할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각종 센서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등을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이용해 수집된 막대한 양의 정보를 저장하고 분석하여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처리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50" y="4453520"/>
            <a:ext cx="4729313" cy="213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0484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022602" cy="1257173"/>
            <a:chOff x="261041" y="713889"/>
            <a:chExt cx="4991559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5" y="1499676"/>
              <a:ext cx="49121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991559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각국의 </a:t>
              </a: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현황 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26936" y="1779307"/>
            <a:ext cx="87655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우리나라는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2008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년에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RFID/USN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기반을 구축하고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2009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사물지능통신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기반구축을 위한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기본계획을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수립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2013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년에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조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2,800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억 원 규모의 시장이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2020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년에는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22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조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8,000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억 원일 것으로 예상되고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2014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년부터 삼성과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LG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가 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IoT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산업을 추진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중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유럽은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비교적 먼저 정책 입안 시작하여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2006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년에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2010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유럽정보화사회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계획하고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2008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년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CASAGRAS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프로젝트에서 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IoT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연구하고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2009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14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개 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IoT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Action Plan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수립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2013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년에는 사물인터넷 정책 옵션 제시하고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2014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농업과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자동차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산업에도 적극 도입하고 있다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향후 스마트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그리드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정책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영국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주행거리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비례보험 추진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텔레매틱스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실용화 추진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선박 위치 추적 시스템 의무화 등을 진행할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예정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미국은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2008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국가정보위원회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(NIC)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주요 기술로 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IoT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선정되어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2009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IT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뉴딜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정책인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Grid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2030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계획이 진행되었다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2013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연방 통신위원회가 사물인터넷 기반 조성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활동 및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관련 규정 제정하고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2014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스마트 홈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자동차 분야에 적극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도입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향후에는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Grid2030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계획으로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M2M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기반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Smart Grid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사업 추진하여 주로 통신사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플랫폼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업체와 서비스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단말 업체 등 민간 차원에서 활발한 기술개발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예정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일본은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2004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u-japan(u-N/W)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을 지정하고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2009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i-Japan 2015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전략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(M2M), 2012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년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Active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Japan ICT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전략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수립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2013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총무성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ICT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성장전략회의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2014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ICT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를 활용한 마을 만들기 프로젝트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수립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향후에는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ICT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생활자원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대책 및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센서 기반 원격 감시 등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Smart Town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조성 계획</a:t>
            </a:r>
            <a:endParaRPr lang="ko-KR" alt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4359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806578" cy="1257173"/>
            <a:chOff x="261041" y="713889"/>
            <a:chExt cx="4991559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5" y="1499676"/>
              <a:ext cx="49121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991559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 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활용분야 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26936" y="1779307"/>
            <a:ext cx="8765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사물인터넷 분야별 성장률을 살펴보면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스마트 에너지 관련 분야 및 지능형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교통서비스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산업자동화 분야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산업인프라 분야를 중심으로 서비스 시장이 크게 성장할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것으로 예측 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향후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다양한 산업과의 융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·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복합을 통하여 공공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·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안전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유통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·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물류 등을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중심으로 서비스 시장의 확대가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예상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ko-KR" alt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86075"/>
            <a:ext cx="461962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996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662562" cy="1257173"/>
            <a:chOff x="261041" y="713889"/>
            <a:chExt cx="4991559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5" y="1499676"/>
              <a:ext cx="49121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991559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 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활용분야 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251520" y="1628800"/>
            <a:ext cx="8765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① 에너지 관리 분야</a:t>
            </a:r>
          </a:p>
          <a:p>
            <a:r>
              <a:rPr lang="ko-KR" altLang="en-US" sz="1600" dirty="0">
                <a:solidFill>
                  <a:schemeClr val="bg1"/>
                </a:solidFill>
              </a:rPr>
              <a:t>유틸리티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ko-KR" altLang="en-US" sz="1600" dirty="0">
                <a:solidFill>
                  <a:schemeClr val="bg1"/>
                </a:solidFill>
              </a:rPr>
              <a:t>전기</a:t>
            </a:r>
            <a:r>
              <a:rPr lang="en-US" altLang="ko-KR" sz="1600" dirty="0">
                <a:solidFill>
                  <a:schemeClr val="bg1"/>
                </a:solidFill>
              </a:rPr>
              <a:t>·</a:t>
            </a:r>
            <a:r>
              <a:rPr lang="ko-KR" altLang="en-US" sz="1600" dirty="0">
                <a:solidFill>
                  <a:schemeClr val="bg1"/>
                </a:solidFill>
              </a:rPr>
              <a:t>가스</a:t>
            </a:r>
            <a:r>
              <a:rPr lang="en-US" altLang="ko-KR" sz="1600" dirty="0">
                <a:solidFill>
                  <a:schemeClr val="bg1"/>
                </a:solidFill>
              </a:rPr>
              <a:t>·</a:t>
            </a:r>
            <a:r>
              <a:rPr lang="ko-KR" altLang="en-US" sz="1600" dirty="0">
                <a:solidFill>
                  <a:schemeClr val="bg1"/>
                </a:solidFill>
              </a:rPr>
              <a:t>수도</a:t>
            </a:r>
            <a:r>
              <a:rPr lang="en-US" altLang="ko-KR" sz="1600" dirty="0">
                <a:solidFill>
                  <a:schemeClr val="bg1"/>
                </a:solidFill>
              </a:rPr>
              <a:t>)</a:t>
            </a:r>
            <a:r>
              <a:rPr lang="ko-KR" altLang="en-US" sz="1600" dirty="0">
                <a:solidFill>
                  <a:schemeClr val="bg1"/>
                </a:solidFill>
              </a:rPr>
              <a:t>는 에너지 자원의 효율적 배분 및 관리를 위한 융</a:t>
            </a:r>
            <a:r>
              <a:rPr lang="en-US" altLang="ko-KR" sz="1600" dirty="0">
                <a:solidFill>
                  <a:schemeClr val="bg1"/>
                </a:solidFill>
              </a:rPr>
              <a:t>·</a:t>
            </a:r>
            <a:r>
              <a:rPr lang="ko-KR" altLang="en-US" sz="1600" dirty="0">
                <a:solidFill>
                  <a:schemeClr val="bg1"/>
                </a:solidFill>
              </a:rPr>
              <a:t>복합 </a:t>
            </a:r>
            <a:r>
              <a:rPr lang="ko-KR" altLang="en-US" sz="1600" dirty="0" smtClean="0">
                <a:solidFill>
                  <a:schemeClr val="bg1"/>
                </a:solidFill>
              </a:rPr>
              <a:t>사례가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활성화원격검침과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>
                <a:solidFill>
                  <a:schemeClr val="bg1"/>
                </a:solidFill>
              </a:rPr>
              <a:t>선로 및 배관 상황인식을 통해 누수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누전 방지 등을 </a:t>
            </a:r>
            <a:r>
              <a:rPr lang="ko-KR" altLang="en-US" sz="1600" dirty="0" smtClean="0">
                <a:solidFill>
                  <a:schemeClr val="bg1"/>
                </a:solidFill>
              </a:rPr>
              <a:t>할 수 </a:t>
            </a:r>
            <a:r>
              <a:rPr lang="ko-KR" altLang="en-US" sz="1600" dirty="0">
                <a:solidFill>
                  <a:schemeClr val="bg1"/>
                </a:solidFill>
              </a:rPr>
              <a:t>있는 기기 제조업체와 데이터처리 기업 등에 사업기회를 </a:t>
            </a:r>
            <a:r>
              <a:rPr lang="ko-KR" altLang="en-US" sz="1600" dirty="0" smtClean="0">
                <a:solidFill>
                  <a:schemeClr val="bg1"/>
                </a:solidFill>
              </a:rPr>
              <a:t>제공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② 시설관리 분야</a:t>
            </a:r>
          </a:p>
          <a:p>
            <a:r>
              <a:rPr lang="ko-KR" altLang="en-US" sz="1600" dirty="0">
                <a:solidFill>
                  <a:schemeClr val="bg1"/>
                </a:solidFill>
              </a:rPr>
              <a:t>가정용품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가전제품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주택 건축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전기통신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가정 보안 및 의료보건 등은 스마트 홈과 </a:t>
            </a:r>
            <a:r>
              <a:rPr lang="ko-KR" altLang="en-US" sz="1600" dirty="0" smtClean="0">
                <a:solidFill>
                  <a:schemeClr val="bg1"/>
                </a:solidFill>
              </a:rPr>
              <a:t>관련된 </a:t>
            </a:r>
            <a:r>
              <a:rPr lang="ko-KR" altLang="en-US" sz="1600" dirty="0">
                <a:solidFill>
                  <a:schemeClr val="bg1"/>
                </a:solidFill>
              </a:rPr>
              <a:t>사물인터넷 기반으로 상당한 이익을 얻을 수 있는 </a:t>
            </a:r>
            <a:r>
              <a:rPr lang="ko-KR" altLang="en-US" sz="1600" dirty="0" smtClean="0">
                <a:solidFill>
                  <a:schemeClr val="bg1"/>
                </a:solidFill>
              </a:rPr>
              <a:t>분야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③ 모니터링 분야</a:t>
            </a:r>
          </a:p>
          <a:p>
            <a:r>
              <a:rPr lang="ko-KR" altLang="en-US" sz="1600" dirty="0">
                <a:solidFill>
                  <a:schemeClr val="bg1"/>
                </a:solidFill>
              </a:rPr>
              <a:t>냉동</a:t>
            </a:r>
            <a:r>
              <a:rPr lang="en-US" altLang="ko-KR" sz="1600" dirty="0">
                <a:solidFill>
                  <a:schemeClr val="bg1"/>
                </a:solidFill>
              </a:rPr>
              <a:t>·</a:t>
            </a:r>
            <a:r>
              <a:rPr lang="ko-KR" altLang="en-US" sz="1600" dirty="0">
                <a:solidFill>
                  <a:schemeClr val="bg1"/>
                </a:solidFill>
              </a:rPr>
              <a:t>냉장 창고 및 차량의 내부 보관상태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ko-KR" altLang="en-US" sz="1600" dirty="0">
                <a:solidFill>
                  <a:schemeClr val="bg1"/>
                </a:solidFill>
              </a:rPr>
              <a:t>온도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습도</a:t>
            </a:r>
            <a:r>
              <a:rPr lang="en-US" altLang="ko-KR" sz="1600" dirty="0">
                <a:solidFill>
                  <a:schemeClr val="bg1"/>
                </a:solidFill>
              </a:rPr>
              <a:t>, CO2 </a:t>
            </a:r>
            <a:r>
              <a:rPr lang="ko-KR" altLang="en-US" sz="1600" dirty="0">
                <a:solidFill>
                  <a:schemeClr val="bg1"/>
                </a:solidFill>
              </a:rPr>
              <a:t>등</a:t>
            </a:r>
            <a:r>
              <a:rPr lang="en-US" altLang="ko-KR" sz="1600" dirty="0">
                <a:solidFill>
                  <a:schemeClr val="bg1"/>
                </a:solidFill>
              </a:rPr>
              <a:t>) </a:t>
            </a:r>
            <a:r>
              <a:rPr lang="ko-KR" altLang="en-US" sz="1600" dirty="0">
                <a:solidFill>
                  <a:schemeClr val="bg1"/>
                </a:solidFill>
              </a:rPr>
              <a:t>실시간 모니터링을 통해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저장품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>
                <a:solidFill>
                  <a:schemeClr val="bg1"/>
                </a:solidFill>
              </a:rPr>
              <a:t>품질을 유지하며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공조 설비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ko-KR" altLang="en-US" sz="1600" dirty="0">
                <a:solidFill>
                  <a:schemeClr val="bg1"/>
                </a:solidFill>
              </a:rPr>
              <a:t>냉동기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</a:rPr>
              <a:t>히팅</a:t>
            </a:r>
            <a:r>
              <a:rPr lang="ko-KR" altLang="en-US" sz="1600" dirty="0">
                <a:solidFill>
                  <a:schemeClr val="bg1"/>
                </a:solidFill>
              </a:rPr>
              <a:t> 설비 등</a:t>
            </a:r>
            <a:r>
              <a:rPr lang="en-US" altLang="ko-KR" sz="1600" dirty="0">
                <a:solidFill>
                  <a:schemeClr val="bg1"/>
                </a:solidFill>
              </a:rPr>
              <a:t>) </a:t>
            </a:r>
            <a:r>
              <a:rPr lang="ko-KR" altLang="en-US" sz="1600" dirty="0">
                <a:solidFill>
                  <a:schemeClr val="bg1"/>
                </a:solidFill>
              </a:rPr>
              <a:t>상태 모니터링을 통해 설비의 이상</a:t>
            </a:r>
            <a:r>
              <a:rPr lang="en-US" altLang="ko-KR" sz="1600" dirty="0" smtClean="0">
                <a:solidFill>
                  <a:schemeClr val="bg1"/>
                </a:solidFill>
              </a:rPr>
              <a:t>·</a:t>
            </a:r>
            <a:r>
              <a:rPr lang="ko-KR" altLang="en-US" sz="1600" dirty="0" smtClean="0">
                <a:solidFill>
                  <a:schemeClr val="bg1"/>
                </a:solidFill>
              </a:rPr>
              <a:t>고장 </a:t>
            </a:r>
            <a:r>
              <a:rPr lang="ko-KR" altLang="en-US" sz="1600" dirty="0">
                <a:solidFill>
                  <a:schemeClr val="bg1"/>
                </a:solidFill>
              </a:rPr>
              <a:t>여부의 실시간 관리가 </a:t>
            </a:r>
            <a:r>
              <a:rPr lang="ko-KR" altLang="en-US" sz="1600" dirty="0" smtClean="0">
                <a:solidFill>
                  <a:schemeClr val="bg1"/>
                </a:solidFill>
              </a:rPr>
              <a:t>가능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endParaRPr lang="ko-KR" alt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9120"/>
            <a:ext cx="2141290" cy="18002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27" y="4482462"/>
            <a:ext cx="2223420" cy="182685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83" y="4509120"/>
            <a:ext cx="2262858" cy="18002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04" y="4511960"/>
            <a:ext cx="204299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82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클라우드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클라우드란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1916832"/>
            <a:ext cx="79571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/>
              <a:t>원격으로 </a:t>
            </a:r>
            <a:r>
              <a:rPr lang="ko-KR" altLang="en-US" dirty="0" err="1"/>
              <a:t>호스팅되며</a:t>
            </a:r>
            <a:r>
              <a:rPr lang="ko-KR" altLang="en-US" dirty="0"/>
              <a:t> 사용자가 인터넷을 통해 사용할 수 있는 서버 </a:t>
            </a:r>
            <a:r>
              <a:rPr lang="ko-KR" altLang="en-US" dirty="0" smtClean="0"/>
              <a:t>기능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 smtClean="0"/>
              <a:t> </a:t>
            </a:r>
            <a:r>
              <a:rPr lang="ko-KR" altLang="en-US" dirty="0"/>
              <a:t>각각 고유한 기능을 가진 서버의 글로벌 네트워크를 설명하는 데 사용되는 </a:t>
            </a:r>
            <a:r>
              <a:rPr lang="ko-KR" altLang="en-US" dirty="0" smtClean="0"/>
              <a:t>용어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/>
              <a:t>클라우드는</a:t>
            </a:r>
            <a:r>
              <a:rPr lang="ko-KR" altLang="en-US" dirty="0" smtClean="0"/>
              <a:t> </a:t>
            </a:r>
            <a:r>
              <a:rPr lang="ko-KR" altLang="en-US" dirty="0"/>
              <a:t>실제 </a:t>
            </a:r>
            <a:r>
              <a:rPr lang="ko-KR" altLang="en-US" dirty="0" err="1"/>
              <a:t>엔터티가</a:t>
            </a:r>
            <a:r>
              <a:rPr lang="ko-KR" altLang="en-US" dirty="0"/>
              <a:t> 아니라 함께 연결되어 하나의 에코시스템으로 </a:t>
            </a:r>
            <a:r>
              <a:rPr lang="ko-KR" altLang="en-US" dirty="0" smtClean="0"/>
              <a:t>작동하는 </a:t>
            </a:r>
            <a:r>
              <a:rPr lang="ko-KR" altLang="en-US" dirty="0"/>
              <a:t>전 세계에 분산된 원격 서버의 광대한 </a:t>
            </a:r>
            <a:r>
              <a:rPr lang="ko-KR" altLang="en-US" dirty="0" smtClean="0"/>
              <a:t>네트워크서버는 데이터 저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/>
              <a:t>장 및 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응용 프로그램 실행 또는 </a:t>
            </a:r>
            <a:r>
              <a:rPr lang="ko-KR" altLang="en-US" dirty="0" err="1" smtClean="0"/>
              <a:t>스트리밍</a:t>
            </a:r>
            <a:r>
              <a:rPr lang="ko-KR" altLang="en-US" dirty="0" smtClean="0"/>
              <a:t> 비디오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웹 메일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오피스 생산성 소프트웨어 또는 </a:t>
            </a:r>
            <a:r>
              <a:rPr lang="ko-KR" altLang="en-US" dirty="0" err="1" smtClean="0"/>
              <a:t>소셜미디어와</a:t>
            </a:r>
            <a:r>
              <a:rPr lang="ko-KR" altLang="en-US" dirty="0" smtClean="0"/>
              <a:t> 같은 </a:t>
            </a:r>
            <a:r>
              <a:rPr lang="ko-KR" altLang="en-US" dirty="0" err="1" smtClean="0"/>
              <a:t>콘텐츠</a:t>
            </a:r>
            <a:r>
              <a:rPr lang="ko-KR" altLang="en-US" dirty="0" smtClean="0"/>
              <a:t> 또는 서비스를 제공하도록 설계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/>
              <a:t>로컬 또는 </a:t>
            </a:r>
            <a:r>
              <a:rPr lang="ko-KR" altLang="en-US" dirty="0"/>
              <a:t>개인용 컴퓨터에서 파일 및 데이터에 액세스하는 대신 인터넷 지원 장치에서 </a:t>
            </a:r>
            <a:r>
              <a:rPr lang="ko-KR" altLang="en-US" dirty="0" smtClean="0"/>
              <a:t>온라인으로 </a:t>
            </a:r>
            <a:r>
              <a:rPr lang="ko-KR" altLang="en-US" dirty="0"/>
              <a:t>액세스하므로 언제 어디에서나 필요한 정보를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/>
              <a:t>웹 </a:t>
            </a:r>
            <a:r>
              <a:rPr lang="ko-KR" altLang="en-US" dirty="0"/>
              <a:t>메일 또는 여행 최저가 사이트를 포함한 고급 </a:t>
            </a:r>
            <a:r>
              <a:rPr lang="ko-KR" altLang="en-US" dirty="0" smtClean="0"/>
              <a:t>웹사이트를 </a:t>
            </a:r>
            <a:r>
              <a:rPr lang="ko-KR" altLang="en-US" dirty="0"/>
              <a:t>사용할 때도 </a:t>
            </a:r>
            <a:r>
              <a:rPr lang="ko-KR" altLang="en-US" dirty="0" err="1"/>
              <a:t>클라우드</a:t>
            </a:r>
            <a:r>
              <a:rPr lang="ko-KR" altLang="en-US" dirty="0"/>
              <a:t> 컴퓨팅을 </a:t>
            </a:r>
            <a:r>
              <a:rPr lang="ko-KR" altLang="en-US" dirty="0" smtClean="0"/>
              <a:t>이용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0244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클라우드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4680520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클라우드의</a:t>
              </a: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개요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602414"/>
            <a:ext cx="88443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①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생산성 향상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문서 및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이메일을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클라우드에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저장하면 직원이 어디에서나 이 파일에 액세스할 수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있고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이동성이 확대되며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원격으로 작업하거나 이동이 많은 경우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장점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유연성이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증가하므로 직원 만족도가 향상되고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직장과 가정의 균형이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원활히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유지되고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생산성도 더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높임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② 비용 절감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대부분의 업무를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클라우드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애플리케이션을 사용하여 처리하면 자체 소프트웨어 및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하드웨어의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필요성이 크게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감소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사용하는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프로그램 및 장비에 대한 구매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및 유지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관리 비용이 줄어든다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즉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클라우드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기반 자동화는 직원들이 직접 해야 하던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수 동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작업을 제거해 주므로 더 유용한 다른 곳에 시간을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활용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③ 협업 능력 향상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음성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비디오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컨퍼런스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미팅을 포함한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클라우드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기반 기술을 사용하면 원격으로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쉽게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회의에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참가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근무지의 위치에 관계없이 연결할 수 있기 때문에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협업이 더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효율적이고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간소화로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고객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공급업체 및 파트너와의 커뮤니케이션이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가능하므로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공급망의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효율성이 향상되고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확실한 비즈니스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경쟁력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④ 회복 및 전환용이</a:t>
            </a:r>
          </a:p>
          <a:p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클라우드는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데이터를 더 안전하게 저장할 수 있다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장치를 분실하거나 물리적 작업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영역이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손상 또는 분실된 경우에도 모든 파일이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클라우드에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백업되어 있으므로 중단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없이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업무를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계속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클라우드로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전환하려할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경우에 파일 전송에 어떠한 설치 프로세스도 필요하지 않기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때문에 과정이 비교적 쉽다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클라우드가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갖춰지면 직원들은 곧바로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클라우드에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파일을 저장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클라우드에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저장하는 것은 하드 드라이브에 저장하는 것과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프로세스가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같아 별다른 교육이 필요하지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않음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096344" cy="181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0443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83568" y="1700808"/>
            <a:ext cx="80642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물리적인 공간에 저장장치를 구축하지 않고 언제 어디서나 자신의 저장공간을 사용하는 </a:t>
            </a: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스마트기술은</a:t>
            </a:r>
            <a:r>
              <a:rPr lang="en-US" altLang="ko-KR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3200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827584" y="3356793"/>
            <a:ext cx="5256584" cy="8642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400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228184" y="3437805"/>
            <a:ext cx="136763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이다</a:t>
            </a:r>
            <a:r>
              <a:rPr lang="en-US" altLang="ko-KR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27584" y="3502749"/>
            <a:ext cx="5328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클라우드</a:t>
            </a:r>
            <a:endParaRPr lang="ko-KR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8" name="그림 37" descr="43.png"/>
          <p:cNvPicPr>
            <a:picLocks noChangeAspect="1"/>
          </p:cNvPicPr>
          <p:nvPr/>
        </p:nvPicPr>
        <p:blipFill>
          <a:blip r:embed="rId4" cstate="print">
            <a:lum bright="-10000" contrast="6000"/>
          </a:blip>
          <a:srcRect/>
          <a:stretch>
            <a:fillRect/>
          </a:stretch>
        </p:blipFill>
        <p:spPr bwMode="auto">
          <a:xfrm rot="771894">
            <a:off x="5341717" y="3003169"/>
            <a:ext cx="1001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6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6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클라우드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4680520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클라우드의</a:t>
              </a: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종류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602414"/>
            <a:ext cx="48965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lt"/>
              </a:rPr>
              <a:t>① 서비스 유형</a:t>
            </a: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제공되는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IT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서비스의 종류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즉 사용자가 직접 관리하는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IT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서비스의 종류에 따라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인프라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서비스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aaS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Infrastructure as a Service),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플랫폼 서비스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PaaS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Platform as a Service),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소프트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웨어서비스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SaaS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Software as a Service)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로 분류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인프라 서비스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IaaS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컴퓨팅과 서버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하드웨어 자원을 서비스하는 형태로서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대표적으로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국내의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K T 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Ucloud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 Cs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와 해외의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아마존닷컴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EC2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등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플랫폼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서비스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PaaS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는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소프트웨어 개발 환경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즉 언어 등을 서비스로 제공하는 것으로서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구글앱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엔진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소프트웨어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서비스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SaaS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응용프로그램을 서비스로 제공하는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것으로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MS Office 365,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구글앱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등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이외에도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자신의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테스크톱을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가상화하는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DI(Virtual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Desktop Infrastructure)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나 개인의 저장소인 개인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클라우드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서비스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73" y="2060848"/>
            <a:ext cx="408431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3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클라우드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4680520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클라우드의</a:t>
              </a: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종류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602414"/>
            <a:ext cx="896448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② 범주에 따른 </a:t>
            </a:r>
            <a:r>
              <a:rPr lang="ko-KR" altLang="en-US" dirty="0" err="1">
                <a:solidFill>
                  <a:schemeClr val="bg1"/>
                </a:solidFill>
              </a:rPr>
              <a:t>클라우드</a:t>
            </a:r>
            <a:r>
              <a:rPr lang="ko-KR" altLang="en-US" dirty="0">
                <a:solidFill>
                  <a:schemeClr val="bg1"/>
                </a:solidFill>
              </a:rPr>
              <a:t> 유형</a:t>
            </a:r>
          </a:p>
          <a:p>
            <a:r>
              <a:rPr lang="ko-KR" altLang="en-US" sz="1600" dirty="0">
                <a:solidFill>
                  <a:schemeClr val="bg1"/>
                </a:solidFill>
              </a:rPr>
              <a:t>서비스를 구성하는 유형에 따라 공용 </a:t>
            </a:r>
            <a:r>
              <a:rPr lang="ko-KR" altLang="en-US" sz="1600" dirty="0" err="1">
                <a:solidFill>
                  <a:schemeClr val="bg1"/>
                </a:solidFill>
              </a:rPr>
              <a:t>클라우드</a:t>
            </a:r>
            <a:r>
              <a:rPr lang="en-US" altLang="ko-KR" sz="1600" dirty="0">
                <a:solidFill>
                  <a:schemeClr val="bg1"/>
                </a:solidFill>
              </a:rPr>
              <a:t>(Public Cloud), </a:t>
            </a:r>
            <a:r>
              <a:rPr lang="ko-KR" altLang="en-US" sz="1600" dirty="0">
                <a:solidFill>
                  <a:schemeClr val="bg1"/>
                </a:solidFill>
              </a:rPr>
              <a:t>커뮤니티 </a:t>
            </a:r>
            <a:r>
              <a:rPr lang="ko-KR" altLang="en-US" sz="1600" dirty="0" err="1">
                <a:solidFill>
                  <a:schemeClr val="bg1"/>
                </a:solidFill>
              </a:rPr>
              <a:t>클라우드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en-US" altLang="ko-KR" sz="1600" dirty="0" smtClean="0">
                <a:solidFill>
                  <a:schemeClr val="bg1"/>
                </a:solidFill>
              </a:rPr>
              <a:t>Community Cloud</a:t>
            </a:r>
            <a:r>
              <a:rPr lang="en-US" altLang="ko-KR" sz="1600" dirty="0">
                <a:solidFill>
                  <a:schemeClr val="bg1"/>
                </a:solidFill>
              </a:rPr>
              <a:t>), </a:t>
            </a:r>
            <a:r>
              <a:rPr lang="ko-KR" altLang="en-US" sz="1600" dirty="0" err="1">
                <a:solidFill>
                  <a:schemeClr val="bg1"/>
                </a:solidFill>
              </a:rPr>
              <a:t>하이브리드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</a:rPr>
              <a:t>클라우드</a:t>
            </a:r>
            <a:r>
              <a:rPr lang="en-US" altLang="ko-KR" sz="1600" dirty="0">
                <a:solidFill>
                  <a:schemeClr val="bg1"/>
                </a:solidFill>
              </a:rPr>
              <a:t>(Hybrid Cloud), </a:t>
            </a:r>
            <a:r>
              <a:rPr lang="ko-KR" altLang="en-US" sz="1600" dirty="0">
                <a:solidFill>
                  <a:schemeClr val="bg1"/>
                </a:solidFill>
              </a:rPr>
              <a:t>개인용 </a:t>
            </a:r>
            <a:r>
              <a:rPr lang="ko-KR" altLang="en-US" sz="1600" dirty="0" err="1">
                <a:solidFill>
                  <a:schemeClr val="bg1"/>
                </a:solidFill>
              </a:rPr>
              <a:t>클라우드</a:t>
            </a:r>
            <a:r>
              <a:rPr lang="en-US" altLang="ko-KR" sz="1600" dirty="0">
                <a:solidFill>
                  <a:schemeClr val="bg1"/>
                </a:solidFill>
              </a:rPr>
              <a:t>(Private Cloud</a:t>
            </a:r>
            <a:r>
              <a:rPr lang="en-US" altLang="ko-KR" sz="1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ko-KR" altLang="en-US" sz="1600" dirty="0">
                <a:solidFill>
                  <a:schemeClr val="bg1"/>
                </a:solidFill>
              </a:rPr>
              <a:t>표준화 및 유연성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신속성이 높은 </a:t>
            </a:r>
            <a:r>
              <a:rPr lang="ko-KR" altLang="en-US" sz="1600" dirty="0" err="1">
                <a:solidFill>
                  <a:schemeClr val="bg1"/>
                </a:solidFill>
              </a:rPr>
              <a:t>클라우드는</a:t>
            </a:r>
            <a:r>
              <a:rPr lang="ko-KR" altLang="en-US" sz="1600" dirty="0">
                <a:solidFill>
                  <a:schemeClr val="bg1"/>
                </a:solidFill>
              </a:rPr>
              <a:t> 공용 </a:t>
            </a:r>
            <a:r>
              <a:rPr lang="ko-KR" altLang="en-US" sz="1600" dirty="0" err="1">
                <a:solidFill>
                  <a:schemeClr val="bg1"/>
                </a:solidFill>
              </a:rPr>
              <a:t>클라우드</a:t>
            </a:r>
            <a:r>
              <a:rPr lang="en-US" altLang="ko-KR" sz="1600" dirty="0">
                <a:solidFill>
                  <a:schemeClr val="bg1"/>
                </a:solidFill>
              </a:rPr>
              <a:t>(Public Cloud</a:t>
            </a:r>
            <a:r>
              <a:rPr lang="en-US" altLang="ko-KR" sz="1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ko-KR" altLang="en-US" sz="1600" dirty="0" err="1">
                <a:solidFill>
                  <a:schemeClr val="bg1"/>
                </a:solidFill>
              </a:rPr>
              <a:t>커스터마이징이</a:t>
            </a:r>
            <a:r>
              <a:rPr lang="ko-KR" altLang="en-US" sz="1600" dirty="0">
                <a:solidFill>
                  <a:schemeClr val="bg1"/>
                </a:solidFill>
              </a:rPr>
              <a:t> 가능하고 효율성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유용성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탄력성이 높으며 보안이 </a:t>
            </a:r>
            <a:r>
              <a:rPr lang="ko-KR" altLang="en-US" sz="1600" dirty="0" smtClean="0">
                <a:solidFill>
                  <a:schemeClr val="bg1"/>
                </a:solidFill>
              </a:rPr>
              <a:t>우수한 </a:t>
            </a:r>
            <a:r>
              <a:rPr lang="ko-KR" altLang="en-US" sz="1600" dirty="0" err="1">
                <a:solidFill>
                  <a:schemeClr val="bg1"/>
                </a:solidFill>
              </a:rPr>
              <a:t>클라우드는</a:t>
            </a:r>
            <a:r>
              <a:rPr lang="ko-KR" altLang="en-US" sz="1600" dirty="0">
                <a:solidFill>
                  <a:schemeClr val="bg1"/>
                </a:solidFill>
              </a:rPr>
              <a:t> 개인용 </a:t>
            </a:r>
            <a:r>
              <a:rPr lang="ko-KR" altLang="en-US" sz="1600" dirty="0" err="1">
                <a:solidFill>
                  <a:schemeClr val="bg1"/>
                </a:solidFill>
              </a:rPr>
              <a:t>클라우드</a:t>
            </a:r>
            <a:r>
              <a:rPr lang="en-US" altLang="ko-KR" sz="1600" dirty="0">
                <a:solidFill>
                  <a:schemeClr val="bg1"/>
                </a:solidFill>
              </a:rPr>
              <a:t>(Private Cloud</a:t>
            </a:r>
            <a:r>
              <a:rPr lang="en-US" altLang="ko-KR" sz="1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개인용 </a:t>
            </a:r>
            <a:r>
              <a:rPr lang="ko-KR" altLang="en-US" sz="1600" dirty="0" err="1">
                <a:solidFill>
                  <a:schemeClr val="bg1"/>
                </a:solidFill>
              </a:rPr>
              <a:t>클라우드를</a:t>
            </a:r>
            <a:r>
              <a:rPr lang="ko-KR" altLang="en-US" sz="1600" dirty="0">
                <a:solidFill>
                  <a:schemeClr val="bg1"/>
                </a:solidFill>
              </a:rPr>
              <a:t> 보유하고 있는 사용자가 공용 </a:t>
            </a:r>
            <a:r>
              <a:rPr lang="ko-KR" altLang="en-US" sz="1600" dirty="0" err="1">
                <a:solidFill>
                  <a:schemeClr val="bg1"/>
                </a:solidFill>
              </a:rPr>
              <a:t>클라우드를</a:t>
            </a:r>
            <a:r>
              <a:rPr lang="ko-KR" altLang="en-US" sz="1600" dirty="0">
                <a:solidFill>
                  <a:schemeClr val="bg1"/>
                </a:solidFill>
              </a:rPr>
              <a:t> 어떤 방식으로 </a:t>
            </a:r>
            <a:r>
              <a:rPr lang="ko-KR" altLang="en-US" sz="1600" dirty="0" smtClean="0">
                <a:solidFill>
                  <a:schemeClr val="bg1"/>
                </a:solidFill>
              </a:rPr>
              <a:t>사용하느냐에 </a:t>
            </a:r>
            <a:r>
              <a:rPr lang="ko-KR" altLang="en-US" sz="1600" dirty="0">
                <a:solidFill>
                  <a:schemeClr val="bg1"/>
                </a:solidFill>
              </a:rPr>
              <a:t>따라 다시 커뮤니티 </a:t>
            </a:r>
            <a:r>
              <a:rPr lang="ko-KR" altLang="en-US" sz="1600" dirty="0" err="1">
                <a:solidFill>
                  <a:schemeClr val="bg1"/>
                </a:solidFill>
              </a:rPr>
              <a:t>클라우드</a:t>
            </a:r>
            <a:r>
              <a:rPr lang="en-US" altLang="ko-KR" sz="1600" dirty="0">
                <a:solidFill>
                  <a:schemeClr val="bg1"/>
                </a:solidFill>
              </a:rPr>
              <a:t>(Community Cloud)</a:t>
            </a:r>
            <a:r>
              <a:rPr lang="ko-KR" altLang="en-US" sz="1600" dirty="0">
                <a:solidFill>
                  <a:schemeClr val="bg1"/>
                </a:solidFill>
              </a:rPr>
              <a:t>와 </a:t>
            </a:r>
            <a:r>
              <a:rPr lang="ko-KR" altLang="en-US" sz="1600" dirty="0" err="1">
                <a:solidFill>
                  <a:schemeClr val="bg1"/>
                </a:solidFill>
              </a:rPr>
              <a:t>하이브리드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</a:rPr>
              <a:t>클라우드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en-US" altLang="ko-KR" sz="1600" dirty="0" smtClean="0">
                <a:solidFill>
                  <a:schemeClr val="bg1"/>
                </a:solidFill>
              </a:rPr>
              <a:t>Hybrid Cloud</a:t>
            </a:r>
            <a:r>
              <a:rPr lang="en-US" altLang="ko-KR" sz="1600" dirty="0">
                <a:solidFill>
                  <a:schemeClr val="bg1"/>
                </a:solidFill>
              </a:rPr>
              <a:t>)</a:t>
            </a:r>
            <a:r>
              <a:rPr lang="ko-KR" altLang="en-US" sz="1600" dirty="0">
                <a:solidFill>
                  <a:schemeClr val="bg1"/>
                </a:solidFill>
              </a:rPr>
              <a:t>로 나눌 수 </a:t>
            </a:r>
            <a:r>
              <a:rPr lang="ko-KR" altLang="en-US" sz="1600" dirty="0" smtClean="0">
                <a:solidFill>
                  <a:schemeClr val="bg1"/>
                </a:solidFill>
              </a:rPr>
              <a:t>있음</a:t>
            </a:r>
            <a:r>
              <a:rPr lang="en-US" altLang="ko-KR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ko-KR" altLang="en-US" sz="1600" dirty="0" err="1" smtClean="0">
                <a:solidFill>
                  <a:schemeClr val="bg1"/>
                </a:solidFill>
              </a:rPr>
              <a:t>하이브리드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</a:rPr>
              <a:t>클라우드는</a:t>
            </a:r>
            <a:r>
              <a:rPr lang="ko-KR" altLang="en-US" sz="1600" dirty="0">
                <a:solidFill>
                  <a:schemeClr val="bg1"/>
                </a:solidFill>
              </a:rPr>
              <a:t> 한 기업 또는 조직이 개인용과 공용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클라우드의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>
                <a:solidFill>
                  <a:schemeClr val="bg1"/>
                </a:solidFill>
              </a:rPr>
              <a:t>역할을 분리하여 사용하는 형태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21088"/>
            <a:ext cx="5040560" cy="2398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9270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클라우드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7056784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각국의 </a:t>
              </a:r>
              <a:r>
                <a:rPr kumimoji="0" lang="ko-KR" altLang="en-US" sz="40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클라우드</a:t>
              </a: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컴퓨팅 현황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602414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국내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클라우딩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컴퓨팅 시장은 매년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47.6%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의 성장률을 보이면서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2014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년에 시장규모가</a:t>
            </a:r>
          </a:p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4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억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6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천만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달러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해외의 경우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클라우드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컴퓨팅 산업 육성을 위한 인프라 구축이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활발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미국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영국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싱가포르와 같은 국가들은 기존 정부에서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클라우드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컴퓨팅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기술적용으로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시장 확대와 데이터 센터 유치에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적극적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93554"/>
            <a:ext cx="6120680" cy="357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684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클라우드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5488039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클라우드</a:t>
              </a: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활용분야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96038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lt"/>
              </a:rPr>
              <a:t>① 지식환경 분야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아마존을 비롯한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전자책의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활발한 보급은 소비자의 일상적인 독서 행태를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본질적으로 변화시키고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각종 교육 현장에서도 적극 응용될 가능성이 있어 전반적인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라이프스타일의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혁신에 큰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영향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b="1" dirty="0">
                <a:solidFill>
                  <a:schemeClr val="bg1"/>
                </a:solidFill>
                <a:latin typeface="+mn-lt"/>
              </a:rPr>
              <a:t>② 스마트 하우스 분야</a:t>
            </a:r>
          </a:p>
          <a:p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클라우드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컴퓨팅의 확산으로 스마트 하우스 구현에 대한 기존의 구상이 그 의미를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완전히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상실하게 되었다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. IT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혁명의 초점이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PC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에서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스마트폰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그리고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TV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등 디지털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가전으로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이행하는 가운데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가상공간에서 가정 내 모든 기기를 통합적으로 관리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조정하는 일이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현실화될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전망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51850"/>
            <a:ext cx="2844167" cy="232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58" y="4294633"/>
            <a:ext cx="2576858" cy="238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3817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클라우드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5488039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클라우드</a:t>
              </a: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활용분야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602414"/>
            <a:ext cx="44822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b="1" dirty="0">
                <a:solidFill>
                  <a:schemeClr val="bg1"/>
                </a:solidFill>
                <a:latin typeface="+mn-lt"/>
              </a:rPr>
              <a:t>③ 건강관리 서비스 분야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의료 분야에서는 여러 가지 비즈니스 실험이 진행되고 있는 가운데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클라우드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컴퓨팅과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스마트폰을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활용하는 서비스의 개발이 활발히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추진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b="1" dirty="0">
                <a:solidFill>
                  <a:schemeClr val="bg1"/>
                </a:solidFill>
                <a:latin typeface="+mn-lt"/>
              </a:rPr>
              <a:t>④ 비즈니스 솔루션 분야</a:t>
            </a:r>
          </a:p>
          <a:p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클라우드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컴퓨팅의 확산을 기반으로 한 제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차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IT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혁명은 기업의 정보 시스템 이용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환경을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변화시키면서 업무 프로세스도 혁신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96" y="2087916"/>
            <a:ext cx="3145334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5199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O2O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O2O</a:t>
            </a: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1916832"/>
            <a:ext cx="79571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dirty="0"/>
              <a:t>O2O(Online to Offline)</a:t>
            </a:r>
            <a:r>
              <a:rPr lang="ko-KR" altLang="en-US" dirty="0"/>
              <a:t>의 약자로 온라인과 오프라인 채널 융합한 마케팅을 통해 </a:t>
            </a:r>
            <a:r>
              <a:rPr lang="ko-KR" altLang="en-US" dirty="0" smtClean="0"/>
              <a:t>소비자의 구매를 </a:t>
            </a:r>
            <a:r>
              <a:rPr lang="ko-KR" altLang="en-US" dirty="0"/>
              <a:t>촉진하는 새로운 비즈니스 모델이다</a:t>
            </a:r>
            <a:r>
              <a:rPr lang="en-US" altLang="ko-KR" dirty="0"/>
              <a:t>. </a:t>
            </a:r>
            <a:r>
              <a:rPr lang="ko-KR" altLang="en-US" dirty="0"/>
              <a:t>즉 인터넷상의 온라인 서비스를 통해 </a:t>
            </a:r>
            <a:r>
              <a:rPr lang="ko-KR" altLang="en-US" dirty="0" smtClean="0"/>
              <a:t>오프라인으로 </a:t>
            </a:r>
            <a:r>
              <a:rPr lang="ko-KR" altLang="en-US" dirty="0"/>
              <a:t>채널로 소비를 유도하거나</a:t>
            </a:r>
            <a:r>
              <a:rPr lang="en-US" altLang="ko-KR" dirty="0"/>
              <a:t>, </a:t>
            </a:r>
            <a:r>
              <a:rPr lang="ko-KR" altLang="en-US" dirty="0"/>
              <a:t>반대로 오프라인 매장에서 고객에게 정보를 </a:t>
            </a:r>
            <a:r>
              <a:rPr lang="ko-KR" altLang="en-US" dirty="0" smtClean="0"/>
              <a:t>제공하여 </a:t>
            </a:r>
            <a:r>
              <a:rPr lang="ko-KR" altLang="en-US" dirty="0"/>
              <a:t>최종적으로 온라인으로 구매를 유도하는 </a:t>
            </a:r>
            <a:r>
              <a:rPr lang="ko-KR" altLang="en-US" dirty="0" smtClean="0"/>
              <a:t>방식</a:t>
            </a:r>
            <a:endParaRPr lang="en-US" altLang="ko-KR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/>
              <a:t>O2O</a:t>
            </a:r>
            <a:r>
              <a:rPr lang="ko-KR" altLang="en-US" dirty="0"/>
              <a:t>의 특징은 우선 차별화된 소비경험가치 제공에 있다</a:t>
            </a:r>
            <a:r>
              <a:rPr lang="en-US" altLang="ko-KR" dirty="0"/>
              <a:t>. </a:t>
            </a:r>
            <a:r>
              <a:rPr lang="ko-KR" altLang="en-US" dirty="0"/>
              <a:t>기업들은 이미 온라인 </a:t>
            </a:r>
            <a:r>
              <a:rPr lang="ko-KR" altLang="en-US" dirty="0" smtClean="0"/>
              <a:t>중심의 </a:t>
            </a:r>
            <a:r>
              <a:rPr lang="ko-KR" altLang="en-US" dirty="0"/>
              <a:t>소비환경에서 벗어나고자 하는 소비자 행동을 예측하고 온라인과 오프라인을 </a:t>
            </a:r>
            <a:r>
              <a:rPr lang="ko-KR" altLang="en-US" dirty="0" smtClean="0"/>
              <a:t>결합</a:t>
            </a:r>
            <a:r>
              <a:rPr lang="ko-KR" altLang="en-US" dirty="0"/>
              <a:t>한 구매 프로세스를 </a:t>
            </a:r>
            <a:r>
              <a:rPr lang="ko-KR" altLang="en-US" dirty="0" smtClean="0"/>
              <a:t>제공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§"/>
            </a:pPr>
            <a:endParaRPr lang="ko-KR" altLang="en-US" dirty="0">
              <a:latin typeface="+mn-lt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68" y="4278295"/>
            <a:ext cx="3650064" cy="181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29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O2O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3960440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O2O</a:t>
              </a: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활용분야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9781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</a:rPr>
              <a:t>최근 </a:t>
            </a:r>
            <a:r>
              <a:rPr lang="en-US" altLang="ko-KR" dirty="0">
                <a:solidFill>
                  <a:schemeClr val="bg1"/>
                </a:solidFill>
              </a:rPr>
              <a:t>O2O </a:t>
            </a:r>
            <a:r>
              <a:rPr lang="ko-KR" altLang="en-US" dirty="0">
                <a:solidFill>
                  <a:schemeClr val="bg1"/>
                </a:solidFill>
              </a:rPr>
              <a:t>기술과 연계된 비즈니스가 </a:t>
            </a:r>
            <a:r>
              <a:rPr lang="ko-KR" altLang="en-US" dirty="0" smtClean="0">
                <a:solidFill>
                  <a:schemeClr val="bg1"/>
                </a:solidFill>
              </a:rPr>
              <a:t>주목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</a:rPr>
              <a:t>O2O </a:t>
            </a:r>
            <a:r>
              <a:rPr lang="ko-KR" altLang="en-US" dirty="0">
                <a:solidFill>
                  <a:schemeClr val="bg1"/>
                </a:solidFill>
              </a:rPr>
              <a:t>서비스가 삶의 방식 </a:t>
            </a:r>
            <a:r>
              <a:rPr lang="ko-KR" altLang="en-US" dirty="0" smtClean="0">
                <a:solidFill>
                  <a:schemeClr val="bg1"/>
                </a:solidFill>
              </a:rPr>
              <a:t>자체를 변화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</a:rPr>
              <a:t>O2O </a:t>
            </a:r>
            <a:r>
              <a:rPr lang="ko-KR" altLang="en-US" dirty="0">
                <a:solidFill>
                  <a:schemeClr val="bg1"/>
                </a:solidFill>
              </a:rPr>
              <a:t>기술이 급격하게 증가한 서비스 중에 음식배달 분야가 </a:t>
            </a:r>
            <a:r>
              <a:rPr lang="en-US" altLang="ko-KR" dirty="0">
                <a:solidFill>
                  <a:schemeClr val="bg1"/>
                </a:solidFill>
              </a:rPr>
              <a:t>2</a:t>
            </a:r>
            <a:r>
              <a:rPr lang="ko-KR" altLang="en-US" dirty="0" smtClean="0">
                <a:solidFill>
                  <a:schemeClr val="bg1"/>
                </a:solidFill>
              </a:rPr>
              <a:t>조원 </a:t>
            </a:r>
            <a:r>
              <a:rPr lang="ko-KR" altLang="en-US" dirty="0">
                <a:solidFill>
                  <a:schemeClr val="bg1"/>
                </a:solidFill>
              </a:rPr>
              <a:t>규모로 </a:t>
            </a:r>
            <a:r>
              <a:rPr lang="ko-KR" altLang="en-US" dirty="0" smtClean="0">
                <a:solidFill>
                  <a:schemeClr val="bg1"/>
                </a:solidFill>
              </a:rPr>
              <a:t>예측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전체 배달음식 시장의 </a:t>
            </a:r>
            <a:r>
              <a:rPr lang="en-US" altLang="ko-KR" dirty="0">
                <a:solidFill>
                  <a:schemeClr val="bg1"/>
                </a:solidFill>
              </a:rPr>
              <a:t>20% </a:t>
            </a:r>
            <a:r>
              <a:rPr lang="ko-KR" altLang="en-US" dirty="0" smtClean="0">
                <a:solidFill>
                  <a:schemeClr val="bg1"/>
                </a:solidFill>
              </a:rPr>
              <a:t>수준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</a:rPr>
              <a:t>카카오택시의 등장으로 </a:t>
            </a:r>
            <a:r>
              <a:rPr lang="ko-KR" altLang="en-US" dirty="0">
                <a:solidFill>
                  <a:schemeClr val="bg1"/>
                </a:solidFill>
              </a:rPr>
              <a:t>콜택시 서비스에 가입한 택시가 전체의 </a:t>
            </a:r>
            <a:r>
              <a:rPr lang="en-US" altLang="ko-KR" dirty="0">
                <a:solidFill>
                  <a:schemeClr val="bg1"/>
                </a:solidFill>
              </a:rPr>
              <a:t>60% </a:t>
            </a:r>
            <a:r>
              <a:rPr lang="ko-KR" altLang="en-US" dirty="0" smtClean="0">
                <a:solidFill>
                  <a:schemeClr val="bg1"/>
                </a:solidFill>
              </a:rPr>
              <a:t>수준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92096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8" y="4357086"/>
            <a:ext cx="1860838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462" y="4323749"/>
            <a:ext cx="1951286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4639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0" y="276542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20669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7010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17913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67347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76056" y="212901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질문 받습니다</a:t>
            </a:r>
            <a:r>
              <a:rPr kumimoji="0" lang="en-US" altLang="ko-KR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0" lang="ko-KR" altLang="en-US" sz="2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000496" y="2880360"/>
            <a:ext cx="4675560" cy="762954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072066" y="292893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0" name="빛아우라" descr="빛아우라.png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95450" y="3044825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도넛아우라"/>
          <p:cNvSpPr/>
          <p:nvPr/>
        </p:nvSpPr>
        <p:spPr>
          <a:xfrm>
            <a:off x="2214563" y="3789363"/>
            <a:ext cx="1612900" cy="1611312"/>
          </a:xfrm>
          <a:prstGeom prst="donut">
            <a:avLst>
              <a:gd name="adj" fmla="val 1424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</a:endParaRPr>
          </a:p>
        </p:txBody>
      </p:sp>
      <p:pic>
        <p:nvPicPr>
          <p:cNvPr id="33" name="별" descr="별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388128">
            <a:off x="2067719" y="2866232"/>
            <a:ext cx="26860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9324975" y="0"/>
            <a:ext cx="29845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9774 -1.11111E-6 L 2.77778E-7 -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7 -1.85185E-6 L -0.09774 -1.85185E-6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21" dur="6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3.33333E-6 L -0.04965 -0.0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-6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0034 0.00347 L -0.02083 -3.7037E-7 " pathEditMode="relative" rAng="0" ptsTypes="AA">
                                      <p:cBhvr>
                                        <p:cTn id="49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2083 -3.7037E-7 L 0.02275 0.00741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955 0.00648 C -0.74739 -0.00949 -0.68542 -0.025 -0.61771 -0.01898 C -0.54982 -0.01296 -0.4783 0.04653 -0.40312 0.04259 C -0.32795 0.03866 -0.23403 -0.03518 -0.16719 -0.04213 C -0.10035 -0.04884 -0.02778 -0.00648 -1.38889E-6 -2.22222E-6 " pathEditMode="relative" rAng="0" ptsTypes="AAAAA">
                                      <p:cBhvr>
                                        <p:cTn id="61" dur="33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86233 0.00648 C -0.79635 -0.00949 -0.73021 -0.025 -0.65799 -0.01898 C -0.58542 -0.01296 -0.50955 0.04653 -0.42934 0.04259 C -0.34896 0.03866 -0.24931 -0.03518 -0.1783 -0.04213 C -0.10677 -0.04884 -0.02969 -0.00648 2.77778E-7 -2.22222E-6 " pathEditMode="relative" rAng="0" ptsTypes="AAAAA">
                                      <p:cBhvr>
                                        <p:cTn id="69" dur="29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21006 0.0074 C -1.1177 -0.01065 -1.025 -0.02778 -0.92361 -0.0213 C -0.82187 -0.01482 -0.7151 0.05254 -0.60277 0.04745 C -0.48975 0.04352 -0.34982 -0.03935 -0.25017 -0.04676 C -0.15 -0.05394 -0.04184 -0.00741 -4.72222E-6 2.96296E-6 " pathEditMode="relative" rAng="0" ptsTypes="AAAAA">
                                      <p:cBhvr>
                                        <p:cTn id="77" dur="24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6 C -0.14027 0.03866 -0.09982 -0.03518 -0.07118 -0.04213 C -0.04288 -0.04884 -0.01215 -0.00648 -3.88889E-6 -3.33333E-6 " pathEditMode="relative" rAng="0" ptsTypes="AAAAA">
                                      <p:cBhvr>
                                        <p:cTn id="85" dur="19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34514 0.00648 C -0.3191 -0.00949 -0.29254 -0.025 -0.26372 -0.01898 C -0.23455 -0.01296 -0.20434 0.04653 -0.17188 0.04259 C -0.14028 0.03866 -0.1 -0.03518 -0.07136 -0.04213 C -0.04306 -0.04884 -0.01233 -0.00648 1.94444E-6 -2.22222E-6 " pathEditMode="relative" rAng="0" ptsTypes="AAAAA">
                                      <p:cBhvr>
                                        <p:cTn id="93" dur="2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01" dur="28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5E-6 -2.22222E-6 " pathEditMode="relative" rAng="0" ptsTypes="AAAAA">
                                      <p:cBhvr>
                                        <p:cTn id="109" dur="21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117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3819 -0.00972 C -0.86667 0.01389 -0.79479 0.03658 -0.71597 0.02778 C -0.63715 0.01898 -0.55451 -0.06852 -0.46753 -0.06273 C -0.38003 -0.05694 -0.27135 0.05162 -0.19427 0.06181 C -0.11632 0.07176 -0.03246 0.00949 -5.55556E-7 -2.22222E-6 " pathEditMode="relative" rAng="0" ptsTypes="AAAAA">
                                      <p:cBhvr>
                                        <p:cTn id="125" dur="2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4514 0.01227 C -0.31909 -0.01782 -0.29253 -0.04699 -0.26371 -0.03588 C -0.23472 -0.02453 -0.20451 0.08773 -0.17187 0.08009 C -0.14028 0.07269 -0.09982 -0.0662 -0.07118 -0.0794 C -0.04288 -0.0919 -0.01215 -0.01227 -2.5E-6 -2.22222E-6 " pathEditMode="relative" rAng="0" ptsTypes="AAAAA">
                                      <p:cBhvr>
                                        <p:cTn id="133" dur="26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0955 0.00648 C -0.7474 -0.00949 -0.68542 -0.025 -0.61771 -0.01898 C -0.54983 -0.01296 -0.4783 0.04653 -0.40313 0.04259 C -0.32795 0.03866 -0.23403 -0.03518 -0.16719 -0.04213 C -0.10035 -0.04884 -0.02778 -0.00648 2.77778E-6 -2.22222E-6 " pathEditMode="relative" rAng="0" ptsTypes="AAAAA">
                                      <p:cBhvr>
                                        <p:cTn id="144" dur="33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86233 0.00648 C -0.79636 -0.00949 -0.73021 -0.025 -0.65799 -0.01898 C -0.58542 -0.01296 -0.50955 0.04653 -0.42934 0.04259 C -0.34896 0.03866 -0.24931 -0.03518 -0.1783 -0.04213 C -0.10677 -0.04884 -0.02969 -0.00648 4.16667E-6 -2.22222E-6 " pathEditMode="relative" rAng="0" ptsTypes="AAAAA">
                                      <p:cBhvr>
                                        <p:cTn id="152" dur="29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1.21024 0.00741 C -1.11788 -0.01065 -1.025 -0.02778 -0.92361 -0.0213 C -0.82187 -0.01481 -0.7151 0.05255 -0.60277 0.04745 C -0.48975 0.04352 -0.34982 -0.03935 -0.25017 -0.04676 C -0.15 -0.05393 -0.04184 -0.00741 -4.72222E-6 -7.40741E-7 " pathEditMode="relative" rAng="0" ptsTypes="AAAAA">
                                      <p:cBhvr>
                                        <p:cTn id="160" dur="24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59 C -0.14027 0.03866 -0.09982 -0.03518 -0.07118 -0.04213 C -0.04288 -0.04884 -0.01215 -0.00648 -3.88889E-6 -2.22222E-6 " pathEditMode="relative" rAng="0" ptsTypes="AAAAA">
                                      <p:cBhvr>
                                        <p:cTn id="168" dur="19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34513 0.00648 C -0.31909 -0.00949 -0.29253 -0.025 -0.26371 -0.01898 C -0.23454 -0.01296 -0.20434 0.04653 -0.17187 0.04259 C -0.14027 0.03866 -0.1 -0.03518 -0.07135 -0.04213 C -0.04305 -0.04884 -0.01232 -0.00648 -3.88889E-6 -2.22222E-6 " pathEditMode="relative" rAng="0" ptsTypes="AAAAA">
                                      <p:cBhvr>
                                        <p:cTn id="176" dur="2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84" dur="28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22222E-6 -2.22222E-6 " pathEditMode="relative" rAng="0" ptsTypes="AAAAA">
                                      <p:cBhvr>
                                        <p:cTn id="192" dur="21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200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0.93819 -0.00972 C -0.86666 0.01389 -0.79479 0.03658 -0.71597 0.02778 C -0.63715 0.01898 -0.55451 -0.06852 -0.46753 -0.06273 C -0.38003 -0.05694 -0.27135 0.05162 -0.19427 0.06181 C -0.11632 0.07176 -0.03246 0.00949 -2.77778E-6 -2.22222E-6 " pathEditMode="relative" rAng="0" ptsTypes="AAAAA">
                                      <p:cBhvr>
                                        <p:cTn id="208" dur="2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34514 0.01227 C -0.3191 -0.01782 -0.29254 -0.04699 -0.26372 -0.03588 C -0.23472 -0.02453 -0.20452 0.08774 -0.17188 0.0801 C -0.14028 0.07269 -0.09983 -0.0662 -0.07118 -0.07939 C -0.04288 -0.09189 -0.01216 -0.01226 2.5E-6 -3.7037E-6 " pathEditMode="relative" rAng="0" ptsTypes="AAAAA">
                                      <p:cBhvr>
                                        <p:cTn id="216" dur="26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41718" y="1036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목 차</a:t>
            </a:r>
            <a:endParaRPr kumimoji="0" lang="ko-KR" altLang="en-US" sz="3800" dirty="0" smtClean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1-1"/>
          <p:cNvGrpSpPr>
            <a:grpSpLocks/>
          </p:cNvGrpSpPr>
          <p:nvPr/>
        </p:nvGrpSpPr>
        <p:grpSpPr bwMode="auto">
          <a:xfrm>
            <a:off x="395536" y="1468400"/>
            <a:ext cx="961965" cy="743098"/>
            <a:chOff x="486030" y="1406555"/>
            <a:chExt cx="1196776" cy="1073722"/>
          </a:xfrm>
        </p:grpSpPr>
        <p:grpSp>
          <p:nvGrpSpPr>
            <p:cNvPr id="4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01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" name="그룹 1-2"/>
          <p:cNvGrpSpPr>
            <a:grpSpLocks/>
          </p:cNvGrpSpPr>
          <p:nvPr/>
        </p:nvGrpSpPr>
        <p:grpSpPr bwMode="auto">
          <a:xfrm>
            <a:off x="179512" y="1379501"/>
            <a:ext cx="6822042" cy="959328"/>
            <a:chOff x="62591" y="1358776"/>
            <a:chExt cx="4780638" cy="1249680"/>
          </a:xfrm>
        </p:grpSpPr>
        <p:sp>
          <p:nvSpPr>
            <p:cNvPr id="35" name="직사각형 34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직사각형 6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3" name="직선 연결선 7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1-1"/>
          <p:cNvSpPr txBox="1"/>
          <p:nvPr/>
        </p:nvSpPr>
        <p:spPr>
          <a:xfrm>
            <a:off x="1683271" y="1715690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네트워크 </a:t>
            </a: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기초기술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342230" y="2387613"/>
            <a:ext cx="5236107" cy="249299"/>
            <a:chOff x="1857420" y="2603085"/>
            <a:chExt cx="5370685" cy="211669"/>
          </a:xfrm>
        </p:grpSpPr>
        <p:sp>
          <p:nvSpPr>
            <p:cNvPr id="114" name="Text 1-2"/>
            <p:cNvSpPr txBox="1"/>
            <p:nvPr/>
          </p:nvSpPr>
          <p:spPr>
            <a:xfrm>
              <a:off x="2215918" y="2603085"/>
              <a:ext cx="5012187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IPv6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en-US" altLang="ko-KR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BcN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블루투스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UWB / P2P 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15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16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7" name="그룹 1-1"/>
          <p:cNvGrpSpPr>
            <a:grpSpLocks/>
          </p:cNvGrpSpPr>
          <p:nvPr/>
        </p:nvGrpSpPr>
        <p:grpSpPr bwMode="auto">
          <a:xfrm>
            <a:off x="373041" y="2869827"/>
            <a:ext cx="961965" cy="743098"/>
            <a:chOff x="486030" y="1406555"/>
            <a:chExt cx="1196776" cy="1073722"/>
          </a:xfrm>
        </p:grpSpPr>
        <p:grpSp>
          <p:nvGrpSpPr>
            <p:cNvPr id="138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41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40" name="TextBox 139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02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44" name="그룹 1-2"/>
          <p:cNvGrpSpPr>
            <a:grpSpLocks/>
          </p:cNvGrpSpPr>
          <p:nvPr/>
        </p:nvGrpSpPr>
        <p:grpSpPr bwMode="auto">
          <a:xfrm>
            <a:off x="107504" y="2780928"/>
            <a:ext cx="6822042" cy="831998"/>
            <a:chOff x="62591" y="1358776"/>
            <a:chExt cx="4780638" cy="1249680"/>
          </a:xfrm>
        </p:grpSpPr>
        <p:sp>
          <p:nvSpPr>
            <p:cNvPr id="146" name="직사각형 145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50" name="직선 연결선 149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연결선 152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168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직사각형 169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2" name="직선 연결선 171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직사각형 173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5" name="직선 연결선 174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 1-1"/>
          <p:cNvSpPr txBox="1"/>
          <p:nvPr/>
        </p:nvSpPr>
        <p:spPr>
          <a:xfrm>
            <a:off x="1570537" y="3117117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en-US" altLang="ko-KR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IOT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77" name="그룹 176"/>
          <p:cNvGrpSpPr/>
          <p:nvPr/>
        </p:nvGrpSpPr>
        <p:grpSpPr>
          <a:xfrm>
            <a:off x="1300826" y="3667414"/>
            <a:ext cx="7159606" cy="249299"/>
            <a:chOff x="1857420" y="2603085"/>
            <a:chExt cx="7343622" cy="211670"/>
          </a:xfrm>
        </p:grpSpPr>
        <p:sp>
          <p:nvSpPr>
            <p:cNvPr id="178" name="Text 1-2"/>
            <p:cNvSpPr txBox="1"/>
            <p:nvPr/>
          </p:nvSpPr>
          <p:spPr>
            <a:xfrm>
              <a:off x="2215917" y="2603085"/>
              <a:ext cx="6985125" cy="21167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란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IOT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</a:t>
              </a:r>
              <a:r>
                <a:rPr kumimoji="0" lang="en-US" altLang="ko-KR" dirty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변천사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IOT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 핵심기술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각국의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IOT / IOT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활용분야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79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84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6" name="그룹 1-1"/>
          <p:cNvGrpSpPr>
            <a:grpSpLocks/>
          </p:cNvGrpSpPr>
          <p:nvPr/>
        </p:nvGrpSpPr>
        <p:grpSpPr bwMode="auto">
          <a:xfrm>
            <a:off x="360291" y="4142528"/>
            <a:ext cx="961965" cy="743098"/>
            <a:chOff x="486030" y="1406555"/>
            <a:chExt cx="1196776" cy="1073722"/>
          </a:xfrm>
        </p:grpSpPr>
        <p:grpSp>
          <p:nvGrpSpPr>
            <p:cNvPr id="187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89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90" name="그림 189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88" name="TextBox 187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03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91" name="그룹 1-2"/>
          <p:cNvGrpSpPr>
            <a:grpSpLocks/>
          </p:cNvGrpSpPr>
          <p:nvPr/>
        </p:nvGrpSpPr>
        <p:grpSpPr bwMode="auto">
          <a:xfrm>
            <a:off x="107504" y="4053629"/>
            <a:ext cx="6822042" cy="831998"/>
            <a:chOff x="62591" y="1358776"/>
            <a:chExt cx="4780638" cy="1249680"/>
          </a:xfrm>
        </p:grpSpPr>
        <p:sp>
          <p:nvSpPr>
            <p:cNvPr id="192" name="직사각형 191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95" name="직선 연결선 194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96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직사각형 19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0" name="직선 연결선 19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직사각형 20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3" name="직선 연결선 20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Text 1-1"/>
          <p:cNvSpPr txBox="1"/>
          <p:nvPr/>
        </p:nvSpPr>
        <p:spPr>
          <a:xfrm>
            <a:off x="1557787" y="4389818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클라우드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05" name="그룹 204"/>
          <p:cNvGrpSpPr/>
          <p:nvPr/>
        </p:nvGrpSpPr>
        <p:grpSpPr>
          <a:xfrm>
            <a:off x="1234645" y="4979901"/>
            <a:ext cx="5937101" cy="249299"/>
            <a:chOff x="1846558" y="2891118"/>
            <a:chExt cx="4165602" cy="211669"/>
          </a:xfrm>
        </p:grpSpPr>
        <p:sp>
          <p:nvSpPr>
            <p:cNvPr id="208" name="Text 1-2"/>
            <p:cNvSpPr txBox="1"/>
            <p:nvPr/>
          </p:nvSpPr>
          <p:spPr>
            <a:xfrm>
              <a:off x="2205056" y="2891118"/>
              <a:ext cx="3807104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클라우드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란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클라우드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종류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클라우드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활용분야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09" name="화살표 1"/>
            <p:cNvGrpSpPr>
              <a:grpSpLocks/>
            </p:cNvGrpSpPr>
            <p:nvPr/>
          </p:nvGrpSpPr>
          <p:grpSpPr bwMode="auto">
            <a:xfrm>
              <a:off x="1846558" y="2924026"/>
              <a:ext cx="236707" cy="146050"/>
              <a:chOff x="1858915" y="2239178"/>
              <a:chExt cx="175354" cy="147421"/>
            </a:xfrm>
          </p:grpSpPr>
          <p:sp>
            <p:nvSpPr>
              <p:cNvPr id="210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14" name="그룹 1-1"/>
          <p:cNvGrpSpPr>
            <a:grpSpLocks/>
          </p:cNvGrpSpPr>
          <p:nvPr/>
        </p:nvGrpSpPr>
        <p:grpSpPr bwMode="auto">
          <a:xfrm>
            <a:off x="353645" y="5460939"/>
            <a:ext cx="961965" cy="743098"/>
            <a:chOff x="486030" y="1406555"/>
            <a:chExt cx="1196776" cy="1073722"/>
          </a:xfrm>
        </p:grpSpPr>
        <p:grpSp>
          <p:nvGrpSpPr>
            <p:cNvPr id="215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21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218" name="그림 217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16" name="TextBox 21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04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9" name="그룹 1-2"/>
          <p:cNvGrpSpPr>
            <a:grpSpLocks/>
          </p:cNvGrpSpPr>
          <p:nvPr/>
        </p:nvGrpSpPr>
        <p:grpSpPr bwMode="auto">
          <a:xfrm>
            <a:off x="107504" y="5411949"/>
            <a:ext cx="6822042" cy="804576"/>
            <a:chOff x="62591" y="1358776"/>
            <a:chExt cx="4780638" cy="1249680"/>
          </a:xfrm>
        </p:grpSpPr>
        <p:sp>
          <p:nvSpPr>
            <p:cNvPr id="220" name="직사각형 219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23" name="직선 연결선 222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223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직선 연결선 224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직사각형 225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28" name="직선 연결선 227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직선 연결선 228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직사각형 229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31" name="직선 연결선 230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Text 1-1"/>
          <p:cNvSpPr txBox="1"/>
          <p:nvPr/>
        </p:nvSpPr>
        <p:spPr>
          <a:xfrm>
            <a:off x="1551141" y="5627973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en-US" altLang="ko-KR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O2O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79" name="그룹 278"/>
          <p:cNvGrpSpPr/>
          <p:nvPr/>
        </p:nvGrpSpPr>
        <p:grpSpPr>
          <a:xfrm>
            <a:off x="1260014" y="6204037"/>
            <a:ext cx="6487972" cy="249299"/>
            <a:chOff x="1846558" y="2820375"/>
            <a:chExt cx="4552105" cy="211669"/>
          </a:xfrm>
        </p:grpSpPr>
        <p:sp>
          <p:nvSpPr>
            <p:cNvPr id="280" name="Text 1-2"/>
            <p:cNvSpPr txBox="1"/>
            <p:nvPr/>
          </p:nvSpPr>
          <p:spPr>
            <a:xfrm>
              <a:off x="2154657" y="2820375"/>
              <a:ext cx="4244006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O2O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란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/ O2O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 활용분야 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81" name="화살표 1"/>
            <p:cNvGrpSpPr>
              <a:grpSpLocks/>
            </p:cNvGrpSpPr>
            <p:nvPr/>
          </p:nvGrpSpPr>
          <p:grpSpPr bwMode="auto">
            <a:xfrm>
              <a:off x="1846558" y="2881516"/>
              <a:ext cx="236707" cy="146050"/>
              <a:chOff x="1858915" y="2196269"/>
              <a:chExt cx="175354" cy="147421"/>
            </a:xfrm>
          </p:grpSpPr>
          <p:sp>
            <p:nvSpPr>
              <p:cNvPr id="282" name="화살표 1-1"/>
              <p:cNvSpPr/>
              <p:nvPr/>
            </p:nvSpPr>
            <p:spPr>
              <a:xfrm>
                <a:off x="1858915" y="2196269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화살표 1-2"/>
              <p:cNvSpPr/>
              <p:nvPr/>
            </p:nvSpPr>
            <p:spPr>
              <a:xfrm>
                <a:off x="1937027" y="2196269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79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네트워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크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1361041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IPv6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IPv6(Internet Protocol Version 6)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는 네트워크 계층의 차세대 인터넷 프로토콜로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인터넷을 위한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주소 체계 방법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5" y="2708920"/>
            <a:ext cx="32403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08920"/>
            <a:ext cx="469174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4027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네트워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크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1361041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err="1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BcN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광대역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통합망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lt"/>
              </a:rPr>
              <a:t>BcN,Broadband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 Convergence Network)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은 통신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·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방송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·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인터넷이 융합된 </a:t>
            </a:r>
            <a:r>
              <a:rPr lang="ko-KR" altLang="en-US" dirty="0" err="1" smtClean="0">
                <a:solidFill>
                  <a:schemeClr val="bg1"/>
                </a:solidFill>
                <a:latin typeface="+mn-lt"/>
              </a:rPr>
              <a:t>품질보장형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광대역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멀티미디어 서비스를 언제 어디서나 끊김 없이 안전하게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광대역으로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이용할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수 있는 차세대 통합 네트워크로 정의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2936"/>
            <a:ext cx="543440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145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네트워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크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265937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블루투스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블루투스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(Bluetooth)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는 무선 통신 기술로서 휴대전화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PC,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프린터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전화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팩스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PDA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등의 정보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통신 기기와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TV,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냉장고 등의 가전제품까지 무선으로 연결이 가능한 기술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5850054" cy="16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61366" y="4251182"/>
            <a:ext cx="88826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블루투스의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특징은 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 -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블루투스는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적외선 통신보다 먼 거리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통신이 가능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다른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정보통신 기기와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통신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-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무선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통신 기술 중 장애물 통신 가능한데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블루투스는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리모콘에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활용되는 적외선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통신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  (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IrDA)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등 다른 근거리 무선 통신 기술에 비해 여러 면에서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통상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10m,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최대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100m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떨어진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기기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를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연결할 수 있고 중간에 장애물이 있어도 통신이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가능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 -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낮은 전략 소모량으로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블루투스는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전력 소모량이 낮으나 현재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칩셋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가격이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5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달러 선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-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단거리 라디오 전파 통신사용으로 무선으로 여러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기기들을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연결하는 기술로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전자 장치들이 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서로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통신할 수 있는 수단을 제공한다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. 15m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이내의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근거리에서는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PDA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와 컴퓨터가 연결 및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동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기화되고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자동으로 통신이 연결되어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컴퓨터와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통신 기기를 연결하는 전 세계적인 기술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표준</a:t>
            </a:r>
            <a:endParaRPr lang="ko-KR" alt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3177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네트워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크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157433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UWB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1"/>
                </a:solidFill>
                <a:latin typeface="+mn-lt"/>
              </a:rPr>
              <a:t>UWB(Ultra-wideband)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는 기존에 비해 매우 넓은 대역에 걸쳐 낮은 전력으로 대용량의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정보를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전송하는 무선 통신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기술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lt"/>
              </a:rPr>
              <a:t>단거리 구간에서 낮은 전력으로 넓은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주파수를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통해 많은 양의 디지털 데이터를 전송하기 위한 무선 기술로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GHz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대의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주파수를 사용하면서도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초당 수천∼수백만 회의 </a:t>
            </a:r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저출력으로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 이루어진 특징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3019413" cy="29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36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네트워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크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183956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그리</a:t>
              </a:r>
              <a:r>
                <a:rPr kumimoji="0" lang="ko-KR" altLang="en-US" sz="440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드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+mn-lt"/>
              </a:rPr>
              <a:t>그리드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(Grid)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는 기존의 인터넷과 차세대 인터넷을 하나의 네트워크로 묶어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마치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통합된 신경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조직처럼 작동할 수 있게 제어하는 가상 슈퍼컴퓨터를 의미한다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즉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초고속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네트워크에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연동된 연구 자원의 수집과 통합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공유를 동적으로 지원하는 연구 인프라이다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.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27" y="3182088"/>
            <a:ext cx="460794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657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네트워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크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114228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P2P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>
                <a:solidFill>
                  <a:schemeClr val="bg1"/>
                </a:solidFill>
                <a:latin typeface="+mn-lt"/>
              </a:rPr>
              <a:t>P2P(Peer to Peer)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는 인터넷에서 개인과 개인이 직접 연결되어 파일을 공유하는 것을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의미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기존의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서버와 클라이언트 개념이나 공급자와 소비자 개념에서 벗어나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개인 컴퓨터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사이에서 직접 연결하고 검색함으로써 모든 참여자가 공급자인 동시에 수요자</a:t>
            </a:r>
          </a:p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   가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되는 형태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01008"/>
            <a:ext cx="533474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4744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14177</TotalTime>
  <Words>2014</Words>
  <Application>Microsoft Office PowerPoint</Application>
  <PresentationFormat>화면 슬라이드 쇼(4:3)</PresentationFormat>
  <Paragraphs>174</Paragraphs>
  <Slides>27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29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방지희</dc:creator>
  <cp:lastModifiedBy>동국대학교</cp:lastModifiedBy>
  <cp:revision>1856</cp:revision>
  <dcterms:created xsi:type="dcterms:W3CDTF">2014-03-26T15:27:10Z</dcterms:created>
  <dcterms:modified xsi:type="dcterms:W3CDTF">2018-07-20T04:39:47Z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F:\교양특강\리더십17.pptx</vt:lpwstr>
  </property>
</Properties>
</file>