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402" r:id="rId3"/>
    <p:sldId id="541" r:id="rId4"/>
    <p:sldId id="547" r:id="rId5"/>
    <p:sldId id="552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24" r:id="rId15"/>
    <p:sldId id="583" r:id="rId16"/>
    <p:sldId id="57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429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기초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Ch3.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디바이스 관련 기술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2366416" cy="1257173"/>
            <a:chOff x="261041" y="713889"/>
            <a:chExt cx="438429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435994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25088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나노기술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0949"/>
            <a:ext cx="7701493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328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2366416" cy="1257173"/>
            <a:chOff x="261041" y="713889"/>
            <a:chExt cx="438429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435994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25088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MEMS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3508" y="2572692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MEMS(Micro Electro Mechanical System)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기술은 초소형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차원 구조물 또는 이를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포함하는 시스템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구현을 통칭하며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소형화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지능화가 요구되는 미래 환경에 대응하기 위한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핵심기술로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인식된다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유비쿼터스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네트워크나 초소형 휴먼 인터페이스 분야의 핵심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요소인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차원의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작은 구조물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센서 및 구동 장치 등을 소형화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고정밀화하고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복합화를 가능하게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하는 시스템화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MEMS</a:t>
            </a:r>
            <a:r>
              <a:rPr lang="ko-KR" altLang="en-US" sz="1600" dirty="0">
                <a:solidFill>
                  <a:schemeClr val="bg1"/>
                </a:solidFill>
              </a:rPr>
              <a:t>의 특징으로는 짧은 기술 개발 역사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광범위한 산업 분야와 연계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기술의 </a:t>
            </a:r>
            <a:r>
              <a:rPr lang="ko-KR" altLang="en-US" sz="1600" dirty="0" smtClean="0">
                <a:solidFill>
                  <a:schemeClr val="bg1"/>
                </a:solidFill>
              </a:rPr>
              <a:t>융합성과 </a:t>
            </a:r>
            <a:r>
              <a:rPr lang="ko-KR" altLang="en-US" sz="1600" dirty="0" err="1">
                <a:solidFill>
                  <a:schemeClr val="bg1"/>
                </a:solidFill>
              </a:rPr>
              <a:t>혁신성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전자ㆍ기계</a:t>
            </a:r>
            <a:r>
              <a:rPr lang="ko-KR" altLang="en-US" sz="1600" dirty="0">
                <a:solidFill>
                  <a:schemeClr val="bg1"/>
                </a:solidFill>
              </a:rPr>
              <a:t> 관련 복합 부품의 극소화 및 집적화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일괄의 생산에 의한 </a:t>
            </a:r>
            <a:r>
              <a:rPr lang="ko-KR" altLang="en-US" sz="1600" dirty="0" smtClean="0">
                <a:solidFill>
                  <a:schemeClr val="bg1"/>
                </a:solidFill>
              </a:rPr>
              <a:t>대량생산 </a:t>
            </a:r>
            <a:r>
              <a:rPr lang="ko-KR" altLang="en-US" sz="1600" dirty="0">
                <a:solidFill>
                  <a:schemeClr val="bg1"/>
                </a:solidFill>
              </a:rPr>
              <a:t>및 낮은 가격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미세 효과에 의한 거대 효과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초기 설비 투자의 요구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오랜 경험 </a:t>
            </a:r>
            <a:r>
              <a:rPr lang="ko-KR" altLang="en-US" sz="1600" dirty="0" smtClean="0">
                <a:solidFill>
                  <a:schemeClr val="bg1"/>
                </a:solidFill>
              </a:rPr>
              <a:t>및 노하우 </a:t>
            </a:r>
            <a:r>
              <a:rPr lang="ko-KR" altLang="en-US" sz="1600" dirty="0">
                <a:solidFill>
                  <a:schemeClr val="bg1"/>
                </a:solidFill>
              </a:rPr>
              <a:t>필요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소량 다품종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중소기업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벤처 기업 분야</a:t>
            </a:r>
            <a:r>
              <a:rPr lang="en-US" altLang="ko-KR" sz="1600" dirty="0">
                <a:solidFill>
                  <a:schemeClr val="bg1"/>
                </a:solidFill>
              </a:rPr>
              <a:t>), </a:t>
            </a:r>
            <a:r>
              <a:rPr lang="ko-KR" altLang="en-US" sz="1600" dirty="0">
                <a:solidFill>
                  <a:schemeClr val="bg1"/>
                </a:solidFill>
              </a:rPr>
              <a:t>정부 주도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적합한 기술 </a:t>
            </a:r>
            <a:r>
              <a:rPr lang="ko-KR" altLang="en-US" sz="1600" dirty="0" smtClean="0">
                <a:solidFill>
                  <a:schemeClr val="bg1"/>
                </a:solidFill>
              </a:rPr>
              <a:t>등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</a:rPr>
              <a:t>MEMS </a:t>
            </a:r>
            <a:r>
              <a:rPr lang="ko-KR" altLang="en-US" sz="1600" dirty="0">
                <a:solidFill>
                  <a:schemeClr val="bg1"/>
                </a:solidFill>
              </a:rPr>
              <a:t>기술의 응용 분야로는 자동차의 가속도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자이로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압력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온도 등의 </a:t>
            </a:r>
            <a:r>
              <a:rPr lang="ko-KR" altLang="en-US" sz="1600" dirty="0" smtClean="0">
                <a:solidFill>
                  <a:schemeClr val="bg1"/>
                </a:solidFill>
              </a:rPr>
              <a:t>센서와 정보 </a:t>
            </a:r>
            <a:r>
              <a:rPr lang="ko-KR" altLang="en-US" sz="1600" dirty="0">
                <a:solidFill>
                  <a:schemeClr val="bg1"/>
                </a:solidFill>
              </a:rPr>
              <a:t>통신의 미소 반사경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미소 렌즈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미소 레이저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감광 소자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광신호</a:t>
            </a:r>
            <a:r>
              <a:rPr lang="ko-KR" altLang="en-US" sz="1600" dirty="0">
                <a:solidFill>
                  <a:schemeClr val="bg1"/>
                </a:solidFill>
              </a:rPr>
              <a:t> 분리기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광단속기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정보 검출기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초정밀 </a:t>
            </a:r>
            <a:r>
              <a:rPr lang="ko-KR" altLang="en-US" sz="1600" dirty="0" err="1">
                <a:solidFill>
                  <a:schemeClr val="bg1"/>
                </a:solidFill>
              </a:rPr>
              <a:t>조립기</a:t>
            </a:r>
            <a:r>
              <a:rPr lang="ko-KR" altLang="en-US" sz="1600" dirty="0">
                <a:solidFill>
                  <a:schemeClr val="bg1"/>
                </a:solidFill>
              </a:rPr>
              <a:t> 등이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그리고 컴퓨터와 사무 자동화 </a:t>
            </a:r>
            <a:r>
              <a:rPr lang="ko-KR" altLang="en-US" sz="1600" dirty="0" smtClean="0">
                <a:solidFill>
                  <a:schemeClr val="bg1"/>
                </a:solidFill>
              </a:rPr>
              <a:t>기기에서는 </a:t>
            </a:r>
            <a:r>
              <a:rPr lang="ko-KR" altLang="en-US" sz="1600" dirty="0">
                <a:solidFill>
                  <a:schemeClr val="bg1"/>
                </a:solidFill>
              </a:rPr>
              <a:t>고해상도 잉크젯 프린터 헤드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고해상도 마이크로 디스플레이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하드디스크 </a:t>
            </a:r>
            <a:r>
              <a:rPr lang="ko-KR" altLang="en-US" sz="1600" dirty="0" smtClean="0">
                <a:solidFill>
                  <a:schemeClr val="bg1"/>
                </a:solidFill>
              </a:rPr>
              <a:t>등 초정밀 </a:t>
            </a:r>
            <a:r>
              <a:rPr lang="ko-KR" altLang="en-US" sz="1600" dirty="0">
                <a:solidFill>
                  <a:schemeClr val="bg1"/>
                </a:solidFill>
              </a:rPr>
              <a:t>헤드 등에 사용되고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전자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가전 및 설비의 초소형 박막 전지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각종 제조 </a:t>
            </a:r>
            <a:r>
              <a:rPr lang="ko-KR" altLang="en-US" sz="1600" dirty="0" smtClean="0">
                <a:solidFill>
                  <a:schemeClr val="bg1"/>
                </a:solidFill>
              </a:rPr>
              <a:t>장비 및 </a:t>
            </a:r>
            <a:r>
              <a:rPr lang="ko-KR" altLang="en-US" sz="1600" dirty="0">
                <a:solidFill>
                  <a:schemeClr val="bg1"/>
                </a:solidFill>
              </a:rPr>
              <a:t>시설용 센서와 가정용 전기 제품 등의 센서 등에도 사용되고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또한 의료 및 </a:t>
            </a:r>
            <a:r>
              <a:rPr lang="ko-KR" altLang="en-US" sz="1600" dirty="0" smtClean="0">
                <a:solidFill>
                  <a:schemeClr val="bg1"/>
                </a:solidFill>
              </a:rPr>
              <a:t>환경의 </a:t>
            </a:r>
            <a:r>
              <a:rPr lang="ko-KR" altLang="en-US" sz="1600" dirty="0">
                <a:solidFill>
                  <a:schemeClr val="bg1"/>
                </a:solidFill>
              </a:rPr>
              <a:t>일회용 분석기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초소형 내시경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혈압센서 등에도 </a:t>
            </a:r>
            <a:r>
              <a:rPr lang="ko-KR" altLang="en-US" sz="1600" dirty="0" smtClean="0">
                <a:solidFill>
                  <a:schemeClr val="bg1"/>
                </a:solidFill>
              </a:rPr>
              <a:t>활용</a:t>
            </a:r>
            <a:endParaRPr lang="ko-KR" alt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8600"/>
            <a:ext cx="5368727" cy="234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70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5119847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5095492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임베디드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컨트롤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28092" y="1679141"/>
            <a:ext cx="868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임베디드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시스템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(Embedded System)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내장형 시스템으로 작동시키는 소프트웨어를 하드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웨어에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내장하여 특수한 기능만을 수행하게 하는 컴퓨터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시스템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2500" y="2274522"/>
            <a:ext cx="8251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① 스마트 가전과 홈 네트워킹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홈 네트워크가 구현되면 집 안의 모든 가전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정보 기기가 유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무선 네트워크로 </a:t>
            </a:r>
            <a:r>
              <a:rPr lang="ko-KR" altLang="en-US" sz="1600" dirty="0" smtClean="0">
                <a:solidFill>
                  <a:schemeClr val="bg1"/>
                </a:solidFill>
              </a:rPr>
              <a:t>연결되어 </a:t>
            </a:r>
            <a:r>
              <a:rPr lang="ko-KR" altLang="en-US" sz="1600" dirty="0">
                <a:solidFill>
                  <a:schemeClr val="bg1"/>
                </a:solidFill>
              </a:rPr>
              <a:t>누구나 시간과 장소에 </a:t>
            </a:r>
            <a:r>
              <a:rPr lang="ko-KR" altLang="en-US" sz="1600" dirty="0" err="1">
                <a:solidFill>
                  <a:schemeClr val="bg1"/>
                </a:solidFill>
              </a:rPr>
              <a:t>구애받지</a:t>
            </a:r>
            <a:r>
              <a:rPr lang="ko-KR" altLang="en-US" sz="1600" dirty="0">
                <a:solidFill>
                  <a:schemeClr val="bg1"/>
                </a:solidFill>
              </a:rPr>
              <a:t> 않고 다양한 서비스를 받을 수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홈 </a:t>
            </a:r>
            <a:r>
              <a:rPr lang="ko-KR" altLang="en-US" sz="1600" dirty="0" smtClean="0">
                <a:solidFill>
                  <a:schemeClr val="bg1"/>
                </a:solidFill>
              </a:rPr>
              <a:t>네트워크의 </a:t>
            </a:r>
            <a:r>
              <a:rPr lang="ko-KR" altLang="en-US" sz="1600" dirty="0">
                <a:solidFill>
                  <a:schemeClr val="bg1"/>
                </a:solidFill>
              </a:rPr>
              <a:t>발전은 곧 스마트 가전의 </a:t>
            </a:r>
            <a:r>
              <a:rPr lang="ko-KR" altLang="en-US" sz="1600" dirty="0" smtClean="0">
                <a:solidFill>
                  <a:schemeClr val="bg1"/>
                </a:solidFill>
              </a:rPr>
              <a:t>발전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② 스마트 센서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네트워크 컴퓨팅 기술과 더불어 똑똑한 센서가 시공간을 초월해 필요한 정보를 얻고</a:t>
            </a:r>
            <a:r>
              <a:rPr lang="en-US" altLang="ko-KR" sz="1600" dirty="0">
                <a:solidFill>
                  <a:schemeClr val="bg1"/>
                </a:solidFill>
              </a:rPr>
              <a:t>,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각종 장치가 스스로 기능을 수행하게 하는 데 중추적인 역할을 </a:t>
            </a:r>
            <a:r>
              <a:rPr lang="ko-KR" altLang="en-US" sz="1600" dirty="0" smtClean="0">
                <a:solidFill>
                  <a:schemeClr val="bg1"/>
                </a:solidFill>
              </a:rPr>
              <a:t>수행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③ </a:t>
            </a:r>
            <a:r>
              <a:rPr lang="ko-KR" altLang="en-US" sz="1600" b="1" dirty="0" err="1">
                <a:solidFill>
                  <a:schemeClr val="bg1"/>
                </a:solidFill>
              </a:rPr>
              <a:t>텔레매틱스</a:t>
            </a:r>
            <a:endParaRPr lang="ko-KR" altLang="en-US" sz="1600" b="1" dirty="0">
              <a:solidFill>
                <a:schemeClr val="bg1"/>
              </a:solidFill>
            </a:endParaRPr>
          </a:p>
          <a:p>
            <a:r>
              <a:rPr lang="ko-KR" altLang="en-US" sz="1600" dirty="0" err="1">
                <a:solidFill>
                  <a:schemeClr val="bg1"/>
                </a:solidFill>
              </a:rPr>
              <a:t>텔레매틱스</a:t>
            </a:r>
            <a:r>
              <a:rPr lang="en-US" altLang="ko-KR" sz="1600" dirty="0">
                <a:solidFill>
                  <a:schemeClr val="bg1"/>
                </a:solidFill>
              </a:rPr>
              <a:t>(Telematics)</a:t>
            </a:r>
            <a:r>
              <a:rPr lang="ko-KR" altLang="en-US" sz="1600" dirty="0">
                <a:solidFill>
                  <a:schemeClr val="bg1"/>
                </a:solidFill>
              </a:rPr>
              <a:t>란 통신</a:t>
            </a:r>
            <a:r>
              <a:rPr lang="en-US" altLang="ko-KR" sz="1600" dirty="0">
                <a:solidFill>
                  <a:schemeClr val="bg1"/>
                </a:solidFill>
              </a:rPr>
              <a:t>(Telecommunication)</a:t>
            </a:r>
            <a:r>
              <a:rPr lang="ko-KR" altLang="en-US" sz="1600" dirty="0">
                <a:solidFill>
                  <a:schemeClr val="bg1"/>
                </a:solidFill>
              </a:rPr>
              <a:t>과 정보 과학</a:t>
            </a:r>
            <a:r>
              <a:rPr lang="en-US" altLang="ko-KR" sz="1600" dirty="0">
                <a:solidFill>
                  <a:schemeClr val="bg1"/>
                </a:solidFill>
              </a:rPr>
              <a:t>(Informatics)</a:t>
            </a:r>
            <a:r>
              <a:rPr lang="ko-KR" altLang="en-US" sz="1600" dirty="0">
                <a:solidFill>
                  <a:schemeClr val="bg1"/>
                </a:solidFill>
              </a:rPr>
              <a:t>의 합성어로 </a:t>
            </a:r>
            <a:r>
              <a:rPr lang="en-US" altLang="ko-KR" sz="1600" dirty="0" smtClean="0">
                <a:solidFill>
                  <a:schemeClr val="bg1"/>
                </a:solidFill>
              </a:rPr>
              <a:t>1978</a:t>
            </a:r>
            <a:r>
              <a:rPr lang="ko-KR" altLang="en-US" sz="1600" dirty="0" smtClean="0">
                <a:solidFill>
                  <a:schemeClr val="bg1"/>
                </a:solidFill>
              </a:rPr>
              <a:t>년 </a:t>
            </a:r>
            <a:r>
              <a:rPr lang="ko-KR" altLang="en-US" sz="1600" dirty="0">
                <a:solidFill>
                  <a:schemeClr val="bg1"/>
                </a:solidFill>
              </a:rPr>
              <a:t>프랑스의 </a:t>
            </a:r>
            <a:r>
              <a:rPr lang="en-US" altLang="ko-KR" sz="1600" dirty="0">
                <a:solidFill>
                  <a:schemeClr val="bg1"/>
                </a:solidFill>
              </a:rPr>
              <a:t>Simon Nora</a:t>
            </a:r>
            <a:r>
              <a:rPr lang="ko-KR" altLang="en-US" sz="1600" dirty="0">
                <a:solidFill>
                  <a:schemeClr val="bg1"/>
                </a:solidFill>
              </a:rPr>
              <a:t>와 </a:t>
            </a:r>
            <a:r>
              <a:rPr lang="en-US" altLang="ko-KR" sz="1600" dirty="0">
                <a:solidFill>
                  <a:schemeClr val="bg1"/>
                </a:solidFill>
              </a:rPr>
              <a:t>Alain </a:t>
            </a:r>
            <a:r>
              <a:rPr lang="en-US" altLang="ko-KR" sz="1600" dirty="0" err="1">
                <a:solidFill>
                  <a:schemeClr val="bg1"/>
                </a:solidFill>
              </a:rPr>
              <a:t>Minc</a:t>
            </a:r>
            <a:r>
              <a:rPr lang="ko-KR" altLang="en-US" sz="1600" dirty="0">
                <a:solidFill>
                  <a:schemeClr val="bg1"/>
                </a:solidFill>
              </a:rPr>
              <a:t>가 그들의 저서인 </a:t>
            </a:r>
            <a:r>
              <a:rPr lang="en-US" altLang="ko-KR" sz="1600" dirty="0">
                <a:solidFill>
                  <a:schemeClr val="bg1"/>
                </a:solidFill>
              </a:rPr>
              <a:t>The Computerization </a:t>
            </a:r>
            <a:r>
              <a:rPr lang="en-US" altLang="ko-KR" sz="1600" dirty="0" smtClean="0">
                <a:solidFill>
                  <a:schemeClr val="bg1"/>
                </a:solidFill>
              </a:rPr>
              <a:t>of Society</a:t>
            </a:r>
            <a:r>
              <a:rPr lang="ko-KR" altLang="en-US" sz="1600" dirty="0">
                <a:solidFill>
                  <a:schemeClr val="bg1"/>
                </a:solidFill>
              </a:rPr>
              <a:t>에서 최초로 </a:t>
            </a:r>
            <a:r>
              <a:rPr lang="ko-KR" altLang="en-US" sz="1600" dirty="0" smtClean="0">
                <a:solidFill>
                  <a:schemeClr val="bg1"/>
                </a:solidFill>
              </a:rPr>
              <a:t>사용</a:t>
            </a:r>
            <a:r>
              <a:rPr lang="en-US" altLang="ko-KR" sz="1600" dirty="0" smtClean="0">
                <a:solidFill>
                  <a:schemeClr val="bg1"/>
                </a:solidFill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저가 컴퓨터 보급이 확산되고 강력한 글로벌 </a:t>
            </a:r>
            <a:r>
              <a:rPr lang="ko-KR" altLang="en-US" sz="1600" dirty="0" smtClean="0">
                <a:solidFill>
                  <a:schemeClr val="bg1"/>
                </a:solidFill>
              </a:rPr>
              <a:t>통신 </a:t>
            </a:r>
            <a:r>
              <a:rPr lang="ko-KR" altLang="en-US" sz="1600" dirty="0">
                <a:solidFill>
                  <a:schemeClr val="bg1"/>
                </a:solidFill>
              </a:rPr>
              <a:t>매체가 등장해 무한히 많은 커뮤니케이션이 일어나는 사회의 </a:t>
            </a:r>
            <a:r>
              <a:rPr lang="ko-KR" altLang="en-US" sz="1600" dirty="0" smtClean="0">
                <a:solidFill>
                  <a:schemeClr val="bg1"/>
                </a:solidFill>
              </a:rPr>
              <a:t>도래현상을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텔레매틱스라함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4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13305" y="21381"/>
            <a:ext cx="2558495" cy="319397"/>
            <a:chOff x="226131" y="552695"/>
            <a:chExt cx="430684" cy="31932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226131" y="552695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66430" y="64771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err="1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드론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32" name="그림 27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35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" name="그림 81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7" descr="D:\alvin\pello\png4\2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모서리가 둥근 직사각형 67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드론이란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11560" y="1977802"/>
            <a:ext cx="79202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latin typeface="+mn-lt"/>
              </a:rPr>
              <a:t>드론</a:t>
            </a:r>
            <a:r>
              <a:rPr lang="en-US" altLang="ko-KR" sz="1600" dirty="0">
                <a:latin typeface="+mn-lt"/>
              </a:rPr>
              <a:t>(Drone)</a:t>
            </a:r>
            <a:r>
              <a:rPr lang="ko-KR" altLang="en-US" sz="1600" dirty="0">
                <a:latin typeface="+mn-lt"/>
              </a:rPr>
              <a:t>은 원래 꿀벌의 수컷을 의미하는 단어로서 윙윙거리는 소리라는 </a:t>
            </a:r>
            <a:r>
              <a:rPr lang="ko-KR" altLang="en-US" sz="1600" dirty="0" smtClean="0">
                <a:latin typeface="+mn-lt"/>
              </a:rPr>
              <a:t>의미</a:t>
            </a:r>
            <a:endParaRPr lang="ko-KR" altLang="en-US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고 있다</a:t>
            </a:r>
            <a:r>
              <a:rPr lang="en-US" altLang="ko-KR" sz="1600" dirty="0">
                <a:latin typeface="+mn-lt"/>
              </a:rPr>
              <a:t>. </a:t>
            </a:r>
            <a:r>
              <a:rPr lang="ko-KR" altLang="en-US" sz="1600" dirty="0">
                <a:latin typeface="+mn-lt"/>
              </a:rPr>
              <a:t>조종사 없이 무선전파로 비행과 조정 가능한 비행기나 헬리콥터 모양의 </a:t>
            </a:r>
            <a:r>
              <a:rPr lang="ko-KR" altLang="en-US" sz="1600" dirty="0" smtClean="0">
                <a:latin typeface="+mn-lt"/>
              </a:rPr>
              <a:t>비행체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latin typeface="+mn-lt"/>
              </a:rPr>
              <a:t>무인 </a:t>
            </a:r>
            <a:r>
              <a:rPr lang="ko-KR" altLang="en-US" sz="1600" dirty="0">
                <a:latin typeface="+mn-lt"/>
              </a:rPr>
              <a:t>항공기</a:t>
            </a:r>
            <a:r>
              <a:rPr lang="en-US" altLang="ko-KR" sz="1600" dirty="0">
                <a:latin typeface="+mn-lt"/>
              </a:rPr>
              <a:t>(UAV, Unmanned Aerial Vehicle)</a:t>
            </a:r>
            <a:r>
              <a:rPr lang="ko-KR" altLang="en-US" sz="1600" dirty="0">
                <a:latin typeface="+mn-lt"/>
              </a:rPr>
              <a:t>로서 조종사가 탑승하지 않고 </a:t>
            </a:r>
            <a:r>
              <a:rPr lang="ko-KR" altLang="en-US" sz="1600" dirty="0" smtClean="0">
                <a:latin typeface="+mn-lt"/>
              </a:rPr>
              <a:t>지정된 임무를 </a:t>
            </a:r>
            <a:r>
              <a:rPr lang="ko-KR" altLang="en-US" sz="1600" dirty="0">
                <a:latin typeface="+mn-lt"/>
              </a:rPr>
              <a:t>수행할 수 있도록 제작한 </a:t>
            </a:r>
            <a:r>
              <a:rPr lang="ko-KR" altLang="en-US" sz="1600" dirty="0" smtClean="0">
                <a:latin typeface="+mn-lt"/>
              </a:rPr>
              <a:t>비행체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latin typeface="+mn-lt"/>
              </a:rPr>
              <a:t>드론은</a:t>
            </a:r>
            <a:r>
              <a:rPr lang="ko-KR" altLang="en-US" sz="1600" dirty="0">
                <a:latin typeface="+mn-lt"/>
              </a:rPr>
              <a:t> </a:t>
            </a:r>
            <a:r>
              <a:rPr lang="en-US" altLang="ko-KR" sz="1600" dirty="0">
                <a:latin typeface="+mn-lt"/>
              </a:rPr>
              <a:t>1916</a:t>
            </a:r>
            <a:r>
              <a:rPr lang="ko-KR" altLang="en-US" sz="1600" dirty="0">
                <a:latin typeface="+mn-lt"/>
              </a:rPr>
              <a:t>년 무기를 실은 비행기가 원격으로 날아가 적을 타격한다는 </a:t>
            </a:r>
            <a:r>
              <a:rPr lang="en-US" altLang="ko-KR" sz="1600" dirty="0">
                <a:latin typeface="+mn-lt"/>
              </a:rPr>
              <a:t>Aerial </a:t>
            </a:r>
            <a:r>
              <a:rPr lang="en-US" altLang="ko-KR" sz="1600" dirty="0" smtClean="0">
                <a:latin typeface="+mn-lt"/>
              </a:rPr>
              <a:t>Target Project</a:t>
            </a:r>
            <a:r>
              <a:rPr lang="ko-KR" altLang="en-US" sz="1600" dirty="0">
                <a:latin typeface="+mn-lt"/>
              </a:rPr>
              <a:t>를 진행하면서 군사용 </a:t>
            </a:r>
            <a:r>
              <a:rPr lang="ko-KR" altLang="en-US" sz="1600" dirty="0" err="1">
                <a:latin typeface="+mn-lt"/>
              </a:rPr>
              <a:t>무인기를</a:t>
            </a:r>
            <a:r>
              <a:rPr lang="ko-KR" altLang="en-US" sz="1600" dirty="0">
                <a:latin typeface="+mn-lt"/>
              </a:rPr>
              <a:t> 개발한 것이 </a:t>
            </a:r>
            <a:r>
              <a:rPr lang="ko-KR" altLang="en-US" sz="1600" dirty="0" smtClean="0">
                <a:latin typeface="+mn-lt"/>
              </a:rPr>
              <a:t>시작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latin typeface="+mn-lt"/>
              </a:rPr>
              <a:t>드론이라는</a:t>
            </a:r>
            <a:r>
              <a:rPr lang="ko-KR" altLang="en-US" sz="1600" dirty="0" smtClean="0">
                <a:latin typeface="+mn-lt"/>
              </a:rPr>
              <a:t> 이름은 </a:t>
            </a:r>
            <a:r>
              <a:rPr lang="en-US" altLang="ko-KR" sz="1600" dirty="0" smtClean="0">
                <a:latin typeface="+mn-lt"/>
              </a:rPr>
              <a:t>1930</a:t>
            </a:r>
            <a:r>
              <a:rPr lang="ko-KR" altLang="en-US" sz="1600" dirty="0">
                <a:latin typeface="+mn-lt"/>
              </a:rPr>
              <a:t>년 개발된 군사용 무인항공기가 최초로 공군기나 </a:t>
            </a:r>
            <a:r>
              <a:rPr lang="ko-KR" altLang="en-US" sz="1600" dirty="0" err="1">
                <a:latin typeface="+mn-lt"/>
              </a:rPr>
              <a:t>고사포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미사일의 </a:t>
            </a:r>
            <a:r>
              <a:rPr lang="ko-KR" altLang="en-US" sz="1600" dirty="0" smtClean="0">
                <a:latin typeface="+mn-lt"/>
              </a:rPr>
              <a:t>연습사격에서 적기 </a:t>
            </a:r>
            <a:r>
              <a:rPr lang="ko-KR" altLang="en-US" sz="1600" dirty="0">
                <a:latin typeface="+mn-lt"/>
              </a:rPr>
              <a:t>대신 표적 구실로 </a:t>
            </a:r>
            <a:r>
              <a:rPr lang="ko-KR" altLang="en-US" sz="1600" dirty="0" smtClean="0">
                <a:latin typeface="+mn-lt"/>
              </a:rPr>
              <a:t>사용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latin typeface="+mn-lt"/>
              </a:rPr>
              <a:t>드론은</a:t>
            </a:r>
            <a:r>
              <a:rPr lang="ko-KR" altLang="en-US" sz="1600" dirty="0" smtClean="0">
                <a:latin typeface="+mn-lt"/>
              </a:rPr>
              <a:t> </a:t>
            </a:r>
            <a:r>
              <a:rPr lang="ko-KR" altLang="en-US" sz="1600" dirty="0">
                <a:latin typeface="+mn-lt"/>
              </a:rPr>
              <a:t>본래 군사용으로 제 </a:t>
            </a:r>
            <a:r>
              <a:rPr lang="en-US" altLang="ko-KR" sz="1600" dirty="0">
                <a:latin typeface="+mn-lt"/>
              </a:rPr>
              <a:t>2</a:t>
            </a:r>
            <a:r>
              <a:rPr lang="ko-KR" altLang="en-US" sz="1600" dirty="0">
                <a:latin typeface="+mn-lt"/>
              </a:rPr>
              <a:t>차 세계대전 직후 </a:t>
            </a:r>
            <a:r>
              <a:rPr lang="ko-KR" altLang="en-US" sz="1600" dirty="0" smtClean="0">
                <a:latin typeface="+mn-lt"/>
              </a:rPr>
              <a:t>수명을 </a:t>
            </a:r>
            <a:r>
              <a:rPr lang="ko-KR" altLang="en-US" sz="1600" dirty="0">
                <a:latin typeface="+mn-lt"/>
              </a:rPr>
              <a:t>다한 낡은 유인 항공기를 공중 표적용 </a:t>
            </a:r>
            <a:r>
              <a:rPr lang="ko-KR" altLang="en-US" sz="1600" dirty="0" err="1">
                <a:latin typeface="+mn-lt"/>
              </a:rPr>
              <a:t>무인기로</a:t>
            </a:r>
            <a:r>
              <a:rPr lang="ko-KR" altLang="en-US" sz="1600" dirty="0">
                <a:latin typeface="+mn-lt"/>
              </a:rPr>
              <a:t> 재활용하면서 </a:t>
            </a:r>
            <a:r>
              <a:rPr lang="ko-KR" altLang="en-US" sz="1600" dirty="0" smtClean="0">
                <a:latin typeface="+mn-lt"/>
              </a:rPr>
              <a:t>개발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latin typeface="+mn-lt"/>
              </a:rPr>
              <a:t>냉전시대에 </a:t>
            </a:r>
            <a:r>
              <a:rPr lang="ko-KR" altLang="en-US" sz="1600" dirty="0">
                <a:latin typeface="+mn-lt"/>
              </a:rPr>
              <a:t>들어서면서 무인항공기는 적 기지에 투입돼 정찰 및 정보수집의 임무를 </a:t>
            </a:r>
            <a:r>
              <a:rPr lang="ko-KR" altLang="en-US" sz="1600" dirty="0" smtClean="0">
                <a:latin typeface="+mn-lt"/>
              </a:rPr>
              <a:t>담당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latin typeface="+mn-lt"/>
              </a:rPr>
              <a:t>기술이 </a:t>
            </a:r>
            <a:r>
              <a:rPr lang="ko-KR" altLang="en-US" sz="1600" dirty="0">
                <a:latin typeface="+mn-lt"/>
              </a:rPr>
              <a:t>발달함에 따라 기체에 원격탐지장치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위성제어장치 등 최첨단 장비를 </a:t>
            </a:r>
            <a:r>
              <a:rPr lang="ko-KR" altLang="en-US" sz="1600" dirty="0" smtClean="0">
                <a:latin typeface="+mn-lt"/>
              </a:rPr>
              <a:t>갖춰 사람이 </a:t>
            </a:r>
            <a:r>
              <a:rPr lang="ko-KR" altLang="en-US" sz="1600" dirty="0">
                <a:latin typeface="+mn-lt"/>
              </a:rPr>
              <a:t>접근하기 힘든 곳이나 위험지역까지 그 영역을 </a:t>
            </a:r>
            <a:r>
              <a:rPr lang="ko-KR" altLang="en-US" sz="1600" dirty="0" smtClean="0">
                <a:latin typeface="+mn-lt"/>
              </a:rPr>
              <a:t>확대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latin typeface="+mn-lt"/>
              </a:rPr>
              <a:t>공격용 무기를 </a:t>
            </a:r>
            <a:r>
              <a:rPr lang="ko-KR" altLang="en-US" sz="1600" dirty="0">
                <a:latin typeface="+mn-lt"/>
              </a:rPr>
              <a:t>장착해서 지상군 대신 적을 공격하는 공격기로 활용되기 </a:t>
            </a:r>
            <a:r>
              <a:rPr lang="ko-KR" altLang="en-US" sz="1600" dirty="0" smtClean="0">
                <a:latin typeface="+mn-lt"/>
              </a:rPr>
              <a:t>시작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921808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드론의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28092" y="1679141"/>
            <a:ext cx="86878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① 배달용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   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드론을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이용한 배달 아마존 </a:t>
            </a:r>
            <a:r>
              <a:rPr lang="ko-KR" altLang="en-US" sz="1600" dirty="0" err="1">
                <a:solidFill>
                  <a:schemeClr val="bg1"/>
                </a:solidFill>
              </a:rPr>
              <a:t>프라임</a:t>
            </a:r>
            <a:r>
              <a:rPr lang="ko-KR" altLang="en-US" sz="1600" dirty="0">
                <a:solidFill>
                  <a:schemeClr val="bg1"/>
                </a:solidFill>
              </a:rPr>
              <a:t> 에어</a:t>
            </a:r>
            <a:r>
              <a:rPr lang="en-US" altLang="ko-KR" sz="1600" dirty="0">
                <a:solidFill>
                  <a:schemeClr val="bg1"/>
                </a:solidFill>
              </a:rPr>
              <a:t>(Amazon Prime Air), </a:t>
            </a:r>
            <a:r>
              <a:rPr lang="ko-KR" altLang="en-US" sz="1600" dirty="0">
                <a:solidFill>
                  <a:schemeClr val="bg1"/>
                </a:solidFill>
              </a:rPr>
              <a:t>도미노 피자 </a:t>
            </a:r>
            <a:r>
              <a:rPr lang="ko-KR" altLang="en-US" sz="1600" dirty="0" smtClean="0">
                <a:solidFill>
                  <a:schemeClr val="bg1"/>
                </a:solidFill>
              </a:rPr>
              <a:t>등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② 교통수단용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    기존의 </a:t>
            </a:r>
            <a:r>
              <a:rPr lang="ko-KR" altLang="en-US" sz="1600" dirty="0">
                <a:solidFill>
                  <a:schemeClr val="bg1"/>
                </a:solidFill>
              </a:rPr>
              <a:t>자동차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비행기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헬리콥터와는 다른 개념의 교통수단으로 </a:t>
            </a:r>
            <a:r>
              <a:rPr lang="ko-KR" altLang="en-US" sz="1600" dirty="0" err="1">
                <a:solidFill>
                  <a:schemeClr val="bg1"/>
                </a:solidFill>
              </a:rPr>
              <a:t>드론은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활용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③ 레저용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   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레이싱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드론은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고글속의</a:t>
            </a:r>
            <a:r>
              <a:rPr lang="ko-KR" altLang="en-US" sz="1600" dirty="0">
                <a:solidFill>
                  <a:schemeClr val="bg1"/>
                </a:solidFill>
              </a:rPr>
              <a:t> 화면을 보며 </a:t>
            </a:r>
            <a:r>
              <a:rPr lang="ko-KR" altLang="en-US" sz="1600" dirty="0" err="1">
                <a:solidFill>
                  <a:schemeClr val="bg1"/>
                </a:solidFill>
              </a:rPr>
              <a:t>드론을</a:t>
            </a:r>
            <a:r>
              <a:rPr lang="ko-KR" altLang="en-US" sz="1600" dirty="0">
                <a:solidFill>
                  <a:schemeClr val="bg1"/>
                </a:solidFill>
              </a:rPr>
              <a:t> 조종해 장애물을 통과하는데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세계적으로 폭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  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발적으로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인기를 얻고 있는 신종 </a:t>
            </a:r>
            <a:r>
              <a:rPr lang="ko-KR" altLang="en-US" sz="1600" dirty="0" smtClean="0">
                <a:solidFill>
                  <a:schemeClr val="bg1"/>
                </a:solidFill>
              </a:rPr>
              <a:t>레포츠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④ 감시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측량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농촌 방역 방제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군사용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    무인 </a:t>
            </a:r>
            <a:r>
              <a:rPr lang="ko-KR" altLang="en-US" sz="1600" dirty="0">
                <a:solidFill>
                  <a:schemeClr val="bg1"/>
                </a:solidFill>
              </a:rPr>
              <a:t>헬기는 이미 해외에서는 경찰들이 많이 활용하고 있고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범인을 추적하거나 </a:t>
            </a:r>
            <a:r>
              <a:rPr lang="ko-KR" altLang="en-US" sz="1600" dirty="0" smtClean="0">
                <a:solidFill>
                  <a:schemeClr val="bg1"/>
                </a:solidFill>
              </a:rPr>
              <a:t>주변을 탐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  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색할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때 무인 헬기를 하늘에 띄우고 주변을 탐색할 때 </a:t>
            </a:r>
            <a:r>
              <a:rPr lang="ko-KR" altLang="en-US" sz="1600" dirty="0" smtClean="0">
                <a:solidFill>
                  <a:schemeClr val="bg1"/>
                </a:solidFill>
              </a:rPr>
              <a:t>활용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⑤ 촬영용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</a:rPr>
              <a:t>   </a:t>
            </a:r>
            <a:r>
              <a:rPr lang="ko-KR" altLang="en-US" sz="1600" dirty="0" smtClean="0">
                <a:solidFill>
                  <a:schemeClr val="bg1"/>
                </a:solidFill>
              </a:rPr>
              <a:t>국내에서는 </a:t>
            </a:r>
            <a:r>
              <a:rPr lang="ko-KR" altLang="en-US" sz="1600" dirty="0">
                <a:solidFill>
                  <a:schemeClr val="bg1"/>
                </a:solidFill>
              </a:rPr>
              <a:t>공공 기관을 중심으로 </a:t>
            </a:r>
            <a:r>
              <a:rPr lang="ko-KR" altLang="en-US" sz="1600" dirty="0" err="1">
                <a:solidFill>
                  <a:schemeClr val="bg1"/>
                </a:solidFill>
              </a:rPr>
              <a:t>드론</a:t>
            </a:r>
            <a:r>
              <a:rPr lang="ko-KR" altLang="en-US" sz="1600" dirty="0">
                <a:solidFill>
                  <a:schemeClr val="bg1"/>
                </a:solidFill>
              </a:rPr>
              <a:t> 활용이 활발한데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부산광역시 </a:t>
            </a:r>
            <a:r>
              <a:rPr lang="ko-KR" altLang="en-US" sz="1600" dirty="0" smtClean="0">
                <a:solidFill>
                  <a:schemeClr val="bg1"/>
                </a:solidFill>
              </a:rPr>
              <a:t>해운대구는 </a:t>
            </a:r>
            <a:r>
              <a:rPr lang="en-US" altLang="ko-KR" sz="1600" dirty="0" smtClean="0">
                <a:solidFill>
                  <a:schemeClr val="bg1"/>
                </a:solidFill>
              </a:rPr>
              <a:t>2014</a:t>
            </a:r>
            <a:r>
              <a:rPr lang="ko-KR" altLang="en-US" sz="1600" dirty="0">
                <a:solidFill>
                  <a:schemeClr val="bg1"/>
                </a:solidFill>
              </a:rPr>
              <a:t>년 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>
                <a:solidFill>
                  <a:schemeClr val="bg1"/>
                </a:solidFill>
              </a:rPr>
              <a:t> </a:t>
            </a:r>
            <a:r>
              <a:rPr lang="en-US" altLang="ko-KR" sz="1600" smtClean="0">
                <a:solidFill>
                  <a:schemeClr val="bg1"/>
                </a:solidFill>
              </a:rPr>
              <a:t>   10</a:t>
            </a:r>
            <a:r>
              <a:rPr lang="ko-KR" altLang="en-US" sz="1600" dirty="0">
                <a:solidFill>
                  <a:schemeClr val="bg1"/>
                </a:solidFill>
              </a:rPr>
              <a:t>월 국내 지방자치단체 최초로 </a:t>
            </a:r>
            <a:r>
              <a:rPr lang="ko-KR" altLang="en-US" sz="1600" dirty="0" err="1">
                <a:solidFill>
                  <a:schemeClr val="bg1"/>
                </a:solidFill>
              </a:rPr>
              <a:t>드론을</a:t>
            </a:r>
            <a:r>
              <a:rPr lang="ko-KR" altLang="en-US" sz="1600" dirty="0">
                <a:solidFill>
                  <a:schemeClr val="bg1"/>
                </a:solidFill>
              </a:rPr>
              <a:t> 산림 보호 활동에 </a:t>
            </a:r>
            <a:r>
              <a:rPr lang="ko-KR" altLang="en-US" sz="1600" dirty="0" smtClean="0">
                <a:solidFill>
                  <a:schemeClr val="bg1"/>
                </a:solidFill>
              </a:rPr>
              <a:t>활용 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12035"/>
            <a:ext cx="5286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97" y="5216199"/>
            <a:ext cx="2520957" cy="14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89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3D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프린터란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2111945"/>
            <a:ext cx="77762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입체 프린터로서 잉크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>
                <a:latin typeface="+mn-lt"/>
              </a:rPr>
              <a:t>토너</a:t>
            </a:r>
            <a:r>
              <a:rPr lang="en-US" altLang="ko-KR" dirty="0">
                <a:latin typeface="+mn-lt"/>
              </a:rPr>
              <a:t>) </a:t>
            </a:r>
            <a:r>
              <a:rPr lang="ko-KR" altLang="en-US" dirty="0">
                <a:latin typeface="+mn-lt"/>
              </a:rPr>
              <a:t>대신 특정 재료를 겹겹이 프린터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 err="1">
                <a:latin typeface="+mn-lt"/>
              </a:rPr>
              <a:t>적층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하여 </a:t>
            </a:r>
            <a:r>
              <a:rPr lang="ko-KR" altLang="en-US" dirty="0" smtClean="0">
                <a:latin typeface="+mn-lt"/>
              </a:rPr>
              <a:t>입체적으로 제작한</a:t>
            </a:r>
            <a:r>
              <a:rPr lang="en-US" altLang="ko-KR" dirty="0" smtClean="0">
                <a:latin typeface="+mn-lt"/>
              </a:rPr>
              <a:t> </a:t>
            </a:r>
            <a:r>
              <a:rPr lang="ko-KR" altLang="en-US" dirty="0">
                <a:latin typeface="+mn-lt"/>
              </a:rPr>
              <a:t>종이 한 장보다 얇은 </a:t>
            </a:r>
            <a:r>
              <a:rPr lang="en-US" altLang="ko-KR" dirty="0">
                <a:latin typeface="+mn-lt"/>
              </a:rPr>
              <a:t>0.01~0.08㎜ </a:t>
            </a:r>
            <a:r>
              <a:rPr lang="ko-KR" altLang="en-US" dirty="0">
                <a:latin typeface="+mn-lt"/>
              </a:rPr>
              <a:t>굵기의 막을 쌓아 </a:t>
            </a:r>
            <a:r>
              <a:rPr lang="ko-KR" altLang="en-US" dirty="0" smtClean="0">
                <a:latin typeface="+mn-lt"/>
              </a:rPr>
              <a:t>올리거나 합성수지 </a:t>
            </a:r>
            <a:r>
              <a:rPr lang="ko-KR" altLang="en-US" dirty="0">
                <a:latin typeface="+mn-lt"/>
              </a:rPr>
              <a:t>덩어리를 깎는 방법 등을 이용해 손으로 만질 수 있는 실물로 </a:t>
            </a:r>
            <a:r>
              <a:rPr lang="ko-KR" altLang="en-US" dirty="0" smtClean="0">
                <a:latin typeface="+mn-lt"/>
              </a:rPr>
              <a:t>출력하는 것</a:t>
            </a:r>
            <a:endParaRPr lang="en-US" altLang="ko-KR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잉크젯프린터에서 디지털화된 파일이 전송되면 잉크를 종이 표면에 분사하여 </a:t>
            </a:r>
            <a:r>
              <a:rPr lang="en-US" altLang="ko-KR" dirty="0">
                <a:latin typeface="+mn-lt"/>
              </a:rPr>
              <a:t>2D </a:t>
            </a:r>
            <a:r>
              <a:rPr lang="ko-KR" altLang="en-US" dirty="0" smtClean="0">
                <a:latin typeface="+mn-lt"/>
              </a:rPr>
              <a:t>이미지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>
                <a:latin typeface="+mn-lt"/>
              </a:rPr>
              <a:t>활자나 그림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를 인쇄하는 원리와 같다</a:t>
            </a:r>
            <a:r>
              <a:rPr lang="en-US" altLang="ko-KR" dirty="0">
                <a:latin typeface="+mn-lt"/>
              </a:rPr>
              <a:t>. 2D </a:t>
            </a:r>
            <a:r>
              <a:rPr lang="ko-KR" altLang="en-US" dirty="0">
                <a:latin typeface="+mn-lt"/>
              </a:rPr>
              <a:t>프린터는 앞뒤</a:t>
            </a:r>
            <a:r>
              <a:rPr lang="en-US" altLang="ko-KR" dirty="0">
                <a:latin typeface="+mn-lt"/>
              </a:rPr>
              <a:t>(x</a:t>
            </a:r>
            <a:r>
              <a:rPr lang="ko-KR" altLang="en-US" dirty="0">
                <a:latin typeface="+mn-lt"/>
              </a:rPr>
              <a:t>축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와 좌우</a:t>
            </a:r>
            <a:r>
              <a:rPr lang="en-US" altLang="ko-KR" dirty="0">
                <a:latin typeface="+mn-lt"/>
              </a:rPr>
              <a:t>(y</a:t>
            </a:r>
            <a:r>
              <a:rPr lang="ko-KR" altLang="en-US" dirty="0">
                <a:latin typeface="+mn-lt"/>
              </a:rPr>
              <a:t>축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로만 </a:t>
            </a:r>
            <a:r>
              <a:rPr lang="ko-KR" altLang="en-US" dirty="0" smtClean="0">
                <a:latin typeface="+mn-lt"/>
              </a:rPr>
              <a:t>운동하지만</a:t>
            </a:r>
            <a:r>
              <a:rPr lang="en-US" altLang="ko-KR" dirty="0">
                <a:latin typeface="+mn-lt"/>
              </a:rPr>
              <a:t>, 3D </a:t>
            </a:r>
            <a:r>
              <a:rPr lang="ko-KR" altLang="en-US" dirty="0">
                <a:latin typeface="+mn-lt"/>
              </a:rPr>
              <a:t>프린터는 여기에 상하</a:t>
            </a:r>
            <a:r>
              <a:rPr lang="en-US" altLang="ko-KR" dirty="0">
                <a:latin typeface="+mn-lt"/>
              </a:rPr>
              <a:t>(z</a:t>
            </a:r>
            <a:r>
              <a:rPr lang="ko-KR" altLang="en-US" dirty="0">
                <a:latin typeface="+mn-lt"/>
              </a:rPr>
              <a:t>축</a:t>
            </a:r>
            <a:r>
              <a:rPr lang="en-US" altLang="ko-KR" dirty="0">
                <a:latin typeface="+mn-lt"/>
              </a:rPr>
              <a:t>) </a:t>
            </a:r>
            <a:r>
              <a:rPr lang="ko-KR" altLang="en-US" dirty="0">
                <a:latin typeface="+mn-lt"/>
              </a:rPr>
              <a:t>운동을 더하여 입력한 </a:t>
            </a:r>
            <a:r>
              <a:rPr lang="en-US" altLang="ko-KR" dirty="0">
                <a:latin typeface="+mn-lt"/>
              </a:rPr>
              <a:t>3D </a:t>
            </a:r>
            <a:r>
              <a:rPr lang="ko-KR" altLang="en-US" dirty="0">
                <a:latin typeface="+mn-lt"/>
              </a:rPr>
              <a:t>도면을 바탕으로 입체 </a:t>
            </a:r>
            <a:r>
              <a:rPr lang="ko-KR" altLang="en-US" dirty="0" smtClean="0">
                <a:latin typeface="+mn-lt"/>
              </a:rPr>
              <a:t>물품을 제작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입체 형태를 만드는 방식에 따라 크게 한 층씩 쌓아 올리는 </a:t>
            </a:r>
            <a:r>
              <a:rPr lang="ko-KR" altLang="en-US" dirty="0" err="1"/>
              <a:t>적층형</a:t>
            </a:r>
            <a:r>
              <a:rPr lang="en-US" altLang="ko-KR" dirty="0"/>
              <a:t>(</a:t>
            </a:r>
            <a:r>
              <a:rPr lang="ko-KR" altLang="en-US" dirty="0" err="1"/>
              <a:t>첨가형</a:t>
            </a:r>
            <a:r>
              <a:rPr lang="ko-KR" altLang="en-US" dirty="0"/>
              <a:t> 또는 </a:t>
            </a:r>
            <a:r>
              <a:rPr lang="ko-KR" altLang="en-US" dirty="0" smtClean="0"/>
              <a:t>쾌속조형 </a:t>
            </a:r>
            <a:r>
              <a:rPr lang="ko-KR" altLang="en-US" dirty="0"/>
              <a:t>방식</a:t>
            </a:r>
            <a:r>
              <a:rPr lang="en-US" altLang="ko-KR" dirty="0"/>
              <a:t>)</a:t>
            </a:r>
            <a:r>
              <a:rPr lang="ko-KR" altLang="en-US" dirty="0"/>
              <a:t>과 큰 덩어리를 깎아가는 </a:t>
            </a:r>
            <a:r>
              <a:rPr lang="ko-KR" altLang="en-US" dirty="0" err="1"/>
              <a:t>절삭형</a:t>
            </a:r>
            <a:r>
              <a:rPr lang="en-US" altLang="ko-KR" dirty="0"/>
              <a:t>(</a:t>
            </a:r>
            <a:r>
              <a:rPr lang="ko-KR" altLang="en-US" dirty="0"/>
              <a:t>컴퓨터 수치제어 조각 방식</a:t>
            </a:r>
            <a:r>
              <a:rPr lang="en-US" altLang="ko-KR" dirty="0"/>
              <a:t>)</a:t>
            </a:r>
            <a:r>
              <a:rPr lang="ko-KR" altLang="en-US" dirty="0"/>
              <a:t>으로 </a:t>
            </a:r>
            <a:r>
              <a:rPr lang="ko-KR" altLang="en-US" dirty="0" smtClean="0"/>
              <a:t>구분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제작 단계는 모델링</a:t>
            </a:r>
            <a:r>
              <a:rPr lang="en-US" altLang="ko-KR" dirty="0"/>
              <a:t>(modeling), </a:t>
            </a:r>
            <a:r>
              <a:rPr lang="ko-KR" altLang="en-US" dirty="0" err="1"/>
              <a:t>프린팅</a:t>
            </a:r>
            <a:r>
              <a:rPr lang="en-US" altLang="ko-KR" dirty="0"/>
              <a:t>(printing), </a:t>
            </a:r>
            <a:r>
              <a:rPr lang="ko-KR" altLang="en-US" dirty="0" err="1"/>
              <a:t>피니싱</a:t>
            </a:r>
            <a:r>
              <a:rPr lang="en-US" altLang="ko-KR" dirty="0"/>
              <a:t>(finishing)</a:t>
            </a:r>
            <a:r>
              <a:rPr lang="ko-KR" altLang="en-US" dirty="0"/>
              <a:t>으로 </a:t>
            </a:r>
            <a:r>
              <a:rPr lang="ko-KR" altLang="en-US" dirty="0" smtClean="0"/>
              <a:t>구</a:t>
            </a:r>
            <a:r>
              <a:rPr lang="ko-KR" altLang="en-US" dirty="0"/>
              <a:t>성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4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3D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256584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3D 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프린터의 변천사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9676" y="1916832"/>
            <a:ext cx="8392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1984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미국 발명가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찰스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헐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(Charles W. Hull)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프린터를 발명했고 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시스템즈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라는 회사를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설립해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1987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FDM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방식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프린터를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상용화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1984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미국에서 처음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개발됐지만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프린터나 소재가 너무 비싸 극히 제한된 용도에만 사용됐다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개발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초기에는 플라스틱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소재에 국한됐지만 현재는 미국 등에서 수백만 원대의 보급형 제품이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나오</a:t>
            </a:r>
            <a:r>
              <a:rPr lang="ko-KR" altLang="en-US" sz="1600" dirty="0">
                <a:solidFill>
                  <a:schemeClr val="bg1"/>
                </a:solidFill>
              </a:rPr>
              <a:t>고 부피도 줄어들면서 일반에 확산되는 추세로 나일론과 금속 등으로 범위가 </a:t>
            </a:r>
            <a:r>
              <a:rPr lang="ko-KR" altLang="en-US" sz="1600" dirty="0" smtClean="0">
                <a:solidFill>
                  <a:schemeClr val="bg1"/>
                </a:solidFill>
              </a:rPr>
              <a:t>확장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</a:rPr>
              <a:t>산업용 </a:t>
            </a:r>
            <a:r>
              <a:rPr lang="ko-KR" altLang="en-US" sz="1600" dirty="0">
                <a:solidFill>
                  <a:schemeClr val="bg1"/>
                </a:solidFill>
              </a:rPr>
              <a:t>샘플을 찍어내던 것에서 시계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신발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휴대전화 케이스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자동차 </a:t>
            </a:r>
            <a:r>
              <a:rPr lang="ko-KR" altLang="en-US" sz="1600" dirty="0" smtClean="0">
                <a:solidFill>
                  <a:schemeClr val="bg1"/>
                </a:solidFill>
              </a:rPr>
              <a:t>부속품까지 출력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</a:rPr>
              <a:t>기술을 활용하면 비용 효율성을 높일 수 있기 때문에 </a:t>
            </a:r>
            <a:r>
              <a:rPr lang="ko-KR" altLang="en-US" sz="1600" dirty="0" smtClean="0">
                <a:solidFill>
                  <a:schemeClr val="bg1"/>
                </a:solidFill>
              </a:rPr>
              <a:t>변화가 </a:t>
            </a:r>
            <a:r>
              <a:rPr lang="ko-KR" altLang="en-US" sz="1600" dirty="0">
                <a:solidFill>
                  <a:schemeClr val="bg1"/>
                </a:solidFill>
              </a:rPr>
              <a:t>빠른 제조업 분야에 활용도가 매우 높다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일본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미국 등에서는 </a:t>
            </a:r>
            <a:r>
              <a:rPr lang="en-US" altLang="ko-KR" sz="1600" dirty="0">
                <a:solidFill>
                  <a:schemeClr val="bg1"/>
                </a:solidFill>
              </a:rPr>
              <a:t>3D </a:t>
            </a:r>
            <a:r>
              <a:rPr lang="ko-KR" altLang="en-US" sz="1600" dirty="0" err="1">
                <a:solidFill>
                  <a:schemeClr val="bg1"/>
                </a:solidFill>
              </a:rPr>
              <a:t>프린팅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</a:rPr>
              <a:t>기술을 본격 상용화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</a:rPr>
              <a:t>미래학자들은 </a:t>
            </a:r>
            <a:r>
              <a:rPr lang="ko-KR" altLang="en-US" sz="1600" dirty="0">
                <a:solidFill>
                  <a:schemeClr val="bg1"/>
                </a:solidFill>
              </a:rPr>
              <a:t>앞으로 </a:t>
            </a:r>
            <a:r>
              <a:rPr lang="en-US" altLang="ko-KR" sz="1600" dirty="0">
                <a:solidFill>
                  <a:schemeClr val="bg1"/>
                </a:solidFill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</a:rPr>
              <a:t>프린터가 </a:t>
            </a:r>
            <a:r>
              <a:rPr lang="ko-KR" altLang="en-US" sz="1600" dirty="0" smtClean="0">
                <a:solidFill>
                  <a:schemeClr val="bg1"/>
                </a:solidFill>
              </a:rPr>
              <a:t>생산비용을 </a:t>
            </a:r>
            <a:r>
              <a:rPr lang="ko-KR" altLang="en-US" sz="1600" dirty="0">
                <a:solidFill>
                  <a:schemeClr val="bg1"/>
                </a:solidFill>
              </a:rPr>
              <a:t>낮춰 </a:t>
            </a:r>
            <a:r>
              <a:rPr lang="ko-KR" altLang="en-US" sz="1600" dirty="0" smtClean="0">
                <a:solidFill>
                  <a:schemeClr val="bg1"/>
                </a:solidFill>
              </a:rPr>
              <a:t>전세계 </a:t>
            </a:r>
            <a:r>
              <a:rPr lang="ko-KR" altLang="en-US" sz="1600" dirty="0">
                <a:solidFill>
                  <a:schemeClr val="bg1"/>
                </a:solidFill>
              </a:rPr>
              <a:t>제조업 지도를 완전히 바꿔 놓을 것으로 </a:t>
            </a:r>
            <a:r>
              <a:rPr lang="ko-KR" altLang="en-US" sz="1600" dirty="0" smtClean="0">
                <a:solidFill>
                  <a:schemeClr val="bg1"/>
                </a:solidFill>
              </a:rPr>
              <a:t>예견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443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3D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714356"/>
            <a:ext cx="2088232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출력형태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9676" y="1916832"/>
            <a:ext cx="8392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① 고체 기반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(FDM)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방식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FDM(Fused Deposition Modeling)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녹여서 쌓는 방법이라는 의미로 흔히 동일한 의미로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FFF(Fused Filament Fabrication)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방식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② 액체 기반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(SLA)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방식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SLA(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Stereolithography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약어로 광경화성 액체 수지가 담긴 수조에 레이저를 투사하여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경화시키는 방법으로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적층하는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방식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③ 파우더 기반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(SLS)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방식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SLS(Selective Laser Sintering)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약어로 선택적 레이저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소결방식이다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이는 응고되는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물질이 파우더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형태로서 베드에 도포된 파우더에 선택적으로 레이저를 쏘면 레이저에 맞은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부분의 파우더는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소결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즉 분말을 가열하여 결합시키는 방식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815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로봇이란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2111945"/>
            <a:ext cx="77762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로봇</a:t>
            </a:r>
            <a:r>
              <a:rPr lang="en-US" altLang="ko-KR" dirty="0">
                <a:latin typeface="+mn-lt"/>
              </a:rPr>
              <a:t>(Robot)</a:t>
            </a:r>
            <a:r>
              <a:rPr lang="ko-KR" altLang="en-US" dirty="0">
                <a:latin typeface="+mn-lt"/>
              </a:rPr>
              <a:t>은 사람과 유사한 모습과 기능을 가진 기계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또는 무엇인가 스스로 </a:t>
            </a:r>
            <a:r>
              <a:rPr lang="ko-KR" altLang="en-US" dirty="0" smtClean="0">
                <a:latin typeface="+mn-lt"/>
              </a:rPr>
              <a:t>작업하는 </a:t>
            </a:r>
            <a:r>
              <a:rPr lang="ko-KR" altLang="en-US" dirty="0">
                <a:latin typeface="+mn-lt"/>
              </a:rPr>
              <a:t>능력을 가진 기계를 </a:t>
            </a:r>
            <a:r>
              <a:rPr lang="ko-KR" altLang="en-US" dirty="0" smtClean="0">
                <a:latin typeface="+mn-lt"/>
              </a:rPr>
              <a:t>의미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로봇이란 </a:t>
            </a:r>
            <a:r>
              <a:rPr lang="ko-KR" altLang="en-US" dirty="0">
                <a:latin typeface="+mn-lt"/>
              </a:rPr>
              <a:t>용어는 체코슬로바키아의 극작가 카렐 </a:t>
            </a:r>
            <a:r>
              <a:rPr lang="ko-KR" altLang="en-US" dirty="0" err="1" smtClean="0">
                <a:latin typeface="+mn-lt"/>
              </a:rPr>
              <a:t>차페크</a:t>
            </a:r>
            <a:r>
              <a:rPr lang="en-US" altLang="ko-KR" dirty="0">
                <a:latin typeface="+mn-lt"/>
              </a:rPr>
              <a:t>(</a:t>
            </a:r>
            <a:r>
              <a:rPr lang="en-US" altLang="ko-KR" dirty="0" err="1">
                <a:latin typeface="+mn-lt"/>
              </a:rPr>
              <a:t>Carel</a:t>
            </a:r>
            <a:r>
              <a:rPr lang="en-US" altLang="ko-KR" dirty="0">
                <a:latin typeface="+mn-lt"/>
              </a:rPr>
              <a:t> </a:t>
            </a:r>
            <a:r>
              <a:rPr lang="en-US" altLang="ko-KR" dirty="0" err="1">
                <a:latin typeface="+mn-lt"/>
              </a:rPr>
              <a:t>Čapek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 smtClean="0">
                <a:latin typeface="+mn-lt"/>
              </a:rPr>
              <a:t>가</a:t>
            </a:r>
            <a:r>
              <a:rPr lang="en-US" altLang="ko-KR" dirty="0" smtClean="0">
                <a:latin typeface="+mn-lt"/>
              </a:rPr>
              <a:t>1920</a:t>
            </a:r>
            <a:r>
              <a:rPr lang="ko-KR" altLang="en-US" dirty="0">
                <a:latin typeface="+mn-lt"/>
              </a:rPr>
              <a:t>년에 발표한 희곡 </a:t>
            </a:r>
            <a:r>
              <a:rPr lang="en-US" altLang="ko-KR" dirty="0">
                <a:latin typeface="+mn-lt"/>
              </a:rPr>
              <a:t>『R.U.R』</a:t>
            </a:r>
            <a:r>
              <a:rPr lang="ko-KR" altLang="en-US" dirty="0">
                <a:latin typeface="+mn-lt"/>
              </a:rPr>
              <a:t>에 쓴 것이 퍼져 일반적으로 </a:t>
            </a:r>
            <a:r>
              <a:rPr lang="ko-KR" altLang="en-US" dirty="0" smtClean="0">
                <a:latin typeface="+mn-lt"/>
              </a:rPr>
              <a:t>사용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체코어로 </a:t>
            </a:r>
            <a:r>
              <a:rPr lang="ko-KR" altLang="en-US" dirty="0">
                <a:latin typeface="+mn-lt"/>
              </a:rPr>
              <a:t>노동을 의미하는 </a:t>
            </a:r>
            <a:r>
              <a:rPr lang="ko-KR" altLang="en-US" dirty="0" err="1">
                <a:latin typeface="+mn-lt"/>
              </a:rPr>
              <a:t>로보타</a:t>
            </a:r>
            <a:r>
              <a:rPr lang="en-US" altLang="ko-KR" dirty="0">
                <a:latin typeface="+mn-lt"/>
              </a:rPr>
              <a:t>(</a:t>
            </a:r>
            <a:r>
              <a:rPr lang="en-US" altLang="ko-KR" dirty="0" err="1">
                <a:latin typeface="+mn-lt"/>
              </a:rPr>
              <a:t>robota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가 </a:t>
            </a:r>
            <a:r>
              <a:rPr lang="ko-KR" altLang="en-US" dirty="0" smtClean="0">
                <a:latin typeface="+mn-lt"/>
              </a:rPr>
              <a:t>어원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제조공장에서 </a:t>
            </a:r>
            <a:r>
              <a:rPr lang="ko-KR" altLang="en-US" dirty="0">
                <a:latin typeface="+mn-lt"/>
              </a:rPr>
              <a:t>조립</a:t>
            </a:r>
            <a:r>
              <a:rPr lang="en-US" altLang="ko-KR" dirty="0" smtClean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용접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핸들링 등을 수행하는 자동화된 로봇을 산업용 로봇이라 하고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환경을 </a:t>
            </a:r>
            <a:r>
              <a:rPr lang="ko-KR" altLang="en-US" dirty="0" smtClean="0">
                <a:latin typeface="+mn-lt"/>
              </a:rPr>
              <a:t>인식하고 스스로 </a:t>
            </a:r>
            <a:r>
              <a:rPr lang="ko-KR" altLang="en-US" dirty="0">
                <a:latin typeface="+mn-lt"/>
              </a:rPr>
              <a:t>판단하는 기능을 가진 로봇을 지능형 로봇이라 한다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기계와 인간과 </a:t>
            </a:r>
            <a:r>
              <a:rPr lang="ko-KR" altLang="en-US" dirty="0" smtClean="0">
                <a:latin typeface="+mn-lt"/>
              </a:rPr>
              <a:t>비슷한 형태를 </a:t>
            </a:r>
            <a:r>
              <a:rPr lang="ko-KR" altLang="en-US" dirty="0">
                <a:latin typeface="+mn-lt"/>
              </a:rPr>
              <a:t>가지고 걷기도 하고 말도 하는 기계 장치로서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인조인간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어떤 </a:t>
            </a:r>
            <a:r>
              <a:rPr lang="ko-KR" altLang="en-US" dirty="0">
                <a:latin typeface="+mn-lt"/>
              </a:rPr>
              <a:t>작업이나 </a:t>
            </a:r>
            <a:r>
              <a:rPr lang="ko-KR" altLang="en-US" dirty="0" smtClean="0">
                <a:latin typeface="+mn-lt"/>
              </a:rPr>
              <a:t>조작을 </a:t>
            </a:r>
            <a:r>
              <a:rPr lang="ko-KR" altLang="en-US" dirty="0">
                <a:latin typeface="+mn-lt"/>
              </a:rPr>
              <a:t>자동적으로 하는 기계 장치로 남의 지시대로 움직이는 사람을 비유적으로 </a:t>
            </a:r>
            <a:r>
              <a:rPr lang="ko-KR" altLang="en-US" dirty="0" smtClean="0">
                <a:latin typeface="+mn-lt"/>
              </a:rPr>
              <a:t>의미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59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548680"/>
            <a:ext cx="3600399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로봇의 변천사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47125" y="1700808"/>
            <a:ext cx="45306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+mn-lt"/>
              </a:rPr>
              <a:t>③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제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세대 </a:t>
            </a:r>
            <a:r>
              <a:rPr lang="ko-KR" altLang="en-US" sz="1600" b="1" dirty="0" err="1">
                <a:solidFill>
                  <a:schemeClr val="bg1"/>
                </a:solidFill>
                <a:latin typeface="+mn-lt"/>
              </a:rPr>
              <a:t>휴머노이드</a:t>
            </a:r>
            <a:endParaRPr lang="ko-KR" altLang="en-US" sz="1600" b="1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제한된 환경에서 주변 정보를 취득하여 움직이는 로봇이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세대의 기술이라면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1970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년대에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초반부터 연구되는 직립 보행 로봇을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세대 기술이라 할 수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다양한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센서기술의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발전과 센서를 통해 얻어진 다양한 주변 정보를 고속으로 처리할 수 있는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컴퓨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터 기술의 발전으로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년에는 드디어 인간과 같이 직립 보행을 하는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아시모가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탄생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 smtClean="0">
                <a:solidFill>
                  <a:schemeClr val="bg1"/>
                </a:solidFill>
                <a:latin typeface="+mn-lt"/>
              </a:rPr>
              <a:t>④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미래의 로봇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로봇에 대한 기술은 컴퓨터와 각종 센서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액추에이터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등의 기술 발전을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통해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신성장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동력 산업으로 선정된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나노기술을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비롯한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 등의 기술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발전은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국가의 미래를 약속하는 최첨단 미래 산업이다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많은 과학자들은 멀지 않은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미래에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인간처럼 스스로 생각하고 판단하는 로봇이 사람과 함께 생활하게 될 것이라고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예측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20" y="1340767"/>
            <a:ext cx="3510054" cy="23928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49221"/>
            <a:ext cx="3312368" cy="27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0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3568" y="2060848"/>
            <a:ext cx="80642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디바이스의 혁신으로서 대량생산 대신에 개인별 맞춤 제작을 가능하게 한 스마트기술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프린터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548680"/>
            <a:ext cx="4248471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로봇의 활용분야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3125" y="1825805"/>
            <a:ext cx="84133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① 산업 및 의료용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로봇은 위험한 작업을 대신할 수가 있으며 방호복을 입지 않고 원자력 공장에서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방사성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물질을 취급하거나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유독 화학 물질을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취급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② 가정용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가정에서도 점점 많은 로봇이 가사를 돕기 위해 사용되고 있고 육체적인 장애를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가진 사람들을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돌보는 일에도 많이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이용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③ 군사 및 탐사용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로봇은 우주 공간에서의 작업에 특히 이상적이다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지구를 돌고 있는 인공위성을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수리하거나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유지하는 데 사용되기도 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보이저호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(Voyager)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와 같이 탐사와 발견을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목적로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먼 천체까지 비행하는 데도 로봇이 사용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679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548680"/>
            <a:ext cx="5040559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각국 로봇 산업동향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2855" y="1818272"/>
            <a:ext cx="87116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미국에서는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무인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조종 비행기 등 군사에서 쓰는 군사 로봇이 가장 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발달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2015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 제조사인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핸슨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로보틱스에서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일상을 위한 최신 인공지능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로봇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(Han)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공개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한은 사람과 대화를 할 수 있는 건 물론이고 사람의 표정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나이 등을 캐치할 수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한의 가장 놀라운 점은 인간 같은 표정을 지을 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있음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일본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에도시대에는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가라쿠리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인형 같은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로봇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아시모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등과 같은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휴머노이드형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로봇이나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소니의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AIBO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와 같은 애완용 로봇 그리고 산업용 로봇 외에도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인간의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모습에 가까운 로봇 개발에 힘쓰고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이는 아톰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건담 같은 로봇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애니메이션이대중적인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인기를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기반함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중국에서는 로봇을 산업이나 가정에 도움을 주는 기계보다는 사람이 조종하는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꼭두각시라고 생각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미국과 일본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심지어는 우리나라까지도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로봇공학에 힘을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쏟고 있다는 것을 인식하자 이들에게 뒤떨어지지 않기 위해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선행자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先行者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라는 이름의 직립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보행형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로봇을 개발하기도 했으나 선행자의 양 다리 사이에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설치된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파이프 모양의 부속으로 인하여 일본에서 ‘최종중화병기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선행자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’라는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애니메이션이 발표되는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등 개그 캐릭터로서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폭발적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국내에서는 조선시대에 물의 힘으로 여러 인형이 작동하는 물시계 자격루와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옥루를 제작초기에는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산업이나 경제에 필요한 기계를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제작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근래에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들어서는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휴머노이드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형 로봇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개발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3222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신소재란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1844824"/>
            <a:ext cx="77762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기존 소재의 결점을 보완하거나 우수한 특성을 창출함으로써 고도의 기능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구조특성을 </a:t>
            </a:r>
            <a:r>
              <a:rPr lang="ko-KR" altLang="en-US" dirty="0">
                <a:latin typeface="+mn-lt"/>
              </a:rPr>
              <a:t>실현한 </a:t>
            </a:r>
            <a:r>
              <a:rPr lang="ko-KR" altLang="en-US" dirty="0" smtClean="0">
                <a:latin typeface="+mn-lt"/>
              </a:rPr>
              <a:t>재료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금속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무기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유기 원료 및 이들을 조합한 원료를 새로운 </a:t>
            </a:r>
            <a:r>
              <a:rPr lang="ko-KR" altLang="en-US" dirty="0" smtClean="0">
                <a:latin typeface="+mn-lt"/>
              </a:rPr>
              <a:t>제조기술로 </a:t>
            </a:r>
            <a:r>
              <a:rPr lang="ko-KR" altLang="en-US" dirty="0">
                <a:latin typeface="+mn-lt"/>
              </a:rPr>
              <a:t>제조하여 종래에 없던 새로운 성능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용도를 가지게 된 </a:t>
            </a:r>
            <a:r>
              <a:rPr lang="ko-KR" altLang="en-US" dirty="0" smtClean="0">
                <a:latin typeface="+mn-lt"/>
              </a:rPr>
              <a:t>소재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신소재는 우리가 가거나 </a:t>
            </a:r>
            <a:r>
              <a:rPr lang="ko-KR" altLang="en-US" dirty="0">
                <a:latin typeface="+mn-lt"/>
              </a:rPr>
              <a:t>사는 곳의 범위를 넓히고 변경해 줄 수 </a:t>
            </a:r>
            <a:r>
              <a:rPr lang="ko-KR" altLang="en-US" dirty="0" smtClean="0">
                <a:latin typeface="+mn-lt"/>
              </a:rPr>
              <a:t>있고</a:t>
            </a:r>
            <a:r>
              <a:rPr lang="en-US" altLang="ko-KR" dirty="0" smtClean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신소재는 </a:t>
            </a:r>
            <a:r>
              <a:rPr lang="ko-KR" altLang="en-US" dirty="0">
                <a:latin typeface="+mn-lt"/>
              </a:rPr>
              <a:t>특성에서 이미 있는 </a:t>
            </a:r>
            <a:r>
              <a:rPr lang="ko-KR" altLang="en-US" dirty="0" smtClean="0">
                <a:latin typeface="+mn-lt"/>
              </a:rPr>
              <a:t>재료보다 </a:t>
            </a:r>
            <a:r>
              <a:rPr lang="ko-KR" altLang="en-US" dirty="0">
                <a:latin typeface="+mn-lt"/>
              </a:rPr>
              <a:t>뛰어나거나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이미 있는 재료가 갖고 있지 않는 새로운 기능을 갖고 있어 그 </a:t>
            </a:r>
            <a:r>
              <a:rPr lang="ko-KR" altLang="en-US" dirty="0" smtClean="0">
                <a:latin typeface="+mn-lt"/>
              </a:rPr>
              <a:t>효용 </a:t>
            </a:r>
            <a:r>
              <a:rPr lang="ko-KR" altLang="en-US" dirty="0">
                <a:latin typeface="+mn-lt"/>
              </a:rPr>
              <a:t>가치가 큰 </a:t>
            </a:r>
            <a:r>
              <a:rPr lang="ko-KR" altLang="en-US" dirty="0" smtClean="0">
                <a:latin typeface="+mn-lt"/>
              </a:rPr>
              <a:t>재료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b="1" dirty="0">
                <a:latin typeface="+mn-lt"/>
              </a:rPr>
              <a:t>신소재에 주목하는 이유는 </a:t>
            </a:r>
            <a:endParaRPr lang="en-US" altLang="ko-KR" b="1" dirty="0" smtClean="0">
              <a:latin typeface="+mn-lt"/>
            </a:endParaRPr>
          </a:p>
          <a:p>
            <a:r>
              <a:rPr lang="en-US" altLang="ko-KR" dirty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   - </a:t>
            </a:r>
            <a:r>
              <a:rPr lang="ko-KR" altLang="en-US" dirty="0">
                <a:latin typeface="+mn-lt"/>
              </a:rPr>
              <a:t>경쟁력 원천의 이동으로 완제품 조립이나 </a:t>
            </a:r>
            <a:r>
              <a:rPr lang="ko-KR" altLang="en-US" dirty="0" smtClean="0">
                <a:latin typeface="+mn-lt"/>
              </a:rPr>
              <a:t>가공기술 세계적 </a:t>
            </a:r>
            <a:r>
              <a:rPr lang="ko-KR" altLang="en-US" dirty="0">
                <a:latin typeface="+mn-lt"/>
              </a:rPr>
              <a:t>평준화</a:t>
            </a:r>
            <a:r>
              <a:rPr lang="en-US" altLang="ko-KR" dirty="0">
                <a:latin typeface="+mn-lt"/>
              </a:rPr>
              <a:t>, </a:t>
            </a:r>
            <a:endParaRPr lang="en-US" altLang="ko-KR" dirty="0" smtClean="0">
              <a:latin typeface="+mn-lt"/>
            </a:endParaRPr>
          </a:p>
          <a:p>
            <a:r>
              <a:rPr lang="en-US" altLang="ko-KR" dirty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     </a:t>
            </a:r>
            <a:r>
              <a:rPr lang="ko-KR" altLang="en-US" dirty="0" smtClean="0">
                <a:latin typeface="+mn-lt"/>
              </a:rPr>
              <a:t>소재가 </a:t>
            </a:r>
            <a:r>
              <a:rPr lang="ko-KR" altLang="en-US" dirty="0">
                <a:latin typeface="+mn-lt"/>
              </a:rPr>
              <a:t>제품 부가가치와 산업경쟁력의 핵심으로 </a:t>
            </a:r>
            <a:r>
              <a:rPr lang="ko-KR" altLang="en-US" dirty="0" smtClean="0">
                <a:latin typeface="+mn-lt"/>
              </a:rPr>
              <a:t>등장</a:t>
            </a:r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 </a:t>
            </a:r>
            <a:r>
              <a:rPr lang="ko-KR" altLang="en-US" dirty="0" smtClean="0">
                <a:latin typeface="+mn-lt"/>
              </a:rPr>
              <a:t>   </a:t>
            </a:r>
            <a:r>
              <a:rPr lang="en-US" altLang="ko-KR" dirty="0" smtClean="0">
                <a:latin typeface="+mn-lt"/>
              </a:rPr>
              <a:t>- </a:t>
            </a:r>
            <a:r>
              <a:rPr lang="ko-KR" altLang="en-US" dirty="0">
                <a:latin typeface="+mn-lt"/>
              </a:rPr>
              <a:t>시장의 요구 수준 상승으로 에너지 절감과 온실가스 감축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삶의 질에 </a:t>
            </a:r>
            <a:endParaRPr lang="en-US" altLang="ko-KR" dirty="0" smtClean="0">
              <a:latin typeface="+mn-lt"/>
            </a:endParaRPr>
          </a:p>
          <a:p>
            <a:r>
              <a:rPr lang="en-US" altLang="ko-KR" dirty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     </a:t>
            </a:r>
            <a:r>
              <a:rPr lang="ko-KR" altLang="en-US" dirty="0" smtClean="0">
                <a:latin typeface="+mn-lt"/>
              </a:rPr>
              <a:t>대한 관심 증가로 </a:t>
            </a:r>
            <a:r>
              <a:rPr lang="ko-KR" altLang="en-US" dirty="0">
                <a:latin typeface="+mn-lt"/>
              </a:rPr>
              <a:t>기존 소재에 대한 대안이 </a:t>
            </a:r>
            <a:r>
              <a:rPr lang="ko-KR" altLang="en-US" dirty="0" smtClean="0">
                <a:latin typeface="+mn-lt"/>
              </a:rPr>
              <a:t>필요</a:t>
            </a:r>
            <a:endParaRPr lang="en-US" altLang="ko-KR" dirty="0" smtClean="0">
              <a:latin typeface="+mn-lt"/>
            </a:endParaRPr>
          </a:p>
          <a:p>
            <a:r>
              <a:rPr lang="ko-KR" altLang="en-US" dirty="0" smtClean="0">
                <a:latin typeface="+mn-lt"/>
              </a:rPr>
              <a:t>    </a:t>
            </a:r>
            <a:r>
              <a:rPr lang="en-US" altLang="ko-KR" dirty="0" smtClean="0">
                <a:latin typeface="+mn-lt"/>
              </a:rPr>
              <a:t>- </a:t>
            </a:r>
            <a:r>
              <a:rPr lang="ko-KR" altLang="en-US" dirty="0">
                <a:latin typeface="+mn-lt"/>
              </a:rPr>
              <a:t>제조업의 근간이자 기간산업으로 핵심 기술 확보에 따른 </a:t>
            </a:r>
            <a:r>
              <a:rPr lang="ko-KR" altLang="en-US" dirty="0" smtClean="0">
                <a:latin typeface="+mn-lt"/>
              </a:rPr>
              <a:t>독과점화가 </a:t>
            </a:r>
            <a:endParaRPr lang="en-US" altLang="ko-KR" dirty="0" smtClean="0">
              <a:latin typeface="+mn-lt"/>
            </a:endParaRPr>
          </a:p>
          <a:p>
            <a:r>
              <a:rPr lang="en-US" altLang="ko-KR" dirty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     </a:t>
            </a:r>
            <a:r>
              <a:rPr lang="ko-KR" altLang="en-US" dirty="0" smtClean="0">
                <a:latin typeface="+mn-lt"/>
              </a:rPr>
              <a:t>가능하고 </a:t>
            </a:r>
            <a:r>
              <a:rPr lang="ko-KR" altLang="en-US" dirty="0">
                <a:latin typeface="+mn-lt"/>
              </a:rPr>
              <a:t>전후방 산업 파급효과가 크며 신소재 산업의 수익 잠재력이 </a:t>
            </a:r>
            <a:endParaRPr lang="en-US" altLang="ko-KR" dirty="0" smtClean="0">
              <a:latin typeface="+mn-lt"/>
            </a:endParaRPr>
          </a:p>
          <a:p>
            <a:r>
              <a:rPr lang="en-US" altLang="ko-KR" dirty="0">
                <a:latin typeface="+mn-lt"/>
              </a:rPr>
              <a:t> </a:t>
            </a:r>
            <a:r>
              <a:rPr lang="en-US" altLang="ko-KR" dirty="0" smtClean="0">
                <a:latin typeface="+mn-lt"/>
              </a:rPr>
              <a:t>     </a:t>
            </a:r>
            <a:r>
              <a:rPr lang="ko-KR" altLang="en-US" dirty="0" smtClean="0">
                <a:latin typeface="+mn-lt"/>
              </a:rPr>
              <a:t>높음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43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548680"/>
            <a:ext cx="4104455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신소재의 종류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3125" y="1628800"/>
            <a:ext cx="86293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① </a:t>
            </a:r>
            <a:r>
              <a:rPr lang="ko-KR" altLang="en-US" sz="1600" b="1" dirty="0" err="1">
                <a:solidFill>
                  <a:schemeClr val="bg1"/>
                </a:solidFill>
                <a:latin typeface="+mn-lt"/>
              </a:rPr>
              <a:t>신금속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 재료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형상 기억 합금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(Shape Memory Alloy)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대표적인 합금으로 티탄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-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니켈 합금이 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인공위성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부품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인공심장 밸브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감응 장치 등에 사용된다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비정질금속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재료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(Amorphous Metal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비결정형 재료라고도 하며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강도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자기화 특성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내마모성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내부식성이 커서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녹화헤드나 변압기 등에 사용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② 비금속 무기재료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파인세라믹스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(Fine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Ceramies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뉴세라믹스이며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천연 또는 인공적으로 합성한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무기화합물인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질화물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탄화물을 원료로 하여 결합한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자기재료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③ 신고분자 재료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엔지니어링 플라스틱은 금속보다 강한 플라스틱 제품으로서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경량화를 지향하는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자동차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전자기기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전기제품 등에 쓰인다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고효율성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분자막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(High Efficiency Separator)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특정한 물질만을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통과시키는 기능을 지닌 고분자막과 같은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특수재료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④ 복합 재료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바이오센서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(Biosensor)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생체에 적합한 의료용 신소재로서 인간의 오감을 가지는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것으로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산업용 로봇제어 기술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자동 제어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정밀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계측기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분야 등에 쓰인다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복합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재료는 두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종류 이상 소재를 복합하여 고강도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고인성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경량성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내열성 등을 부여한 재료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792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548680"/>
            <a:ext cx="5184575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미래의 신소재 </a:t>
              </a: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그래핀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3125" y="1628800"/>
            <a:ext cx="8629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Graphene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탄소 원자들이 벌집 모양으로 얽혀 있는 얇은 막을 이르는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말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탄소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원자들이 원통 모양으로 연결된 탄소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나노튜브와는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다른데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인류가 발견한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최초의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차원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결정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나노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물질은 세계에서 가장 유용한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물질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한장짜리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얇은 탄소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원자막이지만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강철보다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배 강하고 마음대로 구부릴 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있고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10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여 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 연구진에 의해 처음으로 분리되었고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그래핀과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관련한 특허들의 리스트가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매년 급증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0" y="3851880"/>
            <a:ext cx="4143375" cy="2247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19768"/>
            <a:ext cx="3312368" cy="23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60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3125" y="394429"/>
            <a:ext cx="5184575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미래의 신소재 </a:t>
              </a: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그래핀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598" y="1844824"/>
            <a:ext cx="8629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+mn-lt"/>
              </a:rPr>
              <a:t>①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공기연료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(Fuel from the Air)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맨체스터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대학교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안드레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가임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(Andre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Geim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공기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중에서 수소를 추출함으로써 전력을 생산하는 휴대용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발전기에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그래핀을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활용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전자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(electron)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를 분리해낸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수소원자를 걸러내는 데는 사용될 수 있음을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발견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② </a:t>
            </a:r>
            <a:r>
              <a:rPr lang="ko-KR" altLang="en-US" sz="1600" b="1" dirty="0" err="1">
                <a:solidFill>
                  <a:schemeClr val="bg1"/>
                </a:solidFill>
                <a:latin typeface="+mn-lt"/>
              </a:rPr>
              <a:t>프레데터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 비전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(Predator Vision)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영화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프레데터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(Predator)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에서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열적외선으로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세상을 보는 능력을 지닌 외계 침략자가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나오는데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활용한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③ </a:t>
            </a:r>
            <a:r>
              <a:rPr lang="ko-KR" altLang="en-US" sz="1600" b="1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 기반의 전자제품들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b="1" dirty="0" err="1">
                <a:solidFill>
                  <a:schemeClr val="bg1"/>
                </a:solidFill>
                <a:latin typeface="+mn-lt"/>
              </a:rPr>
              <a:t>Graphene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-based Electronics)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초박형이어서 실리콘을 대체하고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가상현실을 구현할 수 있도록 더 얇고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구부릴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수 있으며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터치로 반응하는 전자제품을 만드는 데 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역할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④ 완벽한 콘돔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(The Perfect Condom)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위생적으로 우수하고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강한 재질이어서 찢어지지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않음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⑤ 녹 없는 세상</a:t>
            </a:r>
            <a:r>
              <a:rPr lang="en-US" altLang="ko-KR" sz="1600" b="1" dirty="0">
                <a:solidFill>
                  <a:schemeClr val="bg1"/>
                </a:solidFill>
              </a:rPr>
              <a:t>(A world without Rust)</a:t>
            </a:r>
          </a:p>
          <a:p>
            <a:r>
              <a:rPr lang="ko-KR" altLang="en-US" sz="1600" dirty="0" err="1">
                <a:solidFill>
                  <a:schemeClr val="bg1"/>
                </a:solidFill>
              </a:rPr>
              <a:t>그래핀은</a:t>
            </a:r>
            <a:r>
              <a:rPr lang="ko-KR" altLang="en-US" sz="1600" dirty="0">
                <a:solidFill>
                  <a:schemeClr val="bg1"/>
                </a:solidFill>
              </a:rPr>
              <a:t> 어떤 물질도 투과하지 않기 때문에 페인트로 사용하면 녹이나 부식을 방지</a:t>
            </a:r>
            <a:endParaRPr lang="en-US" altLang="ko-KR" sz="1600" dirty="0">
              <a:solidFill>
                <a:schemeClr val="bg1"/>
              </a:solidFill>
            </a:endParaRP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080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3125" y="394429"/>
            <a:ext cx="5184575" cy="1263443"/>
            <a:chOff x="251037" y="548220"/>
            <a:chExt cx="6121811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340277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2" y="548220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미래의 신소재 </a:t>
              </a: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그래핀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3125" y="1186517"/>
            <a:ext cx="8629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 smtClean="0">
                <a:solidFill>
                  <a:schemeClr val="bg1"/>
                </a:solidFill>
                <a:latin typeface="+mn-lt"/>
              </a:rPr>
              <a:t>⑥ </a:t>
            </a:r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마실 수 있는 바닷물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(Drinkable Oceans)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그래핀으로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만든 막은 물은 통과시키고 소금은 걸러낼 수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즉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혁명적 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담수화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⑦ 반짝이는 벽지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(Glowing Wallpaper)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반짝이는 벽지는 전구를 대체하여 지금보다 훨씬 더 얇은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디스플레로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전기기술을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기반으로 반짝이는 벽지는 에너지효율이 높고 더 편안한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조명으로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실내를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밝힘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⑧ 인조 인간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(Bionic Humans)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연구는 생태학적 구조로 몸에 통합되는 단계에 신경기관을 읽거나 세포에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말을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건네는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기기가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이식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+mn-lt"/>
              </a:rPr>
              <a:t>⑨ 더 센 술</a:t>
            </a:r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(Stronger Liquor)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멤브레인이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더 높은 도수의 증류주를 만드는 데 쓰일 수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모든 기체와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액체를 투과시키지 않지만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필터는 더 빠른 속도로 물을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증류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b="1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⑩ 방탄 갑옷</a:t>
            </a:r>
            <a:r>
              <a:rPr lang="en-US" altLang="ko-KR" sz="1600" b="1" dirty="0">
                <a:solidFill>
                  <a:schemeClr val="bg1"/>
                </a:solidFill>
              </a:rPr>
              <a:t>(Bulletproof Armor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얇고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강한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그래핀이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방탄조끼를 개량하는 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사용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그래핀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시트가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방탄조끼를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만드는 데 있어 흔히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아라미드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섬유로 불리는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케블라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(Kevlar)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보다 두 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이상 효과적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842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978644" y="-19354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205531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16632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452821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기초기술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31640" y="980728"/>
            <a:ext cx="5246697" cy="696608"/>
            <a:chOff x="1846558" y="2557206"/>
            <a:chExt cx="5381547" cy="591461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557206"/>
              <a:ext cx="5012187" cy="30342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모바일폰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차세대 전지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GPS / LBS / </a:t>
              </a:r>
              <a:r>
                <a:rPr kumimoji="0" lang="en-US" altLang="ko-KR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SoC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 1-2"/>
            <p:cNvSpPr txBox="1"/>
            <p:nvPr/>
          </p:nvSpPr>
          <p:spPr>
            <a:xfrm>
              <a:off x="2205056" y="2845239"/>
              <a:ext cx="3807104" cy="30342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나노기술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MEMS 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임베디드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컨트롤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36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139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445049" y="1724125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79512" y="1635226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642545" y="1971415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드론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72834" y="2521714"/>
            <a:ext cx="5236107" cy="249298"/>
            <a:chOff x="1857420" y="2603085"/>
            <a:chExt cx="5370685" cy="211669"/>
          </a:xfrm>
        </p:grpSpPr>
        <p:sp>
          <p:nvSpPr>
            <p:cNvPr id="178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드론이란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드론의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496849" y="2941835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244062" y="2852936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694345" y="3189125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프린터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371203" y="3779208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3D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프린터란 </a:t>
              </a:r>
              <a:r>
                <a:rPr kumimoji="0" lang="en-US" altLang="ko-KR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3D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프린터의 변천사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출력형태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490203" y="4270078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244062" y="4221088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687699" y="4437112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로봇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51" name="그룹 1-1"/>
          <p:cNvGrpSpPr>
            <a:grpSpLocks/>
          </p:cNvGrpSpPr>
          <p:nvPr/>
        </p:nvGrpSpPr>
        <p:grpSpPr bwMode="auto">
          <a:xfrm>
            <a:off x="497661" y="5460938"/>
            <a:ext cx="961965" cy="743098"/>
            <a:chOff x="486030" y="1406555"/>
            <a:chExt cx="1196776" cy="1073722"/>
          </a:xfrm>
        </p:grpSpPr>
        <p:grpSp>
          <p:nvGrpSpPr>
            <p:cNvPr id="252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54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55" name="그림 254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3" name="TextBox 252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05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56" name="그룹 1-2"/>
          <p:cNvGrpSpPr>
            <a:grpSpLocks/>
          </p:cNvGrpSpPr>
          <p:nvPr/>
        </p:nvGrpSpPr>
        <p:grpSpPr bwMode="auto">
          <a:xfrm>
            <a:off x="251520" y="5372039"/>
            <a:ext cx="6822042" cy="829884"/>
            <a:chOff x="62591" y="1358776"/>
            <a:chExt cx="4780638" cy="1249680"/>
          </a:xfrm>
        </p:grpSpPr>
        <p:sp>
          <p:nvSpPr>
            <p:cNvPr id="257" name="직사각형 256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8" name="직사각형 257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9" name="직사각형 25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0" name="직선 연결선 25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직사각형 262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5" name="직선 연결선 264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265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직사각형 266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8" name="직선 연결선 267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Text 1-1"/>
          <p:cNvSpPr txBox="1"/>
          <p:nvPr/>
        </p:nvSpPr>
        <p:spPr>
          <a:xfrm>
            <a:off x="1695157" y="570822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신소재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396572" y="5013176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로봇이란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로봇의 변천사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로봇의 활용분야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각국의 동향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4" name="그룹 283"/>
          <p:cNvGrpSpPr/>
          <p:nvPr/>
        </p:nvGrpSpPr>
        <p:grpSpPr>
          <a:xfrm>
            <a:off x="1340499" y="6204037"/>
            <a:ext cx="6559804" cy="249299"/>
            <a:chOff x="1846558" y="2891118"/>
            <a:chExt cx="4602504" cy="211669"/>
          </a:xfrm>
        </p:grpSpPr>
        <p:sp>
          <p:nvSpPr>
            <p:cNvPr id="285" name="Text 1-2"/>
            <p:cNvSpPr txBox="1"/>
            <p:nvPr/>
          </p:nvSpPr>
          <p:spPr>
            <a:xfrm>
              <a:off x="2205056" y="2891118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신소재의 종류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미래의 신소재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그래핀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6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87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295560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모바일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폰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0" y="4149080"/>
            <a:ext cx="337708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79512" y="177284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스마트폰용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주요 운영체제는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2013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말을 기준으로 구글의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안드로이드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79%,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애플의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아이폰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iOS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 14.2%,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마이크로소프트의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윈도즈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Mobile 3.3%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등의 비율로 점유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4" y="2708920"/>
            <a:ext cx="531913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806578" cy="1257173"/>
            <a:chOff x="261041" y="713889"/>
            <a:chExt cx="4521168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449681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264591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차세대 전지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차세대 전지는 휴대전화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DMB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노트북 컴퓨터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PDA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등의 단말기뿐 아니라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산업용설비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작동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하이브리드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자동차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전기 자동차 등의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전력원으로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점점 더 사용 범위가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확대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37" y="3140968"/>
            <a:ext cx="60321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83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1142280" cy="1257173"/>
            <a:chOff x="261041" y="713889"/>
            <a:chExt cx="2639604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2615248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2639603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GPS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GPS(Global Positioning System)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미국 국방부가 개발하여 추진한 전 지구적 무선 항행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위성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시스템으로 중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고궤도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항행 위성 시스템을 사용하는 시스템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600450" cy="366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10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1142280" cy="1257173"/>
            <a:chOff x="261041" y="713889"/>
            <a:chExt cx="2639604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2615248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2639603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LBS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GPS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 관한 내용을 검토하다 보면 어김없이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LBS(Location Based Service)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등장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 LBS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위치 기반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서비스를 의미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이동 통신망과 정보 기술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(IT)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을 종합적으로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활용한 위치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정보 기반의 시스템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서비스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최근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들어 지능형 교통 시스템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(ITS)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이동통신망의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고도화에 따라 교통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물류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전자상거래 등의 분야에서 각광받기 시작한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0921"/>
            <a:ext cx="516384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36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1142280" cy="1257173"/>
            <a:chOff x="261041" y="713889"/>
            <a:chExt cx="2639604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2615248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2639603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SoC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SoC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(System on Chip)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반도체 제조업계의 대표 기업인 인텔에서 만든 초소형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반도체칩으로서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ROM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이나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RAM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다르게 여러 기능을 하나의 칩에 집적시킨 칩을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각종 부품을 하나의 반도체 칩에 집적시킴으로써 반도체뿐만 아니라 개별 부품을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모두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하나의 칩으로 만들기 위한 기술에 영향을 주고 있다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고성능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저소비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전력 등의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특징으로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휴대용 정보 단말기나 이에 적합한 솔루션으로 활용 가능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35" y="3789040"/>
            <a:ext cx="462032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5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디바이스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8" y="714356"/>
            <a:ext cx="2366416" cy="1257173"/>
            <a:chOff x="261041" y="713889"/>
            <a:chExt cx="438429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435994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25088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나노기술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나노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(Nano)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억분의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을 나타내는 단위로 고대 그리스에서 난쟁이를 뜻하는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나노스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Nanos)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란 말에서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유래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나노미터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(㎚)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라고 하면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억분의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1m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길이 즉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머리카락의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만분의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 되는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초미세의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세계가 된다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이를테면 원자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3∼4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개가 들어갈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정도의 크기에 해당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나노기술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(Nano Technology)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1990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년대 들어 현 마이크론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(100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만분의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수준의 반도체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미세 기술을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극복하는 대안으로 연구가 시작되었는데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물리적 한계를 극복하기 위해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제시된 방법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중 하나가 나노미터 크기의 회로에서도 자성을 갖는 소자를 개발하는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나노미터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크기를 이용하여 기억 소자를 만든다면 현재의 기가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G=10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억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비트보다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배 빠른 속도와 용량을 나타내는 테라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비트급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집적도의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반도체칩을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만드는 것이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가능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나노기술을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바탕으로 생명 공학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(BT)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이나 환경 공학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(Environmental Technology; ET),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우주과학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(Space Technology; ST)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분야에 활용되고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정보 통신 기술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(IT),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인지 과학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기술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Cognitive Technology; CT)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과 접목하여 그 효율성과 편의성을 높이는 기술로 응용</a:t>
            </a:r>
            <a:endParaRPr lang="ko-KR" alt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217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13976</TotalTime>
  <Words>2615</Words>
  <Application>Microsoft Office PowerPoint</Application>
  <PresentationFormat>화면 슬라이드 쇼(4:3)</PresentationFormat>
  <Paragraphs>230</Paragraphs>
  <Slides>27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1843</cp:revision>
  <dcterms:created xsi:type="dcterms:W3CDTF">2014-03-26T15:27:10Z</dcterms:created>
  <dcterms:modified xsi:type="dcterms:W3CDTF">2018-07-20T01:19:04Z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