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0"/>
  </p:notesMasterIdLst>
  <p:handoutMasterIdLst>
    <p:handoutMasterId r:id="rId21"/>
  </p:handoutMasterIdLst>
  <p:sldIdLst>
    <p:sldId id="402" r:id="rId3"/>
    <p:sldId id="541" r:id="rId4"/>
    <p:sldId id="547" r:id="rId5"/>
    <p:sldId id="524" r:id="rId6"/>
    <p:sldId id="564" r:id="rId7"/>
    <p:sldId id="565" r:id="rId8"/>
    <p:sldId id="566" r:id="rId9"/>
    <p:sldId id="568" r:id="rId10"/>
    <p:sldId id="567" r:id="rId11"/>
    <p:sldId id="569" r:id="rId12"/>
    <p:sldId id="552" r:id="rId13"/>
    <p:sldId id="570" r:id="rId14"/>
    <p:sldId id="571" r:id="rId15"/>
    <p:sldId id="572" r:id="rId16"/>
    <p:sldId id="573" r:id="rId17"/>
    <p:sldId id="574" r:id="rId18"/>
    <p:sldId id="429" r:id="rId19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253">
          <p15:clr>
            <a:srgbClr val="A4A3A4"/>
          </p15:clr>
        </p15:guide>
        <p15:guide id="2" orient="horz" pos="3113">
          <p15:clr>
            <a:srgbClr val="A4A3A4"/>
          </p15:clr>
        </p15:guide>
        <p15:guide id="3" orient="horz" pos="3582">
          <p15:clr>
            <a:srgbClr val="A4A3A4"/>
          </p15:clr>
        </p15:guide>
        <p15:guide id="4" orient="horz" pos="3229">
          <p15:clr>
            <a:srgbClr val="A4A3A4"/>
          </p15:clr>
        </p15:guide>
        <p15:guide id="5" pos="4241">
          <p15:clr>
            <a:srgbClr val="A4A3A4"/>
          </p15:clr>
        </p15:guide>
        <p15:guide id="6" pos="204">
          <p15:clr>
            <a:srgbClr val="A4A3A4"/>
          </p15:clr>
        </p15:guide>
        <p15:guide id="7" pos="5556">
          <p15:clr>
            <a:srgbClr val="A4A3A4"/>
          </p15:clr>
        </p15:guide>
        <p15:guide id="8" pos="1519">
          <p15:clr>
            <a:srgbClr val="A4A3A4"/>
          </p15:clr>
        </p15:guide>
        <p15:guide id="9" pos="4387">
          <p15:clr>
            <a:srgbClr val="A4A3A4"/>
          </p15:clr>
        </p15:guide>
        <p15:guide id="10" pos="5525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3CBE"/>
    <a:srgbClr val="DDDDDD"/>
    <a:srgbClr val="0070C0"/>
    <a:srgbClr val="94DBFE"/>
    <a:srgbClr val="00FFFF"/>
    <a:srgbClr val="99FF33"/>
    <a:srgbClr val="000066"/>
    <a:srgbClr val="33CC33"/>
    <a:srgbClr val="A903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보통 스타일 4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보통 스타일 3 - 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B1032C-EA38-4F05-BA0D-38AFFFC7BED3}" styleName="밝은 스타일 3 - 강조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밝은 스타일 3 - 강조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보통 스타일 1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69" autoAdjust="0"/>
    <p:restoredTop sz="91435" autoAdjust="0"/>
  </p:normalViewPr>
  <p:slideViewPr>
    <p:cSldViewPr>
      <p:cViewPr varScale="1">
        <p:scale>
          <a:sx n="106" d="100"/>
          <a:sy n="106" d="100"/>
        </p:scale>
        <p:origin x="-1992" y="-90"/>
      </p:cViewPr>
      <p:guideLst>
        <p:guide orient="horz" pos="1253"/>
        <p:guide orient="horz" pos="3113"/>
        <p:guide orient="horz" pos="3582"/>
        <p:guide orient="horz" pos="3229"/>
        <p:guide pos="4241"/>
        <p:guide pos="204"/>
        <p:guide pos="5556"/>
        <p:guide pos="1519"/>
        <p:guide pos="4387"/>
        <p:guide pos="552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650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878C98-C0D1-4F61-90A8-864937F65643}" type="datetimeFigureOut">
              <a:rPr lang="ko-KR" altLang="en-US" smtClean="0"/>
              <a:pPr/>
              <a:t>2018-07-19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8FE254-7FAE-4A0B-A93E-CA209F346E5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8983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1A4BCED1-2BD8-4A7A-9EA2-5D17E4D65D1B}" type="datetimeFigureOut">
              <a:rPr lang="ko-KR" altLang="en-US"/>
              <a:pPr>
                <a:defRPr/>
              </a:pPr>
              <a:t>2018-07-19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008E5D48-D5BD-40DC-B0BB-0C0A6733CE8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7061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8E5D48-D5BD-40DC-B0BB-0C0A6733CE8D}" type="slidenum">
              <a:rPr lang="ko-KR" altLang="en-US" smtClean="0"/>
              <a:pPr>
                <a:defRPr/>
              </a:pPr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8E5D48-D5BD-40DC-B0BB-0C0A6733CE8D}" type="slidenum">
              <a:rPr lang="ko-KR" altLang="en-US" smtClean="0"/>
              <a:pPr>
                <a:defRPr/>
              </a:pPr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1733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8E5D48-D5BD-40DC-B0BB-0C0A6733CE8D}" type="slidenum">
              <a:rPr lang="ko-KR" altLang="en-US" smtClean="0"/>
              <a:pPr>
                <a:defRPr/>
              </a:pPr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8E5D48-D5BD-40DC-B0BB-0C0A6733CE8D}" type="slidenum">
              <a:rPr lang="ko-KR" altLang="en-US" smtClean="0"/>
              <a:pPr>
                <a:defRPr/>
              </a:pPr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8E5D48-D5BD-40DC-B0BB-0C0A6733CE8D}" type="slidenum">
              <a:rPr lang="ko-KR" altLang="en-US" smtClean="0"/>
              <a:pPr>
                <a:defRPr/>
              </a:pPr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8E5D48-D5BD-40DC-B0BB-0C0A6733CE8D}" type="slidenum">
              <a:rPr lang="ko-KR" altLang="en-US" smtClean="0"/>
              <a:pPr>
                <a:defRPr/>
              </a:pPr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8E5D48-D5BD-40DC-B0BB-0C0A6733CE8D}" type="slidenum">
              <a:rPr lang="ko-KR" altLang="en-US" smtClean="0"/>
              <a:pPr>
                <a:defRPr/>
              </a:pPr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8E5D48-D5BD-40DC-B0BB-0C0A6733CE8D}" type="slidenum">
              <a:rPr lang="ko-KR" altLang="en-US" smtClean="0"/>
              <a:pPr>
                <a:defRPr/>
              </a:pPr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8E5D48-D5BD-40DC-B0BB-0C0A6733CE8D}" type="slidenum">
              <a:rPr lang="ko-KR" altLang="en-US" smtClean="0"/>
              <a:pPr>
                <a:defRPr/>
              </a:pPr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8E5D48-D5BD-40DC-B0BB-0C0A6733CE8D}" type="slidenum">
              <a:rPr lang="ko-KR" altLang="en-US" smtClean="0"/>
              <a:pPr>
                <a:defRPr/>
              </a:pPr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그림 2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그림 3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그림 4"/>
            <p:cNvPicPr>
              <a:picLocks noChangeAspect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/>
          <a:srcRect l="424" t="4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/>
          <a:srcRect l="424" t="4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그림 2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그림 3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그림 4"/>
            <p:cNvPicPr>
              <a:picLocks noChangeAspect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/>
          <a:srcRect l="424" t="4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/>
          <a:srcRect l="424" t="4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감사합니다"/>
          <p:cNvSpPr txBox="1"/>
          <p:nvPr/>
        </p:nvSpPr>
        <p:spPr bwMode="auto">
          <a:xfrm>
            <a:off x="395536" y="1785926"/>
            <a:ext cx="8215370" cy="9233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270" h="1270"/>
            <a:bevelB w="1270" h="1270"/>
          </a:sp3d>
        </p:spPr>
        <p:txBody>
          <a:bodyPr wrap="square" lIns="0" tIns="0" rIns="0" bIns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9050" h="635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kumimoji="0" lang="en-US" altLang="ko-KR" sz="2000" b="1" dirty="0">
                <a:ln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blurRad="190500" dist="152400" dir="6000000" algn="tl">
                    <a:schemeClr val="tx1">
                      <a:lumMod val="95000"/>
                      <a:lumOff val="5000"/>
                      <a:alpha val="67000"/>
                    </a:scheme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4</a:t>
            </a:r>
            <a:r>
              <a:rPr kumimoji="0" lang="ko-KR" altLang="en-US" sz="2000" b="1" dirty="0">
                <a:ln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blurRad="190500" dist="152400" dir="6000000" algn="tl">
                    <a:schemeClr val="tx1">
                      <a:lumMod val="95000"/>
                      <a:lumOff val="5000"/>
                      <a:alpha val="67000"/>
                    </a:scheme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차 산업혁명과 스마트기술의 </a:t>
            </a:r>
            <a:r>
              <a:rPr kumimoji="0" lang="ko-KR" altLang="en-US" sz="2000" b="1" dirty="0" smtClean="0">
                <a:ln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blurRad="190500" dist="152400" dir="6000000" algn="tl">
                    <a:schemeClr val="tx1">
                      <a:lumMod val="95000"/>
                      <a:lumOff val="5000"/>
                      <a:alpha val="67000"/>
                    </a:scheme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개요</a:t>
            </a:r>
            <a:endParaRPr kumimoji="0" lang="en-US" altLang="ko-KR" sz="2000" b="1" dirty="0" smtClean="0">
              <a:ln>
                <a:prstDash val="solid"/>
              </a:ln>
              <a:blipFill dpi="0" rotWithShape="1">
                <a:blip r:embed="rId3"/>
                <a:srcRect/>
                <a:stretch>
                  <a:fillRect/>
                </a:stretch>
              </a:blipFill>
              <a:effectLst>
                <a:outerShdw blurRad="190500" dist="152400" dir="6000000" algn="tl">
                  <a:schemeClr val="tx1">
                    <a:lumMod val="95000"/>
                    <a:lumOff val="5000"/>
                    <a:alpha val="67000"/>
                  </a:scheme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algn="ctr"/>
            <a:r>
              <a:rPr kumimoji="0" lang="en-US" altLang="ko-KR" sz="3600" b="1" dirty="0" smtClean="0">
                <a:ln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blurRad="190500" dist="152400" dir="6000000" algn="tl">
                    <a:schemeClr val="tx1">
                      <a:lumMod val="95000"/>
                      <a:lumOff val="5000"/>
                      <a:alpha val="67000"/>
                    </a:scheme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Ch2</a:t>
            </a:r>
            <a:r>
              <a:rPr kumimoji="0" lang="en-US" altLang="ko-KR" sz="3600" b="1" dirty="0" smtClean="0">
                <a:ln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blurRad="190500" dist="152400" dir="6000000" algn="tl">
                    <a:schemeClr val="tx1">
                      <a:lumMod val="95000"/>
                      <a:lumOff val="5000"/>
                      <a:alpha val="67000"/>
                    </a:scheme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kumimoji="0" lang="ko-KR" altLang="en-US" sz="4000" b="1" dirty="0" smtClean="0">
                <a:ln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blurRad="190500" dist="152400" dir="6000000" algn="tl">
                    <a:schemeClr val="tx1">
                      <a:lumMod val="95000"/>
                      <a:lumOff val="5000"/>
                      <a:alpha val="67000"/>
                    </a:scheme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스마트기술의 국내외 동향</a:t>
            </a:r>
            <a:endParaRPr kumimoji="0" lang="en-US" altLang="ko-KR" sz="4000" b="1" dirty="0">
              <a:ln>
                <a:prstDash val="solid"/>
              </a:ln>
              <a:blipFill dpi="0" rotWithShape="1">
                <a:blip r:embed="rId3"/>
                <a:srcRect/>
                <a:stretch>
                  <a:fillRect/>
                </a:stretch>
              </a:blipFill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7182" name="그룹 359"/>
          <p:cNvGrpSpPr>
            <a:grpSpLocks/>
          </p:cNvGrpSpPr>
          <p:nvPr/>
        </p:nvGrpSpPr>
        <p:grpSpPr bwMode="auto">
          <a:xfrm>
            <a:off x="292100" y="296863"/>
            <a:ext cx="8559800" cy="6264275"/>
            <a:chOff x="400373" y="1358776"/>
            <a:chExt cx="8559000" cy="6264696"/>
          </a:xfrm>
        </p:grpSpPr>
        <p:sp>
          <p:nvSpPr>
            <p:cNvPr id="68" name="직사각형 67"/>
            <p:cNvSpPr/>
            <p:nvPr/>
          </p:nvSpPr>
          <p:spPr>
            <a:xfrm>
              <a:off x="400373" y="1358776"/>
              <a:ext cx="36510" cy="36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9" name="직사각형 68"/>
            <p:cNvSpPr/>
            <p:nvPr/>
          </p:nvSpPr>
          <p:spPr>
            <a:xfrm>
              <a:off x="400373" y="7586957"/>
              <a:ext cx="36510" cy="3651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0" name="직사각형 69"/>
            <p:cNvSpPr/>
            <p:nvPr/>
          </p:nvSpPr>
          <p:spPr>
            <a:xfrm>
              <a:off x="8922864" y="1358776"/>
              <a:ext cx="36509" cy="36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1" name="직사각형 70"/>
            <p:cNvSpPr/>
            <p:nvPr/>
          </p:nvSpPr>
          <p:spPr>
            <a:xfrm>
              <a:off x="8922864" y="7586957"/>
              <a:ext cx="36509" cy="3651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72" name="직선 연결선 71"/>
            <p:cNvCxnSpPr/>
            <p:nvPr/>
          </p:nvCxnSpPr>
          <p:spPr>
            <a:xfrm>
              <a:off x="417834" y="1385765"/>
              <a:ext cx="0" cy="6191666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직선 연결선 72"/>
            <p:cNvCxnSpPr/>
            <p:nvPr/>
          </p:nvCxnSpPr>
          <p:spPr>
            <a:xfrm>
              <a:off x="8959373" y="1385765"/>
              <a:ext cx="0" cy="6191666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직선 연결선 73"/>
            <p:cNvCxnSpPr/>
            <p:nvPr/>
          </p:nvCxnSpPr>
          <p:spPr>
            <a:xfrm>
              <a:off x="427358" y="1376239"/>
              <a:ext cx="8532015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직선 연결선 74"/>
            <p:cNvCxnSpPr/>
            <p:nvPr/>
          </p:nvCxnSpPr>
          <p:spPr>
            <a:xfrm>
              <a:off x="427358" y="7577431"/>
              <a:ext cx="8532015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어떻게 진행되나요? 2"/>
          <p:cNvSpPr txBox="1"/>
          <p:nvPr/>
        </p:nvSpPr>
        <p:spPr>
          <a:xfrm>
            <a:off x="1428728" y="4429132"/>
            <a:ext cx="6192688" cy="475964"/>
          </a:xfrm>
          <a:prstGeom prst="rect">
            <a:avLst/>
          </a:prstGeom>
          <a:noFill/>
        </p:spPr>
        <p:txBody>
          <a:bodyPr wrap="square" lIns="0" tIns="0" rIns="0" bIns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85725" indent="-85725"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defRPr/>
            </a:pPr>
            <a:r>
              <a:rPr kumimoji="0" lang="en-US" altLang="ko-KR" sz="3200" spc="-70" dirty="0" smtClean="0">
                <a:solidFill>
                  <a:srgbClr val="00D0FA"/>
                </a:solidFill>
                <a:effectLst>
                  <a:outerShdw blurRad="88900" dist="635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2019. 3</a:t>
            </a:r>
            <a:endParaRPr kumimoji="0" lang="en-US" altLang="ko-KR" sz="3200" spc="-70" dirty="0">
              <a:solidFill>
                <a:srgbClr val="00D0FA"/>
              </a:solidFill>
              <a:effectLst>
                <a:outerShdw blurRad="88900" dist="635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0" name="직사각형 59"/>
          <p:cNvSpPr/>
          <p:nvPr/>
        </p:nvSpPr>
        <p:spPr>
          <a:xfrm flipV="1">
            <a:off x="500034" y="1525574"/>
            <a:ext cx="8280400" cy="4603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cxnSp>
        <p:nvCxnSpPr>
          <p:cNvPr id="25" name="직선 연결선 24"/>
          <p:cNvCxnSpPr/>
          <p:nvPr/>
        </p:nvCxnSpPr>
        <p:spPr>
          <a:xfrm flipV="1">
            <a:off x="500034" y="3071810"/>
            <a:ext cx="8286808" cy="114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0"/>
                  </a:schemeClr>
                </a:gs>
                <a:gs pos="30000">
                  <a:schemeClr val="bg1"/>
                </a:gs>
                <a:gs pos="7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332025" cy="394429"/>
            <a:chOff x="310981" y="0"/>
            <a:chExt cx="392561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3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390385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en-US" altLang="ko-KR" sz="1400" b="1" spc="3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How to …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TextBox 11"/>
          <p:cNvSpPr txBox="1"/>
          <p:nvPr/>
        </p:nvSpPr>
        <p:spPr>
          <a:xfrm>
            <a:off x="0" y="142852"/>
            <a:ext cx="7956376" cy="972000"/>
          </a:xfrm>
          <a:prstGeom prst="rect">
            <a:avLst/>
          </a:prstGeom>
          <a:noFill/>
        </p:spPr>
        <p:txBody>
          <a:bodyPr lIns="360000" tIns="0" rIns="0" bIns="0" anchor="b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bevelB w="1270" h="1270"/>
              <a:contourClr>
                <a:schemeClr val="accent4">
                  <a:alpha val="9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auto" latinLnBrk="0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SzPct val="150000"/>
              <a:tabLst>
                <a:tab pos="177800" algn="l"/>
                <a:tab pos="803275" algn="l"/>
              </a:tabLst>
              <a:defRPr/>
            </a:pPr>
            <a:r>
              <a:rPr kumimoji="0" lang="ko-KR" altLang="en-US" sz="3800" dirty="0" smtClean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일본의 스마트 기술의 동향</a:t>
            </a:r>
            <a:endParaRPr kumimoji="0" lang="en-US" altLang="ko-KR" sz="3800" dirty="0">
              <a:gradFill>
                <a:gsLst>
                  <a:gs pos="49000">
                    <a:prstClr val="white"/>
                  </a:gs>
                  <a:gs pos="50000">
                    <a:prstClr val="white">
                      <a:lumMod val="75000"/>
                    </a:prstClr>
                  </a:gs>
                  <a:gs pos="100000">
                    <a:prstClr val="white">
                      <a:lumMod val="75000"/>
                    </a:prst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56472" y="1311835"/>
            <a:ext cx="81734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ko-KR" altLang="en-US" dirty="0">
                <a:solidFill>
                  <a:schemeClr val="bg1"/>
                </a:solidFill>
              </a:rPr>
              <a:t>미래사회 이슈를 우선적으로 해결하여 산업경쟁력 강화를 위해 정부가 </a:t>
            </a:r>
            <a:r>
              <a:rPr lang="ko-KR" altLang="en-US" dirty="0" smtClean="0">
                <a:solidFill>
                  <a:schemeClr val="bg1"/>
                </a:solidFill>
              </a:rPr>
              <a:t>중심이 되어 </a:t>
            </a:r>
            <a:r>
              <a:rPr lang="en-US" altLang="ko-KR" dirty="0">
                <a:solidFill>
                  <a:schemeClr val="bg1"/>
                </a:solidFill>
              </a:rPr>
              <a:t>IT </a:t>
            </a:r>
            <a:r>
              <a:rPr lang="ko-KR" altLang="en-US" dirty="0">
                <a:solidFill>
                  <a:schemeClr val="bg1"/>
                </a:solidFill>
              </a:rPr>
              <a:t>융합</a:t>
            </a:r>
            <a:r>
              <a:rPr lang="en-US" altLang="ko-KR" dirty="0">
                <a:solidFill>
                  <a:schemeClr val="bg1"/>
                </a:solidFill>
              </a:rPr>
              <a:t>, 3D, </a:t>
            </a:r>
            <a:r>
              <a:rPr lang="ko-KR" altLang="en-US" dirty="0">
                <a:solidFill>
                  <a:schemeClr val="bg1"/>
                </a:solidFill>
              </a:rPr>
              <a:t>로봇 분야를 중심으로 스마트 기술 개발에 집중 </a:t>
            </a:r>
            <a:r>
              <a:rPr lang="ko-KR" altLang="en-US" dirty="0" smtClean="0">
                <a:solidFill>
                  <a:schemeClr val="bg1"/>
                </a:solidFill>
              </a:rPr>
              <a:t>투자</a:t>
            </a:r>
            <a:endParaRPr lang="en-US" altLang="ko-KR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solidFill>
                  <a:schemeClr val="bg1"/>
                </a:solidFill>
              </a:rPr>
              <a:t>신 산업 </a:t>
            </a:r>
            <a:r>
              <a:rPr lang="ko-KR" altLang="en-US" dirty="0">
                <a:solidFill>
                  <a:schemeClr val="bg1"/>
                </a:solidFill>
              </a:rPr>
              <a:t>창조전략</a:t>
            </a:r>
            <a:r>
              <a:rPr lang="en-US" altLang="ko-KR" dirty="0">
                <a:solidFill>
                  <a:schemeClr val="bg1"/>
                </a:solidFill>
              </a:rPr>
              <a:t>, </a:t>
            </a:r>
            <a:r>
              <a:rPr lang="ko-KR" altLang="en-US" dirty="0">
                <a:solidFill>
                  <a:schemeClr val="bg1"/>
                </a:solidFill>
              </a:rPr>
              <a:t>이노베이션 </a:t>
            </a:r>
            <a:r>
              <a:rPr lang="en-US" altLang="ko-KR" dirty="0">
                <a:solidFill>
                  <a:schemeClr val="bg1"/>
                </a:solidFill>
              </a:rPr>
              <a:t>25(Innovation 25), UNS II(Ubiquitous Network Society</a:t>
            </a:r>
            <a:r>
              <a:rPr lang="en-US" altLang="ko-KR" dirty="0" smtClean="0">
                <a:solidFill>
                  <a:schemeClr val="bg1"/>
                </a:solidFill>
              </a:rPr>
              <a:t>) </a:t>
            </a:r>
            <a:r>
              <a:rPr lang="ko-KR" altLang="en-US" dirty="0" smtClean="0">
                <a:solidFill>
                  <a:schemeClr val="bg1"/>
                </a:solidFill>
              </a:rPr>
              <a:t>전략을 </a:t>
            </a:r>
            <a:r>
              <a:rPr lang="ko-KR" altLang="en-US" dirty="0">
                <a:solidFill>
                  <a:schemeClr val="bg1"/>
                </a:solidFill>
              </a:rPr>
              <a:t>통해 </a:t>
            </a:r>
            <a:r>
              <a:rPr lang="en-US" altLang="ko-KR" dirty="0">
                <a:solidFill>
                  <a:schemeClr val="bg1"/>
                </a:solidFill>
              </a:rPr>
              <a:t>IT </a:t>
            </a:r>
            <a:r>
              <a:rPr lang="ko-KR" altLang="en-US" dirty="0">
                <a:solidFill>
                  <a:schemeClr val="bg1"/>
                </a:solidFill>
              </a:rPr>
              <a:t>융합 연구개발을 적극 추진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037" y="2636912"/>
            <a:ext cx="5862110" cy="40871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11482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428604"/>
            <a:chOff x="310981" y="0"/>
            <a:chExt cx="439285" cy="428506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58473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국내 스마트기술의 동향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6" y="714356"/>
            <a:ext cx="5174730" cy="1257173"/>
            <a:chOff x="261041" y="713889"/>
            <a:chExt cx="5174911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5095493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5174911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400" dirty="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국내의 정보화 수준</a:t>
              </a:r>
              <a:endParaRPr kumimoji="0" lang="en-US" altLang="ko-KR" sz="44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880828"/>
            <a:ext cx="6192688" cy="27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4725144"/>
            <a:ext cx="6192688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40276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428604"/>
            <a:chOff x="310981" y="0"/>
            <a:chExt cx="439285" cy="428506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58473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국내 스마트기술의 동향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7" y="714356"/>
            <a:ext cx="4310634" cy="1257173"/>
            <a:chOff x="261041" y="713889"/>
            <a:chExt cx="4653441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7" y="1499676"/>
              <a:ext cx="4629085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4598827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en-US" altLang="ko-KR" sz="4400" dirty="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IT839</a:t>
              </a:r>
              <a:r>
                <a:rPr kumimoji="0" lang="ko-KR" altLang="en-US" sz="4400" dirty="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정책 현황</a:t>
              </a:r>
              <a:endParaRPr kumimoji="0" lang="en-US" altLang="ko-KR" sz="44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283928" y="1735851"/>
            <a:ext cx="83925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2006</a:t>
            </a:r>
            <a:r>
              <a:rPr lang="ko-KR" altLang="en-US" dirty="0">
                <a:solidFill>
                  <a:schemeClr val="bg1"/>
                </a:solidFill>
              </a:rPr>
              <a:t>년부터 본격적으로 </a:t>
            </a:r>
            <a:r>
              <a:rPr lang="ko-KR" altLang="en-US" dirty="0" smtClean="0">
                <a:solidFill>
                  <a:schemeClr val="bg1"/>
                </a:solidFill>
              </a:rPr>
              <a:t>추진하여 </a:t>
            </a:r>
            <a:r>
              <a:rPr lang="en-US" altLang="ko-KR" dirty="0" smtClean="0">
                <a:solidFill>
                  <a:schemeClr val="bg1"/>
                </a:solidFill>
              </a:rPr>
              <a:t>2010</a:t>
            </a:r>
            <a:r>
              <a:rPr lang="ko-KR" altLang="en-US" dirty="0">
                <a:solidFill>
                  <a:schemeClr val="bg1"/>
                </a:solidFill>
              </a:rPr>
              <a:t>년 </a:t>
            </a:r>
            <a:r>
              <a:rPr lang="en-US" altLang="ko-KR" dirty="0">
                <a:solidFill>
                  <a:schemeClr val="bg1"/>
                </a:solidFill>
              </a:rPr>
              <a:t>576</a:t>
            </a:r>
            <a:r>
              <a:rPr lang="ko-KR" altLang="en-US" dirty="0">
                <a:solidFill>
                  <a:schemeClr val="bg1"/>
                </a:solidFill>
              </a:rPr>
              <a:t>조원의 생산액 및 </a:t>
            </a:r>
            <a:r>
              <a:rPr lang="en-US" altLang="ko-KR" dirty="0">
                <a:solidFill>
                  <a:schemeClr val="bg1"/>
                </a:solidFill>
              </a:rPr>
              <a:t>266</a:t>
            </a:r>
            <a:r>
              <a:rPr lang="ko-KR" altLang="en-US" dirty="0">
                <a:solidFill>
                  <a:schemeClr val="bg1"/>
                </a:solidFill>
              </a:rPr>
              <a:t>조원의 부가가치를 창출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45030"/>
            <a:ext cx="6696744" cy="3810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50613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428604"/>
            <a:chOff x="310981" y="0"/>
            <a:chExt cx="439285" cy="428506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58473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국내 스마트기술의 동향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51520" y="714356"/>
            <a:ext cx="4934730" cy="1257173"/>
            <a:chOff x="251037" y="713889"/>
            <a:chExt cx="5013175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037" y="1499676"/>
              <a:ext cx="5013175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4964378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00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스마트기술발전과제</a:t>
              </a:r>
              <a:endParaRPr kumimoji="0" lang="en-US" altLang="ko-KR" sz="40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283928" y="1735851"/>
            <a:ext cx="83925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</a:rPr>
              <a:t>하드웨어 부문의 고부가가치 창출</a:t>
            </a:r>
            <a:r>
              <a:rPr lang="en-US" altLang="ko-KR" dirty="0">
                <a:solidFill>
                  <a:schemeClr val="bg1"/>
                </a:solidFill>
              </a:rPr>
              <a:t>, </a:t>
            </a:r>
            <a:r>
              <a:rPr lang="ko-KR" altLang="en-US" dirty="0">
                <a:solidFill>
                  <a:schemeClr val="bg1"/>
                </a:solidFill>
              </a:rPr>
              <a:t>생태계 구성 </a:t>
            </a:r>
            <a:r>
              <a:rPr lang="ko-KR" altLang="en-US" dirty="0" smtClean="0">
                <a:solidFill>
                  <a:schemeClr val="bg1"/>
                </a:solidFill>
              </a:rPr>
              <a:t>기업의 </a:t>
            </a:r>
            <a:r>
              <a:rPr lang="ko-KR" altLang="en-US" dirty="0">
                <a:solidFill>
                  <a:schemeClr val="bg1"/>
                </a:solidFill>
              </a:rPr>
              <a:t>동반 성장</a:t>
            </a:r>
            <a:r>
              <a:rPr lang="en-US" altLang="ko-KR" dirty="0">
                <a:solidFill>
                  <a:schemeClr val="bg1"/>
                </a:solidFill>
              </a:rPr>
              <a:t>, </a:t>
            </a:r>
            <a:r>
              <a:rPr lang="ko-KR" altLang="en-US" dirty="0">
                <a:solidFill>
                  <a:schemeClr val="bg1"/>
                </a:solidFill>
              </a:rPr>
              <a:t>신</a:t>
            </a:r>
            <a:r>
              <a:rPr lang="en-US" altLang="ko-KR" dirty="0">
                <a:solidFill>
                  <a:schemeClr val="bg1"/>
                </a:solidFill>
              </a:rPr>
              <a:t>·</a:t>
            </a:r>
            <a:r>
              <a:rPr lang="ko-KR" altLang="en-US" dirty="0">
                <a:solidFill>
                  <a:schemeClr val="bg1"/>
                </a:solidFill>
              </a:rPr>
              <a:t>융합의 성장 동력 창출이 전략적으로 필요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3" y="2503989"/>
            <a:ext cx="4941496" cy="4021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44886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428604"/>
            <a:chOff x="310981" y="0"/>
            <a:chExt cx="439285" cy="428506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58473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국내 스마트기술의 동향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51520" y="714356"/>
            <a:ext cx="7056783" cy="1257173"/>
            <a:chOff x="251037" y="713889"/>
            <a:chExt cx="6121811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037" y="1499676"/>
              <a:ext cx="6121811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604934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000" dirty="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국내스마트 기술의 산업 현황</a:t>
              </a:r>
              <a:endParaRPr kumimoji="0" lang="en-US" altLang="ko-KR" sz="40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283928" y="1735851"/>
            <a:ext cx="83925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</a:rPr>
              <a:t>국내 </a:t>
            </a:r>
            <a:r>
              <a:rPr lang="en-US" altLang="ko-KR" dirty="0">
                <a:solidFill>
                  <a:schemeClr val="bg1"/>
                </a:solidFill>
              </a:rPr>
              <a:t>IT </a:t>
            </a:r>
            <a:r>
              <a:rPr lang="ko-KR" altLang="en-US" dirty="0">
                <a:solidFill>
                  <a:schemeClr val="bg1"/>
                </a:solidFill>
              </a:rPr>
              <a:t>산업은 산업성장률과 </a:t>
            </a:r>
            <a:r>
              <a:rPr lang="en-US" altLang="ko-KR" dirty="0">
                <a:solidFill>
                  <a:schemeClr val="bg1"/>
                </a:solidFill>
              </a:rPr>
              <a:t>GDP </a:t>
            </a:r>
            <a:r>
              <a:rPr lang="ko-KR" altLang="en-US" dirty="0">
                <a:solidFill>
                  <a:schemeClr val="bg1"/>
                </a:solidFill>
              </a:rPr>
              <a:t>대비 비중</a:t>
            </a:r>
            <a:r>
              <a:rPr lang="en-US" altLang="ko-KR" dirty="0">
                <a:solidFill>
                  <a:schemeClr val="bg1"/>
                </a:solidFill>
              </a:rPr>
              <a:t>, </a:t>
            </a:r>
            <a:r>
              <a:rPr lang="ko-KR" altLang="en-US" dirty="0">
                <a:solidFill>
                  <a:schemeClr val="bg1"/>
                </a:solidFill>
              </a:rPr>
              <a:t>무역수지 측면에서 국가경제에 크게 </a:t>
            </a:r>
            <a:r>
              <a:rPr lang="ko-KR" altLang="en-US" dirty="0" smtClean="0">
                <a:solidFill>
                  <a:schemeClr val="bg1"/>
                </a:solidFill>
              </a:rPr>
              <a:t>기여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7" y="2564904"/>
            <a:ext cx="6664107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43131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428604"/>
            <a:chOff x="310981" y="0"/>
            <a:chExt cx="439285" cy="428506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58473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국내 스마트기술의 동향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51520" y="714356"/>
            <a:ext cx="7056783" cy="1257173"/>
            <a:chOff x="251037" y="713889"/>
            <a:chExt cx="6121811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037" y="1499676"/>
              <a:ext cx="6121811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604934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000" dirty="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국내스마트 기술의 산업 현황</a:t>
              </a:r>
              <a:endParaRPr kumimoji="0" lang="en-US" altLang="ko-KR" sz="40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283928" y="1735851"/>
            <a:ext cx="839252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휴대폰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·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디스플레이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·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반도체의 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3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대 주력 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IT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에 대한 의존도가 매년 크게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심화</a:t>
            </a:r>
            <a:endParaRPr lang="en-US" altLang="ko-KR" sz="1600" dirty="0" smtClean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원천기술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부족으로 부품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·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장비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·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소프트웨어 등 기반 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IT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의 경쟁력이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낮음</a:t>
            </a:r>
            <a:endParaRPr lang="en-US" altLang="ko-KR" sz="1600" dirty="0" smtClean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국내 단말산업은 휴대폰과 디스플레이 분야를 중심으로 가격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·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품질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·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기능에서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경쟁우위를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확보하고 있으나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핵심 부품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·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장비의 국산화율은 역시 저조한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상황</a:t>
            </a:r>
            <a:endParaRPr lang="en-US" altLang="ko-KR" sz="1600" dirty="0" smtClean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휴대폰은 우수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제조능력을 바탕으로 세계시장을 선도하고 있으나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고주파 처리부품 등 핵심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부품은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전량 수입에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의존</a:t>
            </a:r>
            <a:endParaRPr lang="en-US" altLang="ko-KR" sz="1600" dirty="0" smtClean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디스플레이는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세계 최고의 패널 생산기술을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보유</a:t>
            </a:r>
            <a:r>
              <a:rPr lang="en-US" altLang="ko-KR" sz="1600" dirty="0" smtClean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제조장비의 해외의존도가 매년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심화</a:t>
            </a:r>
            <a:endParaRPr lang="en-US" altLang="ko-KR" sz="1600" dirty="0" smtClean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altLang="ko-KR" sz="1600" dirty="0" smtClean="0">
                <a:solidFill>
                  <a:schemeClr val="bg1"/>
                </a:solidFill>
                <a:latin typeface="+mn-lt"/>
              </a:rPr>
              <a:t>2008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년을 기준으로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디스플레이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제조장비의 국산화율은 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50%, LED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는 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10%,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전 공정장비는 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20%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수준</a:t>
            </a:r>
            <a:endParaRPr lang="en-US" altLang="ko-KR" sz="1600" dirty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국내 소프트웨어 및 플랫폼 산업이 글로벌 시장에서 차지하는 비중이 매우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낮음</a:t>
            </a:r>
            <a:endParaRPr lang="en-US" altLang="ko-KR" sz="1600" dirty="0" smtClean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미국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등 선진국에 비하여 낮은 경쟁력으로 대부분 </a:t>
            </a: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외산에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의존</a:t>
            </a:r>
            <a:r>
              <a:rPr lang="en-US" altLang="ko-KR" sz="1600" dirty="0" smtClean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국내 소프트웨어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산업은 정체</a:t>
            </a:r>
            <a:endParaRPr lang="en-US" altLang="ko-KR" sz="1600" dirty="0" smtClean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세계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소프트웨어 시장 규모는 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2008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년도를 기준으로 반도체의 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4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배</a:t>
            </a:r>
            <a:r>
              <a:rPr lang="en-US" altLang="ko-KR" sz="1600" dirty="0" smtClean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핸드폰의 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6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배인 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1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조 달러 규모에 달하나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국내 소프트웨어 산업은 세계시장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점유율 </a:t>
            </a:r>
            <a:r>
              <a:rPr lang="en-US" altLang="ko-KR" sz="1600" dirty="0" smtClean="0">
                <a:solidFill>
                  <a:schemeClr val="bg1"/>
                </a:solidFill>
                <a:latin typeface="+mn-lt"/>
              </a:rPr>
              <a:t>1.8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%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로 매우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낮음</a:t>
            </a:r>
            <a:endParaRPr lang="en-US" altLang="ko-KR" sz="1600" dirty="0" smtClean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전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산업에서 소프트웨어 수요가 급증하고 있으나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국산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소프트웨어는 낮은 품질경쟁력으로 대부분 외산 소프트웨어를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사용</a:t>
            </a:r>
            <a:endParaRPr lang="en-US" altLang="ko-KR" sz="1600" dirty="0" smtClean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국내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조선 및 자동차 산업의 소프트웨어 국산화율은 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5%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미만</a:t>
            </a:r>
            <a:r>
              <a:rPr lang="en-US" altLang="ko-KR" sz="1600" dirty="0" smtClean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최근 스마트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기기의 등장으로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생태계 선점을 위한 플랫폼의 중요성이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증대</a:t>
            </a:r>
            <a:endParaRPr lang="en-US" altLang="ko-KR" sz="1600" dirty="0" smtClean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소프트웨어와 마찬가지로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기반 플랫폼의 대부분을 </a:t>
            </a: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외산에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 의존하고 있고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국내 휴대폰 제조업체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대부분은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외산 플랫폼 기반 </a:t>
            </a: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스마트폰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 생산에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주력</a:t>
            </a:r>
            <a:endParaRPr lang="en-US" altLang="ko-KR" sz="1600" dirty="0" smtClean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02446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428604"/>
            <a:chOff x="310981" y="0"/>
            <a:chExt cx="439285" cy="428506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58473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국내 스마트기술의 동향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51520" y="714356"/>
            <a:ext cx="7056783" cy="1257173"/>
            <a:chOff x="251037" y="713889"/>
            <a:chExt cx="6121811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037" y="1499676"/>
              <a:ext cx="6121811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604934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000" dirty="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국내스마트 기술의 산업 현황</a:t>
              </a:r>
              <a:endParaRPr kumimoji="0" lang="en-US" altLang="ko-KR" sz="40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283928" y="1735851"/>
            <a:ext cx="853654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altLang="ko-KR" sz="1600" dirty="0" smtClean="0">
                <a:solidFill>
                  <a:schemeClr val="bg1"/>
                </a:solidFill>
                <a:latin typeface="+mn-lt"/>
              </a:rPr>
              <a:t>2011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년을 기준으로 글로벌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플랫폼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시장에서 구글의 </a:t>
            </a: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안드로이드는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67.2%,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애플의 </a:t>
            </a:r>
            <a:r>
              <a:rPr lang="en-US" altLang="ko-KR" sz="1600" dirty="0" err="1">
                <a:solidFill>
                  <a:schemeClr val="bg1"/>
                </a:solidFill>
                <a:latin typeface="+mn-lt"/>
              </a:rPr>
              <a:t>iOS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는 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23%, MS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의 윈도 </a:t>
            </a:r>
            <a:r>
              <a:rPr lang="ko-KR" altLang="en-US" sz="1600" dirty="0" err="1" smtClean="0">
                <a:solidFill>
                  <a:schemeClr val="bg1"/>
                </a:solidFill>
                <a:latin typeface="+mn-lt"/>
              </a:rPr>
              <a:t>모바일은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ko-KR" sz="1600" dirty="0" smtClean="0">
                <a:solidFill>
                  <a:schemeClr val="bg1"/>
                </a:solidFill>
                <a:latin typeface="+mn-lt"/>
              </a:rPr>
              <a:t>7.3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%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를 차지하고 있으며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국내 업체의 플랫폼 점유율은 극히 낮은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편</a:t>
            </a:r>
            <a:endParaRPr lang="en-US" altLang="ko-KR" sz="1600" dirty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국내 </a:t>
            </a: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콘텐츠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 산업의 경쟁력은 높지 않으며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첨단 </a:t>
            </a: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콘텐츠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 분야인 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3D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분야에서도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선진국과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커다란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기술격차</a:t>
            </a:r>
            <a:endParaRPr lang="en-US" altLang="ko-KR" sz="1600" dirty="0" smtClean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sz="1600" dirty="0" err="1" smtClean="0">
                <a:solidFill>
                  <a:schemeClr val="bg1"/>
                </a:solidFill>
                <a:latin typeface="+mn-lt"/>
              </a:rPr>
              <a:t>콘텐츠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산업과 연관된 기업들은 대부분 매출 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10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억 원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미만이 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87%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로 영세하며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전문 인력 확보가 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10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인 미만의 인력 고용이 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92%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로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미흡</a:t>
            </a:r>
            <a:endParaRPr lang="en-US" altLang="ko-KR" sz="1600" dirty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해외 진출 역량은 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2008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년을 기준으로 국내 </a:t>
            </a: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콘텐츠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 산업의 수출 대비 수입은 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1.45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배로 수입이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수출을 크게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능가</a:t>
            </a:r>
            <a:endParaRPr lang="en-US" altLang="ko-KR" sz="1600" dirty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차세대 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3D </a:t>
            </a: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콘텐츠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 제작 및 재생과 관련된 기술 분야에서도 선진국과 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2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년 이상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격차</a:t>
            </a:r>
            <a:r>
              <a:rPr lang="en-US" altLang="ko-KR" sz="1600" dirty="0" smtClean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선진국 대비 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3D </a:t>
            </a:r>
            <a:r>
              <a:rPr lang="ko-KR" altLang="en-US" sz="1600" dirty="0" err="1">
                <a:solidFill>
                  <a:schemeClr val="bg1"/>
                </a:solidFill>
                <a:latin typeface="+mn-lt"/>
              </a:rPr>
              <a:t>콘텐츠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 제작기술은 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3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년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, 3D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방송 장비 기술은 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3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년 이상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sz="1600" dirty="0" err="1" smtClean="0">
                <a:solidFill>
                  <a:schemeClr val="bg1"/>
                </a:solidFill>
                <a:latin typeface="+mn-lt"/>
              </a:rPr>
              <a:t>무안경식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 디스플레이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기술은 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2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년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홀로그램 기술은 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5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년 정도의 격차로 뒤떨어져 있는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상황</a:t>
            </a:r>
            <a:endParaRPr lang="en-US" altLang="ko-KR" sz="1600" dirty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글로벌 선진 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IT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기업들의 집중적인 견제와 후발 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IT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기업들의 추격에서 벗어나기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위하여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국내 </a:t>
            </a:r>
            <a:r>
              <a:rPr lang="en-US" altLang="ko-KR" sz="1600" dirty="0">
                <a:solidFill>
                  <a:schemeClr val="bg1"/>
                </a:solidFill>
                <a:latin typeface="+mn-lt"/>
              </a:rPr>
              <a:t>IT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기업들은 기존 강점을 강화하면서 부족한 역량을 확충하는 전략이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요구</a:t>
            </a:r>
            <a:endParaRPr lang="en-US" altLang="ko-KR" sz="1600" dirty="0" smtClean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스마트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기술 비즈니스 모델에서 경쟁우위를 지닌 선진 기업과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가격경쟁력으로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시장을 확대하고 있는 후발 기업을 능가하기 위해서는 생태계 전반에 대한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기술개발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투자를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확대</a:t>
            </a:r>
            <a:endParaRPr lang="en-US" altLang="ko-KR" sz="1600" dirty="0" smtClean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제품과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서비스 혁신을 통해 차별성을 확보하는 빠른 추격과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선도전략을 </a:t>
            </a:r>
            <a:r>
              <a:rPr lang="ko-KR" altLang="en-US" sz="1600" dirty="0">
                <a:solidFill>
                  <a:schemeClr val="bg1"/>
                </a:solidFill>
                <a:latin typeface="+mn-lt"/>
              </a:rPr>
              <a:t>동시에 </a:t>
            </a:r>
            <a:r>
              <a:rPr lang="ko-KR" altLang="en-US" sz="1600" dirty="0" smtClean="0">
                <a:solidFill>
                  <a:schemeClr val="bg1"/>
                </a:solidFill>
                <a:latin typeface="+mn-lt"/>
              </a:rPr>
              <a:t>추구</a:t>
            </a:r>
            <a:endParaRPr lang="ko-KR" altLang="en-US" sz="16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76217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/>
          <p:cNvCxnSpPr/>
          <p:nvPr/>
        </p:nvCxnSpPr>
        <p:spPr>
          <a:xfrm>
            <a:off x="0" y="2765425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 descr="2008LG_MC표지0037.png"/>
          <p:cNvPicPr>
            <a:picLocks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976733" y="2706103"/>
            <a:ext cx="108000" cy="1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그림 3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929891" y="2580103"/>
            <a:ext cx="3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그림 4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324532" y="2527713"/>
            <a:ext cx="464780" cy="464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그림 5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324528" y="2527713"/>
            <a:ext cx="464780" cy="464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그림 6" descr="2008LG_MC표지0037.png"/>
          <p:cNvPicPr>
            <a:picLocks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905295" y="2706103"/>
            <a:ext cx="108000" cy="1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그림 7" descr="2008LG_MC표지0037.png"/>
          <p:cNvPicPr>
            <a:picLocks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967013" y="2652103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그림 8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347169" y="2620669"/>
            <a:ext cx="278868" cy="27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그림 9" descr="2008LG_MC표지0037.png"/>
          <p:cNvPicPr>
            <a:picLocks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575478" y="2670103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그림 10" descr="2008LG_MC표지0037.png"/>
          <p:cNvPicPr>
            <a:picLocks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504044" y="2652103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그림 11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504040" y="2580103"/>
            <a:ext cx="3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그림 12" descr="2008LG_MC표지0037.png"/>
          <p:cNvPicPr>
            <a:picLocks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976733" y="2703347"/>
            <a:ext cx="108000" cy="1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그림 13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929891" y="2577347"/>
            <a:ext cx="3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그림 14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324532" y="2524957"/>
            <a:ext cx="464780" cy="464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그림 15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324528" y="2524957"/>
            <a:ext cx="464780" cy="464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그림 16" descr="2008LG_MC표지0037.png"/>
          <p:cNvPicPr>
            <a:picLocks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905295" y="2703347"/>
            <a:ext cx="108000" cy="1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그림 17" descr="2008LG_MC표지0037.png"/>
          <p:cNvPicPr>
            <a:picLocks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967013" y="2649347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그림 18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347169" y="2617913"/>
            <a:ext cx="278868" cy="27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그림 19" descr="2008LG_MC표지0037.png"/>
          <p:cNvPicPr>
            <a:picLocks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575478" y="2667347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그림 20" descr="2008LG_MC표지0037.png"/>
          <p:cNvPicPr>
            <a:picLocks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504044" y="2649347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그림 21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504040" y="2577347"/>
            <a:ext cx="3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5076056" y="2129014"/>
            <a:ext cx="3600000" cy="696922"/>
          </a:xfrm>
          <a:prstGeom prst="rect">
            <a:avLst/>
          </a:prstGeom>
          <a:noFill/>
        </p:spPr>
        <p:txBody>
          <a:bodyPr wrap="none" lIns="0" tIns="0" rIns="0" bIns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bevelB w="1270" h="127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 eaLnBrk="0" fontAlgn="auto" latinLnBrk="0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SzPct val="150000"/>
              <a:tabLst>
                <a:tab pos="177800" algn="l"/>
                <a:tab pos="803275" algn="l"/>
              </a:tabLst>
              <a:defRPr/>
            </a:pPr>
            <a:r>
              <a:rPr kumimoji="0" lang="ko-KR" altLang="en-US" sz="2800" dirty="0" smtClean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질문 받습니다</a:t>
            </a:r>
            <a:r>
              <a:rPr kumimoji="0" lang="en-US" altLang="ko-KR" sz="2800" dirty="0" smtClean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!</a:t>
            </a:r>
            <a:r>
              <a:rPr kumimoji="0" lang="ko-KR" altLang="en-US" sz="2800" dirty="0" smtClean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endParaRPr kumimoji="0" lang="ko-KR" altLang="en-US" sz="2800" dirty="0">
              <a:gradFill>
                <a:gsLst>
                  <a:gs pos="49000">
                    <a:prstClr val="white"/>
                  </a:gs>
                  <a:gs pos="50000">
                    <a:prstClr val="white">
                      <a:lumMod val="75000"/>
                    </a:prstClr>
                  </a:gs>
                  <a:gs pos="100000">
                    <a:prstClr val="white">
                      <a:lumMod val="75000"/>
                    </a:prst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4000496" y="2880360"/>
            <a:ext cx="4675560" cy="762954"/>
          </a:xfrm>
          <a:prstGeom prst="rect">
            <a:avLst/>
          </a:prstGeom>
          <a:noFill/>
        </p:spPr>
        <p:txBody>
          <a:bodyPr wrap="none" lIns="0" tIns="0" rIns="0" bIns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bevelB w="1270" h="127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 eaLnBrk="0" fontAlgn="auto" latinLnBrk="0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SzPct val="150000"/>
              <a:tabLst>
                <a:tab pos="177800" algn="l"/>
                <a:tab pos="803275" algn="l"/>
              </a:tabLst>
              <a:defRPr/>
            </a:pPr>
            <a:r>
              <a:rPr kumimoji="0" lang="ko-KR" altLang="en-US" sz="44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감사합니다</a:t>
            </a:r>
            <a:r>
              <a:rPr kumimoji="0" lang="en-US" altLang="ko-KR" sz="44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kumimoji="0" lang="ko-KR" altLang="en-US" sz="4400" dirty="0">
              <a:gradFill>
                <a:gsLst>
                  <a:gs pos="49000">
                    <a:prstClr val="white"/>
                  </a:gs>
                  <a:gs pos="50000">
                    <a:prstClr val="white">
                      <a:lumMod val="75000"/>
                    </a:prstClr>
                  </a:gs>
                  <a:gs pos="100000">
                    <a:prstClr val="white">
                      <a:lumMod val="75000"/>
                    </a:prst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5072066" y="2928934"/>
            <a:ext cx="3600000" cy="696922"/>
          </a:xfrm>
          <a:prstGeom prst="rect">
            <a:avLst/>
          </a:prstGeom>
          <a:noFill/>
        </p:spPr>
        <p:txBody>
          <a:bodyPr wrap="none" lIns="0" tIns="0" rIns="0" bIns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bevelB w="1270" h="127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 eaLnBrk="0" fontAlgn="auto" latinLnBrk="0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SzPct val="150000"/>
              <a:tabLst>
                <a:tab pos="177800" algn="l"/>
                <a:tab pos="803275" algn="l"/>
              </a:tabLst>
              <a:defRPr/>
            </a:pPr>
            <a:r>
              <a:rPr kumimoji="0" lang="ko-KR" altLang="en-US" sz="44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합니다</a:t>
            </a:r>
            <a:r>
              <a:rPr kumimoji="0" lang="en-US" altLang="ko-KR" sz="44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kumimoji="0" lang="ko-KR" altLang="en-US" sz="4400" dirty="0">
              <a:gradFill>
                <a:gsLst>
                  <a:gs pos="49000">
                    <a:prstClr val="white"/>
                  </a:gs>
                  <a:gs pos="50000">
                    <a:prstClr val="white">
                      <a:lumMod val="75000"/>
                    </a:prstClr>
                  </a:gs>
                  <a:gs pos="100000">
                    <a:prstClr val="white">
                      <a:lumMod val="75000"/>
                    </a:prst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30" name="빛아우라" descr="빛아우라.png"/>
          <p:cNvPicPr>
            <a:picLocks noChangeAspect="1"/>
          </p:cNvPicPr>
          <p:nvPr/>
        </p:nvPicPr>
        <p:blipFill>
          <a:blip r:embed="rId7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695450" y="3044825"/>
            <a:ext cx="2195513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도넛아우라"/>
          <p:cNvSpPr/>
          <p:nvPr/>
        </p:nvSpPr>
        <p:spPr>
          <a:xfrm>
            <a:off x="2214563" y="3789363"/>
            <a:ext cx="1612900" cy="1611312"/>
          </a:xfrm>
          <a:prstGeom prst="donut">
            <a:avLst>
              <a:gd name="adj" fmla="val 1424"/>
            </a:avLst>
          </a:prstGeom>
          <a:solidFill>
            <a:schemeClr val="tx2">
              <a:lumMod val="40000"/>
              <a:lumOff val="6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srgbClr val="000000"/>
              </a:solidFill>
            </a:endParaRPr>
          </a:p>
        </p:txBody>
      </p:sp>
      <p:pic>
        <p:nvPicPr>
          <p:cNvPr id="33" name="별" descr="별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3388128">
            <a:off x="2067719" y="2866232"/>
            <a:ext cx="2686050" cy="269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직사각형 25"/>
          <p:cNvSpPr/>
          <p:nvPr/>
        </p:nvSpPr>
        <p:spPr>
          <a:xfrm>
            <a:off x="9324975" y="0"/>
            <a:ext cx="298450" cy="298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.09774 -1.11111E-6 L 2.77778E-7 -1.11111E-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96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2.77778E-7 -1.85185E-6 L -0.09774 -1.85185E-6 " pathEditMode="relative" rAng="0" ptsTypes="AA">
                                      <p:cBhvr>
                                        <p:cTn id="17" dur="10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96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21" dur="600" fill="hold"/>
                                        <p:tgtEl>
                                          <p:spTgt spid="3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6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xit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2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5.55556E-7 3.33333E-6 L -0.04965 -0.012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3" y="-62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5" presetClass="path" presetSubtype="0" accel="50000" decel="5000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-0.00034 0.00347 L -0.02083 -3.7037E-7 " pathEditMode="relative" rAng="0" ptsTypes="AA">
                                      <p:cBhvr>
                                        <p:cTn id="49" dur="8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4" y="-185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53" presetClass="exit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Motion origin="layout" path="M -0.02083 -3.7037E-7 L 0.02275 0.00741 " pathEditMode="relative" rAng="0" ptsTypes="AA">
                                      <p:cBhvr>
                                        <p:cTn id="56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0" y="37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0955 0.00648 C -0.74739 -0.00949 -0.68542 -0.025 -0.61771 -0.01898 C -0.54982 -0.01296 -0.4783 0.04653 -0.40312 0.04259 C -0.32795 0.03866 -0.23403 -0.03518 -0.16719 -0.04213 C -0.10035 -0.04884 -0.02778 -0.00648 -1.38889E-6 -2.22222E-6 " pathEditMode="relative" rAng="0" ptsTypes="AAAAA">
                                      <p:cBhvr>
                                        <p:cTn id="61" dur="33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69" y="-671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86233 0.00648 C -0.79635 -0.00949 -0.73021 -0.025 -0.65799 -0.01898 C -0.58542 -0.01296 -0.50955 0.04653 -0.42934 0.04259 C -0.34896 0.03866 -0.24931 -0.03518 -0.1783 -0.04213 C -0.10677 -0.04884 -0.02969 -0.00648 2.77778E-7 -2.22222E-6 " pathEditMode="relative" rAng="0" ptsTypes="AAAAA">
                                      <p:cBhvr>
                                        <p:cTn id="69" dur="29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8" y="-671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1.21006 0.0074 C -1.1177 -0.01065 -1.025 -0.02778 -0.92361 -0.0213 C -0.82187 -0.01482 -0.7151 0.05254 -0.60277 0.04745 C -0.48975 0.04352 -0.34982 -0.03935 -0.25017 -0.04676 C -0.15 -0.05394 -0.04184 -0.00741 -4.72222E-6 2.96296E-6 " pathEditMode="relative" rAng="0" ptsTypes="AAAAA">
                                      <p:cBhvr>
                                        <p:cTn id="77" dur="24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03" y="-741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34513 0.00648 C -0.31909 -0.00949 -0.29253 -0.025 -0.26371 -0.01898 C -0.23472 -0.01296 -0.20451 0.04653 -0.17187 0.0426 C -0.14027 0.03866 -0.09982 -0.03518 -0.07118 -0.04213 C -0.04288 -0.04884 -0.01215 -0.00648 -3.88889E-6 -3.33333E-6 " pathEditMode="relative" rAng="0" ptsTypes="AAAAA">
                                      <p:cBhvr>
                                        <p:cTn id="85" dur="19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-671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34514 0.00648 C -0.3191 -0.00949 -0.29254 -0.025 -0.26372 -0.01898 C -0.23455 -0.01296 -0.20434 0.04653 -0.17188 0.04259 C -0.14028 0.03866 -0.1 -0.03518 -0.07136 -0.04213 C -0.04306 -0.04884 -0.01233 -0.00648 1.94444E-6 -2.22222E-6 " pathEditMode="relative" rAng="0" ptsTypes="AAAAA">
                                      <p:cBhvr>
                                        <p:cTn id="93" dur="27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-671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0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77569 0.00648 C -0.71649 -0.00949 -0.65694 -0.025 -0.59184 -0.01898 C -0.52656 -0.01296 -0.45816 0.04653 -0.38646 0.04259 C -0.31424 0.03866 -0.22465 -0.03518 -0.16042 -0.04213 C -0.09618 -0.04884 -0.02674 -0.00648 2.77778E-7 -2.22222E-6 " pathEditMode="relative" rAng="0" ptsTypes="AAAAA">
                                      <p:cBhvr>
                                        <p:cTn id="101" dur="28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85" y="-671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0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34514 0.00648 C -0.31909 -0.00949 -0.29253 -0.025 -0.26371 -0.01898 C -0.23472 -0.01296 -0.20451 0.04653 -0.17187 0.04259 C -0.14028 0.03866 -0.09982 -0.03518 -0.07118 -0.04213 C -0.04288 -0.04884 -0.01215 -0.00648 -2.5E-6 -2.22222E-6 " pathEditMode="relative" rAng="0" ptsTypes="AAAAA">
                                      <p:cBhvr>
                                        <p:cTn id="109" dur="21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-671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1059 0.01158 C -0.74878 -0.01666 -0.68663 -0.04421 -0.61857 -0.03356 C -0.55034 -0.02291 -0.47916 0.08334 -0.40399 0.0757 C -0.32812 0.06875 -0.23437 -0.0625 -0.1677 -0.07477 C -0.10052 -0.08611 -0.02812 -0.01134 -4.44444E-6 -2.22222E-6 " pathEditMode="relative" rAng="0" ptsTypes="AAAAA">
                                      <p:cBhvr>
                                        <p:cTn id="117" dur="3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21" y="-1181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93819 -0.00972 C -0.86667 0.01389 -0.79479 0.03658 -0.71597 0.02778 C -0.63715 0.01898 -0.55451 -0.06852 -0.46753 -0.06273 C -0.38003 -0.05694 -0.27135 0.05162 -0.19427 0.06181 C -0.11632 0.07176 -0.03246 0.00949 -5.55556E-7 -2.22222E-6 " pathEditMode="relative" rAng="0" ptsTypes="AAAAA">
                                      <p:cBhvr>
                                        <p:cTn id="125" dur="27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10" y="949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34514 0.01227 C -0.31909 -0.01782 -0.29253 -0.04699 -0.26371 -0.03588 C -0.23472 -0.02453 -0.20451 0.08773 -0.17187 0.08009 C -0.14028 0.07269 -0.09982 -0.0662 -0.07118 -0.0794 C -0.04288 -0.0919 -0.01215 -0.01227 -2.5E-6 -2.22222E-6 " pathEditMode="relative" rAng="0" ptsTypes="AAAAA">
                                      <p:cBhvr>
                                        <p:cTn id="133" dur="26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-1250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0" presetClass="path" presetSubtype="0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0.80955 0.00648 C -0.7474 -0.00949 -0.68542 -0.025 -0.61771 -0.01898 C -0.54983 -0.01296 -0.4783 0.04653 -0.40313 0.04259 C -0.32795 0.03866 -0.23403 -0.03518 -0.16719 -0.04213 C -0.10035 -0.04884 -0.02778 -0.00648 2.77778E-6 -2.22222E-6 " pathEditMode="relative" rAng="0" ptsTypes="AAAAA">
                                      <p:cBhvr>
                                        <p:cTn id="144" dur="33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69" y="-671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6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0" presetClass="path" presetSubtype="0" accel="50000" decel="5000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animMotion origin="layout" path="M -0.86233 0.00648 C -0.79636 -0.00949 -0.73021 -0.025 -0.65799 -0.01898 C -0.58542 -0.01296 -0.50955 0.04653 -0.42934 0.04259 C -0.34896 0.03866 -0.24931 -0.03518 -0.1783 -0.04213 C -0.10677 -0.04884 -0.02969 -0.00648 4.16667E-6 -2.22222E-6 " pathEditMode="relative" rAng="0" ptsTypes="AAAAA">
                                      <p:cBhvr>
                                        <p:cTn id="152" dur="29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8" y="-671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0" presetClass="path" presetSubtype="0" accel="50000" decel="5000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animMotion origin="layout" path="M -1.21024 0.00741 C -1.11788 -0.01065 -1.025 -0.02778 -0.92361 -0.0213 C -0.82187 -0.01481 -0.7151 0.05255 -0.60277 0.04745 C -0.48975 0.04352 -0.34982 -0.03935 -0.25017 -0.04676 C -0.15 -0.05393 -0.04184 -0.00741 -4.72222E-6 -7.40741E-7 " pathEditMode="relative" rAng="0" ptsTypes="AAAAA">
                                      <p:cBhvr>
                                        <p:cTn id="160" dur="24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03" y="-741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0" presetClass="path" presetSubtype="0" accel="50000" decel="5000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animMotion origin="layout" path="M -0.34513 0.00648 C -0.31909 -0.00949 -0.29253 -0.025 -0.26371 -0.01898 C -0.23472 -0.01296 -0.20451 0.04653 -0.17187 0.04259 C -0.14027 0.03866 -0.09982 -0.03518 -0.07118 -0.04213 C -0.04288 -0.04884 -0.01215 -0.00648 -3.88889E-6 -2.22222E-6 " pathEditMode="relative" rAng="0" ptsTypes="AAAAA">
                                      <p:cBhvr>
                                        <p:cTn id="168" dur="19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-671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0" presetClass="path" presetSubtype="0" accel="50000" decel="5000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animMotion origin="layout" path="M -0.34513 0.00648 C -0.31909 -0.00949 -0.29253 -0.025 -0.26371 -0.01898 C -0.23454 -0.01296 -0.20434 0.04653 -0.17187 0.04259 C -0.14027 0.03866 -0.1 -0.03518 -0.07135 -0.04213 C -0.04305 -0.04884 -0.01232 -0.00648 -3.88889E-6 -2.22222E-6 " pathEditMode="relative" rAng="0" ptsTypes="AAAAA">
                                      <p:cBhvr>
                                        <p:cTn id="176" dur="27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-671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5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8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0" presetClass="path" presetSubtype="0" accel="50000" decel="5000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-0.77569 0.00648 C -0.71649 -0.00949 -0.65694 -0.025 -0.59184 -0.01898 C -0.52656 -0.01296 -0.45816 0.04653 -0.38646 0.04259 C -0.31424 0.03866 -0.22465 -0.03518 -0.16042 -0.04213 C -0.09618 -0.04884 -0.02674 -0.00648 2.77778E-7 -2.22222E-6 " pathEditMode="relative" rAng="0" ptsTypes="AAAAA">
                                      <p:cBhvr>
                                        <p:cTn id="184" dur="28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85" y="-671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0" presetClass="path" presetSubtype="0" accel="50000" decel="5000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animMotion origin="layout" path="M -0.34514 0.00648 C -0.31909 -0.00949 -0.29253 -0.025 -0.26371 -0.01898 C -0.23472 -0.01296 -0.20451 0.04653 -0.17187 0.04259 C -0.14028 0.03866 -0.09982 -0.03518 -0.07118 -0.04213 C -0.04288 -0.04884 -0.01215 -0.00648 -2.22222E-6 -2.22222E-6 " pathEditMode="relative" rAng="0" ptsTypes="AAAAA">
                                      <p:cBhvr>
                                        <p:cTn id="192" dur="21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-671"/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8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0" presetClass="path" presetSubtype="0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0.81059 0.01158 C -0.74878 -0.01666 -0.68663 -0.04421 -0.61857 -0.03356 C -0.55034 -0.02291 -0.47916 0.08334 -0.40399 0.0757 C -0.32812 0.06875 -0.23437 -0.0625 -0.1677 -0.07477 C -0.10052 -0.08611 -0.02812 -0.01134 -4.44444E-6 -2.22222E-6 " pathEditMode="relative" rAng="0" ptsTypes="AAAAA">
                                      <p:cBhvr>
                                        <p:cTn id="200" dur="30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21" y="-1181"/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0" presetClass="path" presetSubtype="0" accel="50000" decel="5000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animMotion origin="layout" path="M -0.93819 -0.00972 C -0.86666 0.01389 -0.79479 0.03658 -0.71597 0.02778 C -0.63715 0.01898 -0.55451 -0.06852 -0.46753 -0.06273 C -0.38003 -0.05694 -0.27135 0.05162 -0.19427 0.06181 C -0.11632 0.07176 -0.03246 0.00949 -2.77778E-6 -2.22222E-6 " pathEditMode="relative" rAng="0" ptsTypes="AAAAA">
                                      <p:cBhvr>
                                        <p:cTn id="208" dur="27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10" y="949"/>
                                    </p:animMotion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6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0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34514 0.01227 C -0.3191 -0.01782 -0.29254 -0.04699 -0.26372 -0.03588 C -0.23472 -0.02453 -0.20452 0.08774 -0.17188 0.0801 C -0.14028 0.07269 -0.09983 -0.0662 -0.07118 -0.07939 C -0.04288 -0.09189 -0.01216 -0.01226 2.5E-6 -3.7037E-6 " pathEditMode="relative" rAng="0" ptsTypes="AAAAA">
                                      <p:cBhvr>
                                        <p:cTn id="216" dur="26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-1250"/>
                                    </p:animMotion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82" name="그룹 359"/>
          <p:cNvGrpSpPr>
            <a:grpSpLocks/>
          </p:cNvGrpSpPr>
          <p:nvPr/>
        </p:nvGrpSpPr>
        <p:grpSpPr bwMode="auto">
          <a:xfrm>
            <a:off x="292100" y="296863"/>
            <a:ext cx="8559800" cy="6264275"/>
            <a:chOff x="400373" y="1358776"/>
            <a:chExt cx="8559000" cy="6264696"/>
          </a:xfrm>
        </p:grpSpPr>
        <p:sp>
          <p:nvSpPr>
            <p:cNvPr id="68" name="직사각형 67"/>
            <p:cNvSpPr/>
            <p:nvPr/>
          </p:nvSpPr>
          <p:spPr>
            <a:xfrm>
              <a:off x="400373" y="1358776"/>
              <a:ext cx="36510" cy="36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9" name="직사각형 68"/>
            <p:cNvSpPr/>
            <p:nvPr/>
          </p:nvSpPr>
          <p:spPr>
            <a:xfrm>
              <a:off x="400373" y="7586957"/>
              <a:ext cx="36510" cy="3651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0" name="직사각형 69"/>
            <p:cNvSpPr/>
            <p:nvPr/>
          </p:nvSpPr>
          <p:spPr>
            <a:xfrm>
              <a:off x="8922864" y="1358776"/>
              <a:ext cx="36509" cy="36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1" name="직사각형 70"/>
            <p:cNvSpPr/>
            <p:nvPr/>
          </p:nvSpPr>
          <p:spPr>
            <a:xfrm>
              <a:off x="8922864" y="7586957"/>
              <a:ext cx="36509" cy="3651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72" name="직선 연결선 71"/>
            <p:cNvCxnSpPr/>
            <p:nvPr/>
          </p:nvCxnSpPr>
          <p:spPr>
            <a:xfrm>
              <a:off x="417834" y="1385765"/>
              <a:ext cx="0" cy="6191666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직선 연결선 72"/>
            <p:cNvCxnSpPr/>
            <p:nvPr/>
          </p:nvCxnSpPr>
          <p:spPr>
            <a:xfrm>
              <a:off x="8959373" y="1385765"/>
              <a:ext cx="0" cy="6191666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직선 연결선 73"/>
            <p:cNvCxnSpPr/>
            <p:nvPr/>
          </p:nvCxnSpPr>
          <p:spPr>
            <a:xfrm>
              <a:off x="427358" y="1376239"/>
              <a:ext cx="8532015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직선 연결선 74"/>
            <p:cNvCxnSpPr/>
            <p:nvPr/>
          </p:nvCxnSpPr>
          <p:spPr>
            <a:xfrm>
              <a:off x="427358" y="7577431"/>
              <a:ext cx="8532015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684213" y="2282825"/>
            <a:ext cx="80642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3600" dirty="0" smtClean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현재 스마트기술을 주도하는 국가는</a:t>
            </a:r>
            <a:r>
              <a:rPr lang="en-US" altLang="ko-KR" sz="3600" dirty="0" smtClean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?</a:t>
            </a:r>
            <a:endParaRPr lang="ko-KR" altLang="en-US" sz="3600" dirty="0">
              <a:solidFill>
                <a:srgbClr val="DDDD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827584" y="3356793"/>
            <a:ext cx="5256584" cy="86429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 sz="4000"/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6228184" y="3437805"/>
            <a:ext cx="1367631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3600" dirty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이다</a:t>
            </a:r>
            <a:r>
              <a:rPr lang="en-US" altLang="ko-KR" sz="3600" dirty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827584" y="3502749"/>
            <a:ext cx="53285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미국</a:t>
            </a:r>
            <a:r>
              <a:rPr lang="en-US" altLang="ko-KR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중국</a:t>
            </a:r>
            <a:r>
              <a:rPr lang="en-US" altLang="ko-KR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유럽</a:t>
            </a:r>
            <a:r>
              <a:rPr lang="en-US" altLang="ko-KR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일본</a:t>
            </a:r>
            <a:endParaRPr lang="ko-KR" alt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38" name="그림 37" descr="43.png"/>
          <p:cNvPicPr>
            <a:picLocks noChangeAspect="1"/>
          </p:cNvPicPr>
          <p:nvPr/>
        </p:nvPicPr>
        <p:blipFill>
          <a:blip r:embed="rId4" cstate="print">
            <a:lum bright="-10000" contrast="6000"/>
          </a:blip>
          <a:srcRect/>
          <a:stretch>
            <a:fillRect/>
          </a:stretch>
        </p:blipFill>
        <p:spPr bwMode="auto">
          <a:xfrm rot="771894">
            <a:off x="5341717" y="3003169"/>
            <a:ext cx="100171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762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6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0" presetClass="exit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6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  <p:bldP spid="22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/>
        </p:nvSpPr>
        <p:spPr>
          <a:xfrm>
            <a:off x="0" y="0"/>
            <a:ext cx="7956376" cy="972000"/>
          </a:xfrm>
          <a:prstGeom prst="rect">
            <a:avLst/>
          </a:prstGeom>
          <a:noFill/>
        </p:spPr>
        <p:txBody>
          <a:bodyPr lIns="360000" tIns="0" rIns="0" bIns="0" anchor="b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bevelB w="1270" h="1270"/>
              <a:contourClr>
                <a:schemeClr val="accent4">
                  <a:alpha val="9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auto" latinLnBrk="0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SzPct val="150000"/>
              <a:tabLst>
                <a:tab pos="177800" algn="l"/>
                <a:tab pos="803275" algn="l"/>
              </a:tabLst>
              <a:defRPr/>
            </a:pPr>
            <a:r>
              <a:rPr kumimoji="0" lang="ko-KR" altLang="en-US" sz="3800" dirty="0" smtClean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목차</a:t>
            </a:r>
          </a:p>
        </p:txBody>
      </p:sp>
      <p:grpSp>
        <p:nvGrpSpPr>
          <p:cNvPr id="3" name="그룹 1-1"/>
          <p:cNvGrpSpPr>
            <a:grpSpLocks/>
          </p:cNvGrpSpPr>
          <p:nvPr/>
        </p:nvGrpSpPr>
        <p:grpSpPr bwMode="auto">
          <a:xfrm>
            <a:off x="485775" y="1285652"/>
            <a:ext cx="1196975" cy="1073150"/>
            <a:chOff x="486030" y="1406555"/>
            <a:chExt cx="1196776" cy="1073722"/>
          </a:xfrm>
        </p:grpSpPr>
        <p:grpSp>
          <p:nvGrpSpPr>
            <p:cNvPr id="4" name="그룹 60"/>
            <p:cNvGrpSpPr>
              <a:grpSpLocks/>
            </p:cNvGrpSpPr>
            <p:nvPr/>
          </p:nvGrpSpPr>
          <p:grpSpPr bwMode="auto">
            <a:xfrm rot="5400000">
              <a:off x="547557" y="1345028"/>
              <a:ext cx="1073722" cy="1196776"/>
              <a:chOff x="918901" y="3707507"/>
              <a:chExt cx="971819" cy="1083196"/>
            </a:xfrm>
          </p:grpSpPr>
          <p:sp>
            <p:nvSpPr>
              <p:cNvPr id="7" name="Freeform 5"/>
              <p:cNvSpPr>
                <a:spLocks/>
              </p:cNvSpPr>
              <p:nvPr/>
            </p:nvSpPr>
            <p:spPr bwMode="auto">
              <a:xfrm>
                <a:off x="918901" y="3707507"/>
                <a:ext cx="971819" cy="1083196"/>
              </a:xfrm>
              <a:custGeom>
                <a:avLst/>
                <a:gdLst>
                  <a:gd name="T0" fmla="*/ 0 w 1780"/>
                  <a:gd name="T1" fmla="*/ 598 h 1984"/>
                  <a:gd name="T2" fmla="*/ 0 w 1780"/>
                  <a:gd name="T3" fmla="*/ 598 h 1984"/>
                  <a:gd name="T4" fmla="*/ 2 w 1780"/>
                  <a:gd name="T5" fmla="*/ 572 h 1984"/>
                  <a:gd name="T6" fmla="*/ 8 w 1780"/>
                  <a:gd name="T7" fmla="*/ 546 h 1984"/>
                  <a:gd name="T8" fmla="*/ 18 w 1780"/>
                  <a:gd name="T9" fmla="*/ 520 h 1984"/>
                  <a:gd name="T10" fmla="*/ 30 w 1780"/>
                  <a:gd name="T11" fmla="*/ 496 h 1984"/>
                  <a:gd name="T12" fmla="*/ 46 w 1780"/>
                  <a:gd name="T13" fmla="*/ 472 h 1984"/>
                  <a:gd name="T14" fmla="*/ 64 w 1780"/>
                  <a:gd name="T15" fmla="*/ 450 h 1984"/>
                  <a:gd name="T16" fmla="*/ 84 w 1780"/>
                  <a:gd name="T17" fmla="*/ 432 h 1984"/>
                  <a:gd name="T18" fmla="*/ 104 w 1780"/>
                  <a:gd name="T19" fmla="*/ 418 h 1984"/>
                  <a:gd name="T20" fmla="*/ 786 w 1780"/>
                  <a:gd name="T21" fmla="*/ 24 h 1984"/>
                  <a:gd name="T22" fmla="*/ 786 w 1780"/>
                  <a:gd name="T23" fmla="*/ 24 h 1984"/>
                  <a:gd name="T24" fmla="*/ 808 w 1780"/>
                  <a:gd name="T25" fmla="*/ 14 h 1984"/>
                  <a:gd name="T26" fmla="*/ 834 w 1780"/>
                  <a:gd name="T27" fmla="*/ 6 h 1984"/>
                  <a:gd name="T28" fmla="*/ 862 w 1780"/>
                  <a:gd name="T29" fmla="*/ 0 h 1984"/>
                  <a:gd name="T30" fmla="*/ 890 w 1780"/>
                  <a:gd name="T31" fmla="*/ 0 h 1984"/>
                  <a:gd name="T32" fmla="*/ 918 w 1780"/>
                  <a:gd name="T33" fmla="*/ 0 h 1984"/>
                  <a:gd name="T34" fmla="*/ 944 w 1780"/>
                  <a:gd name="T35" fmla="*/ 6 h 1984"/>
                  <a:gd name="T36" fmla="*/ 970 w 1780"/>
                  <a:gd name="T37" fmla="*/ 14 h 1984"/>
                  <a:gd name="T38" fmla="*/ 994 w 1780"/>
                  <a:gd name="T39" fmla="*/ 24 h 1984"/>
                  <a:gd name="T40" fmla="*/ 1676 w 1780"/>
                  <a:gd name="T41" fmla="*/ 418 h 1984"/>
                  <a:gd name="T42" fmla="*/ 1676 w 1780"/>
                  <a:gd name="T43" fmla="*/ 418 h 1984"/>
                  <a:gd name="T44" fmla="*/ 1696 w 1780"/>
                  <a:gd name="T45" fmla="*/ 432 h 1984"/>
                  <a:gd name="T46" fmla="*/ 1716 w 1780"/>
                  <a:gd name="T47" fmla="*/ 450 h 1984"/>
                  <a:gd name="T48" fmla="*/ 1734 w 1780"/>
                  <a:gd name="T49" fmla="*/ 472 h 1984"/>
                  <a:gd name="T50" fmla="*/ 1748 w 1780"/>
                  <a:gd name="T51" fmla="*/ 496 h 1984"/>
                  <a:gd name="T52" fmla="*/ 1762 w 1780"/>
                  <a:gd name="T53" fmla="*/ 520 h 1984"/>
                  <a:gd name="T54" fmla="*/ 1770 w 1780"/>
                  <a:gd name="T55" fmla="*/ 546 h 1984"/>
                  <a:gd name="T56" fmla="*/ 1776 w 1780"/>
                  <a:gd name="T57" fmla="*/ 572 h 1984"/>
                  <a:gd name="T58" fmla="*/ 1780 w 1780"/>
                  <a:gd name="T59" fmla="*/ 598 h 1984"/>
                  <a:gd name="T60" fmla="*/ 1780 w 1780"/>
                  <a:gd name="T61" fmla="*/ 1384 h 1984"/>
                  <a:gd name="T62" fmla="*/ 1780 w 1780"/>
                  <a:gd name="T63" fmla="*/ 1384 h 1984"/>
                  <a:gd name="T64" fmla="*/ 1776 w 1780"/>
                  <a:gd name="T65" fmla="*/ 1410 h 1984"/>
                  <a:gd name="T66" fmla="*/ 1770 w 1780"/>
                  <a:gd name="T67" fmla="*/ 1436 h 1984"/>
                  <a:gd name="T68" fmla="*/ 1762 w 1780"/>
                  <a:gd name="T69" fmla="*/ 1462 h 1984"/>
                  <a:gd name="T70" fmla="*/ 1748 w 1780"/>
                  <a:gd name="T71" fmla="*/ 1488 h 1984"/>
                  <a:gd name="T72" fmla="*/ 1734 w 1780"/>
                  <a:gd name="T73" fmla="*/ 1510 h 1984"/>
                  <a:gd name="T74" fmla="*/ 1716 w 1780"/>
                  <a:gd name="T75" fmla="*/ 1532 h 1984"/>
                  <a:gd name="T76" fmla="*/ 1696 w 1780"/>
                  <a:gd name="T77" fmla="*/ 1550 h 1984"/>
                  <a:gd name="T78" fmla="*/ 1676 w 1780"/>
                  <a:gd name="T79" fmla="*/ 1564 h 1984"/>
                  <a:gd name="T80" fmla="*/ 994 w 1780"/>
                  <a:gd name="T81" fmla="*/ 1958 h 1984"/>
                  <a:gd name="T82" fmla="*/ 994 w 1780"/>
                  <a:gd name="T83" fmla="*/ 1958 h 1984"/>
                  <a:gd name="T84" fmla="*/ 970 w 1780"/>
                  <a:gd name="T85" fmla="*/ 1970 h 1984"/>
                  <a:gd name="T86" fmla="*/ 944 w 1780"/>
                  <a:gd name="T87" fmla="*/ 1976 h 1984"/>
                  <a:gd name="T88" fmla="*/ 918 w 1780"/>
                  <a:gd name="T89" fmla="*/ 1982 h 1984"/>
                  <a:gd name="T90" fmla="*/ 890 w 1780"/>
                  <a:gd name="T91" fmla="*/ 1984 h 1984"/>
                  <a:gd name="T92" fmla="*/ 862 w 1780"/>
                  <a:gd name="T93" fmla="*/ 1982 h 1984"/>
                  <a:gd name="T94" fmla="*/ 834 w 1780"/>
                  <a:gd name="T95" fmla="*/ 1976 h 1984"/>
                  <a:gd name="T96" fmla="*/ 808 w 1780"/>
                  <a:gd name="T97" fmla="*/ 1970 h 1984"/>
                  <a:gd name="T98" fmla="*/ 786 w 1780"/>
                  <a:gd name="T99" fmla="*/ 1958 h 1984"/>
                  <a:gd name="T100" fmla="*/ 104 w 1780"/>
                  <a:gd name="T101" fmla="*/ 1564 h 1984"/>
                  <a:gd name="T102" fmla="*/ 104 w 1780"/>
                  <a:gd name="T103" fmla="*/ 1564 h 1984"/>
                  <a:gd name="T104" fmla="*/ 84 w 1780"/>
                  <a:gd name="T105" fmla="*/ 1550 h 1984"/>
                  <a:gd name="T106" fmla="*/ 64 w 1780"/>
                  <a:gd name="T107" fmla="*/ 1532 h 1984"/>
                  <a:gd name="T108" fmla="*/ 46 w 1780"/>
                  <a:gd name="T109" fmla="*/ 1510 h 1984"/>
                  <a:gd name="T110" fmla="*/ 30 w 1780"/>
                  <a:gd name="T111" fmla="*/ 1488 h 1984"/>
                  <a:gd name="T112" fmla="*/ 18 w 1780"/>
                  <a:gd name="T113" fmla="*/ 1462 h 1984"/>
                  <a:gd name="T114" fmla="*/ 8 w 1780"/>
                  <a:gd name="T115" fmla="*/ 1436 h 1984"/>
                  <a:gd name="T116" fmla="*/ 2 w 1780"/>
                  <a:gd name="T117" fmla="*/ 1410 h 1984"/>
                  <a:gd name="T118" fmla="*/ 0 w 1780"/>
                  <a:gd name="T119" fmla="*/ 1384 h 1984"/>
                  <a:gd name="T120" fmla="*/ 0 w 1780"/>
                  <a:gd name="T121" fmla="*/ 598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80" h="1984">
                    <a:moveTo>
                      <a:pt x="0" y="598"/>
                    </a:moveTo>
                    <a:lnTo>
                      <a:pt x="0" y="598"/>
                    </a:lnTo>
                    <a:lnTo>
                      <a:pt x="2" y="572"/>
                    </a:lnTo>
                    <a:lnTo>
                      <a:pt x="8" y="546"/>
                    </a:lnTo>
                    <a:lnTo>
                      <a:pt x="18" y="520"/>
                    </a:lnTo>
                    <a:lnTo>
                      <a:pt x="30" y="496"/>
                    </a:lnTo>
                    <a:lnTo>
                      <a:pt x="46" y="472"/>
                    </a:lnTo>
                    <a:lnTo>
                      <a:pt x="64" y="450"/>
                    </a:lnTo>
                    <a:lnTo>
                      <a:pt x="84" y="432"/>
                    </a:lnTo>
                    <a:lnTo>
                      <a:pt x="104" y="418"/>
                    </a:lnTo>
                    <a:lnTo>
                      <a:pt x="786" y="24"/>
                    </a:lnTo>
                    <a:lnTo>
                      <a:pt x="786" y="24"/>
                    </a:lnTo>
                    <a:lnTo>
                      <a:pt x="808" y="14"/>
                    </a:lnTo>
                    <a:lnTo>
                      <a:pt x="834" y="6"/>
                    </a:lnTo>
                    <a:lnTo>
                      <a:pt x="862" y="0"/>
                    </a:lnTo>
                    <a:lnTo>
                      <a:pt x="890" y="0"/>
                    </a:lnTo>
                    <a:lnTo>
                      <a:pt x="918" y="0"/>
                    </a:lnTo>
                    <a:lnTo>
                      <a:pt x="944" y="6"/>
                    </a:lnTo>
                    <a:lnTo>
                      <a:pt x="970" y="14"/>
                    </a:lnTo>
                    <a:lnTo>
                      <a:pt x="994" y="24"/>
                    </a:lnTo>
                    <a:lnTo>
                      <a:pt x="1676" y="418"/>
                    </a:lnTo>
                    <a:lnTo>
                      <a:pt x="1676" y="418"/>
                    </a:lnTo>
                    <a:lnTo>
                      <a:pt x="1696" y="432"/>
                    </a:lnTo>
                    <a:lnTo>
                      <a:pt x="1716" y="450"/>
                    </a:lnTo>
                    <a:lnTo>
                      <a:pt x="1734" y="472"/>
                    </a:lnTo>
                    <a:lnTo>
                      <a:pt x="1748" y="496"/>
                    </a:lnTo>
                    <a:lnTo>
                      <a:pt x="1762" y="520"/>
                    </a:lnTo>
                    <a:lnTo>
                      <a:pt x="1770" y="546"/>
                    </a:lnTo>
                    <a:lnTo>
                      <a:pt x="1776" y="572"/>
                    </a:lnTo>
                    <a:lnTo>
                      <a:pt x="1780" y="598"/>
                    </a:lnTo>
                    <a:lnTo>
                      <a:pt x="1780" y="1384"/>
                    </a:lnTo>
                    <a:lnTo>
                      <a:pt x="1780" y="1384"/>
                    </a:lnTo>
                    <a:lnTo>
                      <a:pt x="1776" y="1410"/>
                    </a:lnTo>
                    <a:lnTo>
                      <a:pt x="1770" y="1436"/>
                    </a:lnTo>
                    <a:lnTo>
                      <a:pt x="1762" y="1462"/>
                    </a:lnTo>
                    <a:lnTo>
                      <a:pt x="1748" y="1488"/>
                    </a:lnTo>
                    <a:lnTo>
                      <a:pt x="1734" y="1510"/>
                    </a:lnTo>
                    <a:lnTo>
                      <a:pt x="1716" y="1532"/>
                    </a:lnTo>
                    <a:lnTo>
                      <a:pt x="1696" y="1550"/>
                    </a:lnTo>
                    <a:lnTo>
                      <a:pt x="1676" y="1564"/>
                    </a:lnTo>
                    <a:lnTo>
                      <a:pt x="994" y="1958"/>
                    </a:lnTo>
                    <a:lnTo>
                      <a:pt x="994" y="1958"/>
                    </a:lnTo>
                    <a:lnTo>
                      <a:pt x="970" y="1970"/>
                    </a:lnTo>
                    <a:lnTo>
                      <a:pt x="944" y="1976"/>
                    </a:lnTo>
                    <a:lnTo>
                      <a:pt x="918" y="1982"/>
                    </a:lnTo>
                    <a:lnTo>
                      <a:pt x="890" y="1984"/>
                    </a:lnTo>
                    <a:lnTo>
                      <a:pt x="862" y="1982"/>
                    </a:lnTo>
                    <a:lnTo>
                      <a:pt x="834" y="1976"/>
                    </a:lnTo>
                    <a:lnTo>
                      <a:pt x="808" y="1970"/>
                    </a:lnTo>
                    <a:lnTo>
                      <a:pt x="786" y="1958"/>
                    </a:lnTo>
                    <a:lnTo>
                      <a:pt x="104" y="1564"/>
                    </a:lnTo>
                    <a:lnTo>
                      <a:pt x="104" y="1564"/>
                    </a:lnTo>
                    <a:lnTo>
                      <a:pt x="84" y="1550"/>
                    </a:lnTo>
                    <a:lnTo>
                      <a:pt x="64" y="1532"/>
                    </a:lnTo>
                    <a:lnTo>
                      <a:pt x="46" y="1510"/>
                    </a:lnTo>
                    <a:lnTo>
                      <a:pt x="30" y="1488"/>
                    </a:lnTo>
                    <a:lnTo>
                      <a:pt x="18" y="1462"/>
                    </a:lnTo>
                    <a:lnTo>
                      <a:pt x="8" y="1436"/>
                    </a:lnTo>
                    <a:lnTo>
                      <a:pt x="2" y="1410"/>
                    </a:lnTo>
                    <a:lnTo>
                      <a:pt x="0" y="1384"/>
                    </a:lnTo>
                    <a:lnTo>
                      <a:pt x="0" y="598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  <a:alpha val="35000"/>
                </a:schemeClr>
              </a:solidFill>
              <a:ln w="19050">
                <a:solidFill>
                  <a:schemeClr val="bg1"/>
                </a:solidFill>
              </a:ln>
              <a:effectLst/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90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pic>
            <p:nvPicPr>
              <p:cNvPr id="8" name="그림 7"/>
              <p:cNvPicPr>
                <a:picLocks noChangeAspect="1"/>
              </p:cNvPicPr>
              <p:nvPr/>
            </p:nvPicPr>
            <p:blipFill>
              <a:blip r:embed="rId2" cstate="print">
                <a:extLst/>
              </a:blip>
              <a:stretch>
                <a:fillRect/>
              </a:stretch>
            </p:blipFill>
            <p:spPr>
              <a:xfrm>
                <a:off x="983314" y="3778765"/>
                <a:ext cx="843987" cy="940693"/>
              </a:xfrm>
              <a:prstGeom prst="rect">
                <a:avLst/>
              </a:prstGeom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635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46" name="TextBox 45"/>
            <p:cNvSpPr txBox="1"/>
            <p:nvPr/>
          </p:nvSpPr>
          <p:spPr>
            <a:xfrm>
              <a:off x="827782" y="1773041"/>
              <a:ext cx="620053" cy="268662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3200" dirty="0">
                  <a:solidFill>
                    <a:srgbClr val="FF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01</a:t>
              </a:r>
              <a:endParaRPr kumimoji="0" lang="ko-KR" altLang="en-US" sz="32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5" name="그룹 1-2"/>
          <p:cNvGrpSpPr>
            <a:grpSpLocks/>
          </p:cNvGrpSpPr>
          <p:nvPr/>
        </p:nvGrpSpPr>
        <p:grpSpPr bwMode="auto">
          <a:xfrm>
            <a:off x="368300" y="1196752"/>
            <a:ext cx="7444060" cy="1319287"/>
            <a:chOff x="62591" y="1358776"/>
            <a:chExt cx="4780638" cy="1249680"/>
          </a:xfrm>
        </p:grpSpPr>
        <p:sp>
          <p:nvSpPr>
            <p:cNvPr id="35" name="직사각형 34"/>
            <p:cNvSpPr/>
            <p:nvPr/>
          </p:nvSpPr>
          <p:spPr>
            <a:xfrm>
              <a:off x="407013" y="1358776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4454366" y="1358776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4454366" y="2571934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39" name="직선 연결선 38"/>
            <p:cNvCxnSpPr/>
            <p:nvPr/>
          </p:nvCxnSpPr>
          <p:spPr>
            <a:xfrm flipH="1">
              <a:off x="80051" y="1385771"/>
              <a:ext cx="338073" cy="58276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직선 연결선 40"/>
            <p:cNvCxnSpPr/>
            <p:nvPr/>
          </p:nvCxnSpPr>
          <p:spPr>
            <a:xfrm>
              <a:off x="427646" y="1376243"/>
              <a:ext cx="4031481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직선 연결선 41"/>
            <p:cNvCxnSpPr/>
            <p:nvPr/>
          </p:nvCxnSpPr>
          <p:spPr>
            <a:xfrm>
              <a:off x="427646" y="2587813"/>
              <a:ext cx="4031481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직사각형 67"/>
            <p:cNvSpPr/>
            <p:nvPr/>
          </p:nvSpPr>
          <p:spPr>
            <a:xfrm>
              <a:off x="62591" y="1965355"/>
              <a:ext cx="36506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9" name="직사각형 68"/>
            <p:cNvSpPr/>
            <p:nvPr/>
          </p:nvSpPr>
          <p:spPr>
            <a:xfrm>
              <a:off x="407013" y="2570346"/>
              <a:ext cx="36505" cy="3493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70" name="직선 연결선 69"/>
            <p:cNvCxnSpPr/>
            <p:nvPr/>
          </p:nvCxnSpPr>
          <p:spPr>
            <a:xfrm flipH="1" flipV="1">
              <a:off x="80051" y="2003465"/>
              <a:ext cx="338073" cy="582761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직선 연결선 70"/>
            <p:cNvCxnSpPr/>
            <p:nvPr/>
          </p:nvCxnSpPr>
          <p:spPr>
            <a:xfrm>
              <a:off x="4479761" y="1385771"/>
              <a:ext cx="338073" cy="58276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직사각형 71"/>
            <p:cNvSpPr/>
            <p:nvPr/>
          </p:nvSpPr>
          <p:spPr>
            <a:xfrm flipH="1">
              <a:off x="4806724" y="1965355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73" name="직선 연결선 72"/>
            <p:cNvCxnSpPr/>
            <p:nvPr/>
          </p:nvCxnSpPr>
          <p:spPr>
            <a:xfrm flipV="1">
              <a:off x="4479761" y="2003465"/>
              <a:ext cx="338073" cy="582761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ext 1-1"/>
          <p:cNvSpPr txBox="1"/>
          <p:nvPr/>
        </p:nvSpPr>
        <p:spPr>
          <a:xfrm>
            <a:off x="1971621" y="1684040"/>
            <a:ext cx="5229614" cy="34471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bevelB w="1270" h="1270"/>
              <a:contourClr>
                <a:schemeClr val="accent4">
                  <a:alpha val="9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1225" eaLnBrk="0" fontAlgn="auto" latinLnBrk="0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SzPct val="150000"/>
              <a:tabLst>
                <a:tab pos="177800" algn="l"/>
                <a:tab pos="803275" algn="l"/>
              </a:tabLst>
              <a:defRPr/>
            </a:pPr>
            <a:r>
              <a:rPr kumimoji="0" lang="ko-KR" altLang="en-US" sz="280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주요국 스마트 기술의 동향</a:t>
            </a:r>
            <a:endParaRPr kumimoji="0" lang="en-US" altLang="ko-KR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9" name="그룹 2-1"/>
          <p:cNvGrpSpPr>
            <a:grpSpLocks/>
          </p:cNvGrpSpPr>
          <p:nvPr/>
        </p:nvGrpSpPr>
        <p:grpSpPr bwMode="auto">
          <a:xfrm>
            <a:off x="583432" y="3780706"/>
            <a:ext cx="1196975" cy="1073150"/>
            <a:chOff x="486030" y="1406555"/>
            <a:chExt cx="1196776" cy="1073722"/>
          </a:xfrm>
        </p:grpSpPr>
        <p:grpSp>
          <p:nvGrpSpPr>
            <p:cNvPr id="10" name="그룹 60"/>
            <p:cNvGrpSpPr>
              <a:grpSpLocks/>
            </p:cNvGrpSpPr>
            <p:nvPr/>
          </p:nvGrpSpPr>
          <p:grpSpPr bwMode="auto">
            <a:xfrm rot="5400000">
              <a:off x="547557" y="1345028"/>
              <a:ext cx="1073722" cy="1196776"/>
              <a:chOff x="918901" y="3707507"/>
              <a:chExt cx="971819" cy="1083196"/>
            </a:xfrm>
          </p:grpSpPr>
          <p:sp>
            <p:nvSpPr>
              <p:cNvPr id="80" name="Freeform 5"/>
              <p:cNvSpPr>
                <a:spLocks/>
              </p:cNvSpPr>
              <p:nvPr/>
            </p:nvSpPr>
            <p:spPr bwMode="auto">
              <a:xfrm>
                <a:off x="918900" y="3707507"/>
                <a:ext cx="971819" cy="1083196"/>
              </a:xfrm>
              <a:custGeom>
                <a:avLst/>
                <a:gdLst>
                  <a:gd name="T0" fmla="*/ 0 w 1780"/>
                  <a:gd name="T1" fmla="*/ 598 h 1984"/>
                  <a:gd name="T2" fmla="*/ 0 w 1780"/>
                  <a:gd name="T3" fmla="*/ 598 h 1984"/>
                  <a:gd name="T4" fmla="*/ 2 w 1780"/>
                  <a:gd name="T5" fmla="*/ 572 h 1984"/>
                  <a:gd name="T6" fmla="*/ 8 w 1780"/>
                  <a:gd name="T7" fmla="*/ 546 h 1984"/>
                  <a:gd name="T8" fmla="*/ 18 w 1780"/>
                  <a:gd name="T9" fmla="*/ 520 h 1984"/>
                  <a:gd name="T10" fmla="*/ 30 w 1780"/>
                  <a:gd name="T11" fmla="*/ 496 h 1984"/>
                  <a:gd name="T12" fmla="*/ 46 w 1780"/>
                  <a:gd name="T13" fmla="*/ 472 h 1984"/>
                  <a:gd name="T14" fmla="*/ 64 w 1780"/>
                  <a:gd name="T15" fmla="*/ 450 h 1984"/>
                  <a:gd name="T16" fmla="*/ 84 w 1780"/>
                  <a:gd name="T17" fmla="*/ 432 h 1984"/>
                  <a:gd name="T18" fmla="*/ 104 w 1780"/>
                  <a:gd name="T19" fmla="*/ 418 h 1984"/>
                  <a:gd name="T20" fmla="*/ 786 w 1780"/>
                  <a:gd name="T21" fmla="*/ 24 h 1984"/>
                  <a:gd name="T22" fmla="*/ 786 w 1780"/>
                  <a:gd name="T23" fmla="*/ 24 h 1984"/>
                  <a:gd name="T24" fmla="*/ 808 w 1780"/>
                  <a:gd name="T25" fmla="*/ 14 h 1984"/>
                  <a:gd name="T26" fmla="*/ 834 w 1780"/>
                  <a:gd name="T27" fmla="*/ 6 h 1984"/>
                  <a:gd name="T28" fmla="*/ 862 w 1780"/>
                  <a:gd name="T29" fmla="*/ 0 h 1984"/>
                  <a:gd name="T30" fmla="*/ 890 w 1780"/>
                  <a:gd name="T31" fmla="*/ 0 h 1984"/>
                  <a:gd name="T32" fmla="*/ 918 w 1780"/>
                  <a:gd name="T33" fmla="*/ 0 h 1984"/>
                  <a:gd name="T34" fmla="*/ 944 w 1780"/>
                  <a:gd name="T35" fmla="*/ 6 h 1984"/>
                  <a:gd name="T36" fmla="*/ 970 w 1780"/>
                  <a:gd name="T37" fmla="*/ 14 h 1984"/>
                  <a:gd name="T38" fmla="*/ 994 w 1780"/>
                  <a:gd name="T39" fmla="*/ 24 h 1984"/>
                  <a:gd name="T40" fmla="*/ 1676 w 1780"/>
                  <a:gd name="T41" fmla="*/ 418 h 1984"/>
                  <a:gd name="T42" fmla="*/ 1676 w 1780"/>
                  <a:gd name="T43" fmla="*/ 418 h 1984"/>
                  <a:gd name="T44" fmla="*/ 1696 w 1780"/>
                  <a:gd name="T45" fmla="*/ 432 h 1984"/>
                  <a:gd name="T46" fmla="*/ 1716 w 1780"/>
                  <a:gd name="T47" fmla="*/ 450 h 1984"/>
                  <a:gd name="T48" fmla="*/ 1734 w 1780"/>
                  <a:gd name="T49" fmla="*/ 472 h 1984"/>
                  <a:gd name="T50" fmla="*/ 1748 w 1780"/>
                  <a:gd name="T51" fmla="*/ 496 h 1984"/>
                  <a:gd name="T52" fmla="*/ 1762 w 1780"/>
                  <a:gd name="T53" fmla="*/ 520 h 1984"/>
                  <a:gd name="T54" fmla="*/ 1770 w 1780"/>
                  <a:gd name="T55" fmla="*/ 546 h 1984"/>
                  <a:gd name="T56" fmla="*/ 1776 w 1780"/>
                  <a:gd name="T57" fmla="*/ 572 h 1984"/>
                  <a:gd name="T58" fmla="*/ 1780 w 1780"/>
                  <a:gd name="T59" fmla="*/ 598 h 1984"/>
                  <a:gd name="T60" fmla="*/ 1780 w 1780"/>
                  <a:gd name="T61" fmla="*/ 1384 h 1984"/>
                  <a:gd name="T62" fmla="*/ 1780 w 1780"/>
                  <a:gd name="T63" fmla="*/ 1384 h 1984"/>
                  <a:gd name="T64" fmla="*/ 1776 w 1780"/>
                  <a:gd name="T65" fmla="*/ 1410 h 1984"/>
                  <a:gd name="T66" fmla="*/ 1770 w 1780"/>
                  <a:gd name="T67" fmla="*/ 1436 h 1984"/>
                  <a:gd name="T68" fmla="*/ 1762 w 1780"/>
                  <a:gd name="T69" fmla="*/ 1462 h 1984"/>
                  <a:gd name="T70" fmla="*/ 1748 w 1780"/>
                  <a:gd name="T71" fmla="*/ 1488 h 1984"/>
                  <a:gd name="T72" fmla="*/ 1734 w 1780"/>
                  <a:gd name="T73" fmla="*/ 1510 h 1984"/>
                  <a:gd name="T74" fmla="*/ 1716 w 1780"/>
                  <a:gd name="T75" fmla="*/ 1532 h 1984"/>
                  <a:gd name="T76" fmla="*/ 1696 w 1780"/>
                  <a:gd name="T77" fmla="*/ 1550 h 1984"/>
                  <a:gd name="T78" fmla="*/ 1676 w 1780"/>
                  <a:gd name="T79" fmla="*/ 1564 h 1984"/>
                  <a:gd name="T80" fmla="*/ 994 w 1780"/>
                  <a:gd name="T81" fmla="*/ 1958 h 1984"/>
                  <a:gd name="T82" fmla="*/ 994 w 1780"/>
                  <a:gd name="T83" fmla="*/ 1958 h 1984"/>
                  <a:gd name="T84" fmla="*/ 970 w 1780"/>
                  <a:gd name="T85" fmla="*/ 1970 h 1984"/>
                  <a:gd name="T86" fmla="*/ 944 w 1780"/>
                  <a:gd name="T87" fmla="*/ 1976 h 1984"/>
                  <a:gd name="T88" fmla="*/ 918 w 1780"/>
                  <a:gd name="T89" fmla="*/ 1982 h 1984"/>
                  <a:gd name="T90" fmla="*/ 890 w 1780"/>
                  <a:gd name="T91" fmla="*/ 1984 h 1984"/>
                  <a:gd name="T92" fmla="*/ 862 w 1780"/>
                  <a:gd name="T93" fmla="*/ 1982 h 1984"/>
                  <a:gd name="T94" fmla="*/ 834 w 1780"/>
                  <a:gd name="T95" fmla="*/ 1976 h 1984"/>
                  <a:gd name="T96" fmla="*/ 808 w 1780"/>
                  <a:gd name="T97" fmla="*/ 1970 h 1984"/>
                  <a:gd name="T98" fmla="*/ 786 w 1780"/>
                  <a:gd name="T99" fmla="*/ 1958 h 1984"/>
                  <a:gd name="T100" fmla="*/ 104 w 1780"/>
                  <a:gd name="T101" fmla="*/ 1564 h 1984"/>
                  <a:gd name="T102" fmla="*/ 104 w 1780"/>
                  <a:gd name="T103" fmla="*/ 1564 h 1984"/>
                  <a:gd name="T104" fmla="*/ 84 w 1780"/>
                  <a:gd name="T105" fmla="*/ 1550 h 1984"/>
                  <a:gd name="T106" fmla="*/ 64 w 1780"/>
                  <a:gd name="T107" fmla="*/ 1532 h 1984"/>
                  <a:gd name="T108" fmla="*/ 46 w 1780"/>
                  <a:gd name="T109" fmla="*/ 1510 h 1984"/>
                  <a:gd name="T110" fmla="*/ 30 w 1780"/>
                  <a:gd name="T111" fmla="*/ 1488 h 1984"/>
                  <a:gd name="T112" fmla="*/ 18 w 1780"/>
                  <a:gd name="T113" fmla="*/ 1462 h 1984"/>
                  <a:gd name="T114" fmla="*/ 8 w 1780"/>
                  <a:gd name="T115" fmla="*/ 1436 h 1984"/>
                  <a:gd name="T116" fmla="*/ 2 w 1780"/>
                  <a:gd name="T117" fmla="*/ 1410 h 1984"/>
                  <a:gd name="T118" fmla="*/ 0 w 1780"/>
                  <a:gd name="T119" fmla="*/ 1384 h 1984"/>
                  <a:gd name="T120" fmla="*/ 0 w 1780"/>
                  <a:gd name="T121" fmla="*/ 598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80" h="1984">
                    <a:moveTo>
                      <a:pt x="0" y="598"/>
                    </a:moveTo>
                    <a:lnTo>
                      <a:pt x="0" y="598"/>
                    </a:lnTo>
                    <a:lnTo>
                      <a:pt x="2" y="572"/>
                    </a:lnTo>
                    <a:lnTo>
                      <a:pt x="8" y="546"/>
                    </a:lnTo>
                    <a:lnTo>
                      <a:pt x="18" y="520"/>
                    </a:lnTo>
                    <a:lnTo>
                      <a:pt x="30" y="496"/>
                    </a:lnTo>
                    <a:lnTo>
                      <a:pt x="46" y="472"/>
                    </a:lnTo>
                    <a:lnTo>
                      <a:pt x="64" y="450"/>
                    </a:lnTo>
                    <a:lnTo>
                      <a:pt x="84" y="432"/>
                    </a:lnTo>
                    <a:lnTo>
                      <a:pt x="104" y="418"/>
                    </a:lnTo>
                    <a:lnTo>
                      <a:pt x="786" y="24"/>
                    </a:lnTo>
                    <a:lnTo>
                      <a:pt x="786" y="24"/>
                    </a:lnTo>
                    <a:lnTo>
                      <a:pt x="808" y="14"/>
                    </a:lnTo>
                    <a:lnTo>
                      <a:pt x="834" y="6"/>
                    </a:lnTo>
                    <a:lnTo>
                      <a:pt x="862" y="0"/>
                    </a:lnTo>
                    <a:lnTo>
                      <a:pt x="890" y="0"/>
                    </a:lnTo>
                    <a:lnTo>
                      <a:pt x="918" y="0"/>
                    </a:lnTo>
                    <a:lnTo>
                      <a:pt x="944" y="6"/>
                    </a:lnTo>
                    <a:lnTo>
                      <a:pt x="970" y="14"/>
                    </a:lnTo>
                    <a:lnTo>
                      <a:pt x="994" y="24"/>
                    </a:lnTo>
                    <a:lnTo>
                      <a:pt x="1676" y="418"/>
                    </a:lnTo>
                    <a:lnTo>
                      <a:pt x="1676" y="418"/>
                    </a:lnTo>
                    <a:lnTo>
                      <a:pt x="1696" y="432"/>
                    </a:lnTo>
                    <a:lnTo>
                      <a:pt x="1716" y="450"/>
                    </a:lnTo>
                    <a:lnTo>
                      <a:pt x="1734" y="472"/>
                    </a:lnTo>
                    <a:lnTo>
                      <a:pt x="1748" y="496"/>
                    </a:lnTo>
                    <a:lnTo>
                      <a:pt x="1762" y="520"/>
                    </a:lnTo>
                    <a:lnTo>
                      <a:pt x="1770" y="546"/>
                    </a:lnTo>
                    <a:lnTo>
                      <a:pt x="1776" y="572"/>
                    </a:lnTo>
                    <a:lnTo>
                      <a:pt x="1780" y="598"/>
                    </a:lnTo>
                    <a:lnTo>
                      <a:pt x="1780" y="1384"/>
                    </a:lnTo>
                    <a:lnTo>
                      <a:pt x="1780" y="1384"/>
                    </a:lnTo>
                    <a:lnTo>
                      <a:pt x="1776" y="1410"/>
                    </a:lnTo>
                    <a:lnTo>
                      <a:pt x="1770" y="1436"/>
                    </a:lnTo>
                    <a:lnTo>
                      <a:pt x="1762" y="1462"/>
                    </a:lnTo>
                    <a:lnTo>
                      <a:pt x="1748" y="1488"/>
                    </a:lnTo>
                    <a:lnTo>
                      <a:pt x="1734" y="1510"/>
                    </a:lnTo>
                    <a:lnTo>
                      <a:pt x="1716" y="1532"/>
                    </a:lnTo>
                    <a:lnTo>
                      <a:pt x="1696" y="1550"/>
                    </a:lnTo>
                    <a:lnTo>
                      <a:pt x="1676" y="1564"/>
                    </a:lnTo>
                    <a:lnTo>
                      <a:pt x="994" y="1958"/>
                    </a:lnTo>
                    <a:lnTo>
                      <a:pt x="994" y="1958"/>
                    </a:lnTo>
                    <a:lnTo>
                      <a:pt x="970" y="1970"/>
                    </a:lnTo>
                    <a:lnTo>
                      <a:pt x="944" y="1976"/>
                    </a:lnTo>
                    <a:lnTo>
                      <a:pt x="918" y="1982"/>
                    </a:lnTo>
                    <a:lnTo>
                      <a:pt x="890" y="1984"/>
                    </a:lnTo>
                    <a:lnTo>
                      <a:pt x="862" y="1982"/>
                    </a:lnTo>
                    <a:lnTo>
                      <a:pt x="834" y="1976"/>
                    </a:lnTo>
                    <a:lnTo>
                      <a:pt x="808" y="1970"/>
                    </a:lnTo>
                    <a:lnTo>
                      <a:pt x="786" y="1958"/>
                    </a:lnTo>
                    <a:lnTo>
                      <a:pt x="104" y="1564"/>
                    </a:lnTo>
                    <a:lnTo>
                      <a:pt x="104" y="1564"/>
                    </a:lnTo>
                    <a:lnTo>
                      <a:pt x="84" y="1550"/>
                    </a:lnTo>
                    <a:lnTo>
                      <a:pt x="64" y="1532"/>
                    </a:lnTo>
                    <a:lnTo>
                      <a:pt x="46" y="1510"/>
                    </a:lnTo>
                    <a:lnTo>
                      <a:pt x="30" y="1488"/>
                    </a:lnTo>
                    <a:lnTo>
                      <a:pt x="18" y="1462"/>
                    </a:lnTo>
                    <a:lnTo>
                      <a:pt x="8" y="1436"/>
                    </a:lnTo>
                    <a:lnTo>
                      <a:pt x="2" y="1410"/>
                    </a:lnTo>
                    <a:lnTo>
                      <a:pt x="0" y="1384"/>
                    </a:lnTo>
                    <a:lnTo>
                      <a:pt x="0" y="598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  <a:alpha val="35000"/>
                </a:schemeClr>
              </a:solidFill>
              <a:ln w="19050">
                <a:solidFill>
                  <a:schemeClr val="bg1"/>
                </a:solidFill>
              </a:ln>
              <a:effectLst/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90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pic>
            <p:nvPicPr>
              <p:cNvPr id="81" name="그림 80"/>
              <p:cNvPicPr>
                <a:picLocks noChangeAspect="1"/>
              </p:cNvPicPr>
              <p:nvPr/>
            </p:nvPicPr>
            <p:blipFill>
              <a:blip r:embed="rId2" cstate="print">
                <a:extLst/>
              </a:blip>
              <a:stretch>
                <a:fillRect/>
              </a:stretch>
            </p:blipFill>
            <p:spPr>
              <a:xfrm>
                <a:off x="983314" y="3778765"/>
                <a:ext cx="843987" cy="940693"/>
              </a:xfrm>
              <a:prstGeom prst="rect">
                <a:avLst/>
              </a:prstGeom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635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78" name="TextBox 77"/>
            <p:cNvSpPr txBox="1"/>
            <p:nvPr/>
          </p:nvSpPr>
          <p:spPr>
            <a:xfrm>
              <a:off x="662425" y="1579268"/>
              <a:ext cx="843987" cy="268662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 i="1" dirty="0">
                <a:solidFill>
                  <a:prstClr val="black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786886" y="1769020"/>
              <a:ext cx="620053" cy="268662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3200" dirty="0">
                  <a:solidFill>
                    <a:srgbClr val="FF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02</a:t>
              </a:r>
              <a:endParaRPr kumimoji="0" lang="ko-KR" altLang="en-US" sz="32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1" name="그룹 2-2"/>
          <p:cNvGrpSpPr>
            <a:grpSpLocks/>
          </p:cNvGrpSpPr>
          <p:nvPr/>
        </p:nvGrpSpPr>
        <p:grpSpPr bwMode="auto">
          <a:xfrm>
            <a:off x="467544" y="3691806"/>
            <a:ext cx="7287973" cy="1249362"/>
            <a:chOff x="62591" y="1358776"/>
            <a:chExt cx="4780638" cy="1249680"/>
          </a:xfrm>
        </p:grpSpPr>
        <p:sp>
          <p:nvSpPr>
            <p:cNvPr id="83" name="직사각형 82"/>
            <p:cNvSpPr/>
            <p:nvPr/>
          </p:nvSpPr>
          <p:spPr>
            <a:xfrm>
              <a:off x="407127" y="1358776"/>
              <a:ext cx="36518" cy="3652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4" name="직사각형 83"/>
            <p:cNvSpPr/>
            <p:nvPr/>
          </p:nvSpPr>
          <p:spPr>
            <a:xfrm>
              <a:off x="4454237" y="1358776"/>
              <a:ext cx="36517" cy="3652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5" name="직사각형 84"/>
            <p:cNvSpPr/>
            <p:nvPr/>
          </p:nvSpPr>
          <p:spPr>
            <a:xfrm>
              <a:off x="4454237" y="2571935"/>
              <a:ext cx="36517" cy="3652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86" name="직선 연결선 85"/>
            <p:cNvCxnSpPr/>
            <p:nvPr/>
          </p:nvCxnSpPr>
          <p:spPr>
            <a:xfrm flipH="1">
              <a:off x="80055" y="1385770"/>
              <a:ext cx="338186" cy="582761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직선 연결선 86"/>
            <p:cNvCxnSpPr/>
            <p:nvPr/>
          </p:nvCxnSpPr>
          <p:spPr>
            <a:xfrm>
              <a:off x="427768" y="1376242"/>
              <a:ext cx="4031232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직선 연결선 87"/>
            <p:cNvCxnSpPr/>
            <p:nvPr/>
          </p:nvCxnSpPr>
          <p:spPr>
            <a:xfrm>
              <a:off x="427768" y="2587814"/>
              <a:ext cx="4031232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직사각형 88"/>
            <p:cNvSpPr/>
            <p:nvPr/>
          </p:nvSpPr>
          <p:spPr>
            <a:xfrm>
              <a:off x="62591" y="1965355"/>
              <a:ext cx="36517" cy="3652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0" name="직사각형 89"/>
            <p:cNvSpPr/>
            <p:nvPr/>
          </p:nvSpPr>
          <p:spPr>
            <a:xfrm>
              <a:off x="407127" y="2570346"/>
              <a:ext cx="36518" cy="3493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91" name="직선 연결선 90"/>
            <p:cNvCxnSpPr/>
            <p:nvPr/>
          </p:nvCxnSpPr>
          <p:spPr>
            <a:xfrm flipH="1" flipV="1">
              <a:off x="80055" y="2003465"/>
              <a:ext cx="338186" cy="58276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직선 연결선 91"/>
            <p:cNvCxnSpPr/>
            <p:nvPr/>
          </p:nvCxnSpPr>
          <p:spPr>
            <a:xfrm>
              <a:off x="4479641" y="1385770"/>
              <a:ext cx="338185" cy="582761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직사각형 92"/>
            <p:cNvSpPr/>
            <p:nvPr/>
          </p:nvSpPr>
          <p:spPr>
            <a:xfrm flipH="1">
              <a:off x="4806712" y="1965355"/>
              <a:ext cx="36517" cy="3652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94" name="직선 연결선 93"/>
            <p:cNvCxnSpPr/>
            <p:nvPr/>
          </p:nvCxnSpPr>
          <p:spPr>
            <a:xfrm flipV="1">
              <a:off x="4479641" y="2003465"/>
              <a:ext cx="338185" cy="58276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5" name="Text 2-1"/>
          <p:cNvSpPr txBox="1"/>
          <p:nvPr/>
        </p:nvSpPr>
        <p:spPr>
          <a:xfrm>
            <a:off x="1892450" y="4149080"/>
            <a:ext cx="4911798" cy="34471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bevelB w="1270" h="1270"/>
              <a:contourClr>
                <a:schemeClr val="accent4">
                  <a:alpha val="9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1225" eaLnBrk="0" fontAlgn="auto" latinLnBrk="0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SzPct val="150000"/>
              <a:tabLst>
                <a:tab pos="177800" algn="l"/>
                <a:tab pos="803275" algn="l"/>
              </a:tabLst>
              <a:defRPr/>
            </a:pPr>
            <a:r>
              <a:rPr kumimoji="0" lang="ko-KR" altLang="en-US" sz="280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국내 스마트 기술의 동향</a:t>
            </a:r>
            <a:endParaRPr kumimoji="0" lang="en-US" altLang="ko-KR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1833090" y="5085184"/>
            <a:ext cx="4683128" cy="1129036"/>
            <a:chOff x="1833090" y="5157192"/>
            <a:chExt cx="4683128" cy="1129036"/>
          </a:xfrm>
        </p:grpSpPr>
        <p:sp>
          <p:nvSpPr>
            <p:cNvPr id="154" name="Text 1-2"/>
            <p:cNvSpPr txBox="1"/>
            <p:nvPr/>
          </p:nvSpPr>
          <p:spPr>
            <a:xfrm>
              <a:off x="2263540" y="5157192"/>
              <a:ext cx="4252678" cy="249299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국내의 정보화 수준</a:t>
              </a:r>
              <a:endParaRPr kumimoji="0" lang="ko-KR" altLang="en-US" dirty="0">
                <a:solidFill>
                  <a:srgbClr val="01B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grpSp>
          <p:nvGrpSpPr>
            <p:cNvPr id="155" name="화살표 1"/>
            <p:cNvGrpSpPr>
              <a:grpSpLocks/>
            </p:cNvGrpSpPr>
            <p:nvPr/>
          </p:nvGrpSpPr>
          <p:grpSpPr bwMode="auto">
            <a:xfrm>
              <a:off x="1863084" y="5208916"/>
              <a:ext cx="264410" cy="146050"/>
              <a:chOff x="1858915" y="2239178"/>
              <a:chExt cx="175354" cy="147421"/>
            </a:xfrm>
          </p:grpSpPr>
          <p:sp>
            <p:nvSpPr>
              <p:cNvPr id="164" name="화살표 1-1"/>
              <p:cNvSpPr/>
              <p:nvPr/>
            </p:nvSpPr>
            <p:spPr>
              <a:xfrm>
                <a:off x="1858915" y="2239178"/>
                <a:ext cx="97241" cy="147421"/>
              </a:xfrm>
              <a:prstGeom prst="chevron">
                <a:avLst>
                  <a:gd name="adj" fmla="val 42416"/>
                </a:avLst>
              </a:prstGeom>
              <a:solidFill>
                <a:srgbClr val="01B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화살표 1-2"/>
              <p:cNvSpPr/>
              <p:nvPr/>
            </p:nvSpPr>
            <p:spPr>
              <a:xfrm>
                <a:off x="1937027" y="2239178"/>
                <a:ext cx="97242" cy="147421"/>
              </a:xfrm>
              <a:prstGeom prst="chevron">
                <a:avLst>
                  <a:gd name="adj" fmla="val 42416"/>
                </a:avLst>
              </a:prstGeom>
              <a:solidFill>
                <a:srgbClr val="01B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56" name="Text 1-2"/>
            <p:cNvSpPr txBox="1"/>
            <p:nvPr/>
          </p:nvSpPr>
          <p:spPr>
            <a:xfrm>
              <a:off x="2251407" y="5445224"/>
              <a:ext cx="4252678" cy="249299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en-US" altLang="ko-KR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IT839</a:t>
              </a: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정책 현황</a:t>
              </a:r>
              <a:r>
                <a:rPr kumimoji="0" lang="en-US" altLang="ko-KR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</a:t>
              </a:r>
              <a:endParaRPr kumimoji="0" lang="ko-KR" altLang="en-US" dirty="0">
                <a:solidFill>
                  <a:srgbClr val="01B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grpSp>
          <p:nvGrpSpPr>
            <p:cNvPr id="157" name="화살표 1"/>
            <p:cNvGrpSpPr>
              <a:grpSpLocks/>
            </p:cNvGrpSpPr>
            <p:nvPr/>
          </p:nvGrpSpPr>
          <p:grpSpPr bwMode="auto">
            <a:xfrm>
              <a:off x="1850951" y="5496948"/>
              <a:ext cx="264410" cy="146050"/>
              <a:chOff x="1858915" y="2239178"/>
              <a:chExt cx="175354" cy="147421"/>
            </a:xfrm>
          </p:grpSpPr>
          <p:sp>
            <p:nvSpPr>
              <p:cNvPr id="162" name="화살표 1-1"/>
              <p:cNvSpPr/>
              <p:nvPr/>
            </p:nvSpPr>
            <p:spPr>
              <a:xfrm>
                <a:off x="1858915" y="2239178"/>
                <a:ext cx="97241" cy="147421"/>
              </a:xfrm>
              <a:prstGeom prst="chevron">
                <a:avLst>
                  <a:gd name="adj" fmla="val 42416"/>
                </a:avLst>
              </a:prstGeom>
              <a:solidFill>
                <a:srgbClr val="01B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화살표 1-2"/>
              <p:cNvSpPr/>
              <p:nvPr/>
            </p:nvSpPr>
            <p:spPr>
              <a:xfrm>
                <a:off x="1937027" y="2239178"/>
                <a:ext cx="97242" cy="147421"/>
              </a:xfrm>
              <a:prstGeom prst="chevron">
                <a:avLst>
                  <a:gd name="adj" fmla="val 42416"/>
                </a:avLst>
              </a:prstGeom>
              <a:solidFill>
                <a:srgbClr val="01B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58" name="Text 1-2"/>
            <p:cNvSpPr txBox="1"/>
            <p:nvPr/>
          </p:nvSpPr>
          <p:spPr>
            <a:xfrm>
              <a:off x="2251407" y="5733256"/>
              <a:ext cx="4252678" cy="249299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스마트 기술 발전과제</a:t>
              </a:r>
              <a:endParaRPr kumimoji="0" lang="ko-KR" altLang="en-US" dirty="0">
                <a:solidFill>
                  <a:srgbClr val="01B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grpSp>
          <p:nvGrpSpPr>
            <p:cNvPr id="159" name="화살표 1"/>
            <p:cNvGrpSpPr>
              <a:grpSpLocks/>
            </p:cNvGrpSpPr>
            <p:nvPr/>
          </p:nvGrpSpPr>
          <p:grpSpPr bwMode="auto">
            <a:xfrm>
              <a:off x="1833090" y="5784976"/>
              <a:ext cx="290637" cy="454369"/>
              <a:chOff x="1847067" y="2239178"/>
              <a:chExt cx="192747" cy="458635"/>
            </a:xfrm>
          </p:grpSpPr>
          <p:sp>
            <p:nvSpPr>
              <p:cNvPr id="160" name="화살표 1-1"/>
              <p:cNvSpPr/>
              <p:nvPr/>
            </p:nvSpPr>
            <p:spPr>
              <a:xfrm>
                <a:off x="1858915" y="2239178"/>
                <a:ext cx="97241" cy="147421"/>
              </a:xfrm>
              <a:prstGeom prst="chevron">
                <a:avLst>
                  <a:gd name="adj" fmla="val 42416"/>
                </a:avLst>
              </a:prstGeom>
              <a:solidFill>
                <a:srgbClr val="01B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화살표 1-2"/>
              <p:cNvSpPr/>
              <p:nvPr/>
            </p:nvSpPr>
            <p:spPr>
              <a:xfrm>
                <a:off x="1937027" y="2239178"/>
                <a:ext cx="97242" cy="147421"/>
              </a:xfrm>
              <a:prstGeom prst="chevron">
                <a:avLst>
                  <a:gd name="adj" fmla="val 42416"/>
                </a:avLst>
              </a:prstGeom>
              <a:solidFill>
                <a:srgbClr val="01B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화살표 1-1"/>
              <p:cNvSpPr/>
              <p:nvPr/>
            </p:nvSpPr>
            <p:spPr>
              <a:xfrm>
                <a:off x="1942573" y="2545702"/>
                <a:ext cx="97241" cy="147421"/>
              </a:xfrm>
              <a:prstGeom prst="chevron">
                <a:avLst>
                  <a:gd name="adj" fmla="val 42416"/>
                </a:avLst>
              </a:prstGeom>
              <a:solidFill>
                <a:srgbClr val="01B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화살표 1-1"/>
              <p:cNvSpPr/>
              <p:nvPr/>
            </p:nvSpPr>
            <p:spPr>
              <a:xfrm>
                <a:off x="1847067" y="2550392"/>
                <a:ext cx="97241" cy="147421"/>
              </a:xfrm>
              <a:prstGeom prst="chevron">
                <a:avLst>
                  <a:gd name="adj" fmla="val 42416"/>
                </a:avLst>
              </a:prstGeom>
              <a:solidFill>
                <a:srgbClr val="01B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6" name="Text 1-2"/>
            <p:cNvSpPr txBox="1"/>
            <p:nvPr/>
          </p:nvSpPr>
          <p:spPr>
            <a:xfrm>
              <a:off x="2263537" y="6036929"/>
              <a:ext cx="4252678" cy="249299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국내 스마트기술의 산업현황</a:t>
              </a:r>
              <a:endParaRPr kumimoji="0" lang="ko-KR" altLang="en-US" dirty="0">
                <a:solidFill>
                  <a:srgbClr val="01B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1836416" y="2584270"/>
            <a:ext cx="4186606" cy="1107536"/>
            <a:chOff x="1836416" y="2584270"/>
            <a:chExt cx="4186606" cy="1107536"/>
          </a:xfrm>
        </p:grpSpPr>
        <p:sp>
          <p:nvSpPr>
            <p:cNvPr id="114" name="Text 1-2"/>
            <p:cNvSpPr txBox="1"/>
            <p:nvPr/>
          </p:nvSpPr>
          <p:spPr>
            <a:xfrm>
              <a:off x="2215918" y="2584270"/>
              <a:ext cx="3807104" cy="249299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미국</a:t>
              </a:r>
              <a:endParaRPr kumimoji="0" lang="ko-KR" altLang="en-US" dirty="0">
                <a:solidFill>
                  <a:srgbClr val="01B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grpSp>
          <p:nvGrpSpPr>
            <p:cNvPr id="115" name="화살표 1"/>
            <p:cNvGrpSpPr>
              <a:grpSpLocks/>
            </p:cNvGrpSpPr>
            <p:nvPr/>
          </p:nvGrpSpPr>
          <p:grpSpPr bwMode="auto">
            <a:xfrm>
              <a:off x="1857420" y="2635994"/>
              <a:ext cx="236707" cy="146050"/>
              <a:chOff x="1858915" y="2239178"/>
              <a:chExt cx="175354" cy="147421"/>
            </a:xfrm>
          </p:grpSpPr>
          <p:sp>
            <p:nvSpPr>
              <p:cNvPr id="116" name="화살표 1-1"/>
              <p:cNvSpPr/>
              <p:nvPr/>
            </p:nvSpPr>
            <p:spPr>
              <a:xfrm>
                <a:off x="1858915" y="2239178"/>
                <a:ext cx="97241" cy="147421"/>
              </a:xfrm>
              <a:prstGeom prst="chevron">
                <a:avLst>
                  <a:gd name="adj" fmla="val 42416"/>
                </a:avLst>
              </a:prstGeom>
              <a:solidFill>
                <a:srgbClr val="01B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화살표 1-2"/>
              <p:cNvSpPr/>
              <p:nvPr/>
            </p:nvSpPr>
            <p:spPr>
              <a:xfrm>
                <a:off x="1937027" y="2239178"/>
                <a:ext cx="97242" cy="147421"/>
              </a:xfrm>
              <a:prstGeom prst="chevron">
                <a:avLst>
                  <a:gd name="adj" fmla="val 42416"/>
                </a:avLst>
              </a:prstGeom>
              <a:solidFill>
                <a:srgbClr val="01B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33" name="Text 1-2"/>
            <p:cNvSpPr txBox="1"/>
            <p:nvPr/>
          </p:nvSpPr>
          <p:spPr>
            <a:xfrm>
              <a:off x="2205056" y="2872302"/>
              <a:ext cx="3807104" cy="249299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중국</a:t>
              </a:r>
              <a:endParaRPr kumimoji="0" lang="ko-KR" altLang="en-US" dirty="0">
                <a:solidFill>
                  <a:srgbClr val="01B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grpSp>
          <p:nvGrpSpPr>
            <p:cNvPr id="136" name="화살표 1"/>
            <p:cNvGrpSpPr>
              <a:grpSpLocks/>
            </p:cNvGrpSpPr>
            <p:nvPr/>
          </p:nvGrpSpPr>
          <p:grpSpPr bwMode="auto">
            <a:xfrm>
              <a:off x="1846558" y="2924026"/>
              <a:ext cx="236707" cy="146050"/>
              <a:chOff x="1858915" y="2239178"/>
              <a:chExt cx="175354" cy="147421"/>
            </a:xfrm>
          </p:grpSpPr>
          <p:sp>
            <p:nvSpPr>
              <p:cNvPr id="139" name="화살표 1-1"/>
              <p:cNvSpPr/>
              <p:nvPr/>
            </p:nvSpPr>
            <p:spPr>
              <a:xfrm>
                <a:off x="1858915" y="2239178"/>
                <a:ext cx="97241" cy="147421"/>
              </a:xfrm>
              <a:prstGeom prst="chevron">
                <a:avLst>
                  <a:gd name="adj" fmla="val 42416"/>
                </a:avLst>
              </a:prstGeom>
              <a:solidFill>
                <a:srgbClr val="01B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2" name="화살표 1-2"/>
              <p:cNvSpPr/>
              <p:nvPr/>
            </p:nvSpPr>
            <p:spPr>
              <a:xfrm>
                <a:off x="1937027" y="2239178"/>
                <a:ext cx="97242" cy="147421"/>
              </a:xfrm>
              <a:prstGeom prst="chevron">
                <a:avLst>
                  <a:gd name="adj" fmla="val 42416"/>
                </a:avLst>
              </a:prstGeom>
              <a:solidFill>
                <a:srgbClr val="01B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5" name="Text 1-2"/>
            <p:cNvSpPr txBox="1"/>
            <p:nvPr/>
          </p:nvSpPr>
          <p:spPr>
            <a:xfrm>
              <a:off x="2205056" y="3160334"/>
              <a:ext cx="3807104" cy="249299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유럽</a:t>
              </a:r>
              <a:endParaRPr kumimoji="0" lang="ko-KR" altLang="en-US" dirty="0">
                <a:solidFill>
                  <a:srgbClr val="01B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grpSp>
          <p:nvGrpSpPr>
            <p:cNvPr id="148" name="화살표 1"/>
            <p:cNvGrpSpPr>
              <a:grpSpLocks/>
            </p:cNvGrpSpPr>
            <p:nvPr/>
          </p:nvGrpSpPr>
          <p:grpSpPr bwMode="auto">
            <a:xfrm>
              <a:off x="1846558" y="3212058"/>
              <a:ext cx="236707" cy="146050"/>
              <a:chOff x="1858915" y="2239178"/>
              <a:chExt cx="175354" cy="147421"/>
            </a:xfrm>
          </p:grpSpPr>
          <p:sp>
            <p:nvSpPr>
              <p:cNvPr id="151" name="화살표 1-1"/>
              <p:cNvSpPr/>
              <p:nvPr/>
            </p:nvSpPr>
            <p:spPr>
              <a:xfrm>
                <a:off x="1858915" y="2239178"/>
                <a:ext cx="97241" cy="147421"/>
              </a:xfrm>
              <a:prstGeom prst="chevron">
                <a:avLst>
                  <a:gd name="adj" fmla="val 42416"/>
                </a:avLst>
              </a:prstGeom>
              <a:solidFill>
                <a:srgbClr val="01B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화살표 1-2"/>
              <p:cNvSpPr/>
              <p:nvPr/>
            </p:nvSpPr>
            <p:spPr>
              <a:xfrm>
                <a:off x="1937027" y="2239178"/>
                <a:ext cx="97242" cy="147421"/>
              </a:xfrm>
              <a:prstGeom prst="chevron">
                <a:avLst>
                  <a:gd name="adj" fmla="val 42416"/>
                </a:avLst>
              </a:prstGeom>
              <a:solidFill>
                <a:srgbClr val="01B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4" name="Text 1-2"/>
            <p:cNvSpPr txBox="1"/>
            <p:nvPr/>
          </p:nvSpPr>
          <p:spPr>
            <a:xfrm>
              <a:off x="2194914" y="3442507"/>
              <a:ext cx="3807104" cy="249299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일본</a:t>
              </a:r>
              <a:endParaRPr kumimoji="0" lang="ko-KR" altLang="en-US" dirty="0">
                <a:solidFill>
                  <a:srgbClr val="01B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grpSp>
          <p:nvGrpSpPr>
            <p:cNvPr id="75" name="화살표 1"/>
            <p:cNvGrpSpPr>
              <a:grpSpLocks/>
            </p:cNvGrpSpPr>
            <p:nvPr/>
          </p:nvGrpSpPr>
          <p:grpSpPr bwMode="auto">
            <a:xfrm>
              <a:off x="1836416" y="3494231"/>
              <a:ext cx="236707" cy="146050"/>
              <a:chOff x="1858915" y="2239178"/>
              <a:chExt cx="175354" cy="147421"/>
            </a:xfrm>
          </p:grpSpPr>
          <p:sp>
            <p:nvSpPr>
              <p:cNvPr id="76" name="화살표 1-1"/>
              <p:cNvSpPr/>
              <p:nvPr/>
            </p:nvSpPr>
            <p:spPr>
              <a:xfrm>
                <a:off x="1858915" y="2239178"/>
                <a:ext cx="97241" cy="147421"/>
              </a:xfrm>
              <a:prstGeom prst="chevron">
                <a:avLst>
                  <a:gd name="adj" fmla="val 42416"/>
                </a:avLst>
              </a:prstGeom>
              <a:solidFill>
                <a:srgbClr val="01B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화살표 1-2"/>
              <p:cNvSpPr/>
              <p:nvPr/>
            </p:nvSpPr>
            <p:spPr>
              <a:xfrm>
                <a:off x="1937027" y="2239178"/>
                <a:ext cx="97242" cy="147421"/>
              </a:xfrm>
              <a:prstGeom prst="chevron">
                <a:avLst>
                  <a:gd name="adj" fmla="val 42416"/>
                </a:avLst>
              </a:prstGeom>
              <a:solidFill>
                <a:srgbClr val="01B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1790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9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400"/>
                            </p:stCondLst>
                            <p:childTnLst>
                              <p:par>
                                <p:cTn id="3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332025" cy="394429"/>
            <a:chOff x="310981" y="0"/>
            <a:chExt cx="392561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3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390385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en-US" altLang="ko-KR" sz="1400" b="1" spc="3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How to …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TextBox 11"/>
          <p:cNvSpPr txBox="1"/>
          <p:nvPr/>
        </p:nvSpPr>
        <p:spPr>
          <a:xfrm>
            <a:off x="0" y="142852"/>
            <a:ext cx="7956376" cy="972000"/>
          </a:xfrm>
          <a:prstGeom prst="rect">
            <a:avLst/>
          </a:prstGeom>
          <a:noFill/>
        </p:spPr>
        <p:txBody>
          <a:bodyPr lIns="360000" tIns="0" rIns="0" bIns="0" anchor="b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bevelB w="1270" h="1270"/>
              <a:contourClr>
                <a:schemeClr val="accent4">
                  <a:alpha val="9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auto" latinLnBrk="0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SzPct val="150000"/>
              <a:tabLst>
                <a:tab pos="177800" algn="l"/>
                <a:tab pos="803275" algn="l"/>
              </a:tabLst>
              <a:defRPr/>
            </a:pPr>
            <a:r>
              <a:rPr kumimoji="0" lang="ko-KR" altLang="en-US" sz="3800" dirty="0" smtClean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주요국 스마트 기술의 동향</a:t>
            </a:r>
            <a:endParaRPr kumimoji="0" lang="en-US" altLang="ko-KR" sz="3800" dirty="0">
              <a:gradFill>
                <a:gsLst>
                  <a:gs pos="49000">
                    <a:prstClr val="white"/>
                  </a:gs>
                  <a:gs pos="50000">
                    <a:prstClr val="white">
                      <a:lumMod val="75000"/>
                    </a:prstClr>
                  </a:gs>
                  <a:gs pos="100000">
                    <a:prstClr val="white">
                      <a:lumMod val="75000"/>
                    </a:prst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21" name="그룹 8"/>
          <p:cNvGrpSpPr>
            <a:grpSpLocks/>
          </p:cNvGrpSpPr>
          <p:nvPr/>
        </p:nvGrpSpPr>
        <p:grpSpPr bwMode="auto">
          <a:xfrm>
            <a:off x="500034" y="928670"/>
            <a:ext cx="8210550" cy="5616575"/>
            <a:chOff x="464482" y="980728"/>
            <a:chExt cx="8211974" cy="5616624"/>
          </a:xfrm>
        </p:grpSpPr>
        <p:grpSp>
          <p:nvGrpSpPr>
            <p:cNvPr id="30" name="그룹 49"/>
            <p:cNvGrpSpPr>
              <a:grpSpLocks/>
            </p:cNvGrpSpPr>
            <p:nvPr/>
          </p:nvGrpSpPr>
          <p:grpSpPr bwMode="auto">
            <a:xfrm>
              <a:off x="464482" y="980728"/>
              <a:ext cx="8211974" cy="5328632"/>
              <a:chOff x="-772514" y="2790487"/>
              <a:chExt cx="7422968" cy="5229395"/>
            </a:xfrm>
          </p:grpSpPr>
          <p:pic>
            <p:nvPicPr>
              <p:cNvPr id="32" name="그림 27" descr="시안138-1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-772514" y="3342005"/>
                <a:ext cx="7422968" cy="4677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33" name="그룹 77"/>
              <p:cNvGrpSpPr>
                <a:grpSpLocks/>
              </p:cNvGrpSpPr>
              <p:nvPr/>
            </p:nvGrpSpPr>
            <p:grpSpPr bwMode="auto">
              <a:xfrm>
                <a:off x="877730" y="2790487"/>
                <a:ext cx="4145486" cy="791263"/>
                <a:chOff x="5154455" y="2528546"/>
                <a:chExt cx="4145515" cy="791269"/>
              </a:xfrm>
            </p:grpSpPr>
            <p:pic>
              <p:nvPicPr>
                <p:cNvPr id="35" name="Picture 6" descr="E:\희준-작업중\중앙선거위원회\png\ja036-2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r="94545"/>
                <a:stretch>
                  <a:fillRect/>
                </a:stretch>
              </p:blipFill>
              <p:spPr bwMode="auto">
                <a:xfrm>
                  <a:off x="5154455" y="2528546"/>
                  <a:ext cx="142876" cy="7905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" name="Picture 6" descr="E:\희준-작업중\중앙선거위원회\png\ja036-2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r="94545"/>
                <a:stretch>
                  <a:fillRect/>
                </a:stretch>
              </p:blipFill>
              <p:spPr bwMode="auto">
                <a:xfrm>
                  <a:off x="9157094" y="2529240"/>
                  <a:ext cx="142876" cy="790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34" name="그림 81" descr="시안138-1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-772514" y="3342005"/>
                <a:ext cx="7422968" cy="4677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1" name="Picture 27" descr="D:\alvin\pello\png4\255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10426" y="6286749"/>
              <a:ext cx="7885134" cy="310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8" name="모서리가 둥근 직사각형 67"/>
          <p:cNvSpPr/>
          <p:nvPr/>
        </p:nvSpPr>
        <p:spPr>
          <a:xfrm>
            <a:off x="2987824" y="1412776"/>
            <a:ext cx="3168352" cy="354902"/>
          </a:xfrm>
          <a:prstGeom prst="roundRect">
            <a:avLst>
              <a:gd name="adj" fmla="val 50000"/>
            </a:avLst>
          </a:prstGeom>
          <a:blipFill dpi="0" rotWithShape="1">
            <a:blip r:embed="rId7" cstate="print">
              <a:extLst/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anchor="ctr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dirty="0" smtClean="0">
                <a:solidFill>
                  <a:prstClr val="white"/>
                </a:solidFill>
                <a:effectLst>
                  <a:outerShdw blurRad="114300" dist="12700" dir="2700000" algn="tl">
                    <a:srgbClr val="000000">
                      <a:alpha val="98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주요국 스마트 기술의 동향</a:t>
            </a:r>
            <a:endParaRPr kumimoji="0" lang="ko-KR" altLang="en-US" dirty="0">
              <a:solidFill>
                <a:prstClr val="white"/>
              </a:solidFill>
              <a:effectLst>
                <a:outerShdw blurRad="114300" dist="12700" dir="2700000" algn="tl">
                  <a:srgbClr val="000000">
                    <a:alpha val="98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611560" y="1977802"/>
            <a:ext cx="80990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ko-KR" altLang="en-US" sz="1600" dirty="0">
                <a:latin typeface="+mn-lt"/>
              </a:rPr>
              <a:t>미국</a:t>
            </a:r>
            <a:r>
              <a:rPr lang="en-US" altLang="ko-KR" sz="1600" dirty="0">
                <a:latin typeface="+mn-lt"/>
              </a:rPr>
              <a:t>, </a:t>
            </a:r>
            <a:r>
              <a:rPr lang="ko-KR" altLang="en-US" sz="1600" dirty="0">
                <a:latin typeface="+mn-lt"/>
              </a:rPr>
              <a:t>독일</a:t>
            </a:r>
            <a:r>
              <a:rPr lang="en-US" altLang="ko-KR" sz="1600" dirty="0">
                <a:latin typeface="+mn-lt"/>
              </a:rPr>
              <a:t>, </a:t>
            </a:r>
            <a:r>
              <a:rPr lang="ko-KR" altLang="en-US" sz="1600" dirty="0">
                <a:latin typeface="+mn-lt"/>
              </a:rPr>
              <a:t>일본</a:t>
            </a:r>
            <a:r>
              <a:rPr lang="en-US" altLang="ko-KR" sz="1600" dirty="0">
                <a:latin typeface="+mn-lt"/>
              </a:rPr>
              <a:t>, </a:t>
            </a:r>
            <a:r>
              <a:rPr lang="ko-KR" altLang="en-US" sz="1600" dirty="0">
                <a:latin typeface="+mn-lt"/>
              </a:rPr>
              <a:t>중국 등의 </a:t>
            </a:r>
            <a:r>
              <a:rPr lang="en-US" altLang="ko-KR" sz="1600" dirty="0">
                <a:latin typeface="+mn-lt"/>
              </a:rPr>
              <a:t>4</a:t>
            </a:r>
            <a:r>
              <a:rPr lang="ko-KR" altLang="en-US" sz="1600" dirty="0">
                <a:latin typeface="+mn-lt"/>
              </a:rPr>
              <a:t>차 산업혁명에 대한 대응방향은 </a:t>
            </a:r>
            <a:r>
              <a:rPr lang="ko-KR" altLang="en-US" sz="1600" dirty="0" smtClean="0">
                <a:latin typeface="+mn-lt"/>
              </a:rPr>
              <a:t>다소 차이가 </a:t>
            </a:r>
            <a:r>
              <a:rPr lang="ko-KR" altLang="en-US" sz="1600" dirty="0">
                <a:latin typeface="+mn-lt"/>
              </a:rPr>
              <a:t>있으나</a:t>
            </a:r>
            <a:r>
              <a:rPr lang="en-US" altLang="ko-KR" sz="1600" dirty="0">
                <a:latin typeface="+mn-lt"/>
              </a:rPr>
              <a:t>, </a:t>
            </a:r>
            <a:r>
              <a:rPr lang="ko-KR" altLang="en-US" sz="1600" dirty="0">
                <a:latin typeface="+mn-lt"/>
              </a:rPr>
              <a:t>자국의 기술과 산업 강점에 기초하여 산업구조를 고도화하려는 </a:t>
            </a:r>
            <a:r>
              <a:rPr lang="ko-KR" altLang="en-US" sz="1600" dirty="0" smtClean="0">
                <a:latin typeface="+mn-lt"/>
              </a:rPr>
              <a:t>목적성은 유사</a:t>
            </a:r>
            <a:endParaRPr lang="en-US" altLang="ko-KR" sz="1600" dirty="0" smtClean="0"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US" altLang="ko-KR" sz="1600" dirty="0">
              <a:latin typeface="+mn-lt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sz="1600" dirty="0">
                <a:latin typeface="+mn-lt"/>
              </a:rPr>
              <a:t>미국은 민간 주도로 산업용 사물인터넷 등을 활용하여 </a:t>
            </a:r>
            <a:r>
              <a:rPr lang="ko-KR" altLang="en-US" sz="1600" dirty="0" err="1">
                <a:latin typeface="+mn-lt"/>
              </a:rPr>
              <a:t>초연결</a:t>
            </a:r>
            <a:r>
              <a:rPr lang="ko-KR" altLang="en-US" sz="1600" dirty="0">
                <a:latin typeface="+mn-lt"/>
              </a:rPr>
              <a:t> </a:t>
            </a:r>
            <a:r>
              <a:rPr lang="ko-KR" altLang="en-US" sz="1600" dirty="0" smtClean="0">
                <a:latin typeface="+mn-lt"/>
              </a:rPr>
              <a:t>제조 생태계 구축</a:t>
            </a:r>
            <a:endParaRPr lang="en-US" altLang="ko-KR" sz="1600" dirty="0" smtClean="0"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US" altLang="ko-KR" sz="1600" dirty="0">
              <a:latin typeface="+mn-lt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sz="1600" dirty="0">
                <a:latin typeface="+mn-lt"/>
              </a:rPr>
              <a:t>독일은 중견 혹은 중소기업을 대상으로 </a:t>
            </a:r>
            <a:r>
              <a:rPr lang="en-US" altLang="ko-KR" sz="1600" dirty="0">
                <a:latin typeface="+mn-lt"/>
              </a:rPr>
              <a:t>ICT </a:t>
            </a:r>
            <a:r>
              <a:rPr lang="ko-KR" altLang="en-US" sz="1600" dirty="0">
                <a:latin typeface="+mn-lt"/>
              </a:rPr>
              <a:t>융합에 </a:t>
            </a:r>
            <a:r>
              <a:rPr lang="ko-KR" altLang="en-US" sz="1600" dirty="0" smtClean="0">
                <a:latin typeface="+mn-lt"/>
              </a:rPr>
              <a:t>기초하여 </a:t>
            </a:r>
            <a:r>
              <a:rPr lang="ko-KR" altLang="en-US" sz="1600" dirty="0">
                <a:latin typeface="+mn-lt"/>
              </a:rPr>
              <a:t>공장 내외 요소를 유기적으로 연결하여 공급 망과 공정을 지능화하고 최적화 </a:t>
            </a:r>
            <a:r>
              <a:rPr lang="ko-KR" altLang="en-US" sz="1600" dirty="0" smtClean="0">
                <a:latin typeface="+mn-lt"/>
              </a:rPr>
              <a:t>시켜서 </a:t>
            </a:r>
            <a:r>
              <a:rPr lang="ko-KR" altLang="en-US" sz="1600" dirty="0">
                <a:latin typeface="+mn-lt"/>
              </a:rPr>
              <a:t>스마트 공장 확산 등의 실용성이 강조된 정책 </a:t>
            </a:r>
            <a:r>
              <a:rPr lang="ko-KR" altLang="en-US" sz="1600" dirty="0" smtClean="0">
                <a:latin typeface="+mn-lt"/>
              </a:rPr>
              <a:t>추진</a:t>
            </a:r>
            <a:endParaRPr lang="en-US" altLang="ko-KR" sz="1600" dirty="0" smtClean="0"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US" altLang="ko-KR" sz="1600" dirty="0">
              <a:latin typeface="+mn-lt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sz="1600" dirty="0">
                <a:latin typeface="+mn-lt"/>
              </a:rPr>
              <a:t>일본은 </a:t>
            </a:r>
            <a:r>
              <a:rPr lang="en-US" altLang="ko-KR" sz="1600" dirty="0">
                <a:latin typeface="+mn-lt"/>
              </a:rPr>
              <a:t>4</a:t>
            </a:r>
            <a:r>
              <a:rPr lang="ko-KR" altLang="en-US" sz="1600" dirty="0">
                <a:latin typeface="+mn-lt"/>
              </a:rPr>
              <a:t>차 </a:t>
            </a:r>
            <a:r>
              <a:rPr lang="ko-KR" altLang="en-US" sz="1600" dirty="0" smtClean="0">
                <a:latin typeface="+mn-lt"/>
              </a:rPr>
              <a:t>산업혁명에 </a:t>
            </a:r>
            <a:r>
              <a:rPr lang="ko-KR" altLang="en-US" sz="1600" dirty="0">
                <a:latin typeface="+mn-lt"/>
              </a:rPr>
              <a:t>대한 대응을 경기침체 등의 경제현안을 해결하고</a:t>
            </a:r>
            <a:r>
              <a:rPr lang="en-US" altLang="ko-KR" sz="1600" dirty="0">
                <a:latin typeface="+mn-lt"/>
              </a:rPr>
              <a:t>, </a:t>
            </a:r>
            <a:r>
              <a:rPr lang="ko-KR" altLang="en-US" sz="1600" dirty="0">
                <a:latin typeface="+mn-lt"/>
              </a:rPr>
              <a:t>제조혁신 기회로 </a:t>
            </a:r>
            <a:r>
              <a:rPr lang="ko-KR" altLang="en-US" sz="1600" dirty="0" smtClean="0">
                <a:latin typeface="+mn-lt"/>
              </a:rPr>
              <a:t>활용</a:t>
            </a:r>
            <a:endParaRPr lang="en-US" altLang="ko-KR" sz="1600" dirty="0" smtClean="0"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US" altLang="ko-KR" sz="1600" dirty="0">
              <a:latin typeface="+mn-lt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sz="1600" dirty="0">
                <a:latin typeface="+mn-lt"/>
              </a:rPr>
              <a:t>중국은 질적 성장 중심의 제조 강국으로 변모하기 위해 연구개발과 </a:t>
            </a:r>
            <a:r>
              <a:rPr lang="ko-KR" altLang="en-US" sz="1600" dirty="0" smtClean="0">
                <a:latin typeface="+mn-lt"/>
              </a:rPr>
              <a:t>품질개선 </a:t>
            </a:r>
            <a:r>
              <a:rPr lang="ko-KR" altLang="en-US" sz="1600" dirty="0">
                <a:latin typeface="+mn-lt"/>
              </a:rPr>
              <a:t>등에 집중</a:t>
            </a:r>
            <a:endParaRPr lang="en-US" altLang="ko-KR" sz="1600" dirty="0">
              <a:latin typeface="+mn-lt"/>
              <a:ea typeface="+mn-e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332025" cy="394429"/>
            <a:chOff x="310981" y="0"/>
            <a:chExt cx="392561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3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390385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en-US" altLang="ko-KR" sz="1400" b="1" spc="3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How to …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TextBox 11"/>
          <p:cNvSpPr txBox="1"/>
          <p:nvPr/>
        </p:nvSpPr>
        <p:spPr>
          <a:xfrm>
            <a:off x="0" y="142852"/>
            <a:ext cx="7956376" cy="972000"/>
          </a:xfrm>
          <a:prstGeom prst="rect">
            <a:avLst/>
          </a:prstGeom>
          <a:noFill/>
        </p:spPr>
        <p:txBody>
          <a:bodyPr lIns="360000" tIns="0" rIns="0" bIns="0" anchor="b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bevelB w="1270" h="1270"/>
              <a:contourClr>
                <a:schemeClr val="accent4">
                  <a:alpha val="9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auto" latinLnBrk="0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SzPct val="150000"/>
              <a:tabLst>
                <a:tab pos="177800" algn="l"/>
                <a:tab pos="803275" algn="l"/>
              </a:tabLst>
              <a:defRPr/>
            </a:pPr>
            <a:r>
              <a:rPr kumimoji="0" lang="ko-KR" altLang="en-US" sz="3800" dirty="0" smtClean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주요국 스마트 기술의 동향</a:t>
            </a:r>
            <a:endParaRPr kumimoji="0" lang="en-US" altLang="ko-KR" sz="3800" dirty="0">
              <a:gradFill>
                <a:gsLst>
                  <a:gs pos="49000">
                    <a:prstClr val="white"/>
                  </a:gs>
                  <a:gs pos="50000">
                    <a:prstClr val="white">
                      <a:lumMod val="75000"/>
                    </a:prstClr>
                  </a:gs>
                  <a:gs pos="100000">
                    <a:prstClr val="white">
                      <a:lumMod val="75000"/>
                    </a:prst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92" y="1556792"/>
            <a:ext cx="7128792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01281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332025" cy="394429"/>
            <a:chOff x="310981" y="0"/>
            <a:chExt cx="392561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3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390385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en-US" altLang="ko-KR" sz="1400" b="1" spc="3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How to …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TextBox 11"/>
          <p:cNvSpPr txBox="1"/>
          <p:nvPr/>
        </p:nvSpPr>
        <p:spPr>
          <a:xfrm>
            <a:off x="0" y="142852"/>
            <a:ext cx="7956376" cy="972000"/>
          </a:xfrm>
          <a:prstGeom prst="rect">
            <a:avLst/>
          </a:prstGeom>
          <a:noFill/>
        </p:spPr>
        <p:txBody>
          <a:bodyPr lIns="360000" tIns="0" rIns="0" bIns="0" anchor="b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bevelB w="1270" h="1270"/>
              <a:contourClr>
                <a:schemeClr val="accent4">
                  <a:alpha val="9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auto" latinLnBrk="0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SzPct val="150000"/>
              <a:tabLst>
                <a:tab pos="177800" algn="l"/>
                <a:tab pos="803275" algn="l"/>
              </a:tabLst>
              <a:defRPr/>
            </a:pPr>
            <a:r>
              <a:rPr kumimoji="0" lang="ko-KR" altLang="en-US" sz="3800" dirty="0" smtClean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미국의 스마트 기술의 동향</a:t>
            </a:r>
            <a:endParaRPr kumimoji="0" lang="en-US" altLang="ko-KR" sz="3800" dirty="0">
              <a:gradFill>
                <a:gsLst>
                  <a:gs pos="49000">
                    <a:prstClr val="white"/>
                  </a:gs>
                  <a:gs pos="50000">
                    <a:prstClr val="white">
                      <a:lumMod val="75000"/>
                    </a:prstClr>
                  </a:gs>
                  <a:gs pos="100000">
                    <a:prstClr val="white">
                      <a:lumMod val="75000"/>
                    </a:prst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57173" y="1340768"/>
            <a:ext cx="80312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+mn-lt"/>
              </a:rPr>
              <a:t>국가경쟁력 강화와 삶의 질 향상을 위해 스마트 기술개발에 집중적으로 투자</a:t>
            </a:r>
          </a:p>
          <a:p>
            <a:r>
              <a:rPr lang="ko-KR" altLang="en-US" dirty="0">
                <a:solidFill>
                  <a:schemeClr val="bg1"/>
                </a:solidFill>
                <a:latin typeface="+mn-lt"/>
              </a:rPr>
              <a:t>하고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정부는 스마트 기술의 발전을 위한 기술개발 방향을 제시하고 대학과 기업을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중심으로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투자에 적극적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66" y="2555992"/>
            <a:ext cx="7480065" cy="37956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33705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332025" cy="394429"/>
            <a:chOff x="310981" y="0"/>
            <a:chExt cx="392561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3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390385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en-US" altLang="ko-KR" sz="1400" b="1" spc="3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How to …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TextBox 11"/>
          <p:cNvSpPr txBox="1"/>
          <p:nvPr/>
        </p:nvSpPr>
        <p:spPr>
          <a:xfrm>
            <a:off x="0" y="142852"/>
            <a:ext cx="7956376" cy="972000"/>
          </a:xfrm>
          <a:prstGeom prst="rect">
            <a:avLst/>
          </a:prstGeom>
          <a:noFill/>
        </p:spPr>
        <p:txBody>
          <a:bodyPr lIns="360000" tIns="0" rIns="0" bIns="0" anchor="b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bevelB w="1270" h="1270"/>
              <a:contourClr>
                <a:schemeClr val="accent4">
                  <a:alpha val="9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auto" latinLnBrk="0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SzPct val="150000"/>
              <a:tabLst>
                <a:tab pos="177800" algn="l"/>
                <a:tab pos="803275" algn="l"/>
              </a:tabLst>
              <a:defRPr/>
            </a:pPr>
            <a:r>
              <a:rPr kumimoji="0" lang="ko-KR" altLang="en-US" sz="3800" dirty="0" smtClean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미국의 스마트 기술의 동향</a:t>
            </a:r>
            <a:endParaRPr kumimoji="0" lang="en-US" altLang="ko-KR" sz="3800" dirty="0">
              <a:gradFill>
                <a:gsLst>
                  <a:gs pos="49000">
                    <a:prstClr val="white"/>
                  </a:gs>
                  <a:gs pos="50000">
                    <a:prstClr val="white">
                      <a:lumMod val="75000"/>
                    </a:prstClr>
                  </a:gs>
                  <a:gs pos="100000">
                    <a:prstClr val="white">
                      <a:lumMod val="75000"/>
                    </a:prst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23528" y="1340769"/>
            <a:ext cx="86073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</a:rPr>
              <a:t>미국은 </a:t>
            </a:r>
            <a:r>
              <a:rPr lang="en-US" altLang="ko-KR" dirty="0">
                <a:solidFill>
                  <a:schemeClr val="bg1"/>
                </a:solidFill>
              </a:rPr>
              <a:t>BCG(Boston Consulting Group) </a:t>
            </a:r>
            <a:r>
              <a:rPr lang="ko-KR" altLang="en-US" dirty="0">
                <a:solidFill>
                  <a:schemeClr val="bg1"/>
                </a:solidFill>
              </a:rPr>
              <a:t>그룹 중심으로 독일의 </a:t>
            </a:r>
            <a:r>
              <a:rPr lang="ko-KR" altLang="en-US" dirty="0" err="1">
                <a:solidFill>
                  <a:schemeClr val="bg1"/>
                </a:solidFill>
              </a:rPr>
              <a:t>인더스트리</a:t>
            </a:r>
            <a:r>
              <a:rPr lang="en-US" altLang="ko-KR" dirty="0">
                <a:solidFill>
                  <a:schemeClr val="bg1"/>
                </a:solidFill>
              </a:rPr>
              <a:t>4.0</a:t>
            </a:r>
            <a:r>
              <a:rPr lang="ko-KR" altLang="en-US" dirty="0">
                <a:solidFill>
                  <a:schemeClr val="bg1"/>
                </a:solidFill>
              </a:rPr>
              <a:t>의 요소를 </a:t>
            </a:r>
            <a:r>
              <a:rPr lang="en-US" altLang="ko-KR" dirty="0">
                <a:solidFill>
                  <a:schemeClr val="bg1"/>
                </a:solidFill>
              </a:rPr>
              <a:t>9</a:t>
            </a:r>
            <a:r>
              <a:rPr lang="ko-KR" altLang="en-US" dirty="0" smtClean="0">
                <a:solidFill>
                  <a:schemeClr val="bg1"/>
                </a:solidFill>
              </a:rPr>
              <a:t>개로 </a:t>
            </a:r>
            <a:r>
              <a:rPr lang="ko-KR" altLang="en-US" dirty="0">
                <a:solidFill>
                  <a:schemeClr val="bg1"/>
                </a:solidFill>
              </a:rPr>
              <a:t>재정립하고 이들을 융합하려 노력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624" y="2207618"/>
            <a:ext cx="5752671" cy="3885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11482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332025" cy="394429"/>
            <a:chOff x="310981" y="0"/>
            <a:chExt cx="392561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3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390385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en-US" altLang="ko-KR" sz="1400" b="1" spc="3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How to …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TextBox 11"/>
          <p:cNvSpPr txBox="1"/>
          <p:nvPr/>
        </p:nvSpPr>
        <p:spPr>
          <a:xfrm>
            <a:off x="0" y="142852"/>
            <a:ext cx="7956376" cy="972000"/>
          </a:xfrm>
          <a:prstGeom prst="rect">
            <a:avLst/>
          </a:prstGeom>
          <a:noFill/>
        </p:spPr>
        <p:txBody>
          <a:bodyPr lIns="360000" tIns="0" rIns="0" bIns="0" anchor="b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bevelB w="1270" h="1270"/>
              <a:contourClr>
                <a:schemeClr val="accent4">
                  <a:alpha val="9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auto" latinLnBrk="0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SzPct val="150000"/>
              <a:tabLst>
                <a:tab pos="177800" algn="l"/>
                <a:tab pos="803275" algn="l"/>
              </a:tabLst>
              <a:defRPr/>
            </a:pPr>
            <a:r>
              <a:rPr kumimoji="0" lang="ko-KR" altLang="en-US" sz="3800" dirty="0" smtClean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중국의 스마트 기술의 동향</a:t>
            </a:r>
            <a:endParaRPr kumimoji="0" lang="en-US" altLang="ko-KR" sz="3800" dirty="0">
              <a:gradFill>
                <a:gsLst>
                  <a:gs pos="49000">
                    <a:prstClr val="white"/>
                  </a:gs>
                  <a:gs pos="50000">
                    <a:prstClr val="white">
                      <a:lumMod val="75000"/>
                    </a:prstClr>
                  </a:gs>
                  <a:gs pos="100000">
                    <a:prstClr val="white">
                      <a:lumMod val="75000"/>
                    </a:prst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57172" y="1340768"/>
            <a:ext cx="83192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ko-KR" altLang="en-US" dirty="0">
                <a:solidFill>
                  <a:schemeClr val="bg1"/>
                </a:solidFill>
                <a:latin typeface="+mn-lt"/>
              </a:rPr>
              <a:t>후발국 주자인 중국은 선진국과의 격차를 줄이고 새로운 미래 유망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분야에서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선두에 나서기 위하여 정부중심의 원천기술과 상용화에 집중적인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투자</a:t>
            </a:r>
            <a:endParaRPr lang="en-US" altLang="ko-KR" dirty="0" smtClean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차세대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이동통신과 슈퍼컴퓨팅 등 하드웨어를 비롯하여 대만과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협력하여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글로벌 경쟁력을 확대하기 위해 노력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80928"/>
            <a:ext cx="4464496" cy="3491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11482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332025" cy="394429"/>
            <a:chOff x="310981" y="0"/>
            <a:chExt cx="392561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3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390385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en-US" altLang="ko-KR" sz="1400" b="1" spc="3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How to …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TextBox 11"/>
          <p:cNvSpPr txBox="1"/>
          <p:nvPr/>
        </p:nvSpPr>
        <p:spPr>
          <a:xfrm>
            <a:off x="0" y="142852"/>
            <a:ext cx="7956376" cy="972000"/>
          </a:xfrm>
          <a:prstGeom prst="rect">
            <a:avLst/>
          </a:prstGeom>
          <a:noFill/>
        </p:spPr>
        <p:txBody>
          <a:bodyPr lIns="360000" tIns="0" rIns="0" bIns="0" anchor="b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bevelB w="1270" h="1270"/>
              <a:contourClr>
                <a:schemeClr val="accent4">
                  <a:alpha val="9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auto" latinLnBrk="0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SzPct val="150000"/>
              <a:tabLst>
                <a:tab pos="177800" algn="l"/>
                <a:tab pos="803275" algn="l"/>
              </a:tabLst>
              <a:defRPr/>
            </a:pPr>
            <a:r>
              <a:rPr kumimoji="0" lang="ko-KR" altLang="en-US" sz="3800" dirty="0" smtClean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유럽의 스마트 기술의 동향</a:t>
            </a:r>
            <a:endParaRPr kumimoji="0" lang="en-US" altLang="ko-KR" sz="3800" dirty="0">
              <a:gradFill>
                <a:gsLst>
                  <a:gs pos="49000">
                    <a:prstClr val="white"/>
                  </a:gs>
                  <a:gs pos="50000">
                    <a:prstClr val="white">
                      <a:lumMod val="75000"/>
                    </a:prstClr>
                  </a:gs>
                  <a:gs pos="100000">
                    <a:prstClr val="white">
                      <a:lumMod val="75000"/>
                    </a:prst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24433" y="1321563"/>
            <a:ext cx="84520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ko-KR" altLang="en-US" dirty="0">
                <a:solidFill>
                  <a:schemeClr val="bg1"/>
                </a:solidFill>
                <a:latin typeface="+mn-lt"/>
              </a:rPr>
              <a:t>스마트 기술의 글로벌 기술 주도를 위해 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FP7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과 같은 대규모 연구개발 프로젝트를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통해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지역 내 대학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기업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민간의 통합적 연구협력을 강화하고 있고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차세대 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IT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시장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선점과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인간 문제해결 분야에 기술개발 투자를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확대</a:t>
            </a:r>
            <a:endParaRPr lang="en-US" altLang="ko-KR" dirty="0" smtClean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US" altLang="ko-KR" dirty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altLang="ko-KR" dirty="0">
                <a:solidFill>
                  <a:schemeClr val="bg1"/>
                </a:solidFill>
                <a:latin typeface="+mn-lt"/>
              </a:rPr>
              <a:t>IT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융합기술 개발 전략은 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CTEKS(Converging Technologies for the European Knowledge Society</a:t>
            </a:r>
            <a:r>
              <a:rPr lang="en-US" altLang="ko-KR" dirty="0" smtClean="0">
                <a:solidFill>
                  <a:schemeClr val="bg1"/>
                </a:solidFill>
                <a:latin typeface="+mn-lt"/>
              </a:rPr>
              <a:t>)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융합기술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개발전략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정보통신을 통한 유럽의 미래전략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(Shaping Europe Future thought ICT</a:t>
            </a:r>
            <a:r>
              <a:rPr lang="en-US" altLang="ko-KR" dirty="0" smtClean="0">
                <a:solidFill>
                  <a:schemeClr val="bg1"/>
                </a:solidFill>
                <a:latin typeface="+mn-lt"/>
              </a:rPr>
              <a:t>),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제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7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차 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FP(Framework Program 7)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를 중심으로 추진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926" y="3629887"/>
            <a:ext cx="5382150" cy="30360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11482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13860</TotalTime>
  <Words>884</Words>
  <Application>Microsoft Office PowerPoint</Application>
  <PresentationFormat>화면 슬라이드 쇼(4:3)</PresentationFormat>
  <Paragraphs>101</Paragraphs>
  <Slides>17</Slides>
  <Notes>10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17</vt:i4>
      </vt:variant>
    </vt:vector>
  </HeadingPairs>
  <TitlesOfParts>
    <vt:vector size="19" baseType="lpstr">
      <vt:lpstr>Office 테마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방지희</dc:creator>
  <cp:lastModifiedBy>동국대학교</cp:lastModifiedBy>
  <cp:revision>1823</cp:revision>
  <dcterms:created xsi:type="dcterms:W3CDTF">2014-03-26T15:27:10Z</dcterms:created>
  <dcterms:modified xsi:type="dcterms:W3CDTF">2018-07-19T06:04:20Z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_SA">
    <vt:lpwstr>F:\교양특강\리더십17.pptx</vt:lpwstr>
  </property>
</Properties>
</file>