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02" r:id="rId3"/>
    <p:sldId id="541" r:id="rId4"/>
    <p:sldId id="688" r:id="rId5"/>
    <p:sldId id="637" r:id="rId6"/>
    <p:sldId id="651" r:id="rId7"/>
    <p:sldId id="689" r:id="rId8"/>
    <p:sldId id="690" r:id="rId9"/>
    <p:sldId id="691" r:id="rId10"/>
    <p:sldId id="692" r:id="rId11"/>
    <p:sldId id="694" r:id="rId12"/>
    <p:sldId id="693" r:id="rId13"/>
    <p:sldId id="695" r:id="rId14"/>
    <p:sldId id="696" r:id="rId15"/>
    <p:sldId id="697" r:id="rId16"/>
    <p:sldId id="698" r:id="rId17"/>
    <p:sldId id="699" r:id="rId18"/>
    <p:sldId id="700" r:id="rId19"/>
    <p:sldId id="701" r:id="rId20"/>
    <p:sldId id="702" r:id="rId21"/>
    <p:sldId id="429" r:id="rId2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영향력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Ch13.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사회 속 영향력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45464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롱테일현상의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배경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경제는 공간 경제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(Space Economy),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 경제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(Information Economy),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네트워크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경제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Network Economy)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관점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공간의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경제는 시간과 공간의 개념이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재구성된 연결공간의 관점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경제는 물리적인 재화가 아니라 정보재의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관점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네트워크의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경제에서는 형태와 크기 등 차원이 다른 생산자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판매자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구매자 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네트워크의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관점에서 시장과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경제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1544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670673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스마트롱테일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아마존닷컴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아마존닷컴의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전체 매출은 절반 이상이 랭킹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등 이하의 책에서 올리고 있는데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잘 팔리는 책보다 잘 팔리지 않는 방대한 양의 책들의 판매량이 더 많다는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것을 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983" y="3068960"/>
            <a:ext cx="5648325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544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670673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스마트롱테일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구글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검색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포털사이트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구글의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애드센스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(AdSense)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무한을 포함하여 만들어진 대표적인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롱테일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현상의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전략시스템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포춘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500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 기업 같은 대형 광고주가 아닌 꽃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배달업체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빵집 같은 작은 광고주들이 모여서 엄청난 이익을 만들어내는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213179"/>
            <a:ext cx="3024336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01" y="3180238"/>
            <a:ext cx="5181203" cy="157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05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뉴칼라의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등장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301448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뉴칼라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계급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뉴칼라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(New Collar)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블루칼라도 화이트칼라도 아닌 새로운 계급을 의미하고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학력과 상관없이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 산업혁명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디지털 혁명 시대에 적응하여 살아가는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계급전산업군에서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필요로 하는 인공지능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클라우드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컴퓨팅 등의 전문가들로 전통 교육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방식이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아닌 새로운 방식으로 교육된다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뉴칼라라는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용어는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처음 사용하였지만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특정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기업이나 국가에만 해당하는 단어가 아닌 보편적인 용어가 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4176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265165" cy="292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283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뉴칼라의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등장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59866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</a:t>
              </a:r>
              <a:r>
                <a:rPr kumimoji="0" lang="en-US" altLang="ko-KR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P</a:t>
              </a: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테크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학교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93272" y="2636912"/>
            <a:ext cx="852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뉴칼라를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직접 길러 내기 위한 학교를 설립하였고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뉴욕시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교육청과 뉴욕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시립대와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손잡고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브루클린에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테크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학교를 처음 선보였다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P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테크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학교에는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9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학년부터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입학할 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년짜리 커리큘럼으로 구성되지만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성적이 뛰어나면 더 빨리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졸업할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졸업생들은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년제 대학 졸업자들에게 수여하는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준학사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학위를 받는데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설립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 명의 조기 졸업생이 나왔고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20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대에 접어든 졸업생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명은 현재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에서 일함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가장 중요한 철학은 회사와 직원이 그 사회에서 중요한 역할을 해야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아예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학교를 새로 만들어 기술을 전수하고 인재를 배출하는 것이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근본적이고도 종합적인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대책이다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같은 과제를 해결하는 과정에서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기술과 인프라를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 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있기 때문에 타기업보다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유리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25"/>
            <a:ext cx="3475686" cy="233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3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승자독식의 불평등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3230513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승자독식이란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18076" y="1844824"/>
            <a:ext cx="852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승자 독식제도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(Winner-take-all)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미국 선거에서 득표한 대로 선거인단을 나누는 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그대로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한 주에서 한 표라도 득표수가 많은 후보가 그 주의 선거인단을 독식한다는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것에 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나온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미국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플로리다 주는 선거인단 수가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명인데 고어나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부시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중 단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한표라도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많이 얻은 후보가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명을 다 가져간다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미국 전체의 유권자 지지율은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높은데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몇몇 주에서 선거인단을 잃어 대통령이 되지 못하는 경우가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승자독식 시장은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자본주의의 근본적인 문제점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부익부 빈익빈을 다른 말로 표현한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2441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승자독식의 불평등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337452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 사회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52006" y="1733587"/>
            <a:ext cx="8784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승자독식 사회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(The Winner-Take-All Society)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로버트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프랭크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((Robert Frank)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필립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쿡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((Philip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J. Cook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책에서 유래한 용어로서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20, 80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사회를 넘어 소수의 사람이나 소수의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회사가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사회의 거의 전부의 부를 차지하게 되는 사회로 나아가는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현상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승자독식 시장의 출현에는 공급 측면의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메카니즘도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수요 측면의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메카니즘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측면의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메카니즘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중에는 승자독식 시장을 탄생시킨 가장 중요한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요인을 원거리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통신과 정보기술의 발달로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간주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58" y="3785456"/>
            <a:ext cx="4210683" cy="283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52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승자독식의 불평등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742681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수확체감과 수확체증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18076" y="1844824"/>
            <a:ext cx="852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수확체증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세상에서는 수확체감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세상에서의 균형점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Euqilibrium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존재하지 않고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항상 한쪽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(0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또는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쏠릴 가능성이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매우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높고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발전과 사용자의 참여로 시장이 시시각각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변하지만 미래가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어떻게 펼쳐질지 예측하는 것은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불가능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수확체증의 법칙에 의해 움직이는 네트워크 비즈니스 시장에서는 예측이 불가능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(Unpredictable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불안정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(Unstable)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할 뿐 아니라 모방할 대상이 없기 때문에 고객과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시장에 대해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배우고 이에 적응하는 방법만이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통함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장기적인 계획을 세우고 이를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달성하기위해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최선을 다하는 것이 아니라 작은 실행을 통해 고객을 배우고 적응하며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자신만의 네트워크를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성장시키고 진화시켜야 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3" y="4365104"/>
            <a:ext cx="5188321" cy="20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2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886697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나선이론이란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18076" y="1844824"/>
            <a:ext cx="48299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침묵의 나선 이론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(Spiral of Silence Theory)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1966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독일의 사회과학자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엘리자베스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노엘레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노이만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(Elisabeth Noelle-Neumann)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발표한 정치학과 매스 커뮤니케이션에 관한 이론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언론 분야에서 많이 활용되며 매체가 여론에 미치는 영향을 설명할 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자주 등장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하나의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특정한 의견이 다수의 사람들에게 인정되고 있는 상황이라면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반대되는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의견을 가진 소수의 사람들이 고립과 배척을 두려워해 침묵하는 경향을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다수에게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인정되는 의견은 더욱 영향력을 확장하게 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어떤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의견이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다수의 지지를 얻어 영향력이 확대되는 것을 나선형으로 표현하는데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나선형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모양으로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침묵이 퍼져나가는 과정으로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해석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13599"/>
            <a:ext cx="3355673" cy="390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525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661488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나선이론의 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특징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18076" y="1844824"/>
            <a:ext cx="84303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노이만은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침묵의 나선이론이 네 가지 단계를 거치면서 증폭된다고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권력자가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주목되지 않았던 화제를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제시하면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대해서는 곧바로 반대 의견을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꺼내기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쉽지 않고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일단은 옳은 것으로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받아들여짐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이후 나오는 비판에 대해서는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옳지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않다는 비판이 가해지면서 배제되고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소수파가 된 비판세력은 다수의 위세에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눌려 비판을 포기함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엘리사베스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노엘레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노이만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(Elisabeth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Neolle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Neumann)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 설명하는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침묵의 이유는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고립의 두려움과 동조성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(Conformity),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타인의 판단 능력에 대한 의심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고립의 두려움은 침묵의 나선 효과를 가속화시키는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원심력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침묵의 나선이론은 그 동안 오프라인 공간에서는 기본 진리로 널리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받아들여졌으나 대안으로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제시된 플랫폼으로 기대를 모았던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소셜미디어에서도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그대로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작동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이유는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소셜미디어에선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기록이 남는다는 점이 부담이기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때문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침묵의 나선이론의 사례로는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촛불집회 현상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황우석 사건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노무현 대통령 탄핵 및 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 총선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5034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83568" y="1268760"/>
            <a:ext cx="775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320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차산업혁명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시대에는 소수의 엘리트의 성과로 전체 조직을 이끌어가는 것이 아니라 소수의 다수가 영향력을 행사하는 이론을 무엇이라고 하는가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스마트 </a:t>
            </a:r>
            <a:r>
              <a:rPr lang="ko-KR" alt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롱테일</a:t>
            </a: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현상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978644" y="-19354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349547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260648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596837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비트네이션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1235486"/>
            <a:ext cx="5236107" cy="249298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비트네이션이란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비트네이션의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사례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445049" y="1724125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79512" y="1635226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642545" y="1971415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 </a:t>
            </a: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롱테일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현상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72834" y="2521714"/>
            <a:ext cx="5236107" cy="249299"/>
            <a:chOff x="1857420" y="2603085"/>
            <a:chExt cx="5370685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8" y="2603085"/>
              <a:ext cx="5012187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롱테일현상이란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현상의 배경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사례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496849" y="2941835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244062" y="2852936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694345" y="3189125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뉴칼라의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등장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371203" y="3779208"/>
            <a:ext cx="4568949" cy="249299"/>
            <a:chOff x="1846558" y="2891118"/>
            <a:chExt cx="4165602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3807104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뉴칼라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계급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IBM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P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테크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학교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490203" y="4270078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244062" y="4221088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687699" y="4437112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승자독식의 불평등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51" name="그룹 1-1"/>
          <p:cNvGrpSpPr>
            <a:grpSpLocks/>
          </p:cNvGrpSpPr>
          <p:nvPr/>
        </p:nvGrpSpPr>
        <p:grpSpPr bwMode="auto">
          <a:xfrm>
            <a:off x="497661" y="5460938"/>
            <a:ext cx="961965" cy="743098"/>
            <a:chOff x="486030" y="1406555"/>
            <a:chExt cx="1196776" cy="1073722"/>
          </a:xfrm>
        </p:grpSpPr>
        <p:grpSp>
          <p:nvGrpSpPr>
            <p:cNvPr id="252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54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55" name="그림 254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3" name="TextBox 252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05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56" name="그룹 1-2"/>
          <p:cNvGrpSpPr>
            <a:grpSpLocks/>
          </p:cNvGrpSpPr>
          <p:nvPr/>
        </p:nvGrpSpPr>
        <p:grpSpPr bwMode="auto">
          <a:xfrm>
            <a:off x="251520" y="5372039"/>
            <a:ext cx="6822042" cy="829884"/>
            <a:chOff x="62591" y="1358776"/>
            <a:chExt cx="4780638" cy="1249680"/>
          </a:xfrm>
        </p:grpSpPr>
        <p:sp>
          <p:nvSpPr>
            <p:cNvPr id="257" name="직사각형 256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8" name="직사각형 257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9" name="직사각형 25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0" name="직선 연결선 25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직사각형 262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5" name="직선 연결선 264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265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직사각형 266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68" name="직선 연결선 267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Text 1-1"/>
          <p:cNvSpPr txBox="1"/>
          <p:nvPr/>
        </p:nvSpPr>
        <p:spPr>
          <a:xfrm>
            <a:off x="1695157" y="570822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침묵의 나선이론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396572" y="5013176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승자독식이란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승자독식 사회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수확체감과 수확체증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4" name="그룹 283"/>
          <p:cNvGrpSpPr/>
          <p:nvPr/>
        </p:nvGrpSpPr>
        <p:grpSpPr>
          <a:xfrm>
            <a:off x="1340499" y="6204037"/>
            <a:ext cx="6559804" cy="249299"/>
            <a:chOff x="1846558" y="2891118"/>
            <a:chExt cx="4602504" cy="211669"/>
          </a:xfrm>
        </p:grpSpPr>
        <p:sp>
          <p:nvSpPr>
            <p:cNvPr id="285" name="Text 1-2"/>
            <p:cNvSpPr txBox="1"/>
            <p:nvPr/>
          </p:nvSpPr>
          <p:spPr>
            <a:xfrm>
              <a:off x="2205056" y="2891118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나선이론이란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침묵의 나선이론의 특징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6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87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8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484693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461322"/>
              <a:chOff x="-772514" y="2790487"/>
              <a:chExt cx="7422968" cy="5359614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808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비트네이션이</a:t>
            </a: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0613" y="1712997"/>
            <a:ext cx="7973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latin typeface="+mn-ea"/>
                <a:ea typeface="+mn-ea"/>
              </a:rPr>
              <a:t>비트네이션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err="1">
                <a:latin typeface="+mn-ea"/>
                <a:ea typeface="+mn-ea"/>
              </a:rPr>
              <a:t>Bitnation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은 최초의 블록체인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 err="1">
                <a:latin typeface="+mn-ea"/>
                <a:ea typeface="+mn-ea"/>
              </a:rPr>
              <a:t>Blockchain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기술 방식의 가상 국가로</a:t>
            </a:r>
            <a:r>
              <a:rPr lang="en-US" altLang="ko-KR" dirty="0">
                <a:latin typeface="+mn-ea"/>
                <a:ea typeface="+mn-ea"/>
              </a:rPr>
              <a:t>, 4</a:t>
            </a:r>
            <a:r>
              <a:rPr lang="ko-KR" altLang="en-US" dirty="0">
                <a:latin typeface="+mn-ea"/>
                <a:ea typeface="+mn-ea"/>
              </a:rPr>
              <a:t>차 </a:t>
            </a:r>
            <a:r>
              <a:rPr lang="ko-KR" altLang="en-US" dirty="0" smtClean="0">
                <a:latin typeface="+mn-ea"/>
                <a:ea typeface="+mn-ea"/>
              </a:rPr>
              <a:t>산업혁명 </a:t>
            </a:r>
            <a:r>
              <a:rPr lang="ko-KR" altLang="en-US" dirty="0">
                <a:latin typeface="+mn-ea"/>
                <a:ea typeface="+mn-ea"/>
              </a:rPr>
              <a:t>정신에 입각하여 운영되는 통치 방식을 </a:t>
            </a:r>
            <a:r>
              <a:rPr lang="ko-KR" altLang="en-US" dirty="0" smtClean="0">
                <a:latin typeface="+mn-ea"/>
                <a:ea typeface="+mn-ea"/>
              </a:rPr>
              <a:t>활용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+mn-ea"/>
                <a:ea typeface="+mn-ea"/>
              </a:rPr>
              <a:t>2014</a:t>
            </a:r>
            <a:r>
              <a:rPr lang="ko-KR" altLang="en-US" dirty="0">
                <a:latin typeface="+mn-ea"/>
                <a:ea typeface="+mn-ea"/>
              </a:rPr>
              <a:t>년 스웨덴 출신 해커인 </a:t>
            </a:r>
            <a:r>
              <a:rPr lang="ko-KR" altLang="en-US" dirty="0" err="1" smtClean="0">
                <a:latin typeface="+mn-ea"/>
                <a:ea typeface="+mn-ea"/>
              </a:rPr>
              <a:t>수잔타르코프스키</a:t>
            </a:r>
            <a:r>
              <a:rPr lang="ko-KR" altLang="en-US" dirty="0" smtClean="0">
                <a:latin typeface="+mn-ea"/>
                <a:ea typeface="+mn-ea"/>
              </a:rPr>
              <a:t> </a:t>
            </a:r>
            <a:r>
              <a:rPr lang="ko-KR" altLang="en-US" dirty="0" err="1">
                <a:latin typeface="+mn-ea"/>
                <a:ea typeface="+mn-ea"/>
              </a:rPr>
              <a:t>템펠호프</a:t>
            </a:r>
            <a:r>
              <a:rPr lang="en-US" altLang="ko-KR" dirty="0">
                <a:latin typeface="+mn-ea"/>
                <a:ea typeface="+mn-ea"/>
              </a:rPr>
              <a:t>(Susanne </a:t>
            </a:r>
            <a:r>
              <a:rPr lang="en-US" altLang="ko-KR" dirty="0" err="1">
                <a:latin typeface="+mn-ea"/>
                <a:ea typeface="+mn-ea"/>
              </a:rPr>
              <a:t>Tarkowski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err="1">
                <a:latin typeface="+mn-ea"/>
                <a:ea typeface="+mn-ea"/>
              </a:rPr>
              <a:t>Tempelhof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와 지식재산권법 철폐를 </a:t>
            </a:r>
            <a:r>
              <a:rPr lang="ko-KR" altLang="en-US" dirty="0" smtClean="0">
                <a:latin typeface="+mn-ea"/>
                <a:ea typeface="+mn-ea"/>
              </a:rPr>
              <a:t>주장하는 해적당을 </a:t>
            </a:r>
            <a:r>
              <a:rPr lang="ko-KR" altLang="en-US" dirty="0">
                <a:latin typeface="+mn-ea"/>
                <a:ea typeface="+mn-ea"/>
              </a:rPr>
              <a:t>창당한 </a:t>
            </a:r>
            <a:r>
              <a:rPr lang="ko-KR" altLang="en-US" dirty="0" err="1">
                <a:latin typeface="+mn-ea"/>
                <a:ea typeface="+mn-ea"/>
              </a:rPr>
              <a:t>릭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ko-KR" altLang="en-US" dirty="0" err="1">
                <a:latin typeface="+mn-ea"/>
                <a:ea typeface="+mn-ea"/>
              </a:rPr>
              <a:t>팔크빙</a:t>
            </a:r>
            <a:r>
              <a:rPr lang="en-US" altLang="ko-KR" dirty="0">
                <a:latin typeface="+mn-ea"/>
                <a:ea typeface="+mn-ea"/>
              </a:rPr>
              <a:t>(Rick </a:t>
            </a:r>
            <a:r>
              <a:rPr lang="en-US" altLang="ko-KR" dirty="0" err="1">
                <a:latin typeface="+mn-ea"/>
                <a:ea typeface="+mn-ea"/>
              </a:rPr>
              <a:t>Falkvinge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이 </a:t>
            </a:r>
            <a:r>
              <a:rPr lang="ko-KR" altLang="en-US" dirty="0" smtClean="0">
                <a:latin typeface="+mn-ea"/>
                <a:ea typeface="+mn-ea"/>
              </a:rPr>
              <a:t>설립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해적당은 지적재산권을 폐지하고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기술적 혹은 문화적으로 변화에 적합한 법률 개선을 목표로 하는 운동을 제안하여 시민의 자유와 표현의 자유추구라는 디지털시대에 맞는 원칙을 주장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시민의 </a:t>
            </a:r>
            <a:r>
              <a:rPr lang="ko-KR" altLang="en-US" dirty="0">
                <a:latin typeface="+mn-ea"/>
                <a:ea typeface="+mn-ea"/>
              </a:rPr>
              <a:t>권리와 개인 정보보호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문화적 자유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특허권과 독점권 등은 국가에 </a:t>
            </a:r>
            <a:r>
              <a:rPr lang="ko-KR" altLang="en-US" dirty="0" smtClean="0">
                <a:latin typeface="+mn-ea"/>
                <a:ea typeface="+mn-ea"/>
              </a:rPr>
              <a:t>운영에 </a:t>
            </a:r>
            <a:r>
              <a:rPr lang="ko-KR" altLang="en-US" dirty="0">
                <a:latin typeface="+mn-ea"/>
                <a:ea typeface="+mn-ea"/>
              </a:rPr>
              <a:t>유해하다는 강한 신념을 </a:t>
            </a:r>
            <a:r>
              <a:rPr lang="ko-KR" altLang="en-US" dirty="0" smtClean="0">
                <a:latin typeface="+mn-ea"/>
                <a:ea typeface="+mn-ea"/>
              </a:rPr>
              <a:t>포함</a:t>
            </a:r>
            <a:endParaRPr lang="en-US" altLang="ko-KR" dirty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latin typeface="+mn-ea"/>
                <a:ea typeface="+mn-ea"/>
              </a:rPr>
              <a:t>비트네이션은</a:t>
            </a:r>
            <a:r>
              <a:rPr lang="ko-KR" altLang="en-US" dirty="0">
                <a:latin typeface="+mn-ea"/>
                <a:ea typeface="+mn-ea"/>
              </a:rPr>
              <a:t> 기존 국가가 국민의 출생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사망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결혼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부동산 등기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법적 문서 등의 </a:t>
            </a:r>
            <a:r>
              <a:rPr lang="ko-KR" altLang="en-US" dirty="0" smtClean="0">
                <a:latin typeface="+mn-ea"/>
                <a:ea typeface="+mn-ea"/>
              </a:rPr>
              <a:t>기록을 </a:t>
            </a:r>
            <a:r>
              <a:rPr lang="ko-KR" altLang="en-US" dirty="0">
                <a:latin typeface="+mn-ea"/>
                <a:ea typeface="+mn-ea"/>
              </a:rPr>
              <a:t>관리하고 통제하는 중앙관료들을 고용하는 것과 달리 블록체인 방식을 </a:t>
            </a:r>
            <a:r>
              <a:rPr lang="ko-KR" altLang="en-US" dirty="0" smtClean="0">
                <a:latin typeface="+mn-ea"/>
                <a:ea typeface="+mn-ea"/>
              </a:rPr>
              <a:t>활용하여 중앙 </a:t>
            </a:r>
            <a:r>
              <a:rPr lang="ko-KR" altLang="en-US" dirty="0">
                <a:latin typeface="+mn-ea"/>
                <a:ea typeface="+mn-ea"/>
              </a:rPr>
              <a:t>관료가 없어도 운영 </a:t>
            </a:r>
            <a:r>
              <a:rPr lang="ko-KR" altLang="en-US" dirty="0" smtClean="0">
                <a:latin typeface="+mn-ea"/>
                <a:ea typeface="+mn-ea"/>
              </a:rPr>
              <a:t>가능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국가를 </a:t>
            </a:r>
            <a:r>
              <a:rPr lang="ko-KR" altLang="en-US" dirty="0">
                <a:latin typeface="+mn-ea"/>
                <a:ea typeface="+mn-ea"/>
              </a:rPr>
              <a:t>구성하는 국민들은 </a:t>
            </a:r>
            <a:r>
              <a:rPr lang="ko-KR" altLang="en-US" dirty="0" smtClean="0">
                <a:latin typeface="+mn-ea"/>
                <a:ea typeface="+mn-ea"/>
              </a:rPr>
              <a:t>주민등록번호 </a:t>
            </a:r>
            <a:r>
              <a:rPr lang="ko-KR" altLang="en-US" dirty="0">
                <a:latin typeface="+mn-ea"/>
                <a:ea typeface="+mn-ea"/>
              </a:rPr>
              <a:t>등과 같은 식별번호가 불필요하고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이들을 중재할 법도 필요하지 않다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다만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국민이 </a:t>
            </a:r>
            <a:r>
              <a:rPr lang="ko-KR" altLang="en-US" dirty="0">
                <a:latin typeface="+mn-ea"/>
                <a:ea typeface="+mn-ea"/>
              </a:rPr>
              <a:t>자발적으로 개인 간 문서를 블록체인에 올려서 공증 받는 방식으로 이전의 </a:t>
            </a:r>
            <a:r>
              <a:rPr lang="ko-KR" altLang="en-US" dirty="0" smtClean="0">
                <a:latin typeface="+mn-ea"/>
                <a:ea typeface="+mn-ea"/>
              </a:rPr>
              <a:t>업무가 운영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526657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비트네이션의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특징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08" y="-1"/>
            <a:ext cx="3955192" cy="207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62360" y="2420888"/>
            <a:ext cx="8419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비트네이션에서는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모든 사람이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최고의 정부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서비스를 받을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권리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국경이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없으므로 시민이 어디에 있더라도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상관없이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정보의 서비스를 받을 수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위한 법은 따로 정하지 않고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개인 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약속이나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문서를 블록체인에 올려 공증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받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탈 중심적이어서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개인의 자치권을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비트네이션이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블록체인을 기반으로 작동하므로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수백만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명이 사용하는 분산장부가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개인 대 개인의 자치권을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보장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마스터 카드와 제휴하여 은행 직불카드처럼 쓸 수 있는 비트코인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카드를 판매하고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누구나 공유하여 사용할 수 있는 대사관이 세계 곳곳에서 난민보호나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긴급 신분증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발급사업 등을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비트네이션의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시민들은 완전히 새로운 정부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시스템을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스스로 개발하고 만드는 자발적인 플랫폼으로서 역할을 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위하여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교육기업들과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제휴하여 창업 기술 등의 교육을 진행하고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디지털 화폐를 모든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국민에게 지급하는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보편적인 기본소득 실현을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계획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6602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526657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비트네이션의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세컨드 라이프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 중반 큰 인기를 끈 세컨드 라이프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(Second Life)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온라인게임처럼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가상공간에서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아바타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(Avatar)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만들어 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인생을 살아보는 서비스였다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원래 세컨드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라이프는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휴가기간이나 사이버 공간을 통해 또 다른 삶을 사는 것을 의미하고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직장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외에 다른 직업을 체험하고자 하거나 하는 욕구가 인터넷의 보편화로 가상의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삶을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경험하려는 사람들이 증가하는 추세를 반영한 대표적인 서비스였다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세컨드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라이프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(www.secondlife.com)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미국 샌프란시스코에 본사를 둔 벤처기업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린든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(Linden Lab)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2003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선보인 인터넷 기반의 가상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현실공간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2" y="4149080"/>
            <a:ext cx="2587747" cy="255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76480"/>
            <a:ext cx="2592288" cy="2581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68" y="4212058"/>
            <a:ext cx="3024336" cy="252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721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526657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비트네이션의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사례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아스가르디아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월 오스트리아의 민간단체 항공우주국제 연구센터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(AIRC)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우주 국가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건설프로젝트를 공개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세계의 과학자들이 인공위성을 쏘아 올린 뒤 그곳으로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사람들을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이주시켜 만든 우주국가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아스가르디아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Asgardia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건설하겠다는 것이다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인공위성을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쏘아 우주 이주주권을 가진 독립국의 새로운 틀이며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인종과 국적 초월한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윤리적으로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독립된 국가로 이름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주소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이메일만으로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시민권을 인정받는 가상 국가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55" y="3767176"/>
            <a:ext cx="5792533" cy="264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646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45464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현상이란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419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롱테일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(Smart Long-Tail)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원칙은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 산업혁명을 설명하는 대표적인 법칙인데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오프라인 경제에서 상위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매출을 담당한다는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파레토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법칙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(Pareto’s Law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반대되는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온라인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경제의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롱테일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법칙은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사소한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다수가가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%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핵심 소수보다 뛰어난 가치를 창출한다는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경제는 시공간의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제약을 극복하고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자원의 제약과 연결비용을 줄여 소수의 수요에 대한 원가를 더욱더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절감시키는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롱테일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법칙을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탄생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76288"/>
            <a:ext cx="485775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446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28604"/>
            <a:chOff x="310981" y="0"/>
            <a:chExt cx="439285" cy="4285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5847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 </a:t>
              </a:r>
              <a:r>
                <a:rPr kumimoji="0" lang="ko-KR" altLang="en-US" sz="1400" b="1" spc="3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현상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7" y="714356"/>
            <a:ext cx="4454649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0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롱테일현상</a:t>
              </a:r>
              <a:r>
                <a:rPr kumimoji="0" lang="ko-KR" altLang="en-US" sz="4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배경</a:t>
              </a:r>
              <a:endParaRPr kumimoji="0"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274524" y="1735851"/>
            <a:ext cx="8545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롱테일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현상의 등장은 인터넷과 디지털의 발전에 의한 유통혁명과 소비자의 개성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추구로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인한 다양한 수요에서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비롯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무한대의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제품 전시 공간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오프라인에서는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제한된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공간 때문에 모든 제품을 전시할 수 없지만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온라인에서는 매우 적은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비용으로 상상을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초월하는 수많은 틈새 상품을 전시하고 손쉽게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검색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음악앨범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진열의 경우를 살펴보면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오프라인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월마트는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55,000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곡을 진열하지만 온라인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랩소디는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150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만곡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진열이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소비자의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개성 추구에 의한 다양한 수요로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한 것인데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자신의 취향과 편의를 중시하는 개성시대의 풍조와 맞물려 소비자들은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소수의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히트상품에 만족하지 않고 다양한 종류의 제품을 추구하게 되었다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여기에는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대량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(Mass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Customization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대량배제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Massclusivity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소수청취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Silvercasting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등의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트렌드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등장이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원인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1544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15298</TotalTime>
  <Words>1520</Words>
  <Application>Microsoft Office PowerPoint</Application>
  <PresentationFormat>화면 슬라이드 쇼(4:3)</PresentationFormat>
  <Paragraphs>111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2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1944</cp:revision>
  <dcterms:created xsi:type="dcterms:W3CDTF">2014-03-26T15:27:10Z</dcterms:created>
  <dcterms:modified xsi:type="dcterms:W3CDTF">2018-07-21T08:14:56Z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