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402" r:id="rId3"/>
    <p:sldId id="541" r:id="rId4"/>
    <p:sldId id="662" r:id="rId5"/>
    <p:sldId id="637" r:id="rId6"/>
    <p:sldId id="651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  <p:sldId id="678" r:id="rId23"/>
    <p:sldId id="679" r:id="rId24"/>
    <p:sldId id="680" r:id="rId25"/>
    <p:sldId id="681" r:id="rId26"/>
    <p:sldId id="682" r:id="rId27"/>
    <p:sldId id="683" r:id="rId28"/>
    <p:sldId id="686" r:id="rId29"/>
    <p:sldId id="685" r:id="rId30"/>
    <p:sldId id="684" r:id="rId31"/>
    <p:sldId id="687" r:id="rId32"/>
    <p:sldId id="429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0" autoAdjust="0"/>
    <p:restoredTop sz="91435" autoAdjust="0"/>
  </p:normalViewPr>
  <p:slideViewPr>
    <p:cSldViewPr>
      <p:cViewPr varScale="1">
        <p:scale>
          <a:sx n="106" d="100"/>
          <a:sy n="106" d="100"/>
        </p:scale>
        <p:origin x="-2280" y="-90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영향력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Ch12.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산업 속 영향력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94041" y="714356"/>
            <a:ext cx="440595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3546" y="1697011"/>
            <a:ext cx="9000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지멘스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(SIEMENS)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스마트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팩토리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제조혁신의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대표적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각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설비에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센서를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부착하고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IoT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소통체계를 구축하여 데이터를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조립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공정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간의 가동정보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생산정보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품질정보를 실시간으로 자동분석하고 저장하기 위하여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클라우드와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실시간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공장운영의 현황분석과 제어를 위하여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인공지능을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활용하여 가치를 창출하고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불량률을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1/40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 줄였으며 에너지 비용 또한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30%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감소하는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최적화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성과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3745472"/>
            <a:ext cx="5495925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146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38057" y="714356"/>
            <a:ext cx="440595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메이커 스페이스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58378" y="2060848"/>
            <a:ext cx="88061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메이커스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(Makers)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는 새로운 산업혁명을 주도하여 제품 제작이나 판매의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디지털화를 주도하는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사람이나 기업을 의미한다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이는 강력한 디지털 도구를 갖추고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스스로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DIY(Do It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Yourself)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로 고객이면서 사업의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주체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이러한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흐름을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메이커스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운동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Makers Movement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), 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기업으로 인터넷은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주로 무형이나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서비스 분야에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한정되어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제품을 생산하는 제조업과의 연계성은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제한적임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최근의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혁신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제품들은 제조단계에서부터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인터넷과 관련되고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기존과는 다른 방식으로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생산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기존의 대량생산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체제를 탈피하고 제품을 생산하는 공정 그 자체도 혁신의 방법을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도입하고 있어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비용의 혁신을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만듬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메이커 스페이스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(Maker Space)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란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모델 파일과 다양한 재료들로 소비자가 원하는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사물을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즉석에서 제작할 수 있는 작업 공간을 의미한다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이는 전통적 제조업의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과정을 넘어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가상 세계의 객체를 현실화하는 방법이다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또한 메이커 스페이스는 컴퓨터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과학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디지털 혹은 일렉트로닉 아트 등의 공통된 관심사를 지닌 이들이 모여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관계를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형성하고 함께 협업할 수 있는 커뮤니티 공간을 의미하기도 한다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결과적으로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제조업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자체의 패러다임을 전환으로 개인도 최종 완제품을 생산하는 개인 제조업의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부상을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지원하는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개념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58" y="0"/>
            <a:ext cx="2809942" cy="19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229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38057" y="714356"/>
            <a:ext cx="440595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메이커 스페이스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58378" y="2060848"/>
            <a:ext cx="8806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최초의 메이커 스페이스는 독일의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헤커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스페이스인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c-base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제작을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위한 공동 작업공간을 만들고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해커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(Hacker)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혹은 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(Hack)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이라는 부정적인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단어에 메이커라는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말을 붙여서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배경에는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MIT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미디어랩의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제작 실험실인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팹랩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FabLab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이들은 메이커 스페이스를 활성화하는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계기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국내에서 대표적인 메이커 스페이스는 전문적인 지식이나 기술을 가진 공학자들만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아니라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일반인에게 기초 교육까지 제공하는 장소인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팹랩이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서울과 부산에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81216"/>
            <a:ext cx="3602589" cy="234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38201"/>
            <a:ext cx="3600400" cy="238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299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38057" y="714356"/>
            <a:ext cx="440595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메이커 스페이스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8945" y="1965833"/>
            <a:ext cx="8806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뉴욕에 설치된 메이커 스페이스는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대에서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70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대까지 다양한 연령들이 이 공간을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사용하고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새로운 기술에 대한 기초 지식이 없어도 교육을 받고 바로 메이커가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경험을 할 수 있다는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특징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최근에는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킥스타터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Kickstarter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인디고고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(Indie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Gogo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텀블벅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Tumblbug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등과 같은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펀딩을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이용하여 많은 부분이 해결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458073" cy="281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8" y="3574128"/>
            <a:ext cx="3272696" cy="281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405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38057" y="714356"/>
            <a:ext cx="246173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배달드론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8945" y="1844824"/>
            <a:ext cx="8806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적은 비용으로 신속한 물건을 배송이 목적인 물류배송에서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드론은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중요한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수단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세계적인 기업인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구글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아마존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DHL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등은 가장 먼저 정부의 물품 배송 허가를 받아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상용화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드론이라고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하면 여러 개의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로터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프로펠러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하늘 방향으로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설계된 비행체이고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수직으로 이착륙할 수 있고 방향전환 등 비행 제어가 쉬운 가장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대중화된 모습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8" y="3717032"/>
            <a:ext cx="35242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46728"/>
            <a:ext cx="3189893" cy="221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77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38057" y="714356"/>
            <a:ext cx="246173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옴니채널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8945" y="1844824"/>
            <a:ext cx="88061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현재 가장 이슈가 되고 있는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이러한 모든 복수 채널이 전체 브랜드와 상호작용을 하면서 끊임없이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전달되는 총체적인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브랜드 경험을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(Omni-channel)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온오프라인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등의 다양한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쇼핑채널을 유기적으로 연결하여 고객이 어떠한 채널을 사용하여도 동일한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매장을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이용하는 것처럼 느낄 수 있도록 한 매장의 쇼핑환경을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고객들이 이용 가능한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온오프라인의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모든 쇼핑채널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(Channel)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들을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대상으로하고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이러한 채널들이 통합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(Omni)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되어야 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그리고 고객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(Customer)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중심으로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채널들이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유기적으로 연결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(Connect)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되어 연속적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(Seamless)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이고 일관된 경험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(Experience)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제공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고객중심으로 모든 채널을 통합하고 연결하여 일관된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커뮤니케이션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제공으로 고객경험 강화 및 판매를 증대시키는 채널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전략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80" y="95251"/>
            <a:ext cx="4371975" cy="164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67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246173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옴니채널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0652" y="3607304"/>
            <a:ext cx="8996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기존 유통채널 방식이 기업 주도적인 채널운영이라면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옴니채널은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고객이 중심이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되어 고객경험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강화에 중심을 두고 각 채널 간에 유기적인 연결을 통한 시너지를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발생시키는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것을 주요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목적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환경에서 소비자는 시간과 장소에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구애받지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상품정보를 얻을 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다양한 채널을 비교해 가장 합리적인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구매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기업은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소비자와의 다양한 접점을 만들어내고 브랜드와 상품을 효과적으로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노출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일관된 메시지를 각인시켜 고객 경험을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극대화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옴니채널을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구축하기 위해서는 다양한 채널에서 유통되는 상황을 실시간으로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체크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39" y="620688"/>
            <a:ext cx="6120680" cy="296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79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246173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옴니채널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9137" y="1668468"/>
            <a:ext cx="85933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아마존의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대시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(Dash)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이와 비슷한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UX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제공해주는데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스마트폰은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아니지만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대시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단말기를 통해 바코드를 인식하여 아마존에서 해당 제품과 매칭하고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결제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및 배송을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여러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기업들이 자사의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앱을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통해서 이런 시스템이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가능하도록 현재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기술을 개발하고 구축하고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아마존의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대시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서비스는 가구나 옷과 같은 제품이 아닌 신선도가 중요한 식품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분야에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옴니채널을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구축하여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효과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옴니채널의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최근 사례는 우선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O2O(Online to Offline)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마케팅을 들 수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오프라인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매장은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고객들이 매장 방문이 가장 중요한데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여기서는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쇼루밍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등 온라인에 의한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오프라인의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기회 손실을 해결하기 위하여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오프라인으로 고객들을 유인하는 것이 중요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93" y="4542265"/>
            <a:ext cx="5256584" cy="212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9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246173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옴니채널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5328" y="2420888"/>
            <a:ext cx="8593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롯데백화점과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같은 오프라인 유통 업체들은 반대로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온라인으로 채널을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확장하면서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O2O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추진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온라인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창구를 개방해 다수의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채널을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확보하는 멀티채널 전략에서 고객의 쇼핑 경험을 향상시키기 위해 모든 채널을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유기적으로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연결하는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옴니채널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전략을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고객의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매장 안내를 도와주는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비콘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서비스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사은행사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쿠폰 등의 각종 쇼핑 정보를 제공하는 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쿠폰북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앱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등은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고객에게 최적화된 오프라인 쇼핑 경험을 제공하기 위해 온라인 채널을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활용하는 전략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온라인으로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상품을 주문하고 오프라인 점포나 편의점 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설치된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시간 보관함에서 수령할 수 있게 해주는 서비스인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픽서비스도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온라인 주문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후 상품 수령까지의 대기 시간을 해소하며 오프라인 채널을 통해 온라인 쇼핑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경험을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보완하는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역할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03" y="27999"/>
            <a:ext cx="431482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464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9" y="629876"/>
            <a:ext cx="198568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658243"/>
            <a:ext cx="8593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핀테크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FinTech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금융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(Financial)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 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(Technology)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합성어로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금융과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융합을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금융서비스 및 산업의 변화를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금융서비스의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변화로는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등 새로운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 등을 활용하여 기존 금융기법과 차별화된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금융서비스를 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기술기반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금융서비스 혁신이다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최근에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모바일뱅킹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앱카드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등이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애플페이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(Apple Pay),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알리페이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Alipay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支付宝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등이 대표적 사례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17" y="3920562"/>
            <a:ext cx="3938287" cy="184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7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75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차산업의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핵심아이디로서 사용자의 수요를 기반으로 시스템을 설계하고 구현하는 스마트기술은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온디멘드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시스템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9" y="629876"/>
            <a:ext cx="198568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핀테크와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혼동되는 개념으로 전자금융이 있는데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전자금융을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핀테크의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범위로 보는 경우에는 이를 전통적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핀테크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전자금융은 기존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금융사의 가치사슬 내에서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를 통해 효율적으로 금융서비스를 제공하는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방식으로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스마트폰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뱅킹을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비롯한 금융사의 직접 제공 서비스로서 전자금융의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영역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전통적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핀테크인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전자어음에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P2B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대출을 결합시킨 중소기업 지원형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전자어음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플랫폼도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등장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핀테크의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등장배경은 우선 소비환경의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변화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첫째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소비자는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모바일로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인하여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컴퓨터에서 시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공간적 제약을 해소하고 언제든지 물건 구매가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가능해지고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동시에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소비시장이 폭발적으로 성장하면서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핀테크의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성장 잠재력에 대한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기대감이 상승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둘째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기술의 혁신속도의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가속화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빠른 기술혁신으로 시장 잠재력이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현실화되고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시장이 확대되었고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융합기술의 발달로 결제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송금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대출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증권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자산 운용 등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서비스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제공 범위가 확대되어 소비자 편익제공의 기반이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조성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셋째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현재 금융시장의 한계이다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글로벌 금융위기 이후에 미국이나 유럽 등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글로벌 금융시장의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성장이 정체되고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은행 대출 수익확대에 한계가 들어나면서 증권업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거래대금 감소로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수익성이 저하되어 새로운 수익모델에 대한 고객의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니즈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발생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넷째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글로벌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기업들의 경쟁이 심화되었기 때문이다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핀테크를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활용한 금융시장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진출과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e-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커머스와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스마트폰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확산으로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기업의 금융 분야 진출이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5462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320982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페이팔은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국내 시장을 공략하고 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글로벌 온라인쇼핑업체인 아마존과 함께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국내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진출을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옥션과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G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마켓에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방식의 결제시스템을 적용할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예정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금융당국과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인허가 여부를 협의하였고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하나은행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KG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이니시스와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제휴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이로 인해서 국내 온라인쇼핑몰이용과 송금편의에 대한 기대감을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형성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625"/>
            <a:ext cx="4429125" cy="122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59792"/>
            <a:ext cx="452163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853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320982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알리바바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그룹은 종합 쇼핑몰 지원으로 급성장하여 송금 및 공과금 납부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복권 구입 등 다양한 형태의 결제가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더 나아가 소비자가 물건을 확인 후에 판매업자에게 돈을 보내는 결제시스템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구축하는데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MMF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금융투자 상품인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위어바오를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각종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비용절감을 통해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은행보다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빠르게 시장 단기상품을 편입하여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운용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알리페이는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글로벌 시장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공략을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위하여 호주에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번째 글로벌 지사를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설립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2952327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105275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34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320982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애플페이는 애플이 제공하는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결제 및 전자지갑 서비스로서 애플페이를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통해애플기기를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이용하여 결제가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애플페이는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특유의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비접촉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결제 터미널이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필요하지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않으며 기존의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비접촉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방식의 터미널과도 동작하는 특징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07058"/>
            <a:ext cx="3280023" cy="309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07058"/>
            <a:ext cx="30480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719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86600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블록체인과 비트코인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11148" y="1651371"/>
            <a:ext cx="8593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블록체인은 암호화폐인 비트코인에서 처음 나타난 개념으로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모든 암호 화폐는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각각의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블록체인을 가지고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암호 화폐는 화폐를 따로 조폐하는 중앙은행이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존재하지 않고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일정한 주기마다 블록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(Block)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찾아내고 보상을 받아가는 식으로 화폐가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생성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블록은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해당 암호화폐가 사용하는 해시 함수로 이루어져 있으며 사용자는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컴퓨터의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연산 능력을 이용해 일일이 맞는 함수를 대입하는 식으로 해시를 찾게 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과정을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채굴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(Mining)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974135"/>
            <a:ext cx="3096344" cy="208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59695"/>
            <a:ext cx="3514725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441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금융혁명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86600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블록체인과 비트코인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블록체인은 크게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퍼블릭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(Public)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블록체인과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프라이빗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(Private)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블록체인으로 나눌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일반적인 블록체인은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퍼블릭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블록체인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비트코인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이더리움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 smtClean="0">
                <a:solidFill>
                  <a:schemeClr val="bg1"/>
                </a:solidFill>
                <a:latin typeface="+mn-ea"/>
                <a:ea typeface="+mn-ea"/>
              </a:rPr>
              <a:t>Ethereum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라이트코인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Litecoin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LTC, Ł)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작동하는 블록체인은 모두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퍼블릭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블록체인을 활용한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가상화폐나 스마트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금융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플랫폼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퍼블릭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공개성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분산성과 같이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흔히 블록체인에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대해 이야기할 때 언급하는 특성들을 모두 가지고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반면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프라이빗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블록체인은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특정한 기관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업체들이 자신들의 목적과 특성에 맞게 설계한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블록체인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블록체인이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가지는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공개성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분산성과 같은 특성을 모두 다 구현하지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프라이빗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블록체인은 정보의 흐름을 확인하는 방법 역시 다를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 밖에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없으며 활용방식 역시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상이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7" y="4581128"/>
            <a:ext cx="56852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37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공유경제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43395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플랫폼 비즈니스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5328" y="1772816"/>
            <a:ext cx="8593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공유 경제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(Sharing Economy)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기존의 소비 패턴을 완전히 바꾸고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기존 물건을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구하여 소유하는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소유 경제에서 불필요한 소비자원의 낭비를 줄이고 사회 공동의 이익이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기여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16" y="3212976"/>
            <a:ext cx="531859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공유경제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43395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플랫폼 비즈니스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651371"/>
            <a:ext cx="8593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플랫폼 비즈니스 모델의 가치창출 과정을 전통적인 파이프라인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(Pipeline)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모델과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대비하여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제품 및 서비스의 제조에서 판매를 거쳐 소비자에 이르는 선형적인 단계를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거치면서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가치를 창출하는 선형 가치 사슬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(Linear Value Chain)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구조를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가짐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플랫폼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모델에서는 생산자와 소비자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플랫폼 간의 복잡한 관계를 통해서 가치사슬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Complex Value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Chain)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창출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2" y="3573016"/>
            <a:ext cx="6028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93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공유경제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43395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플랫폼 비즈니스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5835" y="1502688"/>
            <a:ext cx="8593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유니콘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(Unicorn)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기업이란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여성 벤처 투자자인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에일린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(Aileen Lee)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처음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용어로서 기업 가치가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억 달러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한화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조 원 이상인 비상장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스타트업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기업을 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유니콘은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뿔이 하나 달린 말처럼 생긴 전설의 동물인데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스타트업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기업이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상장하기도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전에 기업 가치가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조원 이상이 되는 것은 마치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유니콘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처럼 상상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속에서나 존재할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있다는 의미로 사용되었다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유니콘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기업에는 미국의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우버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에어비앤비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핀터레스트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깃허브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몽고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DB,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슬랙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에버노트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중국의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샤오미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디디추싱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DJI,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우리나라의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쿠팡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넷마블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1" y="3861048"/>
            <a:ext cx="7812360" cy="285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093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공유경제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227371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온디멘드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2058" y="1502688"/>
            <a:ext cx="88481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온디맨드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(On-Demand)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수요자가 원할 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고객의 개인화된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니즈에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맞춰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즉각적으로 반응하는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수요중심 시스템이나 전략을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공급이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아닌 수요가 모든 것을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결정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대표적인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사례로 비디오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(VOD)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서비스는 이용자들은 방송사가 제공하는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편성표에 따르는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것이 아니라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자신들이 필요로 하는 프로그램을 원하는 시간에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시청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고객이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원하는 때에 필요로 하는 서비스나 재화를 공급받는 방식을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통틀어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온디맨드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2002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 CEO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팔미사노가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새로운 차세대 비즈니스 전략으로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디맨드라는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개념을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처음 제시한 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2008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금융위기에 공유경제라는 테두리에서 기술 발전이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이뤄지면서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온디맨드란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개념은 최근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업계를 중심으로 새롭게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강조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새로운 경제의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패러다임인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온디맨드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경제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(On-Demand Economy)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출현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6" y="4490808"/>
            <a:ext cx="388599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87" y="4509120"/>
            <a:ext cx="446122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093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 제조혁명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팩토리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메이커 스페이스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2869827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780928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117117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유통혁명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21"/>
            <a:ext cx="427928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배달드론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옴니채널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142528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053629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38981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금융혁명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4979901"/>
            <a:ext cx="6649722" cy="249299"/>
            <a:chOff x="1846558" y="2891118"/>
            <a:chExt cx="4665593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4307095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핀테크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블로체인과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비트코인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353645" y="5460939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107504" y="5411949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551141" y="562797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공유경</a:t>
            </a:r>
            <a:r>
              <a:rPr kumimoji="0" lang="ko-KR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260014" y="6204037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플랫폼 비즈니스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온디맨드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우버와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카카오택시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3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공유경제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82058" y="629876"/>
            <a:ext cx="44240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우버와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카카오택시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673097"/>
            <a:ext cx="8848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우버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Uber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운송 서비스를 이용하고자 하는 승객과 유휴시간에 자신의 차를 다른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사람에게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제공하고자 하는 기사를 연결해주는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서비스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수요자와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공급자를 연결하여 중개해 주는 모델로 혁신적인 공유경제의 대표적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차량 예약 서비스인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우버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Uber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운전자로 일하면서 빨래를 대신해주는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워시오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Washio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참여할 수도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짐가방을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싸주는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더플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Dufl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요리를 대신해주는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스프릭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Sprig),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심부름 서비스인 태스크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래빗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(Task rabbit)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등에서도 서비스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제공자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우버는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카풀링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서비스인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우버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Uber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Pool)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공식 명칭으로 지정하고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운송서비스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중 가장 저렴한 서비스로 이용자는 아주 저렴한 가격으로 택시 서비스를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이용할수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장점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카카오택시는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국내에서 많은 모임으로 늦게 귀가하는 승객이 택시를 잡는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어려움을 해결하는 모델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2015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 정식 서비스를 시작하였고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모바일앱을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출발지와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목적지를 입력하면 해당 메시지가 카카오택시 기사에게 전달되고 이를 기사가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수락하면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기사와 고객이 서로 연결된다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여기서 고객은 탑승할 차종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기사관련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정보를 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탑승 시 가족 혹은 지인에게 택시정보를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카카오톡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메시지로 전송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25"/>
            <a:ext cx="2664296" cy="152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375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484693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 </a:t>
            </a: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팩토리란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613" y="1804257"/>
            <a:ext cx="7973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스마트 </a:t>
            </a:r>
            <a:r>
              <a:rPr lang="ko-KR" altLang="en-US" dirty="0" err="1">
                <a:latin typeface="+mn-ea"/>
                <a:ea typeface="+mn-ea"/>
              </a:rPr>
              <a:t>팩토리</a:t>
            </a:r>
            <a:r>
              <a:rPr lang="en-US" altLang="ko-KR" dirty="0">
                <a:latin typeface="+mn-ea"/>
                <a:ea typeface="+mn-ea"/>
              </a:rPr>
              <a:t>(Smart Factory)</a:t>
            </a:r>
            <a:r>
              <a:rPr lang="ko-KR" altLang="en-US" dirty="0">
                <a:latin typeface="+mn-ea"/>
                <a:ea typeface="+mn-ea"/>
              </a:rPr>
              <a:t>는 설계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개발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제조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유통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물류 등의 생산 과정에 디지털 </a:t>
            </a:r>
            <a:r>
              <a:rPr lang="ko-KR" altLang="en-US" dirty="0" smtClean="0">
                <a:latin typeface="+mn-ea"/>
                <a:ea typeface="+mn-ea"/>
              </a:rPr>
              <a:t>자동화 </a:t>
            </a:r>
            <a:r>
              <a:rPr lang="ko-KR" altLang="en-US" dirty="0">
                <a:latin typeface="+mn-ea"/>
                <a:ea typeface="+mn-ea"/>
              </a:rPr>
              <a:t>솔루션이 결합되고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여기에 정보통신기술</a:t>
            </a:r>
            <a:r>
              <a:rPr lang="en-US" altLang="ko-KR" dirty="0">
                <a:latin typeface="+mn-ea"/>
                <a:ea typeface="+mn-ea"/>
              </a:rPr>
              <a:t>(ICT)</a:t>
            </a:r>
            <a:r>
              <a:rPr lang="ko-KR" altLang="en-US" dirty="0">
                <a:latin typeface="+mn-ea"/>
                <a:ea typeface="+mn-ea"/>
              </a:rPr>
              <a:t>을 적용하여 생산성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품질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고객 </a:t>
            </a:r>
            <a:r>
              <a:rPr lang="ko-KR" altLang="en-US" dirty="0" smtClean="0">
                <a:latin typeface="+mn-ea"/>
                <a:ea typeface="+mn-ea"/>
              </a:rPr>
              <a:t>만족도 </a:t>
            </a:r>
            <a:r>
              <a:rPr lang="ko-KR" altLang="en-US" dirty="0">
                <a:latin typeface="+mn-ea"/>
                <a:ea typeface="+mn-ea"/>
              </a:rPr>
              <a:t>측면을 향상시키는 지능형 생산 </a:t>
            </a:r>
            <a:r>
              <a:rPr lang="ko-KR" altLang="en-US" dirty="0" smtClean="0">
                <a:latin typeface="+mn-ea"/>
                <a:ea typeface="+mn-ea"/>
              </a:rPr>
              <a:t>공장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독일의 </a:t>
            </a:r>
            <a:r>
              <a:rPr lang="ko-KR" altLang="en-US" dirty="0" err="1">
                <a:latin typeface="+mn-ea"/>
                <a:ea typeface="+mn-ea"/>
              </a:rPr>
              <a:t>인더스트리</a:t>
            </a:r>
            <a:r>
              <a:rPr lang="en-US" altLang="ko-KR" dirty="0">
                <a:latin typeface="+mn-ea"/>
                <a:ea typeface="+mn-ea"/>
              </a:rPr>
              <a:t>4.0</a:t>
            </a:r>
            <a:r>
              <a:rPr lang="ko-KR" altLang="en-US" dirty="0">
                <a:latin typeface="+mn-ea"/>
                <a:ea typeface="+mn-ea"/>
              </a:rPr>
              <a:t>은 다품종 대량생산이 가능한 가볍고 유연한 생산 </a:t>
            </a:r>
            <a:r>
              <a:rPr lang="ko-KR" altLang="en-US" dirty="0" smtClean="0">
                <a:latin typeface="+mn-ea"/>
                <a:ea typeface="+mn-ea"/>
              </a:rPr>
              <a:t>패러다임으로 진화하는 </a:t>
            </a:r>
            <a:r>
              <a:rPr lang="ko-KR" altLang="en-US" dirty="0">
                <a:latin typeface="+mn-ea"/>
                <a:ea typeface="+mn-ea"/>
              </a:rPr>
              <a:t>것이 </a:t>
            </a:r>
            <a:r>
              <a:rPr lang="ko-KR" altLang="en-US" dirty="0" smtClean="0">
                <a:latin typeface="+mn-ea"/>
                <a:ea typeface="+mn-ea"/>
              </a:rPr>
              <a:t>핵심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중심기술들을 </a:t>
            </a:r>
            <a:r>
              <a:rPr lang="ko-KR" altLang="en-US" dirty="0">
                <a:latin typeface="+mn-ea"/>
                <a:ea typeface="+mn-ea"/>
              </a:rPr>
              <a:t>활용한 스마트 </a:t>
            </a:r>
            <a:r>
              <a:rPr lang="ko-KR" altLang="en-US" dirty="0" err="1">
                <a:latin typeface="+mn-ea"/>
                <a:ea typeface="+mn-ea"/>
              </a:rPr>
              <a:t>팩토리를</a:t>
            </a:r>
            <a:r>
              <a:rPr lang="ko-KR" altLang="en-US" dirty="0">
                <a:latin typeface="+mn-ea"/>
                <a:ea typeface="+mn-ea"/>
              </a:rPr>
              <a:t> 구현하고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인터넷 </a:t>
            </a:r>
            <a:r>
              <a:rPr lang="ko-KR" altLang="en-US" dirty="0">
                <a:latin typeface="+mn-ea"/>
                <a:ea typeface="+mn-ea"/>
              </a:rPr>
              <a:t>서비스와 사물인터넷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표준화 플랫폼을 상호 </a:t>
            </a:r>
            <a:r>
              <a:rPr lang="ko-KR" altLang="en-US" dirty="0" smtClean="0">
                <a:latin typeface="+mn-ea"/>
                <a:ea typeface="+mn-ea"/>
              </a:rPr>
              <a:t>연결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스스로 의사결정하고 움직일 </a:t>
            </a:r>
            <a:r>
              <a:rPr lang="ko-KR" altLang="en-US" dirty="0">
                <a:latin typeface="+mn-ea"/>
                <a:ea typeface="+mn-ea"/>
              </a:rPr>
              <a:t>수 있는 기기와 시스템이 현실세계의 물리적 장치들과 가상세계의 시스템이 </a:t>
            </a:r>
            <a:r>
              <a:rPr lang="ko-KR" altLang="en-US" dirty="0" smtClean="0">
                <a:latin typeface="+mn-ea"/>
                <a:ea typeface="+mn-ea"/>
              </a:rPr>
              <a:t>하나로 </a:t>
            </a:r>
            <a:r>
              <a:rPr lang="ko-KR" altLang="en-US" dirty="0">
                <a:latin typeface="+mn-ea"/>
                <a:ea typeface="+mn-ea"/>
              </a:rPr>
              <a:t>연결되는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구현된 </a:t>
            </a:r>
            <a:r>
              <a:rPr lang="ko-KR" altLang="en-US" dirty="0" err="1">
                <a:latin typeface="+mn-ea"/>
                <a:ea typeface="+mn-ea"/>
              </a:rPr>
              <a:t>팩토리</a:t>
            </a:r>
            <a:r>
              <a:rPr lang="en-US" altLang="ko-KR" dirty="0">
                <a:latin typeface="+mn-ea"/>
                <a:ea typeface="+mn-ea"/>
              </a:rPr>
              <a:t>4.0</a:t>
            </a:r>
            <a:r>
              <a:rPr lang="ko-KR" altLang="en-US" dirty="0">
                <a:latin typeface="+mn-ea"/>
                <a:ea typeface="+mn-ea"/>
              </a:rPr>
              <a:t>의 </a:t>
            </a:r>
            <a:r>
              <a:rPr lang="ko-KR" altLang="en-US" dirty="0" err="1">
                <a:latin typeface="+mn-ea"/>
                <a:ea typeface="+mn-ea"/>
              </a:rPr>
              <a:t>콘셉트는</a:t>
            </a:r>
            <a:r>
              <a:rPr lang="ko-KR" altLang="en-US" dirty="0">
                <a:latin typeface="+mn-ea"/>
                <a:ea typeface="+mn-ea"/>
              </a:rPr>
              <a:t> 데이터가 </a:t>
            </a:r>
            <a:r>
              <a:rPr lang="ko-KR" altLang="en-US" dirty="0" err="1">
                <a:latin typeface="+mn-ea"/>
                <a:ea typeface="+mn-ea"/>
              </a:rPr>
              <a:t>공급사를</a:t>
            </a:r>
            <a:r>
              <a:rPr lang="ko-KR" altLang="en-US" dirty="0">
                <a:latin typeface="+mn-ea"/>
                <a:ea typeface="+mn-ea"/>
              </a:rPr>
              <a:t> 통해 </a:t>
            </a:r>
            <a:r>
              <a:rPr lang="ko-KR" altLang="en-US" dirty="0" smtClean="0">
                <a:latin typeface="+mn-ea"/>
                <a:ea typeface="+mn-ea"/>
              </a:rPr>
              <a:t>수집되어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고객과 기업은 실시간으로 생산과정에 연결되기 전에 다양한 평가와 </a:t>
            </a:r>
            <a:r>
              <a:rPr lang="ko-KR" altLang="en-US" dirty="0" smtClean="0">
                <a:latin typeface="+mn-ea"/>
                <a:ea typeface="+mn-ea"/>
              </a:rPr>
              <a:t>시도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생산의 후반부에는 센서</a:t>
            </a:r>
            <a:r>
              <a:rPr lang="en-US" altLang="ko-KR" dirty="0">
                <a:latin typeface="+mn-ea"/>
                <a:ea typeface="+mn-ea"/>
              </a:rPr>
              <a:t>, 3D</a:t>
            </a:r>
            <a:r>
              <a:rPr lang="ko-KR" altLang="en-US" dirty="0" err="1">
                <a:latin typeface="+mn-ea"/>
                <a:ea typeface="+mn-ea"/>
              </a:rPr>
              <a:t>프린팅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차세대 로봇 등과 같은 신기술이 </a:t>
            </a:r>
            <a:r>
              <a:rPr lang="ko-KR" altLang="en-US" dirty="0" smtClean="0">
                <a:latin typeface="+mn-ea"/>
                <a:ea typeface="+mn-ea"/>
              </a:rPr>
              <a:t>사용되므로 </a:t>
            </a:r>
            <a:r>
              <a:rPr lang="ko-KR" altLang="en-US" dirty="0">
                <a:latin typeface="+mn-ea"/>
                <a:ea typeface="+mn-ea"/>
              </a:rPr>
              <a:t>생산과정은 미세하게 조정이 가능하고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실시간으로 대량생산과 고객화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smtClean="0">
                <a:latin typeface="+mn-ea"/>
                <a:ea typeface="+mn-ea"/>
              </a:rPr>
              <a:t>Mass Customization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가 가능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9461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</a:t>
              </a:r>
              <a:r>
                <a:rPr kumimoji="0" lang="ko-KR" alt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리</a:t>
              </a: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4225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 산업혁명에서 대표적인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인더스트리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4.0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제조업의 생산 방식을 새롭게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진화하여 제조업과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ICT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간 융합을 통하여 최적화된 생산이 가능한 지능형 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팩토리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체계 구축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팩토리에서는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사물인터넷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IoT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확산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최적화된 생산을 유도하는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사이버물리시스템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CPS,Cyber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Physical System)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구축이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 서비스인터넷과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사물인터넷을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수집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컴퓨팅으로 정보를 공유하고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CPS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플랫폼은 수집된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통한 가상 생산으로 실제 공장에서 최적화된 생산을 유도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7" y="3933056"/>
            <a:ext cx="5620866" cy="273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02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9461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</a:t>
              </a:r>
              <a:r>
                <a:rPr kumimoji="0" lang="ko-KR" alt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리</a:t>
              </a: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4225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팩토리는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모든 생산 주체가 네트워크가 연결되어 개방형이면서 최적화되고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유연한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생산을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생산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물류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 등이 모두 네트워크에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연결되어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클라우드에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저장되고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정보를 서로 공유하며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생산은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클라우드에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저장된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정보를 바탕으로 가상으로 진행된 후 최적화된 방식으로 실제 공장이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가동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3384408"/>
            <a:ext cx="7458075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87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94041" y="714356"/>
            <a:ext cx="820699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관련 기술과 요구사항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4" y="1844824"/>
            <a:ext cx="864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최신 제조업 혁명을 통해 제조업의 생산성은 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30%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향상될 전망이고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동시에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디지털제조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제조업의 창조 산업화 및 업무환경 개선도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독일은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팩토리의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실제 구현이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이후 본격화될 것으로 전망하고 있으며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우리나라도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년까지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중소기업에 스마트 공장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개를 보급할 예정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824536" cy="32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82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94041" y="714356"/>
            <a:ext cx="820699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관련 기술과 요구사항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4" y="1844824"/>
            <a:ext cx="864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최신 제조업 혁명을 통해 제조업의 생산성은 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30%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향상될 전망이고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동시에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디지털제조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제조업의 창조 산업화 및 업무환경 개선도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독일은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팩토리의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실제 구현이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이후 본격화될 것으로 전망하고 있으며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우리나라도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년까지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중소기업에 스마트 공장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개를 보급할 예정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824536" cy="32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6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제조혁명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94041" y="714356"/>
            <a:ext cx="440595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스마트팩토리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43546" y="1697011"/>
            <a:ext cx="90004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아디다스의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스피드 공장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(Speed Factory)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프로젝트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아디다스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스피드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팩토리는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디자인과 기술력의 결합으로 자동화와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유연한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생산이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시스템은 기존의 업계의 제품 생산 장소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제조 방법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시간 등의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경계를 모두 허물 수 있는 혁신적인 방법이다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아디다스는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생산 방식 변화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프로젝트를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기획하고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동남아 등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아웃소싱을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지역 단위의 첨단 미니 공장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(Mini-factory)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으로 전환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하이테크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섬유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ICT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융합의 고부가 의류제품 생산기지를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운영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독일의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인더스트리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4.0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지원 프로그램을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2013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년부터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2016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년까지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2015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 독일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아디다스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그룹 본사 부근의 도시인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안스바흐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ea"/>
                <a:ea typeface="+mn-ea"/>
              </a:rPr>
              <a:t>Ansbach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에 첫 번째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아디다스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스피드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팩토리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(Speed Factory)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설립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미국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조지아주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애틀랜타 도시에 최첨단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설비를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갖춘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아디다스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스피드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팩토리가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시작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2017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하반기부터는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미국 내에서 신발 생산을 시작하여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연간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50,000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족의 생산을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목표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72636"/>
            <a:ext cx="3228975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2635"/>
            <a:ext cx="4104456" cy="225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238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15238</TotalTime>
  <Words>2354</Words>
  <Application>Microsoft Office PowerPoint</Application>
  <PresentationFormat>화면 슬라이드 쇼(4:3)</PresentationFormat>
  <Paragraphs>177</Paragraphs>
  <Slides>31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1937</cp:revision>
  <dcterms:created xsi:type="dcterms:W3CDTF">2014-03-26T15:27:10Z</dcterms:created>
  <dcterms:modified xsi:type="dcterms:W3CDTF">2018-07-21T07:14:48Z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