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handoutMasterIdLst>
    <p:handoutMasterId r:id="rId20"/>
  </p:handoutMasterIdLst>
  <p:sldIdLst>
    <p:sldId id="402" r:id="rId3"/>
    <p:sldId id="541" r:id="rId4"/>
    <p:sldId id="649" r:id="rId5"/>
    <p:sldId id="637" r:id="rId6"/>
    <p:sldId id="651" r:id="rId7"/>
    <p:sldId id="652" r:id="rId8"/>
    <p:sldId id="653" r:id="rId9"/>
    <p:sldId id="654" r:id="rId10"/>
    <p:sldId id="655" r:id="rId11"/>
    <p:sldId id="656" r:id="rId12"/>
    <p:sldId id="657" r:id="rId13"/>
    <p:sldId id="658" r:id="rId14"/>
    <p:sldId id="659" r:id="rId15"/>
    <p:sldId id="660" r:id="rId16"/>
    <p:sldId id="661" r:id="rId17"/>
    <p:sldId id="429" r:id="rId18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53">
          <p15:clr>
            <a:srgbClr val="A4A3A4"/>
          </p15:clr>
        </p15:guide>
        <p15:guide id="2" orient="horz" pos="3113">
          <p15:clr>
            <a:srgbClr val="A4A3A4"/>
          </p15:clr>
        </p15:guide>
        <p15:guide id="3" orient="horz" pos="3582">
          <p15:clr>
            <a:srgbClr val="A4A3A4"/>
          </p15:clr>
        </p15:guide>
        <p15:guide id="4" orient="horz" pos="3229">
          <p15:clr>
            <a:srgbClr val="A4A3A4"/>
          </p15:clr>
        </p15:guide>
        <p15:guide id="5" pos="4241">
          <p15:clr>
            <a:srgbClr val="A4A3A4"/>
          </p15:clr>
        </p15:guide>
        <p15:guide id="6" pos="204">
          <p15:clr>
            <a:srgbClr val="A4A3A4"/>
          </p15:clr>
        </p15:guide>
        <p15:guide id="7" pos="5556">
          <p15:clr>
            <a:srgbClr val="A4A3A4"/>
          </p15:clr>
        </p15:guide>
        <p15:guide id="8" pos="1519">
          <p15:clr>
            <a:srgbClr val="A4A3A4"/>
          </p15:clr>
        </p15:guide>
        <p15:guide id="9" pos="4387">
          <p15:clr>
            <a:srgbClr val="A4A3A4"/>
          </p15:clr>
        </p15:guide>
        <p15:guide id="10" pos="552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CBE"/>
    <a:srgbClr val="DDDDDD"/>
    <a:srgbClr val="0070C0"/>
    <a:srgbClr val="94DBFE"/>
    <a:srgbClr val="00FFFF"/>
    <a:srgbClr val="99FF33"/>
    <a:srgbClr val="000066"/>
    <a:srgbClr val="33CC33"/>
    <a:srgbClr val="A90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80" autoAdjust="0"/>
    <p:restoredTop sz="91435" autoAdjust="0"/>
  </p:normalViewPr>
  <p:slideViewPr>
    <p:cSldViewPr>
      <p:cViewPr varScale="1">
        <p:scale>
          <a:sx n="106" d="100"/>
          <a:sy n="106" d="100"/>
        </p:scale>
        <p:origin x="-2280" y="-90"/>
      </p:cViewPr>
      <p:guideLst>
        <p:guide orient="horz" pos="1253"/>
        <p:guide orient="horz" pos="3113"/>
        <p:guide orient="horz" pos="3582"/>
        <p:guide orient="horz" pos="3229"/>
        <p:guide pos="4241"/>
        <p:guide pos="204"/>
        <p:guide pos="5556"/>
        <p:guide pos="1519"/>
        <p:guide pos="4387"/>
        <p:guide pos="55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65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78C98-C0D1-4F61-90A8-864937F65643}" type="datetimeFigureOut">
              <a:rPr lang="ko-KR" altLang="en-US" smtClean="0"/>
              <a:pPr/>
              <a:t>2018-07-21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FE254-7FAE-4A0B-A93E-CA209F346E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98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A4BCED1-2BD8-4A7A-9EA2-5D17E4D65D1B}" type="datetimeFigureOut">
              <a:rPr lang="ko-KR" altLang="en-US"/>
              <a:pPr>
                <a:defRPr/>
              </a:pPr>
              <a:t>2018-07-21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08E5D48-D5BD-40DC-B0BB-0C0A6733CE8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706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362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73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그림 2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그림 3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그림 4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그림 2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그림 3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그림 4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감사합니다"/>
          <p:cNvSpPr txBox="1"/>
          <p:nvPr/>
        </p:nvSpPr>
        <p:spPr bwMode="auto">
          <a:xfrm>
            <a:off x="417387" y="1916832"/>
            <a:ext cx="8215370" cy="8617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" h="1270"/>
            <a:bevelB w="1270" h="1270"/>
          </a:sp3d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9050" h="635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kumimoji="0" lang="en-US" altLang="ko-KR" sz="20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4</a:t>
            </a:r>
            <a:r>
              <a:rPr kumimoji="0" lang="ko-KR" altLang="en-US" sz="20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차 산업혁명 관련 스마트 기술의 </a:t>
            </a:r>
            <a:r>
              <a:rPr kumimoji="0" lang="ko-KR" altLang="en-US" sz="20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영향력</a:t>
            </a:r>
            <a:endParaRPr kumimoji="0" lang="en-US" altLang="ko-KR" sz="2000" b="1" dirty="0" smtClean="0">
              <a:ln>
                <a:prstDash val="solid"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blurRad="190500" dist="152400" dir="6000000" algn="tl">
                  <a:schemeClr val="tx1">
                    <a:lumMod val="95000"/>
                    <a:lumOff val="5000"/>
                    <a:alpha val="67000"/>
                  </a:scheme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kumimoji="0" lang="en-US" altLang="ko-KR" sz="36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Ch11. </a:t>
            </a:r>
            <a:r>
              <a:rPr kumimoji="0" lang="ko-KR" altLang="en-US" sz="36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개인생활 속 영향력</a:t>
            </a:r>
            <a:endParaRPr kumimoji="0" lang="en-US" altLang="ko-KR" sz="4000" b="1" dirty="0">
              <a:ln>
                <a:prstDash val="solid"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7182" name="그룹 359"/>
          <p:cNvGrpSpPr>
            <a:grpSpLocks/>
          </p:cNvGrpSpPr>
          <p:nvPr/>
        </p:nvGrpSpPr>
        <p:grpSpPr bwMode="auto">
          <a:xfrm>
            <a:off x="292100" y="296863"/>
            <a:ext cx="8559800" cy="6264275"/>
            <a:chOff x="400373" y="1358776"/>
            <a:chExt cx="8559000" cy="6264696"/>
          </a:xfrm>
        </p:grpSpPr>
        <p:sp>
          <p:nvSpPr>
            <p:cNvPr id="68" name="직사각형 67"/>
            <p:cNvSpPr/>
            <p:nvPr/>
          </p:nvSpPr>
          <p:spPr>
            <a:xfrm>
              <a:off x="400373" y="1358776"/>
              <a:ext cx="36510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400373" y="7586957"/>
              <a:ext cx="36510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8922864" y="1358776"/>
              <a:ext cx="36509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8922864" y="7586957"/>
              <a:ext cx="36509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2" name="직선 연결선 71"/>
            <p:cNvCxnSpPr/>
            <p:nvPr/>
          </p:nvCxnSpPr>
          <p:spPr>
            <a:xfrm>
              <a:off x="417834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>
              <a:off x="8959373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427358" y="1376239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427358" y="7577431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어떻게 진행되나요? 2"/>
          <p:cNvSpPr txBox="1"/>
          <p:nvPr/>
        </p:nvSpPr>
        <p:spPr>
          <a:xfrm>
            <a:off x="1428728" y="4429132"/>
            <a:ext cx="6192688" cy="475964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85725" indent="-85725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defRPr/>
            </a:pPr>
            <a:r>
              <a:rPr kumimoji="0" lang="en-US" altLang="ko-KR" sz="3200" spc="-70" dirty="0" smtClean="0">
                <a:solidFill>
                  <a:srgbClr val="00D0FA"/>
                </a:solidFill>
                <a:effectLst>
                  <a:outerShdw blurRad="88900" dist="635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2019. 3</a:t>
            </a:r>
            <a:endParaRPr kumimoji="0" lang="en-US" altLang="ko-KR" sz="3200" spc="-70" dirty="0">
              <a:solidFill>
                <a:srgbClr val="00D0FA"/>
              </a:solidFill>
              <a:effectLst>
                <a:outerShdw blurRad="88900" dist="635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 flipV="1">
            <a:off x="500034" y="1525574"/>
            <a:ext cx="8280400" cy="460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cxnSp>
        <p:nvCxnSpPr>
          <p:cNvPr id="25" name="직선 연결선 24"/>
          <p:cNvCxnSpPr/>
          <p:nvPr/>
        </p:nvCxnSpPr>
        <p:spPr>
          <a:xfrm flipV="1">
            <a:off x="500034" y="3071810"/>
            <a:ext cx="8286808" cy="114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0"/>
                  </a:schemeClr>
                </a:gs>
                <a:gs pos="30000">
                  <a:schemeClr val="bg1"/>
                </a:gs>
                <a:gs pos="7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디지털 정체성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3806578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디지털 양극화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61366" y="1720194"/>
            <a:ext cx="88105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양극화는 경제 환경의 급변과 산업 고용구조의 취약성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과거 정책적 대응의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미흡으로 인해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생겨난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개념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정보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격차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(Digital Divide)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는 교육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소득수준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성별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지역 등의 차이로 인해 정보에 대한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접근과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이용이 차별되어 경제사회적 불균형이 발생하는 현상이다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직업이나 연령에 따라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인터넷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사용자의 비율에서 차이가 나는 현상이나 농촌지역이나 산간지역의 경우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초고속 인터넷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등의 정보습득 매체의 낙후성을 보이는 현상이 정보격차의 실제 사례들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2157922" y="3861048"/>
            <a:ext cx="4628005" cy="2486025"/>
            <a:chOff x="2243138" y="4162400"/>
            <a:chExt cx="4628005" cy="248602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3138" y="4162400"/>
              <a:ext cx="4628005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3138" y="5229200"/>
              <a:ext cx="4619625" cy="1419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90532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노동력의 변화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3374530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디지털 실업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53366" y="1578390"/>
            <a:ext cx="87111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기술의 발전으로 인한 실업의 문제는 이 시대 가장 뜨거운 논쟁거리이다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실질적인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실업의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위협에 어떻게 대응할지에 대한 구체적인 논의는 부족한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실정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일자리가 대량으로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사라지는 사태가 오고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정부와 사회 각계에서는 이런 가능성에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대비</a:t>
            </a:r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기술의 진보가 너무 빠른 컴퓨터와 경쟁에서 인간이 지는 결과로 고용이 회복되지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않는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결과를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낳고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컴퓨터 기술과 로봇의 비약적인 발전은 고용의 양극화를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초래하고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있으므로 지금까지 없었던 새로운 사업을 만들거나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감동적인 음악과 문학을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낳는 직관적이고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창조적인 일의 영역과 고급 문제해결 능력을 필요로 하는 분야를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만들어야 함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05064"/>
            <a:ext cx="3984201" cy="2673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77527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노동력의 변화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3374530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디지털 실업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53366" y="1578390"/>
            <a:ext cx="87111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기술의 발전으로 인한 실업의 문제는 이 시대 가장 뜨거운 논쟁거리이다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실질적인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실업의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위협에 어떻게 대응할지에 대한 구체적인 논의는 부족한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실정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일자리가 대량으로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사라지는 사태가 오고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정부와 사회 각계에서는 이런 가능성에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대비</a:t>
            </a:r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기술의 진보가 너무 빠른 컴퓨터와 경쟁에서 인간이 지는 결과로 고용이 회복되지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않는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결과를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낳고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컴퓨터 기술과 로봇의 비약적인 발전은 고용의 양극화를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초래하고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있으므로 지금까지 없었던 새로운 사업을 만들거나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감동적인 음악과 문학을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낳는 직관적이고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창조적인 일의 영역과 고급 문제해결 능력을 필요로 하는 분야를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만들어야 함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05064"/>
            <a:ext cx="3984201" cy="2673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22400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노동력의 변화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3374530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디지털 워크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53366" y="1699833"/>
            <a:ext cx="871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디지털 워크는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소셜네트워크를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활용해 정보를 더욱 빠르고 유연하게 찾아 업무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능력을 향상시키는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방법을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의미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장소와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시간에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구애받지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않고 자신에게 필요한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업무역량을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강화할 수 있기 때문에 스마트 워크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(Smart Work)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일종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스마트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워크란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사무실이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아니더라도 언제 어디서나 업무를 효율적으로 볼 수 있는 유연한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근무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39" y="3725008"/>
            <a:ext cx="4392488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605" y="3725009"/>
            <a:ext cx="4333875" cy="24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2850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노동력의 변화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3374530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디지털 워크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53366" y="1699833"/>
            <a:ext cx="871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스마트워크의 유형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676500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0235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노동력의 변화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3374530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휴먼 커넥션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76447" y="2487292"/>
            <a:ext cx="87111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인간과 </a:t>
            </a:r>
            <a:r>
              <a:rPr lang="ko-KR" altLang="en-US" sz="1600" dirty="0" err="1">
                <a:solidFill>
                  <a:schemeClr val="bg1"/>
                </a:solidFill>
                <a:latin typeface="+mn-ea"/>
                <a:ea typeface="+mn-ea"/>
              </a:rPr>
              <a:t>모바일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 기술 간의 관계가 대표적인 휴먼 커넥션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(Human Connection)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의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사례</a:t>
            </a:r>
            <a:endParaRPr lang="en-US" altLang="ko-KR" sz="1600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우리는 항상 연결되어 있기 때문에 잠시 멈춰 사색하는 시간이나 기술 및 </a:t>
            </a:r>
            <a:r>
              <a:rPr lang="ko-KR" altLang="en-US" sz="1600" dirty="0" err="1" smtClean="0">
                <a:solidFill>
                  <a:schemeClr val="bg1"/>
                </a:solidFill>
                <a:latin typeface="+mn-ea"/>
                <a:ea typeface="+mn-ea"/>
              </a:rPr>
              <a:t>소셜미디어의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도움 없이 대화를 나누는 시간을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잃어감</a:t>
            </a:r>
            <a:endParaRPr lang="en-US" altLang="ko-KR" sz="16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우리가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디지털 홍수에 빠져 있는 시간이 길어질수록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우리는 스스로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주의력을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통제하지 못해 인지능력이 퇴화하게 된다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인터넷은 의도적으로 구축한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방해체계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(Interruption System)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로서 우리의 집중력을 분산시키기 위해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만들어짐</a:t>
            </a:r>
            <a:endParaRPr lang="en-US" altLang="ko-KR" sz="16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잦은 방해는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우리의 생각을 흩뜨리고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기억력을 약화시키며 우리를 긴장하고 불안하게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하고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생각의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흐름이 복잡해질수록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우리의 집중에 방해가 되는 요소는 사고에 더 큰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손해를 입힘</a:t>
            </a:r>
            <a:endParaRPr lang="en-US" altLang="ko-KR" sz="16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디지털 기반의 휴먼 커넥션의 보편화에 따라서 감성이 결여되고 정보홍수에 따르는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디지털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스트레스도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증가</a:t>
            </a:r>
            <a:endParaRPr lang="en-US" altLang="ko-KR" sz="16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휴먼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커넥션이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면대 면에서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디지털화된 방식으로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변화하여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타인과 공감할 수 있는 능력이 저하되고 있다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스마트 라이프와 관련기술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개발을 기반으로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성장 동력을 확보하여야 하며 스마트기기의 지나친 의존을 방지하기 위한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전략이 필요</a:t>
            </a:r>
            <a:endParaRPr lang="ko-KR" altLang="en-US" sz="1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377" y="60923"/>
            <a:ext cx="4222031" cy="242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266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0" y="276542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76733" y="2706103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그림 3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29891" y="2580103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32" y="2527713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5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28" y="2527713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6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05295" y="2706103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67013" y="2652103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47169" y="2620669"/>
            <a:ext cx="278868" cy="27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 descr="2008LG_MC표지0037.png"/>
          <p:cNvPicPr>
            <a:picLocks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75478" y="2670103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그림 10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4" y="2652103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0" y="2580103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그림 12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76733" y="2703347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13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29891" y="2577347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그림 14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32" y="2524957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그림 15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28" y="2524957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그림 16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05295" y="2703347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그림 17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67013" y="2649347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그림 18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47169" y="2617913"/>
            <a:ext cx="278868" cy="27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그림 19" descr="2008LG_MC표지0037.png"/>
          <p:cNvPicPr>
            <a:picLocks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75478" y="2667347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그림 20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4" y="2649347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그림 21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0" y="2577347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5076056" y="2129014"/>
            <a:ext cx="3600000" cy="696922"/>
          </a:xfrm>
          <a:prstGeom prst="rect">
            <a:avLst/>
          </a:prstGeom>
          <a:noFill/>
        </p:spPr>
        <p:txBody>
          <a:bodyPr wrap="none" lIns="0" tIns="0" rIns="0" bIns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질문 받습니다</a:t>
            </a:r>
            <a:r>
              <a:rPr kumimoji="0" lang="en-US" altLang="ko-KR" sz="2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  <a:r>
              <a:rPr kumimoji="0" lang="ko-KR" altLang="en-US" sz="2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kumimoji="0" lang="ko-KR" altLang="en-US" sz="28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4000496" y="2880360"/>
            <a:ext cx="4675560" cy="762954"/>
          </a:xfrm>
          <a:prstGeom prst="rect">
            <a:avLst/>
          </a:prstGeom>
          <a:noFill/>
        </p:spPr>
        <p:txBody>
          <a:bodyPr wrap="none" lIns="0" tIns="0" rIns="0" bIns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kumimoji="0" lang="ko-KR" altLang="en-US" sz="44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072066" y="2928934"/>
            <a:ext cx="3600000" cy="696922"/>
          </a:xfrm>
          <a:prstGeom prst="rect">
            <a:avLst/>
          </a:prstGeom>
          <a:noFill/>
        </p:spPr>
        <p:txBody>
          <a:bodyPr wrap="none" lIns="0" tIns="0" rIns="0" bIns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합니다</a:t>
            </a:r>
            <a:r>
              <a: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kumimoji="0" lang="ko-KR" altLang="en-US" sz="44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0" name="빛아우라" descr="빛아우라.png"/>
          <p:cNvPicPr>
            <a:picLocks noChangeAspect="1"/>
          </p:cNvPicPr>
          <p:nvPr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695450" y="3044825"/>
            <a:ext cx="2195513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도넛아우라"/>
          <p:cNvSpPr/>
          <p:nvPr/>
        </p:nvSpPr>
        <p:spPr>
          <a:xfrm>
            <a:off x="2214563" y="3789363"/>
            <a:ext cx="1612900" cy="1611312"/>
          </a:xfrm>
          <a:prstGeom prst="donut">
            <a:avLst>
              <a:gd name="adj" fmla="val 1424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rgbClr val="000000"/>
              </a:solidFill>
            </a:endParaRPr>
          </a:p>
        </p:txBody>
      </p:sp>
      <p:pic>
        <p:nvPicPr>
          <p:cNvPr id="33" name="별" descr="별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3388128">
            <a:off x="2067719" y="2866232"/>
            <a:ext cx="268605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직사각형 25"/>
          <p:cNvSpPr/>
          <p:nvPr/>
        </p:nvSpPr>
        <p:spPr>
          <a:xfrm>
            <a:off x="9324975" y="0"/>
            <a:ext cx="298450" cy="298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9774 -1.11111E-6 L 2.77778E-7 -1.11111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77778E-7 -1.85185E-6 L -0.09774 -1.85185E-6 " pathEditMode="relative" rAng="0" ptsTypes="AA">
                                      <p:cBhvr>
                                        <p:cTn id="17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21" dur="600" fill="hold"/>
                                        <p:tgtEl>
                                          <p:spTgt spid="3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.55556E-7 3.33333E-6 L -0.04965 -0.012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3" y="-62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0.00034 0.00347 L -0.02083 -3.7037E-7 " pathEditMode="relative" rAng="0" ptsTypes="AA">
                                      <p:cBhvr>
                                        <p:cTn id="49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" y="-18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3" presetClass="exit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02083 -3.7037E-7 L 0.02275 0.00741 " pathEditMode="relative" rAng="0" ptsTypes="AA">
                                      <p:cBhvr>
                                        <p:cTn id="5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37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955 0.00648 C -0.74739 -0.00949 -0.68542 -0.025 -0.61771 -0.01898 C -0.54982 -0.01296 -0.4783 0.04653 -0.40312 0.04259 C -0.32795 0.03866 -0.23403 -0.03518 -0.16719 -0.04213 C -0.10035 -0.04884 -0.02778 -0.00648 -1.38889E-6 -2.22222E-6 " pathEditMode="relative" rAng="0" ptsTypes="AAAAA">
                                      <p:cBhvr>
                                        <p:cTn id="61" dur="33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69" y="-67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86233 0.00648 C -0.79635 -0.00949 -0.73021 -0.025 -0.65799 -0.01898 C -0.58542 -0.01296 -0.50955 0.04653 -0.42934 0.04259 C -0.34896 0.03866 -0.24931 -0.03518 -0.1783 -0.04213 C -0.10677 -0.04884 -0.02969 -0.00648 2.77778E-7 -2.22222E-6 " pathEditMode="relative" rAng="0" ptsTypes="AAAAA">
                                      <p:cBhvr>
                                        <p:cTn id="69" dur="29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8" y="-67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21006 0.0074 C -1.1177 -0.01065 -1.025 -0.02778 -0.92361 -0.0213 C -0.82187 -0.01482 -0.7151 0.05254 -0.60277 0.04745 C -0.48975 0.04352 -0.34982 -0.03935 -0.25017 -0.04676 C -0.15 -0.05394 -0.04184 -0.00741 -4.72222E-6 2.96296E-6 " pathEditMode="relative" rAng="0" ptsTypes="AAAAA">
                                      <p:cBhvr>
                                        <p:cTn id="77" dur="24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03" y="-74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34513 0.00648 C -0.31909 -0.00949 -0.29253 -0.025 -0.26371 -0.01898 C -0.23472 -0.01296 -0.20451 0.04653 -0.17187 0.0426 C -0.14027 0.03866 -0.09982 -0.03518 -0.07118 -0.04213 C -0.04288 -0.04884 -0.01215 -0.00648 -3.88889E-6 -3.33333E-6 " pathEditMode="relative" rAng="0" ptsTypes="AAAAA">
                                      <p:cBhvr>
                                        <p:cTn id="85" dur="19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34514 0.00648 C -0.3191 -0.00949 -0.29254 -0.025 -0.26372 -0.01898 C -0.23455 -0.01296 -0.20434 0.04653 -0.17188 0.04259 C -0.14028 0.03866 -0.1 -0.03518 -0.07136 -0.04213 C -0.04306 -0.04884 -0.01233 -0.00648 1.94444E-6 -2.22222E-6 " pathEditMode="relative" rAng="0" ptsTypes="AAAAA">
                                      <p:cBhvr>
                                        <p:cTn id="93" dur="27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77569 0.00648 C -0.71649 -0.00949 -0.65694 -0.025 -0.59184 -0.01898 C -0.52656 -0.01296 -0.45816 0.04653 -0.38646 0.04259 C -0.31424 0.03866 -0.22465 -0.03518 -0.16042 -0.04213 C -0.09618 -0.04884 -0.02674 -0.00648 2.77778E-7 -2.22222E-6 " pathEditMode="relative" rAng="0" ptsTypes="AAAAA">
                                      <p:cBhvr>
                                        <p:cTn id="101" dur="28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85" y="-67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34514 0.00648 C -0.31909 -0.00949 -0.29253 -0.025 -0.26371 -0.01898 C -0.23472 -0.01296 -0.20451 0.04653 -0.17187 0.04259 C -0.14028 0.03866 -0.09982 -0.03518 -0.07118 -0.04213 C -0.04288 -0.04884 -0.01215 -0.00648 -2.5E-6 -2.22222E-6 " pathEditMode="relative" rAng="0" ptsTypes="AAAAA">
                                      <p:cBhvr>
                                        <p:cTn id="109" dur="21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059 0.01158 C -0.74878 -0.01666 -0.68663 -0.04421 -0.61857 -0.03356 C -0.55034 -0.02291 -0.47916 0.08334 -0.40399 0.0757 C -0.32812 0.06875 -0.23437 -0.0625 -0.1677 -0.07477 C -0.10052 -0.08611 -0.02812 -0.01134 -4.44444E-6 -2.22222E-6 " pathEditMode="relative" rAng="0" ptsTypes="AAAAA">
                                      <p:cBhvr>
                                        <p:cTn id="117" dur="3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21" y="-1181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93819 -0.00972 C -0.86667 0.01389 -0.79479 0.03658 -0.71597 0.02778 C -0.63715 0.01898 -0.55451 -0.06852 -0.46753 -0.06273 C -0.38003 -0.05694 -0.27135 0.05162 -0.19427 0.06181 C -0.11632 0.07176 -0.03246 0.00949 -5.55556E-7 -2.22222E-6 " pathEditMode="relative" rAng="0" ptsTypes="AAAAA">
                                      <p:cBhvr>
                                        <p:cTn id="125" dur="2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10" y="949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4514 0.01227 C -0.31909 -0.01782 -0.29253 -0.04699 -0.26371 -0.03588 C -0.23472 -0.02453 -0.20451 0.08773 -0.17187 0.08009 C -0.14028 0.07269 -0.09982 -0.0662 -0.07118 -0.0794 C -0.04288 -0.0919 -0.01215 -0.01227 -2.5E-6 -2.22222E-6 " pathEditMode="relative" rAng="0" ptsTypes="AAAAA">
                                      <p:cBhvr>
                                        <p:cTn id="133" dur="26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125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80955 0.00648 C -0.7474 -0.00949 -0.68542 -0.025 -0.61771 -0.01898 C -0.54983 -0.01296 -0.4783 0.04653 -0.40313 0.04259 C -0.32795 0.03866 -0.23403 -0.03518 -0.16719 -0.04213 C -0.10035 -0.04884 -0.02778 -0.00648 2.77778E-6 -2.22222E-6 " pathEditMode="relative" rAng="0" ptsTypes="AAAAA">
                                      <p:cBhvr>
                                        <p:cTn id="144" dur="33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69" y="-671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0.86233 0.00648 C -0.79636 -0.00949 -0.73021 -0.025 -0.65799 -0.01898 C -0.58542 -0.01296 -0.50955 0.04653 -0.42934 0.04259 C -0.34896 0.03866 -0.24931 -0.03518 -0.1783 -0.04213 C -0.10677 -0.04884 -0.02969 -0.00648 4.16667E-6 -2.22222E-6 " pathEditMode="relative" rAng="0" ptsTypes="AAAAA">
                                      <p:cBhvr>
                                        <p:cTn id="152" dur="29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8" y="-671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1.21024 0.00741 C -1.11788 -0.01065 -1.025 -0.02778 -0.92361 -0.0213 C -0.82187 -0.01481 -0.7151 0.05255 -0.60277 0.04745 C -0.48975 0.04352 -0.34982 -0.03935 -0.25017 -0.04676 C -0.15 -0.05393 -0.04184 -0.00741 -4.72222E-6 -7.40741E-7 " pathEditMode="relative" rAng="0" ptsTypes="AAAAA">
                                      <p:cBhvr>
                                        <p:cTn id="160" dur="24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03" y="-7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-0.34513 0.00648 C -0.31909 -0.00949 -0.29253 -0.025 -0.26371 -0.01898 C -0.23472 -0.01296 -0.20451 0.04653 -0.17187 0.04259 C -0.14027 0.03866 -0.09982 -0.03518 -0.07118 -0.04213 C -0.04288 -0.04884 -0.01215 -0.00648 -3.88889E-6 -2.22222E-6 " pathEditMode="relative" rAng="0" ptsTypes="AAAAA">
                                      <p:cBhvr>
                                        <p:cTn id="168" dur="19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-0.34513 0.00648 C -0.31909 -0.00949 -0.29253 -0.025 -0.26371 -0.01898 C -0.23454 -0.01296 -0.20434 0.04653 -0.17187 0.04259 C -0.14027 0.03866 -0.1 -0.03518 -0.07135 -0.04213 C -0.04305 -0.04884 -0.01232 -0.00648 -3.88889E-6 -2.22222E-6 " pathEditMode="relative" rAng="0" ptsTypes="AAAAA">
                                      <p:cBhvr>
                                        <p:cTn id="176" dur="2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0.77569 0.00648 C -0.71649 -0.00949 -0.65694 -0.025 -0.59184 -0.01898 C -0.52656 -0.01296 -0.45816 0.04653 -0.38646 0.04259 C -0.31424 0.03866 -0.22465 -0.03518 -0.16042 -0.04213 C -0.09618 -0.04884 -0.02674 -0.00648 2.77778E-7 -2.22222E-6 " pathEditMode="relative" rAng="0" ptsTypes="AAAAA">
                                      <p:cBhvr>
                                        <p:cTn id="184" dur="28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85" y="-671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animMotion origin="layout" path="M -0.34514 0.00648 C -0.31909 -0.00949 -0.29253 -0.025 -0.26371 -0.01898 C -0.23472 -0.01296 -0.20451 0.04653 -0.17187 0.04259 C -0.14028 0.03866 -0.09982 -0.03518 -0.07118 -0.04213 C -0.04288 -0.04884 -0.01215 -0.00648 -2.22222E-6 -2.22222E-6 " pathEditMode="relative" rAng="0" ptsTypes="AAAAA">
                                      <p:cBhvr>
                                        <p:cTn id="192" dur="21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81059 0.01158 C -0.74878 -0.01666 -0.68663 -0.04421 -0.61857 -0.03356 C -0.55034 -0.02291 -0.47916 0.08334 -0.40399 0.0757 C -0.32812 0.06875 -0.23437 -0.0625 -0.1677 -0.07477 C -0.10052 -0.08611 -0.02812 -0.01134 -4.44444E-6 -2.22222E-6 " pathEditMode="relative" rAng="0" ptsTypes="AAAAA">
                                      <p:cBhvr>
                                        <p:cTn id="200" dur="3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21" y="-1181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0" presetClass="path" presetSubtype="0" accel="50000" decel="50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-0.93819 -0.00972 C -0.86666 0.01389 -0.79479 0.03658 -0.71597 0.02778 C -0.63715 0.01898 -0.55451 -0.06852 -0.46753 -0.06273 C -0.38003 -0.05694 -0.27135 0.05162 -0.19427 0.06181 C -0.11632 0.07176 -0.03246 0.00949 -2.77778E-6 -2.22222E-6 " pathEditMode="relative" rAng="0" ptsTypes="AAAAA">
                                      <p:cBhvr>
                                        <p:cTn id="208" dur="2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10" y="949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34514 0.01227 C -0.3191 -0.01782 -0.29254 -0.04699 -0.26372 -0.03588 C -0.23472 -0.02453 -0.20452 0.08774 -0.17188 0.0801 C -0.14028 0.07269 -0.09983 -0.0662 -0.07118 -0.07939 C -0.04288 -0.09189 -0.01216 -0.01226 2.5E-6 -3.7037E-6 " pathEditMode="relative" rAng="0" ptsTypes="AAAAA">
                                      <p:cBhvr>
                                        <p:cTn id="216" dur="26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1250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2" name="그룹 359"/>
          <p:cNvGrpSpPr>
            <a:grpSpLocks/>
          </p:cNvGrpSpPr>
          <p:nvPr/>
        </p:nvGrpSpPr>
        <p:grpSpPr bwMode="auto">
          <a:xfrm>
            <a:off x="292100" y="296863"/>
            <a:ext cx="8559800" cy="6264275"/>
            <a:chOff x="400373" y="1358776"/>
            <a:chExt cx="8559000" cy="6264696"/>
          </a:xfrm>
        </p:grpSpPr>
        <p:sp>
          <p:nvSpPr>
            <p:cNvPr id="68" name="직사각형 67"/>
            <p:cNvSpPr/>
            <p:nvPr/>
          </p:nvSpPr>
          <p:spPr>
            <a:xfrm>
              <a:off x="400373" y="1358776"/>
              <a:ext cx="36510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400373" y="7586957"/>
              <a:ext cx="36510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8922864" y="1358776"/>
              <a:ext cx="36509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8922864" y="7586957"/>
              <a:ext cx="36509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2" name="직선 연결선 71"/>
            <p:cNvCxnSpPr/>
            <p:nvPr/>
          </p:nvCxnSpPr>
          <p:spPr>
            <a:xfrm>
              <a:off x="417834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>
              <a:off x="8959373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427358" y="1376239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427358" y="7577431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773840" y="1556792"/>
            <a:ext cx="76328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2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정보의 풍요는 집중력의 결핍으로 이어지고 있는데</a:t>
            </a:r>
            <a:r>
              <a:rPr lang="en-US" altLang="ko-KR" sz="32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2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사람과 디지털 기기의 관계를 의미하는 대표적인 용어는</a:t>
            </a:r>
            <a:r>
              <a:rPr lang="en-US" altLang="ko-KR" sz="32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?</a:t>
            </a:r>
            <a:endParaRPr lang="ko-KR" altLang="en-US" sz="3200" dirty="0">
              <a:solidFill>
                <a:srgbClr val="DDD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827584" y="3356793"/>
            <a:ext cx="5256584" cy="86429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4000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6228184" y="3437805"/>
            <a:ext cx="1367631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6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이다</a:t>
            </a:r>
            <a:r>
              <a:rPr lang="en-US" altLang="ko-KR" sz="36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827584" y="3502749"/>
            <a:ext cx="53285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휴먼 커넥션</a:t>
            </a:r>
            <a:endParaRPr lang="ko-KR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8" name="그림 37" descr="43.png"/>
          <p:cNvPicPr>
            <a:picLocks noChangeAspect="1"/>
          </p:cNvPicPr>
          <p:nvPr/>
        </p:nvPicPr>
        <p:blipFill>
          <a:blip r:embed="rId4" cstate="print">
            <a:lum bright="-10000" contrast="6000"/>
          </a:blip>
          <a:srcRect/>
          <a:stretch>
            <a:fillRect/>
          </a:stretch>
        </p:blipFill>
        <p:spPr bwMode="auto">
          <a:xfrm rot="771894">
            <a:off x="5341717" y="3003169"/>
            <a:ext cx="1001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762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6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241718" y="10362"/>
            <a:ext cx="7956376" cy="972000"/>
          </a:xfrm>
          <a:prstGeom prst="rect">
            <a:avLst/>
          </a:prstGeom>
          <a:noFill/>
        </p:spPr>
        <p:txBody>
          <a:bodyPr lIns="360000" tIns="0" rIns="0" bIns="0" anchor="b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3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목 차</a:t>
            </a:r>
          </a:p>
        </p:txBody>
      </p:sp>
      <p:grpSp>
        <p:nvGrpSpPr>
          <p:cNvPr id="3" name="그룹 1-1"/>
          <p:cNvGrpSpPr>
            <a:grpSpLocks/>
          </p:cNvGrpSpPr>
          <p:nvPr/>
        </p:nvGrpSpPr>
        <p:grpSpPr bwMode="auto">
          <a:xfrm>
            <a:off x="395536" y="1756432"/>
            <a:ext cx="961965" cy="743098"/>
            <a:chOff x="486030" y="1406555"/>
            <a:chExt cx="1196776" cy="1073722"/>
          </a:xfrm>
        </p:grpSpPr>
        <p:grpSp>
          <p:nvGrpSpPr>
            <p:cNvPr id="4" name="그룹 60"/>
            <p:cNvGrpSpPr>
              <a:grpSpLocks/>
            </p:cNvGrpSpPr>
            <p:nvPr/>
          </p:nvGrpSpPr>
          <p:grpSpPr bwMode="auto">
            <a:xfrm rot="5400000">
              <a:off x="547557" y="1345028"/>
              <a:ext cx="1073722" cy="1196776"/>
              <a:chOff x="918901" y="3707507"/>
              <a:chExt cx="971819" cy="1083196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9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8" name="그림 7"/>
              <p:cNvPicPr>
                <a:picLocks noChangeAspect="1"/>
              </p:cNvPicPr>
              <p:nvPr/>
            </p:nvPicPr>
            <p:blipFill>
              <a:blip r:embed="rId3" cstate="print">
                <a:extLst/>
              </a:blip>
              <a:stretch>
                <a:fillRect/>
              </a:stretch>
            </p:blipFill>
            <p:spPr>
              <a:xfrm>
                <a:off x="983314" y="3778765"/>
                <a:ext cx="843987" cy="940693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46" name="TextBox 45"/>
            <p:cNvSpPr txBox="1"/>
            <p:nvPr/>
          </p:nvSpPr>
          <p:spPr>
            <a:xfrm>
              <a:off x="827782" y="1773041"/>
              <a:ext cx="620053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01</a:t>
              </a:r>
              <a:endParaRPr kumimoji="0"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5" name="그룹 1-2"/>
          <p:cNvGrpSpPr>
            <a:grpSpLocks/>
          </p:cNvGrpSpPr>
          <p:nvPr/>
        </p:nvGrpSpPr>
        <p:grpSpPr bwMode="auto">
          <a:xfrm>
            <a:off x="179512" y="1667533"/>
            <a:ext cx="6822042" cy="959328"/>
            <a:chOff x="62591" y="1358776"/>
            <a:chExt cx="4780638" cy="1249680"/>
          </a:xfrm>
        </p:grpSpPr>
        <p:sp>
          <p:nvSpPr>
            <p:cNvPr id="35" name="직사각형 34"/>
            <p:cNvSpPr/>
            <p:nvPr/>
          </p:nvSpPr>
          <p:spPr>
            <a:xfrm>
              <a:off x="407013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4454366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4454366" y="2571934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39" name="직선 연결선 38"/>
            <p:cNvCxnSpPr/>
            <p:nvPr/>
          </p:nvCxnSpPr>
          <p:spPr>
            <a:xfrm flipH="1">
              <a:off x="8005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>
              <a:off x="427646" y="137624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>
              <a:off x="427646" y="258781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직사각형 67"/>
            <p:cNvSpPr/>
            <p:nvPr/>
          </p:nvSpPr>
          <p:spPr>
            <a:xfrm>
              <a:off x="62591" y="1965355"/>
              <a:ext cx="36506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407013" y="2570346"/>
              <a:ext cx="36505" cy="349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0" name="직선 연결선 69"/>
            <p:cNvCxnSpPr/>
            <p:nvPr/>
          </p:nvCxnSpPr>
          <p:spPr>
            <a:xfrm flipH="1" flipV="1">
              <a:off x="8005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/>
            <p:cNvCxnSpPr/>
            <p:nvPr/>
          </p:nvCxnSpPr>
          <p:spPr>
            <a:xfrm>
              <a:off x="447976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직사각형 71"/>
            <p:cNvSpPr/>
            <p:nvPr/>
          </p:nvSpPr>
          <p:spPr>
            <a:xfrm flipH="1">
              <a:off x="4806724" y="1965355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3" name="직선 연결선 72"/>
            <p:cNvCxnSpPr/>
            <p:nvPr/>
          </p:nvCxnSpPr>
          <p:spPr>
            <a:xfrm flipV="1">
              <a:off x="447976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 1-1"/>
          <p:cNvSpPr txBox="1"/>
          <p:nvPr/>
        </p:nvSpPr>
        <p:spPr>
          <a:xfrm>
            <a:off x="1683271" y="2003722"/>
            <a:ext cx="5229614" cy="3447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225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디지털 정체성</a:t>
            </a:r>
            <a:endParaRPr kumimoji="0" lang="en-US" altLang="ko-K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342230" y="2550996"/>
            <a:ext cx="6855864" cy="498598"/>
            <a:chOff x="1857420" y="2497251"/>
            <a:chExt cx="5370685" cy="423338"/>
          </a:xfrm>
        </p:grpSpPr>
        <p:sp>
          <p:nvSpPr>
            <p:cNvPr id="114" name="Text 1-2"/>
            <p:cNvSpPr txBox="1"/>
            <p:nvPr/>
          </p:nvSpPr>
          <p:spPr>
            <a:xfrm>
              <a:off x="2215918" y="2497251"/>
              <a:ext cx="5012187" cy="423338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증강인간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개인이 보이는 </a:t>
              </a:r>
              <a:r>
                <a:rPr kumimoji="0" lang="ko-KR" altLang="en-US" dirty="0" err="1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소셜미디어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디지털양극화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115" name="화살표 1"/>
            <p:cNvGrpSpPr>
              <a:grpSpLocks/>
            </p:cNvGrpSpPr>
            <p:nvPr/>
          </p:nvGrpSpPr>
          <p:grpSpPr bwMode="auto">
            <a:xfrm>
              <a:off x="1857420" y="2635994"/>
              <a:ext cx="236707" cy="146050"/>
              <a:chOff x="1858915" y="2239178"/>
              <a:chExt cx="175354" cy="147421"/>
            </a:xfrm>
          </p:grpSpPr>
          <p:sp>
            <p:nvSpPr>
              <p:cNvPr id="116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37" name="그룹 1-1"/>
          <p:cNvGrpSpPr>
            <a:grpSpLocks/>
          </p:cNvGrpSpPr>
          <p:nvPr/>
        </p:nvGrpSpPr>
        <p:grpSpPr bwMode="auto">
          <a:xfrm>
            <a:off x="373041" y="3606243"/>
            <a:ext cx="961965" cy="743098"/>
            <a:chOff x="486030" y="1406555"/>
            <a:chExt cx="1196776" cy="1073722"/>
          </a:xfrm>
        </p:grpSpPr>
        <p:grpSp>
          <p:nvGrpSpPr>
            <p:cNvPr id="138" name="그룹 60"/>
            <p:cNvGrpSpPr>
              <a:grpSpLocks/>
            </p:cNvGrpSpPr>
            <p:nvPr/>
          </p:nvGrpSpPr>
          <p:grpSpPr bwMode="auto">
            <a:xfrm rot="5400000">
              <a:off x="547557" y="1345028"/>
              <a:ext cx="1073722" cy="1196776"/>
              <a:chOff x="918901" y="3707507"/>
              <a:chExt cx="971819" cy="1083196"/>
            </a:xfrm>
          </p:grpSpPr>
          <p:sp>
            <p:nvSpPr>
              <p:cNvPr id="141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9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143" name="그림 142"/>
              <p:cNvPicPr>
                <a:picLocks noChangeAspect="1"/>
              </p:cNvPicPr>
              <p:nvPr/>
            </p:nvPicPr>
            <p:blipFill>
              <a:blip r:embed="rId3" cstate="print">
                <a:extLst/>
              </a:blip>
              <a:stretch>
                <a:fillRect/>
              </a:stretch>
            </p:blipFill>
            <p:spPr>
              <a:xfrm>
                <a:off x="983314" y="3778765"/>
                <a:ext cx="843987" cy="940693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40" name="TextBox 139"/>
            <p:cNvSpPr txBox="1"/>
            <p:nvPr/>
          </p:nvSpPr>
          <p:spPr>
            <a:xfrm>
              <a:off x="827782" y="1773041"/>
              <a:ext cx="620053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 smtClean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02</a:t>
              </a:r>
              <a:endParaRPr kumimoji="0"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44" name="그룹 1-2"/>
          <p:cNvGrpSpPr>
            <a:grpSpLocks/>
          </p:cNvGrpSpPr>
          <p:nvPr/>
        </p:nvGrpSpPr>
        <p:grpSpPr bwMode="auto">
          <a:xfrm>
            <a:off x="107504" y="3517344"/>
            <a:ext cx="6822042" cy="831998"/>
            <a:chOff x="62591" y="1358776"/>
            <a:chExt cx="4780638" cy="1249680"/>
          </a:xfrm>
        </p:grpSpPr>
        <p:sp>
          <p:nvSpPr>
            <p:cNvPr id="146" name="직사각형 145"/>
            <p:cNvSpPr/>
            <p:nvPr/>
          </p:nvSpPr>
          <p:spPr>
            <a:xfrm>
              <a:off x="407013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47" name="직사각형 146"/>
            <p:cNvSpPr/>
            <p:nvPr/>
          </p:nvSpPr>
          <p:spPr>
            <a:xfrm>
              <a:off x="4454366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49" name="직사각형 148"/>
            <p:cNvSpPr/>
            <p:nvPr/>
          </p:nvSpPr>
          <p:spPr>
            <a:xfrm>
              <a:off x="4454366" y="2571934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50" name="직선 연결선 149"/>
            <p:cNvCxnSpPr/>
            <p:nvPr/>
          </p:nvCxnSpPr>
          <p:spPr>
            <a:xfrm flipH="1">
              <a:off x="8005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직선 연결선 152"/>
            <p:cNvCxnSpPr/>
            <p:nvPr/>
          </p:nvCxnSpPr>
          <p:spPr>
            <a:xfrm>
              <a:off x="427646" y="137624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직선 연결선 168"/>
            <p:cNvCxnSpPr/>
            <p:nvPr/>
          </p:nvCxnSpPr>
          <p:spPr>
            <a:xfrm>
              <a:off x="427646" y="258781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직사각형 169"/>
            <p:cNvSpPr/>
            <p:nvPr/>
          </p:nvSpPr>
          <p:spPr>
            <a:xfrm>
              <a:off x="62591" y="1965355"/>
              <a:ext cx="36506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407013" y="2570346"/>
              <a:ext cx="36505" cy="349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72" name="직선 연결선 171"/>
            <p:cNvCxnSpPr/>
            <p:nvPr/>
          </p:nvCxnSpPr>
          <p:spPr>
            <a:xfrm flipH="1" flipV="1">
              <a:off x="8005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직선 연결선 172"/>
            <p:cNvCxnSpPr/>
            <p:nvPr/>
          </p:nvCxnSpPr>
          <p:spPr>
            <a:xfrm>
              <a:off x="447976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직사각형 173"/>
            <p:cNvSpPr/>
            <p:nvPr/>
          </p:nvSpPr>
          <p:spPr>
            <a:xfrm flipH="1">
              <a:off x="4806724" y="1965355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75" name="직선 연결선 174"/>
            <p:cNvCxnSpPr/>
            <p:nvPr/>
          </p:nvCxnSpPr>
          <p:spPr>
            <a:xfrm flipV="1">
              <a:off x="447976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" name="Text 1-1"/>
          <p:cNvSpPr txBox="1"/>
          <p:nvPr/>
        </p:nvSpPr>
        <p:spPr>
          <a:xfrm>
            <a:off x="1570537" y="3853533"/>
            <a:ext cx="5229614" cy="3447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225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노동력의 변화</a:t>
            </a:r>
            <a:endParaRPr kumimoji="0" lang="en-US" altLang="ko-K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77" name="그룹 176"/>
          <p:cNvGrpSpPr/>
          <p:nvPr/>
        </p:nvGrpSpPr>
        <p:grpSpPr>
          <a:xfrm>
            <a:off x="1300826" y="4403845"/>
            <a:ext cx="5351263" cy="249299"/>
            <a:chOff x="1857420" y="2603085"/>
            <a:chExt cx="7343622" cy="211670"/>
          </a:xfrm>
        </p:grpSpPr>
        <p:sp>
          <p:nvSpPr>
            <p:cNvPr id="178" name="Text 1-2"/>
            <p:cNvSpPr txBox="1"/>
            <p:nvPr/>
          </p:nvSpPr>
          <p:spPr>
            <a:xfrm>
              <a:off x="2215917" y="2603085"/>
              <a:ext cx="6985125" cy="21167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디지털 실업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디지털 워크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휴먼 커넥션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179" name="화살표 1"/>
            <p:cNvGrpSpPr>
              <a:grpSpLocks/>
            </p:cNvGrpSpPr>
            <p:nvPr/>
          </p:nvGrpSpPr>
          <p:grpSpPr bwMode="auto">
            <a:xfrm>
              <a:off x="1857420" y="2635994"/>
              <a:ext cx="236707" cy="146050"/>
              <a:chOff x="1858915" y="2239178"/>
              <a:chExt cx="175354" cy="147421"/>
            </a:xfrm>
          </p:grpSpPr>
          <p:sp>
            <p:nvSpPr>
              <p:cNvPr id="184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883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8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디지털 정체성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1" name="그룹 8"/>
          <p:cNvGrpSpPr>
            <a:grpSpLocks/>
          </p:cNvGrpSpPr>
          <p:nvPr/>
        </p:nvGrpSpPr>
        <p:grpSpPr bwMode="auto">
          <a:xfrm>
            <a:off x="502166" y="928670"/>
            <a:ext cx="8210550" cy="5616575"/>
            <a:chOff x="464482" y="980728"/>
            <a:chExt cx="8211974" cy="5616624"/>
          </a:xfrm>
        </p:grpSpPr>
        <p:grpSp>
          <p:nvGrpSpPr>
            <p:cNvPr id="12" name="그룹 49"/>
            <p:cNvGrpSpPr>
              <a:grpSpLocks/>
            </p:cNvGrpSpPr>
            <p:nvPr/>
          </p:nvGrpSpPr>
          <p:grpSpPr bwMode="auto">
            <a:xfrm>
              <a:off x="464482" y="980728"/>
              <a:ext cx="8211974" cy="5328632"/>
              <a:chOff x="-772514" y="2790487"/>
              <a:chExt cx="7422968" cy="5229395"/>
            </a:xfrm>
          </p:grpSpPr>
          <p:pic>
            <p:nvPicPr>
              <p:cNvPr id="14" name="그림 27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그룹 77"/>
              <p:cNvGrpSpPr>
                <a:grpSpLocks/>
              </p:cNvGrpSpPr>
              <p:nvPr/>
            </p:nvGrpSpPr>
            <p:grpSpPr bwMode="auto">
              <a:xfrm>
                <a:off x="877730" y="2790487"/>
                <a:ext cx="4145486" cy="791263"/>
                <a:chOff x="5154455" y="2528546"/>
                <a:chExt cx="4145515" cy="791269"/>
              </a:xfrm>
            </p:grpSpPr>
            <p:pic>
              <p:nvPicPr>
                <p:cNvPr id="17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5154455" y="2528546"/>
                  <a:ext cx="142876" cy="790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9157094" y="2529240"/>
                  <a:ext cx="142876" cy="790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6" name="그림 81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" name="Picture 27" descr="D:\alvin\pello\png4\25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0426" y="6286749"/>
              <a:ext cx="7885134" cy="310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모서리가 둥근 직사각형 18"/>
          <p:cNvSpPr/>
          <p:nvPr/>
        </p:nvSpPr>
        <p:spPr>
          <a:xfrm>
            <a:off x="2987824" y="1412776"/>
            <a:ext cx="3168352" cy="354902"/>
          </a:xfrm>
          <a:prstGeom prst="roundRect">
            <a:avLst>
              <a:gd name="adj" fmla="val 50000"/>
            </a:avLst>
          </a:prstGeom>
          <a:blipFill dpi="0" rotWithShape="1">
            <a:blip r:embed="rId6" cstate="print">
              <a:extLst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 err="1" smtClean="0">
                <a:solidFill>
                  <a:prstClr val="white"/>
                </a:solidFill>
                <a:effectLst>
                  <a:outerShdw blurRad="114300" dist="12700" dir="2700000" algn="tl">
                    <a:srgbClr val="000000">
                      <a:alpha val="98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증강인간란</a:t>
            </a:r>
            <a:endParaRPr kumimoji="0" lang="ko-KR" altLang="en-US" dirty="0">
              <a:solidFill>
                <a:prstClr val="white"/>
              </a:solidFill>
              <a:effectLst>
                <a:outerShdw blurRad="114300" dist="12700" dir="2700000" algn="tl">
                  <a:srgbClr val="000000">
                    <a:alpha val="98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06753" y="2304291"/>
            <a:ext cx="44279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/>
              <a:t>증강인간</a:t>
            </a:r>
            <a:r>
              <a:rPr lang="en-US" altLang="ko-KR" dirty="0"/>
              <a:t>(Human Augmentation)</a:t>
            </a:r>
            <a:r>
              <a:rPr lang="ko-KR" altLang="en-US" dirty="0"/>
              <a:t>이란 현실과 가상이 결합된 증강현실에서 실제보다 </a:t>
            </a:r>
            <a:r>
              <a:rPr lang="ko-KR" altLang="en-US" dirty="0" smtClean="0"/>
              <a:t>능력이 커진 사람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/>
              <a:t>제</a:t>
            </a:r>
            <a:r>
              <a:rPr lang="en-US" altLang="ko-KR" dirty="0"/>
              <a:t>4</a:t>
            </a:r>
            <a:r>
              <a:rPr lang="ko-KR" altLang="en-US" dirty="0"/>
              <a:t>차 산업혁명은 우리가 살아가는 모습을 사물인터넷</a:t>
            </a:r>
            <a:r>
              <a:rPr lang="en-US" altLang="ko-KR" dirty="0"/>
              <a:t>, </a:t>
            </a:r>
            <a:r>
              <a:rPr lang="ko-KR" altLang="en-US" dirty="0" smtClean="0"/>
              <a:t>바이오산업</a:t>
            </a:r>
            <a:r>
              <a:rPr lang="en-US" altLang="ko-KR" dirty="0"/>
              <a:t>, </a:t>
            </a:r>
            <a:r>
              <a:rPr lang="ko-KR" altLang="en-US" dirty="0"/>
              <a:t>증강 현실</a:t>
            </a:r>
            <a:r>
              <a:rPr lang="en-US" altLang="ko-KR" dirty="0"/>
              <a:t>, </a:t>
            </a:r>
            <a:r>
              <a:rPr lang="ko-KR" altLang="en-US" dirty="0"/>
              <a:t>인공지능</a:t>
            </a:r>
            <a:r>
              <a:rPr lang="en-US" altLang="ko-KR" dirty="0"/>
              <a:t>(AI) </a:t>
            </a:r>
            <a:r>
              <a:rPr lang="ko-KR" altLang="en-US" dirty="0"/>
              <a:t>분야를 활용하여 광범위하게 근본적으로 바꾸고 </a:t>
            </a:r>
            <a:r>
              <a:rPr lang="ko-KR" altLang="en-US" dirty="0" smtClean="0"/>
              <a:t>있음</a:t>
            </a:r>
            <a:endParaRPr lang="en-US" altLang="ko-KR" dirty="0"/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/>
              <a:t>향후에 증강인간을 구현하는 것이 가능해지면 사람과 사람 간 관계까지도 </a:t>
            </a:r>
            <a:r>
              <a:rPr lang="ko-KR" altLang="en-US" dirty="0" smtClean="0"/>
              <a:t>재정의해야 하고</a:t>
            </a:r>
            <a:r>
              <a:rPr lang="en-US" altLang="ko-KR" dirty="0"/>
              <a:t>, </a:t>
            </a:r>
            <a:r>
              <a:rPr lang="ko-KR" altLang="en-US" dirty="0"/>
              <a:t>증강현실 기술은 사람이 존재한다는 것의 의미를 변화시킬 것</a:t>
            </a:r>
            <a:endParaRPr lang="ko-KR" altLang="en-US" dirty="0">
              <a:latin typeface="+mn-ea"/>
              <a:ea typeface="+mn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20888"/>
            <a:ext cx="301526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56279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디지털 정체성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3374530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증강인간이란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53890" y="2780928"/>
            <a:ext cx="84225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인간의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기억을 추출하는 것이 가능해짐에 따라서 인간의 경계를 모호하게 만들 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있는 기술에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대한 고민이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필요</a:t>
            </a:r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자율 자동차와 화성 이주를 계획하고 있는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엘론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머스크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en-US" altLang="ko-KR" dirty="0" err="1">
                <a:solidFill>
                  <a:schemeClr val="bg1"/>
                </a:solidFill>
                <a:latin typeface="+mn-ea"/>
                <a:ea typeface="+mn-ea"/>
              </a:rPr>
              <a:t>Elon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 Musk)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의 남은 꿈은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증강된 인간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기존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인간보다 뛰어난 미래 인공지능과 경쟁하기 위해서 진화된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인간으로서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뇌를 증강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增强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시키는데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인간의 뇌를 증강하기 위한 핵심 기술 중 하나가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개발된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신경그물 이론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(Reticular Theory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).</a:t>
            </a:r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스위스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로잔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공대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en-US" altLang="ko-KR" dirty="0" err="1">
                <a:solidFill>
                  <a:schemeClr val="bg1"/>
                </a:solidFill>
                <a:latin typeface="+mn-ea"/>
                <a:ea typeface="+mn-ea"/>
              </a:rPr>
              <a:t>EPFL,Ecole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+mn-ea"/>
                <a:ea typeface="+mn-ea"/>
              </a:rPr>
              <a:t>polytechnique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+mn-ea"/>
                <a:ea typeface="+mn-ea"/>
              </a:rPr>
              <a:t>fédérale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 de Lausanne)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연구팀이 하반신이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마비된 원숭이를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다시 걷게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하여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뇌파 측정 기술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기계 학습을 통한 뇌 신호 판독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정확한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하반신 근육 자극 등 이미 알려진 기술을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적용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다양한 기술의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조합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무선 통신 기술을 이용한 뇌파 신호 전달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그리고 인간과 가장 비슷한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원숭이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실험에서의 성공이라는 큰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의의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7410"/>
            <a:ext cx="3615553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66023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디지털 정체성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3374530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증강인간이란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166719" y="2087463"/>
            <a:ext cx="881056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인간의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기억을 추출하는 것이 가능해짐에 따라서 인간의 경계를 모호하게 만들 수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있는 기술에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대한 고민이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필요</a:t>
            </a:r>
            <a:endParaRPr lang="en-US" altLang="ko-KR" sz="1600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자율 자동차와 화성 이주를 계획하고 있는 </a:t>
            </a:r>
            <a:r>
              <a:rPr lang="ko-KR" altLang="en-US" sz="1600" dirty="0" err="1">
                <a:solidFill>
                  <a:schemeClr val="bg1"/>
                </a:solidFill>
                <a:latin typeface="+mn-ea"/>
                <a:ea typeface="+mn-ea"/>
              </a:rPr>
              <a:t>엘론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  <a:latin typeface="+mn-ea"/>
                <a:ea typeface="+mn-ea"/>
              </a:rPr>
              <a:t>머스크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en-US" altLang="ko-KR" sz="1600" dirty="0" err="1">
                <a:solidFill>
                  <a:schemeClr val="bg1"/>
                </a:solidFill>
                <a:latin typeface="+mn-ea"/>
                <a:ea typeface="+mn-ea"/>
              </a:rPr>
              <a:t>Elon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 Musk)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의 남은 꿈은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증강된 인간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endParaRPr lang="en-US" altLang="ko-KR" sz="16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기존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인간보다 뛰어난 미래 인공지능과 경쟁하기 위해서 진화된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인간으로서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뇌를 증강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增强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)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시키는데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인간의 뇌를 증강하기 위한 핵심 기술 중 하나가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개발된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신경그물 이론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(Reticular Theory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  <a:ea typeface="+mn-ea"/>
              </a:rPr>
              <a:t>).</a:t>
            </a:r>
            <a:endParaRPr lang="en-US" altLang="ko-KR" sz="1600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스위스 </a:t>
            </a:r>
            <a:r>
              <a:rPr lang="ko-KR" altLang="en-US" sz="1600" dirty="0" err="1">
                <a:solidFill>
                  <a:schemeClr val="bg1"/>
                </a:solidFill>
                <a:latin typeface="+mn-ea"/>
                <a:ea typeface="+mn-ea"/>
              </a:rPr>
              <a:t>로잔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 공대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en-US" altLang="ko-KR" sz="1600" dirty="0" err="1">
                <a:solidFill>
                  <a:schemeClr val="bg1"/>
                </a:solidFill>
                <a:latin typeface="+mn-ea"/>
                <a:ea typeface="+mn-ea"/>
              </a:rPr>
              <a:t>EPFL,Ecole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+mn-ea"/>
                <a:ea typeface="+mn-ea"/>
              </a:rPr>
              <a:t>polytechnique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+mn-ea"/>
                <a:ea typeface="+mn-ea"/>
              </a:rPr>
              <a:t>fédérale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 de Lausanne)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연구팀이 하반신이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마비된 원숭이를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다시 걷게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하여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뇌파 측정 기술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기계 학습을 통한 뇌 신호 판독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정확한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하반신 근육 자극 등 이미 알려진 기술을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적용</a:t>
            </a:r>
            <a:endParaRPr lang="en-US" altLang="ko-KR" sz="16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다양한 기술의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조합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무선 통신 기술을 이용한 뇌파 신호 전달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그리고 인간과 가장 비슷한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원숭이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실험에서의 성공이라는 큰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의의</a:t>
            </a:r>
            <a:endParaRPr lang="en-US" altLang="ko-KR" sz="16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증강인간의 목표는 장애 극복에 있는데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이는 신경전달의 입출력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말초신경계의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입출력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인공신체의 제작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생체 재생 등 총 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4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개의 단계로 나눠 실제 신체 부위처럼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작동하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는 기구를 제작</a:t>
            </a:r>
            <a:endParaRPr lang="en-US" altLang="ko-KR" sz="16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증강인간 구현에 핵심요소는 현장감과 </a:t>
            </a:r>
            <a:r>
              <a:rPr lang="ko-KR" altLang="en-US" sz="1600" dirty="0" err="1">
                <a:solidFill>
                  <a:schemeClr val="bg1"/>
                </a:solidFill>
                <a:latin typeface="+mn-ea"/>
                <a:ea typeface="+mn-ea"/>
              </a:rPr>
              <a:t>몰입감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 제공이고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증강현실이 정보와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경험을 전달하는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새로운 매체라면 실제와 유사한 </a:t>
            </a:r>
            <a:r>
              <a:rPr lang="ko-KR" altLang="en-US" sz="1600" dirty="0" err="1">
                <a:solidFill>
                  <a:schemeClr val="bg1"/>
                </a:solidFill>
                <a:latin typeface="+mn-ea"/>
                <a:ea typeface="+mn-ea"/>
              </a:rPr>
              <a:t>스토리가가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 되어야 가능하다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현재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다양한 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  <a:ea typeface="+mn-ea"/>
              </a:rPr>
              <a:t>VR(Virtual 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Reality)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기기가 나오게 된 원동력이 게임이고</a:t>
            </a:r>
            <a:r>
              <a:rPr lang="en-US" altLang="ko-KR" sz="1600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주요 가상현실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애플리케이션도 게임에서 </a:t>
            </a:r>
            <a:r>
              <a:rPr lang="ko-KR" altLang="en-US" sz="1600" dirty="0">
                <a:solidFill>
                  <a:schemeClr val="bg1"/>
                </a:solidFill>
                <a:latin typeface="+mn-ea"/>
                <a:ea typeface="+mn-ea"/>
              </a:rPr>
              <a:t>출발</a:t>
            </a:r>
            <a:endParaRPr lang="en-US" altLang="ko-KR" sz="1600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ko-KR" altLang="en-US" sz="1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447" y="-99392"/>
            <a:ext cx="3615553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80705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디지털 정체성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6542882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개인이 보이는 </a:t>
              </a:r>
              <a:r>
                <a:rPr kumimoji="0" lang="ko-KR" altLang="en-US" sz="4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소셜미디어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61366" y="1720194"/>
            <a:ext cx="8810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웹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2.0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시대는 포털 중심의 독점적 소통 생태계에서 탈피하고 개방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공유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자율의 패러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다임을 강조하며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블로그와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같은 개인 미디어의 급속한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확산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기반으로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한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소셜미디어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(Social Network Service)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의 등장은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소셜미디어의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확산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852936"/>
            <a:ext cx="5760640" cy="3652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83101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디지털 정체성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6542882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개인이 보이는 </a:t>
              </a:r>
              <a:r>
                <a:rPr kumimoji="0" lang="ko-KR" altLang="en-US" sz="4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소셜미디어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61366" y="1720194"/>
            <a:ext cx="88105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스마트폰은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커뮤니케이션 외에도 개인의 은행 업무는 물론 직장의 업무까지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일상의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많은 일을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처리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또한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스마트폰은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고정된 데스크톱에 비해 편하게 들고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이동할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수 있기 때문에 더욱 각광을 받고 있다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이를 활용하는 이유 중에서 가장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커다란 비중을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차지하는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것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96952"/>
            <a:ext cx="52106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28" y="3284984"/>
            <a:ext cx="3039925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050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디지털 정체성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6542882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개인이 보이는 </a:t>
              </a:r>
              <a:r>
                <a:rPr kumimoji="0" lang="ko-KR" altLang="en-US" sz="4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소셜미디어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61366" y="1720194"/>
            <a:ext cx="88105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소셜미디어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이용과 관련해 자주 논의되고 문제시되는 이슈 중 중요한 것이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프라이버시 침해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소셜미디어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이용자들은 자신의 생년월일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학교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직업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이메일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주소 등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개인정보뿐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아니라 의식주 소소한 일상생활까지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소셜미디어에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기록하고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공유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err="1" smtClean="0">
                <a:solidFill>
                  <a:schemeClr val="bg1"/>
                </a:solidFill>
                <a:latin typeface="+mn-ea"/>
                <a:ea typeface="+mn-ea"/>
              </a:rPr>
              <a:t>소셜미디어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공간에서는 이 모든 것이 친구는 물론 친구의 친구로 이어지는 네트워크를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통해 거의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무한대로 전달되며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이는 사생활 노출에 대한 부담과 동시에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사생활 엿보기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문제를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함께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야기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실제로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페이스북과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트위터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등 국내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소셜미디어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사용자 절반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정도가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이름과 학력만으로 식별이 가능할 정도로 </a:t>
            </a:r>
            <a:r>
              <a:rPr lang="ko-KR" altLang="en-US" dirty="0" err="1">
                <a:solidFill>
                  <a:schemeClr val="bg1"/>
                </a:solidFill>
                <a:latin typeface="+mn-ea"/>
                <a:ea typeface="+mn-ea"/>
              </a:rPr>
              <a:t>소셜미디어에서의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 개인정보 노출이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심각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945" y="4509120"/>
            <a:ext cx="3717404" cy="1986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05254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15171</TotalTime>
  <Words>1046</Words>
  <Application>Microsoft Office PowerPoint</Application>
  <PresentationFormat>화면 슬라이드 쇼(4:3)</PresentationFormat>
  <Paragraphs>85</Paragraphs>
  <Slides>16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16</vt:i4>
      </vt:variant>
    </vt:vector>
  </HeadingPairs>
  <TitlesOfParts>
    <vt:vector size="18" baseType="lpstr"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방지희</dc:creator>
  <cp:lastModifiedBy>동국대학교</cp:lastModifiedBy>
  <cp:revision>1927</cp:revision>
  <dcterms:created xsi:type="dcterms:W3CDTF">2014-03-26T15:27:10Z</dcterms:created>
  <dcterms:modified xsi:type="dcterms:W3CDTF">2018-07-21T06:08:35Z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_SA">
    <vt:lpwstr>F:\교양특강\리더십17.pptx</vt:lpwstr>
  </property>
</Properties>
</file>