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402" r:id="rId3"/>
    <p:sldId id="541" r:id="rId4"/>
    <p:sldId id="649" r:id="rId5"/>
    <p:sldId id="637" r:id="rId6"/>
    <p:sldId id="638" r:id="rId7"/>
    <p:sldId id="650" r:id="rId8"/>
    <p:sldId id="651" r:id="rId9"/>
    <p:sldId id="652" r:id="rId10"/>
    <p:sldId id="653" r:id="rId11"/>
    <p:sldId id="654" r:id="rId12"/>
    <p:sldId id="655" r:id="rId13"/>
    <p:sldId id="656" r:id="rId14"/>
    <p:sldId id="657" r:id="rId15"/>
    <p:sldId id="658" r:id="rId16"/>
    <p:sldId id="659" r:id="rId17"/>
    <p:sldId id="660" r:id="rId18"/>
    <p:sldId id="661" r:id="rId19"/>
    <p:sldId id="662" r:id="rId20"/>
    <p:sldId id="663" r:id="rId21"/>
    <p:sldId id="665" r:id="rId22"/>
    <p:sldId id="664" r:id="rId23"/>
    <p:sldId id="666" r:id="rId24"/>
    <p:sldId id="667" r:id="rId25"/>
    <p:sldId id="668" r:id="rId26"/>
    <p:sldId id="429" r:id="rId2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53">
          <p15:clr>
            <a:srgbClr val="A4A3A4"/>
          </p15:clr>
        </p15:guide>
        <p15:guide id="2" orient="horz" pos="3113">
          <p15:clr>
            <a:srgbClr val="A4A3A4"/>
          </p15:clr>
        </p15:guide>
        <p15:guide id="3" orient="horz" pos="3582">
          <p15:clr>
            <a:srgbClr val="A4A3A4"/>
          </p15:clr>
        </p15:guide>
        <p15:guide id="4" orient="horz" pos="3229">
          <p15:clr>
            <a:srgbClr val="A4A3A4"/>
          </p15:clr>
        </p15:guide>
        <p15:guide id="5" pos="4241">
          <p15:clr>
            <a:srgbClr val="A4A3A4"/>
          </p15:clr>
        </p15:guide>
        <p15:guide id="6" pos="204">
          <p15:clr>
            <a:srgbClr val="A4A3A4"/>
          </p15:clr>
        </p15:guide>
        <p15:guide id="7" pos="5556">
          <p15:clr>
            <a:srgbClr val="A4A3A4"/>
          </p15:clr>
        </p15:guide>
        <p15:guide id="8" pos="1519">
          <p15:clr>
            <a:srgbClr val="A4A3A4"/>
          </p15:clr>
        </p15:guide>
        <p15:guide id="9" pos="4387">
          <p15:clr>
            <a:srgbClr val="A4A3A4"/>
          </p15:clr>
        </p15:guide>
        <p15:guide id="10" pos="552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BE"/>
    <a:srgbClr val="DDDDDD"/>
    <a:srgbClr val="0070C0"/>
    <a:srgbClr val="94DBFE"/>
    <a:srgbClr val="00FFFF"/>
    <a:srgbClr val="99FF33"/>
    <a:srgbClr val="000066"/>
    <a:srgbClr val="33CC33"/>
    <a:srgbClr val="A90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0" autoAdjust="0"/>
    <p:restoredTop sz="91435" autoAdjust="0"/>
  </p:normalViewPr>
  <p:slideViewPr>
    <p:cSldViewPr>
      <p:cViewPr varScale="1">
        <p:scale>
          <a:sx n="104" d="100"/>
          <a:sy n="104" d="100"/>
        </p:scale>
        <p:origin x="-228" y="-84"/>
      </p:cViewPr>
      <p:guideLst>
        <p:guide orient="horz" pos="1253"/>
        <p:guide orient="horz" pos="3113"/>
        <p:guide orient="horz" pos="3582"/>
        <p:guide orient="horz" pos="3229"/>
        <p:guide pos="4241"/>
        <p:guide pos="204"/>
        <p:guide pos="5556"/>
        <p:guide pos="1519"/>
        <p:guide pos="4387"/>
        <p:guide pos="55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65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78C98-C0D1-4F61-90A8-864937F65643}" type="datetimeFigureOut">
              <a:rPr lang="ko-KR" altLang="en-US" smtClean="0"/>
              <a:pPr/>
              <a:t>2018-07-21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E254-7FAE-4A0B-A93E-CA209F346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98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A4BCED1-2BD8-4A7A-9EA2-5D17E4D65D1B}" type="datetimeFigureOut">
              <a:rPr lang="ko-KR" altLang="en-US"/>
              <a:pPr>
                <a:defRPr/>
              </a:pPr>
              <a:t>2018-07-21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8E5D48-D5BD-40DC-B0BB-0C0A6733CE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7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6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73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감사합니다"/>
          <p:cNvSpPr txBox="1"/>
          <p:nvPr/>
        </p:nvSpPr>
        <p:spPr bwMode="auto">
          <a:xfrm>
            <a:off x="417387" y="1916832"/>
            <a:ext cx="8215370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  <a:bevelB w="1270" h="1270"/>
          </a:sp3d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905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kumimoji="0" lang="en-US" altLang="ko-KR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 산업혁명 관련 스마트 기술의 응용</a:t>
            </a:r>
            <a:endParaRPr kumimoji="0" lang="en-US" altLang="ko-KR" sz="2000" b="1" dirty="0" smtClean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190500" dist="152400" dir="6000000" algn="tl">
                  <a:schemeClr val="tx1">
                    <a:lumMod val="95000"/>
                    <a:lumOff val="5000"/>
                    <a:alpha val="67000"/>
                  </a:scheme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kumimoji="0" lang="en-US" altLang="ko-KR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Ch10. </a:t>
            </a:r>
            <a:r>
              <a:rPr kumimoji="0" lang="ko-KR" altLang="en-US" sz="3600" b="1" dirty="0" err="1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빅데이터</a:t>
            </a:r>
            <a:r>
              <a:rPr kumimoji="0" lang="ko-KR" altLang="en-US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활용</a:t>
            </a:r>
            <a:endParaRPr kumimoji="0" lang="en-US" altLang="ko-KR" sz="4000" b="1" dirty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어떻게 진행되나요? 2"/>
          <p:cNvSpPr txBox="1"/>
          <p:nvPr/>
        </p:nvSpPr>
        <p:spPr>
          <a:xfrm>
            <a:off x="1428728" y="4429132"/>
            <a:ext cx="6192688" cy="47596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85725" indent="-85725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kumimoji="0" lang="en-US" altLang="ko-KR" sz="3200" spc="-70" dirty="0" smtClean="0">
                <a:solidFill>
                  <a:srgbClr val="00D0FA"/>
                </a:solidFill>
                <a:effectLst>
                  <a:outerShdw blurRad="88900" dist="635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2019. 3</a:t>
            </a:r>
            <a:endParaRPr kumimoji="0" lang="en-US" altLang="ko-KR" sz="3200" spc="-70" dirty="0">
              <a:solidFill>
                <a:srgbClr val="00D0FA"/>
              </a:solidFill>
              <a:effectLst>
                <a:outerShdw blurRad="88900" dist="635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 flipV="1">
            <a:off x="500034" y="1525574"/>
            <a:ext cx="8280400" cy="46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500034" y="3071810"/>
            <a:ext cx="8286808" cy="114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빅데이터의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81469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</a:t>
              </a: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터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분석과정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628800"/>
            <a:ext cx="87751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텍스트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마이닝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(Text Mining)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은 자연적으로 사용된 비정형 텍스트에서 유용한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정보를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추출하거나 다른 데이터의 연계성을 파악하여 분류나 군집화 등을 통해서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텍스트에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숨겨진 의미와 정보를 찾아내는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방법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웹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마이닝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(Web Mining)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은 인터넷에서 수집한 정보를 데이터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마이닝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기법으로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분석하는 방법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err="1" smtClean="0">
                <a:solidFill>
                  <a:schemeClr val="bg1"/>
                </a:solidFill>
                <a:latin typeface="+mn-ea"/>
                <a:ea typeface="+mn-ea"/>
              </a:rPr>
              <a:t>오피니언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마이닝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(Opinion Mining)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은 다양한 온라인 뉴스나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소셜미디어의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댓글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또는 사용자가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생성한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콘텐츠에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표현된 의견들을 분석해내는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방법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텍스트 내의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감정과 상태를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분석하는 데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사용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이를 대부분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바이럴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(Viral)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이라 함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리얼리티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마이닝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(Reality Mining)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은 휴대용 기기들을 활용하여 소비자들의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행동을 추론하는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방법으로 통화 정보 등을 기반으로 소비자들의 행동 특성을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추출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err="1" smtClean="0">
                <a:solidFill>
                  <a:schemeClr val="bg1"/>
                </a:solidFill>
                <a:latin typeface="+mn-ea"/>
                <a:ea typeface="+mn-ea"/>
              </a:rPr>
              <a:t>소셜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네트워크 분석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(Social Network Analysis)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은 그래프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(Graph Theory)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를 기반으로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  <a:ea typeface="+mn-ea"/>
              </a:rPr>
              <a:t>소셜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네트워크 서비스의 연결 구조와 연결 강도를 분석하여 소비자의 영향력 등을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분석하는 방법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분류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(Classification)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및 군집화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(Clustering)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는 미리 알려진 클래스들을 분류하고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새로이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추가되는 데이터를 속할 만한 데이터 군으로 나누는 방법이며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이들을 다시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비슷한 데이터로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그룹화하는 방법이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군집화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기계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학습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(Machine Learning)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은 인공지능 분야에서 인간의 학습 방법을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  <a:ea typeface="+mn-ea"/>
              </a:rPr>
              <a:t>모델링하는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것으로 컴퓨터가 학습할 수 있도록 하는 알고리즘과 기술을 개발하여 수신한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정보를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판단하는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방법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여기에 의사 결정 트리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(Decision Tree),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베이지언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(Bayesian),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  <a:ea typeface="+mn-ea"/>
              </a:rPr>
              <a:t>마르코프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(Markov)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등</a:t>
            </a:r>
            <a:endParaRPr lang="ko-KR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070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8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9377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빅데이터활용이란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20093" y="1988840"/>
            <a:ext cx="78123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/>
              <a:t>빅데이터란</a:t>
            </a:r>
            <a:r>
              <a:rPr lang="ko-KR" altLang="en-US" dirty="0"/>
              <a:t> 단순히 대용량의 데이터만을 의미하는 것이 아니라 대용량의 데이터를 </a:t>
            </a:r>
            <a:r>
              <a:rPr lang="ko-KR" altLang="en-US" dirty="0" smtClean="0"/>
              <a:t>활용</a:t>
            </a:r>
            <a:r>
              <a:rPr lang="en-US" altLang="ko-KR" dirty="0"/>
              <a:t>·</a:t>
            </a:r>
            <a:r>
              <a:rPr lang="ko-KR" altLang="en-US" dirty="0"/>
              <a:t>분석하여 가치 있는 정보를 추출하고</a:t>
            </a:r>
            <a:r>
              <a:rPr lang="en-US" altLang="ko-KR" dirty="0"/>
              <a:t>, </a:t>
            </a:r>
            <a:r>
              <a:rPr lang="ko-KR" altLang="en-US" dirty="0"/>
              <a:t>생성된 지식을 바탕으로 능동적으로 </a:t>
            </a:r>
            <a:r>
              <a:rPr lang="ko-KR" altLang="en-US" dirty="0" smtClean="0"/>
              <a:t>대응하거나 </a:t>
            </a:r>
            <a:r>
              <a:rPr lang="ko-KR" altLang="en-US" dirty="0"/>
              <a:t>변화를 예측하기 위한 정보화 기술을 의미한다</a:t>
            </a:r>
            <a:r>
              <a:rPr lang="en-US" altLang="ko-KR" dirty="0"/>
              <a:t>. </a:t>
            </a:r>
            <a:r>
              <a:rPr lang="ko-KR" altLang="en-US" dirty="0"/>
              <a:t>여기서 초기에 데이터 규모와 </a:t>
            </a:r>
            <a:r>
              <a:rPr lang="ko-KR" altLang="en-US" dirty="0" smtClean="0"/>
              <a:t>기술적인 </a:t>
            </a:r>
            <a:r>
              <a:rPr lang="ko-KR" altLang="en-US" dirty="0"/>
              <a:t>측면에서 출발했으나</a:t>
            </a:r>
            <a:r>
              <a:rPr lang="en-US" altLang="ko-KR" dirty="0"/>
              <a:t>, </a:t>
            </a:r>
            <a:r>
              <a:rPr lang="ko-KR" altLang="en-US" dirty="0" err="1"/>
              <a:t>빅데이터의</a:t>
            </a:r>
            <a:r>
              <a:rPr lang="ko-KR" altLang="en-US" dirty="0"/>
              <a:t> 가치와 활용효과 측면으로 의미가 </a:t>
            </a:r>
            <a:r>
              <a:rPr lang="ko-KR" altLang="en-US" dirty="0" smtClean="0"/>
              <a:t>확대되는 추세</a:t>
            </a:r>
            <a:endParaRPr lang="ko-KR" altLang="en-US" dirty="0"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82" y="3601181"/>
            <a:ext cx="5112567" cy="23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1864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81469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</a:t>
              </a: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터처리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특징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846565"/>
            <a:ext cx="87751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의사결정의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속도에서 신속한 의사결정이 상대적으로 덜 요구되어 장기적이고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전략적인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접근이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필요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처리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복잡도는 다양한 데이터 소스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복잡한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로직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처리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대용량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처리로 처리 복잡도가 높아서 분산처리 기술이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필요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데이터 규모에 있어서는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처리할 데이터 규모가 방대하여 고객정보 수집 및 분석을 장기간에 걸쳐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수행해야 하므로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처리해야 할 데이터의 양이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방대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데이터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구조에 있어서는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비정형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데이터의 비중이 높아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소셜미디어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데이터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로그파일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스트림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데이터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콜센터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로그 등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비정형 데이터 파일의 비중이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높음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분석의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유연성 측면에서는 처리나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분석 유연성이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높아 잘 정의된 데이터 모델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상관관계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절차 등이 없이 기존 데이터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처리방법에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비해 처리 및 분석의 유연성이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높음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처리량에서는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동시 처리량이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낮은데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대용량이고 복잡한 처리가 가능하여 동시에 처리할 수 있는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데이터양이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적어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실시간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처리가 보장되어야 하는 데이터 분석에는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부적합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5380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81469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</a:t>
              </a: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터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활용분야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846565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공공 분야는 국가적 차원에서 방대한 양의 데이터로 수자원 관리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그리드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재난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방재 영역 등을 포괄적으로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포함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과학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분야에서는 산발적으로 흩어진 과학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데이터를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국가 차원에서 수집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가공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유통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재활용할 수 있는 기반을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마련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의료 분야에서는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의료기록의 전자화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병원 간 연구 데이터 공유로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빅데이터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도입과 활용이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확대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도소매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분야에서는 이미 데이터를 활용 중이며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빅데이터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분석으로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수요예측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및 선제적 경영 지원에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초점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제조분야에서는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보유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데이터양이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많고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불량품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개선비용 등의 적용효과를 계량화하여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빅데이터의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유용성을 확인할 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있는 분야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정보통신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분야에서는 이동통신의 발전과 개인 단말기의 증가로 생성된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디지털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공간의 개인 데이터로 목표 마케팅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개인화 서비스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확대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0381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632685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</a:t>
              </a: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터활용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기대효과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61366" y="1846565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이상 현상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감지로서 업무에서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발생하는 이벤트를 기록하여 정상 혹은 비정상 상태를 표시하는 패턴을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파악하고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 패턴을 기초로 새로운 이벤트가 발생할 경우 이상 현상 여부를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판단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마케팅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분야에도 활용 가능하고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고객 이탈을 사전에 감지하거나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위키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리스크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데이터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분석으로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효과적인 전술 정보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제공아마존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닷컴의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추천 상품 표시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구글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및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페이스북의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맞춤형 광고 등이 대표적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339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89481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국내빅데이</a:t>
              </a: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터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활용현황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69575"/>
              </p:ext>
            </p:extLst>
          </p:nvPr>
        </p:nvGraphicFramePr>
        <p:xfrm>
          <a:off x="179512" y="1735851"/>
          <a:ext cx="8784976" cy="4754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96244"/>
                <a:gridCol w="6588732"/>
              </a:tblGrid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구 분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내         용</a:t>
                      </a:r>
                      <a:endParaRPr lang="ko-KR" altLang="en-US" sz="1100" dirty="0"/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국민권익위원회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민원정보분석 시스템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홈페이지 민원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제안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콜센터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상담 등을 통해 축적된 민원 데이터를 종합적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체계적으로 분석하여 정책에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환류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할 수 있도록 지원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과거 민원 발생 현황 등을 월별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지역별 주요 민원 캘린더를 제작하여 사회적 이슈를 민원 지도 형태로 제공</a:t>
                      </a:r>
                      <a:endParaRPr lang="ko-KR" altLang="en-US" sz="1100" dirty="0"/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한국도로공사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고객 목소리 분석 시스템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콜 상담서비스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민원관리 시스템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채팅 상담 시스템을 고도화된 언어처리 기법으로 분석하여 고객만족 활동에 도움이 될 수 있는 지표와 이슈 도출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주요 이슈 사항이나 불만을 사전에 파악하여 대응할 수 있는 기반을 마련하고 서비스 전략 수립이나 정책 수립을 위한 의사결정 지원</a:t>
                      </a:r>
                      <a:endParaRPr lang="ko-KR" altLang="en-US" sz="1100" dirty="0"/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한국수자원공사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스마트 워터 </a:t>
                      </a:r>
                      <a:r>
                        <a:rPr lang="ko-KR" altLang="en-US" sz="11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그리드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수도관 중간에 유량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수질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유수율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물공급량과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수도요금의 비율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등을 관측하는 센서가 설치되어 있어 수도관의 정보를 실시간으로 관저 컴퓨터에 전송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수도관 파손으로 누수가 발생하면 수도관에 설치된 센서에서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누수량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감지 및 누수 위치 파악</a:t>
                      </a:r>
                      <a:endParaRPr lang="ko-KR" altLang="en-US" sz="1100" dirty="0"/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포스코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ko-KR" altLang="en-US" sz="11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원자제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구매 시스템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철광석 가격에 영향을 미치는 남미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호주 광산의 상황과 런던 금속거래소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(LME)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통해 수집한 광물 가격 데이터를 실시간으로 분석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고객사의 수요 데이터와 전 세계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철광산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및 현물 거래소의 가격 데이터를 포함한 후 비교하여 철광석 구매의 최적 타이밍과 가격대 결정</a:t>
                      </a:r>
                      <a:endParaRPr lang="ko-KR" altLang="en-US" sz="1100" dirty="0"/>
                    </a:p>
                  </a:txBody>
                  <a:tcPr/>
                </a:tc>
              </a:tr>
              <a:tr h="42591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</a:t>
                      </a:r>
                      <a:r>
                        <a:rPr lang="ko-KR" altLang="en-US" sz="11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텔레콤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ko-KR" altLang="en-US" sz="11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스마트인사이트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시스템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기업들이 원하는 키워드를 중심으로 온라인 여론을 분석하여 실시간으로 제공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기업의 평판을 실시간으로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모니터링하여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기업의 대응전략 마련을 지원</a:t>
                      </a:r>
                      <a:endParaRPr lang="ko-KR" altLang="en-US" sz="1100" dirty="0"/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보건복지부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수용자 중심의 시스템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지방 자치단체에서 집행하는 약 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여 개의 복지급여 및 서비스 이력을 개인별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가구별로 통합 관리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복지급여 지급과정에서 지급내역의 임의수정을 통한 부정 소지 차단 및 실명 확인 후 입금으로 재정의 투명성</a:t>
                      </a:r>
                      <a:endParaRPr lang="ko-KR" altLang="en-US" sz="1100" dirty="0"/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분당 서울대병원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임상의사결정지원 시스템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현재 보유한 진료기록이 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60TB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규모로 처리속도가 느려짐에 따라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빅데이터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분석으로 시간 단축 및 자연어처리 기능 강화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분당 서울대병원에서 부적절한 용량의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신독성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처방률이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30.6%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 감소</a:t>
                      </a:r>
                      <a:endParaRPr lang="ko-KR" alt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762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89481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해외</a:t>
              </a: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</a:t>
              </a: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터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활용현황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443512"/>
              </p:ext>
            </p:extLst>
          </p:nvPr>
        </p:nvGraphicFramePr>
        <p:xfrm>
          <a:off x="179512" y="1700808"/>
          <a:ext cx="8784976" cy="506254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96244"/>
                <a:gridCol w="6588732"/>
              </a:tblGrid>
              <a:tr h="4359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구 분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내         용</a:t>
                      </a:r>
                      <a:endParaRPr lang="ko-KR" altLang="en-US" sz="1100" dirty="0"/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미국 국세청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탈세방지시스템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방대한 자료로부터 이상 징후를 찾아내고 예측 모델링을 통해 과거의 행동 정보를 분석하여 사기 패턴과 유사한 행동 검출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페이스북이나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트위터를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통해 범죄자와 관련된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소셜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네트워크를 분석하여 범죄자 집단에 대한 감시 시스템 마련</a:t>
                      </a:r>
                      <a:endParaRPr lang="ko-KR" altLang="en-US" sz="1100" dirty="0"/>
                    </a:p>
                  </a:txBody>
                  <a:tcPr/>
                </a:tc>
              </a:tr>
              <a:tr h="36833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뉴욕주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시라큐스시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ko-KR" altLang="en-US" sz="11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스마터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시티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데이터 분석을 통해 낙후된 지역에서 공통적으로 나타나는 현상을 파악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수집된 정보를 분석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통합하여 낙후지역의 특성에 맞춘 새로운 도시 개발 모델 제시</a:t>
                      </a:r>
                      <a:endParaRPr lang="ko-KR" altLang="en-US" sz="1100" dirty="0"/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덴마크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ko-KR" altLang="en-US" sz="11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배스타스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윈드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시스템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바람의 방향 및 높이에 따른 변화요소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날씨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조수 간만의 차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위성 이미지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지리 데이터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날씨 모델링 조사 등의 데이터 이용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동력을 얻기 위한 터빈의 관리 및 배치를 위해 데이터 분석 시스템을 이용하여 에너지 효율성을 높일 수 있는 방안 마련</a:t>
                      </a:r>
                      <a:endParaRPr lang="ko-KR" altLang="en-US" sz="1100" dirty="0"/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월마트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ko-KR" altLang="en-US" sz="11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월마트랩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월마트랩을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이용한 소비자 소비 패턴 조사를 통해 점포 운영에 반영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소셜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미디어를 통해 대규모 데이터를 수집하여 리얼타임으로 해석된 추출된 정보를 이용하여 상품판매를 촉진하는 기법</a:t>
                      </a:r>
                      <a:endParaRPr lang="ko-KR" altLang="en-US" sz="1100" dirty="0"/>
                    </a:p>
                  </a:txBody>
                  <a:tcPr/>
                </a:tc>
              </a:tr>
              <a:tr h="42591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FBI,</a:t>
                      </a:r>
                    </a:p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범인 검거 체계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미제 사건 용의자 및 실종자에 대한 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DNA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정보를 포함한 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만 명의 범죄자 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DNA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정보저장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1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시간 내에 범인 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DNA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분석을 위한 주정부 데이터베이스 연계 및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빅데이터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실시간</a:t>
                      </a:r>
                    </a:p>
                    <a:p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분석</a:t>
                      </a:r>
                      <a:endParaRPr lang="ko-KR" altLang="en-US" sz="1100" dirty="0"/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코카콜라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마케팅 전략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트위터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페이스북에서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발생하는 코카콜라 관련 데이터를 수집 분석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코카콜라에 비우호적인 정보가 증가하는 국가나 지역을 대상으로 홍보를 강화하는 등 실시간 대응 가능</a:t>
                      </a:r>
                      <a:endParaRPr lang="ko-KR" altLang="en-US" sz="1100" dirty="0"/>
                    </a:p>
                  </a:txBody>
                  <a:tcPr/>
                </a:tc>
              </a:tr>
              <a:tr h="42087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헐리우드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흥행 수익 예측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트위터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등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소셜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네트워크서비스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(SNS)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가 미국 할리우드에서 영화의 흥행 여부를 미리 판단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영화사들은 개봉 전 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SNS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면밀히 검토해 영화에 대한 고객들의 관심 정도를 파악하고 홍보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예산책</a:t>
                      </a:r>
                      <a:endParaRPr lang="ko-KR" altLang="en-US" sz="1100" dirty="0"/>
                    </a:p>
                  </a:txBody>
                  <a:tcPr/>
                </a:tc>
              </a:tr>
              <a:tr h="46604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미국 국립보건원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유전자 분석</a:t>
                      </a:r>
                      <a:endParaRPr lang="ko-KR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1,700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명의 유전자 정보를 아마존 </a:t>
                      </a:r>
                      <a:r>
                        <a:rPr lang="ko-KR" alt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클라우드에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저장하여 누구나 데이터 이용 가능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난치병 및 불치병과 관련된 유전자 정보를 공유하고 분석함으로써 새로운 치료제 개발 가능성 제시</a:t>
                      </a:r>
                      <a:endParaRPr lang="ko-KR" alt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233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활용사례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30252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고객 맞춤형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55606" y="1725952"/>
            <a:ext cx="38843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①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신한카드의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고객 맞춤형</a:t>
            </a:r>
          </a:p>
          <a:p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신한카드는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카드 이용자의 패턴 분석으로 최적화된 맞춤형 마케팅 전략을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수립하여 효과를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보고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있고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카드 사용고객의 관점에서 생각하는 소비 생활 서비스 및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상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품 제공으로 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것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②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올레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TV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맞춤형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콘텐츠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올레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TV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맞춤형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콘텐츠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추천은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콘텐츠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종류가 다양화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세분화되면서 취향에 맞는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콘텐츠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검색이 점점 어려워지거나 소요 시간이 많이 필요하게 되는 불편함을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해소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74" y="1632226"/>
            <a:ext cx="4398564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08" y="4005064"/>
            <a:ext cx="435027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398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활용사례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30252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고객 맞춤형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24075" y="1976137"/>
            <a:ext cx="47484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③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테스코의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맞춤형 카드</a:t>
            </a:r>
          </a:p>
          <a:p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CRM(Customer Relationship Management)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을 이용한 고객 관리 시스템은 대부분의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대기업뿐만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아니라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많은 중소기업에서도 도입하여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실행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④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맥도날드의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쿠폰</a:t>
            </a:r>
          </a:p>
          <a:p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맥도날드는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2011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안드로이드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기반의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모바일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지갑을 지원하는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스마트폰을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계산대의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카드 판독기에 터치하면 주문이 가능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78" y="1578389"/>
            <a:ext cx="3512132" cy="2410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78" y="4221088"/>
            <a:ext cx="351213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6056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활용사례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30252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기업전략형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24074" y="1976137"/>
            <a:ext cx="87936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① 자라의 재고 분석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자라는 의류업체로서 저가격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스피드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패션성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고품질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신뢰성을 바탕으로 차별화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글로벌화된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업체로 소비자로부터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각광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②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카탈리나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마케팅</a:t>
            </a:r>
          </a:p>
          <a:p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카탈리나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(Catalina)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마케팅은 미국의 소비재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(CPG, Clinical Practice Guidelines)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기업과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유통업체를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고객사로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하는 글로벌 마케팅 기업이다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미국 내 대형 할인매장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약국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유통업체가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소비자를 대상으로 효율적인 마케팅을 할 수 있도록 지원하고 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미국 내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억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9,500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만 명 소비자의 구매 이력 정보를 가진 거대기업인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카탈리나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마케팅의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데이터는 약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2.5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페타바이트에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달함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7106"/>
            <a:ext cx="4600575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425" y="4740349"/>
            <a:ext cx="2120255" cy="21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93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73840" y="1556792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200" dirty="0" err="1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빅데이터</a:t>
            </a: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분석을 </a:t>
            </a:r>
            <a:r>
              <a:rPr lang="ko-KR" altLang="en-US" sz="3200" dirty="0" err="1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쉽게하기</a:t>
            </a: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위해서 </a:t>
            </a:r>
            <a:r>
              <a:rPr lang="ko-KR" altLang="en-US" sz="3200" dirty="0" err="1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네이버가</a:t>
            </a: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자체 사이트에서 구축하여 서비스하고 있는 시스템</a:t>
            </a: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은</a:t>
            </a:r>
            <a:r>
              <a:rPr lang="en-US" altLang="ko-KR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3200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827584" y="3356793"/>
            <a:ext cx="5256584" cy="8642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400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228184" y="3437805"/>
            <a:ext cx="136763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이다</a:t>
            </a:r>
            <a:r>
              <a:rPr lang="en-US" altLang="ko-KR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27584" y="3502749"/>
            <a:ext cx="5328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데이터 랩</a:t>
            </a:r>
            <a:endParaRPr lang="ko-KR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8" name="그림 37" descr="43.png"/>
          <p:cNvPicPr>
            <a:picLocks noChangeAspect="1"/>
          </p:cNvPicPr>
          <p:nvPr/>
        </p:nvPicPr>
        <p:blipFill>
          <a:blip r:embed="rId4" cstate="print">
            <a:lum bright="-10000" contrast="6000"/>
          </a:blip>
          <a:srcRect/>
          <a:stretch>
            <a:fillRect/>
          </a:stretch>
        </p:blipFill>
        <p:spPr bwMode="auto">
          <a:xfrm rot="771894">
            <a:off x="5341717" y="3003169"/>
            <a:ext cx="1001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6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6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활용사례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30252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기업전략형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24074" y="1976137"/>
            <a:ext cx="8352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③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페이팔의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사기방지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시스템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페이팔은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결제 사기 대응책으로 이전보다 복잡해진 사기수법을 분석 및 예방하기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위해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딥러닝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(Deep Learning)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기술을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도입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이는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국내에서 논의가 한창인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이상금융거래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탐지시스템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(FDS, Fraud Detection System)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원조로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페이팔은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사람의 뇌와 유사한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방식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으로 분석업무를 수행하는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딥러닝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(Deep Learning)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기술까지 적극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도입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95022"/>
            <a:ext cx="4464442" cy="295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0773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활용사례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30252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기업전략형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41251" y="1735851"/>
            <a:ext cx="8352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④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파리바케트의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날씨판매 지수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최근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케이웨더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웨더뉴스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등 기상정보 제공업체를 통해 고정적으로 날씨 정보를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회원들에게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제공하는 업체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증가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기업에서는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기상 정보를 분석하여 이를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적극적으로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마케팅에 활용하고 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날씨에 따른 전략상품으로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차별화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파리바케트는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기상 특징이 서로 다른 지역은 지역의 기후에 적합한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제품군을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선별해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전략상품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활용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1" y="4005064"/>
            <a:ext cx="3451845" cy="207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97653"/>
            <a:ext cx="3864522" cy="2894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9085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활용사례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30252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기업전략형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41251" y="1735851"/>
            <a:ext cx="83523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⑤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존스킨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화장품의 신제품 발굴</a:t>
            </a:r>
          </a:p>
          <a:p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존스킨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한의원이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2008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년에 출시한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존스킨화장품은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한의원의 연구자료를 바탕으로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한방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화장품을 제조 및 판매하는 업체로서 전문 한방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코스메슈티컬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브랜드로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시작되어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2009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년부터 고객확대를 위해 유통을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확대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⑥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스테디톡의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핵심고객 선별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화상영어 교육을 운영하는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스테디톡은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대기업처럼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홍보비를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충분히 사용하기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어려운 상황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해결책으로 핵심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고객군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선정을 위한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가지 질문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영어회화의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필요성이 가장 높은 고객은 누구인가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영어회화 수업료를 지불할 여력이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높은 고객은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누군가를 고민하였다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결과는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타깃층으로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생각하던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고객군과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전혀 다른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고객군을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선별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83835"/>
            <a:ext cx="2016224" cy="194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01" y="4757129"/>
            <a:ext cx="4200525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0500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활용사례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30252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제품추천형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51087" y="2060848"/>
            <a:ext cx="46809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①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노스페이스의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상품추천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기본적인 온라인 추천 서비스 제공은 이제 더 이상 새롭지 못해 온라인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쇼핑몰에서는 데이터를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활용해 고객들이 많이 찾는 제품들만 선정해서 보여주거나 평소와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비교하여 저렴하게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책정된 가격의 상품을 한 곳에 모아 보여주는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핫딜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(Hot-deal)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추천 서비스가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대다수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②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K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쇼핑의 상품추천</a:t>
            </a:r>
          </a:p>
          <a:p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K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쇼핑의 기술력을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T-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커머스에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접목하여 보다 혁신적인 서비스를 선보이기 위해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빅데이터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기반의 맞춤형 상품 노출을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기획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3991746" cy="266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77531"/>
            <a:ext cx="3449593" cy="229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5732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활용사례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30252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제품추천형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31740" y="2060848"/>
            <a:ext cx="41761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③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Trip 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Advior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여행지 추천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매달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5,000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만 명의 여행객이 방문하는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Trip Advisor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100%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여행객들의 자발적인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참여와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리뷰로 유지되고 있는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소셜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사이트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④ 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Travelbasys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안전여행 알림</a:t>
            </a:r>
          </a:p>
          <a:p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1972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설립되어 여행 산업에 대한 중요한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IT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시스템 솔루션을 간단하고 저렴하게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공급하고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1,200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개 이상의 여행 회사와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IT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통합 및 자동화 서비스를 성공적으로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지원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43487"/>
            <a:ext cx="3733126" cy="305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6594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0" y="276542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20669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7010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17913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67347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76056" y="212901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질문 받습니다</a:t>
            </a:r>
            <a:r>
              <a:rPr kumimoji="0" lang="en-US" altLang="ko-KR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0" lang="ko-KR" altLang="en-US" sz="2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000496" y="2880360"/>
            <a:ext cx="4675560" cy="762954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072066" y="292893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0" name="빛아우라" descr="빛아우라.png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95450" y="3044825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도넛아우라"/>
          <p:cNvSpPr/>
          <p:nvPr/>
        </p:nvSpPr>
        <p:spPr>
          <a:xfrm>
            <a:off x="2214563" y="3789363"/>
            <a:ext cx="1612900" cy="1611312"/>
          </a:xfrm>
          <a:prstGeom prst="donut">
            <a:avLst>
              <a:gd name="adj" fmla="val 1424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</a:endParaRPr>
          </a:p>
        </p:txBody>
      </p:sp>
      <p:pic>
        <p:nvPicPr>
          <p:cNvPr id="33" name="별" descr="별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388128">
            <a:off x="2067719" y="2866232"/>
            <a:ext cx="26860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9324975" y="0"/>
            <a:ext cx="29845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9774 -1.11111E-6 L 2.77778E-7 -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7 -1.85185E-6 L -0.09774 -1.85185E-6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21" dur="6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3.33333E-6 L -0.04965 -0.0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-6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0034 0.00347 L -0.02083 -3.7037E-7 " pathEditMode="relative" rAng="0" ptsTypes="AA">
                                      <p:cBhvr>
                                        <p:cTn id="49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2083 -3.7037E-7 L 0.02275 0.00741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955 0.00648 C -0.74739 -0.00949 -0.68542 -0.025 -0.61771 -0.01898 C -0.54982 -0.01296 -0.4783 0.04653 -0.40312 0.04259 C -0.32795 0.03866 -0.23403 -0.03518 -0.16719 -0.04213 C -0.10035 -0.04884 -0.02778 -0.00648 -1.38889E-6 -2.22222E-6 " pathEditMode="relative" rAng="0" ptsTypes="AAAAA">
                                      <p:cBhvr>
                                        <p:cTn id="61" dur="33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86233 0.00648 C -0.79635 -0.00949 -0.73021 -0.025 -0.65799 -0.01898 C -0.58542 -0.01296 -0.50955 0.04653 -0.42934 0.04259 C -0.34896 0.03866 -0.24931 -0.03518 -0.1783 -0.04213 C -0.10677 -0.04884 -0.02969 -0.00648 2.77778E-7 -2.22222E-6 " pathEditMode="relative" rAng="0" ptsTypes="AAAAA">
                                      <p:cBhvr>
                                        <p:cTn id="69" dur="29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21006 0.0074 C -1.1177 -0.01065 -1.025 -0.02778 -0.92361 -0.0213 C -0.82187 -0.01482 -0.7151 0.05254 -0.60277 0.04745 C -0.48975 0.04352 -0.34982 -0.03935 -0.25017 -0.04676 C -0.15 -0.05394 -0.04184 -0.00741 -4.72222E-6 2.96296E-6 " pathEditMode="relative" rAng="0" ptsTypes="AAAAA">
                                      <p:cBhvr>
                                        <p:cTn id="77" dur="24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6 C -0.14027 0.03866 -0.09982 -0.03518 -0.07118 -0.04213 C -0.04288 -0.04884 -0.01215 -0.00648 -3.88889E-6 -3.33333E-6 " pathEditMode="relative" rAng="0" ptsTypes="AAAAA">
                                      <p:cBhvr>
                                        <p:cTn id="85" dur="19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34514 0.00648 C -0.3191 -0.00949 -0.29254 -0.025 -0.26372 -0.01898 C -0.23455 -0.01296 -0.20434 0.04653 -0.17188 0.04259 C -0.14028 0.03866 -0.1 -0.03518 -0.07136 -0.04213 C -0.04306 -0.04884 -0.01233 -0.00648 1.94444E-6 -2.22222E-6 " pathEditMode="relative" rAng="0" ptsTypes="AAAAA">
                                      <p:cBhvr>
                                        <p:cTn id="93" dur="2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01" dur="28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5E-6 -2.22222E-6 " pathEditMode="relative" rAng="0" ptsTypes="AAAAA">
                                      <p:cBhvr>
                                        <p:cTn id="109" dur="21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117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3819 -0.00972 C -0.86667 0.01389 -0.79479 0.03658 -0.71597 0.02778 C -0.63715 0.01898 -0.55451 -0.06852 -0.46753 -0.06273 C -0.38003 -0.05694 -0.27135 0.05162 -0.19427 0.06181 C -0.11632 0.07176 -0.03246 0.00949 -5.55556E-7 -2.22222E-6 " pathEditMode="relative" rAng="0" ptsTypes="AAAAA">
                                      <p:cBhvr>
                                        <p:cTn id="125" dur="2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4514 0.01227 C -0.31909 -0.01782 -0.29253 -0.04699 -0.26371 -0.03588 C -0.23472 -0.02453 -0.20451 0.08773 -0.17187 0.08009 C -0.14028 0.07269 -0.09982 -0.0662 -0.07118 -0.0794 C -0.04288 -0.0919 -0.01215 -0.01227 -2.5E-6 -2.22222E-6 " pathEditMode="relative" rAng="0" ptsTypes="AAAAA">
                                      <p:cBhvr>
                                        <p:cTn id="133" dur="26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0955 0.00648 C -0.7474 -0.00949 -0.68542 -0.025 -0.61771 -0.01898 C -0.54983 -0.01296 -0.4783 0.04653 -0.40313 0.04259 C -0.32795 0.03866 -0.23403 -0.03518 -0.16719 -0.04213 C -0.10035 -0.04884 -0.02778 -0.00648 2.77778E-6 -2.22222E-6 " pathEditMode="relative" rAng="0" ptsTypes="AAAAA">
                                      <p:cBhvr>
                                        <p:cTn id="144" dur="33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86233 0.00648 C -0.79636 -0.00949 -0.73021 -0.025 -0.65799 -0.01898 C -0.58542 -0.01296 -0.50955 0.04653 -0.42934 0.04259 C -0.34896 0.03866 -0.24931 -0.03518 -0.1783 -0.04213 C -0.10677 -0.04884 -0.02969 -0.00648 4.16667E-6 -2.22222E-6 " pathEditMode="relative" rAng="0" ptsTypes="AAAAA">
                                      <p:cBhvr>
                                        <p:cTn id="152" dur="29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1.21024 0.00741 C -1.11788 -0.01065 -1.025 -0.02778 -0.92361 -0.0213 C -0.82187 -0.01481 -0.7151 0.05255 -0.60277 0.04745 C -0.48975 0.04352 -0.34982 -0.03935 -0.25017 -0.04676 C -0.15 -0.05393 -0.04184 -0.00741 -4.72222E-6 -7.40741E-7 " pathEditMode="relative" rAng="0" ptsTypes="AAAAA">
                                      <p:cBhvr>
                                        <p:cTn id="160" dur="24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59 C -0.14027 0.03866 -0.09982 -0.03518 -0.07118 -0.04213 C -0.04288 -0.04884 -0.01215 -0.00648 -3.88889E-6 -2.22222E-6 " pathEditMode="relative" rAng="0" ptsTypes="AAAAA">
                                      <p:cBhvr>
                                        <p:cTn id="168" dur="19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34513 0.00648 C -0.31909 -0.00949 -0.29253 -0.025 -0.26371 -0.01898 C -0.23454 -0.01296 -0.20434 0.04653 -0.17187 0.04259 C -0.14027 0.03866 -0.1 -0.03518 -0.07135 -0.04213 C -0.04305 -0.04884 -0.01232 -0.00648 -3.88889E-6 -2.22222E-6 " pathEditMode="relative" rAng="0" ptsTypes="AAAAA">
                                      <p:cBhvr>
                                        <p:cTn id="176" dur="2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84" dur="28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22222E-6 -2.22222E-6 " pathEditMode="relative" rAng="0" ptsTypes="AAAAA">
                                      <p:cBhvr>
                                        <p:cTn id="192" dur="21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200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0.93819 -0.00972 C -0.86666 0.01389 -0.79479 0.03658 -0.71597 0.02778 C -0.63715 0.01898 -0.55451 -0.06852 -0.46753 -0.06273 C -0.38003 -0.05694 -0.27135 0.05162 -0.19427 0.06181 C -0.11632 0.07176 -0.03246 0.00949 -2.77778E-6 -2.22222E-6 " pathEditMode="relative" rAng="0" ptsTypes="AAAAA">
                                      <p:cBhvr>
                                        <p:cTn id="208" dur="2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34514 0.01227 C -0.3191 -0.01782 -0.29254 -0.04699 -0.26372 -0.03588 C -0.23472 -0.02453 -0.20452 0.08774 -0.17188 0.0801 C -0.14028 0.07269 -0.09983 -0.0662 -0.07118 -0.07939 C -0.04288 -0.09189 -0.01216 -0.01226 2.5E-6 -3.7037E-6 " pathEditMode="relative" rAng="0" ptsTypes="AAAAA">
                                      <p:cBhvr>
                                        <p:cTn id="216" dur="26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41718" y="1036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목 차</a:t>
            </a:r>
          </a:p>
        </p:txBody>
      </p:sp>
      <p:grpSp>
        <p:nvGrpSpPr>
          <p:cNvPr id="3" name="그룹 1-1"/>
          <p:cNvGrpSpPr>
            <a:grpSpLocks/>
          </p:cNvGrpSpPr>
          <p:nvPr/>
        </p:nvGrpSpPr>
        <p:grpSpPr bwMode="auto">
          <a:xfrm>
            <a:off x="395536" y="1756432"/>
            <a:ext cx="961965" cy="743098"/>
            <a:chOff x="486030" y="1406555"/>
            <a:chExt cx="1196776" cy="1073722"/>
          </a:xfrm>
        </p:grpSpPr>
        <p:grpSp>
          <p:nvGrpSpPr>
            <p:cNvPr id="4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01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" name="그룹 1-2"/>
          <p:cNvGrpSpPr>
            <a:grpSpLocks/>
          </p:cNvGrpSpPr>
          <p:nvPr/>
        </p:nvGrpSpPr>
        <p:grpSpPr bwMode="auto">
          <a:xfrm>
            <a:off x="179512" y="1667533"/>
            <a:ext cx="6822042" cy="959328"/>
            <a:chOff x="62591" y="1358776"/>
            <a:chExt cx="4780638" cy="1249680"/>
          </a:xfrm>
        </p:grpSpPr>
        <p:sp>
          <p:nvSpPr>
            <p:cNvPr id="35" name="직사각형 34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직사각형 6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3" name="직선 연결선 7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1-1"/>
          <p:cNvSpPr txBox="1"/>
          <p:nvPr/>
        </p:nvSpPr>
        <p:spPr>
          <a:xfrm>
            <a:off x="1683271" y="2003722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빅데이터의</a:t>
            </a: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개요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342230" y="2675645"/>
            <a:ext cx="5236107" cy="249299"/>
            <a:chOff x="1857420" y="2603085"/>
            <a:chExt cx="5370685" cy="211669"/>
          </a:xfrm>
        </p:grpSpPr>
        <p:sp>
          <p:nvSpPr>
            <p:cNvPr id="114" name="Text 1-2"/>
            <p:cNvSpPr txBox="1"/>
            <p:nvPr/>
          </p:nvSpPr>
          <p:spPr>
            <a:xfrm>
              <a:off x="2215918" y="2603085"/>
              <a:ext cx="5012187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란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 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15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16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7" name="그룹 1-1"/>
          <p:cNvGrpSpPr>
            <a:grpSpLocks/>
          </p:cNvGrpSpPr>
          <p:nvPr/>
        </p:nvGrpSpPr>
        <p:grpSpPr bwMode="auto">
          <a:xfrm>
            <a:off x="373041" y="3606243"/>
            <a:ext cx="961965" cy="743098"/>
            <a:chOff x="486030" y="1406555"/>
            <a:chExt cx="1196776" cy="1073722"/>
          </a:xfrm>
        </p:grpSpPr>
        <p:grpSp>
          <p:nvGrpSpPr>
            <p:cNvPr id="138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41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40" name="TextBox 139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02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44" name="그룹 1-2"/>
          <p:cNvGrpSpPr>
            <a:grpSpLocks/>
          </p:cNvGrpSpPr>
          <p:nvPr/>
        </p:nvGrpSpPr>
        <p:grpSpPr bwMode="auto">
          <a:xfrm>
            <a:off x="107504" y="3517344"/>
            <a:ext cx="6822042" cy="831998"/>
            <a:chOff x="62591" y="1358776"/>
            <a:chExt cx="4780638" cy="1249680"/>
          </a:xfrm>
        </p:grpSpPr>
        <p:sp>
          <p:nvSpPr>
            <p:cNvPr id="146" name="직사각형 145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50" name="직선 연결선 149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연결선 152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168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직사각형 169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2" name="직선 연결선 171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직사각형 173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5" name="직선 연결선 174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 1-1"/>
          <p:cNvSpPr txBox="1"/>
          <p:nvPr/>
        </p:nvSpPr>
        <p:spPr>
          <a:xfrm>
            <a:off x="1570537" y="3853533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빅데이터</a:t>
            </a: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활용사례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77" name="그룹 176"/>
          <p:cNvGrpSpPr/>
          <p:nvPr/>
        </p:nvGrpSpPr>
        <p:grpSpPr>
          <a:xfrm>
            <a:off x="1300826" y="4403845"/>
            <a:ext cx="7159606" cy="249299"/>
            <a:chOff x="1857420" y="2603085"/>
            <a:chExt cx="7343622" cy="211670"/>
          </a:xfrm>
        </p:grpSpPr>
        <p:sp>
          <p:nvSpPr>
            <p:cNvPr id="178" name="Text 1-2"/>
            <p:cNvSpPr txBox="1"/>
            <p:nvPr/>
          </p:nvSpPr>
          <p:spPr>
            <a:xfrm>
              <a:off x="2215917" y="2603085"/>
              <a:ext cx="6985125" cy="21167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고객 맞춤형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기업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전략형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제품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추천형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79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84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88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8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빅데이터의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빅데이터란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48085" y="2147446"/>
            <a:ext cx="44279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latin typeface="+mn-ea"/>
                <a:ea typeface="+mn-ea"/>
              </a:rPr>
              <a:t>빅데이터는</a:t>
            </a:r>
            <a:r>
              <a:rPr lang="ko-KR" altLang="en-US" dirty="0">
                <a:latin typeface="+mn-ea"/>
                <a:ea typeface="+mn-ea"/>
              </a:rPr>
              <a:t> 디지털 환경에서 생성되는 모든 데이터를 의미하며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규모가 방대하고 </a:t>
            </a:r>
            <a:r>
              <a:rPr lang="ko-KR" altLang="en-US" dirty="0" smtClean="0">
                <a:latin typeface="+mn-ea"/>
                <a:ea typeface="+mn-ea"/>
              </a:rPr>
              <a:t>생산주기가 </a:t>
            </a:r>
            <a:r>
              <a:rPr lang="ko-KR" altLang="en-US" dirty="0">
                <a:latin typeface="+mn-ea"/>
                <a:ea typeface="+mn-ea"/>
              </a:rPr>
              <a:t>짧은 정보폭발</a:t>
            </a:r>
            <a:r>
              <a:rPr lang="en-US" altLang="ko-KR" dirty="0">
                <a:latin typeface="+mn-ea"/>
                <a:ea typeface="+mn-ea"/>
              </a:rPr>
              <a:t>(Information Explosion)</a:t>
            </a:r>
            <a:r>
              <a:rPr lang="ko-KR" altLang="en-US" dirty="0">
                <a:latin typeface="+mn-ea"/>
                <a:ea typeface="+mn-ea"/>
              </a:rPr>
              <a:t>이라 </a:t>
            </a:r>
            <a:r>
              <a:rPr lang="ko-KR" altLang="en-US" dirty="0" smtClean="0">
                <a:latin typeface="+mn-ea"/>
                <a:ea typeface="+mn-ea"/>
              </a:rPr>
              <a:t>정의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latin typeface="+mn-ea"/>
                <a:ea typeface="+mn-ea"/>
              </a:rPr>
              <a:t>더그</a:t>
            </a:r>
            <a:r>
              <a:rPr lang="ko-KR" altLang="en-US" dirty="0" smtClean="0">
                <a:latin typeface="+mn-ea"/>
                <a:ea typeface="+mn-ea"/>
              </a:rPr>
              <a:t> </a:t>
            </a:r>
            <a:r>
              <a:rPr lang="ko-KR" altLang="en-US" dirty="0" err="1">
                <a:latin typeface="+mn-ea"/>
                <a:ea typeface="+mn-ea"/>
              </a:rPr>
              <a:t>레이니</a:t>
            </a:r>
            <a:r>
              <a:rPr lang="en-US" altLang="ko-KR" dirty="0">
                <a:latin typeface="+mn-ea"/>
                <a:ea typeface="+mn-ea"/>
              </a:rPr>
              <a:t>(Doug Laney)</a:t>
            </a:r>
            <a:r>
              <a:rPr lang="ko-KR" altLang="en-US" dirty="0">
                <a:latin typeface="+mn-ea"/>
                <a:ea typeface="+mn-ea"/>
              </a:rPr>
              <a:t>는 </a:t>
            </a:r>
            <a:r>
              <a:rPr lang="en-US" altLang="ko-KR" dirty="0" smtClean="0">
                <a:latin typeface="+mn-ea"/>
                <a:ea typeface="+mn-ea"/>
              </a:rPr>
              <a:t>2001</a:t>
            </a:r>
            <a:r>
              <a:rPr lang="ko-KR" altLang="en-US" dirty="0" smtClean="0">
                <a:latin typeface="+mn-ea"/>
                <a:ea typeface="+mn-ea"/>
              </a:rPr>
              <a:t>년 </a:t>
            </a:r>
            <a:r>
              <a:rPr lang="ko-KR" altLang="en-US" dirty="0" err="1">
                <a:latin typeface="+mn-ea"/>
                <a:ea typeface="+mn-ea"/>
              </a:rPr>
              <a:t>빅데이터를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3</a:t>
            </a:r>
            <a:r>
              <a:rPr lang="ko-KR" altLang="en-US" dirty="0">
                <a:latin typeface="+mn-ea"/>
                <a:ea typeface="+mn-ea"/>
              </a:rPr>
              <a:t>차원 데이터 관리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dirty="0" smtClean="0">
                <a:latin typeface="+mn-ea"/>
                <a:ea typeface="+mn-ea"/>
              </a:rPr>
              <a:t>3D Data </a:t>
            </a:r>
            <a:r>
              <a:rPr lang="en-US" altLang="ko-KR" dirty="0">
                <a:latin typeface="+mn-ea"/>
                <a:ea typeface="+mn-ea"/>
              </a:rPr>
              <a:t>Management)</a:t>
            </a:r>
            <a:r>
              <a:rPr lang="ko-KR" altLang="en-US" dirty="0">
                <a:latin typeface="+mn-ea"/>
                <a:ea typeface="+mn-ea"/>
              </a:rPr>
              <a:t>로서 통제된 자료의 용량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dirty="0" smtClean="0">
                <a:latin typeface="+mn-ea"/>
                <a:ea typeface="+mn-ea"/>
              </a:rPr>
              <a:t>Controlling Data </a:t>
            </a:r>
            <a:r>
              <a:rPr lang="en-US" altLang="ko-KR" dirty="0">
                <a:latin typeface="+mn-ea"/>
                <a:ea typeface="+mn-ea"/>
              </a:rPr>
              <a:t>Volume), </a:t>
            </a:r>
            <a:r>
              <a:rPr lang="ko-KR" altLang="en-US" dirty="0">
                <a:latin typeface="+mn-ea"/>
                <a:ea typeface="+mn-ea"/>
              </a:rPr>
              <a:t>속도</a:t>
            </a:r>
            <a:r>
              <a:rPr lang="en-US" altLang="ko-KR" dirty="0">
                <a:latin typeface="+mn-ea"/>
                <a:ea typeface="+mn-ea"/>
              </a:rPr>
              <a:t>(Velocity), </a:t>
            </a:r>
            <a:r>
              <a:rPr lang="ko-KR" altLang="en-US" dirty="0">
                <a:latin typeface="+mn-ea"/>
                <a:ea typeface="+mn-ea"/>
              </a:rPr>
              <a:t>다양성</a:t>
            </a:r>
            <a:r>
              <a:rPr lang="en-US" altLang="ko-KR" dirty="0">
                <a:latin typeface="+mn-ea"/>
                <a:ea typeface="+mn-ea"/>
              </a:rPr>
              <a:t>(Variety)</a:t>
            </a:r>
            <a:r>
              <a:rPr lang="ko-KR" altLang="en-US" dirty="0">
                <a:latin typeface="+mn-ea"/>
                <a:ea typeface="+mn-ea"/>
              </a:rPr>
              <a:t>이라고 정의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61542"/>
            <a:ext cx="3425586" cy="371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5627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빅데이터의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37453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61367" y="1735851"/>
            <a:ext cx="41666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빅데이터를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소셜미디어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(SNS)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의 데이터로 잘못 판단하기도 하지만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1990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년 이후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인터넷이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확산되면서 정형화된 데이터와 비정형화된 대량의 데이터가 발생하면서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등장하여 현재의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빅데이터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개념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개인화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서비스와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소셜미디어의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확산으로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기본 인터넷 서비스 환경이 재구성된 </a:t>
            </a:r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것세계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디지털 데이터 양이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제타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바이트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lt"/>
              </a:rPr>
              <a:t>Zettabyte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ZB),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즉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1021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을 의미하는 단위로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년마다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배씩 증가하여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2020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년에는 약 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40</a:t>
            </a:r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제타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바이트가 될 것이라고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예측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특히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스마트폰의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보급으로 데이터가 매우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빠르게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축적되어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제타바이트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시대를 스마트 시대</a:t>
            </a:r>
            <a:endParaRPr lang="ko-KR" alt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27" y="44408"/>
            <a:ext cx="3874463" cy="7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03220"/>
            <a:ext cx="4464570" cy="445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7129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빅데이터의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38264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</a:t>
              </a: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터의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특징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6" y="1735850"/>
            <a:ext cx="6182842" cy="4946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141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빅데이터의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38264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</a:t>
              </a: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터의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특징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61366" y="1628325"/>
            <a:ext cx="87751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빅데이터는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활용되는 데이터의 다양성을 기준으로 정형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반정형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비정형 데이터로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분류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정형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데이터는 데이터의 형태에 따라서 고정된 필드에 저장된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데이터를 의미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  예로서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관계형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데이터베이스나 스프레드시트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등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반정형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데이터는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고정된 필드에 저장되어 있지는 않지만 메타 데이터나 구조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스키마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를 포함하는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데이터고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예로서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HTML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텍스트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등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비정형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데이터는 고정된 필드에 저장되어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있지않은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데이터로서 텍스트 분석이 가능한 텍스트 문서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이미지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동영상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음성데이터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등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8" y="4005064"/>
            <a:ext cx="3726003" cy="257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6602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빅데이터의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81469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</a:t>
              </a: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터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분석과정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61366" y="1628325"/>
            <a:ext cx="87751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빅데이터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분석 과정에서 가장 우선되어야 하는 것은 데이터를 어디로부터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가져오는가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Where),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데이터 분석 결과가 왜 필요한가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(Why),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누구를 위해 사용할 것인가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(Who)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정의하여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활용기준을 삼는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것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일반적으로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많이 사용되는 분석 방법은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Eye Tracking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로그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분석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Goole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 Analytics), Scrolling 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Heatmap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 Analysis, Confetti Analysis, Video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Recording Analysis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On-line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포털사이트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SNS, Community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등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38" y="3645024"/>
            <a:ext cx="4742210" cy="266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6249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빅데이터의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개요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81469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빅데이</a:t>
              </a: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터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분석과정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846565"/>
            <a:ext cx="8775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빅데이터를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처리하는 과정은 기존의 데이터와 속성이 다른 데이터를 수집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저장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처리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분석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표현을 하는 단계로 이루어지고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이는 새로운 접근들을 포함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07" y="2708919"/>
            <a:ext cx="5496177" cy="3525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425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15100</TotalTime>
  <Words>2000</Words>
  <Application>Microsoft Office PowerPoint</Application>
  <PresentationFormat>화면 슬라이드 쇼(4:3)</PresentationFormat>
  <Paragraphs>197</Paragraphs>
  <Slides>25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27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방지희</dc:creator>
  <cp:lastModifiedBy>동국대학교</cp:lastModifiedBy>
  <cp:revision>1920</cp:revision>
  <dcterms:created xsi:type="dcterms:W3CDTF">2014-03-26T15:27:10Z</dcterms:created>
  <dcterms:modified xsi:type="dcterms:W3CDTF">2018-07-21T04:57:33Z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F:\교양특강\리더십17.pptx</vt:lpwstr>
  </property>
</Properties>
</file>