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402" r:id="rId3"/>
    <p:sldId id="541" r:id="rId4"/>
    <p:sldId id="547" r:id="rId5"/>
    <p:sldId id="524" r:id="rId6"/>
    <p:sldId id="552" r:id="rId7"/>
    <p:sldId id="528" r:id="rId8"/>
    <p:sldId id="553" r:id="rId9"/>
    <p:sldId id="505" r:id="rId10"/>
    <p:sldId id="555" r:id="rId11"/>
    <p:sldId id="556" r:id="rId12"/>
    <p:sldId id="557" r:id="rId13"/>
    <p:sldId id="558" r:id="rId14"/>
    <p:sldId id="560" r:id="rId15"/>
    <p:sldId id="561" r:id="rId16"/>
    <p:sldId id="562" r:id="rId17"/>
    <p:sldId id="563" r:id="rId18"/>
    <p:sldId id="429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9" autoAdjust="0"/>
    <p:restoredTop sz="91435" autoAdjust="0"/>
  </p:normalViewPr>
  <p:slideViewPr>
    <p:cSldViewPr>
      <p:cViewPr varScale="1">
        <p:scale>
          <a:sx n="106" d="100"/>
          <a:sy n="106" d="100"/>
        </p:scale>
        <p:origin x="-1992" y="-90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BD464-482A-4B46-AC23-EE69E375813B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2B82CA80-8C85-4E67-B370-8FE83E189B82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스마트기술</a:t>
          </a:r>
          <a:endParaRPr lang="ko-KR" altLang="en-US" sz="2000" dirty="0"/>
        </a:p>
      </dgm:t>
    </dgm:pt>
    <dgm:pt modelId="{2854F091-CDF9-4412-AFBD-E782917A6732}" type="parTrans" cxnId="{CBD2C23D-8350-4B8A-8652-B0F7EC1EC438}">
      <dgm:prSet/>
      <dgm:spPr/>
      <dgm:t>
        <a:bodyPr/>
        <a:lstStyle/>
        <a:p>
          <a:pPr latinLnBrk="1"/>
          <a:endParaRPr lang="ko-KR" altLang="en-US" sz="2000"/>
        </a:p>
      </dgm:t>
    </dgm:pt>
    <dgm:pt modelId="{8139E241-C35C-4B9D-8863-801E24AF1041}" type="sibTrans" cxnId="{CBD2C23D-8350-4B8A-8652-B0F7EC1EC438}">
      <dgm:prSet/>
      <dgm:spPr/>
      <dgm:t>
        <a:bodyPr/>
        <a:lstStyle/>
        <a:p>
          <a:pPr latinLnBrk="1"/>
          <a:endParaRPr lang="ko-KR" altLang="en-US" sz="2000"/>
        </a:p>
      </dgm:t>
    </dgm:pt>
    <dgm:pt modelId="{DFF742F6-FB8F-4D3C-A058-66D235362EE0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ICT </a:t>
          </a:r>
          <a:r>
            <a:rPr lang="ko-KR" altLang="en-US" sz="2000" dirty="0" smtClean="0"/>
            <a:t>기술진화</a:t>
          </a:r>
          <a:endParaRPr lang="ko-KR" altLang="en-US" sz="2000" dirty="0"/>
        </a:p>
      </dgm:t>
    </dgm:pt>
    <dgm:pt modelId="{A9C9E66D-63B2-4CE6-862A-80EFDE3EA119}" type="parTrans" cxnId="{758E1A88-6C68-4DD6-A0E5-B259FC0A472C}">
      <dgm:prSet/>
      <dgm:spPr/>
      <dgm:t>
        <a:bodyPr/>
        <a:lstStyle/>
        <a:p>
          <a:pPr latinLnBrk="1"/>
          <a:endParaRPr lang="ko-KR" altLang="en-US" sz="2000"/>
        </a:p>
      </dgm:t>
    </dgm:pt>
    <dgm:pt modelId="{58A3C9F9-6E3E-4C98-8125-0E4F5F5D363E}" type="sibTrans" cxnId="{758E1A88-6C68-4DD6-A0E5-B259FC0A472C}">
      <dgm:prSet/>
      <dgm:spPr/>
      <dgm:t>
        <a:bodyPr/>
        <a:lstStyle/>
        <a:p>
          <a:pPr latinLnBrk="1"/>
          <a:endParaRPr lang="ko-KR" altLang="en-US" sz="2000"/>
        </a:p>
      </dgm:t>
    </dgm:pt>
    <dgm:pt modelId="{313B6B5F-91B3-4519-A534-BEE2062AF07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이용자 수용 고도화</a:t>
          </a:r>
          <a:endParaRPr lang="ko-KR" altLang="en-US" sz="2000" dirty="0"/>
        </a:p>
      </dgm:t>
    </dgm:pt>
    <dgm:pt modelId="{FB1B7706-0D1B-4AF4-8EAD-651D5A94E0E7}" type="parTrans" cxnId="{AED4DA15-F4EC-4B02-8959-F7916EEA0B51}">
      <dgm:prSet/>
      <dgm:spPr/>
      <dgm:t>
        <a:bodyPr/>
        <a:lstStyle/>
        <a:p>
          <a:pPr latinLnBrk="1"/>
          <a:endParaRPr lang="ko-KR" altLang="en-US" sz="2000"/>
        </a:p>
      </dgm:t>
    </dgm:pt>
    <dgm:pt modelId="{66E0566C-E2CE-4CDD-9FCA-B7C8D4A0475D}" type="sibTrans" cxnId="{AED4DA15-F4EC-4B02-8959-F7916EEA0B51}">
      <dgm:prSet/>
      <dgm:spPr/>
      <dgm:t>
        <a:bodyPr/>
        <a:lstStyle/>
        <a:p>
          <a:pPr latinLnBrk="1"/>
          <a:endParaRPr lang="ko-KR" altLang="en-US" sz="2000"/>
        </a:p>
      </dgm:t>
    </dgm:pt>
    <dgm:pt modelId="{8A6D3FA3-9192-4882-B2A1-409F11F6DB2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미디어의 발전</a:t>
          </a:r>
          <a:endParaRPr lang="ko-KR" altLang="en-US" sz="2000" dirty="0"/>
        </a:p>
      </dgm:t>
    </dgm:pt>
    <dgm:pt modelId="{EEABB76A-E0AD-4798-B372-48EEB0D1F1CA}" type="parTrans" cxnId="{12413D92-315C-4F79-B86A-78EFD575492F}">
      <dgm:prSet/>
      <dgm:spPr/>
      <dgm:t>
        <a:bodyPr/>
        <a:lstStyle/>
        <a:p>
          <a:pPr latinLnBrk="1"/>
          <a:endParaRPr lang="ko-KR" altLang="en-US" sz="2000"/>
        </a:p>
      </dgm:t>
    </dgm:pt>
    <dgm:pt modelId="{608CACFD-0E2B-4BDE-AD2B-48CEE03E4ADB}" type="sibTrans" cxnId="{12413D92-315C-4F79-B86A-78EFD575492F}">
      <dgm:prSet/>
      <dgm:spPr/>
      <dgm:t>
        <a:bodyPr/>
        <a:lstStyle/>
        <a:p>
          <a:pPr latinLnBrk="1"/>
          <a:endParaRPr lang="ko-KR" altLang="en-US" sz="2000"/>
        </a:p>
      </dgm:t>
    </dgm:pt>
    <dgm:pt modelId="{04F32C96-FE6A-45CF-9508-1355B3926BA8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글로벌기업전략</a:t>
          </a:r>
          <a:endParaRPr lang="ko-KR" altLang="en-US" sz="2000" dirty="0"/>
        </a:p>
      </dgm:t>
    </dgm:pt>
    <dgm:pt modelId="{1973B49D-F591-4323-B252-002DC5A9FDD6}" type="parTrans" cxnId="{63044824-8FA5-4718-865F-094A7E1477B2}">
      <dgm:prSet/>
      <dgm:spPr/>
      <dgm:t>
        <a:bodyPr/>
        <a:lstStyle/>
        <a:p>
          <a:pPr latinLnBrk="1"/>
          <a:endParaRPr lang="ko-KR" altLang="en-US" sz="2000"/>
        </a:p>
      </dgm:t>
    </dgm:pt>
    <dgm:pt modelId="{376B82B9-5190-4483-A2E3-0BEE5FCC3889}" type="sibTrans" cxnId="{63044824-8FA5-4718-865F-094A7E1477B2}">
      <dgm:prSet/>
      <dgm:spPr/>
      <dgm:t>
        <a:bodyPr/>
        <a:lstStyle/>
        <a:p>
          <a:pPr latinLnBrk="1"/>
          <a:endParaRPr lang="ko-KR" altLang="en-US" sz="2000"/>
        </a:p>
      </dgm:t>
    </dgm:pt>
    <dgm:pt modelId="{A557E1C0-E9A3-438A-A815-08145F692C74}" type="pres">
      <dgm:prSet presAssocID="{6C9BD464-482A-4B46-AC23-EE69E37581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DFDD66-47F4-405A-9F15-46662A839E46}" type="pres">
      <dgm:prSet presAssocID="{6C9BD464-482A-4B46-AC23-EE69E375813B}" presName="matrix" presStyleCnt="0"/>
      <dgm:spPr/>
    </dgm:pt>
    <dgm:pt modelId="{B5EA2154-509A-4810-8E3B-EECBEE7CAAFF}" type="pres">
      <dgm:prSet presAssocID="{6C9BD464-482A-4B46-AC23-EE69E375813B}" presName="tile1" presStyleLbl="node1" presStyleIdx="0" presStyleCnt="4" custLinFactY="-100000" custLinFactNeighborX="-33835" custLinFactNeighborY="-102155"/>
      <dgm:spPr/>
      <dgm:t>
        <a:bodyPr/>
        <a:lstStyle/>
        <a:p>
          <a:pPr latinLnBrk="1"/>
          <a:endParaRPr lang="ko-KR" altLang="en-US"/>
        </a:p>
      </dgm:t>
    </dgm:pt>
    <dgm:pt modelId="{300D7464-DEC5-4585-9644-C39DF61BDD0C}" type="pres">
      <dgm:prSet presAssocID="{6C9BD464-482A-4B46-AC23-EE69E37581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A86C1A-76ED-48F9-97B5-CD0AB0224B2D}" type="pres">
      <dgm:prSet presAssocID="{6C9BD464-482A-4B46-AC23-EE69E375813B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5E6D009-3946-4432-B89B-D0D93C7670CF}" type="pres">
      <dgm:prSet presAssocID="{6C9BD464-482A-4B46-AC23-EE69E37581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0D9FD3-C36C-4BC5-9037-B63388E7B476}" type="pres">
      <dgm:prSet presAssocID="{6C9BD464-482A-4B46-AC23-EE69E375813B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D63F99C-D43B-4C3B-AF1F-7E2C01465D84}" type="pres">
      <dgm:prSet presAssocID="{6C9BD464-482A-4B46-AC23-EE69E37581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A293C5-D833-429A-91D6-A37CB227C36D}" type="pres">
      <dgm:prSet presAssocID="{6C9BD464-482A-4B46-AC23-EE69E375813B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446BC5C-74BD-4337-A661-18A5DC791371}" type="pres">
      <dgm:prSet presAssocID="{6C9BD464-482A-4B46-AC23-EE69E37581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30DF79-4216-42BA-AB84-0863636714F0}" type="pres">
      <dgm:prSet presAssocID="{6C9BD464-482A-4B46-AC23-EE69E375813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B93D307-BD78-4D2E-B02F-D72547040430}" type="presOf" srcId="{6C9BD464-482A-4B46-AC23-EE69E375813B}" destId="{A557E1C0-E9A3-438A-A815-08145F692C74}" srcOrd="0" destOrd="0" presId="urn:microsoft.com/office/officeart/2005/8/layout/matrix1"/>
    <dgm:cxn modelId="{CBD2C23D-8350-4B8A-8652-B0F7EC1EC438}" srcId="{6C9BD464-482A-4B46-AC23-EE69E375813B}" destId="{2B82CA80-8C85-4E67-B370-8FE83E189B82}" srcOrd="0" destOrd="0" parTransId="{2854F091-CDF9-4412-AFBD-E782917A6732}" sibTransId="{8139E241-C35C-4B9D-8863-801E24AF1041}"/>
    <dgm:cxn modelId="{18C2923F-6C97-489D-A85B-4A3F7BF7D2E9}" type="presOf" srcId="{DFF742F6-FB8F-4D3C-A058-66D235362EE0}" destId="{B5EA2154-509A-4810-8E3B-EECBEE7CAAFF}" srcOrd="0" destOrd="0" presId="urn:microsoft.com/office/officeart/2005/8/layout/matrix1"/>
    <dgm:cxn modelId="{12413D92-315C-4F79-B86A-78EFD575492F}" srcId="{2B82CA80-8C85-4E67-B370-8FE83E189B82}" destId="{8A6D3FA3-9192-4882-B2A1-409F11F6DB21}" srcOrd="2" destOrd="0" parTransId="{EEABB76A-E0AD-4798-B372-48EEB0D1F1CA}" sibTransId="{608CACFD-0E2B-4BDE-AD2B-48CEE03E4ADB}"/>
    <dgm:cxn modelId="{758E1A88-6C68-4DD6-A0E5-B259FC0A472C}" srcId="{2B82CA80-8C85-4E67-B370-8FE83E189B82}" destId="{DFF742F6-FB8F-4D3C-A058-66D235362EE0}" srcOrd="0" destOrd="0" parTransId="{A9C9E66D-63B2-4CE6-862A-80EFDE3EA119}" sibTransId="{58A3C9F9-6E3E-4C98-8125-0E4F5F5D363E}"/>
    <dgm:cxn modelId="{632B498B-50B2-4ECB-8AB3-DCF91151D553}" type="presOf" srcId="{8A6D3FA3-9192-4882-B2A1-409F11F6DB21}" destId="{A60D9FD3-C36C-4BC5-9037-B63388E7B476}" srcOrd="0" destOrd="0" presId="urn:microsoft.com/office/officeart/2005/8/layout/matrix1"/>
    <dgm:cxn modelId="{63044824-8FA5-4718-865F-094A7E1477B2}" srcId="{2B82CA80-8C85-4E67-B370-8FE83E189B82}" destId="{04F32C96-FE6A-45CF-9508-1355B3926BA8}" srcOrd="3" destOrd="0" parTransId="{1973B49D-F591-4323-B252-002DC5A9FDD6}" sibTransId="{376B82B9-5190-4483-A2E3-0BEE5FCC3889}"/>
    <dgm:cxn modelId="{0DCB3EA7-E05B-4FBA-BA87-BC5DB736AAE4}" type="presOf" srcId="{DFF742F6-FB8F-4D3C-A058-66D235362EE0}" destId="{300D7464-DEC5-4585-9644-C39DF61BDD0C}" srcOrd="1" destOrd="0" presId="urn:microsoft.com/office/officeart/2005/8/layout/matrix1"/>
    <dgm:cxn modelId="{53F372F5-0DAF-4193-903E-762D8D521504}" type="presOf" srcId="{8A6D3FA3-9192-4882-B2A1-409F11F6DB21}" destId="{9D63F99C-D43B-4C3B-AF1F-7E2C01465D84}" srcOrd="1" destOrd="0" presId="urn:microsoft.com/office/officeart/2005/8/layout/matrix1"/>
    <dgm:cxn modelId="{8F03320C-F9B1-4EE7-848D-98FFA8303394}" type="presOf" srcId="{313B6B5F-91B3-4519-A534-BEE2062AF071}" destId="{40A86C1A-76ED-48F9-97B5-CD0AB0224B2D}" srcOrd="0" destOrd="0" presId="urn:microsoft.com/office/officeart/2005/8/layout/matrix1"/>
    <dgm:cxn modelId="{AED4DA15-F4EC-4B02-8959-F7916EEA0B51}" srcId="{2B82CA80-8C85-4E67-B370-8FE83E189B82}" destId="{313B6B5F-91B3-4519-A534-BEE2062AF071}" srcOrd="1" destOrd="0" parTransId="{FB1B7706-0D1B-4AF4-8EAD-651D5A94E0E7}" sibTransId="{66E0566C-E2CE-4CDD-9FCA-B7C8D4A0475D}"/>
    <dgm:cxn modelId="{721E33EF-1F2A-4BDE-B6D1-31B7E2F57DF1}" type="presOf" srcId="{313B6B5F-91B3-4519-A534-BEE2062AF071}" destId="{65E6D009-3946-4432-B89B-D0D93C7670CF}" srcOrd="1" destOrd="0" presId="urn:microsoft.com/office/officeart/2005/8/layout/matrix1"/>
    <dgm:cxn modelId="{AFD555C2-0892-4A62-9F38-FCC029F961EE}" type="presOf" srcId="{04F32C96-FE6A-45CF-9508-1355B3926BA8}" destId="{89A293C5-D833-429A-91D6-A37CB227C36D}" srcOrd="0" destOrd="0" presId="urn:microsoft.com/office/officeart/2005/8/layout/matrix1"/>
    <dgm:cxn modelId="{377B04FF-FD4B-485B-8896-414598CC1274}" type="presOf" srcId="{2B82CA80-8C85-4E67-B370-8FE83E189B82}" destId="{2830DF79-4216-42BA-AB84-0863636714F0}" srcOrd="0" destOrd="0" presId="urn:microsoft.com/office/officeart/2005/8/layout/matrix1"/>
    <dgm:cxn modelId="{73E95C55-F2B0-45B4-9F50-46C021219B20}" type="presOf" srcId="{04F32C96-FE6A-45CF-9508-1355B3926BA8}" destId="{A446BC5C-74BD-4337-A661-18A5DC791371}" srcOrd="1" destOrd="0" presId="urn:microsoft.com/office/officeart/2005/8/layout/matrix1"/>
    <dgm:cxn modelId="{8C7C0951-BCE5-4781-B587-9234E4B2E692}" type="presParOf" srcId="{A557E1C0-E9A3-438A-A815-08145F692C74}" destId="{C8DFDD66-47F4-405A-9F15-46662A839E46}" srcOrd="0" destOrd="0" presId="urn:microsoft.com/office/officeart/2005/8/layout/matrix1"/>
    <dgm:cxn modelId="{C2A5A49F-F4EC-4662-8662-6238F0E6A275}" type="presParOf" srcId="{C8DFDD66-47F4-405A-9F15-46662A839E46}" destId="{B5EA2154-509A-4810-8E3B-EECBEE7CAAFF}" srcOrd="0" destOrd="0" presId="urn:microsoft.com/office/officeart/2005/8/layout/matrix1"/>
    <dgm:cxn modelId="{1A857E7E-FDD4-46D1-A790-C8030DBFEE66}" type="presParOf" srcId="{C8DFDD66-47F4-405A-9F15-46662A839E46}" destId="{300D7464-DEC5-4585-9644-C39DF61BDD0C}" srcOrd="1" destOrd="0" presId="urn:microsoft.com/office/officeart/2005/8/layout/matrix1"/>
    <dgm:cxn modelId="{BBE4F74A-817B-450D-95EB-F1EA46D78BE6}" type="presParOf" srcId="{C8DFDD66-47F4-405A-9F15-46662A839E46}" destId="{40A86C1A-76ED-48F9-97B5-CD0AB0224B2D}" srcOrd="2" destOrd="0" presId="urn:microsoft.com/office/officeart/2005/8/layout/matrix1"/>
    <dgm:cxn modelId="{3C58D48C-022C-4DE2-9440-DCB413B56E67}" type="presParOf" srcId="{C8DFDD66-47F4-405A-9F15-46662A839E46}" destId="{65E6D009-3946-4432-B89B-D0D93C7670CF}" srcOrd="3" destOrd="0" presId="urn:microsoft.com/office/officeart/2005/8/layout/matrix1"/>
    <dgm:cxn modelId="{7BFA3495-94EC-49CE-A661-5F6066EC1A08}" type="presParOf" srcId="{C8DFDD66-47F4-405A-9F15-46662A839E46}" destId="{A60D9FD3-C36C-4BC5-9037-B63388E7B476}" srcOrd="4" destOrd="0" presId="urn:microsoft.com/office/officeart/2005/8/layout/matrix1"/>
    <dgm:cxn modelId="{640E7D80-DCE7-4DC4-8AA6-33EF65640651}" type="presParOf" srcId="{C8DFDD66-47F4-405A-9F15-46662A839E46}" destId="{9D63F99C-D43B-4C3B-AF1F-7E2C01465D84}" srcOrd="5" destOrd="0" presId="urn:microsoft.com/office/officeart/2005/8/layout/matrix1"/>
    <dgm:cxn modelId="{8E5AD8A6-C1FC-49EB-B6A4-AB00397E7C0A}" type="presParOf" srcId="{C8DFDD66-47F4-405A-9F15-46662A839E46}" destId="{89A293C5-D833-429A-91D6-A37CB227C36D}" srcOrd="6" destOrd="0" presId="urn:microsoft.com/office/officeart/2005/8/layout/matrix1"/>
    <dgm:cxn modelId="{D93C7467-C837-430F-B121-CCA46642026C}" type="presParOf" srcId="{C8DFDD66-47F4-405A-9F15-46662A839E46}" destId="{A446BC5C-74BD-4337-A661-18A5DC791371}" srcOrd="7" destOrd="0" presId="urn:microsoft.com/office/officeart/2005/8/layout/matrix1"/>
    <dgm:cxn modelId="{DEC77A5A-95F0-443B-BCAC-2D9BD52274D1}" type="presParOf" srcId="{A557E1C0-E9A3-438A-A815-08145F692C74}" destId="{2830DF79-4216-42BA-AB84-0863636714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A2154-509A-4810-8E3B-EECBEE7CAAFF}">
      <dsp:nvSpPr>
        <dsp:cNvPr id="0" name=""/>
        <dsp:cNvSpPr/>
      </dsp:nvSpPr>
      <dsp:spPr>
        <a:xfrm rot="16200000">
          <a:off x="754170" y="-754170"/>
          <a:ext cx="1195801" cy="27041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ICT </a:t>
          </a:r>
          <a:r>
            <a:rPr lang="ko-KR" altLang="en-US" sz="2000" kern="1200" dirty="0" smtClean="0"/>
            <a:t>기술진화</a:t>
          </a:r>
          <a:endParaRPr lang="ko-KR" altLang="en-US" sz="2000" kern="1200" dirty="0"/>
        </a:p>
      </dsp:txBody>
      <dsp:txXfrm rot="5400000">
        <a:off x="-1" y="1"/>
        <a:ext cx="2704143" cy="896851"/>
      </dsp:txXfrm>
    </dsp:sp>
    <dsp:sp modelId="{40A86C1A-76ED-48F9-97B5-CD0AB0224B2D}">
      <dsp:nvSpPr>
        <dsp:cNvPr id="0" name=""/>
        <dsp:cNvSpPr/>
      </dsp:nvSpPr>
      <dsp:spPr>
        <a:xfrm>
          <a:off x="2704143" y="0"/>
          <a:ext cx="2704143" cy="119580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이용자 수용 고도화</a:t>
          </a:r>
          <a:endParaRPr lang="ko-KR" altLang="en-US" sz="2000" kern="1200" dirty="0"/>
        </a:p>
      </dsp:txBody>
      <dsp:txXfrm>
        <a:off x="2704143" y="0"/>
        <a:ext cx="2704143" cy="896851"/>
      </dsp:txXfrm>
    </dsp:sp>
    <dsp:sp modelId="{A60D9FD3-C36C-4BC5-9037-B63388E7B476}">
      <dsp:nvSpPr>
        <dsp:cNvPr id="0" name=""/>
        <dsp:cNvSpPr/>
      </dsp:nvSpPr>
      <dsp:spPr>
        <a:xfrm rot="10800000">
          <a:off x="0" y="1195801"/>
          <a:ext cx="2704143" cy="119580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미디어의 발전</a:t>
          </a:r>
          <a:endParaRPr lang="ko-KR" altLang="en-US" sz="2000" kern="1200" dirty="0"/>
        </a:p>
      </dsp:txBody>
      <dsp:txXfrm rot="10800000">
        <a:off x="0" y="1494751"/>
        <a:ext cx="2704143" cy="896851"/>
      </dsp:txXfrm>
    </dsp:sp>
    <dsp:sp modelId="{89A293C5-D833-429A-91D6-A37CB227C36D}">
      <dsp:nvSpPr>
        <dsp:cNvPr id="0" name=""/>
        <dsp:cNvSpPr/>
      </dsp:nvSpPr>
      <dsp:spPr>
        <a:xfrm rot="5400000">
          <a:off x="3458313" y="441630"/>
          <a:ext cx="1195801" cy="27041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글로벌기업전략</a:t>
          </a:r>
          <a:endParaRPr lang="ko-KR" altLang="en-US" sz="2000" kern="1200" dirty="0"/>
        </a:p>
      </dsp:txBody>
      <dsp:txXfrm rot="-5400000">
        <a:off x="2704142" y="1494751"/>
        <a:ext cx="2704143" cy="896851"/>
      </dsp:txXfrm>
    </dsp:sp>
    <dsp:sp modelId="{2830DF79-4216-42BA-AB84-0863636714F0}">
      <dsp:nvSpPr>
        <dsp:cNvPr id="0" name=""/>
        <dsp:cNvSpPr/>
      </dsp:nvSpPr>
      <dsp:spPr>
        <a:xfrm>
          <a:off x="1892900" y="896851"/>
          <a:ext cx="1622485" cy="597900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스마트기술</a:t>
          </a:r>
          <a:endParaRPr lang="ko-KR" altLang="en-US" sz="2000" kern="1200" dirty="0"/>
        </a:p>
      </dsp:txBody>
      <dsp:txXfrm>
        <a:off x="1922087" y="926038"/>
        <a:ext cx="1564111" cy="539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58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58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58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58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9116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산업혁명과 스마트기술의 개요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Ch1. 4</a:t>
            </a:r>
            <a:r>
              <a:rPr kumimoji="0" lang="ko-KR" altLang="en-US" sz="3600" b="1" dirty="0" err="1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차산업혁명과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스마트기술이란</a:t>
            </a:r>
            <a:endParaRPr kumimoji="0" lang="en-US" altLang="ko-KR" sz="36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0534" y="692759"/>
            <a:ext cx="5607610" cy="1152066"/>
            <a:chOff x="260209" y="1735857"/>
            <a:chExt cx="7492836" cy="1278721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209" y="2543241"/>
              <a:ext cx="7492836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23207" y="1735857"/>
              <a:ext cx="742983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서비스 세상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2" name="그룹 70"/>
          <p:cNvGrpSpPr>
            <a:grpSpLocks/>
          </p:cNvGrpSpPr>
          <p:nvPr/>
        </p:nvGrpSpPr>
        <p:grpSpPr bwMode="auto">
          <a:xfrm>
            <a:off x="107504" y="1556792"/>
            <a:ext cx="4464496" cy="4825499"/>
            <a:chOff x="364298" y="1087701"/>
            <a:chExt cx="8415404" cy="3976546"/>
          </a:xfrm>
        </p:grpSpPr>
        <p:grpSp>
          <p:nvGrpSpPr>
            <p:cNvPr id="13" name="그룹 5"/>
            <p:cNvGrpSpPr>
              <a:grpSpLocks/>
            </p:cNvGrpSpPr>
            <p:nvPr/>
          </p:nvGrpSpPr>
          <p:grpSpPr bwMode="auto">
            <a:xfrm>
              <a:off x="364298" y="1087701"/>
              <a:ext cx="8415404" cy="3976546"/>
              <a:chOff x="364298" y="1087701"/>
              <a:chExt cx="8415404" cy="3976546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381757" y="1114695"/>
                <a:ext cx="8126481" cy="3830079"/>
              </a:xfrm>
              <a:prstGeom prst="rect">
                <a:avLst/>
              </a:prstGeom>
              <a:solidFill>
                <a:srgbClr val="0C0B1F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그룹 50"/>
              <p:cNvGrpSpPr>
                <a:grpSpLocks/>
              </p:cNvGrpSpPr>
              <p:nvPr/>
            </p:nvGrpSpPr>
            <p:grpSpPr bwMode="auto">
              <a:xfrm>
                <a:off x="364298" y="1087701"/>
                <a:ext cx="8415404" cy="3976546"/>
                <a:chOff x="400373" y="1358775"/>
                <a:chExt cx="8415404" cy="3976546"/>
              </a:xfrm>
            </p:grpSpPr>
            <p:sp>
              <p:nvSpPr>
                <p:cNvPr id="17" name="직사각형 16"/>
                <p:cNvSpPr/>
                <p:nvPr/>
              </p:nvSpPr>
              <p:spPr>
                <a:xfrm>
                  <a:off x="400373" y="1358776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400373" y="2924423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8779271" y="1358776"/>
                  <a:ext cx="36506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8779271" y="2924423"/>
                  <a:ext cx="36506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" name="직선 연결선 20"/>
                <p:cNvCxnSpPr/>
                <p:nvPr/>
              </p:nvCxnSpPr>
              <p:spPr>
                <a:xfrm>
                  <a:off x="417832" y="1385769"/>
                  <a:ext cx="46031" cy="3949552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 flipH="1">
                  <a:off x="8779271" y="1385769"/>
                  <a:ext cx="19046" cy="3949552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/>
                <p:nvPr/>
              </p:nvCxnSpPr>
              <p:spPr>
                <a:xfrm>
                  <a:off x="427354" y="1358775"/>
                  <a:ext cx="8348740" cy="0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/>
                <p:cNvCxnSpPr/>
                <p:nvPr/>
              </p:nvCxnSpPr>
              <p:spPr>
                <a:xfrm flipV="1">
                  <a:off x="463862" y="5334527"/>
                  <a:ext cx="8351915" cy="794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551501" y="1180479"/>
              <a:ext cx="7442764" cy="27899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  <a:latin typeface="+mn-lt"/>
                </a:rPr>
                <a:t>디지털기반 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시설</a:t>
              </a:r>
              <a:r>
                <a:rPr lang="en-US" altLang="ko-KR" sz="2000" dirty="0">
                  <a:solidFill>
                    <a:schemeClr val="bg1"/>
                  </a:solidFill>
                  <a:latin typeface="+mn-lt"/>
                </a:rPr>
                <a:t>(Digital Infrastructure)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이고</a:t>
              </a:r>
              <a:r>
                <a:rPr lang="en-US" altLang="ko-KR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+mn-lt"/>
                </a:rPr>
                <a:t>스마트 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공간</a:t>
              </a:r>
              <a:r>
                <a:rPr lang="en-US" altLang="ko-KR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스마트 제품</a:t>
              </a:r>
              <a:r>
                <a:rPr lang="en-US" altLang="ko-KR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스마트 데이터</a:t>
              </a:r>
              <a:r>
                <a:rPr lang="en-US" altLang="ko-KR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  <a:latin typeface="+mn-lt"/>
                </a:rPr>
                <a:t>스마트 서비스 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+mn-lt"/>
                </a:rPr>
                <a:t>등</a:t>
              </a:r>
              <a:endParaRPr lang="en-US" altLang="ko-KR" sz="2000" dirty="0" smtClean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최신의 </a:t>
              </a:r>
              <a:r>
                <a:rPr lang="ko-KR" altLang="en-US" sz="2000" dirty="0">
                  <a:solidFill>
                    <a:schemeClr val="bg1"/>
                  </a:solidFill>
                </a:rPr>
                <a:t>디지털 인프라 및 요소기술을 활용하여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새로운 </a:t>
              </a:r>
              <a:r>
                <a:rPr lang="ko-KR" altLang="en-US" sz="2000" dirty="0">
                  <a:solidFill>
                    <a:schemeClr val="bg1"/>
                  </a:solidFill>
                </a:rPr>
                <a:t>접근방식으로 기존 프로세스를 변화시키거나 기존의 물리적 분야</a:t>
              </a:r>
              <a:r>
                <a:rPr lang="en-US" altLang="ko-KR" sz="2000" dirty="0">
                  <a:solidFill>
                    <a:schemeClr val="bg1"/>
                  </a:solidFill>
                </a:rPr>
                <a:t>(Physical World)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에 </a:t>
              </a:r>
              <a:r>
                <a:rPr lang="ko-KR" altLang="en-US" sz="2000" dirty="0">
                  <a:solidFill>
                    <a:schemeClr val="bg1"/>
                  </a:solidFill>
                </a:rPr>
                <a:t>디지털 인프라 및 요소기술을 결합 및 적용하여 운영비용 절감</a:t>
              </a:r>
              <a:endParaRPr kumimoji="0" lang="en-US" altLang="ko-KR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3"/>
            <a:ext cx="4236008" cy="467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1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0534" y="692759"/>
            <a:ext cx="7191786" cy="1152066"/>
            <a:chOff x="260209" y="1735857"/>
            <a:chExt cx="8443322" cy="1278721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209" y="2543241"/>
              <a:ext cx="8443322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23206" y="1735857"/>
              <a:ext cx="8295786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48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혁신기술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2" name="그룹 70"/>
          <p:cNvGrpSpPr>
            <a:grpSpLocks/>
          </p:cNvGrpSpPr>
          <p:nvPr/>
        </p:nvGrpSpPr>
        <p:grpSpPr bwMode="auto">
          <a:xfrm>
            <a:off x="107504" y="1556792"/>
            <a:ext cx="8640960" cy="4968551"/>
            <a:chOff x="364298" y="1087702"/>
            <a:chExt cx="8415404" cy="1602168"/>
          </a:xfrm>
        </p:grpSpPr>
        <p:grpSp>
          <p:nvGrpSpPr>
            <p:cNvPr id="13" name="그룹 5"/>
            <p:cNvGrpSpPr>
              <a:grpSpLocks/>
            </p:cNvGrpSpPr>
            <p:nvPr/>
          </p:nvGrpSpPr>
          <p:grpSpPr bwMode="auto">
            <a:xfrm>
              <a:off x="364298" y="1087702"/>
              <a:ext cx="8415404" cy="1602168"/>
              <a:chOff x="364298" y="1087702"/>
              <a:chExt cx="8415404" cy="1602168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381757" y="1114695"/>
                <a:ext cx="8358264" cy="1538654"/>
              </a:xfrm>
              <a:prstGeom prst="rect">
                <a:avLst/>
              </a:prstGeom>
              <a:solidFill>
                <a:srgbClr val="0C0B1F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그룹 50"/>
              <p:cNvGrpSpPr>
                <a:grpSpLocks/>
              </p:cNvGrpSpPr>
              <p:nvPr/>
            </p:nvGrpSpPr>
            <p:grpSpPr bwMode="auto">
              <a:xfrm>
                <a:off x="364298" y="1087702"/>
                <a:ext cx="8415404" cy="1602168"/>
                <a:chOff x="400373" y="1358776"/>
                <a:chExt cx="8415404" cy="1602168"/>
              </a:xfrm>
            </p:grpSpPr>
            <p:sp>
              <p:nvSpPr>
                <p:cNvPr id="17" name="직사각형 16"/>
                <p:cNvSpPr/>
                <p:nvPr/>
              </p:nvSpPr>
              <p:spPr>
                <a:xfrm>
                  <a:off x="400373" y="1358776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400373" y="2924423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8779271" y="1358776"/>
                  <a:ext cx="36506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8779271" y="2924423"/>
                  <a:ext cx="36506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" name="직선 연결선 20"/>
                <p:cNvCxnSpPr/>
                <p:nvPr/>
              </p:nvCxnSpPr>
              <p:spPr>
                <a:xfrm>
                  <a:off x="417832" y="1385769"/>
                  <a:ext cx="0" cy="1565647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>
                  <a:off x="8798317" y="1385769"/>
                  <a:ext cx="0" cy="1565647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/>
                <p:nvPr/>
              </p:nvCxnSpPr>
              <p:spPr>
                <a:xfrm>
                  <a:off x="427355" y="1376242"/>
                  <a:ext cx="8348741" cy="0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/>
                <p:cNvCxnSpPr/>
                <p:nvPr/>
              </p:nvCxnSpPr>
              <p:spPr>
                <a:xfrm>
                  <a:off x="427355" y="2943478"/>
                  <a:ext cx="8348741" cy="0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551503" y="1180479"/>
              <a:ext cx="7773312" cy="10917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물리학 기술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디지털 기술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Clr>
                  <a:srgbClr val="023CBE"/>
                </a:buClr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바이오 기술 </a:t>
              </a:r>
              <a:endParaRPr lang="en-US" altLang="ko-KR" sz="2000" dirty="0">
                <a:solidFill>
                  <a:schemeClr val="bg1"/>
                </a:solidFill>
              </a:endParaRPr>
            </a:p>
            <a:p>
              <a:pPr>
                <a:buClr>
                  <a:srgbClr val="023CBE"/>
                </a:buClr>
              </a:pPr>
              <a:endParaRPr kumimoji="0" lang="en-US" altLang="ko-KR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539552" y="2223345"/>
            <a:ext cx="821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무인운송수단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3D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프린팅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로봇공학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Graphene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등의 기술에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ICT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접목하여 혁신적인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제품들을 창출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83718" y="5013176"/>
            <a:ext cx="821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유전학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합성생물학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유전자 편집 등의  </a:t>
            </a:r>
            <a:r>
              <a:rPr lang="ko-KR" altLang="en-US" dirty="0" err="1">
                <a:solidFill>
                  <a:schemeClr val="bg1"/>
                </a:solidFill>
              </a:rPr>
              <a:t>바이오기술은</a:t>
            </a:r>
            <a:r>
              <a:rPr lang="ko-KR" altLang="en-US" dirty="0">
                <a:solidFill>
                  <a:schemeClr val="bg1"/>
                </a:solidFill>
              </a:rPr>
              <a:t> 기술적으로 빠르게 발전하고 </a:t>
            </a:r>
            <a:r>
              <a:rPr lang="ko-KR" altLang="en-US" dirty="0" smtClean="0">
                <a:solidFill>
                  <a:schemeClr val="bg1"/>
                </a:solidFill>
              </a:rPr>
              <a:t>있으나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법이나 규제 그리고 윤리적인 문제를 야기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3153" y="3445752"/>
            <a:ext cx="8210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사물인터넷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블록체인 시스템은 디지털 기술의 핵심기술로서 사물인터넷은 다양한 </a:t>
            </a:r>
            <a:r>
              <a:rPr lang="ko-KR" altLang="en-US" dirty="0" smtClean="0">
                <a:solidFill>
                  <a:schemeClr val="bg1"/>
                </a:solidFill>
              </a:rPr>
              <a:t>플랫폼을 </a:t>
            </a:r>
            <a:r>
              <a:rPr lang="ko-KR" altLang="en-US" dirty="0">
                <a:solidFill>
                  <a:schemeClr val="bg1"/>
                </a:solidFill>
              </a:rPr>
              <a:t>기반으로 사물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즉 제품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서비스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장소 등과 인간을 연결하는 새로운 </a:t>
            </a:r>
            <a:r>
              <a:rPr lang="ko-KR" altLang="en-US" dirty="0" smtClean="0">
                <a:solidFill>
                  <a:schemeClr val="bg1"/>
                </a:solidFill>
              </a:rPr>
              <a:t>패러다임을 </a:t>
            </a:r>
            <a:r>
              <a:rPr lang="ko-KR" altLang="en-US" dirty="0">
                <a:solidFill>
                  <a:schemeClr val="bg1"/>
                </a:solidFill>
              </a:rPr>
              <a:t>창출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251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634355"/>
            <a:ext cx="6840760" cy="1210470"/>
            <a:chOff x="249942" y="1671032"/>
            <a:chExt cx="7791752" cy="1343546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209" y="2543241"/>
              <a:ext cx="7781485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49942" y="1671032"/>
              <a:ext cx="771848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기술의 탄생 배경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2" name="그룹 70"/>
          <p:cNvGrpSpPr>
            <a:grpSpLocks/>
          </p:cNvGrpSpPr>
          <p:nvPr/>
        </p:nvGrpSpPr>
        <p:grpSpPr bwMode="auto">
          <a:xfrm>
            <a:off x="107504" y="4101495"/>
            <a:ext cx="8974711" cy="2423850"/>
            <a:chOff x="364298" y="1087702"/>
            <a:chExt cx="8725999" cy="1602168"/>
          </a:xfrm>
        </p:grpSpPr>
        <p:grpSp>
          <p:nvGrpSpPr>
            <p:cNvPr id="13" name="그룹 5"/>
            <p:cNvGrpSpPr>
              <a:grpSpLocks/>
            </p:cNvGrpSpPr>
            <p:nvPr/>
          </p:nvGrpSpPr>
          <p:grpSpPr bwMode="auto">
            <a:xfrm>
              <a:off x="364298" y="1087702"/>
              <a:ext cx="8725999" cy="1602168"/>
              <a:chOff x="364298" y="1087702"/>
              <a:chExt cx="8725999" cy="1602168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381757" y="1114695"/>
                <a:ext cx="8358264" cy="1538654"/>
              </a:xfrm>
              <a:prstGeom prst="rect">
                <a:avLst/>
              </a:prstGeom>
              <a:solidFill>
                <a:srgbClr val="0C0B1F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그룹 50"/>
              <p:cNvGrpSpPr>
                <a:grpSpLocks/>
              </p:cNvGrpSpPr>
              <p:nvPr/>
            </p:nvGrpSpPr>
            <p:grpSpPr bwMode="auto">
              <a:xfrm>
                <a:off x="364298" y="1087702"/>
                <a:ext cx="8725999" cy="1602168"/>
                <a:chOff x="400373" y="1358776"/>
                <a:chExt cx="8725999" cy="1602168"/>
              </a:xfrm>
            </p:grpSpPr>
            <p:sp>
              <p:nvSpPr>
                <p:cNvPr id="17" name="직사각형 16"/>
                <p:cNvSpPr/>
                <p:nvPr/>
              </p:nvSpPr>
              <p:spPr>
                <a:xfrm>
                  <a:off x="400373" y="1358776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400373" y="2924423"/>
                  <a:ext cx="36505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 flipH="1">
                  <a:off x="9081920" y="1358776"/>
                  <a:ext cx="44452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9081920" y="2924423"/>
                  <a:ext cx="36506" cy="365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" name="직선 연결선 20"/>
                <p:cNvCxnSpPr/>
                <p:nvPr/>
              </p:nvCxnSpPr>
              <p:spPr>
                <a:xfrm>
                  <a:off x="417832" y="1385769"/>
                  <a:ext cx="0" cy="1565647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>
                  <a:off x="9081920" y="1395297"/>
                  <a:ext cx="0" cy="1565647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>
                  <a:endCxn id="19" idx="2"/>
                </p:cNvCxnSpPr>
                <p:nvPr/>
              </p:nvCxnSpPr>
              <p:spPr>
                <a:xfrm>
                  <a:off x="427355" y="1376242"/>
                  <a:ext cx="8676791" cy="19055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/>
                <p:cNvCxnSpPr/>
                <p:nvPr/>
              </p:nvCxnSpPr>
              <p:spPr>
                <a:xfrm>
                  <a:off x="427355" y="2943478"/>
                  <a:ext cx="8654565" cy="17466"/>
                </a:xfrm>
                <a:prstGeom prst="line">
                  <a:avLst/>
                </a:prstGeom>
                <a:ln w="3175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396993" y="1162826"/>
              <a:ext cx="8648852" cy="14240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스마트 </a:t>
              </a:r>
              <a:r>
                <a:rPr lang="ko-KR" altLang="en-US" sz="2000" dirty="0">
                  <a:solidFill>
                    <a:schemeClr val="bg1"/>
                  </a:solidFill>
                </a:rPr>
                <a:t>기술은 정보통신</a:t>
              </a:r>
              <a:r>
                <a:rPr lang="en-US" altLang="ko-KR" sz="2000" dirty="0">
                  <a:solidFill>
                    <a:schemeClr val="bg1"/>
                  </a:solidFill>
                </a:rPr>
                <a:t>(ICT) </a:t>
              </a:r>
              <a:r>
                <a:rPr lang="ko-KR" altLang="en-US" sz="2000" dirty="0">
                  <a:solidFill>
                    <a:schemeClr val="bg1"/>
                  </a:solidFill>
                </a:rPr>
                <a:t>산업과 미디어 산업이 급격하게 기술이 발전되고</a:t>
              </a:r>
              <a:r>
                <a:rPr lang="en-US" altLang="ko-KR" sz="2000" dirty="0">
                  <a:solidFill>
                    <a:schemeClr val="bg1"/>
                  </a:solidFill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</a:rPr>
                <a:t>이용자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수요가 </a:t>
              </a:r>
              <a:r>
                <a:rPr lang="ko-KR" altLang="en-US" sz="2000" dirty="0">
                  <a:solidFill>
                    <a:schemeClr val="bg1"/>
                  </a:solidFill>
                </a:rPr>
                <a:t>고도화되어 이에 대응하는 글로벌 기업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전략들의 융합결과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기술 </a:t>
              </a:r>
              <a:r>
                <a:rPr lang="ko-KR" altLang="en-US" sz="2000" dirty="0">
                  <a:solidFill>
                    <a:schemeClr val="bg1"/>
                  </a:solidFill>
                </a:rPr>
                <a:t>발전</a:t>
              </a:r>
              <a:r>
                <a:rPr lang="en-US" altLang="ko-KR" sz="2000" dirty="0">
                  <a:solidFill>
                    <a:schemeClr val="bg1"/>
                  </a:solidFill>
                </a:rPr>
                <a:t>,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수요확산</a:t>
              </a:r>
              <a:r>
                <a:rPr lang="en-US" altLang="ko-KR" sz="2000" dirty="0">
                  <a:solidFill>
                    <a:schemeClr val="bg1"/>
                  </a:solidFill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</a:rPr>
                <a:t>기업 성장이 강하게 연결되어 있는 구조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결합을 의미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ko-KR" altLang="en-US" sz="2000" dirty="0" smtClean="0">
                  <a:solidFill>
                    <a:schemeClr val="bg1"/>
                  </a:solidFill>
                </a:rPr>
                <a:t>기술 진화의 </a:t>
              </a:r>
              <a:r>
                <a:rPr lang="ko-KR" altLang="en-US" sz="2000" dirty="0">
                  <a:solidFill>
                    <a:schemeClr val="bg1"/>
                  </a:solidFill>
                </a:rPr>
                <a:t>연속 과정에서 나타난 결과물이 아니라 강력한 소비자의 </a:t>
              </a:r>
              <a:r>
                <a:rPr lang="ko-KR" altLang="en-US" sz="2000" dirty="0" err="1">
                  <a:solidFill>
                    <a:schemeClr val="bg1"/>
                  </a:solidFill>
                </a:rPr>
                <a:t>니즈와</a:t>
              </a:r>
              <a:r>
                <a:rPr lang="ko-KR" altLang="en-US" sz="2000" dirty="0">
                  <a:solidFill>
                    <a:schemeClr val="bg1"/>
                  </a:solidFill>
                </a:rPr>
                <a:t> 새로운 산업 발전</a:t>
              </a:r>
              <a:r>
                <a:rPr lang="en-US" altLang="ko-KR" sz="20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000" dirty="0" smtClean="0">
                  <a:solidFill>
                    <a:schemeClr val="bg1"/>
                  </a:solidFill>
                </a:rPr>
                <a:t>시장 </a:t>
              </a:r>
              <a:r>
                <a:rPr lang="ko-KR" altLang="en-US" sz="2000" dirty="0">
                  <a:solidFill>
                    <a:schemeClr val="bg1"/>
                  </a:solidFill>
                </a:rPr>
                <a:t>창출</a:t>
              </a:r>
              <a:r>
                <a:rPr lang="en-US" altLang="ko-KR" sz="2000" dirty="0">
                  <a:solidFill>
                    <a:schemeClr val="bg1"/>
                  </a:solidFill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</a:rPr>
                <a:t>경쟁질서 와해라는 기업 전략이 반영된 결과로 이해</a:t>
              </a:r>
              <a:endParaRPr kumimoji="0" lang="en-US" altLang="ko-KR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708193859"/>
              </p:ext>
            </p:extLst>
          </p:nvPr>
        </p:nvGraphicFramePr>
        <p:xfrm>
          <a:off x="747890" y="1685469"/>
          <a:ext cx="5408286" cy="239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248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634355"/>
            <a:ext cx="6840760" cy="1210470"/>
            <a:chOff x="249942" y="1671032"/>
            <a:chExt cx="7791752" cy="1343546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209" y="2543241"/>
              <a:ext cx="7781485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49942" y="1671032"/>
              <a:ext cx="771848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기술의 탄생 배경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6" name="그룹 68"/>
          <p:cNvGrpSpPr>
            <a:grpSpLocks/>
          </p:cNvGrpSpPr>
          <p:nvPr/>
        </p:nvGrpSpPr>
        <p:grpSpPr bwMode="auto">
          <a:xfrm>
            <a:off x="206501" y="1568911"/>
            <a:ext cx="8937499" cy="4411860"/>
            <a:chOff x="319288" y="3330517"/>
            <a:chExt cx="8935884" cy="4826739"/>
          </a:xfrm>
        </p:grpSpPr>
        <p:grpSp>
          <p:nvGrpSpPr>
            <p:cNvPr id="47" name="그룹 9"/>
            <p:cNvGrpSpPr>
              <a:grpSpLocks/>
            </p:cNvGrpSpPr>
            <p:nvPr/>
          </p:nvGrpSpPr>
          <p:grpSpPr bwMode="auto">
            <a:xfrm>
              <a:off x="319288" y="3330517"/>
              <a:ext cx="8935884" cy="4826739"/>
              <a:chOff x="319288" y="3330517"/>
              <a:chExt cx="8935884" cy="4826739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381756" y="3367026"/>
                <a:ext cx="8873416" cy="1137364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그룹 72"/>
              <p:cNvGrpSpPr>
                <a:grpSpLocks/>
              </p:cNvGrpSpPr>
              <p:nvPr/>
            </p:nvGrpSpPr>
            <p:grpSpPr bwMode="auto">
              <a:xfrm>
                <a:off x="319288" y="3330517"/>
                <a:ext cx="8816709" cy="1422522"/>
                <a:chOff x="355363" y="1358776"/>
                <a:chExt cx="8816709" cy="1422522"/>
              </a:xfrm>
            </p:grpSpPr>
            <p:sp>
              <p:nvSpPr>
                <p:cNvPr id="56" name="직사각형 55"/>
                <p:cNvSpPr/>
                <p:nvPr/>
              </p:nvSpPr>
              <p:spPr>
                <a:xfrm>
                  <a:off x="400373" y="1358776"/>
                  <a:ext cx="36505" cy="3650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직사각형 56"/>
                <p:cNvSpPr/>
                <p:nvPr/>
              </p:nvSpPr>
              <p:spPr>
                <a:xfrm>
                  <a:off x="400373" y="2727038"/>
                  <a:ext cx="36505" cy="3650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직사각형 57"/>
                <p:cNvSpPr/>
                <p:nvPr/>
              </p:nvSpPr>
              <p:spPr>
                <a:xfrm>
                  <a:off x="9099059" y="1358776"/>
                  <a:ext cx="36506" cy="3650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직사각형 58"/>
                <p:cNvSpPr/>
                <p:nvPr/>
              </p:nvSpPr>
              <p:spPr>
                <a:xfrm>
                  <a:off x="9135566" y="2744789"/>
                  <a:ext cx="36506" cy="3650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" name="직선 연결선 59"/>
                <p:cNvCxnSpPr/>
                <p:nvPr/>
              </p:nvCxnSpPr>
              <p:spPr>
                <a:xfrm>
                  <a:off x="417832" y="1385761"/>
                  <a:ext cx="0" cy="1333341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연결선 60"/>
                <p:cNvCxnSpPr/>
                <p:nvPr/>
              </p:nvCxnSpPr>
              <p:spPr>
                <a:xfrm>
                  <a:off x="9111768" y="1385761"/>
                  <a:ext cx="0" cy="1333341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직선 연결선 61"/>
                <p:cNvCxnSpPr/>
                <p:nvPr/>
              </p:nvCxnSpPr>
              <p:spPr>
                <a:xfrm>
                  <a:off x="427355" y="1376237"/>
                  <a:ext cx="8348741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직선 연결선 62"/>
                <p:cNvCxnSpPr>
                  <a:endCxn id="48" idx="3"/>
                </p:cNvCxnSpPr>
                <p:nvPr/>
              </p:nvCxnSpPr>
              <p:spPr>
                <a:xfrm flipV="1">
                  <a:off x="355363" y="1978439"/>
                  <a:ext cx="8756406" cy="4394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직사각형 63"/>
              <p:cNvSpPr/>
              <p:nvPr/>
            </p:nvSpPr>
            <p:spPr>
              <a:xfrm>
                <a:off x="364298" y="4577729"/>
                <a:ext cx="8873416" cy="1137364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319288" y="5759421"/>
                <a:ext cx="8873416" cy="1137363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346266" y="7019892"/>
                <a:ext cx="8873416" cy="1137364"/>
              </a:xfrm>
              <a:prstGeom prst="rect">
                <a:avLst/>
              </a:prstGeom>
              <a:solidFill>
                <a:schemeClr val="tx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380158" y="3401403"/>
              <a:ext cx="6695535" cy="109754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기존 </a:t>
              </a:r>
              <a:r>
                <a:rPr lang="ko-KR" altLang="en-US" sz="1400" dirty="0">
                  <a:solidFill>
                    <a:schemeClr val="bg1"/>
                  </a:solidFill>
                </a:rPr>
                <a:t>휴대폰이 단말기 중심의 생태계가 애플의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iOS</a:t>
              </a:r>
              <a:r>
                <a:rPr lang="ko-KR" altLang="en-US" sz="1400" dirty="0">
                  <a:solidFill>
                    <a:schemeClr val="bg1"/>
                  </a:solidFill>
                </a:rPr>
                <a:t>와 구글의 </a:t>
              </a:r>
              <a:r>
                <a:rPr lang="ko-KR" altLang="en-US" sz="1400" dirty="0" err="1">
                  <a:solidFill>
                    <a:schemeClr val="bg1"/>
                  </a:solidFill>
                </a:rPr>
                <a:t>안드로이드로</a:t>
              </a:r>
              <a:r>
                <a:rPr lang="ko-KR" altLang="en-US" sz="1400" dirty="0">
                  <a:solidFill>
                    <a:schemeClr val="bg1"/>
                  </a:solidFill>
                </a:rPr>
                <a:t> 인하여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플랫폼이 </a:t>
              </a:r>
              <a:r>
                <a:rPr lang="ko-KR" altLang="en-US" sz="1400" dirty="0">
                  <a:solidFill>
                    <a:schemeClr val="bg1"/>
                  </a:solidFill>
                </a:rPr>
                <a:t>중심적 역할을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수행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r>
                <a:rPr lang="ko-KR" altLang="en-US" sz="1400" dirty="0">
                  <a:solidFill>
                    <a:schemeClr val="bg1"/>
                  </a:solidFill>
                </a:rPr>
                <a:t>단말기에서 플랫폼으로 변화는 하드웨어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중심에서 </a:t>
              </a:r>
              <a:r>
                <a:rPr lang="ko-KR" altLang="en-US" sz="1400" dirty="0">
                  <a:solidFill>
                    <a:schemeClr val="bg1"/>
                  </a:solidFill>
                </a:rPr>
                <a:t>하드웨어와 소프트웨어를 결합하는 산업구조로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변화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소비자 </a:t>
              </a:r>
              <a:r>
                <a:rPr lang="ko-KR" altLang="en-US" sz="1400" dirty="0">
                  <a:solidFill>
                    <a:schemeClr val="bg1"/>
                  </a:solidFill>
                </a:rPr>
                <a:t>지향적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비즈니스 </a:t>
              </a:r>
              <a:r>
                <a:rPr lang="ko-KR" altLang="en-US" sz="1400" dirty="0">
                  <a:solidFill>
                    <a:schemeClr val="bg1"/>
                  </a:solidFill>
                </a:rPr>
                <a:t>모델을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탄생이 </a:t>
              </a:r>
              <a:r>
                <a:rPr lang="ko-KR" altLang="en-US" sz="1400" dirty="0">
                  <a:solidFill>
                    <a:schemeClr val="bg1"/>
                  </a:solidFill>
                </a:rPr>
                <a:t>스마트 기술의 발전과 성장에 가장 큰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원인</a:t>
              </a:r>
              <a:endParaRPr lang="en-US" altLang="ko-KR" sz="1400" dirty="0">
                <a:solidFill>
                  <a:schemeClr val="bg1"/>
                </a:solidFill>
                <a:latin typeface="+mn-lt"/>
                <a:ea typeface="HY견고딕" pitchFamily="18" charset="-127"/>
                <a:cs typeface="함초롬돋움" pitchFamily="50" charset="-127"/>
              </a:endParaRPr>
            </a:p>
          </p:txBody>
        </p:sp>
        <p:grpSp>
          <p:nvGrpSpPr>
            <p:cNvPr id="49" name="그룹 6"/>
            <p:cNvGrpSpPr>
              <a:grpSpLocks/>
            </p:cNvGrpSpPr>
            <p:nvPr/>
          </p:nvGrpSpPr>
          <p:grpSpPr bwMode="auto">
            <a:xfrm>
              <a:off x="355569" y="3491217"/>
              <a:ext cx="1953128" cy="4574793"/>
              <a:chOff x="240817" y="3226185"/>
              <a:chExt cx="1245346" cy="2916960"/>
            </a:xfrm>
          </p:grpSpPr>
          <p:grpSp>
            <p:nvGrpSpPr>
              <p:cNvPr id="50" name="그룹 81"/>
              <p:cNvGrpSpPr>
                <a:grpSpLocks/>
              </p:cNvGrpSpPr>
              <p:nvPr/>
            </p:nvGrpSpPr>
            <p:grpSpPr bwMode="auto">
              <a:xfrm>
                <a:off x="252121" y="3247823"/>
                <a:ext cx="1234042" cy="2895322"/>
                <a:chOff x="328321" y="1876237"/>
                <a:chExt cx="1234042" cy="2895322"/>
              </a:xfrm>
            </p:grpSpPr>
            <p:sp>
              <p:nvSpPr>
                <p:cNvPr id="52" name="Freeform 6"/>
                <p:cNvSpPr>
                  <a:spLocks/>
                </p:cNvSpPr>
                <p:nvPr/>
              </p:nvSpPr>
              <p:spPr bwMode="auto">
                <a:xfrm>
                  <a:off x="368151" y="1876237"/>
                  <a:ext cx="1193872" cy="56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872" h="1255528">
                      <a:moveTo>
                        <a:pt x="0" y="0"/>
                      </a:moveTo>
                      <a:lnTo>
                        <a:pt x="1193872" y="0"/>
                      </a:lnTo>
                      <a:lnTo>
                        <a:pt x="1193872" y="861047"/>
                      </a:lnTo>
                      <a:lnTo>
                        <a:pt x="1192927" y="876863"/>
                      </a:lnTo>
                      <a:lnTo>
                        <a:pt x="1189146" y="893610"/>
                      </a:lnTo>
                      <a:lnTo>
                        <a:pt x="1182529" y="911287"/>
                      </a:lnTo>
                      <a:lnTo>
                        <a:pt x="1174021" y="928034"/>
                      </a:lnTo>
                      <a:lnTo>
                        <a:pt x="1163624" y="943851"/>
                      </a:lnTo>
                      <a:lnTo>
                        <a:pt x="1151335" y="956876"/>
                      </a:lnTo>
                      <a:lnTo>
                        <a:pt x="1138101" y="969901"/>
                      </a:lnTo>
                      <a:lnTo>
                        <a:pt x="1123922" y="979205"/>
                      </a:lnTo>
                      <a:lnTo>
                        <a:pt x="666413" y="1239712"/>
                      </a:lnTo>
                      <a:lnTo>
                        <a:pt x="650344" y="1246224"/>
                      </a:lnTo>
                      <a:lnTo>
                        <a:pt x="634274" y="1251807"/>
                      </a:lnTo>
                      <a:lnTo>
                        <a:pt x="616314" y="1254598"/>
                      </a:lnTo>
                      <a:lnTo>
                        <a:pt x="597409" y="1255528"/>
                      </a:lnTo>
                      <a:lnTo>
                        <a:pt x="578503" y="1254598"/>
                      </a:lnTo>
                      <a:lnTo>
                        <a:pt x="559598" y="1251807"/>
                      </a:lnTo>
                      <a:lnTo>
                        <a:pt x="543529" y="1246224"/>
                      </a:lnTo>
                      <a:lnTo>
                        <a:pt x="527459" y="1239712"/>
                      </a:lnTo>
                      <a:lnTo>
                        <a:pt x="69950" y="979205"/>
                      </a:lnTo>
                      <a:lnTo>
                        <a:pt x="56716" y="969901"/>
                      </a:lnTo>
                      <a:lnTo>
                        <a:pt x="42537" y="956876"/>
                      </a:lnTo>
                      <a:lnTo>
                        <a:pt x="31194" y="943851"/>
                      </a:lnTo>
                      <a:lnTo>
                        <a:pt x="21741" y="928034"/>
                      </a:lnTo>
                      <a:lnTo>
                        <a:pt x="12289" y="911287"/>
                      </a:lnTo>
                      <a:lnTo>
                        <a:pt x="5672" y="893610"/>
                      </a:lnTo>
                      <a:lnTo>
                        <a:pt x="945" y="876863"/>
                      </a:lnTo>
                      <a:lnTo>
                        <a:pt x="0" y="861047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/>
                  </a:blip>
                  <a:srcRect/>
                  <a:stretch>
                    <a:fillRect t="-145976"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68489" y="1928779"/>
                  <a:ext cx="1193874" cy="268662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ICT</a:t>
                  </a:r>
                  <a:r>
                    <a:rPr kumimoji="0" lang="ko-KR" altLang="en-US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기술의 진화</a:t>
                  </a:r>
                  <a:endParaRPr kumimoji="0" lang="en-US" altLang="ko-KR" sz="2000" dirty="0" smtClean="0">
                    <a:solidFill>
                      <a:srgbClr val="0316A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  <p:sp>
              <p:nvSpPr>
                <p:cNvPr id="66" name="Freeform 6"/>
                <p:cNvSpPr>
                  <a:spLocks/>
                </p:cNvSpPr>
                <p:nvPr/>
              </p:nvSpPr>
              <p:spPr bwMode="auto">
                <a:xfrm>
                  <a:off x="357020" y="2648201"/>
                  <a:ext cx="1193872" cy="56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872" h="1255528">
                      <a:moveTo>
                        <a:pt x="0" y="0"/>
                      </a:moveTo>
                      <a:lnTo>
                        <a:pt x="1193872" y="0"/>
                      </a:lnTo>
                      <a:lnTo>
                        <a:pt x="1193872" y="861047"/>
                      </a:lnTo>
                      <a:lnTo>
                        <a:pt x="1192927" y="876863"/>
                      </a:lnTo>
                      <a:lnTo>
                        <a:pt x="1189146" y="893610"/>
                      </a:lnTo>
                      <a:lnTo>
                        <a:pt x="1182529" y="911287"/>
                      </a:lnTo>
                      <a:lnTo>
                        <a:pt x="1174021" y="928034"/>
                      </a:lnTo>
                      <a:lnTo>
                        <a:pt x="1163624" y="943851"/>
                      </a:lnTo>
                      <a:lnTo>
                        <a:pt x="1151335" y="956876"/>
                      </a:lnTo>
                      <a:lnTo>
                        <a:pt x="1138101" y="969901"/>
                      </a:lnTo>
                      <a:lnTo>
                        <a:pt x="1123922" y="979205"/>
                      </a:lnTo>
                      <a:lnTo>
                        <a:pt x="666413" y="1239712"/>
                      </a:lnTo>
                      <a:lnTo>
                        <a:pt x="650344" y="1246224"/>
                      </a:lnTo>
                      <a:lnTo>
                        <a:pt x="634274" y="1251807"/>
                      </a:lnTo>
                      <a:lnTo>
                        <a:pt x="616314" y="1254598"/>
                      </a:lnTo>
                      <a:lnTo>
                        <a:pt x="597409" y="1255528"/>
                      </a:lnTo>
                      <a:lnTo>
                        <a:pt x="578503" y="1254598"/>
                      </a:lnTo>
                      <a:lnTo>
                        <a:pt x="559598" y="1251807"/>
                      </a:lnTo>
                      <a:lnTo>
                        <a:pt x="543529" y="1246224"/>
                      </a:lnTo>
                      <a:lnTo>
                        <a:pt x="527459" y="1239712"/>
                      </a:lnTo>
                      <a:lnTo>
                        <a:pt x="69950" y="979205"/>
                      </a:lnTo>
                      <a:lnTo>
                        <a:pt x="56716" y="969901"/>
                      </a:lnTo>
                      <a:lnTo>
                        <a:pt x="42537" y="956876"/>
                      </a:lnTo>
                      <a:lnTo>
                        <a:pt x="31194" y="943851"/>
                      </a:lnTo>
                      <a:lnTo>
                        <a:pt x="21741" y="928034"/>
                      </a:lnTo>
                      <a:lnTo>
                        <a:pt x="12289" y="911287"/>
                      </a:lnTo>
                      <a:lnTo>
                        <a:pt x="5672" y="893610"/>
                      </a:lnTo>
                      <a:lnTo>
                        <a:pt x="945" y="876863"/>
                      </a:lnTo>
                      <a:lnTo>
                        <a:pt x="0" y="861047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/>
                  </a:blip>
                  <a:srcRect/>
                  <a:stretch>
                    <a:fillRect t="-145976"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57358" y="2700743"/>
                  <a:ext cx="1193874" cy="268662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미디어의 발전</a:t>
                  </a:r>
                  <a:endParaRPr kumimoji="0" lang="en-US" altLang="ko-KR" sz="2000" dirty="0" smtClean="0">
                    <a:solidFill>
                      <a:srgbClr val="0316A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328321" y="3401666"/>
                  <a:ext cx="1193872" cy="56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872" h="1255528">
                      <a:moveTo>
                        <a:pt x="0" y="0"/>
                      </a:moveTo>
                      <a:lnTo>
                        <a:pt x="1193872" y="0"/>
                      </a:lnTo>
                      <a:lnTo>
                        <a:pt x="1193872" y="861047"/>
                      </a:lnTo>
                      <a:lnTo>
                        <a:pt x="1192927" y="876863"/>
                      </a:lnTo>
                      <a:lnTo>
                        <a:pt x="1189146" y="893610"/>
                      </a:lnTo>
                      <a:lnTo>
                        <a:pt x="1182529" y="911287"/>
                      </a:lnTo>
                      <a:lnTo>
                        <a:pt x="1174021" y="928034"/>
                      </a:lnTo>
                      <a:lnTo>
                        <a:pt x="1163624" y="943851"/>
                      </a:lnTo>
                      <a:lnTo>
                        <a:pt x="1151335" y="956876"/>
                      </a:lnTo>
                      <a:lnTo>
                        <a:pt x="1138101" y="969901"/>
                      </a:lnTo>
                      <a:lnTo>
                        <a:pt x="1123922" y="979205"/>
                      </a:lnTo>
                      <a:lnTo>
                        <a:pt x="666413" y="1239712"/>
                      </a:lnTo>
                      <a:lnTo>
                        <a:pt x="650344" y="1246224"/>
                      </a:lnTo>
                      <a:lnTo>
                        <a:pt x="634274" y="1251807"/>
                      </a:lnTo>
                      <a:lnTo>
                        <a:pt x="616314" y="1254598"/>
                      </a:lnTo>
                      <a:lnTo>
                        <a:pt x="597409" y="1255528"/>
                      </a:lnTo>
                      <a:lnTo>
                        <a:pt x="578503" y="1254598"/>
                      </a:lnTo>
                      <a:lnTo>
                        <a:pt x="559598" y="1251807"/>
                      </a:lnTo>
                      <a:lnTo>
                        <a:pt x="543529" y="1246224"/>
                      </a:lnTo>
                      <a:lnTo>
                        <a:pt x="527459" y="1239712"/>
                      </a:lnTo>
                      <a:lnTo>
                        <a:pt x="69950" y="979205"/>
                      </a:lnTo>
                      <a:lnTo>
                        <a:pt x="56716" y="969901"/>
                      </a:lnTo>
                      <a:lnTo>
                        <a:pt x="42537" y="956876"/>
                      </a:lnTo>
                      <a:lnTo>
                        <a:pt x="31194" y="943851"/>
                      </a:lnTo>
                      <a:lnTo>
                        <a:pt x="21741" y="928034"/>
                      </a:lnTo>
                      <a:lnTo>
                        <a:pt x="12289" y="911287"/>
                      </a:lnTo>
                      <a:lnTo>
                        <a:pt x="5672" y="893610"/>
                      </a:lnTo>
                      <a:lnTo>
                        <a:pt x="945" y="876863"/>
                      </a:lnTo>
                      <a:lnTo>
                        <a:pt x="0" y="861047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/>
                  </a:blip>
                  <a:srcRect/>
                  <a:stretch>
                    <a:fillRect t="-145976"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328659" y="3534490"/>
                  <a:ext cx="1193874" cy="268662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이용자수요의  고도화</a:t>
                  </a:r>
                  <a:endParaRPr kumimoji="0" lang="en-US" altLang="ko-KR" sz="2000" dirty="0" smtClean="0">
                    <a:solidFill>
                      <a:srgbClr val="0316A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  <p:sp>
              <p:nvSpPr>
                <p:cNvPr id="73" name="Freeform 6"/>
                <p:cNvSpPr>
                  <a:spLocks/>
                </p:cNvSpPr>
                <p:nvPr/>
              </p:nvSpPr>
              <p:spPr bwMode="auto">
                <a:xfrm>
                  <a:off x="345523" y="4205362"/>
                  <a:ext cx="1193872" cy="56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872" h="1255528">
                      <a:moveTo>
                        <a:pt x="0" y="0"/>
                      </a:moveTo>
                      <a:lnTo>
                        <a:pt x="1193872" y="0"/>
                      </a:lnTo>
                      <a:lnTo>
                        <a:pt x="1193872" y="861047"/>
                      </a:lnTo>
                      <a:lnTo>
                        <a:pt x="1192927" y="876863"/>
                      </a:lnTo>
                      <a:lnTo>
                        <a:pt x="1189146" y="893610"/>
                      </a:lnTo>
                      <a:lnTo>
                        <a:pt x="1182529" y="911287"/>
                      </a:lnTo>
                      <a:lnTo>
                        <a:pt x="1174021" y="928034"/>
                      </a:lnTo>
                      <a:lnTo>
                        <a:pt x="1163624" y="943851"/>
                      </a:lnTo>
                      <a:lnTo>
                        <a:pt x="1151335" y="956876"/>
                      </a:lnTo>
                      <a:lnTo>
                        <a:pt x="1138101" y="969901"/>
                      </a:lnTo>
                      <a:lnTo>
                        <a:pt x="1123922" y="979205"/>
                      </a:lnTo>
                      <a:lnTo>
                        <a:pt x="666413" y="1239712"/>
                      </a:lnTo>
                      <a:lnTo>
                        <a:pt x="650344" y="1246224"/>
                      </a:lnTo>
                      <a:lnTo>
                        <a:pt x="634274" y="1251807"/>
                      </a:lnTo>
                      <a:lnTo>
                        <a:pt x="616314" y="1254598"/>
                      </a:lnTo>
                      <a:lnTo>
                        <a:pt x="597409" y="1255528"/>
                      </a:lnTo>
                      <a:lnTo>
                        <a:pt x="578503" y="1254598"/>
                      </a:lnTo>
                      <a:lnTo>
                        <a:pt x="559598" y="1251807"/>
                      </a:lnTo>
                      <a:lnTo>
                        <a:pt x="543529" y="1246224"/>
                      </a:lnTo>
                      <a:lnTo>
                        <a:pt x="527459" y="1239712"/>
                      </a:lnTo>
                      <a:lnTo>
                        <a:pt x="69950" y="979205"/>
                      </a:lnTo>
                      <a:lnTo>
                        <a:pt x="56716" y="969901"/>
                      </a:lnTo>
                      <a:lnTo>
                        <a:pt x="42537" y="956876"/>
                      </a:lnTo>
                      <a:lnTo>
                        <a:pt x="31194" y="943851"/>
                      </a:lnTo>
                      <a:lnTo>
                        <a:pt x="21741" y="928034"/>
                      </a:lnTo>
                      <a:lnTo>
                        <a:pt x="12289" y="911287"/>
                      </a:lnTo>
                      <a:lnTo>
                        <a:pt x="5672" y="893610"/>
                      </a:lnTo>
                      <a:lnTo>
                        <a:pt x="945" y="876863"/>
                      </a:lnTo>
                      <a:lnTo>
                        <a:pt x="0" y="861047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/>
                  </a:blip>
                  <a:srcRect/>
                  <a:stretch>
                    <a:fillRect t="-145976"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345862" y="4257904"/>
                  <a:ext cx="1193874" cy="268662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글로벌 기업전략</a:t>
                  </a:r>
                  <a:endParaRPr kumimoji="0" lang="en-US" altLang="ko-KR" sz="2000" dirty="0" smtClean="0">
                    <a:solidFill>
                      <a:srgbClr val="0316A1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</p:grpSp>
          <p:pic>
            <p:nvPicPr>
              <p:cNvPr id="51" name="그림 8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9345" y="3226185"/>
                <a:ext cx="1216478" cy="302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그림 8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9345" y="4007464"/>
                <a:ext cx="1216478" cy="302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그림 8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817" y="4755066"/>
                <a:ext cx="1216478" cy="302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그림 8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554" y="5551444"/>
                <a:ext cx="1216478" cy="302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362700" y="4735288"/>
              <a:ext cx="6695535" cy="7071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r>
                <a:rPr lang="ko-KR" altLang="en-US" sz="1400" dirty="0" err="1">
                  <a:solidFill>
                    <a:schemeClr val="bg1"/>
                  </a:solidFill>
                </a:rPr>
                <a:t>아몰레드</a:t>
              </a:r>
              <a:r>
                <a:rPr lang="en-US" altLang="ko-KR" sz="1400" dirty="0">
                  <a:solidFill>
                    <a:schemeClr val="bg1"/>
                  </a:solidFill>
                </a:rPr>
                <a:t>(AMOLED)</a:t>
              </a:r>
              <a:r>
                <a:rPr lang="ko-KR" altLang="en-US" sz="1400" dirty="0">
                  <a:solidFill>
                    <a:schemeClr val="bg1"/>
                  </a:solidFill>
                </a:rPr>
                <a:t>의 선명한 고화질 디스플레이와 다양한 단말 환경을 제공할 수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있는 </a:t>
              </a:r>
              <a:r>
                <a:rPr lang="ko-KR" altLang="en-US" sz="1400" dirty="0" err="1" smtClean="0">
                  <a:solidFill>
                    <a:schemeClr val="bg1"/>
                  </a:solidFill>
                </a:rPr>
                <a:t>플렉서블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400" dirty="0">
                  <a:solidFill>
                    <a:schemeClr val="bg1"/>
                  </a:solidFill>
                </a:rPr>
                <a:t>디스플레이</a:t>
              </a:r>
              <a:r>
                <a:rPr lang="en-US" altLang="ko-KR" sz="1400" dirty="0">
                  <a:solidFill>
                    <a:schemeClr val="bg1"/>
                  </a:solidFill>
                </a:rPr>
                <a:t>(Flexible Display)</a:t>
              </a:r>
              <a:r>
                <a:rPr lang="ko-KR" altLang="en-US" sz="1400" dirty="0">
                  <a:solidFill>
                    <a:schemeClr val="bg1"/>
                  </a:solidFill>
                </a:rPr>
                <a:t>는 스마트 기술 영역을 영상이나 융합 부문으로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크게 </a:t>
              </a:r>
              <a:r>
                <a:rPr lang="ko-KR" altLang="en-US" sz="1400" dirty="0">
                  <a:solidFill>
                    <a:schemeClr val="bg1"/>
                  </a:solidFill>
                </a:rPr>
                <a:t>확장</a:t>
              </a:r>
              <a:endParaRPr lang="en-US" altLang="ko-KR" sz="1400" dirty="0">
                <a:solidFill>
                  <a:schemeClr val="bg1"/>
                </a:solidFill>
                <a:latin typeface="+mn-lt"/>
                <a:ea typeface="HY견고딕" pitchFamily="18" charset="-127"/>
                <a:cs typeface="함초롬돋움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17690" y="5793798"/>
              <a:ext cx="6695535" cy="11785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</a:rPr>
                <a:t>이용자들이 </a:t>
              </a:r>
              <a:r>
                <a:rPr lang="en-US" altLang="ko-KR" sz="1400" dirty="0">
                  <a:solidFill>
                    <a:schemeClr val="bg1"/>
                  </a:solidFill>
                </a:rPr>
                <a:t>IT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산업에서 능동적</a:t>
              </a:r>
              <a:r>
                <a:rPr lang="en-US" altLang="ko-KR" sz="1400" dirty="0">
                  <a:solidFill>
                    <a:schemeClr val="bg1"/>
                  </a:solidFill>
                </a:rPr>
                <a:t>·</a:t>
              </a:r>
              <a:r>
                <a:rPr lang="ko-KR" altLang="en-US" sz="1400" dirty="0">
                  <a:solidFill>
                    <a:schemeClr val="bg1"/>
                  </a:solidFill>
                </a:rPr>
                <a:t>자발적 참여로 선택권을 확대하고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이를 지원하기 위하여 기업은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가상공간을 마련하여 </a:t>
              </a:r>
              <a:r>
                <a:rPr lang="ko-KR" altLang="en-US" sz="1400" dirty="0">
                  <a:solidFill>
                    <a:schemeClr val="bg1"/>
                  </a:solidFill>
                </a:rPr>
                <a:t>이용자의 참여와 소통을 주된 서비스 모델로 변화를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의미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r>
                <a:rPr lang="ko-KR" altLang="en-US" sz="1400" dirty="0" err="1" smtClean="0">
                  <a:solidFill>
                    <a:schemeClr val="bg1"/>
                  </a:solidFill>
                </a:rPr>
                <a:t>콘텐츠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 활용과 </a:t>
              </a:r>
              <a:r>
                <a:rPr lang="ko-KR" altLang="en-US" sz="1400" dirty="0">
                  <a:solidFill>
                    <a:schemeClr val="bg1"/>
                  </a:solidFill>
                </a:rPr>
                <a:t>유통에서 이용자의 참여가 제공되는 서비스로서 이용자의 역할이 </a:t>
              </a:r>
              <a:r>
                <a:rPr lang="en-US" altLang="ko-KR" sz="1400" dirty="0">
                  <a:solidFill>
                    <a:schemeClr val="bg1"/>
                  </a:solidFill>
                </a:rPr>
                <a:t>IT</a:t>
              </a:r>
              <a:r>
                <a:rPr lang="ko-KR" altLang="en-US" sz="1400" dirty="0">
                  <a:solidFill>
                    <a:schemeClr val="bg1"/>
                  </a:solidFill>
                </a:rPr>
                <a:t>의 수동적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소비를 </a:t>
              </a:r>
              <a:r>
                <a:rPr lang="ko-KR" altLang="en-US" sz="1400" dirty="0">
                  <a:solidFill>
                    <a:schemeClr val="bg1"/>
                  </a:solidFill>
                </a:rPr>
                <a:t>넘어 동시에 공급자가 되는 </a:t>
              </a:r>
              <a:r>
                <a:rPr lang="ko-KR" altLang="en-US" sz="1400" dirty="0" err="1">
                  <a:solidFill>
                    <a:schemeClr val="bg1"/>
                  </a:solidFill>
                </a:rPr>
                <a:t>프로슈머</a:t>
              </a:r>
              <a:r>
                <a:rPr lang="en-US" altLang="ko-KR" sz="1400" dirty="0">
                  <a:solidFill>
                    <a:schemeClr val="bg1"/>
                  </a:solidFill>
                </a:rPr>
                <a:t>(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Prosumer</a:t>
              </a:r>
              <a:r>
                <a:rPr lang="en-US" altLang="ko-KR" sz="1400" dirty="0">
                  <a:solidFill>
                    <a:schemeClr val="bg1"/>
                  </a:solidFill>
                </a:rPr>
                <a:t>)</a:t>
              </a:r>
              <a:r>
                <a:rPr lang="ko-KR" altLang="en-US" sz="1400" dirty="0">
                  <a:solidFill>
                    <a:schemeClr val="bg1"/>
                  </a:solidFill>
                </a:rPr>
                <a:t>로 확장</a:t>
              </a:r>
              <a:endParaRPr lang="en-US" altLang="ko-KR" sz="1400" dirty="0">
                <a:solidFill>
                  <a:schemeClr val="bg1"/>
                </a:solidFill>
                <a:latin typeface="+mn-lt"/>
                <a:ea typeface="HY견고딕" pitchFamily="18" charset="-127"/>
                <a:cs typeface="함초롬돋움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44668" y="7258135"/>
              <a:ext cx="6695535" cy="7071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</a:rPr>
                <a:t>글로벌 거대 </a:t>
              </a:r>
              <a:r>
                <a:rPr lang="en-US" altLang="ko-KR" sz="1400" dirty="0">
                  <a:solidFill>
                    <a:schemeClr val="bg1"/>
                  </a:solidFill>
                </a:rPr>
                <a:t>IT </a:t>
              </a:r>
              <a:r>
                <a:rPr lang="ko-KR" altLang="en-US" sz="1400" dirty="0">
                  <a:solidFill>
                    <a:schemeClr val="bg1"/>
                  </a:solidFill>
                </a:rPr>
                <a:t>기업의 새로운 성장전략과 </a:t>
              </a:r>
              <a:r>
                <a:rPr lang="en-US" altLang="ko-KR" sz="1400" dirty="0">
                  <a:solidFill>
                    <a:schemeClr val="bg1"/>
                  </a:solidFill>
                </a:rPr>
                <a:t>2,000</a:t>
              </a:r>
              <a:r>
                <a:rPr lang="ko-KR" altLang="en-US" sz="1400" dirty="0">
                  <a:solidFill>
                    <a:schemeClr val="bg1"/>
                  </a:solidFill>
                </a:rPr>
                <a:t>년대 초반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이후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, IT </a:t>
              </a:r>
              <a:r>
                <a:rPr lang="ko-KR" altLang="en-US" sz="1400" dirty="0">
                  <a:solidFill>
                    <a:schemeClr val="bg1"/>
                  </a:solidFill>
                </a:rPr>
                <a:t>산업은 매출과 수익에서 정체 현상을 보였다</a:t>
              </a:r>
              <a:r>
                <a:rPr lang="en-US" altLang="ko-KR" sz="1400" dirty="0">
                  <a:solidFill>
                    <a:schemeClr val="bg1"/>
                  </a:solidFill>
                </a:rPr>
                <a:t>. </a:t>
              </a:r>
              <a:r>
                <a:rPr lang="ko-KR" altLang="en-US" sz="1400" dirty="0">
                  <a:solidFill>
                    <a:schemeClr val="bg1"/>
                  </a:solidFill>
                </a:rPr>
                <a:t>이는 기술 발전 중심의 </a:t>
              </a:r>
              <a:r>
                <a:rPr lang="en-US" altLang="ko-KR" sz="1400" dirty="0">
                  <a:solidFill>
                    <a:schemeClr val="bg1"/>
                  </a:solidFill>
                </a:rPr>
                <a:t>IT </a:t>
              </a:r>
              <a:r>
                <a:rPr lang="ko-KR" altLang="en-US" sz="1400" dirty="0">
                  <a:solidFill>
                    <a:schemeClr val="bg1"/>
                  </a:solidFill>
                </a:rPr>
                <a:t>산업이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한계였고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새로운 수익 원천을 창출하는 데 제약이 반영된 결과</a:t>
              </a:r>
              <a:endParaRPr lang="en-US" altLang="ko-KR" sz="1400" dirty="0">
                <a:solidFill>
                  <a:schemeClr val="bg1"/>
                </a:solidFill>
                <a:latin typeface="+mn-lt"/>
                <a:ea typeface="HY견고딕" pitchFamily="18" charset="-127"/>
                <a:cs typeface="함초롬돋움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883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634355"/>
            <a:ext cx="4536504" cy="999349"/>
            <a:chOff x="249942" y="1671032"/>
            <a:chExt cx="7135604" cy="1343546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209" y="2543241"/>
              <a:ext cx="7125337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49942" y="1671032"/>
              <a:ext cx="7135604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36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기술의 특징</a:t>
              </a:r>
              <a:endParaRPr kumimoji="0" lang="en-US" altLang="ko-KR" sz="36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244889" cy="4675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1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634355"/>
            <a:ext cx="6768752" cy="999349"/>
            <a:chOff x="249942" y="1671032"/>
            <a:chExt cx="9158515" cy="1343546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209" y="2543241"/>
              <a:ext cx="9148248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49942" y="1671032"/>
              <a:ext cx="9061084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36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디지털기술과 스마트기술비교</a:t>
              </a:r>
              <a:endParaRPr kumimoji="0" lang="en-US" altLang="ko-KR" sz="36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2" y="1479506"/>
            <a:ext cx="6550964" cy="491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3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634355"/>
            <a:ext cx="5832648" cy="999349"/>
            <a:chOff x="249942" y="1671032"/>
            <a:chExt cx="9317846" cy="1343546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209" y="2535032"/>
              <a:ext cx="9307579" cy="4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49942" y="1671032"/>
              <a:ext cx="9061084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36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발전방향</a:t>
              </a:r>
              <a:endParaRPr kumimoji="0" lang="en-US" altLang="ko-KR" sz="36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1520" y="158756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bg1"/>
                </a:solidFill>
                <a:latin typeface="+mn-lt"/>
              </a:rPr>
              <a:t>① 유선 네트워크</a:t>
            </a:r>
          </a:p>
          <a:p>
            <a:pPr algn="just"/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대규모 이용자가 밀집한 장소에서도 순간적인 데이터 폭증이 발생하지 않을 정도의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초고속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고품질을 보장하는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테라급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유선 네트워크로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진화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현재의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광인터넷으로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전개가 강화되고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향후 기가 인터넷을 통해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실감형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체형의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3D·4D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멀티미디어전송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서비스와 미래 인터넷 서비스가 제공될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것임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ko-KR" altLang="en-US" sz="2000" b="1" dirty="0">
                <a:solidFill>
                  <a:schemeClr val="bg1"/>
                </a:solidFill>
                <a:latin typeface="+mn-lt"/>
              </a:rPr>
              <a:t>② 무선 네트워크</a:t>
            </a:r>
          </a:p>
          <a:p>
            <a:pPr algn="just"/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무선 분야에서는 현재의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모바일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브로드밴드를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제공하는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와이브로와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LTE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진화하여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이후에는 본격적인 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세대 이동통신인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IMT-Advanced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기술이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제공되고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향후 무선 분야의 기술 발전은 다른 네트워크 분야보다 상대적으로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급격하게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전개되어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300km/h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이상의 이동 상황에서도 실감 미디어 서비스를 이용할 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있도록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기가급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무선통신 기술이 개발될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것임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ko-KR" altLang="en-US" sz="2000" b="1" dirty="0">
                <a:solidFill>
                  <a:schemeClr val="bg1"/>
                </a:solidFill>
                <a:latin typeface="+mn-lt"/>
              </a:rPr>
              <a:t>③ 미디어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멀티미디어 방송 기술을 기반으로 하는 미디어 분야는 실감 미디어를 제공하기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위한 핵심기술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개발이 촉진될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현재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IPTV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양방향 미디어의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IPTV 2.0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진화하여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방송과 통신의 융합이 보다 촉진되고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스마트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TV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통해 스마트 스크린과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유연한 </a:t>
            </a:r>
            <a:r>
              <a:rPr lang="ko-KR" altLang="en-US" sz="1600" dirty="0" err="1">
                <a:solidFill>
                  <a:schemeClr val="bg1"/>
                </a:solidFill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</a:rPr>
              <a:t> 이동성이 부각되며 </a:t>
            </a:r>
            <a:r>
              <a:rPr lang="en-US" altLang="ko-KR" sz="1600" dirty="0">
                <a:solidFill>
                  <a:schemeClr val="bg1"/>
                </a:solidFill>
              </a:rPr>
              <a:t>3DTV, UHDTV</a:t>
            </a:r>
            <a:r>
              <a:rPr lang="ko-KR" altLang="en-US" sz="1600" dirty="0">
                <a:solidFill>
                  <a:schemeClr val="bg1"/>
                </a:solidFill>
              </a:rPr>
              <a:t>를 기반으로 고품질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고화질의 </a:t>
            </a:r>
            <a:r>
              <a:rPr lang="ko-KR" altLang="en-US" sz="1600" dirty="0" err="1">
                <a:solidFill>
                  <a:schemeClr val="bg1"/>
                </a:solidFill>
              </a:rPr>
              <a:t>체감형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영상서비스가 </a:t>
            </a:r>
            <a:r>
              <a:rPr lang="ko-KR" altLang="en-US" sz="1600" dirty="0">
                <a:solidFill>
                  <a:schemeClr val="bg1"/>
                </a:solidFill>
              </a:rPr>
              <a:t>강화될 전망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80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4213" y="2282825"/>
            <a:ext cx="8064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지금은 </a:t>
            </a:r>
            <a:r>
              <a:rPr lang="ko-KR" altLang="en-US" sz="360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몇차</a:t>
            </a:r>
            <a:r>
              <a:rPr lang="ko-KR" altLang="en-US" sz="36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혁명의 시대인가</a:t>
            </a:r>
            <a:r>
              <a:rPr lang="en-US" altLang="ko-KR" sz="36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6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0" y="0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485775" y="1406525"/>
            <a:ext cx="1196975" cy="1073150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368300" y="1317625"/>
            <a:ext cx="7444060" cy="1319287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971621" y="1804913"/>
            <a:ext cx="4213247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산업혁명의 개요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9" name="그룹 2-1"/>
          <p:cNvGrpSpPr>
            <a:grpSpLocks/>
          </p:cNvGrpSpPr>
          <p:nvPr/>
        </p:nvGrpSpPr>
        <p:grpSpPr bwMode="auto">
          <a:xfrm>
            <a:off x="583432" y="3780706"/>
            <a:ext cx="1196975" cy="1073150"/>
            <a:chOff x="486030" y="1406555"/>
            <a:chExt cx="1196776" cy="1073722"/>
          </a:xfrm>
        </p:grpSpPr>
        <p:grpSp>
          <p:nvGrpSpPr>
            <p:cNvPr id="10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918900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1" name="그림 80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662425" y="1579268"/>
              <a:ext cx="843987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i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6886" y="1769020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1" name="그룹 2-2"/>
          <p:cNvGrpSpPr>
            <a:grpSpLocks/>
          </p:cNvGrpSpPr>
          <p:nvPr/>
        </p:nvGrpSpPr>
        <p:grpSpPr bwMode="auto">
          <a:xfrm>
            <a:off x="467544" y="3691806"/>
            <a:ext cx="7287973" cy="1249362"/>
            <a:chOff x="62591" y="1358776"/>
            <a:chExt cx="4780638" cy="1249680"/>
          </a:xfrm>
        </p:grpSpPr>
        <p:sp>
          <p:nvSpPr>
            <p:cNvPr id="83" name="직사각형 82"/>
            <p:cNvSpPr/>
            <p:nvPr/>
          </p:nvSpPr>
          <p:spPr>
            <a:xfrm>
              <a:off x="407127" y="1358776"/>
              <a:ext cx="36518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454237" y="1358776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454237" y="257193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86" name="직선 연결선 85"/>
            <p:cNvCxnSpPr/>
            <p:nvPr/>
          </p:nvCxnSpPr>
          <p:spPr>
            <a:xfrm flipH="1">
              <a:off x="80055" y="1385770"/>
              <a:ext cx="338186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427768" y="1376242"/>
              <a:ext cx="4031232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427768" y="2587814"/>
              <a:ext cx="4031232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직사각형 88"/>
            <p:cNvSpPr/>
            <p:nvPr/>
          </p:nvSpPr>
          <p:spPr>
            <a:xfrm>
              <a:off x="62591" y="196535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407127" y="2570346"/>
              <a:ext cx="36518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91" name="직선 연결선 90"/>
            <p:cNvCxnSpPr/>
            <p:nvPr/>
          </p:nvCxnSpPr>
          <p:spPr>
            <a:xfrm flipH="1" flipV="1">
              <a:off x="80055" y="2003465"/>
              <a:ext cx="338186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4479641" y="1385770"/>
              <a:ext cx="338185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직사각형 92"/>
            <p:cNvSpPr/>
            <p:nvPr/>
          </p:nvSpPr>
          <p:spPr>
            <a:xfrm flipH="1">
              <a:off x="4806712" y="196535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94" name="직선 연결선 93"/>
            <p:cNvCxnSpPr/>
            <p:nvPr/>
          </p:nvCxnSpPr>
          <p:spPr>
            <a:xfrm flipV="1">
              <a:off x="4479641" y="2003465"/>
              <a:ext cx="338185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2-1"/>
          <p:cNvSpPr txBox="1"/>
          <p:nvPr/>
        </p:nvSpPr>
        <p:spPr>
          <a:xfrm>
            <a:off x="1892450" y="4149080"/>
            <a:ext cx="3168351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스마트기술의 개요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835696" y="2747653"/>
            <a:ext cx="4176464" cy="825363"/>
            <a:chOff x="1835696" y="2708920"/>
            <a:chExt cx="3081090" cy="825363"/>
          </a:xfrm>
        </p:grpSpPr>
        <p:sp>
          <p:nvSpPr>
            <p:cNvPr id="114" name="Text 1-2"/>
            <p:cNvSpPr txBox="1"/>
            <p:nvPr/>
          </p:nvSpPr>
          <p:spPr>
            <a:xfrm>
              <a:off x="2108183" y="2708920"/>
              <a:ext cx="2808603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 산업혁명이란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?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43709" y="2760644"/>
              <a:ext cx="174625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 1-2"/>
            <p:cNvSpPr txBox="1"/>
            <p:nvPr/>
          </p:nvSpPr>
          <p:spPr>
            <a:xfrm>
              <a:off x="2100170" y="2996952"/>
              <a:ext cx="2808603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 산업혁명의 특징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36" name="화살표 1"/>
            <p:cNvGrpSpPr>
              <a:grpSpLocks/>
            </p:cNvGrpSpPr>
            <p:nvPr/>
          </p:nvGrpSpPr>
          <p:grpSpPr bwMode="auto">
            <a:xfrm>
              <a:off x="1835696" y="3048676"/>
              <a:ext cx="174625" cy="146050"/>
              <a:chOff x="1858915" y="2239178"/>
              <a:chExt cx="175354" cy="147421"/>
            </a:xfrm>
          </p:grpSpPr>
          <p:sp>
            <p:nvSpPr>
              <p:cNvPr id="139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5" name="Text 1-2"/>
            <p:cNvSpPr txBox="1"/>
            <p:nvPr/>
          </p:nvSpPr>
          <p:spPr>
            <a:xfrm>
              <a:off x="2100170" y="3284984"/>
              <a:ext cx="2808603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 산업혁명의 혁신기술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48" name="화살표 1"/>
            <p:cNvGrpSpPr>
              <a:grpSpLocks/>
            </p:cNvGrpSpPr>
            <p:nvPr/>
          </p:nvGrpSpPr>
          <p:grpSpPr bwMode="auto">
            <a:xfrm>
              <a:off x="1835696" y="3336708"/>
              <a:ext cx="174625" cy="146050"/>
              <a:chOff x="1858915" y="2239178"/>
              <a:chExt cx="175354" cy="147421"/>
            </a:xfrm>
          </p:grpSpPr>
          <p:sp>
            <p:nvSpPr>
              <p:cNvPr id="151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1833090" y="5085184"/>
            <a:ext cx="4683128" cy="1129036"/>
            <a:chOff x="1833090" y="5157192"/>
            <a:chExt cx="4683128" cy="1129036"/>
          </a:xfrm>
        </p:grpSpPr>
        <p:sp>
          <p:nvSpPr>
            <p:cNvPr id="154" name="Text 1-2"/>
            <p:cNvSpPr txBox="1"/>
            <p:nvPr/>
          </p:nvSpPr>
          <p:spPr>
            <a:xfrm>
              <a:off x="2263540" y="5157192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기술의 탄생 배경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5" name="화살표 1"/>
            <p:cNvGrpSpPr>
              <a:grpSpLocks/>
            </p:cNvGrpSpPr>
            <p:nvPr/>
          </p:nvGrpSpPr>
          <p:grpSpPr bwMode="auto">
            <a:xfrm>
              <a:off x="1863084" y="5208916"/>
              <a:ext cx="264410" cy="146050"/>
              <a:chOff x="1858915" y="2239178"/>
              <a:chExt cx="175354" cy="147421"/>
            </a:xfrm>
          </p:grpSpPr>
          <p:sp>
            <p:nvSpPr>
              <p:cNvPr id="16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Text 1-2"/>
            <p:cNvSpPr txBox="1"/>
            <p:nvPr/>
          </p:nvSpPr>
          <p:spPr>
            <a:xfrm>
              <a:off x="2251407" y="5445224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기술의 특징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7" name="화살표 1"/>
            <p:cNvGrpSpPr>
              <a:grpSpLocks/>
            </p:cNvGrpSpPr>
            <p:nvPr/>
          </p:nvGrpSpPr>
          <p:grpSpPr bwMode="auto">
            <a:xfrm>
              <a:off x="1850951" y="5496948"/>
              <a:ext cx="264410" cy="146050"/>
              <a:chOff x="1858915" y="2239178"/>
              <a:chExt cx="175354" cy="147421"/>
            </a:xfrm>
          </p:grpSpPr>
          <p:sp>
            <p:nvSpPr>
              <p:cNvPr id="162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8" name="Text 1-2"/>
            <p:cNvSpPr txBox="1"/>
            <p:nvPr/>
          </p:nvSpPr>
          <p:spPr>
            <a:xfrm>
              <a:off x="2251407" y="5608607"/>
              <a:ext cx="4252678" cy="4985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디지털기술과 스마트기술 비교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9" name="화살표 1"/>
            <p:cNvGrpSpPr>
              <a:grpSpLocks/>
            </p:cNvGrpSpPr>
            <p:nvPr/>
          </p:nvGrpSpPr>
          <p:grpSpPr bwMode="auto">
            <a:xfrm>
              <a:off x="1833090" y="5784976"/>
              <a:ext cx="290637" cy="454369"/>
              <a:chOff x="1847067" y="2239178"/>
              <a:chExt cx="192747" cy="458635"/>
            </a:xfrm>
          </p:grpSpPr>
          <p:sp>
            <p:nvSpPr>
              <p:cNvPr id="16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화살표 1-1"/>
              <p:cNvSpPr/>
              <p:nvPr/>
            </p:nvSpPr>
            <p:spPr>
              <a:xfrm>
                <a:off x="1942573" y="2545702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화살표 1-1"/>
              <p:cNvSpPr/>
              <p:nvPr/>
            </p:nvSpPr>
            <p:spPr>
              <a:xfrm>
                <a:off x="1847067" y="2550392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6" name="Text 1-2"/>
            <p:cNvSpPr txBox="1"/>
            <p:nvPr/>
          </p:nvSpPr>
          <p:spPr>
            <a:xfrm>
              <a:off x="2263537" y="6036929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스마트기술의 발전방향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산업혁명의 개요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8"/>
          <p:cNvGrpSpPr>
            <a:grpSpLocks/>
          </p:cNvGrpSpPr>
          <p:nvPr/>
        </p:nvGrpSpPr>
        <p:grpSpPr bwMode="auto">
          <a:xfrm>
            <a:off x="500034" y="928670"/>
            <a:ext cx="8210550" cy="5616575"/>
            <a:chOff x="464482" y="980728"/>
            <a:chExt cx="8211974" cy="5616624"/>
          </a:xfrm>
        </p:grpSpPr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32" name="그림 27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35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" name="그림 81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7" descr="D:\alvin\pello\png4\2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모서리가 둥근 직사각형 67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산업혁명이란</a:t>
            </a: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91580" y="1916832"/>
            <a:ext cx="7738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altLang="ko-KR" sz="2000" dirty="0">
                <a:latin typeface="+mn-ea"/>
                <a:ea typeface="+mn-ea"/>
              </a:rPr>
              <a:t>2016</a:t>
            </a:r>
            <a:r>
              <a:rPr lang="ko-KR" altLang="en-US" sz="2000" dirty="0">
                <a:latin typeface="+mn-ea"/>
                <a:ea typeface="+mn-ea"/>
              </a:rPr>
              <a:t>년 </a:t>
            </a:r>
            <a:r>
              <a:rPr lang="en-US" altLang="ko-KR" sz="2000" dirty="0">
                <a:latin typeface="+mn-ea"/>
                <a:ea typeface="+mn-ea"/>
              </a:rPr>
              <a:t>1</a:t>
            </a:r>
            <a:r>
              <a:rPr lang="ko-KR" altLang="en-US" sz="2000" dirty="0">
                <a:latin typeface="+mn-ea"/>
                <a:ea typeface="+mn-ea"/>
              </a:rPr>
              <a:t>월 </a:t>
            </a:r>
            <a:r>
              <a:rPr lang="en-US" altLang="ko-KR" sz="2000" dirty="0">
                <a:latin typeface="+mn-ea"/>
                <a:ea typeface="+mn-ea"/>
              </a:rPr>
              <a:t>20</a:t>
            </a:r>
            <a:r>
              <a:rPr lang="ko-KR" altLang="en-US" sz="2000" dirty="0">
                <a:latin typeface="+mn-ea"/>
                <a:ea typeface="+mn-ea"/>
              </a:rPr>
              <a:t>일 스위스 다보스에서 열린 세계경제포럼</a:t>
            </a:r>
          </a:p>
          <a:p>
            <a:pPr>
              <a:buClr>
                <a:srgbClr val="C00000"/>
              </a:buClr>
            </a:pPr>
            <a:r>
              <a:rPr lang="en-US" altLang="ko-KR" sz="2000" dirty="0" smtClean="0">
                <a:latin typeface="+mn-ea"/>
                <a:ea typeface="+mn-ea"/>
              </a:rPr>
              <a:t>   (</a:t>
            </a:r>
            <a:r>
              <a:rPr lang="en-US" altLang="ko-KR" sz="2000" dirty="0">
                <a:latin typeface="+mn-ea"/>
                <a:ea typeface="+mn-ea"/>
              </a:rPr>
              <a:t>WEF, World Economic Forum)</a:t>
            </a:r>
            <a:r>
              <a:rPr lang="ko-KR" altLang="en-US" sz="2000" dirty="0">
                <a:latin typeface="+mn-ea"/>
                <a:ea typeface="+mn-ea"/>
              </a:rPr>
              <a:t>에서 처음 </a:t>
            </a:r>
            <a:r>
              <a:rPr lang="ko-KR" altLang="en-US" sz="2000" dirty="0" smtClean="0">
                <a:latin typeface="+mn-ea"/>
                <a:ea typeface="+mn-ea"/>
              </a:rPr>
              <a:t>사용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buClr>
                <a:srgbClr val="C00000"/>
              </a:buClr>
            </a:pPr>
            <a:endParaRPr lang="en-US" altLang="ko-KR" sz="2000" dirty="0" smtClean="0">
              <a:latin typeface="+mn-ea"/>
              <a:ea typeface="+mn-ea"/>
            </a:endParaRPr>
          </a:p>
          <a:p>
            <a:r>
              <a:rPr lang="en-US" altLang="ko-KR" sz="2000" dirty="0">
                <a:latin typeface="+mn-ea"/>
                <a:ea typeface="+mn-ea"/>
              </a:rPr>
              <a:t>3</a:t>
            </a:r>
            <a:r>
              <a:rPr lang="ko-KR" altLang="en-US" sz="2000" dirty="0">
                <a:latin typeface="+mn-ea"/>
                <a:ea typeface="+mn-ea"/>
              </a:rPr>
              <a:t>차 산업혁명을 기반으로 한 디지털과 바이오산업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물리학 등의 경계를 </a:t>
            </a:r>
            <a:r>
              <a:rPr lang="ko-KR" altLang="en-US" sz="2000" dirty="0" smtClean="0">
                <a:latin typeface="+mn-ea"/>
                <a:ea typeface="+mn-ea"/>
              </a:rPr>
              <a:t>융합하는 기술혁명</a:t>
            </a:r>
            <a:endParaRPr lang="en-US" altLang="ko-KR" sz="2000" dirty="0" smtClean="0">
              <a:latin typeface="+mn-ea"/>
              <a:ea typeface="+mn-ea"/>
            </a:endParaRPr>
          </a:p>
          <a:p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독일의 </a:t>
            </a:r>
            <a:r>
              <a:rPr lang="ko-KR" altLang="en-US" sz="2000" dirty="0" err="1">
                <a:latin typeface="+mn-ea"/>
                <a:ea typeface="+mn-ea"/>
              </a:rPr>
              <a:t>인더스트리</a:t>
            </a:r>
            <a:r>
              <a:rPr lang="en-US" altLang="ko-KR" sz="2000" dirty="0">
                <a:latin typeface="+mn-ea"/>
                <a:ea typeface="+mn-ea"/>
              </a:rPr>
              <a:t>4.0(Industry4.0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이 </a:t>
            </a:r>
            <a:r>
              <a:rPr lang="ko-KR" altLang="en-US" sz="2000" dirty="0">
                <a:latin typeface="+mn-ea"/>
                <a:ea typeface="+mn-ea"/>
              </a:rPr>
              <a:t>대표적인 </a:t>
            </a:r>
            <a:r>
              <a:rPr lang="ko-KR" altLang="en-US" sz="2000" dirty="0" smtClean="0">
                <a:latin typeface="+mn-ea"/>
                <a:ea typeface="+mn-ea"/>
              </a:rPr>
              <a:t>사례</a:t>
            </a:r>
            <a:endParaRPr lang="en-US" altLang="ko-KR" sz="2000" dirty="0" smtClean="0">
              <a:latin typeface="+mn-ea"/>
              <a:ea typeface="+mn-ea"/>
            </a:endParaRPr>
          </a:p>
          <a:p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디지털</a:t>
            </a:r>
            <a:r>
              <a:rPr lang="en-US" altLang="ko-KR" sz="2000" dirty="0">
                <a:latin typeface="+mn-ea"/>
                <a:ea typeface="+mn-ea"/>
              </a:rPr>
              <a:t>(Digital</a:t>
            </a:r>
            <a:r>
              <a:rPr lang="en-US" altLang="ko-KR" sz="2000" dirty="0" smtClean="0">
                <a:latin typeface="+mn-ea"/>
                <a:ea typeface="+mn-ea"/>
              </a:rPr>
              <a:t>), </a:t>
            </a:r>
            <a:r>
              <a:rPr lang="ko-KR" altLang="en-US" sz="2000" dirty="0" smtClean="0">
                <a:latin typeface="+mn-ea"/>
                <a:ea typeface="+mn-ea"/>
              </a:rPr>
              <a:t>물리적</a:t>
            </a:r>
            <a:r>
              <a:rPr lang="en-US" altLang="ko-KR" sz="2000" dirty="0">
                <a:latin typeface="+mn-ea"/>
                <a:ea typeface="+mn-ea"/>
              </a:rPr>
              <a:t>(Physical), </a:t>
            </a:r>
            <a:r>
              <a:rPr lang="ko-KR" altLang="en-US" sz="2000" dirty="0">
                <a:latin typeface="+mn-ea"/>
                <a:ea typeface="+mn-ea"/>
              </a:rPr>
              <a:t>생물학적인</a:t>
            </a:r>
            <a:r>
              <a:rPr lang="en-US" altLang="ko-KR" sz="2000" dirty="0">
                <a:latin typeface="+mn-ea"/>
                <a:ea typeface="+mn-ea"/>
              </a:rPr>
              <a:t>(Biological) </a:t>
            </a:r>
            <a:r>
              <a:rPr lang="ko-KR" altLang="en-US" sz="2000" dirty="0">
                <a:latin typeface="+mn-ea"/>
                <a:ea typeface="+mn-ea"/>
              </a:rPr>
              <a:t>기존 영역의 경계가 희미해지면서 영역들이 </a:t>
            </a:r>
            <a:r>
              <a:rPr lang="ko-KR" altLang="en-US" sz="2000" dirty="0" smtClean="0">
                <a:latin typeface="+mn-ea"/>
                <a:ea typeface="+mn-ea"/>
              </a:rPr>
              <a:t>융합 되는</a:t>
            </a:r>
            <a:r>
              <a:rPr lang="en-US" altLang="ko-KR" sz="2000" dirty="0">
                <a:latin typeface="+mn-ea"/>
                <a:ea typeface="+mn-ea"/>
              </a:rPr>
              <a:t>(Fusion) </a:t>
            </a:r>
            <a:r>
              <a:rPr lang="ko-KR" altLang="en-US" sz="2000" dirty="0">
                <a:latin typeface="+mn-ea"/>
                <a:ea typeface="+mn-ea"/>
              </a:rPr>
              <a:t>기술적인 </a:t>
            </a:r>
            <a:r>
              <a:rPr lang="ko-KR" altLang="en-US" sz="2000" dirty="0" smtClean="0">
                <a:latin typeface="+mn-ea"/>
                <a:ea typeface="+mn-ea"/>
              </a:rPr>
              <a:t>혁명 </a:t>
            </a:r>
            <a:r>
              <a:rPr lang="en-US" altLang="ko-KR" sz="2000" dirty="0" smtClean="0">
                <a:latin typeface="+mn-ea"/>
                <a:ea typeface="+mn-ea"/>
              </a:rPr>
              <a:t>- </a:t>
            </a:r>
            <a:r>
              <a:rPr lang="ko-KR" altLang="en-US" sz="2000" dirty="0" err="1">
                <a:latin typeface="+mn-ea"/>
                <a:ea typeface="+mn-ea"/>
              </a:rPr>
              <a:t>클라우스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ko-KR" altLang="en-US" sz="2000" dirty="0" err="1">
                <a:latin typeface="+mn-ea"/>
                <a:ea typeface="+mn-ea"/>
              </a:rPr>
              <a:t>슈밥</a:t>
            </a:r>
            <a:r>
              <a:rPr lang="en-US" altLang="ko-KR" sz="2000" dirty="0">
                <a:latin typeface="+mn-ea"/>
                <a:ea typeface="+mn-ea"/>
              </a:rPr>
              <a:t>(Klaus </a:t>
            </a:r>
            <a:r>
              <a:rPr lang="en-US" altLang="ko-KR" sz="2000" dirty="0" smtClean="0">
                <a:latin typeface="+mn-ea"/>
                <a:ea typeface="+mn-ea"/>
              </a:rPr>
              <a:t>Schwab)</a:t>
            </a:r>
          </a:p>
          <a:p>
            <a:endParaRPr lang="en-US" altLang="ko-KR" sz="2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5720" y="714356"/>
            <a:ext cx="5222385" cy="1257173"/>
            <a:chOff x="285396" y="713889"/>
            <a:chExt cx="5222567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50954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33052" y="713889"/>
              <a:ext cx="5174911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산업혁명의 변천사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857224" y="6143644"/>
            <a:ext cx="6500858" cy="158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 flipH="1" flipV="1">
            <a:off x="-1000164" y="4071942"/>
            <a:ext cx="3714776" cy="158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5786" y="62150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62150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H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22859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H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6" name="그룹 13"/>
          <p:cNvGrpSpPr>
            <a:grpSpLocks/>
          </p:cNvGrpSpPr>
          <p:nvPr/>
        </p:nvGrpSpPr>
        <p:grpSpPr bwMode="auto">
          <a:xfrm>
            <a:off x="1357290" y="4500570"/>
            <a:ext cx="1274762" cy="1420812"/>
            <a:chOff x="589434" y="3703403"/>
            <a:chExt cx="1274862" cy="1420968"/>
          </a:xfrm>
        </p:grpSpPr>
        <p:grpSp>
          <p:nvGrpSpPr>
            <p:cNvPr id="27" name="그룹 121"/>
            <p:cNvGrpSpPr>
              <a:grpSpLocks/>
            </p:cNvGrpSpPr>
            <p:nvPr/>
          </p:nvGrpSpPr>
          <p:grpSpPr bwMode="auto">
            <a:xfrm>
              <a:off x="589434" y="3703403"/>
              <a:ext cx="1274862" cy="1420968"/>
              <a:chOff x="918901" y="3707507"/>
              <a:chExt cx="971819" cy="1083196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983315" y="3778762"/>
                <a:ext cx="843987" cy="940692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673935" y="4153016"/>
              <a:ext cx="1031040" cy="44555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r>
                <a:rPr kumimoji="0" lang="ko-KR" altLang="en-US" sz="14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</a:t>
              </a: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(18C)</a:t>
              </a:r>
              <a:endParaRPr kumimoji="0"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13"/>
          <p:cNvGrpSpPr>
            <a:grpSpLocks/>
          </p:cNvGrpSpPr>
          <p:nvPr/>
        </p:nvGrpSpPr>
        <p:grpSpPr bwMode="auto">
          <a:xfrm>
            <a:off x="3929058" y="2928934"/>
            <a:ext cx="1274762" cy="1420812"/>
            <a:chOff x="589434" y="3703403"/>
            <a:chExt cx="1274862" cy="1420968"/>
          </a:xfrm>
        </p:grpSpPr>
        <p:grpSp>
          <p:nvGrpSpPr>
            <p:cNvPr id="37" name="그룹 121"/>
            <p:cNvGrpSpPr>
              <a:grpSpLocks/>
            </p:cNvGrpSpPr>
            <p:nvPr/>
          </p:nvGrpSpPr>
          <p:grpSpPr bwMode="auto">
            <a:xfrm>
              <a:off x="589434" y="3703403"/>
              <a:ext cx="1274862" cy="1420968"/>
              <a:chOff x="918901" y="3707507"/>
              <a:chExt cx="971819" cy="1083196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983315" y="3778762"/>
                <a:ext cx="843987" cy="940692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673935" y="3915460"/>
              <a:ext cx="1031040" cy="1008223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r>
                <a:rPr kumimoji="0" lang="ko-KR" altLang="en-US" sz="14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</a:t>
              </a: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[20C</a:t>
              </a:r>
              <a:r>
                <a:rPr kumimoji="0"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후반</a:t>
              </a: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]</a:t>
              </a:r>
            </a:p>
          </p:txBody>
        </p:sp>
      </p:grpSp>
      <p:grpSp>
        <p:nvGrpSpPr>
          <p:cNvPr id="41" name="그룹 13"/>
          <p:cNvGrpSpPr>
            <a:grpSpLocks/>
          </p:cNvGrpSpPr>
          <p:nvPr/>
        </p:nvGrpSpPr>
        <p:grpSpPr bwMode="auto">
          <a:xfrm>
            <a:off x="2643174" y="3643314"/>
            <a:ext cx="1274762" cy="1420812"/>
            <a:chOff x="589434" y="3703403"/>
            <a:chExt cx="1274862" cy="1420968"/>
          </a:xfrm>
        </p:grpSpPr>
        <p:grpSp>
          <p:nvGrpSpPr>
            <p:cNvPr id="42" name="그룹 121"/>
            <p:cNvGrpSpPr>
              <a:grpSpLocks/>
            </p:cNvGrpSpPr>
            <p:nvPr/>
          </p:nvGrpSpPr>
          <p:grpSpPr bwMode="auto">
            <a:xfrm>
              <a:off x="589434" y="3703403"/>
              <a:ext cx="1274862" cy="1420968"/>
              <a:chOff x="918901" y="3707507"/>
              <a:chExt cx="971819" cy="1083196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983315" y="3778762"/>
                <a:ext cx="843987" cy="940692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673935" y="3993177"/>
              <a:ext cx="1107168" cy="864191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r>
                <a:rPr kumimoji="0" lang="ko-KR" altLang="en-US" sz="14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</a:t>
              </a:r>
              <a:endParaRPr kumimoji="0"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[19~20C </a:t>
              </a:r>
              <a:r>
                <a:rPr kumimoji="0" lang="ko-KR" altLang="en-US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초</a:t>
              </a:r>
              <a:r>
                <a:rPr kumimoji="0" lang="en-US" altLang="ko-KR" sz="14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]</a:t>
              </a:r>
              <a:endParaRPr kumimoji="0"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6" name="그룹 13"/>
          <p:cNvGrpSpPr>
            <a:grpSpLocks/>
          </p:cNvGrpSpPr>
          <p:nvPr/>
        </p:nvGrpSpPr>
        <p:grpSpPr bwMode="auto">
          <a:xfrm>
            <a:off x="5297502" y="2214554"/>
            <a:ext cx="1274762" cy="1420812"/>
            <a:chOff x="589434" y="3703403"/>
            <a:chExt cx="1274862" cy="1420968"/>
          </a:xfrm>
        </p:grpSpPr>
        <p:grpSp>
          <p:nvGrpSpPr>
            <p:cNvPr id="47" name="그룹 121"/>
            <p:cNvGrpSpPr>
              <a:grpSpLocks/>
            </p:cNvGrpSpPr>
            <p:nvPr/>
          </p:nvGrpSpPr>
          <p:grpSpPr bwMode="auto">
            <a:xfrm>
              <a:off x="589434" y="3703403"/>
              <a:ext cx="1274862" cy="1420968"/>
              <a:chOff x="918901" y="3707507"/>
              <a:chExt cx="971819" cy="1083196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983315" y="3778762"/>
                <a:ext cx="843987" cy="940692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803765" y="4153016"/>
              <a:ext cx="904144" cy="44555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60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</a:t>
              </a:r>
              <a:r>
                <a:rPr kumimoji="0" lang="en-US" altLang="ko-KR" sz="16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[2015</a:t>
              </a:r>
              <a:r>
                <a:rPr kumimoji="0" lang="ko-KR" altLang="en-US" sz="16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</a:t>
              </a:r>
              <a:r>
                <a:rPr kumimoji="0" lang="en-US" altLang="ko-KR" sz="160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~]</a:t>
              </a:r>
              <a:endParaRPr kumimoji="0" lang="en-US" altLang="ko-KR" sz="16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179512" y="714356"/>
            <a:ext cx="5318746" cy="1257173"/>
            <a:chOff x="179184" y="713889"/>
            <a:chExt cx="531893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50954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179184" y="713889"/>
              <a:ext cx="5318931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산업혁명간의 비교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44824"/>
            <a:ext cx="7416278" cy="447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0534" y="692758"/>
            <a:ext cx="7839858" cy="1278771"/>
            <a:chOff x="260209" y="1735857"/>
            <a:chExt cx="7492836" cy="1278721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209" y="2543241"/>
              <a:ext cx="7492836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23206" y="1735857"/>
              <a:ext cx="7345071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48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핵심 </a:t>
              </a:r>
              <a:r>
                <a:rPr kumimoji="0" lang="ko-KR" altLang="en-US" sz="48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트렌드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8" y="1971528"/>
            <a:ext cx="7401209" cy="4428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34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0" y="211455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85"/>
          <p:cNvGrpSpPr>
            <a:grpSpLocks/>
          </p:cNvGrpSpPr>
          <p:nvPr/>
        </p:nvGrpSpPr>
        <p:grpSpPr bwMode="auto">
          <a:xfrm>
            <a:off x="311148" y="1120218"/>
            <a:ext cx="6205068" cy="1392865"/>
            <a:chOff x="310170" y="1119734"/>
            <a:chExt cx="6387976" cy="1392811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170" y="2041207"/>
              <a:ext cx="6387976" cy="4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33051" y="1119734"/>
              <a:ext cx="6216833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48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" name="그룹 71"/>
          <p:cNvGrpSpPr>
            <a:grpSpLocks/>
          </p:cNvGrpSpPr>
          <p:nvPr/>
        </p:nvGrpSpPr>
        <p:grpSpPr bwMode="auto">
          <a:xfrm>
            <a:off x="363538" y="2277406"/>
            <a:ext cx="8416925" cy="4113870"/>
            <a:chOff x="364298" y="3330517"/>
            <a:chExt cx="8415404" cy="3060336"/>
          </a:xfrm>
        </p:grpSpPr>
        <p:grpSp>
          <p:nvGrpSpPr>
            <p:cNvPr id="15" name="그룹 68"/>
            <p:cNvGrpSpPr>
              <a:grpSpLocks/>
            </p:cNvGrpSpPr>
            <p:nvPr/>
          </p:nvGrpSpPr>
          <p:grpSpPr bwMode="auto">
            <a:xfrm>
              <a:off x="364298" y="3330517"/>
              <a:ext cx="8415404" cy="1411690"/>
              <a:chOff x="364298" y="3330517"/>
              <a:chExt cx="8415404" cy="1411690"/>
            </a:xfrm>
          </p:grpSpPr>
          <p:grpSp>
            <p:nvGrpSpPr>
              <p:cNvPr id="41" name="그룹 9"/>
              <p:cNvGrpSpPr>
                <a:grpSpLocks/>
              </p:cNvGrpSpPr>
              <p:nvPr/>
            </p:nvGrpSpPr>
            <p:grpSpPr bwMode="auto">
              <a:xfrm>
                <a:off x="364298" y="3330517"/>
                <a:ext cx="8415404" cy="1404152"/>
                <a:chOff x="364298" y="3330517"/>
                <a:chExt cx="8415404" cy="1404152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381757" y="3367026"/>
                  <a:ext cx="8358264" cy="1368262"/>
                </a:xfrm>
                <a:prstGeom prst="rect">
                  <a:avLst/>
                </a:prstGeom>
                <a:solidFill>
                  <a:schemeClr val="tx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9" name="그룹 72"/>
                <p:cNvGrpSpPr>
                  <a:grpSpLocks/>
                </p:cNvGrpSpPr>
                <p:nvPr/>
              </p:nvGrpSpPr>
              <p:grpSpPr bwMode="auto">
                <a:xfrm>
                  <a:off x="364298" y="3330517"/>
                  <a:ext cx="8415404" cy="1404152"/>
                  <a:chOff x="400373" y="1358776"/>
                  <a:chExt cx="8415404" cy="1404152"/>
                </a:xfrm>
              </p:grpSpPr>
              <p:sp>
                <p:nvSpPr>
                  <p:cNvPr id="50" name="직사각형 49"/>
                  <p:cNvSpPr/>
                  <p:nvPr/>
                </p:nvSpPr>
                <p:spPr>
                  <a:xfrm>
                    <a:off x="400373" y="1358776"/>
                    <a:ext cx="36505" cy="3650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직사각형 50"/>
                  <p:cNvSpPr/>
                  <p:nvPr/>
                </p:nvSpPr>
                <p:spPr>
                  <a:xfrm>
                    <a:off x="400373" y="2727038"/>
                    <a:ext cx="36505" cy="3650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8779271" y="1358776"/>
                    <a:ext cx="36506" cy="3650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8779271" y="2727038"/>
                    <a:ext cx="36506" cy="3650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" name="직선 연결선 53"/>
                  <p:cNvCxnSpPr/>
                  <p:nvPr/>
                </p:nvCxnSpPr>
                <p:spPr>
                  <a:xfrm>
                    <a:off x="417832" y="1385761"/>
                    <a:ext cx="0" cy="1333341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8798317" y="1385761"/>
                    <a:ext cx="0" cy="1333341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직선 연결선 55"/>
                  <p:cNvCxnSpPr/>
                  <p:nvPr/>
                </p:nvCxnSpPr>
                <p:spPr>
                  <a:xfrm>
                    <a:off x="427355" y="1376237"/>
                    <a:ext cx="8348741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427355" y="2746086"/>
                    <a:ext cx="8348741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" name="TextBox 41"/>
              <p:cNvSpPr txBox="1"/>
              <p:nvPr/>
            </p:nvSpPr>
            <p:spPr>
              <a:xfrm>
                <a:off x="2988111" y="3505839"/>
                <a:ext cx="5751910" cy="123636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ko-KR" altLang="en-US" dirty="0">
                    <a:solidFill>
                      <a:schemeClr val="bg1"/>
                    </a:solidFill>
                    <a:latin typeface="+mn-lt"/>
                    <a:ea typeface="굴림" pitchFamily="50" charset="-127"/>
                  </a:rPr>
                  <a:t>기존 인터넷을 통하여 사람 간의 연결에서 정보의 </a:t>
                </a:r>
                <a:r>
                  <a:rPr lang="ko-KR" altLang="en-US" dirty="0" smtClean="0">
                    <a:solidFill>
                      <a:schemeClr val="bg1"/>
                    </a:solidFill>
                    <a:latin typeface="+mn-lt"/>
                    <a:ea typeface="굴림" pitchFamily="50" charset="-127"/>
                  </a:rPr>
                  <a:t>공유 방식과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  <a:ea typeface="굴림" pitchFamily="50" charset="-127"/>
                  </a:rPr>
                  <a:t>대상의 경계가 사라지는 것을 </a:t>
                </a:r>
                <a:r>
                  <a:rPr lang="ko-KR" altLang="en-US" dirty="0" smtClean="0">
                    <a:solidFill>
                      <a:schemeClr val="bg1"/>
                    </a:solidFill>
                    <a:latin typeface="+mn-lt"/>
                    <a:ea typeface="굴림" pitchFamily="50" charset="-127"/>
                  </a:rPr>
                  <a:t>의미</a:t>
                </a:r>
                <a:endParaRPr lang="en-US" altLang="ko-KR" dirty="0" smtClean="0">
                  <a:solidFill>
                    <a:schemeClr val="bg1"/>
                  </a:solidFill>
                  <a:latin typeface="+mn-lt"/>
                  <a:ea typeface="굴림" pitchFamily="50" charset="-127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사물인터넷</a:t>
                </a:r>
                <a:r>
                  <a:rPr lang="en-US" altLang="ko-KR" dirty="0">
                    <a:solidFill>
                      <a:schemeClr val="bg1"/>
                    </a:solidFill>
                    <a:latin typeface="+mn-lt"/>
                  </a:rPr>
                  <a:t>(IOT, Internet of Things,),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만물인터넷</a:t>
                </a:r>
                <a:r>
                  <a:rPr lang="en-US" altLang="ko-KR" dirty="0">
                    <a:solidFill>
                      <a:schemeClr val="bg1"/>
                    </a:solidFill>
                    <a:latin typeface="+mn-lt"/>
                  </a:rPr>
                  <a:t>(IOE, Internet of Everything</a:t>
                </a:r>
                <a:r>
                  <a:rPr lang="en-US" altLang="ko-KR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r>
                  <a:rPr lang="ko-KR" altLang="en-US" dirty="0" smtClean="0">
                    <a:solidFill>
                      <a:schemeClr val="bg1"/>
                    </a:solidFill>
                    <a:latin typeface="+mn-lt"/>
                  </a:rPr>
                  <a:t>을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매개체로 하여 인간 대 인간</a:t>
                </a:r>
                <a:r>
                  <a:rPr lang="en-US" altLang="ko-KR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인간 대 사물</a:t>
                </a:r>
                <a:r>
                  <a:rPr lang="en-US" altLang="ko-KR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사물 대 사물 간의 연결성을 </a:t>
                </a:r>
                <a:r>
                  <a:rPr lang="ko-KR" altLang="en-US" dirty="0" smtClean="0">
                    <a:solidFill>
                      <a:schemeClr val="bg1"/>
                    </a:solidFill>
                    <a:latin typeface="+mn-lt"/>
                  </a:rPr>
                  <a:t>기하급수적으로 </a:t>
                </a:r>
                <a:r>
                  <a:rPr lang="ko-KR" altLang="en-US" dirty="0">
                    <a:solidFill>
                      <a:schemeClr val="bg1"/>
                    </a:solidFill>
                    <a:latin typeface="+mn-lt"/>
                  </a:rPr>
                  <a:t>확대하는 것</a:t>
                </a:r>
                <a:endParaRPr lang="en-US" altLang="ko-KR" dirty="0">
                  <a:solidFill>
                    <a:schemeClr val="bg1"/>
                  </a:solidFill>
                  <a:latin typeface="+mn-lt"/>
                  <a:ea typeface="HY견고딕" pitchFamily="18" charset="-127"/>
                  <a:cs typeface="함초롬돋움" pitchFamily="50" charset="-127"/>
                </a:endParaRPr>
              </a:p>
            </p:txBody>
          </p:sp>
          <p:grpSp>
            <p:nvGrpSpPr>
              <p:cNvPr id="43" name="그룹 6"/>
              <p:cNvGrpSpPr>
                <a:grpSpLocks/>
              </p:cNvGrpSpPr>
              <p:nvPr/>
            </p:nvGrpSpPr>
            <p:grpSpPr bwMode="auto">
              <a:xfrm>
                <a:off x="817511" y="3353170"/>
                <a:ext cx="1872465" cy="1296000"/>
                <a:chOff x="535359" y="3138163"/>
                <a:chExt cx="1193914" cy="826350"/>
              </a:xfrm>
            </p:grpSpPr>
            <p:grpSp>
              <p:nvGrpSpPr>
                <p:cNvPr id="44" name="그룹 81"/>
                <p:cNvGrpSpPr>
                  <a:grpSpLocks/>
                </p:cNvGrpSpPr>
                <p:nvPr/>
              </p:nvGrpSpPr>
              <p:grpSpPr bwMode="auto">
                <a:xfrm>
                  <a:off x="535359" y="3138163"/>
                  <a:ext cx="1193874" cy="826350"/>
                  <a:chOff x="611559" y="1766577"/>
                  <a:chExt cx="1193874" cy="826350"/>
                </a:xfrm>
              </p:grpSpPr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611560" y="1766577"/>
                    <a:ext cx="1193872" cy="82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872" h="1255528">
                        <a:moveTo>
                          <a:pt x="0" y="0"/>
                        </a:moveTo>
                        <a:lnTo>
                          <a:pt x="1193872" y="0"/>
                        </a:lnTo>
                        <a:lnTo>
                          <a:pt x="1193872" y="861047"/>
                        </a:lnTo>
                        <a:lnTo>
                          <a:pt x="1192927" y="876863"/>
                        </a:lnTo>
                        <a:lnTo>
                          <a:pt x="1189146" y="893610"/>
                        </a:lnTo>
                        <a:lnTo>
                          <a:pt x="1182529" y="911287"/>
                        </a:lnTo>
                        <a:lnTo>
                          <a:pt x="1174021" y="928034"/>
                        </a:lnTo>
                        <a:lnTo>
                          <a:pt x="1163624" y="943851"/>
                        </a:lnTo>
                        <a:lnTo>
                          <a:pt x="1151335" y="956876"/>
                        </a:lnTo>
                        <a:lnTo>
                          <a:pt x="1138101" y="969901"/>
                        </a:lnTo>
                        <a:lnTo>
                          <a:pt x="1123922" y="979205"/>
                        </a:lnTo>
                        <a:lnTo>
                          <a:pt x="666413" y="1239712"/>
                        </a:lnTo>
                        <a:lnTo>
                          <a:pt x="650344" y="1246224"/>
                        </a:lnTo>
                        <a:lnTo>
                          <a:pt x="634274" y="1251807"/>
                        </a:lnTo>
                        <a:lnTo>
                          <a:pt x="616314" y="1254598"/>
                        </a:lnTo>
                        <a:lnTo>
                          <a:pt x="597409" y="1255528"/>
                        </a:lnTo>
                        <a:lnTo>
                          <a:pt x="578503" y="1254598"/>
                        </a:lnTo>
                        <a:lnTo>
                          <a:pt x="559598" y="1251807"/>
                        </a:lnTo>
                        <a:lnTo>
                          <a:pt x="543529" y="1246224"/>
                        </a:lnTo>
                        <a:lnTo>
                          <a:pt x="527459" y="1239712"/>
                        </a:lnTo>
                        <a:lnTo>
                          <a:pt x="69950" y="979205"/>
                        </a:lnTo>
                        <a:lnTo>
                          <a:pt x="56716" y="969901"/>
                        </a:lnTo>
                        <a:lnTo>
                          <a:pt x="42537" y="956876"/>
                        </a:lnTo>
                        <a:lnTo>
                          <a:pt x="31194" y="943851"/>
                        </a:lnTo>
                        <a:lnTo>
                          <a:pt x="21741" y="928034"/>
                        </a:lnTo>
                        <a:lnTo>
                          <a:pt x="12289" y="911287"/>
                        </a:lnTo>
                        <a:lnTo>
                          <a:pt x="5672" y="893610"/>
                        </a:lnTo>
                        <a:lnTo>
                          <a:pt x="945" y="876863"/>
                        </a:lnTo>
                        <a:lnTo>
                          <a:pt x="0" y="861047"/>
                        </a:lnTo>
                        <a:close/>
                      </a:path>
                    </a:pathLst>
                  </a:custGeom>
                  <a:blipFill dpi="0" rotWithShape="1">
                    <a:blip r:embed="rId5" cstate="print">
                      <a:extLst/>
                    </a:blip>
                    <a:srcRect/>
                    <a:stretch>
                      <a:fillRect t="-145976"/>
                    </a:stretch>
                  </a:blip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11559" y="2022287"/>
                    <a:ext cx="1193874" cy="268662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 anchor="ctr">
                    <a:scene3d>
                      <a:camera prst="orthographicFront"/>
                      <a:lightRig rig="threePt" dir="t"/>
                    </a:scene3d>
                    <a:sp3d>
                      <a:bevelT w="1270" h="127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ko-KR" altLang="en-US" sz="2000" dirty="0" smtClean="0">
                        <a:solidFill>
                          <a:srgbClr val="0316A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rPr>
                      <a:t>초연결성</a:t>
                    </a:r>
                    <a:endParaRPr kumimoji="0" lang="en-US" altLang="ko-KR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ko-KR" sz="1600" dirty="0" smtClean="0">
                        <a:solidFill>
                          <a:srgbClr val="0316A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rPr>
                      <a:t>(</a:t>
                    </a:r>
                    <a:r>
                      <a:rPr kumimoji="0" lang="en-US" altLang="ko-KR" sz="1600" dirty="0" smtClean="0">
                        <a:solidFill>
                          <a:srgbClr val="0316A1"/>
                        </a:solidFill>
                        <a:latin typeface="+mj-lt"/>
                        <a:ea typeface="HY헤드라인M" panose="02030600000101010101" pitchFamily="18" charset="-127"/>
                      </a:rPr>
                      <a:t>Hyper Connection]</a:t>
                    </a:r>
                    <a:endParaRPr kumimoji="0" lang="en-US" altLang="ko-KR" sz="1600" dirty="0" smtClean="0">
                      <a:solidFill>
                        <a:srgbClr val="000054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endParaRPr>
                  </a:p>
                </p:txBody>
              </p:sp>
            </p:grpSp>
            <p:pic>
              <p:nvPicPr>
                <p:cNvPr id="45" name="그림 85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7585" y="3147407"/>
                  <a:ext cx="1191688" cy="397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그룹 69"/>
            <p:cNvGrpSpPr>
              <a:grpSpLocks/>
            </p:cNvGrpSpPr>
            <p:nvPr/>
          </p:nvGrpSpPr>
          <p:grpSpPr bwMode="auto">
            <a:xfrm>
              <a:off x="364298" y="4986701"/>
              <a:ext cx="8415404" cy="1404152"/>
              <a:chOff x="364298" y="4986701"/>
              <a:chExt cx="8415404" cy="1404152"/>
            </a:xfrm>
          </p:grpSpPr>
          <p:grpSp>
            <p:nvGrpSpPr>
              <p:cNvPr id="17" name="그룹 10"/>
              <p:cNvGrpSpPr>
                <a:grpSpLocks/>
              </p:cNvGrpSpPr>
              <p:nvPr/>
            </p:nvGrpSpPr>
            <p:grpSpPr bwMode="auto">
              <a:xfrm>
                <a:off x="364298" y="4986701"/>
                <a:ext cx="8415404" cy="1404152"/>
                <a:chOff x="364298" y="4986701"/>
                <a:chExt cx="8415404" cy="1404152"/>
              </a:xfrm>
            </p:grpSpPr>
            <p:sp>
              <p:nvSpPr>
                <p:cNvPr id="26" name="직사각형 25"/>
                <p:cNvSpPr/>
                <p:nvPr/>
              </p:nvSpPr>
              <p:spPr>
                <a:xfrm>
                  <a:off x="381757" y="5003543"/>
                  <a:ext cx="8358264" cy="1369850"/>
                </a:xfrm>
                <a:prstGeom prst="rect">
                  <a:avLst/>
                </a:prstGeom>
                <a:solidFill>
                  <a:schemeClr val="tx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그룹 86"/>
                <p:cNvGrpSpPr>
                  <a:grpSpLocks/>
                </p:cNvGrpSpPr>
                <p:nvPr/>
              </p:nvGrpSpPr>
              <p:grpSpPr bwMode="auto">
                <a:xfrm>
                  <a:off x="364298" y="4986701"/>
                  <a:ext cx="8415404" cy="1404152"/>
                  <a:chOff x="400373" y="1358776"/>
                  <a:chExt cx="8415404" cy="1404152"/>
                </a:xfrm>
              </p:grpSpPr>
              <p:sp>
                <p:nvSpPr>
                  <p:cNvPr id="28" name="직사각형 27"/>
                  <p:cNvSpPr/>
                  <p:nvPr/>
                </p:nvSpPr>
                <p:spPr>
                  <a:xfrm>
                    <a:off x="400373" y="1358158"/>
                    <a:ext cx="36505" cy="365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직사각형 28"/>
                  <p:cNvSpPr/>
                  <p:nvPr/>
                </p:nvSpPr>
                <p:spPr>
                  <a:xfrm>
                    <a:off x="400373" y="2726420"/>
                    <a:ext cx="36505" cy="365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직사각형 33"/>
                  <p:cNvSpPr/>
                  <p:nvPr/>
                </p:nvSpPr>
                <p:spPr>
                  <a:xfrm>
                    <a:off x="8779271" y="1358158"/>
                    <a:ext cx="36506" cy="365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직사각형 35"/>
                  <p:cNvSpPr/>
                  <p:nvPr/>
                </p:nvSpPr>
                <p:spPr>
                  <a:xfrm>
                    <a:off x="8779271" y="2726420"/>
                    <a:ext cx="36506" cy="365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7" name="직선 연결선 36"/>
                  <p:cNvCxnSpPr/>
                  <p:nvPr/>
                </p:nvCxnSpPr>
                <p:spPr>
                  <a:xfrm>
                    <a:off x="417832" y="1385142"/>
                    <a:ext cx="0" cy="1333341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직선 연결선 37"/>
                  <p:cNvCxnSpPr/>
                  <p:nvPr/>
                </p:nvCxnSpPr>
                <p:spPr>
                  <a:xfrm>
                    <a:off x="8798317" y="1385142"/>
                    <a:ext cx="0" cy="1333341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연결선 38"/>
                  <p:cNvCxnSpPr/>
                  <p:nvPr/>
                </p:nvCxnSpPr>
                <p:spPr>
                  <a:xfrm>
                    <a:off x="427355" y="1375618"/>
                    <a:ext cx="8348741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직선 연결선 39"/>
                  <p:cNvCxnSpPr/>
                  <p:nvPr/>
                </p:nvCxnSpPr>
                <p:spPr>
                  <a:xfrm>
                    <a:off x="427355" y="2745468"/>
                    <a:ext cx="8348741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6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2988111" y="5245578"/>
                <a:ext cx="5442958" cy="61818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ko-KR" altLang="en-US" sz="2000" dirty="0">
                    <a:solidFill>
                      <a:schemeClr val="bg1"/>
                    </a:solidFill>
                    <a:latin typeface="+mn-lt"/>
                  </a:rPr>
                  <a:t>인공지능과 </a:t>
                </a:r>
                <a:r>
                  <a:rPr lang="ko-KR" altLang="en-US" sz="2000" dirty="0" err="1">
                    <a:solidFill>
                      <a:schemeClr val="bg1"/>
                    </a:solidFill>
                    <a:latin typeface="+mn-lt"/>
                  </a:rPr>
                  <a:t>빅데이터의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+mn-lt"/>
                  </a:rPr>
                  <a:t> 연계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+mn-lt"/>
                  </a:rPr>
                  <a:t>·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+mn-lt"/>
                  </a:rPr>
                  <a:t>융합으로 기술 및 </a:t>
                </a:r>
                <a:r>
                  <a:rPr lang="ko-KR" altLang="en-US" sz="2000" dirty="0" smtClean="0">
                    <a:solidFill>
                      <a:schemeClr val="bg1"/>
                    </a:solidFill>
                    <a:latin typeface="+mn-lt"/>
                  </a:rPr>
                  <a:t>산업구조가 </a:t>
                </a:r>
                <a:r>
                  <a:rPr lang="ko-KR" altLang="en-US" sz="2000" dirty="0" err="1">
                    <a:solidFill>
                      <a:schemeClr val="bg1"/>
                    </a:solidFill>
                    <a:latin typeface="+mn-lt"/>
                  </a:rPr>
                  <a:t>초지능화되는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+mn-lt"/>
                  </a:rPr>
                  <a:t> 것을 </a:t>
                </a:r>
                <a:r>
                  <a:rPr lang="ko-KR" altLang="en-US" sz="2000" dirty="0" smtClean="0">
                    <a:solidFill>
                      <a:schemeClr val="bg1"/>
                    </a:solidFill>
                    <a:latin typeface="+mn-lt"/>
                  </a:rPr>
                  <a:t>의미</a:t>
                </a:r>
                <a:endParaRPr lang="en-US" altLang="ko-KR" sz="20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kumimoji="0" lang="ko-KR" altLang="en-US" sz="1400" spc="-70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0" name="그룹 101"/>
              <p:cNvGrpSpPr>
                <a:grpSpLocks/>
              </p:cNvGrpSpPr>
              <p:nvPr/>
            </p:nvGrpSpPr>
            <p:grpSpPr bwMode="auto">
              <a:xfrm>
                <a:off x="817513" y="4990706"/>
                <a:ext cx="1877677" cy="1314661"/>
                <a:chOff x="535360" y="3126265"/>
                <a:chExt cx="1197237" cy="838247"/>
              </a:xfrm>
            </p:grpSpPr>
            <p:grpSp>
              <p:nvGrpSpPr>
                <p:cNvPr id="22" name="그룹 102"/>
                <p:cNvGrpSpPr>
                  <a:grpSpLocks/>
                </p:cNvGrpSpPr>
                <p:nvPr/>
              </p:nvGrpSpPr>
              <p:grpSpPr bwMode="auto">
                <a:xfrm>
                  <a:off x="535360" y="3138162"/>
                  <a:ext cx="1197237" cy="826350"/>
                  <a:chOff x="611560" y="1766576"/>
                  <a:chExt cx="1197237" cy="826350"/>
                </a:xfrm>
              </p:grpSpPr>
              <p:sp>
                <p:nvSpPr>
                  <p:cNvPr id="24" name="Freeform 6"/>
                  <p:cNvSpPr>
                    <a:spLocks/>
                  </p:cNvSpPr>
                  <p:nvPr/>
                </p:nvSpPr>
                <p:spPr bwMode="auto">
                  <a:xfrm>
                    <a:off x="611560" y="1766576"/>
                    <a:ext cx="1193872" cy="82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872" h="1255528">
                        <a:moveTo>
                          <a:pt x="0" y="0"/>
                        </a:moveTo>
                        <a:lnTo>
                          <a:pt x="1193872" y="0"/>
                        </a:lnTo>
                        <a:lnTo>
                          <a:pt x="1193872" y="861047"/>
                        </a:lnTo>
                        <a:lnTo>
                          <a:pt x="1192927" y="876863"/>
                        </a:lnTo>
                        <a:lnTo>
                          <a:pt x="1189146" y="893610"/>
                        </a:lnTo>
                        <a:lnTo>
                          <a:pt x="1182529" y="911287"/>
                        </a:lnTo>
                        <a:lnTo>
                          <a:pt x="1174021" y="928034"/>
                        </a:lnTo>
                        <a:lnTo>
                          <a:pt x="1163624" y="943851"/>
                        </a:lnTo>
                        <a:lnTo>
                          <a:pt x="1151335" y="956876"/>
                        </a:lnTo>
                        <a:lnTo>
                          <a:pt x="1138101" y="969901"/>
                        </a:lnTo>
                        <a:lnTo>
                          <a:pt x="1123922" y="979205"/>
                        </a:lnTo>
                        <a:lnTo>
                          <a:pt x="666413" y="1239712"/>
                        </a:lnTo>
                        <a:lnTo>
                          <a:pt x="650344" y="1246224"/>
                        </a:lnTo>
                        <a:lnTo>
                          <a:pt x="634274" y="1251807"/>
                        </a:lnTo>
                        <a:lnTo>
                          <a:pt x="616314" y="1254598"/>
                        </a:lnTo>
                        <a:lnTo>
                          <a:pt x="597409" y="1255528"/>
                        </a:lnTo>
                        <a:lnTo>
                          <a:pt x="578503" y="1254598"/>
                        </a:lnTo>
                        <a:lnTo>
                          <a:pt x="559598" y="1251807"/>
                        </a:lnTo>
                        <a:lnTo>
                          <a:pt x="543529" y="1246224"/>
                        </a:lnTo>
                        <a:lnTo>
                          <a:pt x="527459" y="1239712"/>
                        </a:lnTo>
                        <a:lnTo>
                          <a:pt x="69950" y="979205"/>
                        </a:lnTo>
                        <a:lnTo>
                          <a:pt x="56716" y="969901"/>
                        </a:lnTo>
                        <a:lnTo>
                          <a:pt x="42537" y="956876"/>
                        </a:lnTo>
                        <a:lnTo>
                          <a:pt x="31194" y="943851"/>
                        </a:lnTo>
                        <a:lnTo>
                          <a:pt x="21741" y="928034"/>
                        </a:lnTo>
                        <a:lnTo>
                          <a:pt x="12289" y="911287"/>
                        </a:lnTo>
                        <a:lnTo>
                          <a:pt x="5672" y="893610"/>
                        </a:lnTo>
                        <a:lnTo>
                          <a:pt x="945" y="876863"/>
                        </a:lnTo>
                        <a:lnTo>
                          <a:pt x="0" y="861047"/>
                        </a:lnTo>
                        <a:close/>
                      </a:path>
                    </a:pathLst>
                  </a:custGeom>
                  <a:blipFill dpi="0" rotWithShape="1">
                    <a:blip r:embed="rId5" cstate="print">
                      <a:extLst/>
                    </a:blip>
                    <a:srcRect/>
                    <a:stretch>
                      <a:fillRect t="-145976"/>
                    </a:stretch>
                  </a:blip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14923" y="1768842"/>
                    <a:ext cx="1193874" cy="545488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 anchor="ctr">
                    <a:scene3d>
                      <a:camera prst="orthographicFront"/>
                      <a:lightRig rig="threePt" dir="t"/>
                    </a:scene3d>
                    <a:sp3d>
                      <a:bevelT w="1270" h="127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ko-KR" altLang="en-US" sz="2000" dirty="0" err="1" smtClean="0">
                        <a:solidFill>
                          <a:srgbClr val="0316A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rPr>
                      <a:t>초지능성</a:t>
                    </a:r>
                    <a:endParaRPr kumimoji="0" lang="en-US" altLang="ko-KR" sz="2000" dirty="0" smtClean="0">
                      <a:solidFill>
                        <a:srgbClr val="0316A1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ko-KR" sz="1600" dirty="0" smtClean="0">
                        <a:solidFill>
                          <a:srgbClr val="023CBE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rPr>
                      <a:t>[</a:t>
                    </a:r>
                    <a:r>
                      <a:rPr lang="en-US" altLang="ko-KR" sz="1600" dirty="0">
                        <a:solidFill>
                          <a:srgbClr val="023CBE"/>
                        </a:solidFill>
                      </a:rPr>
                      <a:t>Hyper </a:t>
                    </a:r>
                    <a:r>
                      <a:rPr lang="en-US" altLang="ko-KR" sz="1600" dirty="0" smtClean="0">
                        <a:solidFill>
                          <a:srgbClr val="023CBE"/>
                        </a:solidFill>
                      </a:rPr>
                      <a:t>Intelligence</a:t>
                    </a:r>
                    <a:r>
                      <a:rPr lang="en-US" altLang="ko-KR" sz="2000" dirty="0" smtClean="0">
                        <a:solidFill>
                          <a:srgbClr val="023CBE"/>
                        </a:solidFill>
                      </a:rPr>
                      <a:t>]</a:t>
                    </a:r>
                    <a:endParaRPr kumimoji="0" lang="ko-KR" altLang="en-US" sz="2000" dirty="0">
                      <a:solidFill>
                        <a:srgbClr val="023CBE"/>
                      </a:solidFill>
                      <a:latin typeface="HY헤드라인M" panose="02030600000101010101" pitchFamily="18" charset="-127"/>
                      <a:ea typeface="HY헤드라인M" panose="02030600000101010101" pitchFamily="18" charset="-127"/>
                    </a:endParaRPr>
                  </a:p>
                </p:txBody>
              </p:sp>
            </p:grpSp>
            <p:pic>
              <p:nvPicPr>
                <p:cNvPr id="23" name="그림 103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0909" y="3126265"/>
                  <a:ext cx="1191688" cy="397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428604"/>
            <a:chOff x="310981" y="0"/>
            <a:chExt cx="392561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차산업혁명의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0534" y="692759"/>
            <a:ext cx="5607610" cy="1152066"/>
            <a:chOff x="260209" y="1735857"/>
            <a:chExt cx="7492836" cy="1278721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209" y="2543241"/>
              <a:ext cx="7492836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323207" y="1735857"/>
              <a:ext cx="742983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8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서비스 세상</a:t>
              </a:r>
              <a:endParaRPr kumimoji="0" lang="en-US" altLang="ko-KR" sz="48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5" y="1985603"/>
            <a:ext cx="7056035" cy="187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5896"/>
            <a:ext cx="705678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13711</TotalTime>
  <Words>809</Words>
  <Application>Microsoft Office PowerPoint</Application>
  <PresentationFormat>화면 슬라이드 쇼(4:3)</PresentationFormat>
  <Paragraphs>122</Paragraphs>
  <Slides>17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1817</cp:revision>
  <dcterms:created xsi:type="dcterms:W3CDTF">2014-03-26T15:27:10Z</dcterms:created>
  <dcterms:modified xsi:type="dcterms:W3CDTF">2018-07-19T06:05:04Z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