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75" r:id="rId3"/>
    <p:sldId id="378" r:id="rId4"/>
    <p:sldId id="379" r:id="rId5"/>
    <p:sldId id="380" r:id="rId6"/>
    <p:sldId id="381" r:id="rId7"/>
    <p:sldId id="376" r:id="rId8"/>
    <p:sldId id="377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405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2018-12-05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87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12/5/2018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12/5/2018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15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VoIP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패킷트레이서</a:t>
            </a:r>
            <a:r>
              <a:rPr lang="ko-KR" altLang="en-US" dirty="0" smtClean="0"/>
              <a:t> 서버기능</a:t>
            </a:r>
            <a:r>
              <a:rPr lang="en-US" altLang="ko-KR" dirty="0" smtClean="0"/>
              <a:t> </a:t>
            </a:r>
            <a:endParaRPr lang="ko-KR" altLang="en-US" sz="2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mtClean="0"/>
              <a:t>중부대학교 </a:t>
            </a:r>
            <a:r>
              <a:rPr lang="ko-KR" altLang="en-US" dirty="0" smtClean="0"/>
              <a:t>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en-US" altLang="ko-KR" dirty="0" smtClean="0"/>
              <a:t> VoIP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737390"/>
            <a:ext cx="7210628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)#telephony-service 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-telephony</a:t>
            </a:r>
            <a:r>
              <a:rPr lang="en-US" altLang="ko-KR" sz="1200" dirty="0"/>
              <a:t>)#max-</a:t>
            </a:r>
            <a:r>
              <a:rPr lang="en-US" altLang="ko-KR" sz="1200" dirty="0" err="1"/>
              <a:t>ephones</a:t>
            </a:r>
            <a:r>
              <a:rPr lang="en-US" altLang="ko-KR" sz="1200" dirty="0"/>
              <a:t> 1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-telephony</a:t>
            </a:r>
            <a:r>
              <a:rPr lang="en-US" altLang="ko-KR" sz="1200" dirty="0"/>
              <a:t>)#max-</a:t>
            </a:r>
            <a:r>
              <a:rPr lang="en-US" altLang="ko-KR" sz="1200" dirty="0" err="1"/>
              <a:t>dn</a:t>
            </a:r>
            <a:r>
              <a:rPr lang="en-US" altLang="ko-KR" sz="1200" dirty="0"/>
              <a:t> 1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-telephony</a:t>
            </a:r>
            <a:r>
              <a:rPr lang="en-US" altLang="ko-KR" sz="1200" dirty="0"/>
              <a:t>)#</a:t>
            </a:r>
            <a:r>
              <a:rPr lang="en-US" altLang="ko-KR" sz="1200" dirty="0" err="1"/>
              <a:t>ip</a:t>
            </a:r>
            <a:r>
              <a:rPr lang="en-US" altLang="ko-KR" sz="1200" dirty="0"/>
              <a:t> source-address 203.230.7.1 port 2000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-telephony</a:t>
            </a:r>
            <a:r>
              <a:rPr lang="en-US" altLang="ko-KR" sz="1200" dirty="0"/>
              <a:t>)#auto assign 1 to 1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-telephony)#exit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/>
              <a:t>)#</a:t>
            </a:r>
            <a:r>
              <a:rPr lang="en-US" altLang="ko-KR" sz="1200" dirty="0" err="1"/>
              <a:t>ephone-dn</a:t>
            </a:r>
            <a:r>
              <a:rPr lang="en-US" altLang="ko-KR" sz="1200" dirty="0"/>
              <a:t> 1</a:t>
            </a:r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config-ephone-dn</a:t>
            </a:r>
            <a:r>
              <a:rPr lang="en-US" altLang="ko-KR" sz="1200" dirty="0"/>
              <a:t>)#%LINK-3-UPDOWN: Interface </a:t>
            </a:r>
            <a:r>
              <a:rPr lang="en-US" altLang="ko-KR" sz="1200" dirty="0" err="1"/>
              <a:t>ephone_dsp</a:t>
            </a:r>
            <a:r>
              <a:rPr lang="en-US" altLang="ko-KR" sz="1200" dirty="0"/>
              <a:t> DN 1.1, changed state to up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endParaRPr lang="en-US" altLang="ko-KR" sz="1200" dirty="0"/>
          </a:p>
          <a:p>
            <a:r>
              <a:rPr lang="en-US" altLang="ko-KR" sz="1200" dirty="0"/>
              <a:t>R1(</a:t>
            </a:r>
            <a:r>
              <a:rPr lang="en-US" altLang="ko-KR" sz="1200" dirty="0" err="1"/>
              <a:t>config-ephone-dn</a:t>
            </a:r>
            <a:r>
              <a:rPr lang="en-US" altLang="ko-KR" sz="1200" dirty="0"/>
              <a:t>)#number 1001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1052736"/>
            <a:ext cx="254909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라우터에</a:t>
            </a:r>
            <a:r>
              <a:rPr lang="ko-KR" altLang="en-US" sz="1200" dirty="0" smtClean="0"/>
              <a:t> 연결될 </a:t>
            </a:r>
            <a:r>
              <a:rPr lang="en-US" altLang="ko-KR" sz="1200" dirty="0" smtClean="0"/>
              <a:t>VoIP </a:t>
            </a:r>
            <a:r>
              <a:rPr lang="ko-KR" altLang="en-US" sz="1200" dirty="0" smtClean="0"/>
              <a:t>장치의 개수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1484784"/>
            <a:ext cx="181972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사용할 전화번호의 개수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1855857"/>
            <a:ext cx="290816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VoIP call</a:t>
            </a:r>
            <a:r>
              <a:rPr lang="ko-KR" altLang="en-US" sz="1200" dirty="0" smtClean="0"/>
              <a:t>을 처리할 </a:t>
            </a:r>
            <a:r>
              <a:rPr lang="ko-KR" altLang="en-US" sz="1200" dirty="0" err="1" smtClean="0"/>
              <a:t>디폴트게이트웨이의</a:t>
            </a:r>
            <a:endParaRPr lang="en-US" altLang="ko-KR" sz="1200" dirty="0" smtClean="0"/>
          </a:p>
          <a:p>
            <a:r>
              <a:rPr lang="ko-KR" altLang="en-US" sz="1200" dirty="0" smtClean="0"/>
              <a:t>주소와 포트번호 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2431921"/>
            <a:ext cx="283122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전화번호 자동할당 및 등록을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개 실시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3573016"/>
            <a:ext cx="304121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첫번째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디렉토리</a:t>
            </a:r>
            <a:r>
              <a:rPr lang="ko-KR" altLang="en-US" sz="1200" dirty="0" smtClean="0"/>
              <a:t> 번호에 연결될 장치 설정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3944089"/>
            <a:ext cx="115608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전화번호 설정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752" y="4221088"/>
            <a:ext cx="151195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전화번호 등록 확인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509120"/>
            <a:ext cx="7156126" cy="1223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R1(</a:t>
            </a:r>
            <a:r>
              <a:rPr lang="en-US" altLang="ko-KR" sz="1050" dirty="0" err="1"/>
              <a:t>config-ephone-dn</a:t>
            </a:r>
            <a:r>
              <a:rPr lang="en-US" altLang="ko-KR" sz="1050" dirty="0"/>
              <a:t>)#do show </a:t>
            </a:r>
            <a:r>
              <a:rPr lang="en-US" altLang="ko-KR" sz="1050" dirty="0" err="1"/>
              <a:t>ephone</a:t>
            </a:r>
            <a:endParaRPr lang="en-US" altLang="ko-KR" sz="1050" dirty="0"/>
          </a:p>
          <a:p>
            <a:endParaRPr lang="en-US" altLang="ko-KR" sz="1050" dirty="0"/>
          </a:p>
          <a:p>
            <a:r>
              <a:rPr lang="en-US" altLang="ko-KR" sz="1050" dirty="0"/>
              <a:t>ephone-1 Mac:0060.4766.B4EA TCP socket:[1] activeLine:0 REGISTERED in SCCP </a:t>
            </a:r>
            <a:r>
              <a:rPr lang="en-US" altLang="ko-KR" sz="1050" dirty="0" err="1"/>
              <a:t>ver</a:t>
            </a:r>
            <a:r>
              <a:rPr lang="en-US" altLang="ko-KR" sz="1050" dirty="0"/>
              <a:t> 12 and Server in </a:t>
            </a:r>
            <a:r>
              <a:rPr lang="en-US" altLang="ko-KR" sz="1050" dirty="0" err="1"/>
              <a:t>ver</a:t>
            </a:r>
            <a:r>
              <a:rPr lang="en-US" altLang="ko-KR" sz="1050" dirty="0"/>
              <a:t> 8</a:t>
            </a:r>
          </a:p>
          <a:p>
            <a:r>
              <a:rPr lang="en-US" altLang="ko-KR" sz="1050" dirty="0"/>
              <a:t>mediaActive:0 offhook:0 ringing:0 reset:0 reset_sent:0 paging 0 debug:0 caps:8</a:t>
            </a:r>
          </a:p>
          <a:p>
            <a:r>
              <a:rPr lang="en-US" altLang="ko-KR" sz="1050" dirty="0"/>
              <a:t>IP:203.230.7.2 1148 CIPC </a:t>
            </a:r>
            <a:r>
              <a:rPr lang="en-US" altLang="ko-KR" sz="1050" dirty="0" err="1"/>
              <a:t>keepalive</a:t>
            </a:r>
            <a:r>
              <a:rPr lang="en-US" altLang="ko-KR" sz="1050" dirty="0"/>
              <a:t> 43 </a:t>
            </a:r>
            <a:r>
              <a:rPr lang="en-US" altLang="ko-KR" sz="1050" dirty="0" err="1"/>
              <a:t>max_line</a:t>
            </a:r>
            <a:r>
              <a:rPr lang="en-US" altLang="ko-KR" sz="1050" dirty="0"/>
              <a:t> 2</a:t>
            </a:r>
          </a:p>
          <a:p>
            <a:r>
              <a:rPr lang="en-US" altLang="ko-KR" sz="1050" dirty="0"/>
              <a:t>button 1: </a:t>
            </a:r>
            <a:r>
              <a:rPr lang="en-US" altLang="ko-KR" sz="1050" dirty="0" err="1"/>
              <a:t>dn</a:t>
            </a:r>
            <a:r>
              <a:rPr lang="en-US" altLang="ko-KR" sz="1050" dirty="0"/>
              <a:t> 1 number 1001 CH1 IDLE</a:t>
            </a:r>
          </a:p>
          <a:p>
            <a:r>
              <a:rPr lang="en-US" altLang="ko-KR" sz="1050" dirty="0"/>
              <a:t>R1(</a:t>
            </a:r>
            <a:r>
              <a:rPr lang="en-US" altLang="ko-KR" sz="1050" dirty="0" err="1"/>
              <a:t>config-ephone-dn</a:t>
            </a:r>
            <a:r>
              <a:rPr lang="en-US" altLang="ko-KR" sz="1050" dirty="0"/>
              <a:t>)#</a:t>
            </a:r>
            <a:endParaRPr lang="ko-KR" altLang="en-US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17" y="4660845"/>
            <a:ext cx="31813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직선 화살표 연결선 13"/>
          <p:cNvCxnSpPr/>
          <p:nvPr/>
        </p:nvCxnSpPr>
        <p:spPr>
          <a:xfrm flipH="1">
            <a:off x="7477012" y="4725144"/>
            <a:ext cx="920295" cy="39025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4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라우터</a:t>
            </a:r>
            <a:r>
              <a:rPr lang="en-US" altLang="ko-KR" dirty="0"/>
              <a:t> VoIP </a:t>
            </a:r>
            <a:r>
              <a:rPr lang="ko-KR" altLang="en-US" dirty="0"/>
              <a:t>설정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7210628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)#telephony-service </a:t>
            </a:r>
            <a:endParaRPr lang="en-US" altLang="ko-KR" sz="1200" dirty="0" smtClean="0"/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-telephony</a:t>
            </a:r>
            <a:r>
              <a:rPr lang="en-US" altLang="ko-KR" sz="1200" dirty="0"/>
              <a:t>)#max-</a:t>
            </a:r>
            <a:r>
              <a:rPr lang="en-US" altLang="ko-KR" sz="1200" dirty="0" err="1"/>
              <a:t>ephones</a:t>
            </a:r>
            <a:r>
              <a:rPr lang="en-US" altLang="ko-KR" sz="1200" dirty="0"/>
              <a:t> 2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-telephony</a:t>
            </a:r>
            <a:r>
              <a:rPr lang="en-US" altLang="ko-KR" sz="1200" dirty="0"/>
              <a:t>)#max-</a:t>
            </a:r>
            <a:r>
              <a:rPr lang="en-US" altLang="ko-KR" sz="1200" dirty="0" err="1"/>
              <a:t>dn</a:t>
            </a:r>
            <a:r>
              <a:rPr lang="en-US" altLang="ko-KR" sz="1200" dirty="0"/>
              <a:t> 2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-telephony</a:t>
            </a:r>
            <a:r>
              <a:rPr lang="en-US" altLang="ko-KR" sz="1200" dirty="0"/>
              <a:t>)#</a:t>
            </a:r>
            <a:r>
              <a:rPr lang="en-US" altLang="ko-KR" sz="1200" dirty="0" err="1"/>
              <a:t>ip</a:t>
            </a:r>
            <a:r>
              <a:rPr lang="en-US" altLang="ko-KR" sz="1200" dirty="0"/>
              <a:t> source-address 203.230.8.1 port 2000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-telephony</a:t>
            </a:r>
            <a:r>
              <a:rPr lang="en-US" altLang="ko-KR" sz="1200" dirty="0"/>
              <a:t>)#auto assign 1 to 2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-telephony)#exit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</a:t>
            </a:r>
            <a:r>
              <a:rPr lang="en-US" altLang="ko-KR" sz="1200" dirty="0"/>
              <a:t>)#</a:t>
            </a:r>
            <a:r>
              <a:rPr lang="en-US" altLang="ko-KR" sz="1200" dirty="0" err="1"/>
              <a:t>ephone-dn</a:t>
            </a:r>
            <a:r>
              <a:rPr lang="en-US" altLang="ko-KR" sz="1200" dirty="0"/>
              <a:t> 1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config-ephone-dn</a:t>
            </a:r>
            <a:r>
              <a:rPr lang="en-US" altLang="ko-KR" sz="1200" dirty="0"/>
              <a:t>)#%LINK-3-UPDOWN: Interface </a:t>
            </a:r>
            <a:r>
              <a:rPr lang="en-US" altLang="ko-KR" sz="1200" dirty="0" err="1"/>
              <a:t>ephone_dsp</a:t>
            </a:r>
            <a:r>
              <a:rPr lang="en-US" altLang="ko-KR" sz="1200" dirty="0"/>
              <a:t> DN 1.1, changed state to up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config-ephone-dn</a:t>
            </a:r>
            <a:r>
              <a:rPr lang="en-US" altLang="ko-KR" sz="1200" dirty="0"/>
              <a:t>)#number 2001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config-ephone-dn</a:t>
            </a:r>
            <a:r>
              <a:rPr lang="en-US" altLang="ko-KR" sz="1200" dirty="0"/>
              <a:t>)#exit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</a:t>
            </a:r>
            <a:r>
              <a:rPr lang="en-US" altLang="ko-KR" sz="1200" dirty="0" err="1"/>
              <a:t>ephone-dn</a:t>
            </a:r>
            <a:r>
              <a:rPr lang="en-US" altLang="ko-KR" sz="1200" dirty="0"/>
              <a:t> 2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config-ephone-dn</a:t>
            </a:r>
            <a:r>
              <a:rPr lang="en-US" altLang="ko-KR" sz="1200" dirty="0"/>
              <a:t>)#%LINK-3-UPDOWN: Interface </a:t>
            </a:r>
            <a:r>
              <a:rPr lang="en-US" altLang="ko-KR" sz="1200" dirty="0" err="1"/>
              <a:t>ephone_dsp</a:t>
            </a:r>
            <a:r>
              <a:rPr lang="en-US" altLang="ko-KR" sz="1200" dirty="0"/>
              <a:t> DN 2.1, changed state to up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config-ephone-dn</a:t>
            </a:r>
            <a:r>
              <a:rPr lang="en-US" altLang="ko-KR" sz="1200" dirty="0"/>
              <a:t>)#number 2002</a:t>
            </a:r>
          </a:p>
          <a:p>
            <a:r>
              <a:rPr lang="en-US" altLang="ko-KR" sz="1200" dirty="0" smtClean="0"/>
              <a:t>R2(</a:t>
            </a:r>
            <a:r>
              <a:rPr lang="en-US" altLang="ko-KR" sz="1200" dirty="0" err="1" smtClean="0"/>
              <a:t>config-ephone-dn</a:t>
            </a:r>
            <a:r>
              <a:rPr lang="en-US" altLang="ko-KR" sz="1200" dirty="0"/>
              <a:t>)#</a:t>
            </a:r>
          </a:p>
          <a:p>
            <a:r>
              <a:rPr lang="en-US" altLang="ko-KR" sz="1200" dirty="0"/>
              <a:t>%IPPHONE-6-REGISTER: ephone-1 IP:203.230.8.3 Socket:2 </a:t>
            </a:r>
            <a:r>
              <a:rPr lang="en-US" altLang="ko-KR" sz="1200" dirty="0" err="1"/>
              <a:t>DeviceType:Phone</a:t>
            </a:r>
            <a:r>
              <a:rPr lang="en-US" altLang="ko-KR" sz="1200" dirty="0"/>
              <a:t> has registered.</a:t>
            </a:r>
          </a:p>
          <a:p>
            <a:r>
              <a:rPr lang="en-US" altLang="ko-KR" sz="1200" dirty="0" smtClean="0"/>
              <a:t>%</a:t>
            </a:r>
            <a:r>
              <a:rPr lang="en-US" altLang="ko-KR" sz="1200" dirty="0"/>
              <a:t>IPPHONE-6-REGISTER: ephone-2 IP:203.230.8.2 Socket:2 </a:t>
            </a:r>
            <a:r>
              <a:rPr lang="en-US" altLang="ko-KR" sz="1200" dirty="0" err="1"/>
              <a:t>DeviceType:Phone</a:t>
            </a:r>
            <a:r>
              <a:rPr lang="en-US" altLang="ko-KR" sz="1200" dirty="0"/>
              <a:t> has registered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437112"/>
            <a:ext cx="813556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R2(</a:t>
            </a:r>
            <a:r>
              <a:rPr lang="en-US" altLang="ko-KR" sz="1200" dirty="0" err="1"/>
              <a:t>config-ephone-dn</a:t>
            </a:r>
            <a:r>
              <a:rPr lang="en-US" altLang="ko-KR" sz="1200" dirty="0"/>
              <a:t>)#do show </a:t>
            </a:r>
            <a:r>
              <a:rPr lang="en-US" altLang="ko-KR" sz="1200" dirty="0" err="1"/>
              <a:t>ephone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ephone-1 Mac:0090.2151.BE35 TCP socket:[1] activeLine:0 REGISTERED in SCCP </a:t>
            </a:r>
            <a:r>
              <a:rPr lang="en-US" altLang="ko-KR" sz="1200" dirty="0" err="1"/>
              <a:t>ver</a:t>
            </a:r>
            <a:r>
              <a:rPr lang="en-US" altLang="ko-KR" sz="1200" dirty="0"/>
              <a:t> 12 and Server in </a:t>
            </a:r>
            <a:r>
              <a:rPr lang="en-US" altLang="ko-KR" sz="1200" dirty="0" err="1"/>
              <a:t>ver</a:t>
            </a:r>
            <a:r>
              <a:rPr lang="en-US" altLang="ko-KR" sz="1200" dirty="0"/>
              <a:t> 8</a:t>
            </a:r>
          </a:p>
          <a:p>
            <a:r>
              <a:rPr lang="en-US" altLang="ko-KR" sz="1200" dirty="0"/>
              <a:t>mediaActive:0 offhook:0 ringing:0 reset:0 reset_sent:0 paging 0 debug:0 caps:8</a:t>
            </a:r>
          </a:p>
          <a:p>
            <a:r>
              <a:rPr lang="en-US" altLang="ko-KR" sz="1200" dirty="0"/>
              <a:t>IP:203.230.8.3 1199 CIPC </a:t>
            </a:r>
            <a:r>
              <a:rPr lang="en-US" altLang="ko-KR" sz="1200" dirty="0" err="1"/>
              <a:t>keepalive</a:t>
            </a:r>
            <a:r>
              <a:rPr lang="en-US" altLang="ko-KR" sz="1200" dirty="0"/>
              <a:t> 43 </a:t>
            </a:r>
            <a:r>
              <a:rPr lang="en-US" altLang="ko-KR" sz="1200" dirty="0" err="1"/>
              <a:t>max_line</a:t>
            </a:r>
            <a:r>
              <a:rPr lang="en-US" altLang="ko-KR" sz="1200" dirty="0"/>
              <a:t> 2</a:t>
            </a:r>
          </a:p>
          <a:p>
            <a:r>
              <a:rPr lang="en-US" altLang="ko-KR" sz="1200" dirty="0"/>
              <a:t>button 1: </a:t>
            </a:r>
            <a:r>
              <a:rPr lang="en-US" altLang="ko-KR" sz="1200" dirty="0" err="1"/>
              <a:t>dn</a:t>
            </a:r>
            <a:r>
              <a:rPr lang="en-US" altLang="ko-KR" sz="1200" dirty="0"/>
              <a:t> 1 number 2001 CH1 IDLE</a:t>
            </a:r>
          </a:p>
          <a:p>
            <a:endParaRPr lang="en-US" altLang="ko-KR" sz="1200" dirty="0"/>
          </a:p>
          <a:p>
            <a:r>
              <a:rPr lang="en-US" altLang="ko-KR" sz="1200" dirty="0"/>
              <a:t>ephone-2 Mac:000B.BE85.E798 TCP socket:[1] activeLine:0 REGISTERED in SCCP </a:t>
            </a:r>
            <a:r>
              <a:rPr lang="en-US" altLang="ko-KR" sz="1200" dirty="0" err="1"/>
              <a:t>ver</a:t>
            </a:r>
            <a:r>
              <a:rPr lang="en-US" altLang="ko-KR" sz="1200" dirty="0"/>
              <a:t> 12 and Server in </a:t>
            </a:r>
            <a:r>
              <a:rPr lang="en-US" altLang="ko-KR" sz="1200" dirty="0" err="1"/>
              <a:t>ver</a:t>
            </a:r>
            <a:r>
              <a:rPr lang="en-US" altLang="ko-KR" sz="1200" dirty="0"/>
              <a:t> 8</a:t>
            </a:r>
          </a:p>
          <a:p>
            <a:r>
              <a:rPr lang="en-US" altLang="ko-KR" sz="1200" dirty="0"/>
              <a:t>mediaActive:0 offhook:0 ringing:0 reset:0 reset_sent:0 paging 0 debug:0 caps:8</a:t>
            </a:r>
          </a:p>
          <a:p>
            <a:r>
              <a:rPr lang="en-US" altLang="ko-KR" sz="1200" dirty="0"/>
              <a:t>IP:203.230.8.2 1202 CIPC </a:t>
            </a:r>
            <a:r>
              <a:rPr lang="en-US" altLang="ko-KR" sz="1200" dirty="0" err="1"/>
              <a:t>keepalive</a:t>
            </a:r>
            <a:r>
              <a:rPr lang="en-US" altLang="ko-KR" sz="1200" dirty="0"/>
              <a:t> 43 </a:t>
            </a:r>
            <a:r>
              <a:rPr lang="en-US" altLang="ko-KR" sz="1200" dirty="0" err="1"/>
              <a:t>max_line</a:t>
            </a:r>
            <a:r>
              <a:rPr lang="en-US" altLang="ko-KR" sz="1200" dirty="0"/>
              <a:t> 2</a:t>
            </a:r>
          </a:p>
          <a:p>
            <a:r>
              <a:rPr lang="en-US" altLang="ko-KR" sz="1200" dirty="0"/>
              <a:t>button 1: </a:t>
            </a:r>
            <a:r>
              <a:rPr lang="en-US" altLang="ko-KR" sz="1200" dirty="0" err="1"/>
              <a:t>dn</a:t>
            </a:r>
            <a:r>
              <a:rPr lang="en-US" altLang="ko-KR" sz="1200" dirty="0"/>
              <a:t> 2 number 2002 CH1 IDLE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config-ephone-dn</a:t>
            </a:r>
            <a:r>
              <a:rPr lang="en-US" altLang="ko-KR" sz="1200" dirty="0"/>
              <a:t>)#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16763" y="1699067"/>
            <a:ext cx="217880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전화번호 자동 등록</a:t>
            </a:r>
            <a:endParaRPr lang="en-US" altLang="ko-KR" dirty="0" smtClean="0"/>
          </a:p>
          <a:p>
            <a:r>
              <a:rPr lang="ko-KR" altLang="en-US" dirty="0" smtClean="0"/>
              <a:t>바뀌어 등록됨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40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전화 통화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4" y="1484784"/>
            <a:ext cx="7848872" cy="498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0688"/>
            <a:ext cx="440377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다이얼패드에 전화번호 입력 후 </a:t>
            </a:r>
            <a:r>
              <a:rPr lang="en-US" altLang="ko-KR" dirty="0" smtClean="0"/>
              <a:t>Enter</a:t>
            </a:r>
          </a:p>
          <a:p>
            <a:r>
              <a:rPr lang="ko-KR" altLang="en-US" dirty="0" smtClean="0"/>
              <a:t>동일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브로드캐스트</a:t>
            </a:r>
            <a:r>
              <a:rPr lang="ko-KR" altLang="en-US" dirty="0" smtClean="0"/>
              <a:t> 영역에서만 통화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44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원격 통화 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5063" y="1628800"/>
            <a:ext cx="556113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)#dial-peer voice 2001 </a:t>
            </a:r>
            <a:r>
              <a:rPr lang="en-US" altLang="ko-KR" sz="1600" dirty="0" err="1"/>
              <a:t>voip</a:t>
            </a:r>
            <a:endParaRPr lang="en-US" altLang="ko-KR" sz="1600" dirty="0"/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-dial-peer</a:t>
            </a:r>
            <a:r>
              <a:rPr lang="en-US" altLang="ko-KR" sz="1600" dirty="0"/>
              <a:t>)#destination-pattern 2001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-dial-peer</a:t>
            </a:r>
            <a:r>
              <a:rPr lang="en-US" altLang="ko-KR" sz="1600" dirty="0"/>
              <a:t>)#session target ipv4:203.230.8.1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-dial-peer)#</a:t>
            </a:r>
            <a:r>
              <a:rPr lang="en-US" altLang="ko-KR" sz="1600" dirty="0" smtClean="0"/>
              <a:t>exit</a:t>
            </a:r>
          </a:p>
          <a:p>
            <a:endParaRPr lang="en-US" altLang="ko-KR" sz="1600" dirty="0"/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/>
              <a:t>)#dial-peer voice 2002 </a:t>
            </a:r>
            <a:r>
              <a:rPr lang="en-US" altLang="ko-KR" sz="1600" dirty="0" err="1"/>
              <a:t>voip</a:t>
            </a:r>
            <a:endParaRPr lang="en-US" altLang="ko-KR" sz="1600" dirty="0"/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-dial-peer</a:t>
            </a:r>
            <a:r>
              <a:rPr lang="en-US" altLang="ko-KR" sz="1600" dirty="0"/>
              <a:t>)#destination-pattern 2002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-dial-peer</a:t>
            </a:r>
            <a:r>
              <a:rPr lang="en-US" altLang="ko-KR" sz="1600" dirty="0"/>
              <a:t>)#session target ipv4:203.230.8.1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-dial-peer)#exit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45063" y="4388911"/>
            <a:ext cx="5561138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R2(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)#dial-peer voice 1001 </a:t>
            </a:r>
            <a:r>
              <a:rPr lang="en-US" altLang="ko-KR" sz="1600" dirty="0" err="1" smtClean="0"/>
              <a:t>voip</a:t>
            </a:r>
            <a:endParaRPr lang="en-US" altLang="ko-KR" sz="1600" dirty="0" smtClean="0"/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-dial-peer)#destination-pattern 1001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-dial-peer</a:t>
            </a:r>
            <a:r>
              <a:rPr lang="en-US" altLang="ko-KR" sz="1600" dirty="0"/>
              <a:t>)#session target ipv4:203.230.7.1</a:t>
            </a:r>
          </a:p>
          <a:p>
            <a:r>
              <a:rPr lang="en-US" altLang="ko-KR" sz="1600" dirty="0"/>
              <a:t>R2(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-dial-peer)#exit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00993" y="1479267"/>
            <a:ext cx="208743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VoIP </a:t>
            </a:r>
            <a:r>
              <a:rPr lang="ko-KR" altLang="en-US" sz="1200" dirty="0" err="1" smtClean="0"/>
              <a:t>피어에</a:t>
            </a:r>
            <a:r>
              <a:rPr lang="ko-KR" altLang="en-US" sz="1200" dirty="0" smtClean="0"/>
              <a:t> 대한 설정 시작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1927865"/>
            <a:ext cx="130997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목적지 전화번호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2359913"/>
            <a:ext cx="192552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피어의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디폴트게이트웨이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741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원격 통화 </a:t>
            </a:r>
            <a:r>
              <a:rPr lang="ko-KR" altLang="en-US" dirty="0" smtClean="0"/>
              <a:t>테스트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292280" cy="466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6093296"/>
            <a:ext cx="120257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To: 2001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7659" y="6093296"/>
            <a:ext cx="148951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From: 1001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05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HTTP</a:t>
            </a:r>
          </a:p>
          <a:p>
            <a:r>
              <a:rPr lang="en-US" altLang="ko-KR" dirty="0" smtClean="0"/>
              <a:t>HTTPS</a:t>
            </a:r>
          </a:p>
          <a:p>
            <a:r>
              <a:rPr lang="en-US" altLang="ko-KR" dirty="0" smtClean="0"/>
              <a:t>DHCP</a:t>
            </a:r>
          </a:p>
          <a:p>
            <a:r>
              <a:rPr lang="en-US" altLang="ko-KR" dirty="0" smtClean="0"/>
              <a:t>TFTP</a:t>
            </a:r>
          </a:p>
          <a:p>
            <a:r>
              <a:rPr lang="en-US" altLang="ko-KR" dirty="0" smtClean="0"/>
              <a:t>DNS</a:t>
            </a:r>
          </a:p>
          <a:p>
            <a:r>
              <a:rPr lang="en-US" altLang="ko-KR" dirty="0" smtClean="0"/>
              <a:t>SYSLOG</a:t>
            </a:r>
          </a:p>
          <a:p>
            <a:r>
              <a:rPr lang="en-US" altLang="ko-KR" dirty="0" smtClean="0"/>
              <a:t>AAA</a:t>
            </a:r>
          </a:p>
          <a:p>
            <a:r>
              <a:rPr lang="en-US" altLang="ko-KR" dirty="0" smtClean="0"/>
              <a:t>NTP</a:t>
            </a:r>
          </a:p>
          <a:p>
            <a:r>
              <a:rPr lang="en-US" altLang="ko-KR" dirty="0" smtClean="0"/>
              <a:t>EMAIL</a:t>
            </a:r>
          </a:p>
          <a:p>
            <a:r>
              <a:rPr lang="en-US" altLang="ko-KR" dirty="0" smtClean="0"/>
              <a:t>FTP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패킷트레이서</a:t>
            </a:r>
            <a:r>
              <a:rPr lang="ko-KR" altLang="en-US" dirty="0" smtClean="0"/>
              <a:t> 서버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4919659" cy="434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0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서버 기능 테스트 토폴로지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패킷트레이서</a:t>
            </a:r>
            <a:r>
              <a:rPr lang="ko-KR" altLang="en-US" dirty="0"/>
              <a:t> 서버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7" y="2492896"/>
            <a:ext cx="774372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89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HTTP, HTTPS</a:t>
            </a:r>
            <a:endParaRPr lang="ko-KR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49" y="1974095"/>
            <a:ext cx="4266990" cy="376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9047"/>
            <a:ext cx="3797906" cy="338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691309" cy="32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256" y="2060848"/>
            <a:ext cx="77457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HTTP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96199" y="4743788"/>
            <a:ext cx="89960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HTTPS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58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Trivial FTP</a:t>
            </a:r>
          </a:p>
          <a:p>
            <a:pPr lvl="1"/>
            <a:r>
              <a:rPr lang="en-US" altLang="ko-KR" dirty="0" smtClean="0"/>
              <a:t>UDP</a:t>
            </a:r>
            <a:r>
              <a:rPr lang="ko-KR" altLang="en-US" dirty="0" smtClean="0"/>
              <a:t>를 사용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라우터와</a:t>
            </a:r>
            <a:r>
              <a:rPr lang="ko-KR" altLang="en-US" dirty="0" smtClean="0"/>
              <a:t> 스위치의 </a:t>
            </a:r>
            <a:r>
              <a:rPr lang="en-US" altLang="ko-KR" dirty="0" smtClean="0"/>
              <a:t>ISO </a:t>
            </a:r>
            <a:r>
              <a:rPr lang="ko-KR" altLang="en-US" dirty="0" smtClean="0"/>
              <a:t>및 설정파일을 외부 서버에 저장할 때 사용 가능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en-US" altLang="ko-KR" sz="2400" b="1" dirty="0"/>
              <a:t>R1#copy flash: </a:t>
            </a:r>
            <a:r>
              <a:rPr lang="en-US" altLang="ko-KR" sz="2400" b="1" dirty="0" err="1"/>
              <a:t>tftp</a:t>
            </a:r>
            <a:r>
              <a:rPr lang="en-US" altLang="ko-KR" sz="2400" b="1" dirty="0"/>
              <a:t>: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sz="2400" b="1" dirty="0"/>
              <a:t>R1#copy running-</a:t>
            </a:r>
            <a:r>
              <a:rPr lang="en-US" altLang="ko-KR" sz="2400" b="1" dirty="0" err="1"/>
              <a:t>config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tftp</a:t>
            </a:r>
            <a:r>
              <a:rPr lang="en-US" altLang="ko-KR" sz="2400" b="1" dirty="0"/>
              <a:t>:</a:t>
            </a: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5085184"/>
            <a:ext cx="129234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000" smtClean="0"/>
              <a:t>인증 없음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5728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978" y="116632"/>
            <a:ext cx="5452134" cy="61863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R1#show flash:</a:t>
            </a:r>
          </a:p>
          <a:p>
            <a:endParaRPr lang="en-US" altLang="ko-KR" sz="1200" dirty="0"/>
          </a:p>
          <a:p>
            <a:r>
              <a:rPr lang="en-US" altLang="ko-KR" sz="1200" dirty="0"/>
              <a:t>System flash directory:</a:t>
            </a:r>
          </a:p>
          <a:p>
            <a:r>
              <a:rPr lang="en-US" altLang="ko-KR" sz="1200" dirty="0"/>
              <a:t>File Length Name/status</a:t>
            </a:r>
          </a:p>
          <a:p>
            <a:r>
              <a:rPr lang="en-US" altLang="ko-KR" sz="1200" dirty="0"/>
              <a:t>3 50938004 c2800nm-advipservicesk9-mz.124-15.T1.bin</a:t>
            </a:r>
          </a:p>
          <a:p>
            <a:r>
              <a:rPr lang="en-US" altLang="ko-KR" sz="1200" dirty="0"/>
              <a:t>2 28282 sigdef-category.xml</a:t>
            </a:r>
          </a:p>
          <a:p>
            <a:r>
              <a:rPr lang="en-US" altLang="ko-KR" sz="1200" dirty="0"/>
              <a:t>1 227537 sigdef-default.xml</a:t>
            </a:r>
          </a:p>
          <a:p>
            <a:r>
              <a:rPr lang="en-US" altLang="ko-KR" sz="1200" dirty="0"/>
              <a:t>[51193823 bytes used, 12822561 available, 64016384 total]</a:t>
            </a:r>
          </a:p>
          <a:p>
            <a:r>
              <a:rPr lang="en-US" altLang="ko-KR" sz="1200" dirty="0"/>
              <a:t>63488K bytes of processor board System flash (Read/Write)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 smtClean="0"/>
              <a:t>R1#copy </a:t>
            </a:r>
            <a:r>
              <a:rPr lang="en-US" altLang="ko-KR" sz="1200" b="1" dirty="0"/>
              <a:t>flash: </a:t>
            </a:r>
            <a:r>
              <a:rPr lang="en-US" altLang="ko-KR" sz="1200" b="1" dirty="0" err="1"/>
              <a:t>tftp</a:t>
            </a:r>
            <a:r>
              <a:rPr lang="en-US" altLang="ko-KR" sz="1200" b="1" dirty="0"/>
              <a:t>:</a:t>
            </a:r>
          </a:p>
          <a:p>
            <a:r>
              <a:rPr lang="en-US" altLang="ko-KR" sz="1200" dirty="0"/>
              <a:t>Source filename []? </a:t>
            </a:r>
            <a:r>
              <a:rPr lang="en-US" altLang="ko-KR" sz="1200" b="1" dirty="0"/>
              <a:t>c2800nm-advipservicesk9-mz.124-15.T1.bin</a:t>
            </a:r>
          </a:p>
          <a:p>
            <a:r>
              <a:rPr lang="en-US" altLang="ko-KR" sz="1200" dirty="0"/>
              <a:t>Address or name of remote host []? 203.230.7.2</a:t>
            </a:r>
          </a:p>
          <a:p>
            <a:r>
              <a:rPr lang="en-US" altLang="ko-KR" sz="1200" dirty="0"/>
              <a:t>Destination filename [c2800nm-advipservicesk9-mz.124-15.T1.bin]? </a:t>
            </a:r>
          </a:p>
          <a:p>
            <a:endParaRPr lang="en-US" altLang="ko-KR" sz="1200" dirty="0"/>
          </a:p>
          <a:p>
            <a:r>
              <a:rPr lang="en-US" altLang="ko-KR" sz="1200" dirty="0"/>
              <a:t>Writing c2800nm-advipservicesk9-mz.124-15.T1.bin</a:t>
            </a:r>
            <a:r>
              <a:rPr lang="en-US" altLang="ko-KR" sz="1200" dirty="0" smtClean="0"/>
              <a:t>...!!!!!!!!!!!!!!!!!!!</a:t>
            </a:r>
          </a:p>
          <a:p>
            <a:r>
              <a:rPr lang="en-US" altLang="ko-KR" sz="1200" dirty="0" smtClean="0"/>
              <a:t>!!!!!!!!!!!!!!!!!!!!!!!!!!!!!!!!!!!!!!!!!!!!!!!!!!!!!!!!!!!!!!!!!!!!!!!!!!!!!!!!!!!!!!!!!!!!!!!!!!!!!!!!!!</a:t>
            </a:r>
          </a:p>
          <a:p>
            <a:r>
              <a:rPr lang="en-US" altLang="ko-KR" sz="1200" dirty="0" smtClean="0"/>
              <a:t>!!!!!!!!!!!!!!!!!!!!!!!!!!!!!!!!!!!!!!!!!!!!!!!!!!!!!!!!!!!!!!!!!!!!!!!!!!!!!!!!!!!!!!!!!!!!!!!!!!!!!!!!!!</a:t>
            </a:r>
          </a:p>
          <a:p>
            <a:r>
              <a:rPr lang="en-US" altLang="ko-KR" sz="1200" dirty="0" smtClean="0"/>
              <a:t>!!!!!!!!!!!!!!!!!!!!!!!!!!!!!!!!!!!!!!!!!!!!!!!!!!!!!!!!!!!!!!!!!!!!!!!!!!!!!!!!!!!!!!!!!!!!!!!!!!!!!!!!!!</a:t>
            </a:r>
          </a:p>
          <a:p>
            <a:r>
              <a:rPr lang="en-US" altLang="ko-KR" sz="1200" dirty="0" smtClean="0"/>
              <a:t>!!!!!!!!!!!!!!!!!!!!!!!!!!!!!!!!!!!!!!!!!!!!!!!!!!!!!!!!!!!!!!!!!!!!!!!!!!!!!!!!!!!!!!!!!!!!!!!!!!!!!!!!!!</a:t>
            </a:r>
          </a:p>
          <a:p>
            <a:r>
              <a:rPr lang="en-US" altLang="ko-KR" sz="1200" dirty="0" smtClean="0"/>
              <a:t>!!!!!!!!!!!!!!!!!!!!!!!!!!!!!!!!!!!!!!!!!!!!!!!!!!!!!!!!!!!!!!!!!!!!!!!!!!!!!!!!!!!!!!!!!!!!!!!!!!!!!!!!!!</a:t>
            </a:r>
          </a:p>
          <a:p>
            <a:r>
              <a:rPr lang="en-US" altLang="ko-KR" sz="1200" dirty="0" smtClean="0"/>
              <a:t> [</a:t>
            </a:r>
            <a:r>
              <a:rPr lang="en-US" altLang="ko-KR" sz="1200" dirty="0"/>
              <a:t>OK - 50938004 bytes]</a:t>
            </a:r>
          </a:p>
          <a:p>
            <a:endParaRPr lang="en-US" altLang="ko-KR" sz="1200" dirty="0"/>
          </a:p>
          <a:p>
            <a:r>
              <a:rPr lang="en-US" altLang="ko-KR" sz="1200" dirty="0"/>
              <a:t>50938004 bytes copied in 0.625 secs (5909381 bytes/sec)</a:t>
            </a:r>
          </a:p>
          <a:p>
            <a:endParaRPr lang="en-US" altLang="ko-KR" sz="1200" dirty="0" smtClean="0"/>
          </a:p>
          <a:p>
            <a:r>
              <a:rPr lang="en-US" altLang="ko-KR" sz="1200" b="1" dirty="0" smtClean="0"/>
              <a:t>R1#copy </a:t>
            </a:r>
            <a:r>
              <a:rPr lang="en-US" altLang="ko-KR" sz="1200" b="1" dirty="0"/>
              <a:t>running-</a:t>
            </a:r>
            <a:r>
              <a:rPr lang="en-US" altLang="ko-KR" sz="1200" b="1" dirty="0" err="1"/>
              <a:t>config</a:t>
            </a:r>
            <a:r>
              <a:rPr lang="en-US" altLang="ko-KR" sz="1200" b="1" dirty="0"/>
              <a:t> </a:t>
            </a:r>
            <a:r>
              <a:rPr lang="en-US" altLang="ko-KR" sz="1200" b="1" dirty="0" err="1"/>
              <a:t>tftp</a:t>
            </a:r>
            <a:r>
              <a:rPr lang="en-US" altLang="ko-KR" sz="1200" b="1" dirty="0"/>
              <a:t>:</a:t>
            </a:r>
          </a:p>
          <a:p>
            <a:r>
              <a:rPr lang="en-US" altLang="ko-KR" sz="1200" dirty="0"/>
              <a:t>Address or name of remote host []? 203.230.7.2</a:t>
            </a:r>
          </a:p>
          <a:p>
            <a:r>
              <a:rPr lang="en-US" altLang="ko-KR" sz="1200" dirty="0"/>
              <a:t>Destination filename </a:t>
            </a:r>
            <a:r>
              <a:rPr lang="en-US" altLang="ko-KR" sz="1200" b="1" dirty="0"/>
              <a:t>[R1-confg]? </a:t>
            </a:r>
          </a:p>
          <a:p>
            <a:endParaRPr lang="en-US" altLang="ko-KR" sz="1200" dirty="0"/>
          </a:p>
          <a:p>
            <a:r>
              <a:rPr lang="en-US" altLang="ko-KR" sz="1200" dirty="0"/>
              <a:t>Writing running-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...!!</a:t>
            </a:r>
          </a:p>
          <a:p>
            <a:r>
              <a:rPr lang="en-US" altLang="ko-KR" sz="1200" dirty="0"/>
              <a:t>[OK - 1197 bytes]</a:t>
            </a:r>
          </a:p>
          <a:p>
            <a:endParaRPr lang="en-US" altLang="ko-KR" sz="1200" dirty="0"/>
          </a:p>
          <a:p>
            <a:r>
              <a:rPr lang="en-US" altLang="ko-KR" sz="1200" dirty="0"/>
              <a:t>1197 bytes copied in 0 secs</a:t>
            </a:r>
            <a:endParaRPr lang="ko-KR" altLang="en-US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44" y="2852936"/>
            <a:ext cx="4395756" cy="38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VoIP (Voice over Internet Protocol)</a:t>
            </a:r>
          </a:p>
          <a:p>
            <a:pPr lvl="1"/>
            <a:r>
              <a:rPr lang="ko-KR" altLang="en-US" dirty="0" smtClean="0"/>
              <a:t>인터넷</a:t>
            </a:r>
            <a:r>
              <a:rPr lang="en-US" altLang="ko-KR" dirty="0" smtClean="0"/>
              <a:t> </a:t>
            </a:r>
            <a:r>
              <a:rPr lang="ko-KR" altLang="en-US" dirty="0" smtClean="0"/>
              <a:t>전화 기능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TCP/IP</a:t>
            </a:r>
            <a:r>
              <a:rPr lang="ko-KR" altLang="en-US" dirty="0" smtClean="0"/>
              <a:t> 인터넷 통신을 이용한 음성통화 서비스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PSTN (Public Switched Telephony Network)</a:t>
            </a:r>
            <a:endParaRPr lang="en-US" altLang="ko-KR" dirty="0"/>
          </a:p>
          <a:p>
            <a:pPr lvl="1"/>
            <a:r>
              <a:rPr lang="ko-KR" altLang="en-US" dirty="0"/>
              <a:t>일반 </a:t>
            </a:r>
            <a:r>
              <a:rPr lang="ko-KR" altLang="en-US" dirty="0" smtClean="0"/>
              <a:t>유선전화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모뎀을 이용한 데이터 통신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이동통신 </a:t>
            </a:r>
            <a:r>
              <a:rPr lang="en-US" altLang="ko-KR" dirty="0" smtClean="0"/>
              <a:t>(mobile)</a:t>
            </a:r>
          </a:p>
          <a:p>
            <a:pPr lvl="1"/>
            <a:r>
              <a:rPr lang="en-US" altLang="ko-KR" dirty="0" smtClean="0"/>
              <a:t>2G, 3G, 4G, 5G </a:t>
            </a:r>
          </a:p>
          <a:p>
            <a:pPr lvl="1"/>
            <a:r>
              <a:rPr lang="ko-KR" altLang="en-US" dirty="0" smtClean="0"/>
              <a:t>음성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데이터 통신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en-US" altLang="ko-KR" dirty="0" smtClean="0"/>
              <a:t>VoIP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VoIP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06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DNS (Domain Name Server)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0" y="1916832"/>
            <a:ext cx="3695906" cy="326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44535"/>
            <a:ext cx="3609304" cy="321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03" y="3645024"/>
            <a:ext cx="3593289" cy="319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11560" y="1244535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도메인</a:t>
            </a:r>
            <a:r>
              <a:rPr lang="en-US" altLang="ko-KR" dirty="0"/>
              <a:t> </a:t>
            </a:r>
            <a:r>
              <a:rPr lang="ko-KR" altLang="en-US" dirty="0"/>
              <a:t>이름을 </a:t>
            </a:r>
            <a:r>
              <a:rPr lang="en-US" altLang="ko-KR" dirty="0"/>
              <a:t>IP </a:t>
            </a:r>
            <a:r>
              <a:rPr lang="ko-KR" altLang="en-US" dirty="0"/>
              <a:t>주소로 바꾸어주는 서비스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422" y="5219908"/>
            <a:ext cx="264046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서버에 도메인이름 등록</a:t>
            </a:r>
            <a:endParaRPr lang="ko-KR" altLang="en-US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4572000" y="2564904"/>
            <a:ext cx="888789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4854055" y="4365104"/>
            <a:ext cx="888789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71242" y="6237312"/>
            <a:ext cx="269817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PC</a:t>
            </a:r>
            <a:r>
              <a:rPr lang="ko-KR" altLang="en-US" dirty="0" smtClean="0"/>
              <a:t>에서 도메인이름 사용</a:t>
            </a:r>
            <a:endParaRPr lang="ko-KR" altLang="en-US" dirty="0"/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2201310" y="1973660"/>
            <a:ext cx="368424" cy="49567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79027" y="3688702"/>
            <a:ext cx="888789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err="1" smtClean="0"/>
              <a:t>라우터에서</a:t>
            </a:r>
            <a:r>
              <a:rPr lang="ko-KR" altLang="en-US" sz="2400" dirty="0" smtClean="0"/>
              <a:t> 발생하는 로그 메시지를 기록할 수 있음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SYSLOG</a:t>
            </a:r>
            <a:r>
              <a:rPr lang="ko-KR" altLang="en-US" dirty="0" smtClean="0"/>
              <a:t> 서버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132856"/>
            <a:ext cx="6798656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R1(</a:t>
            </a:r>
            <a:r>
              <a:rPr lang="en-US" altLang="ko-KR" sz="1200" b="1" dirty="0" err="1"/>
              <a:t>config</a:t>
            </a:r>
            <a:r>
              <a:rPr lang="en-US" altLang="ko-KR" sz="1200" b="1" dirty="0"/>
              <a:t>)#logging </a:t>
            </a:r>
            <a:r>
              <a:rPr lang="en-US" altLang="ko-KR" sz="1200" b="1" dirty="0" smtClean="0"/>
              <a:t>on</a:t>
            </a:r>
          </a:p>
          <a:p>
            <a:r>
              <a:rPr lang="en-US" altLang="ko-KR" sz="1200" b="1" dirty="0" smtClean="0"/>
              <a:t>R1(</a:t>
            </a:r>
            <a:r>
              <a:rPr lang="en-US" altLang="ko-KR" sz="1200" b="1" dirty="0" err="1" smtClean="0"/>
              <a:t>config</a:t>
            </a:r>
            <a:r>
              <a:rPr lang="en-US" altLang="ko-KR" sz="1200" b="1" dirty="0"/>
              <a:t>)#logging host </a:t>
            </a:r>
            <a:r>
              <a:rPr lang="en-US" altLang="ko-KR" sz="1200" b="1" dirty="0" smtClean="0"/>
              <a:t>203.230.7.2</a:t>
            </a:r>
          </a:p>
          <a:p>
            <a:endParaRPr lang="en-US" altLang="ko-KR" sz="1200" dirty="0"/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/>
              <a:t>)#</a:t>
            </a:r>
            <a:r>
              <a:rPr lang="en-US" altLang="ko-KR" sz="1200" dirty="0" err="1"/>
              <a:t>int</a:t>
            </a:r>
            <a:r>
              <a:rPr lang="en-US" altLang="ko-KR" sz="1200" dirty="0"/>
              <a:t> s0/0/0</a:t>
            </a:r>
          </a:p>
          <a:p>
            <a:r>
              <a:rPr lang="en-US" altLang="ko-KR" sz="1200" b="1" dirty="0" smtClean="0"/>
              <a:t>R1(</a:t>
            </a:r>
            <a:r>
              <a:rPr lang="en-US" altLang="ko-KR" sz="1200" b="1" dirty="0" err="1" smtClean="0"/>
              <a:t>config</a:t>
            </a:r>
            <a:r>
              <a:rPr lang="en-US" altLang="ko-KR" sz="1200" b="1" dirty="0" smtClean="0"/>
              <a:t>-if</a:t>
            </a:r>
            <a:r>
              <a:rPr lang="en-US" altLang="ko-KR" sz="1200" b="1" dirty="0"/>
              <a:t>)#shutdown 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</a:t>
            </a:r>
            <a:r>
              <a:rPr lang="en-US" altLang="ko-KR" sz="1200" dirty="0"/>
              <a:t>)#</a:t>
            </a:r>
          </a:p>
          <a:p>
            <a:r>
              <a:rPr lang="en-US" altLang="ko-KR" sz="1200" dirty="0"/>
              <a:t>%LINK-5-CHANGED: Interface Serial0/0/0, changed state to administratively down</a:t>
            </a:r>
          </a:p>
          <a:p>
            <a:r>
              <a:rPr lang="en-US" altLang="ko-KR" sz="1200" dirty="0" smtClean="0"/>
              <a:t>%</a:t>
            </a:r>
            <a:r>
              <a:rPr lang="en-US" altLang="ko-KR" sz="1200" dirty="0"/>
              <a:t>LINEPROTO-5-UPDOWN: Line protocol on Interface Serial0/0/0, changed state to down</a:t>
            </a:r>
          </a:p>
          <a:p>
            <a:endParaRPr lang="en-US" altLang="ko-KR" sz="1200" dirty="0" smtClean="0"/>
          </a:p>
          <a:p>
            <a:r>
              <a:rPr lang="en-US" altLang="ko-KR" sz="1200" b="1" dirty="0" smtClean="0"/>
              <a:t>R1(</a:t>
            </a:r>
            <a:r>
              <a:rPr lang="en-US" altLang="ko-KR" sz="1200" b="1" dirty="0" err="1" smtClean="0"/>
              <a:t>config</a:t>
            </a:r>
            <a:r>
              <a:rPr lang="en-US" altLang="ko-KR" sz="1200" b="1" dirty="0" smtClean="0"/>
              <a:t>-if</a:t>
            </a:r>
            <a:r>
              <a:rPr lang="en-US" altLang="ko-KR" sz="1200" b="1" dirty="0"/>
              <a:t>)#no shutdown 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</a:t>
            </a:r>
            <a:r>
              <a:rPr lang="en-US" altLang="ko-KR" sz="1200" dirty="0"/>
              <a:t>)#</a:t>
            </a:r>
          </a:p>
          <a:p>
            <a:r>
              <a:rPr lang="en-US" altLang="ko-KR" sz="1200" dirty="0"/>
              <a:t>%LINK-5-CHANGED: Interface Serial0/0/0, changed state to up</a:t>
            </a:r>
          </a:p>
          <a:p>
            <a:r>
              <a:rPr lang="en-US" altLang="ko-KR" sz="1200" dirty="0" smtClean="0"/>
              <a:t>R1(</a:t>
            </a:r>
            <a:r>
              <a:rPr lang="en-US" altLang="ko-KR" sz="1200" dirty="0" err="1" smtClean="0"/>
              <a:t>config</a:t>
            </a:r>
            <a:r>
              <a:rPr lang="en-US" altLang="ko-KR" sz="1200" dirty="0" smtClean="0"/>
              <a:t>-if</a:t>
            </a:r>
            <a:r>
              <a:rPr lang="en-US" altLang="ko-KR" sz="1200" dirty="0"/>
              <a:t>)#</a:t>
            </a:r>
          </a:p>
          <a:p>
            <a:r>
              <a:rPr lang="en-US" altLang="ko-KR" sz="1200" dirty="0"/>
              <a:t>%LINEPROTO-5-UPDOWN: Line protocol on Interface Serial0/0/0, changed state to </a:t>
            </a:r>
            <a:r>
              <a:rPr lang="en-US" altLang="ko-KR" sz="1200" dirty="0" smtClean="0"/>
              <a:t>up</a:t>
            </a:r>
            <a:endParaRPr lang="en-US" altLang="ko-KR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699968"/>
            <a:ext cx="4782403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132856"/>
            <a:ext cx="118173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로깅</a:t>
            </a:r>
            <a:r>
              <a:rPr lang="ko-KR" altLang="en-US" dirty="0" smtClean="0"/>
              <a:t> 설정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2699628"/>
            <a:ext cx="1138453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이벤트 생성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789040"/>
            <a:ext cx="1138453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이벤트 생성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5210036"/>
            <a:ext cx="144943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SYSLOG </a:t>
            </a:r>
            <a:r>
              <a:rPr lang="ko-KR" altLang="en-US" sz="1400" dirty="0" smtClean="0"/>
              <a:t>서버에</a:t>
            </a:r>
            <a:endParaRPr lang="en-US" altLang="ko-KR" sz="1400" dirty="0" smtClean="0"/>
          </a:p>
          <a:p>
            <a:r>
              <a:rPr lang="ko-KR" altLang="en-US" sz="1400" dirty="0" smtClean="0"/>
              <a:t>이벤트 등록됨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305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AAA (Authentication, Authorization, Account)</a:t>
            </a:r>
          </a:p>
          <a:p>
            <a:pPr lvl="1"/>
            <a:r>
              <a:rPr lang="ko-KR" altLang="en-US" dirty="0" err="1" smtClean="0"/>
              <a:t>라우터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스위치의 인증을 </a:t>
            </a:r>
            <a:r>
              <a:rPr lang="en-US" altLang="ko-KR" dirty="0" smtClean="0"/>
              <a:t>AAA </a:t>
            </a:r>
            <a:r>
              <a:rPr lang="ko-KR" altLang="en-US" dirty="0" smtClean="0"/>
              <a:t>서버를 통해 받도록 설정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AAA </a:t>
            </a:r>
            <a:r>
              <a:rPr lang="ko-KR" altLang="en-US" dirty="0" smtClean="0"/>
              <a:t>서버는 계정의 생성과 관리를 담당</a:t>
            </a:r>
            <a:endParaRPr lang="en-US" altLang="ko-KR" dirty="0" smtClean="0"/>
          </a:p>
          <a:p>
            <a:r>
              <a:rPr lang="en-US" altLang="ko-KR" dirty="0" smtClean="0"/>
              <a:t>AAA </a:t>
            </a:r>
            <a:r>
              <a:rPr lang="ko-KR" altLang="en-US" dirty="0" smtClean="0"/>
              <a:t>프로토콜 종류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RADIUS</a:t>
            </a:r>
          </a:p>
          <a:p>
            <a:pPr lvl="1"/>
            <a:r>
              <a:rPr lang="en-US" altLang="ko-KR" dirty="0" smtClean="0"/>
              <a:t>TACACS (Terminal Access Controller Access System) </a:t>
            </a:r>
          </a:p>
          <a:p>
            <a:pPr lvl="2"/>
            <a:r>
              <a:rPr lang="en-US" altLang="ko-KR" dirty="0" smtClean="0"/>
              <a:t>UDP </a:t>
            </a:r>
            <a:r>
              <a:rPr lang="ko-KR" altLang="en-US" dirty="0" smtClean="0"/>
              <a:t>이용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TACACS+ </a:t>
            </a:r>
          </a:p>
          <a:p>
            <a:pPr lvl="2"/>
            <a:r>
              <a:rPr lang="en-US" altLang="ko-KR" dirty="0" smtClean="0"/>
              <a:t>TCP </a:t>
            </a:r>
            <a:r>
              <a:rPr lang="ko-KR" altLang="en-US" dirty="0" smtClean="0"/>
              <a:t>이용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AAA </a:t>
            </a:r>
            <a:r>
              <a:rPr lang="ko-KR" altLang="en-US" dirty="0" smtClean="0"/>
              <a:t>서</a:t>
            </a:r>
            <a:r>
              <a:rPr lang="ko-KR" altLang="en-US" dirty="0"/>
              <a:t>버</a:t>
            </a:r>
          </a:p>
        </p:txBody>
      </p:sp>
    </p:spTree>
    <p:extLst>
      <p:ext uri="{BB962C8B-B14F-4D97-AF65-F5344CB8AC3E}">
        <p14:creationId xmlns:p14="http://schemas.microsoft.com/office/powerpoint/2010/main" val="1039571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AAA </a:t>
            </a:r>
            <a:r>
              <a:rPr lang="en-US" altLang="ko-KR" dirty="0" smtClean="0"/>
              <a:t>– RADIUS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242607"/>
            <a:ext cx="6434775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)#username admin password class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aaa</a:t>
            </a:r>
            <a:r>
              <a:rPr lang="en-US" altLang="ko-KR" sz="1600" dirty="0"/>
              <a:t> new-model 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aaa</a:t>
            </a:r>
            <a:r>
              <a:rPr lang="en-US" altLang="ko-KR" sz="1600" dirty="0"/>
              <a:t> authentication login default group radius local 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/>
              <a:t>)#radius-server host 203.230.7.2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/>
              <a:t>)#radius-server key cisco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/>
              <a:t>)#line console 0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-line</a:t>
            </a:r>
            <a:r>
              <a:rPr lang="en-US" altLang="ko-KR" sz="1600" dirty="0"/>
              <a:t>)#login authentication default 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-line)#exit</a:t>
            </a:r>
          </a:p>
          <a:p>
            <a:r>
              <a:rPr lang="en-US" altLang="ko-KR" sz="1600" dirty="0"/>
              <a:t>R1(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)#line </a:t>
            </a:r>
            <a:r>
              <a:rPr lang="en-US" altLang="ko-KR" sz="1600" dirty="0" err="1"/>
              <a:t>vty</a:t>
            </a:r>
            <a:r>
              <a:rPr lang="en-US" altLang="ko-KR" sz="1600" dirty="0"/>
              <a:t> 0 4</a:t>
            </a:r>
          </a:p>
          <a:p>
            <a:r>
              <a:rPr lang="en-US" altLang="ko-KR" sz="1600" dirty="0" smtClean="0"/>
              <a:t>R1(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-line</a:t>
            </a:r>
            <a:r>
              <a:rPr lang="en-US" altLang="ko-KR" sz="1600" dirty="0"/>
              <a:t>)#login authentication default 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10559"/>
            <a:ext cx="30091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R1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radius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1458936"/>
            <a:ext cx="278473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Radius</a:t>
            </a:r>
            <a:r>
              <a:rPr lang="ko-KR" altLang="en-US" sz="1400" dirty="0" smtClean="0"/>
              <a:t>에 문제 발생시 </a:t>
            </a:r>
            <a:r>
              <a:rPr lang="ko-KR" altLang="en-US" sz="1400" dirty="0" err="1" smtClean="0"/>
              <a:t>라우터에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r>
              <a:rPr lang="ko-KR" altLang="en-US" sz="1400" dirty="0" smtClean="0"/>
              <a:t>접속할 수 있는 계정 생성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850200" y="2179891"/>
            <a:ext cx="319991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Radius </a:t>
            </a:r>
            <a:r>
              <a:rPr lang="ko-KR" altLang="en-US" sz="1400" dirty="0" smtClean="0"/>
              <a:t>인증을 거치되 만약 실패하면 </a:t>
            </a:r>
            <a:endParaRPr lang="en-US" altLang="ko-KR" sz="1400" dirty="0" smtClean="0"/>
          </a:p>
          <a:p>
            <a:r>
              <a:rPr lang="ko-KR" altLang="en-US" sz="1400" dirty="0" smtClean="0"/>
              <a:t>위의 계정으로 로컬 인증하도록 설정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3068960"/>
            <a:ext cx="200567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Radius </a:t>
            </a:r>
            <a:r>
              <a:rPr lang="ko-KR" altLang="en-US" sz="1400" dirty="0" smtClean="0"/>
              <a:t>서버 주소</a:t>
            </a:r>
            <a:r>
              <a:rPr lang="en-US" altLang="ko-KR" sz="1400" dirty="0" smtClean="0"/>
              <a:t>,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3625279"/>
            <a:ext cx="256352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콘솔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접속시</a:t>
            </a:r>
            <a:r>
              <a:rPr lang="ko-KR" altLang="en-US" sz="1400" dirty="0" smtClean="0"/>
              <a:t> 위의 정책을 적용</a:t>
            </a:r>
            <a:endParaRPr lang="en-US" altLang="ko-KR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228184" y="4201343"/>
            <a:ext cx="256352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텔넷 </a:t>
            </a:r>
            <a:r>
              <a:rPr lang="ko-KR" altLang="en-US" sz="1400" dirty="0" err="1" smtClean="0"/>
              <a:t>접속시</a:t>
            </a:r>
            <a:r>
              <a:rPr lang="ko-KR" altLang="en-US" sz="1400" dirty="0" smtClean="0"/>
              <a:t> 위의 정책을 적용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3272293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AAA – RADIUS </a:t>
            </a:r>
            <a:r>
              <a:rPr lang="ko-KR" altLang="en-US" dirty="0"/>
              <a:t>설정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13976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화살표 연결선 4"/>
          <p:cNvCxnSpPr/>
          <p:nvPr/>
        </p:nvCxnSpPr>
        <p:spPr>
          <a:xfrm flipV="1">
            <a:off x="857195" y="3717032"/>
            <a:ext cx="834485" cy="28803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V="1">
            <a:off x="1043608" y="5157192"/>
            <a:ext cx="648072" cy="24738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29" y="1932112"/>
            <a:ext cx="2038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35016"/>
            <a:ext cx="22002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122" y="4005064"/>
            <a:ext cx="141256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등</a:t>
            </a:r>
            <a:r>
              <a:rPr lang="ko-KR" altLang="en-US" dirty="0"/>
              <a:t>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195" y="5404574"/>
            <a:ext cx="118173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계정 등록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1556792"/>
            <a:ext cx="95891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콘솔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접속</a:t>
            </a:r>
            <a:endParaRPr lang="en-US" altLang="ko-KR" sz="1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4129335"/>
            <a:ext cx="95891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텔넷 접속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4278571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AAA – TACACS+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204864"/>
            <a:ext cx="6535764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R2(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)#username admin password class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aaa</a:t>
            </a:r>
            <a:r>
              <a:rPr lang="en-US" altLang="ko-KR" sz="1600" dirty="0"/>
              <a:t> new-model 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aaa</a:t>
            </a:r>
            <a:r>
              <a:rPr lang="en-US" altLang="ko-KR" sz="1600" dirty="0"/>
              <a:t> authentication login default group </a:t>
            </a:r>
            <a:r>
              <a:rPr lang="en-US" altLang="ko-KR" sz="1600" dirty="0" err="1"/>
              <a:t>tacacs</a:t>
            </a:r>
            <a:r>
              <a:rPr lang="en-US" altLang="ko-KR" sz="1600" dirty="0"/>
              <a:t>+ local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tacacs</a:t>
            </a:r>
            <a:r>
              <a:rPr lang="en-US" altLang="ko-KR" sz="1600" dirty="0"/>
              <a:t>-server host 203.230.7.2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/>
              <a:t>)#</a:t>
            </a:r>
            <a:r>
              <a:rPr lang="en-US" altLang="ko-KR" sz="1600" dirty="0" err="1"/>
              <a:t>tacacs</a:t>
            </a:r>
            <a:r>
              <a:rPr lang="en-US" altLang="ko-KR" sz="1600" dirty="0"/>
              <a:t>-server key cisco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/>
              <a:t>)#line console 0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-line</a:t>
            </a:r>
            <a:r>
              <a:rPr lang="en-US" altLang="ko-KR" sz="1600" dirty="0"/>
              <a:t>)#login authentication default </a:t>
            </a:r>
          </a:p>
          <a:p>
            <a:r>
              <a:rPr lang="en-US" altLang="ko-KR" sz="1600" dirty="0"/>
              <a:t>R2(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-line)#exit</a:t>
            </a:r>
          </a:p>
          <a:p>
            <a:r>
              <a:rPr lang="en-US" altLang="ko-KR" sz="1600" dirty="0"/>
              <a:t>R2(</a:t>
            </a:r>
            <a:r>
              <a:rPr lang="en-US" altLang="ko-KR" sz="1600" dirty="0" err="1"/>
              <a:t>config</a:t>
            </a:r>
            <a:r>
              <a:rPr lang="en-US" altLang="ko-KR" sz="1600" dirty="0"/>
              <a:t>)#line </a:t>
            </a:r>
            <a:r>
              <a:rPr lang="en-US" altLang="ko-KR" sz="1600" dirty="0" err="1"/>
              <a:t>vty</a:t>
            </a:r>
            <a:r>
              <a:rPr lang="en-US" altLang="ko-KR" sz="1600" dirty="0"/>
              <a:t> 0 4</a:t>
            </a:r>
          </a:p>
          <a:p>
            <a:r>
              <a:rPr lang="en-US" altLang="ko-KR" sz="1600" dirty="0" smtClean="0"/>
              <a:t>R2(</a:t>
            </a:r>
            <a:r>
              <a:rPr lang="en-US" altLang="ko-KR" sz="1600" dirty="0" err="1" smtClean="0"/>
              <a:t>config</a:t>
            </a:r>
            <a:r>
              <a:rPr lang="en-US" altLang="ko-KR" sz="1600" dirty="0" smtClean="0"/>
              <a:t>-line</a:t>
            </a:r>
            <a:r>
              <a:rPr lang="en-US" altLang="ko-KR" sz="1600" dirty="0"/>
              <a:t>)#login authentication default 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10559"/>
            <a:ext cx="352211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R2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TACACS+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458936"/>
            <a:ext cx="305083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TACACS+</a:t>
            </a:r>
            <a:r>
              <a:rPr lang="ko-KR" altLang="en-US" sz="1400" dirty="0" smtClean="0"/>
              <a:t>에 문제 발생시 </a:t>
            </a:r>
            <a:r>
              <a:rPr lang="ko-KR" altLang="en-US" sz="1400" dirty="0" err="1" smtClean="0"/>
              <a:t>라우터에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r>
              <a:rPr lang="ko-KR" altLang="en-US" sz="1400" dirty="0" smtClean="0"/>
              <a:t>접속할 수 있는 계정 생성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2179891"/>
            <a:ext cx="340990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TACACS+</a:t>
            </a:r>
            <a:r>
              <a:rPr lang="ko-KR" altLang="en-US" sz="1400" dirty="0" smtClean="0"/>
              <a:t>인증을 거치되 만약 실패하면 </a:t>
            </a:r>
            <a:endParaRPr lang="en-US" altLang="ko-KR" sz="1400" dirty="0" smtClean="0"/>
          </a:p>
          <a:p>
            <a:r>
              <a:rPr lang="ko-KR" altLang="en-US" sz="1400" dirty="0" smtClean="0"/>
              <a:t>위의 계정으로 로컬 인증하도록 설정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3068960"/>
            <a:ext cx="227177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TACACS+ </a:t>
            </a:r>
            <a:r>
              <a:rPr lang="ko-KR" altLang="en-US" sz="1400" dirty="0" smtClean="0"/>
              <a:t>서버 주소</a:t>
            </a:r>
            <a:r>
              <a:rPr lang="en-US" altLang="ko-KR" sz="1400" dirty="0" smtClean="0"/>
              <a:t>, 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3625279"/>
            <a:ext cx="256352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콘솔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접속시</a:t>
            </a:r>
            <a:r>
              <a:rPr lang="ko-KR" altLang="en-US" sz="1400" dirty="0" smtClean="0"/>
              <a:t> 위의 정책을 적용</a:t>
            </a:r>
            <a:endParaRPr lang="en-US" altLang="ko-KR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228184" y="4201343"/>
            <a:ext cx="256352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텔넷 </a:t>
            </a:r>
            <a:r>
              <a:rPr lang="ko-KR" altLang="en-US" sz="1400" dirty="0" err="1" smtClean="0"/>
              <a:t>접속시</a:t>
            </a:r>
            <a:r>
              <a:rPr lang="ko-KR" altLang="en-US" sz="1400" dirty="0" smtClean="0"/>
              <a:t> 위의 정책을 적용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2483337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AAA – TACACS+ </a:t>
            </a:r>
            <a:r>
              <a:rPr lang="ko-KR" altLang="en-US" dirty="0"/>
              <a:t>설정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11" y="2043113"/>
            <a:ext cx="176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43" y="4544253"/>
            <a:ext cx="2190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6" y="1557807"/>
            <a:ext cx="528419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 flipV="1">
            <a:off x="857195" y="3933056"/>
            <a:ext cx="834485" cy="28803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4221088"/>
            <a:ext cx="194796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추가 등록</a:t>
            </a:r>
            <a:endParaRPr lang="en-US" altLang="ko-KR" dirty="0" smtClean="0"/>
          </a:p>
          <a:p>
            <a:r>
              <a:rPr lang="en-US" altLang="ko-KR" dirty="0" smtClean="0"/>
              <a:t>TACACS </a:t>
            </a:r>
            <a:r>
              <a:rPr lang="ko-KR" altLang="en-US" dirty="0" smtClean="0"/>
              <a:t>적용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1556792"/>
            <a:ext cx="95891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콘솔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접속</a:t>
            </a:r>
            <a:endParaRPr lang="en-US" altLang="ko-KR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4129335"/>
            <a:ext cx="95891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텔넷 접속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238499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이메일</a:t>
            </a:r>
            <a:r>
              <a:rPr lang="ko-KR" altLang="en-US" dirty="0" smtClean="0"/>
              <a:t> 서버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029637" cy="445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1484784"/>
            <a:ext cx="30492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계정 등록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User 1: router@cisco.com</a:t>
            </a:r>
          </a:p>
          <a:p>
            <a:endParaRPr lang="en-US" altLang="ko-KR" dirty="0"/>
          </a:p>
          <a:p>
            <a:r>
              <a:rPr lang="en-US" altLang="ko-KR" dirty="0" smtClean="0"/>
              <a:t>User 2: switch@cisco.com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32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0" y="332656"/>
            <a:ext cx="3786431" cy="33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0" y="3140967"/>
            <a:ext cx="3799639" cy="338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619588" cy="411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5688593"/>
            <a:ext cx="302198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송신자</a:t>
            </a:r>
            <a:r>
              <a:rPr lang="en-US" altLang="ko-KR" dirty="0" smtClean="0"/>
              <a:t>: router@cisco.com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2467" y="5661248"/>
            <a:ext cx="313900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수</a:t>
            </a:r>
            <a:r>
              <a:rPr lang="ko-KR" altLang="en-US" dirty="0" smtClean="0"/>
              <a:t>신자</a:t>
            </a:r>
            <a:r>
              <a:rPr lang="en-US" altLang="ko-KR" dirty="0" smtClean="0"/>
              <a:t>: switch@cisco.com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32656"/>
            <a:ext cx="4099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이메일에서</a:t>
            </a:r>
            <a:r>
              <a:rPr lang="ko-KR" altLang="en-US" dirty="0" smtClean="0"/>
              <a:t> 도메인이름을 이용하므로</a:t>
            </a:r>
            <a:endParaRPr lang="en-US" altLang="ko-KR" dirty="0" smtClean="0"/>
          </a:p>
          <a:p>
            <a:r>
              <a:rPr lang="en-US" altLang="ko-KR" dirty="0" smtClean="0"/>
              <a:t>PC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IP </a:t>
            </a:r>
            <a:r>
              <a:rPr lang="ko-KR" altLang="en-US" dirty="0" err="1" smtClean="0"/>
              <a:t>설정시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DNS </a:t>
            </a:r>
            <a:r>
              <a:rPr lang="ko-KR" altLang="en-US" dirty="0" smtClean="0"/>
              <a:t>서버 등록 필요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 flipV="1">
            <a:off x="3059832" y="2996952"/>
            <a:ext cx="1872208" cy="104746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85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FTP (File Transfer Protocol)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0864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772816"/>
            <a:ext cx="4014240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R2(</a:t>
            </a:r>
            <a:r>
              <a:rPr lang="en-US" altLang="ko-KR" sz="1200" b="1" dirty="0" err="1"/>
              <a:t>config</a:t>
            </a:r>
            <a:r>
              <a:rPr lang="en-US" altLang="ko-KR" sz="1200" b="1" dirty="0"/>
              <a:t>)#</a:t>
            </a:r>
            <a:r>
              <a:rPr lang="en-US" altLang="ko-KR" sz="1200" b="1" dirty="0" err="1"/>
              <a:t>ip</a:t>
            </a:r>
            <a:r>
              <a:rPr lang="en-US" altLang="ko-KR" sz="1200" b="1" dirty="0"/>
              <a:t> ftp username packet</a:t>
            </a:r>
          </a:p>
          <a:p>
            <a:r>
              <a:rPr lang="en-US" altLang="ko-KR" sz="1200" b="1" dirty="0"/>
              <a:t>R2(</a:t>
            </a:r>
            <a:r>
              <a:rPr lang="en-US" altLang="ko-KR" sz="1200" b="1" dirty="0" err="1"/>
              <a:t>config</a:t>
            </a:r>
            <a:r>
              <a:rPr lang="en-US" altLang="ko-KR" sz="1200" b="1" dirty="0"/>
              <a:t>)#</a:t>
            </a:r>
            <a:r>
              <a:rPr lang="en-US" altLang="ko-KR" sz="1200" b="1" dirty="0" err="1"/>
              <a:t>ip</a:t>
            </a:r>
            <a:r>
              <a:rPr lang="en-US" altLang="ko-KR" sz="1200" b="1" dirty="0"/>
              <a:t> ftp password tracer</a:t>
            </a:r>
          </a:p>
          <a:p>
            <a:r>
              <a:rPr lang="en-US" altLang="ko-KR" sz="1200" dirty="0"/>
              <a:t>R2(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)#exit</a:t>
            </a:r>
          </a:p>
          <a:p>
            <a:r>
              <a:rPr lang="en-US" altLang="ko-KR" sz="1200" dirty="0" smtClean="0"/>
              <a:t>R2#</a:t>
            </a:r>
          </a:p>
          <a:p>
            <a:r>
              <a:rPr lang="en-US" altLang="ko-KR" sz="1200" b="1" dirty="0" smtClean="0"/>
              <a:t>R2#copy </a:t>
            </a:r>
            <a:r>
              <a:rPr lang="en-US" altLang="ko-KR" sz="1200" b="1" dirty="0"/>
              <a:t>running-</a:t>
            </a:r>
            <a:r>
              <a:rPr lang="en-US" altLang="ko-KR" sz="1200" b="1" dirty="0" err="1"/>
              <a:t>config</a:t>
            </a:r>
            <a:r>
              <a:rPr lang="en-US" altLang="ko-KR" sz="1200" b="1" dirty="0"/>
              <a:t> ftp:</a:t>
            </a:r>
          </a:p>
          <a:p>
            <a:r>
              <a:rPr lang="en-US" altLang="ko-KR" sz="1200" dirty="0"/>
              <a:t>Address or name of remote host []? 203.230.7.2</a:t>
            </a:r>
          </a:p>
          <a:p>
            <a:r>
              <a:rPr lang="en-US" altLang="ko-KR" sz="1200" dirty="0"/>
              <a:t>Destination filename </a:t>
            </a:r>
            <a:r>
              <a:rPr lang="en-US" altLang="ko-KR" sz="1200" b="1" dirty="0"/>
              <a:t>[R2-confg]? </a:t>
            </a:r>
          </a:p>
          <a:p>
            <a:endParaRPr lang="en-US" altLang="ko-KR" sz="1200" dirty="0"/>
          </a:p>
          <a:p>
            <a:r>
              <a:rPr lang="en-US" altLang="ko-KR" sz="1200" dirty="0"/>
              <a:t>Writing running-</a:t>
            </a:r>
            <a:r>
              <a:rPr lang="en-US" altLang="ko-KR" sz="1200" dirty="0" err="1"/>
              <a:t>config</a:t>
            </a:r>
            <a:r>
              <a:rPr lang="en-US" altLang="ko-KR" sz="1200" dirty="0"/>
              <a:t>...</a:t>
            </a:r>
          </a:p>
          <a:p>
            <a:r>
              <a:rPr lang="en-US" altLang="ko-KR" sz="1200" dirty="0"/>
              <a:t>[OK - 1489 bytes]</a:t>
            </a:r>
          </a:p>
          <a:p>
            <a:endParaRPr lang="en-US" altLang="ko-KR" sz="1200" dirty="0"/>
          </a:p>
          <a:p>
            <a:r>
              <a:rPr lang="en-US" altLang="ko-KR" sz="1200" dirty="0"/>
              <a:t>1489 bytes copied in 0.019 secs (78000 bytes/sec)</a:t>
            </a:r>
          </a:p>
          <a:p>
            <a:r>
              <a:rPr lang="en-US" altLang="ko-KR" sz="1200" dirty="0"/>
              <a:t>R2#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517232"/>
            <a:ext cx="2262158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서버에 사용자 등록 </a:t>
            </a:r>
            <a:endParaRPr lang="en-US" altLang="ko-KR" dirty="0" smtClean="0"/>
          </a:p>
          <a:p>
            <a:r>
              <a:rPr lang="en-US" altLang="ko-KR" dirty="0" smtClean="0"/>
              <a:t>Username: packet </a:t>
            </a:r>
          </a:p>
          <a:p>
            <a:r>
              <a:rPr lang="en-US" altLang="ko-KR" dirty="0" smtClean="0"/>
              <a:t>Password: tracer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412776"/>
            <a:ext cx="263084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R2 </a:t>
            </a:r>
            <a:r>
              <a:rPr lang="ko-KR" altLang="en-US" dirty="0" err="1" smtClean="0"/>
              <a:t>라우터에서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ftp </a:t>
            </a:r>
            <a:r>
              <a:rPr lang="ko-KR" altLang="en-US" dirty="0" smtClean="0"/>
              <a:t>접속</a:t>
            </a:r>
            <a:endParaRPr lang="ko-KR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6" y="4077072"/>
            <a:ext cx="2880320" cy="255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직선 화살표 연결선 8"/>
          <p:cNvCxnSpPr/>
          <p:nvPr/>
        </p:nvCxnSpPr>
        <p:spPr>
          <a:xfrm>
            <a:off x="5177675" y="5877272"/>
            <a:ext cx="126653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39952" y="5939988"/>
            <a:ext cx="1603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R2-confg </a:t>
            </a:r>
            <a:r>
              <a:rPr lang="ko-KR" altLang="en-US" sz="1600" b="1" dirty="0" smtClean="0"/>
              <a:t>등록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7949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VoIP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특성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/>
              <a:t>아날로그</a:t>
            </a:r>
            <a:r>
              <a:rPr lang="en-US" altLang="ko-KR" dirty="0"/>
              <a:t> </a:t>
            </a:r>
            <a:r>
              <a:rPr lang="ko-KR" altLang="en-US" dirty="0"/>
              <a:t>음성정보를 데이터 </a:t>
            </a:r>
            <a:r>
              <a:rPr lang="ko-KR" altLang="en-US" dirty="0" err="1"/>
              <a:t>패킷으로</a:t>
            </a:r>
            <a:r>
              <a:rPr lang="ko-KR" altLang="en-US" dirty="0"/>
              <a:t> 변환하여 전송 </a:t>
            </a:r>
            <a:endParaRPr lang="en-US" altLang="ko-KR" dirty="0"/>
          </a:p>
          <a:p>
            <a:pPr lvl="1"/>
            <a:r>
              <a:rPr lang="ko-KR" altLang="en-US" dirty="0"/>
              <a:t>실시간 </a:t>
            </a:r>
            <a:r>
              <a:rPr lang="ko-KR" altLang="en-US" dirty="0" smtClean="0"/>
              <a:t>서비스 필요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스위치는 필요에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따라 </a:t>
            </a:r>
            <a:r>
              <a:rPr lang="en-US" altLang="ko-KR" dirty="0" smtClean="0"/>
              <a:t>VLAN</a:t>
            </a:r>
            <a:r>
              <a:rPr lang="ko-KR" altLang="en-US" dirty="0" smtClean="0"/>
              <a:t>을 나누어 처리 가능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데이터 </a:t>
            </a:r>
            <a:r>
              <a:rPr lang="en-US" altLang="ko-KR" dirty="0" smtClean="0"/>
              <a:t>VLAN </a:t>
            </a:r>
          </a:p>
          <a:p>
            <a:pPr lvl="2"/>
            <a:r>
              <a:rPr lang="ko-KR" altLang="en-US" dirty="0" err="1" smtClean="0"/>
              <a:t>보이스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VLAN</a:t>
            </a:r>
          </a:p>
          <a:p>
            <a:pPr lvl="1"/>
            <a:r>
              <a:rPr lang="ko-KR" altLang="en-US" dirty="0" err="1" smtClean="0"/>
              <a:t>라우터에서는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QoS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가능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Quality of Service </a:t>
            </a:r>
          </a:p>
          <a:p>
            <a:pPr lvl="2"/>
            <a:r>
              <a:rPr lang="ko-KR" altLang="en-US" dirty="0" smtClean="0"/>
              <a:t>혼잡한 </a:t>
            </a:r>
            <a:r>
              <a:rPr lang="en-US" altLang="ko-KR" dirty="0" smtClean="0"/>
              <a:t>WAN </a:t>
            </a:r>
            <a:r>
              <a:rPr lang="ko-KR" altLang="en-US" dirty="0" smtClean="0"/>
              <a:t>구간에서 </a:t>
            </a:r>
            <a:r>
              <a:rPr lang="en-US" altLang="ko-KR" dirty="0" smtClean="0"/>
              <a:t>VoIP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빠르게 전달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VoIP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5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262666" cy="377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NTP (Network Time Protocol)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4437112"/>
            <a:ext cx="5658921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R1#show clock</a:t>
            </a:r>
          </a:p>
          <a:p>
            <a:r>
              <a:rPr lang="en-US" altLang="ko-KR" sz="1400" dirty="0"/>
              <a:t>*3:28:42.519 UTC Mon Mar 1 1993</a:t>
            </a:r>
          </a:p>
          <a:p>
            <a:r>
              <a:rPr lang="en-US" altLang="ko-KR" sz="1400" dirty="0"/>
              <a:t>R1#conf t</a:t>
            </a:r>
          </a:p>
          <a:p>
            <a:r>
              <a:rPr lang="en-US" altLang="ko-KR" sz="1400" dirty="0"/>
              <a:t>Enter configuration commands, one per line. End with CNTL/Z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/>
          </a:p>
          <a:p>
            <a:r>
              <a:rPr lang="en-US" altLang="ko-KR" sz="1400" b="1" dirty="0"/>
              <a:t>R1(</a:t>
            </a:r>
            <a:r>
              <a:rPr lang="en-US" altLang="ko-KR" sz="1400" b="1" dirty="0" err="1"/>
              <a:t>config</a:t>
            </a:r>
            <a:r>
              <a:rPr lang="en-US" altLang="ko-KR" sz="1400" b="1" dirty="0"/>
              <a:t>)#</a:t>
            </a:r>
            <a:r>
              <a:rPr lang="en-US" altLang="ko-KR" sz="1400" b="1" dirty="0" err="1"/>
              <a:t>ntp</a:t>
            </a:r>
            <a:r>
              <a:rPr lang="en-US" altLang="ko-KR" sz="1400" b="1" dirty="0"/>
              <a:t> server 203.230.7.2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R1(</a:t>
            </a:r>
            <a:r>
              <a:rPr lang="en-US" altLang="ko-KR" sz="1400" dirty="0" err="1" smtClean="0"/>
              <a:t>config</a:t>
            </a:r>
            <a:r>
              <a:rPr lang="en-US" altLang="ko-KR" sz="1400" dirty="0"/>
              <a:t>)#do show clock</a:t>
            </a:r>
          </a:p>
          <a:p>
            <a:r>
              <a:rPr lang="en-US" altLang="ko-KR" sz="1400" dirty="0"/>
              <a:t>*14:50:12.422 UTC Fri Nov 23 2018</a:t>
            </a:r>
          </a:p>
          <a:p>
            <a:r>
              <a:rPr lang="en-US" altLang="ko-KR" sz="1400" dirty="0"/>
              <a:t>R1(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)#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34474" y="1516142"/>
            <a:ext cx="205216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NTP </a:t>
            </a:r>
            <a:r>
              <a:rPr lang="ko-KR" altLang="en-US" dirty="0" smtClean="0"/>
              <a:t>서버 </a:t>
            </a:r>
            <a:r>
              <a:rPr lang="en-US" altLang="ko-KR" dirty="0" smtClean="0"/>
              <a:t>enable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4283223"/>
            <a:ext cx="206819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NTP </a:t>
            </a:r>
            <a:r>
              <a:rPr lang="ko-KR" altLang="en-US" sz="1400" dirty="0" smtClean="0"/>
              <a:t>서버 접속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전 시간 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10541" y="6021288"/>
            <a:ext cx="206819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NTP </a:t>
            </a:r>
            <a:r>
              <a:rPr lang="ko-KR" altLang="en-US" sz="1400" dirty="0" smtClean="0"/>
              <a:t>서버 접속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후 시간 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5497487"/>
            <a:ext cx="2012089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NTP </a:t>
            </a:r>
            <a:r>
              <a:rPr lang="ko-KR" altLang="en-US" sz="1400" dirty="0" smtClean="0"/>
              <a:t>서버 연결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동기화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74351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ê°ì¬ í©ëë¤ ìì¼ë¡ ê·¸ë¦° ìì¢ì´ì ë í°ë§ â ì¤í¡ ë²¡í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6266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2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MOS </a:t>
            </a:r>
            <a:r>
              <a:rPr lang="en-US" altLang="ko-KR" sz="2000" dirty="0" smtClean="0"/>
              <a:t>(Mean Option Score)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숫자가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높을수록 통화 품질이 우수 </a:t>
            </a:r>
            <a:r>
              <a:rPr lang="en-US" altLang="ko-KR" dirty="0" smtClean="0"/>
              <a:t>(1~5)</a:t>
            </a:r>
          </a:p>
          <a:p>
            <a:r>
              <a:rPr lang="en-US" altLang="ko-KR" dirty="0" smtClean="0"/>
              <a:t>PSQM </a:t>
            </a:r>
            <a:r>
              <a:rPr lang="en-US" altLang="ko-KR" sz="2000" dirty="0" smtClean="0"/>
              <a:t>(Perceptual Speech Quality Measurement)</a:t>
            </a:r>
          </a:p>
          <a:p>
            <a:pPr lvl="1"/>
            <a:r>
              <a:rPr lang="ko-KR" altLang="en-US" dirty="0"/>
              <a:t>숫자가</a:t>
            </a:r>
            <a:r>
              <a:rPr lang="en-US" altLang="ko-KR" dirty="0"/>
              <a:t> </a:t>
            </a:r>
            <a:r>
              <a:rPr lang="ko-KR" altLang="en-US" dirty="0"/>
              <a:t>낮</a:t>
            </a:r>
            <a:r>
              <a:rPr lang="ko-KR" altLang="en-US" dirty="0" smtClean="0"/>
              <a:t>을수록 </a:t>
            </a:r>
            <a:r>
              <a:rPr lang="ko-KR" altLang="en-US" dirty="0"/>
              <a:t>통화 품질이 우수 </a:t>
            </a:r>
            <a:r>
              <a:rPr lang="en-US" altLang="ko-KR" dirty="0" smtClean="0"/>
              <a:t>(0~6)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VoIP</a:t>
            </a:r>
            <a:r>
              <a:rPr lang="ko-KR" altLang="en-US" dirty="0" smtClean="0"/>
              <a:t>의 서비스 품질 척도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83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VoIP </a:t>
            </a:r>
            <a:r>
              <a:rPr lang="ko-KR" altLang="en-US" dirty="0" err="1"/>
              <a:t>코덱</a:t>
            </a:r>
            <a:r>
              <a:rPr lang="ko-KR" altLang="en-US" dirty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G.729 </a:t>
            </a:r>
          </a:p>
          <a:p>
            <a:pPr lvl="1"/>
            <a:r>
              <a:rPr lang="en-US" altLang="ko-KR" dirty="0" smtClean="0"/>
              <a:t>CELP (Code Excitation Linear Prediction) </a:t>
            </a:r>
            <a:r>
              <a:rPr lang="ko-KR" altLang="en-US" dirty="0" smtClean="0"/>
              <a:t>압축 이용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G.729 Annex A – MOS 3.9</a:t>
            </a:r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</a:rPr>
              <a:t>32 Kbps </a:t>
            </a:r>
            <a:r>
              <a:rPr lang="en-US" altLang="ko-KR" dirty="0" smtClean="0"/>
              <a:t>ADPCM</a:t>
            </a:r>
            <a:r>
              <a:rPr lang="en-US" altLang="ko-KR" b="1" dirty="0" smtClean="0"/>
              <a:t>(</a:t>
            </a:r>
            <a:r>
              <a:rPr lang="en-US" altLang="ko-KR" dirty="0" smtClean="0"/>
              <a:t>Adaptive </a:t>
            </a:r>
            <a:r>
              <a:rPr lang="en-US" altLang="ko-KR" dirty="0"/>
              <a:t>Differential Pulse Code </a:t>
            </a:r>
            <a:r>
              <a:rPr lang="en-US" altLang="ko-KR" dirty="0" smtClean="0"/>
              <a:t>Modulation) </a:t>
            </a:r>
            <a:r>
              <a:rPr lang="ko-KR" altLang="en-US" dirty="0" smtClean="0"/>
              <a:t>수준의 음성 품질 제공 </a:t>
            </a:r>
            <a:endParaRPr lang="en-US" altLang="ko-KR" dirty="0" smtClean="0"/>
          </a:p>
          <a:p>
            <a:r>
              <a:rPr lang="en-US" altLang="ko-KR" dirty="0" smtClean="0"/>
              <a:t>G.711</a:t>
            </a:r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</a:rPr>
              <a:t>64 Kbps </a:t>
            </a:r>
            <a:r>
              <a:rPr lang="en-US" altLang="ko-KR" dirty="0" smtClean="0"/>
              <a:t>PCM </a:t>
            </a:r>
            <a:r>
              <a:rPr lang="ko-KR" altLang="en-US" dirty="0" smtClean="0"/>
              <a:t>음성 코딩 기법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MOS 4.1 – </a:t>
            </a:r>
            <a:r>
              <a:rPr lang="ko-KR" altLang="en-US" dirty="0" smtClean="0"/>
              <a:t>일반유선전화</a:t>
            </a:r>
            <a:r>
              <a:rPr lang="en-US" altLang="ko-KR" dirty="0" smtClean="0"/>
              <a:t>(PSTN)</a:t>
            </a:r>
            <a:r>
              <a:rPr lang="ko-KR" altLang="en-US" dirty="0" smtClean="0"/>
              <a:t>과 유사한 통화 품질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VoIP </a:t>
            </a:r>
            <a:r>
              <a:rPr lang="ko-KR" altLang="en-US" dirty="0" err="1" smtClean="0"/>
              <a:t>코덱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46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VoIP </a:t>
            </a:r>
            <a:r>
              <a:rPr lang="ko-KR" altLang="en-US" dirty="0" smtClean="0"/>
              <a:t>지원 장비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VoIP </a:t>
            </a:r>
            <a:r>
              <a:rPr lang="ko-KR" altLang="en-US" dirty="0" smtClean="0"/>
              <a:t>유선 전화기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VoIP </a:t>
            </a:r>
            <a:r>
              <a:rPr lang="ko-KR" altLang="en-US" dirty="0" smtClean="0"/>
              <a:t>무선 전화기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라우터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CIPC (Cisco IP Communicator)</a:t>
            </a:r>
          </a:p>
          <a:p>
            <a:pPr lvl="1"/>
            <a:r>
              <a:rPr lang="ko-KR" altLang="en-US" dirty="0" smtClean="0"/>
              <a:t>윈도우</a:t>
            </a:r>
            <a:r>
              <a:rPr lang="en-US" altLang="ko-KR" dirty="0" smtClean="0"/>
              <a:t> </a:t>
            </a:r>
            <a:r>
              <a:rPr lang="ko-KR" altLang="en-US" dirty="0" smtClean="0"/>
              <a:t>운영체제에서 동작하는 전화기 소프트웨어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Cisco</a:t>
            </a:r>
            <a:r>
              <a:rPr lang="ko-KR" altLang="en-US" dirty="0" smtClean="0"/>
              <a:t>에서의 </a:t>
            </a:r>
            <a:r>
              <a:rPr lang="en-US" altLang="ko-KR" dirty="0" smtClean="0"/>
              <a:t>VoIP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78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그림 </a:t>
            </a:r>
            <a:r>
              <a:rPr lang="en-US" altLang="ko-KR" dirty="0" smtClean="0"/>
              <a:t>15-1. VoIP </a:t>
            </a:r>
            <a:r>
              <a:rPr lang="ko-KR" altLang="en-US" dirty="0" smtClean="0"/>
              <a:t>실습 토폴로지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VoIP </a:t>
            </a:r>
            <a:r>
              <a:rPr lang="ko-KR" altLang="en-US" dirty="0" smtClean="0"/>
              <a:t>실습 토폴로지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15" y="2348880"/>
            <a:ext cx="6791325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8611" y="2505109"/>
            <a:ext cx="2605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2811 </a:t>
            </a:r>
            <a:r>
              <a:rPr lang="ko-KR" altLang="en-US" dirty="0" err="1" smtClean="0"/>
              <a:t>라우터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이용할 것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0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설정 </a:t>
            </a:r>
            <a:r>
              <a:rPr lang="en-US" altLang="ko-KR" dirty="0" smtClean="0"/>
              <a:t>(IP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라우팅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553" y="1556792"/>
            <a:ext cx="4009431" cy="2970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Router(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)#hostname </a:t>
            </a:r>
            <a:r>
              <a:rPr lang="en-US" altLang="ko-KR" sz="1100" dirty="0" smtClean="0"/>
              <a:t>R1 </a:t>
            </a:r>
            <a:endParaRPr lang="en-US" altLang="ko-KR" sz="1100" dirty="0"/>
          </a:p>
          <a:p>
            <a:r>
              <a:rPr lang="en-US" altLang="ko-KR" sz="1100" dirty="0"/>
              <a:t>R1(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)#interface GigabitEthernet0/0</a:t>
            </a:r>
          </a:p>
          <a:p>
            <a:r>
              <a:rPr lang="en-US" altLang="ko-KR" sz="1100" dirty="0"/>
              <a:t>R1(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-if)#no shutdown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address 203.230.7.1 255.255.255.0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</a:t>
            </a:r>
            <a:r>
              <a:rPr lang="en-US" altLang="ko-KR" sz="1100" dirty="0"/>
              <a:t>)#exit</a:t>
            </a:r>
          </a:p>
          <a:p>
            <a:r>
              <a:rPr lang="en-US" altLang="ko-KR" sz="1100" dirty="0"/>
              <a:t>R1(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)#interface Serial0/0/0</a:t>
            </a:r>
          </a:p>
          <a:p>
            <a:r>
              <a:rPr lang="en-US" altLang="ko-KR" sz="1100" dirty="0"/>
              <a:t>R1(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-if)#no shutdown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</a:t>
            </a:r>
            <a:r>
              <a:rPr lang="en-US" altLang="ko-KR" sz="1100" dirty="0"/>
              <a:t>)#clock rate 1000000</a:t>
            </a:r>
          </a:p>
          <a:p>
            <a:r>
              <a:rPr lang="en-US" altLang="ko-KR" sz="1100" dirty="0"/>
              <a:t>R1(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-if)#</a:t>
            </a:r>
            <a:r>
              <a:rPr lang="en-US" altLang="ko-KR" sz="1100" dirty="0" err="1"/>
              <a:t>ip</a:t>
            </a:r>
            <a:r>
              <a:rPr lang="en-US" altLang="ko-KR" sz="1100" dirty="0"/>
              <a:t> address 200.200.200.1 255.255.255.0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</a:t>
            </a:r>
            <a:r>
              <a:rPr lang="en-US" altLang="ko-KR" sz="1100" dirty="0"/>
              <a:t>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/>
              <a:t>)#router rip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</a:t>
            </a:r>
            <a:r>
              <a:rPr lang="en-US" altLang="ko-KR" sz="1100" dirty="0"/>
              <a:t>)#version 2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</a:t>
            </a:r>
            <a:r>
              <a:rPr lang="en-US" altLang="ko-KR" sz="1100" dirty="0"/>
              <a:t>)#no auto-summary </a:t>
            </a:r>
          </a:p>
          <a:p>
            <a:r>
              <a:rPr lang="en-US" altLang="ko-KR" sz="1100" dirty="0"/>
              <a:t>R1(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-router)#network 203.230.7.0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</a:t>
            </a:r>
            <a:r>
              <a:rPr lang="en-US" altLang="ko-KR" sz="1100" dirty="0"/>
              <a:t>)#network 200.200.200.0</a:t>
            </a:r>
          </a:p>
          <a:p>
            <a:r>
              <a:rPr lang="en-US" altLang="ko-KR" sz="1100" dirty="0"/>
              <a:t>R1(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-router)#exit</a:t>
            </a:r>
          </a:p>
          <a:p>
            <a:r>
              <a:rPr lang="en-US" altLang="ko-KR" sz="1100" dirty="0"/>
              <a:t>R1(</a:t>
            </a:r>
            <a:r>
              <a:rPr lang="en-US" altLang="ko-KR" sz="1100" dirty="0" err="1"/>
              <a:t>config</a:t>
            </a:r>
            <a:r>
              <a:rPr lang="en-US" altLang="ko-KR" sz="1100" dirty="0" smtClean="0"/>
              <a:t>)#</a:t>
            </a:r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559968"/>
            <a:ext cx="4009431" cy="2631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Router(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)#hostname </a:t>
            </a:r>
            <a:r>
              <a:rPr lang="en-US" altLang="ko-KR" sz="1100" dirty="0" smtClean="0"/>
              <a:t>R2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GigabitEthernet0/0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</a:t>
            </a:r>
            <a:r>
              <a:rPr lang="en-US" altLang="ko-KR" sz="1100" dirty="0"/>
              <a:t>)#no shutdown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address 203.230.8.1 255.255.255.0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</a:t>
            </a:r>
            <a:r>
              <a:rPr lang="en-US" altLang="ko-KR" sz="1100" dirty="0"/>
              <a:t>)#exit</a:t>
            </a:r>
          </a:p>
          <a:p>
            <a:r>
              <a:rPr lang="en-US" altLang="ko-KR" sz="1100" dirty="0"/>
              <a:t>R2(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)#interface Serial0/0/0</a:t>
            </a:r>
          </a:p>
          <a:p>
            <a:r>
              <a:rPr lang="en-US" altLang="ko-KR" sz="1100" dirty="0"/>
              <a:t>R2(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-if)#no shutdown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address 200.200.200.2 255.255.255.0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</a:t>
            </a:r>
            <a:r>
              <a:rPr lang="en-US" altLang="ko-KR" sz="1100" dirty="0"/>
              <a:t>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/>
              <a:t>)#router rip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</a:t>
            </a:r>
            <a:r>
              <a:rPr lang="en-US" altLang="ko-KR" sz="1100" dirty="0"/>
              <a:t>)#version 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</a:t>
            </a:r>
            <a:r>
              <a:rPr lang="en-US" altLang="ko-KR" sz="1100" dirty="0"/>
              <a:t>)#no auto-summary </a:t>
            </a:r>
          </a:p>
          <a:p>
            <a:r>
              <a:rPr lang="en-US" altLang="ko-KR" sz="1100" dirty="0"/>
              <a:t>R2(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-router)#network 203.230.8.0</a:t>
            </a:r>
          </a:p>
          <a:p>
            <a:r>
              <a:rPr lang="en-US" altLang="ko-KR" sz="1100" dirty="0"/>
              <a:t>R2(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-router)#network 200.200.200.0</a:t>
            </a:r>
          </a:p>
          <a:p>
            <a:r>
              <a:rPr lang="en-US" altLang="ko-KR" sz="1100" dirty="0"/>
              <a:t>R2(</a:t>
            </a:r>
            <a:r>
              <a:rPr lang="en-US" altLang="ko-KR" sz="1100" dirty="0" err="1"/>
              <a:t>config</a:t>
            </a:r>
            <a:r>
              <a:rPr lang="en-US" altLang="ko-KR" sz="1100" dirty="0"/>
              <a:t>-router)#</a:t>
            </a:r>
            <a:r>
              <a:rPr lang="en-US" altLang="ko-KR" sz="1100" dirty="0" smtClean="0"/>
              <a:t>exit</a:t>
            </a:r>
            <a:endParaRPr lang="en-US" altLang="ko-KR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86916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RIP</a:t>
            </a:r>
            <a:r>
              <a:rPr lang="ko-KR" altLang="en-US" dirty="0" smtClean="0"/>
              <a:t> </a:t>
            </a:r>
            <a:r>
              <a:rPr lang="en-US" altLang="ko-KR" dirty="0" smtClean="0"/>
              <a:t>v2 </a:t>
            </a:r>
            <a:r>
              <a:rPr lang="ko-KR" altLang="en-US" dirty="0" err="1" smtClean="0"/>
              <a:t>라우팅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62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PC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7"/>
            <a:ext cx="3638999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52" y="3271232"/>
            <a:ext cx="3767539" cy="32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705" y="1412776"/>
            <a:ext cx="6809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Cisco IP </a:t>
            </a:r>
            <a:r>
              <a:rPr lang="en-US" altLang="ko-KR" dirty="0"/>
              <a:t>Communicator -&gt; preference -&gt; TFTP Server 1 </a:t>
            </a:r>
            <a:r>
              <a:rPr lang="ko-KR" altLang="en-US" dirty="0"/>
              <a:t>에 </a:t>
            </a:r>
            <a:endParaRPr lang="en-US" altLang="ko-KR" dirty="0" smtClean="0"/>
          </a:p>
          <a:p>
            <a:r>
              <a:rPr lang="ko-KR" altLang="en-US" dirty="0" err="1" smtClean="0"/>
              <a:t>게이트웨이</a:t>
            </a:r>
            <a:r>
              <a:rPr lang="ko-KR" altLang="en-US" dirty="0" smtClean="0"/>
              <a:t> </a:t>
            </a:r>
            <a:r>
              <a:rPr lang="ko-KR" altLang="en-US" dirty="0"/>
              <a:t>주소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r>
              <a:rPr lang="en-US" altLang="ko-KR" dirty="0" smtClean="0"/>
              <a:t>   - 203.230.7.1 (PC0)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- 203.230.8.1 (PC1, PC2)</a:t>
            </a:r>
            <a:endParaRPr lang="ko-KR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2267744" y="3645024"/>
            <a:ext cx="2592288" cy="86409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0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9017</TotalTime>
  <Words>1443</Words>
  <Application>Microsoft Office PowerPoint</Application>
  <PresentationFormat>화면 슬라이드 쇼(4:3)</PresentationFormat>
  <Paragraphs>353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Concourse</vt:lpstr>
      <vt:lpstr>15장. VoIP와 패킷트레이서 서버기능 </vt:lpstr>
      <vt:lpstr>VoIP </vt:lpstr>
      <vt:lpstr>VoIP </vt:lpstr>
      <vt:lpstr>VoIP의 서비스 품질 척도 </vt:lpstr>
      <vt:lpstr>VoIP 코덱 </vt:lpstr>
      <vt:lpstr>Cisco에서의 VoIP </vt:lpstr>
      <vt:lpstr>VoIP 실습 토폴로지</vt:lpstr>
      <vt:lpstr>라우터 설정 (IP주소, 라우팅)</vt:lpstr>
      <vt:lpstr>PC 설정 </vt:lpstr>
      <vt:lpstr>라우터 VoIP 설정 </vt:lpstr>
      <vt:lpstr>라우터 VoIP 설정 </vt:lpstr>
      <vt:lpstr>전화 통화</vt:lpstr>
      <vt:lpstr>원격 통화 설정</vt:lpstr>
      <vt:lpstr>원격 통화 테스트</vt:lpstr>
      <vt:lpstr>패킷트레이서 서버</vt:lpstr>
      <vt:lpstr>패킷트레이서 서버</vt:lpstr>
      <vt:lpstr>HTTP, HTTPS</vt:lpstr>
      <vt:lpstr>TFTP</vt:lpstr>
      <vt:lpstr>PowerPoint 프레젠테이션</vt:lpstr>
      <vt:lpstr>DNS (Domain Name Server)</vt:lpstr>
      <vt:lpstr>SYSLOG 서버 </vt:lpstr>
      <vt:lpstr>AAA 서버</vt:lpstr>
      <vt:lpstr>AAA – RADIUS 설정</vt:lpstr>
      <vt:lpstr>AAA – RADIUS 설정</vt:lpstr>
      <vt:lpstr>AAA – TACACS+ 설정 </vt:lpstr>
      <vt:lpstr>AAA – TACACS+ 설정 </vt:lpstr>
      <vt:lpstr>이메일 서버</vt:lpstr>
      <vt:lpstr>PowerPoint 프레젠테이션</vt:lpstr>
      <vt:lpstr>FTP (File Transfer Protocol)</vt:lpstr>
      <vt:lpstr>NTP (Network Time Protocol)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Windows 사용자</cp:lastModifiedBy>
  <cp:revision>541</cp:revision>
  <dcterms:created xsi:type="dcterms:W3CDTF">2010-09-01T11:51:36Z</dcterms:created>
  <dcterms:modified xsi:type="dcterms:W3CDTF">2018-12-05T02:03:13Z</dcterms:modified>
</cp:coreProperties>
</file>