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sldIdLst>
    <p:sldId id="256" r:id="rId2"/>
    <p:sldId id="373" r:id="rId3"/>
    <p:sldId id="325" r:id="rId4"/>
    <p:sldId id="330" r:id="rId5"/>
    <p:sldId id="326" r:id="rId6"/>
    <p:sldId id="327" r:id="rId7"/>
    <p:sldId id="328" r:id="rId8"/>
    <p:sldId id="331" r:id="rId9"/>
    <p:sldId id="329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6" r:id="rId21"/>
    <p:sldId id="342" r:id="rId22"/>
    <p:sldId id="344" r:id="rId23"/>
    <p:sldId id="347" r:id="rId24"/>
    <p:sldId id="348" r:id="rId25"/>
    <p:sldId id="349" r:id="rId26"/>
    <p:sldId id="350" r:id="rId27"/>
    <p:sldId id="351" r:id="rId28"/>
    <p:sldId id="353" r:id="rId29"/>
    <p:sldId id="352" r:id="rId30"/>
    <p:sldId id="354" r:id="rId31"/>
    <p:sldId id="355" r:id="rId32"/>
    <p:sldId id="356" r:id="rId33"/>
    <p:sldId id="357" r:id="rId34"/>
    <p:sldId id="376" r:id="rId35"/>
    <p:sldId id="360" r:id="rId36"/>
    <p:sldId id="361" r:id="rId37"/>
    <p:sldId id="362" r:id="rId38"/>
    <p:sldId id="358" r:id="rId39"/>
    <p:sldId id="359" r:id="rId40"/>
    <p:sldId id="363" r:id="rId41"/>
    <p:sldId id="375" r:id="rId42"/>
    <p:sldId id="364" r:id="rId43"/>
    <p:sldId id="365" r:id="rId44"/>
    <p:sldId id="366" r:id="rId45"/>
    <p:sldId id="367" r:id="rId46"/>
    <p:sldId id="368" r:id="rId47"/>
    <p:sldId id="370" r:id="rId48"/>
    <p:sldId id="371" r:id="rId49"/>
    <p:sldId id="369" r:id="rId50"/>
    <p:sldId id="372" r:id="rId51"/>
    <p:sldId id="374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8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B1451-EFF2-4330-A3FE-754D026ECEB7}" type="datetimeFigureOut">
              <a:rPr lang="ko-KR" altLang="en-US" smtClean="0"/>
              <a:pPr/>
              <a:t>2018-12-03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BBD3A-F865-4187-B879-9903DA1F6D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7871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각 삼각형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grpSp>
        <p:nvGrpSpPr>
          <p:cNvPr id="2" name="그룹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자유형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자유형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자유형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직선 연결선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12/3/2018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갈매기형 수장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갈매기형 수장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12/3/2018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자유형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직각 삼각형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직선 연결선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갈매기형 수장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갈매기형 수장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자유형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직각 삼각형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직선 연결선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0" name="텍스트 개체 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12/3/2018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1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1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1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1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1829761"/>
          </a:xfrm>
        </p:spPr>
        <p:txBody>
          <a:bodyPr>
            <a:normAutofit/>
          </a:bodyPr>
          <a:lstStyle/>
          <a:p>
            <a:pPr algn="ctr"/>
            <a:r>
              <a:rPr lang="en-US" altLang="ko-KR" dirty="0" smtClean="0"/>
              <a:t>14</a:t>
            </a:r>
            <a:r>
              <a:rPr lang="ko-KR" altLang="en-US" dirty="0" smtClean="0"/>
              <a:t>장</a:t>
            </a:r>
            <a:r>
              <a:rPr lang="en-US" altLang="ko-KR" dirty="0" smtClean="0"/>
              <a:t>. DHCP, NAT, IPv6</a:t>
            </a:r>
            <a:br>
              <a:rPr lang="en-US" altLang="ko-KR" dirty="0" smtClean="0"/>
            </a:br>
            <a:r>
              <a:rPr lang="en-US" altLang="ko-KR" sz="2400" dirty="0" smtClean="0"/>
              <a:t>IPv4 </a:t>
            </a:r>
            <a:r>
              <a:rPr lang="ko-KR" altLang="en-US" sz="2400" dirty="0" smtClean="0"/>
              <a:t>주소부족 문제 해결을 위한 대책</a:t>
            </a:r>
            <a:r>
              <a:rPr lang="en-US" altLang="ko-KR" sz="2400" dirty="0" smtClean="0"/>
              <a:t> </a:t>
            </a:r>
            <a:endParaRPr lang="ko-KR" altLang="en-US" sz="24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mtClean="0"/>
              <a:t>중부대학교 </a:t>
            </a:r>
            <a:r>
              <a:rPr lang="ko-KR" altLang="en-US" dirty="0" smtClean="0"/>
              <a:t>정보보호학과 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이병천 교수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IP </a:t>
            </a:r>
            <a:r>
              <a:rPr lang="ko-KR" altLang="en-US" dirty="0" smtClean="0"/>
              <a:t>자동설정 결과</a:t>
            </a:r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3"/>
            <a:ext cx="4680520" cy="3715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222" y="2348880"/>
            <a:ext cx="5386997" cy="42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225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Show </a:t>
            </a:r>
            <a:r>
              <a:rPr lang="en-US" altLang="ko-KR" dirty="0" err="1" smtClean="0"/>
              <a:t>ip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dhcp</a:t>
            </a:r>
            <a:r>
              <a:rPr lang="en-US" altLang="ko-KR" dirty="0" smtClean="0"/>
              <a:t> binding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라우터에서</a:t>
            </a:r>
            <a:r>
              <a:rPr lang="ko-KR" altLang="en-US" dirty="0"/>
              <a:t> 주소할당 현황 보기</a:t>
            </a:r>
            <a:endParaRPr lang="en-US" altLang="ko-KR" dirty="0"/>
          </a:p>
        </p:txBody>
      </p:sp>
      <p:sp>
        <p:nvSpPr>
          <p:cNvPr id="4" name="TextBox 3"/>
          <p:cNvSpPr txBox="1"/>
          <p:nvPr/>
        </p:nvSpPr>
        <p:spPr>
          <a:xfrm>
            <a:off x="875718" y="2420888"/>
            <a:ext cx="7008650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600" dirty="0" err="1"/>
              <a:t>Router#show</a:t>
            </a:r>
            <a:r>
              <a:rPr lang="en-US" altLang="ko-KR" sz="1600" dirty="0"/>
              <a:t> </a:t>
            </a:r>
            <a:r>
              <a:rPr lang="en-US" altLang="ko-KR" sz="1600" dirty="0" err="1"/>
              <a:t>ip</a:t>
            </a:r>
            <a:r>
              <a:rPr lang="en-US" altLang="ko-KR" sz="1600" dirty="0"/>
              <a:t> </a:t>
            </a:r>
            <a:r>
              <a:rPr lang="en-US" altLang="ko-KR" sz="1600" dirty="0" err="1"/>
              <a:t>dhcp</a:t>
            </a:r>
            <a:r>
              <a:rPr lang="en-US" altLang="ko-KR" sz="1600" dirty="0"/>
              <a:t> binding </a:t>
            </a:r>
          </a:p>
          <a:p>
            <a:r>
              <a:rPr lang="en-US" altLang="ko-KR" sz="1600" dirty="0"/>
              <a:t>IP address       Client-ID/              Lease expiration        Type</a:t>
            </a:r>
          </a:p>
          <a:p>
            <a:r>
              <a:rPr lang="en-US" altLang="ko-KR" sz="1600" dirty="0"/>
              <a:t>                 Hardware address</a:t>
            </a:r>
          </a:p>
          <a:p>
            <a:r>
              <a:rPr lang="en-US" altLang="ko-KR" sz="1600" dirty="0"/>
              <a:t>163.180.116.2    00E0.B06D.8377           --                     Automatic</a:t>
            </a:r>
          </a:p>
          <a:p>
            <a:r>
              <a:rPr lang="en-US" altLang="ko-KR" sz="1600" dirty="0"/>
              <a:t>163.180.116.3    0060.47D8.88EA           --                     Automatic</a:t>
            </a:r>
          </a:p>
          <a:p>
            <a:r>
              <a:rPr lang="en-US" altLang="ko-KR" sz="1600" dirty="0"/>
              <a:t>163.180.116.4    0001.967E.DE32           --                     Automatic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11851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라우터의</a:t>
            </a:r>
            <a:r>
              <a:rPr lang="ko-KR" altLang="en-US" dirty="0" smtClean="0"/>
              <a:t> </a:t>
            </a:r>
            <a:r>
              <a:rPr lang="en-US" altLang="ko-KR" dirty="0" smtClean="0"/>
              <a:t>DHCP </a:t>
            </a:r>
            <a:r>
              <a:rPr lang="ko-KR" altLang="en-US" dirty="0" smtClean="0"/>
              <a:t>구성 삭제 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dirty="0" smtClean="0"/>
              <a:t>DHCP </a:t>
            </a:r>
            <a:r>
              <a:rPr lang="ko-KR" altLang="en-US" dirty="0" smtClean="0"/>
              <a:t>서버 설정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1.2 DHCP </a:t>
            </a:r>
            <a:r>
              <a:rPr lang="ko-KR" altLang="en-US" dirty="0" smtClean="0"/>
              <a:t>서버를 통한 </a:t>
            </a:r>
            <a:r>
              <a:rPr lang="en-US" altLang="ko-KR" dirty="0" smtClean="0"/>
              <a:t>DHCP </a:t>
            </a:r>
            <a:r>
              <a:rPr lang="ko-KR" altLang="en-US" dirty="0" smtClean="0"/>
              <a:t>구성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95845" y="1988840"/>
            <a:ext cx="6484467" cy="86177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Router(</a:t>
            </a:r>
            <a:r>
              <a:rPr lang="en-US" altLang="ko-KR" sz="1600" dirty="0" err="1"/>
              <a:t>config</a:t>
            </a:r>
            <a:r>
              <a:rPr lang="en-US" altLang="ko-KR" sz="1600" dirty="0"/>
              <a:t>)#no </a:t>
            </a:r>
            <a:r>
              <a:rPr lang="en-US" altLang="ko-KR" sz="1600" dirty="0" err="1"/>
              <a:t>ip</a:t>
            </a:r>
            <a:r>
              <a:rPr lang="en-US" altLang="ko-KR" sz="1600" dirty="0"/>
              <a:t> </a:t>
            </a:r>
            <a:r>
              <a:rPr lang="en-US" altLang="ko-KR" sz="1600" dirty="0" err="1"/>
              <a:t>dhcp</a:t>
            </a:r>
            <a:r>
              <a:rPr lang="en-US" altLang="ko-KR" sz="1600" dirty="0"/>
              <a:t> excluded-address 163.180.116.1</a:t>
            </a:r>
          </a:p>
          <a:p>
            <a:r>
              <a:rPr lang="en-US" altLang="ko-KR" sz="1600" dirty="0"/>
              <a:t>Router(</a:t>
            </a:r>
            <a:r>
              <a:rPr lang="en-US" altLang="ko-KR" sz="1600" dirty="0" err="1"/>
              <a:t>config</a:t>
            </a:r>
            <a:r>
              <a:rPr lang="en-US" altLang="ko-KR" sz="1600" dirty="0"/>
              <a:t>)#no </a:t>
            </a:r>
            <a:r>
              <a:rPr lang="en-US" altLang="ko-KR" sz="1600" dirty="0" err="1"/>
              <a:t>ip</a:t>
            </a:r>
            <a:r>
              <a:rPr lang="en-US" altLang="ko-KR" sz="1600" dirty="0"/>
              <a:t> </a:t>
            </a:r>
            <a:r>
              <a:rPr lang="en-US" altLang="ko-KR" sz="1600" dirty="0" err="1"/>
              <a:t>dhcp</a:t>
            </a:r>
            <a:r>
              <a:rPr lang="en-US" altLang="ko-KR" sz="1600" dirty="0"/>
              <a:t> excluded-address 163.180.116.255</a:t>
            </a:r>
          </a:p>
          <a:p>
            <a:r>
              <a:rPr lang="en-US" altLang="ko-KR" sz="1600" dirty="0"/>
              <a:t>Router(</a:t>
            </a:r>
            <a:r>
              <a:rPr lang="en-US" altLang="ko-KR" sz="1600" dirty="0" err="1"/>
              <a:t>config</a:t>
            </a:r>
            <a:r>
              <a:rPr lang="en-US" altLang="ko-KR" sz="1600" dirty="0"/>
              <a:t>)#no </a:t>
            </a:r>
            <a:r>
              <a:rPr lang="en-US" altLang="ko-KR" sz="1600" dirty="0" err="1"/>
              <a:t>ip</a:t>
            </a:r>
            <a:r>
              <a:rPr lang="en-US" altLang="ko-KR" sz="1600" dirty="0"/>
              <a:t> </a:t>
            </a:r>
            <a:r>
              <a:rPr lang="en-US" altLang="ko-KR" sz="1600" dirty="0" err="1"/>
              <a:t>dhcp</a:t>
            </a:r>
            <a:r>
              <a:rPr lang="en-US" altLang="ko-KR" sz="1600" dirty="0"/>
              <a:t> pool </a:t>
            </a:r>
            <a:r>
              <a:rPr lang="en-US" altLang="ko-KR" sz="1600" dirty="0" err="1"/>
              <a:t>inokyuni</a:t>
            </a:r>
            <a:endParaRPr lang="ko-KR" altLang="en-US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67743"/>
            <a:ext cx="4298568" cy="3412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67743"/>
            <a:ext cx="4298569" cy="3412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448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IP</a:t>
            </a:r>
            <a:r>
              <a:rPr lang="ko-KR" altLang="en-US" dirty="0" smtClean="0"/>
              <a:t>주소 할당 결과 확인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DHCP </a:t>
            </a:r>
            <a:r>
              <a:rPr lang="ko-KR" altLang="en-US" dirty="0"/>
              <a:t>서버를 통한 </a:t>
            </a:r>
            <a:r>
              <a:rPr lang="en-US" altLang="ko-KR" dirty="0"/>
              <a:t>DHCP </a:t>
            </a:r>
            <a:r>
              <a:rPr lang="ko-KR" altLang="en-US" dirty="0" smtClean="0"/>
              <a:t>구성</a:t>
            </a:r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310" y="2016520"/>
            <a:ext cx="5659104" cy="4492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026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다른 </a:t>
            </a:r>
            <a:r>
              <a:rPr lang="ko-KR" altLang="en-US" dirty="0" err="1" smtClean="0"/>
              <a:t>브로드캐스트</a:t>
            </a:r>
            <a:r>
              <a:rPr lang="ko-KR" altLang="en-US" dirty="0" smtClean="0"/>
              <a:t> 영역에 있는 </a:t>
            </a:r>
            <a:r>
              <a:rPr lang="en-US" altLang="ko-KR" dirty="0" smtClean="0"/>
              <a:t>PC2</a:t>
            </a:r>
            <a:r>
              <a:rPr lang="ko-KR" altLang="en-US" dirty="0" smtClean="0"/>
              <a:t>에게 </a:t>
            </a:r>
            <a:r>
              <a:rPr lang="en-US" altLang="ko-KR" dirty="0" smtClean="0"/>
              <a:t>DHCP </a:t>
            </a:r>
            <a:r>
              <a:rPr lang="ko-KR" altLang="en-US" dirty="0" smtClean="0"/>
              <a:t>서비스를 제공하도록 설정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 smtClean="0"/>
              <a:t>1.3 </a:t>
            </a:r>
            <a:r>
              <a:rPr lang="ko-KR" altLang="en-US" sz="3600" dirty="0" smtClean="0"/>
              <a:t>다른 </a:t>
            </a:r>
            <a:r>
              <a:rPr lang="ko-KR" altLang="en-US" sz="3600" dirty="0" err="1" smtClean="0"/>
              <a:t>브로드캐스트</a:t>
            </a:r>
            <a:r>
              <a:rPr lang="ko-KR" altLang="en-US" sz="3600" dirty="0" smtClean="0"/>
              <a:t> 영역을 위한 </a:t>
            </a:r>
            <a:r>
              <a:rPr lang="en-US" altLang="ko-KR" sz="3600" dirty="0" smtClean="0"/>
              <a:t/>
            </a:r>
            <a:br>
              <a:rPr lang="en-US" altLang="ko-KR" sz="3600" dirty="0" smtClean="0"/>
            </a:br>
            <a:r>
              <a:rPr lang="en-US" altLang="ko-KR" sz="3600" dirty="0" smtClean="0"/>
              <a:t>DHCP </a:t>
            </a:r>
            <a:r>
              <a:rPr lang="ko-KR" altLang="en-US" sz="3600" dirty="0" smtClean="0"/>
              <a:t>서비스 </a:t>
            </a:r>
            <a:endParaRPr lang="ko-KR" altLang="en-US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852936"/>
            <a:ext cx="435292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393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라우터</a:t>
            </a:r>
            <a:r>
              <a:rPr lang="ko-KR" altLang="en-US" dirty="0" smtClean="0"/>
              <a:t> 기본 설정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게이트웨이</a:t>
            </a:r>
            <a:r>
              <a:rPr lang="ko-KR" altLang="en-US" dirty="0" smtClean="0"/>
              <a:t> 주소 등록 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sz="4400" dirty="0"/>
              <a:t>다른 </a:t>
            </a:r>
            <a:r>
              <a:rPr lang="ko-KR" altLang="en-US" sz="4400" dirty="0" err="1"/>
              <a:t>브로드캐스트</a:t>
            </a:r>
            <a:r>
              <a:rPr lang="ko-KR" altLang="en-US" sz="4400" dirty="0"/>
              <a:t> 영역을 위한 </a:t>
            </a:r>
            <a:r>
              <a:rPr lang="en-US" altLang="ko-KR" sz="4400" dirty="0"/>
              <a:t/>
            </a:r>
            <a:br>
              <a:rPr lang="en-US" altLang="ko-KR" sz="4400" dirty="0"/>
            </a:br>
            <a:r>
              <a:rPr lang="en-US" altLang="ko-KR" sz="4400" dirty="0"/>
              <a:t>DHCP </a:t>
            </a:r>
            <a:r>
              <a:rPr lang="ko-KR" altLang="en-US" sz="4400" dirty="0"/>
              <a:t>서비스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64752" y="2549803"/>
            <a:ext cx="6875600" cy="20313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/>
              <a:t>Router(</a:t>
            </a:r>
            <a:r>
              <a:rPr lang="en-US" altLang="ko-KR" dirty="0" err="1"/>
              <a:t>config</a:t>
            </a:r>
            <a:r>
              <a:rPr lang="en-US" altLang="ko-KR" dirty="0"/>
              <a:t>)#interface FastEthernet0/0</a:t>
            </a:r>
          </a:p>
          <a:p>
            <a:r>
              <a:rPr lang="en-US" altLang="ko-KR" dirty="0"/>
              <a:t>Router(</a:t>
            </a:r>
            <a:r>
              <a:rPr lang="en-US" altLang="ko-KR" dirty="0" err="1"/>
              <a:t>config</a:t>
            </a:r>
            <a:r>
              <a:rPr lang="en-US" altLang="ko-KR" dirty="0"/>
              <a:t>-if)#</a:t>
            </a:r>
            <a:r>
              <a:rPr lang="en-US" altLang="ko-KR" dirty="0" err="1"/>
              <a:t>ip</a:t>
            </a:r>
            <a:r>
              <a:rPr lang="en-US" altLang="ko-KR" dirty="0"/>
              <a:t> address 163.180.116.1 255.255.255.0</a:t>
            </a:r>
          </a:p>
          <a:p>
            <a:r>
              <a:rPr lang="en-US" altLang="ko-KR" dirty="0"/>
              <a:t>Router(</a:t>
            </a:r>
            <a:r>
              <a:rPr lang="en-US" altLang="ko-KR" dirty="0" err="1"/>
              <a:t>config</a:t>
            </a:r>
            <a:r>
              <a:rPr lang="en-US" altLang="ko-KR" dirty="0"/>
              <a:t>-if)#no shutdown</a:t>
            </a:r>
          </a:p>
          <a:p>
            <a:endParaRPr lang="en-US" altLang="ko-KR" dirty="0" smtClean="0"/>
          </a:p>
          <a:p>
            <a:r>
              <a:rPr lang="en-US" altLang="ko-KR" dirty="0"/>
              <a:t>Router(</a:t>
            </a:r>
            <a:r>
              <a:rPr lang="en-US" altLang="ko-KR" dirty="0" err="1"/>
              <a:t>config</a:t>
            </a:r>
            <a:r>
              <a:rPr lang="en-US" altLang="ko-KR" dirty="0"/>
              <a:t>)#interface </a:t>
            </a:r>
            <a:r>
              <a:rPr lang="en-US" altLang="ko-KR" dirty="0" smtClean="0"/>
              <a:t>FastEthernet0/1</a:t>
            </a:r>
            <a:endParaRPr lang="en-US" altLang="ko-KR" dirty="0"/>
          </a:p>
          <a:p>
            <a:r>
              <a:rPr lang="en-US" altLang="ko-KR" dirty="0"/>
              <a:t>Router(</a:t>
            </a:r>
            <a:r>
              <a:rPr lang="en-US" altLang="ko-KR" dirty="0" err="1"/>
              <a:t>config</a:t>
            </a:r>
            <a:r>
              <a:rPr lang="en-US" altLang="ko-KR" dirty="0"/>
              <a:t>-if)#</a:t>
            </a:r>
            <a:r>
              <a:rPr lang="en-US" altLang="ko-KR" dirty="0" err="1"/>
              <a:t>ip</a:t>
            </a:r>
            <a:r>
              <a:rPr lang="en-US" altLang="ko-KR" dirty="0"/>
              <a:t> address </a:t>
            </a:r>
            <a:r>
              <a:rPr lang="en-US" altLang="ko-KR" dirty="0" smtClean="0"/>
              <a:t>203.230.7.1 </a:t>
            </a:r>
            <a:r>
              <a:rPr lang="en-US" altLang="ko-KR" dirty="0"/>
              <a:t>255.255.255.0</a:t>
            </a:r>
          </a:p>
          <a:p>
            <a:r>
              <a:rPr lang="en-US" altLang="ko-KR" dirty="0"/>
              <a:t>Router(</a:t>
            </a:r>
            <a:r>
              <a:rPr lang="en-US" altLang="ko-KR" dirty="0" err="1"/>
              <a:t>config</a:t>
            </a:r>
            <a:r>
              <a:rPr lang="en-US" altLang="ko-KR" dirty="0"/>
              <a:t>-if)#no </a:t>
            </a:r>
            <a:r>
              <a:rPr lang="en-US" altLang="ko-KR" dirty="0" smtClean="0"/>
              <a:t>shutdown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92008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DHCP </a:t>
            </a:r>
            <a:r>
              <a:rPr lang="ko-KR" altLang="en-US" dirty="0" smtClean="0"/>
              <a:t>서버에 네트워크 추가 등록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PC2</a:t>
            </a:r>
            <a:r>
              <a:rPr lang="ko-KR" altLang="en-US" dirty="0" smtClean="0"/>
              <a:t>를 위한 </a:t>
            </a:r>
            <a:r>
              <a:rPr lang="en-US" altLang="ko-KR" dirty="0" smtClean="0"/>
              <a:t>DHCP </a:t>
            </a:r>
            <a:r>
              <a:rPr lang="ko-KR" altLang="en-US" dirty="0" smtClean="0"/>
              <a:t>서비스 등록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sz="4000" dirty="0"/>
              <a:t>다른 </a:t>
            </a:r>
            <a:r>
              <a:rPr lang="ko-KR" altLang="en-US" sz="4000" dirty="0" err="1"/>
              <a:t>브로드캐스트</a:t>
            </a:r>
            <a:r>
              <a:rPr lang="ko-KR" altLang="en-US" sz="4000" dirty="0"/>
              <a:t> 영역을 위한 </a:t>
            </a:r>
            <a:r>
              <a:rPr lang="en-US" altLang="ko-KR" sz="4000" dirty="0"/>
              <a:t/>
            </a:r>
            <a:br>
              <a:rPr lang="en-US" altLang="ko-KR" sz="4000" dirty="0"/>
            </a:br>
            <a:r>
              <a:rPr lang="en-US" altLang="ko-KR" sz="4000" dirty="0"/>
              <a:t>DHCP </a:t>
            </a:r>
            <a:r>
              <a:rPr lang="ko-KR" altLang="en-US" sz="4000" dirty="0"/>
              <a:t>서비스 </a:t>
            </a:r>
            <a:endParaRPr lang="ko-KR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92896"/>
            <a:ext cx="4897928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851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라우터의</a:t>
            </a:r>
            <a:r>
              <a:rPr lang="ko-KR" altLang="en-US" dirty="0" smtClean="0"/>
              <a:t> </a:t>
            </a:r>
            <a:r>
              <a:rPr lang="en-US" altLang="ko-KR" dirty="0" smtClean="0"/>
              <a:t>fa0/1</a:t>
            </a:r>
            <a:r>
              <a:rPr lang="ko-KR" altLang="en-US" dirty="0" smtClean="0"/>
              <a:t>에 </a:t>
            </a:r>
            <a:r>
              <a:rPr lang="en-US" altLang="ko-KR" dirty="0" smtClean="0"/>
              <a:t>helper-address </a:t>
            </a:r>
            <a:r>
              <a:rPr lang="ko-KR" altLang="en-US" dirty="0" smtClean="0"/>
              <a:t>등록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sz="4000" dirty="0"/>
              <a:t>다른 </a:t>
            </a:r>
            <a:r>
              <a:rPr lang="ko-KR" altLang="en-US" sz="4000" dirty="0" err="1"/>
              <a:t>브로드캐스트</a:t>
            </a:r>
            <a:r>
              <a:rPr lang="ko-KR" altLang="en-US" sz="4000" dirty="0"/>
              <a:t> 영역을 위한 </a:t>
            </a:r>
            <a:r>
              <a:rPr lang="en-US" altLang="ko-KR" sz="4000" dirty="0"/>
              <a:t/>
            </a:r>
            <a:br>
              <a:rPr lang="en-US" altLang="ko-KR" sz="4000" dirty="0"/>
            </a:br>
            <a:r>
              <a:rPr lang="en-US" altLang="ko-KR" sz="4000" dirty="0"/>
              <a:t>DHCP </a:t>
            </a:r>
            <a:r>
              <a:rPr lang="ko-KR" altLang="en-US" sz="4000" dirty="0"/>
              <a:t>서비스 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368" y="2060848"/>
            <a:ext cx="5961888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/>
              <a:t>Router(</a:t>
            </a:r>
            <a:r>
              <a:rPr lang="en-US" altLang="ko-KR" dirty="0" err="1"/>
              <a:t>config</a:t>
            </a:r>
            <a:r>
              <a:rPr lang="en-US" altLang="ko-KR" dirty="0"/>
              <a:t>)#</a:t>
            </a:r>
            <a:r>
              <a:rPr lang="en-US" altLang="ko-KR" dirty="0" err="1"/>
              <a:t>int</a:t>
            </a:r>
            <a:r>
              <a:rPr lang="en-US" altLang="ko-KR" dirty="0"/>
              <a:t> fa0/1</a:t>
            </a:r>
          </a:p>
          <a:p>
            <a:r>
              <a:rPr lang="en-US" altLang="ko-KR" dirty="0"/>
              <a:t>Router(</a:t>
            </a:r>
            <a:r>
              <a:rPr lang="en-US" altLang="ko-KR" dirty="0" err="1"/>
              <a:t>config</a:t>
            </a:r>
            <a:r>
              <a:rPr lang="en-US" altLang="ko-KR" dirty="0"/>
              <a:t>-if)#</a:t>
            </a:r>
            <a:r>
              <a:rPr lang="en-US" altLang="ko-KR" dirty="0" err="1"/>
              <a:t>ip</a:t>
            </a:r>
            <a:r>
              <a:rPr lang="en-US" altLang="ko-KR" dirty="0"/>
              <a:t> helper-address 163.180.116.2</a:t>
            </a:r>
            <a:endParaRPr lang="ko-KR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312" y="2851414"/>
            <a:ext cx="4752080" cy="377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99792" y="4077072"/>
            <a:ext cx="1005403" cy="58477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ko-KR" altLang="en-US" sz="3200" dirty="0" smtClean="0"/>
              <a:t>성공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68831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공인주소와 사설주소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공인주소</a:t>
            </a:r>
            <a:r>
              <a:rPr lang="en-US" altLang="ko-KR" dirty="0" smtClean="0"/>
              <a:t>: </a:t>
            </a:r>
            <a:r>
              <a:rPr lang="ko-KR" altLang="en-US" dirty="0" smtClean="0"/>
              <a:t>인터넷과 같은 공중 네트워크에서 사용</a:t>
            </a:r>
            <a:r>
              <a:rPr lang="en-US" altLang="ko-KR" dirty="0" smtClean="0"/>
              <a:t>. </a:t>
            </a:r>
            <a:r>
              <a:rPr lang="ko-KR" altLang="en-US" dirty="0" smtClean="0"/>
              <a:t>주소가 중복되면 안됨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허가받은</a:t>
            </a:r>
            <a:r>
              <a:rPr lang="ko-KR" altLang="en-US" dirty="0" smtClean="0"/>
              <a:t> 주소를 사용</a:t>
            </a:r>
            <a:r>
              <a:rPr lang="en-US" altLang="ko-KR" dirty="0" smtClean="0"/>
              <a:t>. </a:t>
            </a:r>
            <a:r>
              <a:rPr lang="ko-KR" altLang="en-US" dirty="0" smtClean="0"/>
              <a:t>비용 발생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사설주소</a:t>
            </a:r>
            <a:r>
              <a:rPr lang="en-US" altLang="ko-KR" dirty="0" smtClean="0"/>
              <a:t>: </a:t>
            </a:r>
            <a:r>
              <a:rPr lang="ko-KR" altLang="en-US" dirty="0" smtClean="0"/>
              <a:t>사설네트워크 내에서만 사용</a:t>
            </a:r>
            <a:r>
              <a:rPr lang="en-US" altLang="ko-KR" dirty="0" smtClean="0"/>
              <a:t>. </a:t>
            </a:r>
            <a:r>
              <a:rPr lang="ko-KR" altLang="en-US" dirty="0" smtClean="0"/>
              <a:t>사설네트워크가 다르면 같은 주소를 써도 됨</a:t>
            </a:r>
            <a:r>
              <a:rPr lang="en-US" altLang="ko-KR" dirty="0" smtClean="0"/>
              <a:t>. </a:t>
            </a:r>
            <a:r>
              <a:rPr lang="ko-KR" altLang="en-US" dirty="0" smtClean="0"/>
              <a:t>비용이 들지 않음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사설주소대역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Class </a:t>
            </a:r>
            <a:r>
              <a:rPr lang="en-US" altLang="ko-KR" dirty="0"/>
              <a:t>A </a:t>
            </a:r>
            <a:r>
              <a:rPr lang="ko-KR" altLang="en-US" dirty="0"/>
              <a:t>규모 </a:t>
            </a:r>
            <a:r>
              <a:rPr lang="en-US" altLang="ko-KR" dirty="0"/>
              <a:t>: 10.0.0.0 ~ 10.255.255.255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Class </a:t>
            </a:r>
            <a:r>
              <a:rPr lang="en-US" altLang="ko-KR" dirty="0"/>
              <a:t>B </a:t>
            </a:r>
            <a:r>
              <a:rPr lang="ko-KR" altLang="en-US" dirty="0"/>
              <a:t>규모 </a:t>
            </a:r>
            <a:r>
              <a:rPr lang="en-US" altLang="ko-KR" dirty="0"/>
              <a:t>: 172.16.0.0 ~ 172.31.255.255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Class </a:t>
            </a:r>
            <a:r>
              <a:rPr lang="en-US" altLang="ko-KR" dirty="0"/>
              <a:t>C </a:t>
            </a:r>
            <a:r>
              <a:rPr lang="ko-KR" altLang="en-US" dirty="0"/>
              <a:t>규모 </a:t>
            </a:r>
            <a:r>
              <a:rPr lang="en-US" altLang="ko-KR" dirty="0"/>
              <a:t>: 192.168.0.0 ~ 192.168.255.255</a:t>
            </a:r>
            <a:endParaRPr lang="en-US" altLang="ko-KR" b="1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200" dirty="0" smtClean="0"/>
              <a:t>2. NAT(Network Address Translation)</a:t>
            </a:r>
            <a:r>
              <a:rPr lang="ko-KR" altLang="en-US" sz="3200" dirty="0" smtClean="0"/>
              <a:t> 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38366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NAT</a:t>
            </a:r>
            <a:r>
              <a:rPr lang="ko-KR" altLang="en-US" dirty="0" smtClean="0"/>
              <a:t>란</a:t>
            </a:r>
            <a:r>
              <a:rPr lang="en-US" altLang="ko-KR" dirty="0" smtClean="0"/>
              <a:t>? </a:t>
            </a:r>
            <a:endParaRPr lang="en-US" altLang="ko-KR" dirty="0"/>
          </a:p>
          <a:p>
            <a:pPr lvl="1"/>
            <a:r>
              <a:rPr lang="ko-KR" altLang="en-US" sz="2000" dirty="0"/>
              <a:t>사설주소를 사용하는 장치가 공중네트워크와 통신하고자 할 때 사설</a:t>
            </a:r>
            <a:r>
              <a:rPr lang="en-US" altLang="ko-KR" sz="2000" dirty="0"/>
              <a:t>IP</a:t>
            </a:r>
            <a:r>
              <a:rPr lang="ko-KR" altLang="en-US" sz="2000" dirty="0"/>
              <a:t>주소를 공인</a:t>
            </a:r>
            <a:r>
              <a:rPr lang="en-US" altLang="ko-KR" sz="2000" dirty="0"/>
              <a:t>IP</a:t>
            </a:r>
            <a:r>
              <a:rPr lang="ko-KR" altLang="en-US" sz="2000" dirty="0"/>
              <a:t>주소로 변환해 주는 기술 </a:t>
            </a:r>
            <a:endParaRPr lang="en-US" altLang="ko-KR" sz="2000" dirty="0" smtClean="0"/>
          </a:p>
          <a:p>
            <a:pPr lvl="1"/>
            <a:r>
              <a:rPr lang="ko-KR" altLang="en-US" sz="2000" dirty="0" smtClean="0">
                <a:latin typeface="+mn-ea"/>
              </a:rPr>
              <a:t>내부 </a:t>
            </a:r>
            <a:r>
              <a:rPr lang="ko-KR" altLang="en-US" sz="2000" dirty="0">
                <a:latin typeface="+mn-ea"/>
              </a:rPr>
              <a:t>네트워크에서는 사설 </a:t>
            </a:r>
            <a:r>
              <a:rPr lang="en-US" altLang="ko-KR" sz="2000" dirty="0" smtClean="0">
                <a:latin typeface="+mn-ea"/>
              </a:rPr>
              <a:t>IP</a:t>
            </a:r>
            <a:r>
              <a:rPr lang="ko-KR" altLang="en-US" sz="2000" dirty="0" smtClean="0">
                <a:latin typeface="+mn-ea"/>
              </a:rPr>
              <a:t>주소를 </a:t>
            </a:r>
            <a:r>
              <a:rPr lang="ko-KR" altLang="en-US" sz="2000" dirty="0">
                <a:latin typeface="+mn-ea"/>
              </a:rPr>
              <a:t>사용하고</a:t>
            </a:r>
            <a:r>
              <a:rPr lang="en-US" altLang="ko-KR" sz="2000" dirty="0">
                <a:latin typeface="+mn-ea"/>
              </a:rPr>
              <a:t>,</a:t>
            </a:r>
            <a:r>
              <a:rPr lang="ko-KR" altLang="en-US" sz="2000" dirty="0">
                <a:latin typeface="+mn-ea"/>
              </a:rPr>
              <a:t> 외부 </a:t>
            </a:r>
            <a:r>
              <a:rPr lang="ko-KR" altLang="en-US" sz="2000" dirty="0" smtClean="0">
                <a:latin typeface="+mn-ea"/>
              </a:rPr>
              <a:t>네트워크로 나가는 </a:t>
            </a:r>
            <a:r>
              <a:rPr lang="ko-KR" altLang="en-US" sz="2000" dirty="0">
                <a:latin typeface="+mn-ea"/>
              </a:rPr>
              <a:t>경우 공인 </a:t>
            </a:r>
            <a:r>
              <a:rPr lang="en-US" altLang="ko-KR" sz="2000" dirty="0">
                <a:latin typeface="+mn-ea"/>
              </a:rPr>
              <a:t>IP</a:t>
            </a:r>
            <a:r>
              <a:rPr lang="ko-KR" altLang="en-US" sz="2000" dirty="0">
                <a:latin typeface="+mn-ea"/>
              </a:rPr>
              <a:t>주소로 변환돼서 나가게 하는 기술</a:t>
            </a:r>
          </a:p>
          <a:p>
            <a:pPr lvl="1"/>
            <a:endParaRPr lang="en-US" altLang="ko-KR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NAT</a:t>
            </a:r>
            <a:endParaRPr lang="ko-KR" altLang="en-US" dirty="0"/>
          </a:p>
        </p:txBody>
      </p:sp>
      <p:pic>
        <p:nvPicPr>
          <p:cNvPr id="4" name="Picture 10" descr="301P_1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367696"/>
            <a:ext cx="6051127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916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DHCP </a:t>
            </a:r>
          </a:p>
          <a:p>
            <a:pPr lvl="1"/>
            <a:r>
              <a:rPr lang="ko-KR" altLang="en-US" dirty="0" smtClean="0"/>
              <a:t>필요한 기기에 주소를 자동 할당하도록 하여 할당만 하고 쓰이지 않는 주소를 줄임 </a:t>
            </a:r>
            <a:r>
              <a:rPr lang="en-US" altLang="ko-KR" dirty="0" smtClean="0"/>
              <a:t>(IP</a:t>
            </a:r>
            <a:r>
              <a:rPr lang="ko-KR" altLang="en-US" dirty="0" smtClean="0"/>
              <a:t>주소의 가용성 향상</a:t>
            </a:r>
            <a:r>
              <a:rPr lang="en-US" altLang="ko-KR" dirty="0" smtClean="0"/>
              <a:t>) </a:t>
            </a:r>
          </a:p>
          <a:p>
            <a:pPr lvl="1"/>
            <a:endParaRPr lang="en-US" altLang="ko-KR" dirty="0"/>
          </a:p>
          <a:p>
            <a:r>
              <a:rPr lang="en-US" altLang="ko-KR" dirty="0" smtClean="0"/>
              <a:t>NAT </a:t>
            </a:r>
          </a:p>
          <a:p>
            <a:pPr lvl="1"/>
            <a:r>
              <a:rPr lang="ko-KR" altLang="en-US" dirty="0" smtClean="0"/>
              <a:t>사설</a:t>
            </a:r>
            <a:r>
              <a:rPr lang="en-US" altLang="ko-KR" dirty="0" smtClean="0"/>
              <a:t>IP</a:t>
            </a:r>
            <a:r>
              <a:rPr lang="ko-KR" altLang="en-US" dirty="0" smtClean="0"/>
              <a:t>주소를 사용할 수 있도록 하여 공인</a:t>
            </a:r>
            <a:r>
              <a:rPr lang="en-US" altLang="ko-KR" dirty="0" smtClean="0"/>
              <a:t>IP</a:t>
            </a:r>
            <a:r>
              <a:rPr lang="ko-KR" altLang="en-US" dirty="0" smtClean="0"/>
              <a:t>주소 사용을 줄임 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r>
              <a:rPr lang="en-US" altLang="ko-KR" dirty="0" smtClean="0"/>
              <a:t>IPv6 </a:t>
            </a:r>
          </a:p>
          <a:p>
            <a:pPr lvl="1"/>
            <a:r>
              <a:rPr lang="en-US" altLang="ko-KR" dirty="0" smtClean="0"/>
              <a:t>128</a:t>
            </a:r>
            <a:r>
              <a:rPr lang="ko-KR" altLang="en-US" dirty="0" smtClean="0"/>
              <a:t>비트 주소체계를 사용하여 주소부족 문제를 근본적으로 해결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400" dirty="0"/>
              <a:t>IPv4 </a:t>
            </a:r>
            <a:r>
              <a:rPr lang="ko-KR" altLang="en-US" sz="4400" dirty="0"/>
              <a:t>주소부족 </a:t>
            </a:r>
            <a:r>
              <a:rPr lang="ko-KR" altLang="en-US" sz="4400" dirty="0" smtClean="0"/>
              <a:t>문제에 대한 </a:t>
            </a:r>
            <a:r>
              <a:rPr lang="ko-KR" altLang="en-US" sz="4400" dirty="0"/>
              <a:t>대책</a:t>
            </a:r>
            <a:r>
              <a:rPr lang="en-US" altLang="ko-KR" sz="4400" dirty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1891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NAT</a:t>
            </a:r>
            <a:r>
              <a:rPr lang="ko-KR" altLang="en-US" dirty="0" smtClean="0"/>
              <a:t>의 장점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공인</a:t>
            </a:r>
            <a:r>
              <a:rPr lang="en-US" altLang="ko-KR" dirty="0"/>
              <a:t>IP</a:t>
            </a:r>
            <a:r>
              <a:rPr lang="ko-KR" altLang="en-US" dirty="0"/>
              <a:t>주소 사용을 줄여서 </a:t>
            </a:r>
            <a:r>
              <a:rPr lang="ko-KR" altLang="en-US" dirty="0" smtClean="0"/>
              <a:t>주소비용 </a:t>
            </a:r>
            <a:r>
              <a:rPr lang="ko-KR" altLang="en-US" dirty="0"/>
              <a:t>절감 가능</a:t>
            </a:r>
            <a:endParaRPr lang="en-US" altLang="ko-KR" dirty="0"/>
          </a:p>
          <a:p>
            <a:pPr lvl="1"/>
            <a:r>
              <a:rPr lang="ko-KR" altLang="en-US" dirty="0"/>
              <a:t>사설네트워크의 내부 </a:t>
            </a:r>
            <a:r>
              <a:rPr lang="en-US" altLang="ko-KR" dirty="0"/>
              <a:t>IP</a:t>
            </a:r>
            <a:r>
              <a:rPr lang="ko-KR" altLang="en-US" dirty="0"/>
              <a:t>주소를 외부로부터 숨겨서 네트워크의 </a:t>
            </a:r>
            <a:r>
              <a:rPr lang="ko-KR" altLang="en-US" dirty="0" err="1"/>
              <a:t>보안성</a:t>
            </a:r>
            <a:r>
              <a:rPr lang="ko-KR" altLang="en-US" dirty="0"/>
              <a:t> 향상 </a:t>
            </a:r>
            <a:endParaRPr lang="en-US" altLang="ko-KR" dirty="0" smtClean="0"/>
          </a:p>
          <a:p>
            <a:r>
              <a:rPr lang="en-US" altLang="ko-KR" dirty="0" smtClean="0"/>
              <a:t>NAT</a:t>
            </a:r>
            <a:r>
              <a:rPr lang="ko-KR" altLang="en-US" dirty="0" smtClean="0"/>
              <a:t>의 단점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패킷</a:t>
            </a:r>
            <a:r>
              <a:rPr lang="ko-KR" altLang="en-US" dirty="0" smtClean="0"/>
              <a:t> 처리에 지연 발생 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패킷</a:t>
            </a:r>
            <a:r>
              <a:rPr lang="ko-KR" altLang="en-US" dirty="0" smtClean="0"/>
              <a:t> 추적이 어려움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NAT</a:t>
            </a:r>
            <a:r>
              <a:rPr lang="ko-KR" altLang="en-US" dirty="0" smtClean="0"/>
              <a:t>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장단점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3904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정적 </a:t>
            </a:r>
            <a:r>
              <a:rPr lang="en-US" altLang="ko-KR" dirty="0" smtClean="0"/>
              <a:t>NAT</a:t>
            </a:r>
          </a:p>
          <a:p>
            <a:pPr lvl="1"/>
            <a:r>
              <a:rPr lang="ko-KR" altLang="en-US" dirty="0" smtClean="0">
                <a:latin typeface="+mn-ea"/>
              </a:rPr>
              <a:t>사설</a:t>
            </a:r>
            <a:r>
              <a:rPr lang="en-US" altLang="ko-KR" dirty="0" smtClean="0">
                <a:latin typeface="+mn-ea"/>
              </a:rPr>
              <a:t>IP</a:t>
            </a:r>
            <a:r>
              <a:rPr lang="ko-KR" altLang="en-US" dirty="0" smtClean="0">
                <a:latin typeface="+mn-ea"/>
              </a:rPr>
              <a:t>주소와 공인</a:t>
            </a:r>
            <a:r>
              <a:rPr lang="en-US" altLang="ko-KR" dirty="0" smtClean="0">
                <a:latin typeface="+mn-ea"/>
              </a:rPr>
              <a:t>IP</a:t>
            </a:r>
            <a:r>
              <a:rPr lang="ko-KR" altLang="en-US" dirty="0" smtClean="0">
                <a:latin typeface="+mn-ea"/>
              </a:rPr>
              <a:t>주소가 </a:t>
            </a:r>
            <a:r>
              <a:rPr lang="en-US" altLang="ko-KR" dirty="0" smtClean="0">
                <a:latin typeface="+mn-ea"/>
              </a:rPr>
              <a:t>1:1</a:t>
            </a:r>
            <a:r>
              <a:rPr lang="ko-KR" altLang="en-US" dirty="0" smtClean="0">
                <a:latin typeface="+mn-ea"/>
              </a:rPr>
              <a:t>로 </a:t>
            </a:r>
            <a:r>
              <a:rPr lang="ko-KR" altLang="en-US" dirty="0" err="1" smtClean="0">
                <a:latin typeface="+mn-ea"/>
              </a:rPr>
              <a:t>매칭</a:t>
            </a:r>
            <a:r>
              <a:rPr lang="en-US" altLang="ko-KR" dirty="0" smtClean="0">
                <a:latin typeface="+mn-ea"/>
              </a:rPr>
              <a:t>. </a:t>
            </a:r>
            <a:r>
              <a:rPr lang="ko-KR" altLang="en-US" dirty="0" smtClean="0">
                <a:latin typeface="+mn-ea"/>
              </a:rPr>
              <a:t>고정된 </a:t>
            </a:r>
            <a:r>
              <a:rPr lang="en-US" altLang="ko-KR" dirty="0" smtClean="0">
                <a:latin typeface="+mn-ea"/>
              </a:rPr>
              <a:t>IP</a:t>
            </a:r>
            <a:r>
              <a:rPr lang="ko-KR" altLang="en-US" dirty="0" smtClean="0">
                <a:latin typeface="+mn-ea"/>
              </a:rPr>
              <a:t>주소를 가져야 하는 </a:t>
            </a:r>
            <a:r>
              <a:rPr lang="ko-KR" altLang="en-US" dirty="0" err="1" smtClean="0">
                <a:latin typeface="+mn-ea"/>
              </a:rPr>
              <a:t>웹서버</a:t>
            </a:r>
            <a:r>
              <a:rPr lang="ko-KR" altLang="en-US" dirty="0" smtClean="0">
                <a:latin typeface="+mn-ea"/>
              </a:rPr>
              <a:t> 등에 사용</a:t>
            </a:r>
            <a:endParaRPr lang="en-US" altLang="ko-KR" dirty="0" smtClean="0">
              <a:latin typeface="+mn-ea"/>
            </a:endParaRPr>
          </a:p>
          <a:p>
            <a:pPr lvl="1"/>
            <a:r>
              <a:rPr lang="ko-KR" altLang="en-US" dirty="0">
                <a:latin typeface="+mn-ea"/>
              </a:rPr>
              <a:t>외부에서 내부 </a:t>
            </a:r>
            <a:r>
              <a:rPr lang="ko-KR" altLang="en-US" dirty="0" err="1">
                <a:latin typeface="+mn-ea"/>
              </a:rPr>
              <a:t>사설망을</a:t>
            </a:r>
            <a:r>
              <a:rPr lang="ko-KR" altLang="en-US" dirty="0">
                <a:latin typeface="+mn-ea"/>
              </a:rPr>
              <a:t> 접속하고자 할 때 </a:t>
            </a:r>
            <a:r>
              <a:rPr lang="ko-KR" altLang="en-US" dirty="0" smtClean="0">
                <a:latin typeface="+mn-ea"/>
              </a:rPr>
              <a:t>사용</a:t>
            </a:r>
            <a:endParaRPr lang="en-US" altLang="ko-KR" dirty="0" smtClean="0">
              <a:latin typeface="+mn-ea"/>
            </a:endParaRPr>
          </a:p>
          <a:p>
            <a:r>
              <a:rPr lang="en-US" altLang="ko-KR" dirty="0" smtClean="0"/>
              <a:t>2. </a:t>
            </a:r>
            <a:r>
              <a:rPr lang="ko-KR" altLang="en-US" dirty="0" smtClean="0"/>
              <a:t>동적 </a:t>
            </a:r>
            <a:r>
              <a:rPr lang="en-US" altLang="ko-KR" dirty="0" smtClean="0"/>
              <a:t>NAT </a:t>
            </a:r>
          </a:p>
          <a:p>
            <a:pPr lvl="1"/>
            <a:r>
              <a:rPr lang="ko-KR" altLang="en-US" dirty="0" smtClean="0">
                <a:latin typeface="+mn-ea"/>
              </a:rPr>
              <a:t>클라이언트가 요청하는 순서대로 공인</a:t>
            </a:r>
            <a:r>
              <a:rPr lang="en-US" altLang="ko-KR" dirty="0" smtClean="0">
                <a:latin typeface="+mn-ea"/>
              </a:rPr>
              <a:t>IP</a:t>
            </a:r>
            <a:r>
              <a:rPr lang="ko-KR" altLang="en-US" dirty="0" smtClean="0">
                <a:latin typeface="+mn-ea"/>
              </a:rPr>
              <a:t>주소를 부여</a:t>
            </a:r>
            <a:endParaRPr lang="en-US" altLang="ko-KR" dirty="0" smtClean="0">
              <a:latin typeface="+mn-ea"/>
            </a:endParaRPr>
          </a:p>
          <a:p>
            <a:pPr lvl="1"/>
            <a:r>
              <a:rPr lang="ko-KR" altLang="en-US" dirty="0" smtClean="0">
                <a:latin typeface="+mn-ea"/>
              </a:rPr>
              <a:t>공인</a:t>
            </a:r>
            <a:r>
              <a:rPr lang="en-US" altLang="ko-KR" dirty="0" smtClean="0">
                <a:latin typeface="+mn-ea"/>
              </a:rPr>
              <a:t>IP</a:t>
            </a:r>
            <a:r>
              <a:rPr lang="ko-KR" altLang="en-US" dirty="0" smtClean="0">
                <a:latin typeface="+mn-ea"/>
              </a:rPr>
              <a:t>그룹과 사설</a:t>
            </a:r>
            <a:r>
              <a:rPr lang="en-US" altLang="ko-KR" dirty="0" smtClean="0">
                <a:latin typeface="+mn-ea"/>
              </a:rPr>
              <a:t>IP</a:t>
            </a:r>
            <a:r>
              <a:rPr lang="ko-KR" altLang="en-US" dirty="0" smtClean="0">
                <a:latin typeface="+mn-ea"/>
              </a:rPr>
              <a:t>그룹을 </a:t>
            </a:r>
            <a:r>
              <a:rPr lang="ko-KR" altLang="en-US" dirty="0">
                <a:solidFill>
                  <a:srgbClr val="FF0000"/>
                </a:solidFill>
                <a:latin typeface="+mn-ea"/>
              </a:rPr>
              <a:t>그룹 대 그룹으로 </a:t>
            </a:r>
            <a:r>
              <a:rPr lang="en-US" altLang="ko-KR" dirty="0">
                <a:solidFill>
                  <a:srgbClr val="FF0000"/>
                </a:solidFill>
                <a:latin typeface="+mn-ea"/>
              </a:rPr>
              <a:t>Mapping</a:t>
            </a:r>
            <a:r>
              <a:rPr lang="ko-KR" altLang="en-US" dirty="0" smtClean="0">
                <a:latin typeface="+mn-ea"/>
              </a:rPr>
              <a:t> </a:t>
            </a:r>
            <a:endParaRPr lang="en-US" altLang="ko-KR" dirty="0" smtClean="0">
              <a:latin typeface="+mn-ea"/>
            </a:endParaRPr>
          </a:p>
          <a:p>
            <a:r>
              <a:rPr lang="en-US" altLang="ko-KR" dirty="0" smtClean="0"/>
              <a:t>3. NAT </a:t>
            </a:r>
            <a:r>
              <a:rPr lang="ko-KR" altLang="en-US" dirty="0" smtClean="0"/>
              <a:t>오버로딩 </a:t>
            </a:r>
            <a:r>
              <a:rPr lang="en-US" altLang="ko-KR" dirty="0" smtClean="0"/>
              <a:t>= PAT(port address translation)</a:t>
            </a:r>
          </a:p>
          <a:p>
            <a:pPr lvl="1"/>
            <a:r>
              <a:rPr lang="ko-KR" altLang="en-US" dirty="0" smtClean="0">
                <a:latin typeface="+mn-ea"/>
              </a:rPr>
              <a:t>여러 개의 사설</a:t>
            </a:r>
            <a:r>
              <a:rPr lang="en-US" altLang="ko-KR" dirty="0" smtClean="0">
                <a:latin typeface="+mn-ea"/>
              </a:rPr>
              <a:t>IP</a:t>
            </a:r>
            <a:r>
              <a:rPr lang="ko-KR" altLang="en-US" dirty="0" smtClean="0">
                <a:latin typeface="+mn-ea"/>
              </a:rPr>
              <a:t>주소를 하나의 공인</a:t>
            </a:r>
            <a:r>
              <a:rPr lang="en-US" altLang="ko-KR" dirty="0" smtClean="0">
                <a:latin typeface="+mn-ea"/>
              </a:rPr>
              <a:t>IP</a:t>
            </a:r>
            <a:r>
              <a:rPr lang="ko-KR" altLang="en-US" dirty="0" smtClean="0">
                <a:latin typeface="+mn-ea"/>
              </a:rPr>
              <a:t>주소</a:t>
            </a:r>
            <a:r>
              <a:rPr lang="en-US" altLang="ko-KR" dirty="0" smtClean="0">
                <a:latin typeface="+mn-ea"/>
              </a:rPr>
              <a:t>(</a:t>
            </a:r>
            <a:r>
              <a:rPr lang="ko-KR" altLang="en-US" dirty="0" smtClean="0">
                <a:latin typeface="+mn-ea"/>
              </a:rPr>
              <a:t>포트번호 이용</a:t>
            </a:r>
            <a:r>
              <a:rPr lang="en-US" altLang="ko-KR" dirty="0" smtClean="0">
                <a:latin typeface="+mn-ea"/>
              </a:rPr>
              <a:t>)</a:t>
            </a:r>
            <a:r>
              <a:rPr lang="ko-KR" altLang="en-US" dirty="0" smtClean="0">
                <a:latin typeface="+mn-ea"/>
              </a:rPr>
              <a:t>로 변환</a:t>
            </a:r>
            <a:endParaRPr lang="en-US" altLang="ko-KR" dirty="0" smtClean="0">
              <a:latin typeface="+mn-ea"/>
            </a:endParaRPr>
          </a:p>
          <a:p>
            <a:pPr lvl="1"/>
            <a:r>
              <a:rPr lang="ko-KR" altLang="en-US" dirty="0" smtClean="0">
                <a:latin typeface="+mn-ea"/>
              </a:rPr>
              <a:t>호스트마다 포트번호를 </a:t>
            </a:r>
            <a:r>
              <a:rPr lang="ko-KR" altLang="en-US" dirty="0">
                <a:latin typeface="+mn-ea"/>
              </a:rPr>
              <a:t>다르게 설정해서 하나의 공인 </a:t>
            </a:r>
            <a:r>
              <a:rPr lang="en-US" altLang="ko-KR" dirty="0">
                <a:latin typeface="+mn-ea"/>
              </a:rPr>
              <a:t>IP </a:t>
            </a:r>
            <a:r>
              <a:rPr lang="ko-KR" altLang="en-US" dirty="0">
                <a:latin typeface="+mn-ea"/>
              </a:rPr>
              <a:t>주소로 외부와 통신가능 </a:t>
            </a:r>
            <a:r>
              <a:rPr lang="ko-KR" altLang="en-US" dirty="0" smtClean="0">
                <a:latin typeface="+mn-ea"/>
              </a:rPr>
              <a:t> </a:t>
            </a:r>
            <a:endParaRPr lang="ko-KR" altLang="en-US" dirty="0">
              <a:latin typeface="+mn-ea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NAT</a:t>
            </a:r>
            <a:r>
              <a:rPr lang="ko-KR" altLang="en-US" dirty="0" smtClean="0"/>
              <a:t>의 유형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47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Inside </a:t>
            </a:r>
            <a:r>
              <a:rPr lang="en-US" altLang="ko-KR" dirty="0"/>
              <a:t>Local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내부 </a:t>
            </a:r>
            <a:r>
              <a:rPr lang="ko-KR" altLang="en-US" dirty="0"/>
              <a:t>컴퓨터들이 실제 사용하는 주소 </a:t>
            </a:r>
            <a:r>
              <a:rPr lang="en-US" altLang="ko-KR" dirty="0"/>
              <a:t>(</a:t>
            </a:r>
            <a:r>
              <a:rPr lang="ko-KR" altLang="en-US" dirty="0"/>
              <a:t>사설 </a:t>
            </a:r>
            <a:r>
              <a:rPr lang="en-US" altLang="ko-KR" dirty="0"/>
              <a:t>IP)</a:t>
            </a:r>
          </a:p>
          <a:p>
            <a:r>
              <a:rPr lang="en-US" altLang="ko-KR" dirty="0"/>
              <a:t>Inside Global </a:t>
            </a:r>
            <a:r>
              <a:rPr lang="en-US" altLang="ko-KR" dirty="0" smtClean="0"/>
              <a:t> </a:t>
            </a:r>
          </a:p>
          <a:p>
            <a:pPr lvl="1"/>
            <a:r>
              <a:rPr lang="ko-KR" altLang="en-US" dirty="0" smtClean="0"/>
              <a:t>내부 </a:t>
            </a:r>
            <a:r>
              <a:rPr lang="ko-KR" altLang="en-US" dirty="0"/>
              <a:t>컴퓨터들이 외부로 나갈 때 변환할 주소 </a:t>
            </a:r>
            <a:r>
              <a:rPr lang="en-US" altLang="ko-KR" dirty="0"/>
              <a:t>(</a:t>
            </a:r>
            <a:r>
              <a:rPr lang="ko-KR" altLang="en-US" dirty="0"/>
              <a:t>공인 </a:t>
            </a:r>
            <a:r>
              <a:rPr lang="en-US" altLang="ko-KR" dirty="0"/>
              <a:t>IP)</a:t>
            </a:r>
          </a:p>
          <a:p>
            <a:r>
              <a:rPr lang="en-US" altLang="ko-KR" dirty="0"/>
              <a:t>Outside Global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목적지 </a:t>
            </a:r>
            <a:r>
              <a:rPr lang="ko-KR" altLang="en-US" dirty="0"/>
              <a:t>컴퓨터가 사용하는 공인 </a:t>
            </a:r>
            <a:r>
              <a:rPr lang="en-US" altLang="ko-KR" dirty="0"/>
              <a:t>IP</a:t>
            </a:r>
          </a:p>
          <a:p>
            <a:r>
              <a:rPr lang="en-US" altLang="ko-KR" dirty="0"/>
              <a:t>Outside Local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목적지 </a:t>
            </a:r>
            <a:r>
              <a:rPr lang="ko-KR" altLang="en-US" dirty="0"/>
              <a:t>컴퓨터의 실제 주소</a:t>
            </a:r>
          </a:p>
          <a:p>
            <a:r>
              <a:rPr lang="ko-KR" altLang="en-US" dirty="0" smtClean="0"/>
              <a:t>목적지 </a:t>
            </a:r>
            <a:r>
              <a:rPr lang="ko-KR" altLang="en-US" dirty="0"/>
              <a:t>컴퓨터가 공인 </a:t>
            </a:r>
            <a:r>
              <a:rPr lang="en-US" altLang="ko-KR" dirty="0"/>
              <a:t>IP</a:t>
            </a:r>
            <a:r>
              <a:rPr lang="ko-KR" altLang="en-US" dirty="0"/>
              <a:t>를 사용하는 경우 </a:t>
            </a:r>
            <a:r>
              <a:rPr lang="en-US" altLang="ko-KR" dirty="0"/>
              <a:t>Outside Global</a:t>
            </a:r>
            <a:r>
              <a:rPr lang="ko-KR" altLang="en-US" dirty="0"/>
              <a:t>과 </a:t>
            </a:r>
            <a:r>
              <a:rPr lang="en-US" altLang="ko-KR" dirty="0"/>
              <a:t>Outside Local</a:t>
            </a:r>
            <a:r>
              <a:rPr lang="ko-KR" altLang="en-US" dirty="0"/>
              <a:t>은 같다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NAT</a:t>
            </a:r>
            <a:r>
              <a:rPr lang="ko-KR" altLang="en-US" dirty="0" smtClean="0"/>
              <a:t>에 </a:t>
            </a:r>
            <a:r>
              <a:rPr lang="ko-KR" altLang="en-US" dirty="0"/>
              <a:t>사용되는 </a:t>
            </a:r>
            <a:r>
              <a:rPr lang="ko-KR" altLang="en-US" dirty="0" smtClean="0"/>
              <a:t>주소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7934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그림 </a:t>
            </a:r>
            <a:r>
              <a:rPr lang="en-US" altLang="ko-KR" dirty="0" smtClean="0"/>
              <a:t>14-9. NAT </a:t>
            </a:r>
            <a:r>
              <a:rPr lang="ko-KR" altLang="en-US" dirty="0" smtClean="0"/>
              <a:t>실습 토폴로지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NAT </a:t>
            </a:r>
            <a:r>
              <a:rPr lang="ko-KR" altLang="en-US" dirty="0" smtClean="0"/>
              <a:t>실습 </a:t>
            </a:r>
            <a:endParaRPr lang="ko-KR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2" y="2276872"/>
            <a:ext cx="616267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89323" y="3789040"/>
            <a:ext cx="758541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Inside </a:t>
            </a:r>
          </a:p>
          <a:p>
            <a:r>
              <a:rPr lang="en-US" altLang="ko-KR" sz="1400" dirty="0"/>
              <a:t>L</a:t>
            </a:r>
            <a:r>
              <a:rPr lang="en-US" altLang="ko-KR" sz="1400" dirty="0" smtClean="0"/>
              <a:t>ocal</a:t>
            </a:r>
            <a:endParaRPr lang="ko-KR" alt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347864" y="3789040"/>
            <a:ext cx="795411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Inside </a:t>
            </a:r>
          </a:p>
          <a:p>
            <a:r>
              <a:rPr lang="en-US" altLang="ko-KR" sz="1400" dirty="0" smtClean="0"/>
              <a:t>Global </a:t>
            </a:r>
            <a:endParaRPr lang="ko-KR" alt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526491" y="3789040"/>
            <a:ext cx="914033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Outside </a:t>
            </a:r>
          </a:p>
          <a:p>
            <a:r>
              <a:rPr lang="en-US" altLang="ko-KR" sz="1400" dirty="0" smtClean="0"/>
              <a:t>Global </a:t>
            </a:r>
            <a:endParaRPr lang="ko-KR" alt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436096" y="3789040"/>
            <a:ext cx="914033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Outside </a:t>
            </a:r>
          </a:p>
          <a:p>
            <a:r>
              <a:rPr lang="en-US" altLang="ko-KR" sz="1400" dirty="0" smtClean="0"/>
              <a:t>Local</a:t>
            </a:r>
            <a:endParaRPr lang="ko-KR" alt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619672" y="385175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출발지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516216" y="386104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목적지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8588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IP</a:t>
            </a:r>
            <a:r>
              <a:rPr lang="ko-KR" altLang="en-US" dirty="0" smtClean="0"/>
              <a:t>주소 설정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라우팅</a:t>
            </a:r>
            <a:r>
              <a:rPr lang="en-US" altLang="ko-KR" dirty="0" smtClean="0"/>
              <a:t> </a:t>
            </a:r>
            <a:r>
              <a:rPr lang="ko-KR" altLang="en-US" dirty="0" smtClean="0"/>
              <a:t>설정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NAT </a:t>
            </a:r>
            <a:r>
              <a:rPr lang="ko-KR" altLang="en-US" dirty="0"/>
              <a:t>실습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2060848"/>
            <a:ext cx="4150495" cy="26776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R1(</a:t>
            </a:r>
            <a:r>
              <a:rPr lang="en-US" altLang="ko-KR" sz="1200" dirty="0" err="1"/>
              <a:t>config</a:t>
            </a:r>
            <a:r>
              <a:rPr lang="en-US" altLang="ko-KR" sz="1200" dirty="0"/>
              <a:t>)#interface FastEthernet0/0</a:t>
            </a:r>
          </a:p>
          <a:p>
            <a:r>
              <a:rPr lang="en-US" altLang="ko-KR" sz="1200" dirty="0"/>
              <a:t>R1(</a:t>
            </a:r>
            <a:r>
              <a:rPr lang="en-US" altLang="ko-KR" sz="1200" dirty="0" err="1"/>
              <a:t>config</a:t>
            </a:r>
            <a:r>
              <a:rPr lang="en-US" altLang="ko-KR" sz="1200" dirty="0"/>
              <a:t>-if)#no shutdown</a:t>
            </a:r>
          </a:p>
          <a:p>
            <a:r>
              <a:rPr lang="en-US" altLang="ko-KR" sz="1200" dirty="0"/>
              <a:t>R1(</a:t>
            </a:r>
            <a:r>
              <a:rPr lang="en-US" altLang="ko-KR" sz="1200" dirty="0" err="1"/>
              <a:t>config</a:t>
            </a:r>
            <a:r>
              <a:rPr lang="en-US" altLang="ko-KR" sz="1200" dirty="0"/>
              <a:t>-if</a:t>
            </a:r>
            <a:r>
              <a:rPr lang="en-US" altLang="ko-KR" sz="1200" dirty="0" smtClean="0"/>
              <a:t>)#</a:t>
            </a:r>
            <a:r>
              <a:rPr lang="en-US" altLang="ko-KR" sz="1200" dirty="0" err="1" smtClean="0"/>
              <a:t>ip</a:t>
            </a:r>
            <a:r>
              <a:rPr lang="en-US" altLang="ko-KR" sz="1200" dirty="0" smtClean="0"/>
              <a:t> </a:t>
            </a:r>
            <a:r>
              <a:rPr lang="en-US" altLang="ko-KR" sz="1200" dirty="0"/>
              <a:t>address 192.168.1.1 255.255.255.0</a:t>
            </a:r>
          </a:p>
          <a:p>
            <a:r>
              <a:rPr lang="en-US" altLang="ko-KR" sz="1200" dirty="0" smtClean="0"/>
              <a:t>R1(</a:t>
            </a:r>
            <a:r>
              <a:rPr lang="en-US" altLang="ko-KR" sz="1200" dirty="0" err="1" smtClean="0"/>
              <a:t>config</a:t>
            </a:r>
            <a:r>
              <a:rPr lang="en-US" altLang="ko-KR" sz="1200" dirty="0" smtClean="0"/>
              <a:t>-if</a:t>
            </a:r>
            <a:r>
              <a:rPr lang="en-US" altLang="ko-KR" sz="1200" dirty="0"/>
              <a:t>)#exit</a:t>
            </a:r>
          </a:p>
          <a:p>
            <a:r>
              <a:rPr lang="en-US" altLang="ko-KR" sz="1200" dirty="0"/>
              <a:t>R1(</a:t>
            </a:r>
            <a:r>
              <a:rPr lang="en-US" altLang="ko-KR" sz="1200" dirty="0" err="1"/>
              <a:t>config</a:t>
            </a:r>
            <a:r>
              <a:rPr lang="en-US" altLang="ko-KR" sz="1200" dirty="0"/>
              <a:t>)#interface FastEthernet0/1</a:t>
            </a:r>
          </a:p>
          <a:p>
            <a:r>
              <a:rPr lang="en-US" altLang="ko-KR" sz="1200" dirty="0"/>
              <a:t>R1(</a:t>
            </a:r>
            <a:r>
              <a:rPr lang="en-US" altLang="ko-KR" sz="1200" dirty="0" err="1"/>
              <a:t>config</a:t>
            </a:r>
            <a:r>
              <a:rPr lang="en-US" altLang="ko-KR" sz="1200" dirty="0"/>
              <a:t>-if)#no shutdown</a:t>
            </a:r>
          </a:p>
          <a:p>
            <a:r>
              <a:rPr lang="en-US" altLang="ko-KR" sz="1200" dirty="0" smtClean="0"/>
              <a:t>R1(</a:t>
            </a:r>
            <a:r>
              <a:rPr lang="en-US" altLang="ko-KR" sz="1200" dirty="0" err="1" smtClean="0"/>
              <a:t>config</a:t>
            </a:r>
            <a:r>
              <a:rPr lang="en-US" altLang="ko-KR" sz="1200" dirty="0" smtClean="0"/>
              <a:t>-if)#</a:t>
            </a:r>
            <a:r>
              <a:rPr lang="en-US" altLang="ko-KR" sz="1200" dirty="0" err="1" smtClean="0"/>
              <a:t>ip</a:t>
            </a:r>
            <a:r>
              <a:rPr lang="en-US" altLang="ko-KR" sz="1200" dirty="0" smtClean="0"/>
              <a:t> </a:t>
            </a:r>
            <a:r>
              <a:rPr lang="en-US" altLang="ko-KR" sz="1200" dirty="0"/>
              <a:t>address 203.230.7.1 255.255.255.0</a:t>
            </a:r>
          </a:p>
          <a:p>
            <a:r>
              <a:rPr lang="en-US" altLang="ko-KR" sz="1200" dirty="0"/>
              <a:t>R</a:t>
            </a:r>
            <a:r>
              <a:rPr lang="en-US" altLang="ko-KR" sz="1200" dirty="0" smtClean="0"/>
              <a:t>1(</a:t>
            </a:r>
            <a:r>
              <a:rPr lang="en-US" altLang="ko-KR" sz="1200" dirty="0" err="1" smtClean="0"/>
              <a:t>config</a:t>
            </a:r>
            <a:r>
              <a:rPr lang="en-US" altLang="ko-KR" sz="1200" dirty="0" smtClean="0"/>
              <a:t>-if</a:t>
            </a:r>
            <a:r>
              <a:rPr lang="en-US" altLang="ko-KR" sz="1200" dirty="0"/>
              <a:t>)#</a:t>
            </a:r>
            <a:r>
              <a:rPr lang="en-US" altLang="ko-KR" sz="1200" dirty="0" smtClean="0"/>
              <a:t>exit</a:t>
            </a:r>
          </a:p>
          <a:p>
            <a:endParaRPr lang="en-US" altLang="ko-KR" sz="1200" dirty="0" smtClean="0"/>
          </a:p>
          <a:p>
            <a:r>
              <a:rPr lang="en-US" altLang="ko-KR" sz="1200" dirty="0"/>
              <a:t>R1(</a:t>
            </a:r>
            <a:r>
              <a:rPr lang="en-US" altLang="ko-KR" sz="1200" dirty="0" err="1"/>
              <a:t>config</a:t>
            </a:r>
            <a:r>
              <a:rPr lang="en-US" altLang="ko-KR" sz="1200" dirty="0"/>
              <a:t>)#router rip</a:t>
            </a:r>
          </a:p>
          <a:p>
            <a:r>
              <a:rPr lang="en-US" altLang="ko-KR" sz="1200" dirty="0"/>
              <a:t>R1(</a:t>
            </a:r>
            <a:r>
              <a:rPr lang="en-US" altLang="ko-KR" sz="1200" dirty="0" err="1"/>
              <a:t>config</a:t>
            </a:r>
            <a:r>
              <a:rPr lang="en-US" altLang="ko-KR" sz="1200" dirty="0"/>
              <a:t>-router)#version 2</a:t>
            </a:r>
          </a:p>
          <a:p>
            <a:r>
              <a:rPr lang="en-US" altLang="ko-KR" sz="1200" dirty="0"/>
              <a:t>R1(</a:t>
            </a:r>
            <a:r>
              <a:rPr lang="en-US" altLang="ko-KR" sz="1200" dirty="0" err="1"/>
              <a:t>config</a:t>
            </a:r>
            <a:r>
              <a:rPr lang="en-US" altLang="ko-KR" sz="1200" dirty="0"/>
              <a:t>-router)#network 203.230.7.0</a:t>
            </a:r>
          </a:p>
          <a:p>
            <a:r>
              <a:rPr lang="en-US" altLang="ko-KR" sz="1200" dirty="0"/>
              <a:t>R1(</a:t>
            </a:r>
            <a:r>
              <a:rPr lang="en-US" altLang="ko-KR" sz="1200" dirty="0" err="1"/>
              <a:t>config</a:t>
            </a:r>
            <a:r>
              <a:rPr lang="en-US" altLang="ko-KR" sz="1200" dirty="0"/>
              <a:t>-router)#network 192.168.1.0</a:t>
            </a:r>
          </a:p>
          <a:p>
            <a:r>
              <a:rPr lang="en-US" altLang="ko-KR" sz="1200" dirty="0" smtClean="0"/>
              <a:t>R1(</a:t>
            </a:r>
            <a:r>
              <a:rPr lang="en-US" altLang="ko-KR" sz="1200" dirty="0" err="1" smtClean="0"/>
              <a:t>config</a:t>
            </a:r>
            <a:r>
              <a:rPr lang="en-US" altLang="ko-KR" sz="1200" dirty="0" smtClean="0"/>
              <a:t>-router</a:t>
            </a:r>
            <a:r>
              <a:rPr lang="en-US" altLang="ko-KR" sz="1200" dirty="0"/>
              <a:t>)#no auto-summary</a:t>
            </a:r>
            <a:endParaRPr lang="ko-KR" alt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4355976" y="1772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97969" y="2058445"/>
            <a:ext cx="4150495" cy="26776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R2(</a:t>
            </a:r>
            <a:r>
              <a:rPr lang="en-US" altLang="ko-KR" sz="1200" dirty="0" err="1"/>
              <a:t>config</a:t>
            </a:r>
            <a:r>
              <a:rPr lang="en-US" altLang="ko-KR" sz="1200" dirty="0"/>
              <a:t>)#interface FastEthernet0/0</a:t>
            </a:r>
          </a:p>
          <a:p>
            <a:r>
              <a:rPr lang="en-US" altLang="ko-KR" sz="1200" dirty="0"/>
              <a:t>R2(</a:t>
            </a:r>
            <a:r>
              <a:rPr lang="en-US" altLang="ko-KR" sz="1200" dirty="0" err="1"/>
              <a:t>config</a:t>
            </a:r>
            <a:r>
              <a:rPr lang="en-US" altLang="ko-KR" sz="1200" dirty="0"/>
              <a:t>-if)#no shutdown</a:t>
            </a:r>
          </a:p>
          <a:p>
            <a:r>
              <a:rPr lang="en-US" altLang="ko-KR" sz="1200" dirty="0" smtClean="0"/>
              <a:t>R2(</a:t>
            </a:r>
            <a:r>
              <a:rPr lang="en-US" altLang="ko-KR" sz="1200" dirty="0" err="1" smtClean="0"/>
              <a:t>config</a:t>
            </a:r>
            <a:r>
              <a:rPr lang="en-US" altLang="ko-KR" sz="1200" dirty="0" smtClean="0"/>
              <a:t>-if)#</a:t>
            </a:r>
            <a:r>
              <a:rPr lang="en-US" altLang="ko-KR" sz="1200" dirty="0" err="1" smtClean="0"/>
              <a:t>ip</a:t>
            </a:r>
            <a:r>
              <a:rPr lang="en-US" altLang="ko-KR" sz="1200" dirty="0" smtClean="0"/>
              <a:t> </a:t>
            </a:r>
            <a:r>
              <a:rPr lang="en-US" altLang="ko-KR" sz="1200" dirty="0"/>
              <a:t>address 203.230.7.2 255.255.255.0</a:t>
            </a:r>
          </a:p>
          <a:p>
            <a:r>
              <a:rPr lang="en-US" altLang="ko-KR" sz="1200" dirty="0" smtClean="0"/>
              <a:t>R2(</a:t>
            </a:r>
            <a:r>
              <a:rPr lang="en-US" altLang="ko-KR" sz="1200" dirty="0" err="1" smtClean="0"/>
              <a:t>config</a:t>
            </a:r>
            <a:r>
              <a:rPr lang="en-US" altLang="ko-KR" sz="1200" dirty="0" smtClean="0"/>
              <a:t>-if</a:t>
            </a:r>
            <a:r>
              <a:rPr lang="en-US" altLang="ko-KR" sz="1200" dirty="0"/>
              <a:t>)#exit</a:t>
            </a:r>
          </a:p>
          <a:p>
            <a:r>
              <a:rPr lang="en-US" altLang="ko-KR" sz="1200" dirty="0"/>
              <a:t>R2(</a:t>
            </a:r>
            <a:r>
              <a:rPr lang="en-US" altLang="ko-KR" sz="1200" dirty="0" err="1"/>
              <a:t>config</a:t>
            </a:r>
            <a:r>
              <a:rPr lang="en-US" altLang="ko-KR" sz="1200" dirty="0"/>
              <a:t>)#interface FastEthernet0/1</a:t>
            </a:r>
          </a:p>
          <a:p>
            <a:r>
              <a:rPr lang="en-US" altLang="ko-KR" sz="1200" dirty="0"/>
              <a:t>R2(</a:t>
            </a:r>
            <a:r>
              <a:rPr lang="en-US" altLang="ko-KR" sz="1200" dirty="0" err="1"/>
              <a:t>config</a:t>
            </a:r>
            <a:r>
              <a:rPr lang="en-US" altLang="ko-KR" sz="1200" dirty="0"/>
              <a:t>-if)#no shutdown</a:t>
            </a:r>
          </a:p>
          <a:p>
            <a:r>
              <a:rPr lang="en-US" altLang="ko-KR" sz="1200" dirty="0" smtClean="0"/>
              <a:t>R2(</a:t>
            </a:r>
            <a:r>
              <a:rPr lang="en-US" altLang="ko-KR" sz="1200" dirty="0" err="1" smtClean="0"/>
              <a:t>config</a:t>
            </a:r>
            <a:r>
              <a:rPr lang="en-US" altLang="ko-KR" sz="1200" dirty="0" smtClean="0"/>
              <a:t>-if)#</a:t>
            </a:r>
            <a:r>
              <a:rPr lang="en-US" altLang="ko-KR" sz="1200" dirty="0" err="1" smtClean="0"/>
              <a:t>ip</a:t>
            </a:r>
            <a:r>
              <a:rPr lang="en-US" altLang="ko-KR" sz="1200" dirty="0" smtClean="0"/>
              <a:t> </a:t>
            </a:r>
            <a:r>
              <a:rPr lang="en-US" altLang="ko-KR" sz="1200" dirty="0"/>
              <a:t>address 150.183.235.1 255.255.0.0</a:t>
            </a:r>
          </a:p>
          <a:p>
            <a:r>
              <a:rPr lang="en-US" altLang="ko-KR" sz="1200" dirty="0"/>
              <a:t>R2(</a:t>
            </a:r>
            <a:r>
              <a:rPr lang="en-US" altLang="ko-KR" sz="1200" dirty="0" err="1"/>
              <a:t>config</a:t>
            </a:r>
            <a:r>
              <a:rPr lang="en-US" altLang="ko-KR" sz="1200" dirty="0"/>
              <a:t>-if</a:t>
            </a:r>
            <a:r>
              <a:rPr lang="en-US" altLang="ko-KR" sz="1200" dirty="0" smtClean="0"/>
              <a:t>)#exit</a:t>
            </a:r>
          </a:p>
          <a:p>
            <a:endParaRPr lang="en-US" altLang="ko-KR" sz="1200" dirty="0"/>
          </a:p>
          <a:p>
            <a:r>
              <a:rPr lang="en-US" altLang="ko-KR" sz="1200" dirty="0"/>
              <a:t>R2(</a:t>
            </a:r>
            <a:r>
              <a:rPr lang="en-US" altLang="ko-KR" sz="1200" dirty="0" err="1"/>
              <a:t>config</a:t>
            </a:r>
            <a:r>
              <a:rPr lang="en-US" altLang="ko-KR" sz="1200" dirty="0"/>
              <a:t>)#router rip</a:t>
            </a:r>
          </a:p>
          <a:p>
            <a:r>
              <a:rPr lang="en-US" altLang="ko-KR" sz="1200" dirty="0"/>
              <a:t>R2(</a:t>
            </a:r>
            <a:r>
              <a:rPr lang="en-US" altLang="ko-KR" sz="1200" dirty="0" err="1"/>
              <a:t>config</a:t>
            </a:r>
            <a:r>
              <a:rPr lang="en-US" altLang="ko-KR" sz="1200" dirty="0"/>
              <a:t>-router)#version 2</a:t>
            </a:r>
          </a:p>
          <a:p>
            <a:r>
              <a:rPr lang="en-US" altLang="ko-KR" sz="1200" dirty="0"/>
              <a:t>R2(</a:t>
            </a:r>
            <a:r>
              <a:rPr lang="en-US" altLang="ko-KR" sz="1200" dirty="0" err="1"/>
              <a:t>config</a:t>
            </a:r>
            <a:r>
              <a:rPr lang="en-US" altLang="ko-KR" sz="1200" dirty="0"/>
              <a:t>-router)#network 150.183.235.0</a:t>
            </a:r>
          </a:p>
          <a:p>
            <a:r>
              <a:rPr lang="en-US" altLang="ko-KR" sz="1200" dirty="0"/>
              <a:t>R2(</a:t>
            </a:r>
            <a:r>
              <a:rPr lang="en-US" altLang="ko-KR" sz="1200" dirty="0" err="1"/>
              <a:t>config</a:t>
            </a:r>
            <a:r>
              <a:rPr lang="en-US" altLang="ko-KR" sz="1200" dirty="0"/>
              <a:t>-router)#network 203.230.7.0</a:t>
            </a:r>
          </a:p>
          <a:p>
            <a:r>
              <a:rPr lang="en-US" altLang="ko-KR" sz="1200" dirty="0"/>
              <a:t>R2(</a:t>
            </a:r>
            <a:r>
              <a:rPr lang="en-US" altLang="ko-KR" sz="1200" dirty="0" err="1"/>
              <a:t>config</a:t>
            </a:r>
            <a:r>
              <a:rPr lang="en-US" altLang="ko-KR" sz="1200" dirty="0"/>
              <a:t>-router)#no auto-summary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62691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PC3</a:t>
            </a:r>
            <a:r>
              <a:rPr lang="ko-KR" altLang="en-US" dirty="0" smtClean="0"/>
              <a:t>의 주소를 변환해보자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192.168.1.2/24  </a:t>
            </a:r>
            <a:r>
              <a:rPr lang="en-US" altLang="ko-KR" dirty="0" smtClean="0">
                <a:sym typeface="Wingdings" panose="05000000000000000000" pitchFamily="2" charset="2"/>
              </a:rPr>
              <a:t>  203.230.7.3/24 </a:t>
            </a:r>
            <a:r>
              <a:rPr lang="ko-KR" altLang="en-US" dirty="0" smtClean="0">
                <a:sym typeface="Wingdings" panose="05000000000000000000" pitchFamily="2" charset="2"/>
              </a:rPr>
              <a:t>로 변환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2.1 </a:t>
            </a:r>
            <a:r>
              <a:rPr lang="ko-KR" altLang="en-US" dirty="0" smtClean="0"/>
              <a:t>정적 </a:t>
            </a:r>
            <a:r>
              <a:rPr lang="en-US" altLang="ko-KR" dirty="0" smtClean="0"/>
              <a:t>NAT </a:t>
            </a:r>
            <a:r>
              <a:rPr lang="ko-KR" altLang="en-US" dirty="0" smtClean="0"/>
              <a:t>실습 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15616" y="2420888"/>
            <a:ext cx="6494085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R1(</a:t>
            </a:r>
            <a:r>
              <a:rPr lang="en-US" altLang="ko-KR" sz="1600" dirty="0" err="1"/>
              <a:t>config</a:t>
            </a:r>
            <a:r>
              <a:rPr lang="en-US" altLang="ko-KR" sz="1600" dirty="0"/>
              <a:t>)#</a:t>
            </a:r>
            <a:r>
              <a:rPr lang="en-US" altLang="ko-KR" sz="1600" dirty="0" err="1"/>
              <a:t>ip</a:t>
            </a:r>
            <a:r>
              <a:rPr lang="en-US" altLang="ko-KR" sz="1600" dirty="0"/>
              <a:t> </a:t>
            </a:r>
            <a:r>
              <a:rPr lang="en-US" altLang="ko-KR" sz="1600" dirty="0" err="1"/>
              <a:t>nat</a:t>
            </a:r>
            <a:r>
              <a:rPr lang="en-US" altLang="ko-KR" sz="1600" dirty="0"/>
              <a:t> inside source </a:t>
            </a:r>
            <a:r>
              <a:rPr lang="en-US" altLang="ko-KR" sz="1600" dirty="0">
                <a:solidFill>
                  <a:srgbClr val="FF0000"/>
                </a:solidFill>
              </a:rPr>
              <a:t>static</a:t>
            </a:r>
            <a:r>
              <a:rPr lang="en-US" altLang="ko-KR" sz="1600" dirty="0"/>
              <a:t> 192.168.1.2 203.230.7.3</a:t>
            </a:r>
          </a:p>
          <a:p>
            <a:r>
              <a:rPr lang="en-US" altLang="ko-KR" sz="1600" dirty="0"/>
              <a:t>R1(</a:t>
            </a:r>
            <a:r>
              <a:rPr lang="en-US" altLang="ko-KR" sz="1600" dirty="0" err="1"/>
              <a:t>config</a:t>
            </a:r>
            <a:r>
              <a:rPr lang="en-US" altLang="ko-KR" sz="1600" dirty="0"/>
              <a:t>)#</a:t>
            </a:r>
            <a:r>
              <a:rPr lang="en-US" altLang="ko-KR" sz="1600" dirty="0" err="1"/>
              <a:t>int</a:t>
            </a:r>
            <a:r>
              <a:rPr lang="en-US" altLang="ko-KR" sz="1600" dirty="0"/>
              <a:t> fa0/0</a:t>
            </a:r>
          </a:p>
          <a:p>
            <a:r>
              <a:rPr lang="en-US" altLang="ko-KR" sz="1600" dirty="0"/>
              <a:t>R1(</a:t>
            </a:r>
            <a:r>
              <a:rPr lang="en-US" altLang="ko-KR" sz="1600" dirty="0" err="1"/>
              <a:t>config</a:t>
            </a:r>
            <a:r>
              <a:rPr lang="en-US" altLang="ko-KR" sz="1600" dirty="0"/>
              <a:t>-if)#</a:t>
            </a:r>
            <a:r>
              <a:rPr lang="en-US" altLang="ko-KR" sz="1600" dirty="0" err="1"/>
              <a:t>ip</a:t>
            </a:r>
            <a:r>
              <a:rPr lang="en-US" altLang="ko-KR" sz="1600" dirty="0"/>
              <a:t> </a:t>
            </a:r>
            <a:r>
              <a:rPr lang="en-US" altLang="ko-KR" sz="1600" dirty="0" err="1"/>
              <a:t>nat</a:t>
            </a:r>
            <a:r>
              <a:rPr lang="en-US" altLang="ko-KR" sz="1600" dirty="0"/>
              <a:t> inside</a:t>
            </a:r>
          </a:p>
          <a:p>
            <a:r>
              <a:rPr lang="en-US" altLang="ko-KR" sz="1600" dirty="0"/>
              <a:t>R1(</a:t>
            </a:r>
            <a:r>
              <a:rPr lang="en-US" altLang="ko-KR" sz="1600" dirty="0" err="1"/>
              <a:t>config</a:t>
            </a:r>
            <a:r>
              <a:rPr lang="en-US" altLang="ko-KR" sz="1600" dirty="0"/>
              <a:t>-if)#</a:t>
            </a:r>
            <a:r>
              <a:rPr lang="en-US" altLang="ko-KR" sz="1600" dirty="0" err="1"/>
              <a:t>int</a:t>
            </a:r>
            <a:r>
              <a:rPr lang="en-US" altLang="ko-KR" sz="1600" dirty="0"/>
              <a:t> fa0/1</a:t>
            </a:r>
          </a:p>
          <a:p>
            <a:r>
              <a:rPr lang="en-US" altLang="ko-KR" sz="1600" dirty="0"/>
              <a:t>R1(</a:t>
            </a:r>
            <a:r>
              <a:rPr lang="en-US" altLang="ko-KR" sz="1600" dirty="0" err="1"/>
              <a:t>config</a:t>
            </a:r>
            <a:r>
              <a:rPr lang="en-US" altLang="ko-KR" sz="1600" dirty="0"/>
              <a:t>-if)#</a:t>
            </a:r>
            <a:r>
              <a:rPr lang="en-US" altLang="ko-KR" sz="1600" dirty="0" err="1"/>
              <a:t>ip</a:t>
            </a:r>
            <a:r>
              <a:rPr lang="en-US" altLang="ko-KR" sz="1600" dirty="0"/>
              <a:t> </a:t>
            </a:r>
            <a:r>
              <a:rPr lang="en-US" altLang="ko-KR" sz="1600" dirty="0" err="1"/>
              <a:t>nat</a:t>
            </a:r>
            <a:r>
              <a:rPr lang="en-US" altLang="ko-KR" sz="1600" dirty="0"/>
              <a:t> outside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77669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Ping</a:t>
            </a:r>
            <a:r>
              <a:rPr lang="ko-KR" altLang="en-US" dirty="0" smtClean="0"/>
              <a:t> 테스트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정적 </a:t>
            </a:r>
            <a:r>
              <a:rPr lang="en-US" altLang="ko-KR" dirty="0"/>
              <a:t>NAT </a:t>
            </a:r>
            <a:r>
              <a:rPr lang="ko-KR" altLang="en-US" dirty="0"/>
              <a:t>실습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651862"/>
            <a:ext cx="4694279" cy="372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64722" y="4595644"/>
            <a:ext cx="6955750" cy="18158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R1#show </a:t>
            </a:r>
            <a:r>
              <a:rPr lang="en-US" altLang="ko-KR" sz="1400" dirty="0" err="1"/>
              <a:t>ip</a:t>
            </a:r>
            <a:r>
              <a:rPr lang="en-US" altLang="ko-KR" sz="1400" dirty="0"/>
              <a:t> </a:t>
            </a:r>
            <a:r>
              <a:rPr lang="en-US" altLang="ko-KR" sz="1400" dirty="0" err="1"/>
              <a:t>nat</a:t>
            </a:r>
            <a:r>
              <a:rPr lang="en-US" altLang="ko-KR" sz="1400" dirty="0"/>
              <a:t> translations</a:t>
            </a:r>
          </a:p>
          <a:p>
            <a:r>
              <a:rPr lang="en-US" altLang="ko-KR" sz="1400" dirty="0"/>
              <a:t>Pro  Inside global     Inside local       Outside local      Outside global</a:t>
            </a:r>
          </a:p>
          <a:p>
            <a:r>
              <a:rPr lang="en-US" altLang="ko-KR" sz="1400" dirty="0" err="1"/>
              <a:t>icmp</a:t>
            </a:r>
            <a:r>
              <a:rPr lang="en-US" altLang="ko-KR" sz="1400" dirty="0"/>
              <a:t> 203.230.7.3:6     192.168.1.2:6      150.183.235.2:6    150.183.235.2:6</a:t>
            </a:r>
          </a:p>
          <a:p>
            <a:r>
              <a:rPr lang="en-US" altLang="ko-KR" sz="1400" dirty="0" err="1"/>
              <a:t>icmp</a:t>
            </a:r>
            <a:r>
              <a:rPr lang="en-US" altLang="ko-KR" sz="1400" dirty="0"/>
              <a:t> 203.230.7.3:7     192.168.1.2:7      150.183.235.2:7    150.183.235.2:7</a:t>
            </a:r>
          </a:p>
          <a:p>
            <a:r>
              <a:rPr lang="en-US" altLang="ko-KR" sz="1400" dirty="0" err="1"/>
              <a:t>icmp</a:t>
            </a:r>
            <a:r>
              <a:rPr lang="en-US" altLang="ko-KR" sz="1400" dirty="0"/>
              <a:t> 203.230.7.3:8     192.168.1.2:8      150.183.235.2:8    150.183.235.2:8</a:t>
            </a:r>
          </a:p>
          <a:p>
            <a:r>
              <a:rPr lang="en-US" altLang="ko-KR" sz="1400" dirty="0" err="1"/>
              <a:t>icmp</a:t>
            </a:r>
            <a:r>
              <a:rPr lang="en-US" altLang="ko-KR" sz="1400" dirty="0"/>
              <a:t> 203.230.7.3:9     192.168.1.2:9      150.183.235.2:9    150.183.235.2:9</a:t>
            </a:r>
          </a:p>
          <a:p>
            <a:r>
              <a:rPr lang="en-US" altLang="ko-KR" sz="1400" dirty="0"/>
              <a:t>---  203.230.7.3       192.168.1.2        ---                ---</a:t>
            </a:r>
          </a:p>
          <a:p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22866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ko-KR" dirty="0" smtClean="0"/>
              <a:t>192.168.1.2/24</a:t>
            </a:r>
            <a:r>
              <a:rPr lang="ko-KR" altLang="en-US" dirty="0" smtClean="0"/>
              <a:t>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호스트가</a:t>
            </a:r>
            <a:r>
              <a:rPr lang="en-US" altLang="ko-KR" dirty="0" smtClean="0"/>
              <a:t> 150.183.235.0/24</a:t>
            </a:r>
            <a:r>
              <a:rPr lang="ko-KR" altLang="en-US" dirty="0" smtClean="0"/>
              <a:t> 네트워크로 접근 시 </a:t>
            </a:r>
            <a:r>
              <a:rPr lang="en-US" altLang="ko-KR" dirty="0" smtClean="0"/>
              <a:t>203.230.7.7/24~203.230.7.15/24 </a:t>
            </a:r>
            <a:r>
              <a:rPr lang="ko-KR" altLang="en-US" dirty="0" smtClean="0"/>
              <a:t>내의 주소로 변환되어 나가도록 설정해보자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2.2 </a:t>
            </a:r>
            <a:r>
              <a:rPr lang="ko-KR" altLang="en-US" dirty="0" smtClean="0"/>
              <a:t>동적 </a:t>
            </a:r>
            <a:r>
              <a:rPr lang="en-US" altLang="ko-KR" dirty="0" smtClean="0"/>
              <a:t>NAT </a:t>
            </a:r>
            <a:r>
              <a:rPr lang="ko-KR" altLang="en-US" dirty="0" smtClean="0"/>
              <a:t>실습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2852936"/>
            <a:ext cx="7473521" cy="31085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R1(</a:t>
            </a:r>
            <a:r>
              <a:rPr lang="en-US" altLang="ko-KR" sz="1400" dirty="0" err="1"/>
              <a:t>config</a:t>
            </a:r>
            <a:r>
              <a:rPr lang="en-US" altLang="ko-KR" sz="1400" dirty="0"/>
              <a:t>)#no </a:t>
            </a:r>
            <a:r>
              <a:rPr lang="en-US" altLang="ko-KR" sz="1400" dirty="0" err="1"/>
              <a:t>ip</a:t>
            </a:r>
            <a:r>
              <a:rPr lang="en-US" altLang="ko-KR" sz="1400" dirty="0"/>
              <a:t> </a:t>
            </a:r>
            <a:r>
              <a:rPr lang="en-US" altLang="ko-KR" sz="1400" dirty="0" err="1"/>
              <a:t>nat</a:t>
            </a:r>
            <a:r>
              <a:rPr lang="en-US" altLang="ko-KR" sz="1400" dirty="0"/>
              <a:t> inside source static 192.168.1.2 </a:t>
            </a:r>
            <a:r>
              <a:rPr lang="en-US" altLang="ko-KR" sz="1400" dirty="0" smtClean="0"/>
              <a:t>203.230.7.3</a:t>
            </a:r>
          </a:p>
          <a:p>
            <a:r>
              <a:rPr lang="en-US" altLang="ko-KR" sz="1400" dirty="0"/>
              <a:t> </a:t>
            </a:r>
            <a:r>
              <a:rPr lang="en-US" altLang="ko-KR" sz="1400" dirty="0" smtClean="0"/>
              <a:t> - </a:t>
            </a:r>
            <a:r>
              <a:rPr lang="ko-KR" altLang="en-US" sz="1400" dirty="0" smtClean="0"/>
              <a:t>앞에서 정의한 정적 </a:t>
            </a:r>
            <a:r>
              <a:rPr lang="en-US" altLang="ko-KR" sz="1400" dirty="0" smtClean="0"/>
              <a:t>NAT</a:t>
            </a:r>
            <a:r>
              <a:rPr lang="ko-KR" altLang="en-US" sz="1400" dirty="0" smtClean="0"/>
              <a:t>를 삭제</a:t>
            </a:r>
            <a:endParaRPr lang="en-US" altLang="ko-KR" sz="1400" dirty="0"/>
          </a:p>
          <a:p>
            <a:r>
              <a:rPr lang="en-US" altLang="ko-KR" sz="1400" dirty="0" smtClean="0"/>
              <a:t>R1(</a:t>
            </a:r>
            <a:r>
              <a:rPr lang="en-US" altLang="ko-KR" sz="1400" dirty="0" err="1" smtClean="0"/>
              <a:t>config</a:t>
            </a:r>
            <a:r>
              <a:rPr lang="en-US" altLang="ko-KR" sz="1400" dirty="0"/>
              <a:t>)#</a:t>
            </a:r>
            <a:r>
              <a:rPr lang="en-US" altLang="ko-KR" sz="1400" dirty="0" err="1">
                <a:solidFill>
                  <a:srgbClr val="FF0000"/>
                </a:solidFill>
              </a:rPr>
              <a:t>ip</a:t>
            </a:r>
            <a:r>
              <a:rPr lang="en-US" altLang="ko-KR" sz="1400" dirty="0">
                <a:solidFill>
                  <a:srgbClr val="FF0000"/>
                </a:solidFill>
              </a:rPr>
              <a:t> </a:t>
            </a:r>
            <a:r>
              <a:rPr lang="en-US" altLang="ko-KR" sz="1400" dirty="0" err="1">
                <a:solidFill>
                  <a:srgbClr val="FF0000"/>
                </a:solidFill>
              </a:rPr>
              <a:t>nat</a:t>
            </a:r>
            <a:r>
              <a:rPr lang="en-US" altLang="ko-KR" sz="1400" dirty="0">
                <a:solidFill>
                  <a:srgbClr val="FF0000"/>
                </a:solidFill>
              </a:rPr>
              <a:t> pool </a:t>
            </a:r>
            <a:r>
              <a:rPr lang="en-US" altLang="ko-KR" sz="1400" dirty="0" err="1">
                <a:solidFill>
                  <a:srgbClr val="FF0000"/>
                </a:solidFill>
              </a:rPr>
              <a:t>inokyuni</a:t>
            </a:r>
            <a:r>
              <a:rPr lang="en-US" altLang="ko-KR" sz="1400" dirty="0">
                <a:solidFill>
                  <a:srgbClr val="FF0000"/>
                </a:solidFill>
              </a:rPr>
              <a:t> </a:t>
            </a:r>
            <a:r>
              <a:rPr lang="en-US" altLang="ko-KR" sz="1400" dirty="0"/>
              <a:t>203.230.7.7 203.230.7.15 </a:t>
            </a:r>
            <a:r>
              <a:rPr lang="en-US" altLang="ko-KR" sz="1400" dirty="0" err="1"/>
              <a:t>netmask</a:t>
            </a:r>
            <a:r>
              <a:rPr lang="en-US" altLang="ko-KR" sz="1400" dirty="0"/>
              <a:t> </a:t>
            </a:r>
            <a:r>
              <a:rPr lang="en-US" altLang="ko-KR" sz="1400" dirty="0" smtClean="0"/>
              <a:t>255.255.255.0</a:t>
            </a:r>
          </a:p>
          <a:p>
            <a:r>
              <a:rPr lang="en-US" altLang="ko-KR" sz="1400" dirty="0"/>
              <a:t> </a:t>
            </a:r>
            <a:r>
              <a:rPr lang="en-US" altLang="ko-KR" sz="1400" dirty="0" smtClean="0"/>
              <a:t> - </a:t>
            </a:r>
            <a:r>
              <a:rPr lang="en-US" altLang="ko-KR" sz="1400" dirty="0" err="1" smtClean="0"/>
              <a:t>inokyuni</a:t>
            </a:r>
            <a:r>
              <a:rPr lang="ko-KR" altLang="en-US" sz="1400" dirty="0" smtClean="0"/>
              <a:t>라는 이름을 가진 </a:t>
            </a:r>
            <a:r>
              <a:rPr lang="en-US" altLang="ko-KR" sz="1400" dirty="0" smtClean="0"/>
              <a:t>NAT</a:t>
            </a:r>
            <a:r>
              <a:rPr lang="ko-KR" altLang="en-US" sz="1400" dirty="0" smtClean="0"/>
              <a:t>를 구성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변환될 공인</a:t>
            </a:r>
            <a:r>
              <a:rPr lang="en-US" altLang="ko-KR" sz="1400" dirty="0" smtClean="0"/>
              <a:t>IP</a:t>
            </a:r>
            <a:r>
              <a:rPr lang="ko-KR" altLang="en-US" sz="1400" dirty="0" smtClean="0"/>
              <a:t>주소 대역을 설정</a:t>
            </a:r>
            <a:endParaRPr lang="en-US" altLang="ko-KR" sz="1400" dirty="0"/>
          </a:p>
          <a:p>
            <a:r>
              <a:rPr lang="en-US" altLang="ko-KR" sz="1400" dirty="0"/>
              <a:t>R1(</a:t>
            </a:r>
            <a:r>
              <a:rPr lang="en-US" altLang="ko-KR" sz="1400" dirty="0" err="1"/>
              <a:t>config</a:t>
            </a:r>
            <a:r>
              <a:rPr lang="en-US" altLang="ko-KR" sz="1400" dirty="0"/>
              <a:t>)#</a:t>
            </a:r>
            <a:r>
              <a:rPr lang="en-US" altLang="ko-KR" sz="1400" dirty="0" err="1"/>
              <a:t>ip</a:t>
            </a:r>
            <a:r>
              <a:rPr lang="en-US" altLang="ko-KR" sz="1400" dirty="0"/>
              <a:t> </a:t>
            </a:r>
            <a:r>
              <a:rPr lang="en-US" altLang="ko-KR" sz="1400" dirty="0" err="1"/>
              <a:t>nat</a:t>
            </a:r>
            <a:r>
              <a:rPr lang="en-US" altLang="ko-KR" sz="1400" dirty="0"/>
              <a:t> inside source list 100 pool </a:t>
            </a:r>
            <a:r>
              <a:rPr lang="en-US" altLang="ko-KR" sz="1400" dirty="0" err="1" smtClean="0"/>
              <a:t>inokyuni</a:t>
            </a:r>
            <a:endParaRPr lang="en-US" altLang="ko-KR" sz="1400" dirty="0" smtClean="0"/>
          </a:p>
          <a:p>
            <a:r>
              <a:rPr lang="en-US" altLang="ko-KR" sz="1400" dirty="0"/>
              <a:t> </a:t>
            </a:r>
            <a:r>
              <a:rPr lang="en-US" altLang="ko-KR" sz="1400" dirty="0" smtClean="0"/>
              <a:t> - ACL 100</a:t>
            </a:r>
            <a:r>
              <a:rPr lang="ko-KR" altLang="en-US" sz="1400" dirty="0" smtClean="0"/>
              <a:t>번의 조건을 만족할 경우 </a:t>
            </a:r>
            <a:r>
              <a:rPr lang="en-US" altLang="ko-KR" sz="1400" dirty="0" err="1" smtClean="0"/>
              <a:t>inokyuni</a:t>
            </a:r>
            <a:r>
              <a:rPr lang="ko-KR" altLang="en-US" sz="1400" dirty="0" smtClean="0"/>
              <a:t>의 </a:t>
            </a:r>
            <a:r>
              <a:rPr lang="en-US" altLang="ko-KR" sz="1400" dirty="0" smtClean="0"/>
              <a:t>NAT</a:t>
            </a:r>
            <a:r>
              <a:rPr lang="ko-KR" altLang="en-US" sz="1400" dirty="0" smtClean="0"/>
              <a:t>를 실행</a:t>
            </a:r>
            <a:endParaRPr lang="en-US" altLang="ko-KR" sz="1400" dirty="0"/>
          </a:p>
          <a:p>
            <a:r>
              <a:rPr lang="en-US" altLang="ko-KR" sz="1400" dirty="0"/>
              <a:t>R1(</a:t>
            </a:r>
            <a:r>
              <a:rPr lang="en-US" altLang="ko-KR" sz="1400" dirty="0" err="1"/>
              <a:t>config</a:t>
            </a:r>
            <a:r>
              <a:rPr lang="en-US" altLang="ko-KR" sz="1400" dirty="0"/>
              <a:t>)#access-list 100 permit </a:t>
            </a:r>
            <a:r>
              <a:rPr lang="en-US" altLang="ko-KR" sz="1400" dirty="0" err="1"/>
              <a:t>ip</a:t>
            </a:r>
            <a:r>
              <a:rPr lang="en-US" altLang="ko-KR" sz="1400" dirty="0"/>
              <a:t> host 192.168.1.2 150.183.235.0 </a:t>
            </a:r>
            <a:r>
              <a:rPr lang="en-US" altLang="ko-KR" sz="1400" dirty="0" smtClean="0"/>
              <a:t>0.0.0.255</a:t>
            </a:r>
          </a:p>
          <a:p>
            <a:r>
              <a:rPr lang="en-US" altLang="ko-KR" sz="1400" dirty="0"/>
              <a:t> </a:t>
            </a:r>
            <a:r>
              <a:rPr lang="en-US" altLang="ko-KR" sz="1400" dirty="0" smtClean="0"/>
              <a:t> - NAT</a:t>
            </a:r>
            <a:r>
              <a:rPr lang="ko-KR" altLang="en-US" sz="1400" dirty="0" smtClean="0"/>
              <a:t>가 동작할 조건을 </a:t>
            </a:r>
            <a:r>
              <a:rPr lang="en-US" altLang="ko-KR" sz="1400" dirty="0" smtClean="0"/>
              <a:t>ACL</a:t>
            </a:r>
            <a:r>
              <a:rPr lang="ko-KR" altLang="en-US" sz="1400" dirty="0" smtClean="0"/>
              <a:t>로 정의 </a:t>
            </a:r>
            <a:endParaRPr lang="en-US" altLang="ko-KR" sz="1400" dirty="0"/>
          </a:p>
          <a:p>
            <a:r>
              <a:rPr lang="en-US" altLang="ko-KR" sz="1400" dirty="0"/>
              <a:t>R1(</a:t>
            </a:r>
            <a:r>
              <a:rPr lang="en-US" altLang="ko-KR" sz="1400" dirty="0" err="1"/>
              <a:t>config</a:t>
            </a:r>
            <a:r>
              <a:rPr lang="en-US" altLang="ko-KR" sz="1400" dirty="0"/>
              <a:t>)#</a:t>
            </a:r>
            <a:r>
              <a:rPr lang="en-US" altLang="ko-KR" sz="1400" dirty="0" err="1"/>
              <a:t>int</a:t>
            </a:r>
            <a:r>
              <a:rPr lang="en-US" altLang="ko-KR" sz="1400" dirty="0"/>
              <a:t> fa0/0</a:t>
            </a:r>
          </a:p>
          <a:p>
            <a:r>
              <a:rPr lang="en-US" altLang="ko-KR" sz="1400" dirty="0"/>
              <a:t>R1(</a:t>
            </a:r>
            <a:r>
              <a:rPr lang="en-US" altLang="ko-KR" sz="1400" dirty="0" err="1"/>
              <a:t>config</a:t>
            </a:r>
            <a:r>
              <a:rPr lang="en-US" altLang="ko-KR" sz="1400" dirty="0"/>
              <a:t>-if)#</a:t>
            </a:r>
            <a:r>
              <a:rPr lang="en-US" altLang="ko-KR" sz="1400" dirty="0" err="1"/>
              <a:t>ip</a:t>
            </a:r>
            <a:r>
              <a:rPr lang="en-US" altLang="ko-KR" sz="1400" dirty="0"/>
              <a:t> </a:t>
            </a:r>
            <a:r>
              <a:rPr lang="en-US" altLang="ko-KR" sz="1400" dirty="0" err="1"/>
              <a:t>nat</a:t>
            </a:r>
            <a:r>
              <a:rPr lang="en-US" altLang="ko-KR" sz="1400" dirty="0"/>
              <a:t> </a:t>
            </a:r>
            <a:r>
              <a:rPr lang="en-US" altLang="ko-KR" sz="1400" dirty="0" smtClean="0"/>
              <a:t>inside</a:t>
            </a:r>
          </a:p>
          <a:p>
            <a:r>
              <a:rPr lang="en-US" altLang="ko-KR" sz="1400" dirty="0"/>
              <a:t> </a:t>
            </a:r>
            <a:r>
              <a:rPr lang="en-US" altLang="ko-KR" sz="1400" dirty="0" smtClean="0"/>
              <a:t> - </a:t>
            </a:r>
            <a:r>
              <a:rPr lang="ko-KR" altLang="en-US" sz="1400" dirty="0" smtClean="0"/>
              <a:t>내부 인터페이스 지정</a:t>
            </a:r>
            <a:endParaRPr lang="en-US" altLang="ko-KR" sz="1400" dirty="0"/>
          </a:p>
          <a:p>
            <a:r>
              <a:rPr lang="en-US" altLang="ko-KR" sz="1400" dirty="0"/>
              <a:t>R1(</a:t>
            </a:r>
            <a:r>
              <a:rPr lang="en-US" altLang="ko-KR" sz="1400" dirty="0" err="1"/>
              <a:t>config</a:t>
            </a:r>
            <a:r>
              <a:rPr lang="en-US" altLang="ko-KR" sz="1400" dirty="0"/>
              <a:t>-if)#</a:t>
            </a:r>
            <a:r>
              <a:rPr lang="en-US" altLang="ko-KR" sz="1400" dirty="0" err="1"/>
              <a:t>int</a:t>
            </a:r>
            <a:r>
              <a:rPr lang="en-US" altLang="ko-KR" sz="1400" dirty="0"/>
              <a:t> fa0/1</a:t>
            </a:r>
          </a:p>
          <a:p>
            <a:r>
              <a:rPr lang="en-US" altLang="ko-KR" sz="1400" dirty="0"/>
              <a:t>R1(</a:t>
            </a:r>
            <a:r>
              <a:rPr lang="en-US" altLang="ko-KR" sz="1400" dirty="0" err="1"/>
              <a:t>config</a:t>
            </a:r>
            <a:r>
              <a:rPr lang="en-US" altLang="ko-KR" sz="1400" dirty="0"/>
              <a:t>-if)#</a:t>
            </a:r>
            <a:r>
              <a:rPr lang="en-US" altLang="ko-KR" sz="1400" dirty="0" err="1"/>
              <a:t>ip</a:t>
            </a:r>
            <a:r>
              <a:rPr lang="en-US" altLang="ko-KR" sz="1400" dirty="0"/>
              <a:t> </a:t>
            </a:r>
            <a:r>
              <a:rPr lang="en-US" altLang="ko-KR" sz="1400" dirty="0" err="1"/>
              <a:t>nat</a:t>
            </a:r>
            <a:r>
              <a:rPr lang="en-US" altLang="ko-KR" sz="1400" dirty="0"/>
              <a:t> </a:t>
            </a:r>
            <a:r>
              <a:rPr lang="en-US" altLang="ko-KR" sz="1400" dirty="0" smtClean="0"/>
              <a:t>outside</a:t>
            </a:r>
          </a:p>
          <a:p>
            <a:r>
              <a:rPr lang="en-US" altLang="ko-KR" sz="1400" dirty="0"/>
              <a:t> </a:t>
            </a:r>
            <a:r>
              <a:rPr lang="en-US" altLang="ko-KR" sz="1400" dirty="0" smtClean="0"/>
              <a:t> - </a:t>
            </a:r>
            <a:r>
              <a:rPr lang="ko-KR" altLang="en-US" sz="1400" dirty="0" smtClean="0"/>
              <a:t>외부 인터페이스 지정 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36750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여러가지</a:t>
            </a:r>
            <a:r>
              <a:rPr lang="ko-KR" altLang="en-US" dirty="0" smtClean="0"/>
              <a:t> </a:t>
            </a:r>
            <a:r>
              <a:rPr lang="en-US" altLang="ko-KR" dirty="0" smtClean="0"/>
              <a:t>Show </a:t>
            </a:r>
            <a:r>
              <a:rPr lang="ko-KR" altLang="en-US" dirty="0" smtClean="0"/>
              <a:t>명령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85696" y="1628800"/>
            <a:ext cx="724268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R1#show </a:t>
            </a:r>
            <a:r>
              <a:rPr lang="en-US" altLang="ko-KR" sz="1600" b="1" dirty="0" err="1"/>
              <a:t>ip</a:t>
            </a:r>
            <a:r>
              <a:rPr lang="en-US" altLang="ko-KR" sz="1600" b="1" dirty="0"/>
              <a:t> </a:t>
            </a:r>
            <a:r>
              <a:rPr lang="en-US" altLang="ko-KR" sz="1600" b="1" dirty="0" err="1"/>
              <a:t>nat</a:t>
            </a:r>
            <a:r>
              <a:rPr lang="en-US" altLang="ko-KR" sz="1600" b="1" dirty="0"/>
              <a:t> translations </a:t>
            </a:r>
          </a:p>
          <a:p>
            <a:r>
              <a:rPr lang="en-US" altLang="ko-KR" sz="1400" dirty="0"/>
              <a:t>Pro  Inside global     Inside local       Outside local      Outside global</a:t>
            </a:r>
          </a:p>
          <a:p>
            <a:r>
              <a:rPr lang="en-US" altLang="ko-KR" sz="1400" dirty="0" err="1"/>
              <a:t>icmp</a:t>
            </a:r>
            <a:r>
              <a:rPr lang="en-US" altLang="ko-KR" sz="1400" dirty="0"/>
              <a:t> 203.230.7.7:12    192.168.1.2:12     150.183.235.2:12   150.183.235.2:12</a:t>
            </a:r>
          </a:p>
          <a:p>
            <a:r>
              <a:rPr lang="en-US" altLang="ko-KR" sz="1400" dirty="0" err="1"/>
              <a:t>icmp</a:t>
            </a:r>
            <a:r>
              <a:rPr lang="en-US" altLang="ko-KR" sz="1400" dirty="0"/>
              <a:t> 203.230.7.7:13    192.168.1.2:13     150.183.235.2:13   150.183.235.2:13</a:t>
            </a:r>
          </a:p>
          <a:p>
            <a:r>
              <a:rPr lang="en-US" altLang="ko-KR" sz="1400" dirty="0" err="1"/>
              <a:t>icmp</a:t>
            </a:r>
            <a:r>
              <a:rPr lang="en-US" altLang="ko-KR" sz="1400" dirty="0"/>
              <a:t> 203.230.7.7:14    192.168.1.2:14     150.183.235.2:14   150.183.235.2:14</a:t>
            </a:r>
          </a:p>
          <a:p>
            <a:r>
              <a:rPr lang="en-US" altLang="ko-KR" sz="1400" dirty="0" err="1"/>
              <a:t>icmp</a:t>
            </a:r>
            <a:r>
              <a:rPr lang="en-US" altLang="ko-KR" sz="1400" dirty="0"/>
              <a:t> 203.230.7.7:15    192.168.1.2:15     150.183.235.2:15   150.183.235.2:15</a:t>
            </a:r>
          </a:p>
          <a:p>
            <a:r>
              <a:rPr lang="en-US" altLang="ko-KR" sz="1400" dirty="0" err="1"/>
              <a:t>icmp</a:t>
            </a:r>
            <a:r>
              <a:rPr lang="en-US" altLang="ko-KR" sz="1400" dirty="0"/>
              <a:t> 203.230.7.7:16    192.168.1.2:16     150.183.235.2:16   </a:t>
            </a:r>
            <a:r>
              <a:rPr lang="en-US" altLang="ko-KR" sz="1400" dirty="0" smtClean="0"/>
              <a:t>150.183.235.2:16</a:t>
            </a:r>
            <a:endParaRPr lang="en-US" altLang="ko-KR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3501008"/>
            <a:ext cx="5766322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R1#show </a:t>
            </a:r>
            <a:r>
              <a:rPr lang="en-US" altLang="ko-KR" sz="1600" b="1" dirty="0" err="1"/>
              <a:t>ip</a:t>
            </a:r>
            <a:r>
              <a:rPr lang="en-US" altLang="ko-KR" sz="1600" b="1" dirty="0"/>
              <a:t> </a:t>
            </a:r>
            <a:r>
              <a:rPr lang="en-US" altLang="ko-KR" sz="1600" b="1" dirty="0" err="1"/>
              <a:t>nat</a:t>
            </a:r>
            <a:r>
              <a:rPr lang="en-US" altLang="ko-KR" sz="1600" b="1" dirty="0"/>
              <a:t> statistics </a:t>
            </a:r>
          </a:p>
          <a:p>
            <a:r>
              <a:rPr lang="en-US" altLang="ko-KR" sz="1400" dirty="0"/>
              <a:t>Total translations: 5 (0 static, 5 dynamic, 5 extended)</a:t>
            </a:r>
          </a:p>
          <a:p>
            <a:r>
              <a:rPr lang="en-US" altLang="ko-KR" sz="1400" dirty="0"/>
              <a:t>Outside Interfaces: FastEthernet0/1</a:t>
            </a:r>
          </a:p>
          <a:p>
            <a:r>
              <a:rPr lang="en-US" altLang="ko-KR" sz="1400" dirty="0"/>
              <a:t>Inside Interfaces: FastEthernet0/0</a:t>
            </a:r>
          </a:p>
          <a:p>
            <a:r>
              <a:rPr lang="en-US" altLang="ko-KR" sz="1400" dirty="0"/>
              <a:t>Hits: 23  Misses: 151</a:t>
            </a:r>
          </a:p>
          <a:p>
            <a:r>
              <a:rPr lang="en-US" altLang="ko-KR" sz="1400" dirty="0"/>
              <a:t>Expired translations: 26</a:t>
            </a:r>
          </a:p>
          <a:p>
            <a:r>
              <a:rPr lang="en-US" altLang="ko-KR" sz="1400" dirty="0"/>
              <a:t>Dynamic mappings:</a:t>
            </a:r>
          </a:p>
          <a:p>
            <a:r>
              <a:rPr lang="en-US" altLang="ko-KR" sz="1400" dirty="0"/>
              <a:t>-- Inside Source</a:t>
            </a:r>
          </a:p>
          <a:p>
            <a:r>
              <a:rPr lang="en-US" altLang="ko-KR" sz="1400" dirty="0"/>
              <a:t>access-list 100 pool </a:t>
            </a:r>
            <a:r>
              <a:rPr lang="en-US" altLang="ko-KR" sz="1400" dirty="0" err="1"/>
              <a:t>inokyuni</a:t>
            </a:r>
            <a:r>
              <a:rPr lang="en-US" altLang="ko-KR" sz="1400" dirty="0"/>
              <a:t> </a:t>
            </a:r>
            <a:r>
              <a:rPr lang="en-US" altLang="ko-KR" sz="1400" dirty="0" err="1"/>
              <a:t>refCount</a:t>
            </a:r>
            <a:r>
              <a:rPr lang="en-US" altLang="ko-KR" sz="1400" dirty="0"/>
              <a:t> 5</a:t>
            </a:r>
          </a:p>
          <a:p>
            <a:r>
              <a:rPr lang="en-US" altLang="ko-KR" sz="1400" dirty="0"/>
              <a:t> pool </a:t>
            </a:r>
            <a:r>
              <a:rPr lang="en-US" altLang="ko-KR" sz="1400" dirty="0" err="1"/>
              <a:t>inokyuni</a:t>
            </a:r>
            <a:r>
              <a:rPr lang="en-US" altLang="ko-KR" sz="1400" dirty="0"/>
              <a:t>: </a:t>
            </a:r>
            <a:r>
              <a:rPr lang="en-US" altLang="ko-KR" sz="1400" dirty="0" err="1"/>
              <a:t>netmask</a:t>
            </a:r>
            <a:r>
              <a:rPr lang="en-US" altLang="ko-KR" sz="1400" dirty="0"/>
              <a:t> 255.255.255.0</a:t>
            </a:r>
          </a:p>
          <a:p>
            <a:r>
              <a:rPr lang="en-US" altLang="ko-KR" sz="1400" dirty="0"/>
              <a:t>       start 203.230.7.7 end 203.230.7.15</a:t>
            </a:r>
          </a:p>
          <a:p>
            <a:r>
              <a:rPr lang="en-US" altLang="ko-KR" sz="1400" dirty="0"/>
              <a:t>       type generic, total addresses 9 , allocated 1 (11%), misses 0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72201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여러가지</a:t>
            </a:r>
            <a:r>
              <a:rPr lang="ko-KR" altLang="en-US" dirty="0"/>
              <a:t> </a:t>
            </a:r>
            <a:r>
              <a:rPr lang="en-US" altLang="ko-KR" dirty="0"/>
              <a:t>Show </a:t>
            </a:r>
            <a:r>
              <a:rPr lang="ko-KR" altLang="en-US" dirty="0"/>
              <a:t>명령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4" y="1700808"/>
            <a:ext cx="624081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R1#debug </a:t>
            </a:r>
            <a:r>
              <a:rPr lang="en-US" altLang="ko-KR" sz="1600" dirty="0" err="1"/>
              <a:t>ip</a:t>
            </a:r>
            <a:r>
              <a:rPr lang="en-US" altLang="ko-KR" sz="1600" dirty="0"/>
              <a:t> </a:t>
            </a:r>
            <a:r>
              <a:rPr lang="en-US" altLang="ko-KR" sz="1600" dirty="0" err="1"/>
              <a:t>nat</a:t>
            </a:r>
            <a:endParaRPr lang="en-US" altLang="ko-KR" sz="1600" dirty="0"/>
          </a:p>
          <a:p>
            <a:r>
              <a:rPr lang="en-US" altLang="ko-KR" sz="1600" dirty="0"/>
              <a:t>IP NAT debugging is on</a:t>
            </a:r>
          </a:p>
          <a:p>
            <a:r>
              <a:rPr lang="en-US" altLang="ko-KR" sz="1600" dirty="0"/>
              <a:t>R1#</a:t>
            </a:r>
          </a:p>
          <a:p>
            <a:r>
              <a:rPr lang="en-US" altLang="ko-KR" sz="1600" dirty="0"/>
              <a:t>NAT: s=192.168.1.2-&gt;203.230.7.7, d=150.183.235.2 [38]</a:t>
            </a:r>
          </a:p>
          <a:p>
            <a:r>
              <a:rPr lang="en-US" altLang="ko-KR" sz="1600" dirty="0" smtClean="0"/>
              <a:t>NAT</a:t>
            </a:r>
            <a:r>
              <a:rPr lang="en-US" altLang="ko-KR" sz="1600" dirty="0"/>
              <a:t>*: s=150.183.235.2, d=203.230.7.7-&gt;192.168.1.2 [41]</a:t>
            </a:r>
          </a:p>
          <a:p>
            <a:r>
              <a:rPr lang="en-US" altLang="ko-KR" sz="1600" dirty="0" smtClean="0"/>
              <a:t>NAT</a:t>
            </a:r>
            <a:r>
              <a:rPr lang="en-US" altLang="ko-KR" sz="1600" dirty="0"/>
              <a:t>: s=192.168.1.2-&gt;203.230.7.7, d=150.183.235.2 [39]</a:t>
            </a:r>
          </a:p>
          <a:p>
            <a:r>
              <a:rPr lang="en-US" altLang="ko-KR" sz="1600" dirty="0" smtClean="0"/>
              <a:t>NAT</a:t>
            </a:r>
            <a:r>
              <a:rPr lang="en-US" altLang="ko-KR" sz="1600" dirty="0"/>
              <a:t>*: s=150.183.235.2, d=203.230.7.7-&gt;192.168.1.2 [42]</a:t>
            </a:r>
          </a:p>
          <a:p>
            <a:r>
              <a:rPr lang="en-US" altLang="ko-KR" sz="1600" dirty="0" smtClean="0"/>
              <a:t>NAT</a:t>
            </a:r>
            <a:r>
              <a:rPr lang="en-US" altLang="ko-KR" sz="1600" dirty="0"/>
              <a:t>: s=192.168.1.2-&gt;203.230.7.7, d=150.183.235.2 [40]</a:t>
            </a:r>
          </a:p>
          <a:p>
            <a:r>
              <a:rPr lang="en-US" altLang="ko-KR" sz="1600" dirty="0" smtClean="0"/>
              <a:t>NAT</a:t>
            </a:r>
            <a:r>
              <a:rPr lang="en-US" altLang="ko-KR" sz="1600" dirty="0"/>
              <a:t>*: s=150.183.235.2, d=203.230.7.7-&gt;192.168.1.2 [43]</a:t>
            </a:r>
          </a:p>
          <a:p>
            <a:r>
              <a:rPr lang="en-US" altLang="ko-KR" sz="1600" dirty="0" smtClean="0"/>
              <a:t>NAT</a:t>
            </a:r>
            <a:r>
              <a:rPr lang="en-US" altLang="ko-KR" sz="1600" dirty="0"/>
              <a:t>: s=192.168.1.2-&gt;203.230.7.7, d=150.183.235.2 [41]</a:t>
            </a:r>
          </a:p>
          <a:p>
            <a:r>
              <a:rPr lang="en-US" altLang="ko-KR" sz="1600" dirty="0" smtClean="0"/>
              <a:t>NAT</a:t>
            </a:r>
            <a:r>
              <a:rPr lang="en-US" altLang="ko-KR" sz="1600" dirty="0"/>
              <a:t>*: s=150.183.235.2, d=203.230.7.7-&gt;192.168.1.2 [44]</a:t>
            </a:r>
          </a:p>
          <a:p>
            <a:r>
              <a:rPr lang="en-US" altLang="ko-KR" sz="1600" dirty="0" smtClean="0"/>
              <a:t>NAT</a:t>
            </a:r>
            <a:r>
              <a:rPr lang="en-US" altLang="ko-KR" sz="1600" dirty="0"/>
              <a:t>: expiring 203.230.7.7 (192.168.1.2) </a:t>
            </a:r>
            <a:r>
              <a:rPr lang="en-US" altLang="ko-KR" sz="1600" dirty="0" err="1"/>
              <a:t>icmp</a:t>
            </a:r>
            <a:r>
              <a:rPr lang="en-US" altLang="ko-KR" sz="1600" dirty="0"/>
              <a:t> 13 (13)</a:t>
            </a:r>
          </a:p>
          <a:p>
            <a:r>
              <a:rPr lang="en-US" altLang="ko-KR" sz="1600" dirty="0" smtClean="0"/>
              <a:t>NAT</a:t>
            </a:r>
            <a:r>
              <a:rPr lang="en-US" altLang="ko-KR" sz="1600" dirty="0"/>
              <a:t>: expiring 203.230.7.7 (192.168.1.2) </a:t>
            </a:r>
            <a:r>
              <a:rPr lang="en-US" altLang="ko-KR" sz="1600" dirty="0" err="1"/>
              <a:t>icmp</a:t>
            </a:r>
            <a:r>
              <a:rPr lang="en-US" altLang="ko-KR" sz="1600" dirty="0"/>
              <a:t> 14 (14)</a:t>
            </a:r>
          </a:p>
          <a:p>
            <a:r>
              <a:rPr lang="en-US" altLang="ko-KR" sz="1600" dirty="0" smtClean="0"/>
              <a:t>NAT</a:t>
            </a:r>
            <a:r>
              <a:rPr lang="en-US" altLang="ko-KR" sz="1600" dirty="0"/>
              <a:t>: expiring 203.230.7.7 (192.168.1.2) </a:t>
            </a:r>
            <a:r>
              <a:rPr lang="en-US" altLang="ko-KR" sz="1600" dirty="0" err="1"/>
              <a:t>icmp</a:t>
            </a:r>
            <a:r>
              <a:rPr lang="en-US" altLang="ko-KR" sz="1600" dirty="0"/>
              <a:t> 15 (15)</a:t>
            </a:r>
          </a:p>
          <a:p>
            <a:r>
              <a:rPr lang="en-US" altLang="ko-KR" sz="1600" dirty="0" smtClean="0"/>
              <a:t>NAT</a:t>
            </a:r>
            <a:r>
              <a:rPr lang="en-US" altLang="ko-KR" sz="1600" dirty="0"/>
              <a:t>: expiring 203.230.7.7 (192.168.1.2) </a:t>
            </a:r>
            <a:r>
              <a:rPr lang="en-US" altLang="ko-KR" sz="1600" dirty="0" err="1"/>
              <a:t>icmp</a:t>
            </a:r>
            <a:r>
              <a:rPr lang="en-US" altLang="ko-KR" sz="1600" dirty="0"/>
              <a:t> 16 (16)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57667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DHCP(Dynamic Host Configuration Protocol)</a:t>
            </a:r>
          </a:p>
          <a:p>
            <a:pPr lvl="1"/>
            <a:r>
              <a:rPr lang="ko-KR" altLang="en-US" dirty="0" smtClean="0"/>
              <a:t>동적</a:t>
            </a:r>
            <a:r>
              <a:rPr lang="en-US" altLang="ko-KR" dirty="0" smtClean="0"/>
              <a:t> </a:t>
            </a:r>
            <a:r>
              <a:rPr lang="ko-KR" altLang="en-US" dirty="0" smtClean="0"/>
              <a:t>호스트 구성 프로토콜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TCP/IP </a:t>
            </a:r>
            <a:r>
              <a:rPr lang="ko-KR" altLang="en-US" dirty="0" smtClean="0"/>
              <a:t>통신을 실행하기 위해 필요한 설정정보를 자동적으로 할당하고 관리하기 위한 통신 규약 </a:t>
            </a:r>
            <a:r>
              <a:rPr lang="en-US" altLang="ko-KR" dirty="0" smtClean="0"/>
              <a:t>(RFC 1541)</a:t>
            </a:r>
          </a:p>
          <a:p>
            <a:pPr lvl="1"/>
            <a:r>
              <a:rPr lang="en-US" altLang="ko-KR" dirty="0" smtClean="0"/>
              <a:t>IP</a:t>
            </a:r>
            <a:r>
              <a:rPr lang="ko-KR" altLang="en-US" dirty="0" smtClean="0"/>
              <a:t>주소의 자동관리로 관리의 편리성 향상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IP</a:t>
            </a:r>
            <a:r>
              <a:rPr lang="ko-KR" altLang="en-US" dirty="0" smtClean="0"/>
              <a:t>주소의 가용성을 높여줌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할당만 하고 사용하지 않는 주소를 줄임</a:t>
            </a:r>
            <a:endParaRPr lang="en-US" altLang="ko-KR" dirty="0" smtClean="0"/>
          </a:p>
          <a:p>
            <a:pPr lvl="1"/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 DHCP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3241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PAT(port </a:t>
            </a:r>
            <a:r>
              <a:rPr lang="en-US" altLang="ko-KR" dirty="0"/>
              <a:t>address translation)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2.3 PAT </a:t>
            </a:r>
            <a:r>
              <a:rPr lang="ko-KR" altLang="en-US" dirty="0" smtClean="0"/>
              <a:t>실습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5771" y="1988840"/>
            <a:ext cx="7202613" cy="1600438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R1(</a:t>
            </a:r>
            <a:r>
              <a:rPr lang="en-US" altLang="ko-KR" sz="1400" dirty="0" err="1"/>
              <a:t>config</a:t>
            </a:r>
            <a:r>
              <a:rPr lang="en-US" altLang="ko-KR" sz="1400" dirty="0"/>
              <a:t>)#</a:t>
            </a:r>
            <a:r>
              <a:rPr lang="en-US" altLang="ko-KR" sz="1400" dirty="0" err="1"/>
              <a:t>ip</a:t>
            </a:r>
            <a:r>
              <a:rPr lang="en-US" altLang="ko-KR" sz="1400" dirty="0"/>
              <a:t> </a:t>
            </a:r>
            <a:r>
              <a:rPr lang="en-US" altLang="ko-KR" sz="1400" dirty="0" err="1"/>
              <a:t>nat</a:t>
            </a:r>
            <a:r>
              <a:rPr lang="en-US" altLang="ko-KR" sz="1400" dirty="0"/>
              <a:t> inside source list 100 interface fa0/0 </a:t>
            </a:r>
            <a:r>
              <a:rPr lang="en-US" altLang="ko-KR" sz="1400" dirty="0">
                <a:solidFill>
                  <a:srgbClr val="FF0000"/>
                </a:solidFill>
              </a:rPr>
              <a:t>overload</a:t>
            </a:r>
          </a:p>
          <a:p>
            <a:r>
              <a:rPr lang="en-US" altLang="ko-KR" sz="1400" dirty="0" smtClean="0"/>
              <a:t>R1(</a:t>
            </a:r>
            <a:r>
              <a:rPr lang="en-US" altLang="ko-KR" sz="1400" dirty="0" err="1" smtClean="0"/>
              <a:t>config</a:t>
            </a:r>
            <a:r>
              <a:rPr lang="en-US" altLang="ko-KR" sz="1400" dirty="0"/>
              <a:t>)#access-list 100 permit </a:t>
            </a:r>
            <a:r>
              <a:rPr lang="en-US" altLang="ko-KR" sz="1400" dirty="0" err="1"/>
              <a:t>ip</a:t>
            </a:r>
            <a:r>
              <a:rPr lang="en-US" altLang="ko-KR" sz="1400" dirty="0"/>
              <a:t> host 192.168.1.2 150.183.235.0 0.0.0.255</a:t>
            </a:r>
          </a:p>
          <a:p>
            <a:r>
              <a:rPr lang="en-US" altLang="ko-KR" sz="1400" dirty="0"/>
              <a:t>R1(</a:t>
            </a:r>
            <a:r>
              <a:rPr lang="en-US" altLang="ko-KR" sz="1400" dirty="0" err="1"/>
              <a:t>config</a:t>
            </a:r>
            <a:r>
              <a:rPr lang="en-US" altLang="ko-KR" sz="1400" dirty="0"/>
              <a:t>)#</a:t>
            </a:r>
            <a:r>
              <a:rPr lang="en-US" altLang="ko-KR" sz="1400" dirty="0" err="1"/>
              <a:t>int</a:t>
            </a:r>
            <a:r>
              <a:rPr lang="en-US" altLang="ko-KR" sz="1400" dirty="0"/>
              <a:t> fa0/0</a:t>
            </a:r>
          </a:p>
          <a:p>
            <a:r>
              <a:rPr lang="en-US" altLang="ko-KR" sz="1400" dirty="0"/>
              <a:t>R1(</a:t>
            </a:r>
            <a:r>
              <a:rPr lang="en-US" altLang="ko-KR" sz="1400" dirty="0" err="1"/>
              <a:t>config</a:t>
            </a:r>
            <a:r>
              <a:rPr lang="en-US" altLang="ko-KR" sz="1400" dirty="0"/>
              <a:t>-if)#</a:t>
            </a:r>
            <a:r>
              <a:rPr lang="en-US" altLang="ko-KR" sz="1400" dirty="0" err="1"/>
              <a:t>ip</a:t>
            </a:r>
            <a:r>
              <a:rPr lang="en-US" altLang="ko-KR" sz="1400" dirty="0"/>
              <a:t> </a:t>
            </a:r>
            <a:r>
              <a:rPr lang="en-US" altLang="ko-KR" sz="1400" dirty="0" err="1"/>
              <a:t>nat</a:t>
            </a:r>
            <a:r>
              <a:rPr lang="en-US" altLang="ko-KR" sz="1400" dirty="0"/>
              <a:t> inside</a:t>
            </a:r>
          </a:p>
          <a:p>
            <a:r>
              <a:rPr lang="en-US" altLang="ko-KR" sz="1400" dirty="0"/>
              <a:t>R1(</a:t>
            </a:r>
            <a:r>
              <a:rPr lang="en-US" altLang="ko-KR" sz="1400" dirty="0" err="1"/>
              <a:t>config</a:t>
            </a:r>
            <a:r>
              <a:rPr lang="en-US" altLang="ko-KR" sz="1400" dirty="0"/>
              <a:t>-if)#</a:t>
            </a:r>
            <a:r>
              <a:rPr lang="en-US" altLang="ko-KR" sz="1400" dirty="0" err="1"/>
              <a:t>int</a:t>
            </a:r>
            <a:r>
              <a:rPr lang="en-US" altLang="ko-KR" sz="1400" dirty="0"/>
              <a:t> fa0/1</a:t>
            </a:r>
          </a:p>
          <a:p>
            <a:r>
              <a:rPr lang="en-US" altLang="ko-KR" sz="1400" dirty="0"/>
              <a:t>R1(</a:t>
            </a:r>
            <a:r>
              <a:rPr lang="en-US" altLang="ko-KR" sz="1400" dirty="0" err="1"/>
              <a:t>config</a:t>
            </a:r>
            <a:r>
              <a:rPr lang="en-US" altLang="ko-KR" sz="1400" dirty="0"/>
              <a:t>-if)#</a:t>
            </a:r>
            <a:r>
              <a:rPr lang="en-US" altLang="ko-KR" sz="1400" dirty="0" err="1"/>
              <a:t>ip</a:t>
            </a:r>
            <a:r>
              <a:rPr lang="en-US" altLang="ko-KR" sz="1400" dirty="0"/>
              <a:t> </a:t>
            </a:r>
            <a:r>
              <a:rPr lang="en-US" altLang="ko-KR" sz="1400" dirty="0" err="1"/>
              <a:t>nat</a:t>
            </a:r>
            <a:r>
              <a:rPr lang="en-US" altLang="ko-KR" sz="1400" dirty="0"/>
              <a:t> outside</a:t>
            </a:r>
          </a:p>
          <a:p>
            <a:r>
              <a:rPr lang="en-US" altLang="ko-KR" sz="1400" dirty="0"/>
              <a:t>R1(</a:t>
            </a:r>
            <a:r>
              <a:rPr lang="en-US" altLang="ko-KR" sz="1400" dirty="0" err="1"/>
              <a:t>config</a:t>
            </a:r>
            <a:r>
              <a:rPr lang="en-US" altLang="ko-KR" sz="1400" dirty="0"/>
              <a:t>-if)#</a:t>
            </a:r>
            <a:endParaRPr lang="ko-KR" alt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3661286"/>
            <a:ext cx="4185761" cy="22929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PC&gt;ping 150.183.235.2</a:t>
            </a:r>
          </a:p>
          <a:p>
            <a:endParaRPr lang="en-US" altLang="ko-KR" sz="1100" dirty="0"/>
          </a:p>
          <a:p>
            <a:r>
              <a:rPr lang="en-US" altLang="ko-KR" sz="1100" dirty="0"/>
              <a:t>Pinging 150.183.235.2 with 32 bytes of data:</a:t>
            </a:r>
          </a:p>
          <a:p>
            <a:endParaRPr lang="en-US" altLang="ko-KR" sz="1100" dirty="0"/>
          </a:p>
          <a:p>
            <a:r>
              <a:rPr lang="en-US" altLang="ko-KR" sz="1100" dirty="0"/>
              <a:t>Reply from 150.183.235.2: bytes=32 time=0ms TTL=126</a:t>
            </a:r>
          </a:p>
          <a:p>
            <a:r>
              <a:rPr lang="en-US" altLang="ko-KR" sz="1100" dirty="0"/>
              <a:t>Reply from 150.183.235.2: bytes=32 time=0ms TTL=126</a:t>
            </a:r>
          </a:p>
          <a:p>
            <a:r>
              <a:rPr lang="en-US" altLang="ko-KR" sz="1100" dirty="0"/>
              <a:t>Reply from 150.183.235.2: bytes=32 time=0ms TTL=126</a:t>
            </a:r>
          </a:p>
          <a:p>
            <a:r>
              <a:rPr lang="en-US" altLang="ko-KR" sz="1100" dirty="0"/>
              <a:t>Reply from 150.183.235.2: bytes=32 time=0ms TTL=126</a:t>
            </a:r>
          </a:p>
          <a:p>
            <a:endParaRPr lang="en-US" altLang="ko-KR" sz="1100" dirty="0"/>
          </a:p>
          <a:p>
            <a:r>
              <a:rPr lang="en-US" altLang="ko-KR" sz="1100" dirty="0"/>
              <a:t>Ping statistics for 150.183.235.2:</a:t>
            </a:r>
          </a:p>
          <a:p>
            <a:r>
              <a:rPr lang="en-US" altLang="ko-KR" sz="1100" dirty="0"/>
              <a:t>    Packets: Sent = 4, Received = 4, Lost = 0 (0% loss),</a:t>
            </a:r>
          </a:p>
          <a:p>
            <a:r>
              <a:rPr lang="en-US" altLang="ko-KR" sz="1100" dirty="0"/>
              <a:t>Approximate round trip times in </a:t>
            </a:r>
            <a:r>
              <a:rPr lang="en-US" altLang="ko-KR" sz="1100" dirty="0" err="1"/>
              <a:t>milli</a:t>
            </a:r>
            <a:r>
              <a:rPr lang="en-US" altLang="ko-KR" sz="1100" dirty="0"/>
              <a:t>-seconds:</a:t>
            </a:r>
          </a:p>
          <a:p>
            <a:r>
              <a:rPr lang="en-US" altLang="ko-KR" sz="1100" dirty="0"/>
              <a:t>    Minimum = 0ms, Maximum = 0ms, Average = 0ms</a:t>
            </a:r>
            <a:endParaRPr lang="ko-KR" altLang="en-US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5030271" y="3645024"/>
            <a:ext cx="4006225" cy="229293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PC&gt;ping 192.168.1.2</a:t>
            </a:r>
          </a:p>
          <a:p>
            <a:endParaRPr lang="en-US" altLang="ko-KR" sz="1100" dirty="0"/>
          </a:p>
          <a:p>
            <a:r>
              <a:rPr lang="en-US" altLang="ko-KR" sz="1100" dirty="0"/>
              <a:t>Pinging 192.168.1.2 with 32 bytes of data:</a:t>
            </a:r>
          </a:p>
          <a:p>
            <a:endParaRPr lang="en-US" altLang="ko-KR" sz="1100" dirty="0"/>
          </a:p>
          <a:p>
            <a:r>
              <a:rPr lang="en-US" altLang="ko-KR" sz="1100" dirty="0"/>
              <a:t>Reply from 192.168.1.1: bytes=32 time=0ms TTL=126</a:t>
            </a:r>
          </a:p>
          <a:p>
            <a:r>
              <a:rPr lang="en-US" altLang="ko-KR" sz="1100" dirty="0"/>
              <a:t>Reply from 192.168.1.1: bytes=32 time=0ms TTL=126</a:t>
            </a:r>
          </a:p>
          <a:p>
            <a:r>
              <a:rPr lang="en-US" altLang="ko-KR" sz="1100" dirty="0"/>
              <a:t>Reply from 192.168.1.1: bytes=32 time=0ms TTL=126</a:t>
            </a:r>
          </a:p>
          <a:p>
            <a:r>
              <a:rPr lang="en-US" altLang="ko-KR" sz="1100" dirty="0"/>
              <a:t>Reply from 192.168.1.1: bytes=32 time=1ms TTL=126</a:t>
            </a:r>
          </a:p>
          <a:p>
            <a:endParaRPr lang="en-US" altLang="ko-KR" sz="1100" dirty="0"/>
          </a:p>
          <a:p>
            <a:r>
              <a:rPr lang="en-US" altLang="ko-KR" sz="1100" dirty="0"/>
              <a:t>Ping statistics for 192.168.1.2:</a:t>
            </a:r>
          </a:p>
          <a:p>
            <a:r>
              <a:rPr lang="en-US" altLang="ko-KR" sz="1100" dirty="0"/>
              <a:t>    Packets: Sent = 4, Received = 4, Lost = 0 (0% loss),</a:t>
            </a:r>
          </a:p>
          <a:p>
            <a:r>
              <a:rPr lang="en-US" altLang="ko-KR" sz="1100" dirty="0"/>
              <a:t>Approximate round trip times in </a:t>
            </a:r>
            <a:r>
              <a:rPr lang="en-US" altLang="ko-KR" sz="1100" dirty="0" err="1"/>
              <a:t>milli</a:t>
            </a:r>
            <a:r>
              <a:rPr lang="en-US" altLang="ko-KR" sz="1100" dirty="0"/>
              <a:t>-seconds:</a:t>
            </a:r>
          </a:p>
          <a:p>
            <a:r>
              <a:rPr lang="en-US" altLang="ko-KR" sz="1100" dirty="0"/>
              <a:t>    Minimum = 0ms, Maximum = 1ms, Average = 0ms</a:t>
            </a:r>
            <a:endParaRPr lang="ko-KR" alt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5292080" y="6165304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192.168.1.1</a:t>
            </a:r>
            <a:r>
              <a:rPr lang="ko-KR" altLang="en-US" dirty="0" smtClean="0"/>
              <a:t>에서 응답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5054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Debug </a:t>
            </a:r>
            <a:r>
              <a:rPr lang="en-US" altLang="ko-KR" dirty="0" err="1" smtClean="0"/>
              <a:t>ip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nat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PAT </a:t>
            </a:r>
            <a:r>
              <a:rPr lang="ko-KR" altLang="en-US" dirty="0"/>
              <a:t>실습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5234" y="1976641"/>
            <a:ext cx="5464958" cy="31085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R1(</a:t>
            </a:r>
            <a:r>
              <a:rPr lang="en-US" altLang="ko-KR" sz="1400" dirty="0" err="1"/>
              <a:t>config</a:t>
            </a:r>
            <a:r>
              <a:rPr lang="en-US" altLang="ko-KR" sz="1400" dirty="0"/>
              <a:t>-if)#</a:t>
            </a:r>
          </a:p>
          <a:p>
            <a:r>
              <a:rPr lang="en-US" altLang="ko-KR" sz="1400" dirty="0"/>
              <a:t>NAT*: s=192.168.1.2-&gt;192.168.1.1, d=150.183.235.2 [48]</a:t>
            </a:r>
          </a:p>
          <a:p>
            <a:r>
              <a:rPr lang="en-US" altLang="ko-KR" sz="1400" dirty="0" smtClean="0"/>
              <a:t>NAT</a:t>
            </a:r>
            <a:r>
              <a:rPr lang="en-US" altLang="ko-KR" sz="1400" dirty="0"/>
              <a:t>*: s=150.183.235.2, d=192.168.1.1-&gt;192.168.1.2 [51]</a:t>
            </a:r>
          </a:p>
          <a:p>
            <a:r>
              <a:rPr lang="en-US" altLang="ko-KR" sz="1400" dirty="0" smtClean="0"/>
              <a:t>NAT</a:t>
            </a:r>
            <a:r>
              <a:rPr lang="en-US" altLang="ko-KR" sz="1400" dirty="0"/>
              <a:t>: s=192.168.1.2-&gt;192.168.1.1, d=150.183.235.2 [49]</a:t>
            </a:r>
          </a:p>
          <a:p>
            <a:r>
              <a:rPr lang="en-US" altLang="ko-KR" sz="1400" dirty="0" smtClean="0"/>
              <a:t>NAT</a:t>
            </a:r>
            <a:r>
              <a:rPr lang="en-US" altLang="ko-KR" sz="1400" dirty="0"/>
              <a:t>*: s=150.183.235.2, d=192.168.1.1-&gt;192.168.1.2 [52]</a:t>
            </a:r>
          </a:p>
          <a:p>
            <a:r>
              <a:rPr lang="en-US" altLang="ko-KR" sz="1400" dirty="0" smtClean="0"/>
              <a:t>NAT</a:t>
            </a:r>
            <a:r>
              <a:rPr lang="en-US" altLang="ko-KR" sz="1400" dirty="0"/>
              <a:t>: s=192.168.1.2-&gt;192.168.1.1, d=150.183.235.2 [50]</a:t>
            </a:r>
          </a:p>
          <a:p>
            <a:r>
              <a:rPr lang="en-US" altLang="ko-KR" sz="1400" dirty="0" smtClean="0"/>
              <a:t>NAT</a:t>
            </a:r>
            <a:r>
              <a:rPr lang="en-US" altLang="ko-KR" sz="1400" dirty="0"/>
              <a:t>*: s=150.183.235.2, d=192.168.1.1-&gt;192.168.1.2 [53]</a:t>
            </a:r>
          </a:p>
          <a:p>
            <a:r>
              <a:rPr lang="en-US" altLang="ko-KR" sz="1400" dirty="0" smtClean="0"/>
              <a:t>NAT</a:t>
            </a:r>
            <a:r>
              <a:rPr lang="en-US" altLang="ko-KR" sz="1400" dirty="0"/>
              <a:t>: s=192.168.1.2-&gt;192.168.1.1, d=150.183.235.2 [51]</a:t>
            </a:r>
          </a:p>
          <a:p>
            <a:r>
              <a:rPr lang="en-US" altLang="ko-KR" sz="1400" dirty="0" smtClean="0"/>
              <a:t>NAT</a:t>
            </a:r>
            <a:r>
              <a:rPr lang="en-US" altLang="ko-KR" sz="1400" dirty="0"/>
              <a:t>*: s=150.183.235.2, d=192.168.1.1-&gt;192.168.1.2 [54]</a:t>
            </a:r>
          </a:p>
          <a:p>
            <a:r>
              <a:rPr lang="en-US" altLang="ko-KR" sz="1400" dirty="0" smtClean="0"/>
              <a:t>NAT</a:t>
            </a:r>
            <a:r>
              <a:rPr lang="en-US" altLang="ko-KR" sz="1400" dirty="0"/>
              <a:t>: expiring 192.168.1.1 (192.168.1.2) </a:t>
            </a:r>
            <a:r>
              <a:rPr lang="en-US" altLang="ko-KR" sz="1400" dirty="0" err="1"/>
              <a:t>icmp</a:t>
            </a:r>
            <a:r>
              <a:rPr lang="en-US" altLang="ko-KR" sz="1400" dirty="0"/>
              <a:t> 21 (21)</a:t>
            </a:r>
          </a:p>
          <a:p>
            <a:r>
              <a:rPr lang="en-US" altLang="ko-KR" sz="1400" dirty="0" smtClean="0"/>
              <a:t>NAT</a:t>
            </a:r>
            <a:r>
              <a:rPr lang="en-US" altLang="ko-KR" sz="1400" dirty="0"/>
              <a:t>: expiring 192.168.1.1 (192.168.1.2) </a:t>
            </a:r>
            <a:r>
              <a:rPr lang="en-US" altLang="ko-KR" sz="1400" dirty="0" err="1"/>
              <a:t>icmp</a:t>
            </a:r>
            <a:r>
              <a:rPr lang="en-US" altLang="ko-KR" sz="1400" dirty="0"/>
              <a:t> 22 (22)</a:t>
            </a:r>
          </a:p>
          <a:p>
            <a:r>
              <a:rPr lang="en-US" altLang="ko-KR" sz="1400" dirty="0" smtClean="0"/>
              <a:t>NAT</a:t>
            </a:r>
            <a:r>
              <a:rPr lang="en-US" altLang="ko-KR" sz="1400" dirty="0"/>
              <a:t>: expiring 192.168.1.1 (192.168.1.2) </a:t>
            </a:r>
            <a:r>
              <a:rPr lang="en-US" altLang="ko-KR" sz="1400" dirty="0" err="1"/>
              <a:t>icmp</a:t>
            </a:r>
            <a:r>
              <a:rPr lang="en-US" altLang="ko-KR" sz="1400" dirty="0"/>
              <a:t> 23 (23)</a:t>
            </a:r>
          </a:p>
          <a:p>
            <a:r>
              <a:rPr lang="en-US" altLang="ko-KR" sz="1400" dirty="0" smtClean="0"/>
              <a:t>NAT</a:t>
            </a:r>
            <a:r>
              <a:rPr lang="en-US" altLang="ko-KR" sz="1400" dirty="0"/>
              <a:t>: expiring 192.168.1.1 (192.168.1.2) </a:t>
            </a:r>
            <a:r>
              <a:rPr lang="en-US" altLang="ko-KR" sz="1400" dirty="0" err="1"/>
              <a:t>icmp</a:t>
            </a:r>
            <a:r>
              <a:rPr lang="en-US" altLang="ko-KR" sz="1400" dirty="0"/>
              <a:t> 24 (24)</a:t>
            </a:r>
          </a:p>
          <a:p>
            <a:r>
              <a:rPr lang="en-US" altLang="ko-KR" sz="1400" dirty="0" smtClean="0"/>
              <a:t>NAT</a:t>
            </a:r>
            <a:r>
              <a:rPr lang="en-US" altLang="ko-KR" sz="1400" dirty="0"/>
              <a:t>: expiring 192.168.1.1 (192.168.1.2) </a:t>
            </a:r>
            <a:r>
              <a:rPr lang="en-US" altLang="ko-KR" sz="1400" dirty="0" err="1"/>
              <a:t>icmp</a:t>
            </a:r>
            <a:r>
              <a:rPr lang="en-US" altLang="ko-KR" sz="1400" dirty="0"/>
              <a:t> 25 (25)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34010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IPv6</a:t>
            </a:r>
            <a:r>
              <a:rPr lang="ko-KR" altLang="en-US" dirty="0" smtClean="0"/>
              <a:t>란</a:t>
            </a:r>
            <a:r>
              <a:rPr lang="en-US" altLang="ko-KR" dirty="0" smtClean="0"/>
              <a:t>? </a:t>
            </a:r>
          </a:p>
          <a:p>
            <a:pPr lvl="1"/>
            <a:r>
              <a:rPr lang="en-US" altLang="ko-KR" dirty="0" smtClean="0"/>
              <a:t>128</a:t>
            </a:r>
            <a:r>
              <a:rPr lang="ko-KR" altLang="en-US" dirty="0" smtClean="0"/>
              <a:t>비트의 주소를 갖는 새로운 </a:t>
            </a:r>
            <a:r>
              <a:rPr lang="en-US" altLang="ko-KR" dirty="0" smtClean="0"/>
              <a:t>IP </a:t>
            </a:r>
            <a:r>
              <a:rPr lang="ko-KR" altLang="en-US" dirty="0" smtClean="0"/>
              <a:t>체계 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 IPv6</a:t>
            </a:r>
            <a:endParaRPr lang="ko-KR" altLang="en-US" dirty="0"/>
          </a:p>
        </p:txBody>
      </p:sp>
      <p:pic>
        <p:nvPicPr>
          <p:cNvPr id="1026" name="Picture 2" descr="http://upload.wikimedia.org/wikipedia/commons/thumb/7/74/Ipv4_address.svg/750px-Ipv4_addres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25" y="2708920"/>
            <a:ext cx="4200467" cy="252028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thumb/7/70/Ipv6_address_leading_zeros.svg/760px-Ipv6_address_leading_zeros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08920"/>
            <a:ext cx="4248472" cy="251554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orld IPv6 Laun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338" y="260648"/>
            <a:ext cx="193414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20072" y="5589240"/>
            <a:ext cx="1951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https://vsix.kr/</a:t>
            </a:r>
            <a:endParaRPr lang="ko-KR" altLang="en-US" dirty="0"/>
          </a:p>
        </p:txBody>
      </p:sp>
      <p:pic>
        <p:nvPicPr>
          <p:cNvPr id="1032" name="Picture 8" descr="https://vsix.kr/static_new/images/menu/top/top_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485104"/>
            <a:ext cx="1838325" cy="50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02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IPv6 </a:t>
            </a:r>
            <a:r>
              <a:rPr lang="ko-KR" altLang="en-US" dirty="0" smtClean="0"/>
              <a:t>헤더 포맷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IPv6</a:t>
            </a:r>
            <a:endParaRPr lang="ko-KR" altLang="en-US" dirty="0"/>
          </a:p>
        </p:txBody>
      </p:sp>
      <p:pic>
        <p:nvPicPr>
          <p:cNvPr id="2050" name="Picture 2" descr="http://upload.wikimedia.org/wikipedia/commons/thumb/a/ab/Ipv6_header.svg/803px-Ipv6_header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060848"/>
            <a:ext cx="570858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3645024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smtClean="0"/>
              <a:t>출발지주소</a:t>
            </a:r>
            <a:endParaRPr lang="en-US" altLang="ko-KR" dirty="0" smtClean="0"/>
          </a:p>
          <a:p>
            <a:pPr algn="ctr"/>
            <a:r>
              <a:rPr lang="en-US" altLang="ko-KR" dirty="0" smtClean="0"/>
              <a:t>128</a:t>
            </a:r>
            <a:r>
              <a:rPr lang="ko-KR" altLang="en-US" dirty="0" smtClean="0"/>
              <a:t>비트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59632" y="5301208"/>
            <a:ext cx="13388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smtClean="0"/>
              <a:t>목적지주소</a:t>
            </a:r>
            <a:endParaRPr lang="en-US" altLang="ko-KR" dirty="0" smtClean="0"/>
          </a:p>
          <a:p>
            <a:pPr algn="ctr"/>
            <a:r>
              <a:rPr lang="en-US" altLang="ko-KR" dirty="0" smtClean="0"/>
              <a:t>128</a:t>
            </a:r>
            <a:r>
              <a:rPr lang="ko-KR" altLang="en-US" dirty="0" smtClean="0"/>
              <a:t>비트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5684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헤더</a:t>
            </a:r>
            <a:r>
              <a:rPr lang="en-US" altLang="ko-KR" dirty="0" smtClean="0"/>
              <a:t> </a:t>
            </a:r>
            <a:r>
              <a:rPr lang="ko-KR" altLang="en-US" dirty="0" smtClean="0"/>
              <a:t>포맷 비교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IPv4 vs. IPv6</a:t>
            </a:r>
            <a:endParaRPr lang="ko-KR" altLang="en-US" dirty="0"/>
          </a:p>
        </p:txBody>
      </p:sp>
      <p:pic>
        <p:nvPicPr>
          <p:cNvPr id="4" name="Picture 2" descr="What is the difference between IPv4 and IPv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37" y="2276872"/>
            <a:ext cx="8661339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1416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 smtClean="0"/>
              <a:t>버전</a:t>
            </a:r>
            <a:endParaRPr lang="en-US" altLang="ko-KR" dirty="0" smtClean="0"/>
          </a:p>
          <a:p>
            <a:r>
              <a:rPr lang="ko-KR" altLang="en-US" dirty="0" err="1" smtClean="0"/>
              <a:t>트래픽클래스</a:t>
            </a:r>
            <a:r>
              <a:rPr lang="en-US" altLang="ko-KR" dirty="0" smtClean="0"/>
              <a:t>: </a:t>
            </a:r>
            <a:r>
              <a:rPr lang="ko-KR" altLang="en-US" dirty="0" smtClean="0"/>
              <a:t>우선순위</a:t>
            </a:r>
            <a:endParaRPr lang="en-US" altLang="ko-KR" dirty="0" smtClean="0"/>
          </a:p>
          <a:p>
            <a:r>
              <a:rPr lang="ko-KR" altLang="en-US" dirty="0" err="1" smtClean="0"/>
              <a:t>플로우레이블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음성이나 화상 등의 실시간 데이터 </a:t>
            </a:r>
            <a:r>
              <a:rPr lang="ko-KR" altLang="en-US" dirty="0" err="1" smtClean="0"/>
              <a:t>트래픽의</a:t>
            </a:r>
            <a:r>
              <a:rPr lang="ko-KR" altLang="en-US" dirty="0" smtClean="0"/>
              <a:t> 경우 </a:t>
            </a:r>
            <a:endParaRPr lang="en-US" altLang="ko-KR" dirty="0" smtClean="0"/>
          </a:p>
          <a:p>
            <a:r>
              <a:rPr lang="ko-KR" altLang="en-US" dirty="0" smtClean="0"/>
              <a:t>페이로드 길이</a:t>
            </a:r>
            <a:r>
              <a:rPr lang="en-US" altLang="ko-KR" dirty="0" smtClean="0"/>
              <a:t>: </a:t>
            </a:r>
          </a:p>
          <a:p>
            <a:pPr lvl="1"/>
            <a:r>
              <a:rPr lang="ko-KR" altLang="en-US" dirty="0" smtClean="0"/>
              <a:t>페이로드의 길이를 바이트 단위로 표시 </a:t>
            </a:r>
            <a:r>
              <a:rPr lang="en-US" altLang="ko-KR" dirty="0" smtClean="0"/>
              <a:t>(</a:t>
            </a:r>
            <a:r>
              <a:rPr lang="ko-KR" altLang="en-US" dirty="0" smtClean="0"/>
              <a:t>최대 </a:t>
            </a:r>
            <a:r>
              <a:rPr lang="en-US" altLang="ko-KR" dirty="0" smtClean="0"/>
              <a:t>65536</a:t>
            </a:r>
            <a:r>
              <a:rPr lang="ko-KR" altLang="en-US" dirty="0" smtClean="0"/>
              <a:t>바이트까지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/>
              <a:t>다음헤더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IPv6 </a:t>
            </a:r>
            <a:r>
              <a:rPr lang="ko-KR" altLang="en-US" dirty="0" smtClean="0"/>
              <a:t>기본헤더 다음에 어떤 확장헤더가 오는지 나타냄</a:t>
            </a:r>
            <a:endParaRPr lang="en-US" altLang="ko-KR" dirty="0" smtClean="0"/>
          </a:p>
          <a:p>
            <a:r>
              <a:rPr lang="ko-KR" altLang="en-US" dirty="0" smtClean="0"/>
              <a:t>홉 제한</a:t>
            </a:r>
            <a:r>
              <a:rPr lang="en-US" altLang="ko-KR" dirty="0" smtClean="0"/>
              <a:t> </a:t>
            </a:r>
          </a:p>
          <a:p>
            <a:pPr lvl="1"/>
            <a:r>
              <a:rPr lang="en-US" altLang="ko-KR" dirty="0" smtClean="0"/>
              <a:t>IP</a:t>
            </a:r>
            <a:r>
              <a:rPr lang="ko-KR" altLang="en-US" dirty="0" err="1" smtClean="0"/>
              <a:t>패킷이</a:t>
            </a:r>
            <a:r>
              <a:rPr lang="ko-KR" altLang="en-US" dirty="0" smtClean="0"/>
              <a:t> 전송되는 거리를 </a:t>
            </a:r>
            <a:r>
              <a:rPr lang="en-US" altLang="ko-KR" dirty="0" smtClean="0"/>
              <a:t>Hop </a:t>
            </a:r>
            <a:r>
              <a:rPr lang="ko-KR" altLang="en-US" dirty="0" smtClean="0"/>
              <a:t>단위로 제한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헤더 필드의 역할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005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주소 생략표기 규칙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각 필드에서 선행하는 </a:t>
            </a:r>
            <a:r>
              <a:rPr lang="en-US" altLang="ko-KR" dirty="0" smtClean="0"/>
              <a:t>0</a:t>
            </a:r>
            <a:r>
              <a:rPr lang="ko-KR" altLang="en-US" dirty="0" smtClean="0"/>
              <a:t>은 생략 가능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r>
              <a:rPr lang="ko-KR" altLang="en-US" dirty="0" smtClean="0"/>
              <a:t>연속된 </a:t>
            </a:r>
            <a:r>
              <a:rPr lang="en-US" altLang="ko-KR" dirty="0"/>
              <a:t>0</a:t>
            </a:r>
            <a:r>
              <a:rPr lang="ko-KR" altLang="en-US" dirty="0"/>
              <a:t>은 모두 삭제할 수 있으며 </a:t>
            </a:r>
            <a:r>
              <a:rPr lang="en-US" altLang="ko-KR" dirty="0"/>
              <a:t>2</a:t>
            </a:r>
            <a:r>
              <a:rPr lang="ko-KR" altLang="en-US" dirty="0"/>
              <a:t>개의 이중콜론</a:t>
            </a:r>
            <a:r>
              <a:rPr lang="en-US" altLang="ko-KR" dirty="0"/>
              <a:t>(::)</a:t>
            </a:r>
            <a:r>
              <a:rPr lang="ko-KR" altLang="en-US" dirty="0"/>
              <a:t>으로 표시</a:t>
            </a:r>
            <a:r>
              <a:rPr lang="en-US" altLang="ko-KR" dirty="0"/>
              <a:t>. </a:t>
            </a:r>
            <a:r>
              <a:rPr lang="ko-KR" altLang="en-US" dirty="0"/>
              <a:t>주소당 한번만 사용 가능 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/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주소 규칙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11760" y="35010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grpSp>
        <p:nvGrpSpPr>
          <p:cNvPr id="9" name="그룹 8"/>
          <p:cNvGrpSpPr>
            <a:grpSpLocks/>
          </p:cNvGrpSpPr>
          <p:nvPr/>
        </p:nvGrpSpPr>
        <p:grpSpPr bwMode="auto">
          <a:xfrm>
            <a:off x="1043608" y="2529725"/>
            <a:ext cx="6929437" cy="1285876"/>
            <a:chOff x="1643042" y="2428868"/>
            <a:chExt cx="6429420" cy="1571636"/>
          </a:xfrm>
        </p:grpSpPr>
        <p:sp>
          <p:nvSpPr>
            <p:cNvPr id="10" name="직사각형 9"/>
            <p:cNvSpPr/>
            <p:nvPr/>
          </p:nvSpPr>
          <p:spPr>
            <a:xfrm>
              <a:off x="1643042" y="2428868"/>
              <a:ext cx="6429420" cy="5723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algn="l" rtl="0" fontAlgn="base" latinLnBrk="1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457200" algn="l" rtl="0" fontAlgn="base" latinLnBrk="1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914400" algn="l" rtl="0" fontAlgn="base" latinLnBrk="1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371600" algn="l" rtl="0" fontAlgn="base" latinLnBrk="1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1828800" algn="l" rtl="0" fontAlgn="base" latinLnBrk="1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b="1" dirty="0"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FDEC : BA95 : 0074 : 3210 : 000F : BBFF : 0000 : FFFF</a:t>
              </a: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2143845" y="3428117"/>
              <a:ext cx="5429288" cy="57238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algn="l" rtl="0" fontAlgn="base" latinLnBrk="1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457200" algn="l" rtl="0" fontAlgn="base" latinLnBrk="1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914400" algn="l" rtl="0" fontAlgn="base" latinLnBrk="1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371600" algn="l" rtl="0" fontAlgn="base" latinLnBrk="1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1828800" algn="l" rtl="0" fontAlgn="base" latinLnBrk="1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b="1" dirty="0">
                  <a:solidFill>
                    <a:schemeClr val="tx1"/>
                  </a:solidFill>
                  <a:effectLst/>
                  <a:latin typeface="+mj-ea"/>
                  <a:ea typeface="+mj-ea"/>
                </a:rPr>
                <a:t>FDEC : BA95 : 74 : 3210 : F : BBFF : 0 : FFFF</a:t>
              </a:r>
            </a:p>
          </p:txBody>
        </p:sp>
        <p:sp>
          <p:nvSpPr>
            <p:cNvPr id="12" name="아래쪽 화살표 11"/>
            <p:cNvSpPr/>
            <p:nvPr/>
          </p:nvSpPr>
          <p:spPr>
            <a:xfrm>
              <a:off x="4643438" y="3071104"/>
              <a:ext cx="428628" cy="287163"/>
            </a:xfrm>
            <a:prstGeom prst="downArrow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algn="l" rtl="0" fontAlgn="base" latinLnBrk="1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457200" algn="l" rtl="0" fontAlgn="base" latinLnBrk="1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914400" algn="l" rtl="0" fontAlgn="base" latinLnBrk="1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371600" algn="l" rtl="0" fontAlgn="base" latinLnBrk="1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1828800" algn="l" rtl="0" fontAlgn="base" latinLnBrk="1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ko-KR" altLang="en-US"/>
            </a:p>
          </p:txBody>
        </p:sp>
      </p:grpSp>
      <p:grpSp>
        <p:nvGrpSpPr>
          <p:cNvPr id="13" name="그룹 12"/>
          <p:cNvGrpSpPr>
            <a:grpSpLocks/>
          </p:cNvGrpSpPr>
          <p:nvPr/>
        </p:nvGrpSpPr>
        <p:grpSpPr bwMode="auto">
          <a:xfrm>
            <a:off x="1105016" y="5167460"/>
            <a:ext cx="6964362" cy="1285876"/>
            <a:chOff x="1643042" y="2428868"/>
            <a:chExt cx="6429420" cy="1571636"/>
          </a:xfrm>
        </p:grpSpPr>
        <p:sp>
          <p:nvSpPr>
            <p:cNvPr id="14" name="직사각형 13"/>
            <p:cNvSpPr/>
            <p:nvPr/>
          </p:nvSpPr>
          <p:spPr>
            <a:xfrm>
              <a:off x="1643042" y="2428868"/>
              <a:ext cx="6429420" cy="5723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algn="l" rtl="0" fontAlgn="base" latinLnBrk="1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457200" algn="l" rtl="0" fontAlgn="base" latinLnBrk="1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914400" algn="l" rtl="0" fontAlgn="base" latinLnBrk="1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371600" algn="l" rtl="0" fontAlgn="base" latinLnBrk="1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1828800" algn="l" rtl="0" fontAlgn="base" latinLnBrk="1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b="1" dirty="0"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FDEC : 0 : 0 : 0 : 0 : BBFF: 0 : FFFF</a:t>
              </a: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2142798" y="3428117"/>
              <a:ext cx="5429908" cy="57238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algn="l" rtl="0" fontAlgn="base" latinLnBrk="1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457200" algn="l" rtl="0" fontAlgn="base" latinLnBrk="1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914400" algn="l" rtl="0" fontAlgn="base" latinLnBrk="1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371600" algn="l" rtl="0" fontAlgn="base" latinLnBrk="1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1828800" algn="l" rtl="0" fontAlgn="base" latinLnBrk="1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b="1" dirty="0">
                  <a:solidFill>
                    <a:schemeClr val="tx1"/>
                  </a:solidFill>
                  <a:effectLst/>
                  <a:latin typeface="+mn-ea"/>
                </a:rPr>
                <a:t>FDEC : : BBFF : 0 : FFFF</a:t>
              </a:r>
            </a:p>
          </p:txBody>
        </p:sp>
        <p:sp>
          <p:nvSpPr>
            <p:cNvPr id="16" name="아래쪽 화살표 15"/>
            <p:cNvSpPr/>
            <p:nvPr/>
          </p:nvSpPr>
          <p:spPr>
            <a:xfrm>
              <a:off x="4643047" y="3071104"/>
              <a:ext cx="429410" cy="287163"/>
            </a:xfrm>
            <a:prstGeom prst="downArrow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algn="l" rtl="0" fontAlgn="base" latinLnBrk="1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457200" algn="l" rtl="0" fontAlgn="base" latinLnBrk="1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914400" algn="l" rtl="0" fontAlgn="base" latinLnBrk="1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371600" algn="l" rtl="0" fontAlgn="base" latinLnBrk="1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1828800" algn="l" rtl="0" fontAlgn="base" latinLnBrk="1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ko-KR" altLang="en-US" b="1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182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IPv6 </a:t>
            </a:r>
            <a:r>
              <a:rPr lang="ko-KR" altLang="en-US" dirty="0" smtClean="0"/>
              <a:t>주소 포맷</a:t>
            </a:r>
            <a:endParaRPr lang="ko-KR" altLang="en-US" dirty="0"/>
          </a:p>
        </p:txBody>
      </p:sp>
      <p:pic>
        <p:nvPicPr>
          <p:cNvPr id="4" name="Picture 5" descr="그림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1732880"/>
            <a:ext cx="8307388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77813" y="4304630"/>
            <a:ext cx="8588375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defRPr kumimoji="1"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defRPr kumimoji="1"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defRPr kumimoji="1"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defRPr kumimoji="1"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defRPr kumimoji="1"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700" b="1">
                <a:solidFill>
                  <a:schemeClr val="tx2"/>
                </a:solidFill>
                <a:effectLst/>
              </a:rPr>
              <a:t>FP</a:t>
            </a:r>
            <a:r>
              <a:rPr lang="en-US" altLang="ko-KR" sz="1700">
                <a:solidFill>
                  <a:schemeClr val="tx2"/>
                </a:solidFill>
                <a:effectLst/>
              </a:rPr>
              <a:t> : </a:t>
            </a:r>
            <a:r>
              <a:rPr lang="ko-KR" altLang="en-US" sz="1700">
                <a:solidFill>
                  <a:schemeClr val="tx2"/>
                </a:solidFill>
                <a:effectLst/>
              </a:rPr>
              <a:t>주소 포맷의 식별자</a:t>
            </a:r>
            <a:r>
              <a:rPr lang="en-US" altLang="ko-KR" sz="1700">
                <a:solidFill>
                  <a:schemeClr val="tx2"/>
                </a:solidFill>
                <a:effectLst/>
              </a:rPr>
              <a:t>(001)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700" b="1">
                <a:solidFill>
                  <a:schemeClr val="tx2"/>
                </a:solidFill>
                <a:effectLst/>
              </a:rPr>
              <a:t>TLA ID</a:t>
            </a:r>
            <a:r>
              <a:rPr lang="en-US" altLang="ko-KR" sz="1700">
                <a:solidFill>
                  <a:schemeClr val="tx2"/>
                </a:solidFill>
                <a:effectLst/>
              </a:rPr>
              <a:t> : Top-Level Aggregation Identifier(</a:t>
            </a:r>
            <a:r>
              <a:rPr lang="ko-KR" altLang="en-US" sz="1700">
                <a:solidFill>
                  <a:schemeClr val="tx2"/>
                </a:solidFill>
                <a:effectLst/>
              </a:rPr>
              <a:t>공공적으로 패킷을 배송하는 서비스 제공자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700" b="1">
                <a:solidFill>
                  <a:schemeClr val="tx2"/>
                </a:solidFill>
                <a:effectLst/>
              </a:rPr>
              <a:t>RES</a:t>
            </a:r>
            <a:r>
              <a:rPr lang="en-US" altLang="ko-KR" sz="1700">
                <a:solidFill>
                  <a:schemeClr val="tx2"/>
                </a:solidFill>
                <a:effectLst/>
              </a:rPr>
              <a:t> : Reserved(</a:t>
            </a:r>
            <a:r>
              <a:rPr lang="ko-KR" altLang="en-US" sz="1700">
                <a:solidFill>
                  <a:schemeClr val="tx2"/>
                </a:solidFill>
                <a:effectLst/>
              </a:rPr>
              <a:t>미래를 위한 예약 비트</a:t>
            </a:r>
            <a:r>
              <a:rPr lang="en-US" altLang="ko-KR" sz="1700">
                <a:solidFill>
                  <a:schemeClr val="tx2"/>
                </a:solidFill>
                <a:effectLst/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700" b="1">
                <a:solidFill>
                  <a:schemeClr val="tx2"/>
                </a:solidFill>
                <a:effectLst/>
              </a:rPr>
              <a:t>NLA ID</a:t>
            </a:r>
            <a:r>
              <a:rPr lang="en-US" altLang="ko-KR" sz="1700">
                <a:solidFill>
                  <a:schemeClr val="tx2"/>
                </a:solidFill>
                <a:effectLst/>
              </a:rPr>
              <a:t> : Next-Level Aggregation Identifier(TLA</a:t>
            </a:r>
            <a:r>
              <a:rPr lang="ko-KR" altLang="en-US" sz="1700">
                <a:solidFill>
                  <a:schemeClr val="tx2"/>
                </a:solidFill>
                <a:effectLst/>
              </a:rPr>
              <a:t>에 패킷을 배송받는 조직의 식별자</a:t>
            </a:r>
            <a:r>
              <a:rPr lang="en-US" altLang="ko-KR" sz="1700">
                <a:solidFill>
                  <a:schemeClr val="tx2"/>
                </a:solidFill>
                <a:effectLst/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700" b="1">
                <a:solidFill>
                  <a:schemeClr val="tx2"/>
                </a:solidFill>
                <a:effectLst/>
              </a:rPr>
              <a:t>SLA ID</a:t>
            </a:r>
            <a:r>
              <a:rPr lang="en-US" altLang="ko-KR" sz="1700">
                <a:solidFill>
                  <a:schemeClr val="tx2"/>
                </a:solidFill>
                <a:effectLst/>
              </a:rPr>
              <a:t> : Site-Level Aggregation Identifier(</a:t>
            </a:r>
            <a:r>
              <a:rPr lang="ko-KR" altLang="en-US" sz="1700">
                <a:solidFill>
                  <a:schemeClr val="tx2"/>
                </a:solidFill>
                <a:effectLst/>
              </a:rPr>
              <a:t>조직 내부의 서브네트워크의 식별자</a:t>
            </a:r>
            <a:r>
              <a:rPr lang="en-US" altLang="ko-KR" sz="1700">
                <a:solidFill>
                  <a:schemeClr val="tx2"/>
                </a:solidFill>
                <a:effectLst/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700" b="1">
                <a:solidFill>
                  <a:schemeClr val="tx2"/>
                </a:solidFill>
                <a:effectLst/>
              </a:rPr>
              <a:t>Interface ID</a:t>
            </a:r>
            <a:r>
              <a:rPr lang="en-US" altLang="ko-KR" sz="1700">
                <a:solidFill>
                  <a:schemeClr val="tx2"/>
                </a:solidFill>
                <a:effectLst/>
              </a:rPr>
              <a:t> : Interface Identifier(MAC </a:t>
            </a:r>
            <a:r>
              <a:rPr lang="ko-KR" altLang="en-US" sz="1700">
                <a:solidFill>
                  <a:schemeClr val="tx2"/>
                </a:solidFill>
                <a:effectLst/>
              </a:rPr>
              <a:t>주소</a:t>
            </a:r>
            <a:r>
              <a:rPr lang="en-US" altLang="ko-KR" sz="1700">
                <a:solidFill>
                  <a:schemeClr val="tx2"/>
                </a:solidFill>
                <a:effectLst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7397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주소 유형</a:t>
            </a:r>
            <a:r>
              <a:rPr lang="en-US" altLang="ko-KR" dirty="0" smtClean="0"/>
              <a:t>(</a:t>
            </a:r>
            <a:r>
              <a:rPr lang="ko-KR" altLang="en-US" dirty="0" smtClean="0"/>
              <a:t>통신 유형</a:t>
            </a:r>
            <a:r>
              <a:rPr lang="en-US" altLang="ko-KR" dirty="0" smtClean="0"/>
              <a:t>) </a:t>
            </a:r>
          </a:p>
          <a:p>
            <a:pPr lvl="1"/>
            <a:r>
              <a:rPr lang="ko-KR" altLang="en-US" dirty="0" err="1" smtClean="0"/>
              <a:t>유니캐스트</a:t>
            </a:r>
            <a:r>
              <a:rPr lang="en-US" altLang="ko-KR" dirty="0" smtClean="0"/>
              <a:t>: </a:t>
            </a:r>
            <a:r>
              <a:rPr lang="ko-KR" altLang="en-US" dirty="0" smtClean="0"/>
              <a:t>단일 송신자와</a:t>
            </a:r>
            <a:r>
              <a:rPr lang="en-US" altLang="ko-KR" dirty="0" smtClean="0"/>
              <a:t> </a:t>
            </a:r>
            <a:r>
              <a:rPr lang="ko-KR" altLang="en-US" dirty="0" smtClean="0"/>
              <a:t>단일 수신자 사이의 통신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멀티캐스트</a:t>
            </a:r>
            <a:r>
              <a:rPr lang="en-US" altLang="ko-KR" dirty="0" smtClean="0"/>
              <a:t>: </a:t>
            </a:r>
            <a:r>
              <a:rPr lang="ko-KR" altLang="en-US" dirty="0"/>
              <a:t>단일 송신자와 다중 수신자 사이의 통신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애니캐스트</a:t>
            </a:r>
            <a:r>
              <a:rPr lang="en-US" altLang="ko-KR" dirty="0" smtClean="0"/>
              <a:t>: </a:t>
            </a:r>
            <a:r>
              <a:rPr lang="ko-KR" altLang="en-US" dirty="0"/>
              <a:t>단일 송신자와 그룹 내에서 가장 가까운 곳에 있는 일부 수신자들 사이의 통신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ko-KR" altLang="en-US" dirty="0" smtClean="0"/>
              <a:t>주소 자동 생성 기능 </a:t>
            </a:r>
            <a:endParaRPr lang="en-US" altLang="ko-KR" dirty="0" smtClean="0"/>
          </a:p>
          <a:p>
            <a:r>
              <a:rPr lang="ko-KR" altLang="en-US" dirty="0" err="1" smtClean="0"/>
              <a:t>라우터의</a:t>
            </a:r>
            <a:r>
              <a:rPr lang="ko-KR" altLang="en-US" dirty="0" smtClean="0"/>
              <a:t> 부하 감소</a:t>
            </a:r>
            <a:r>
              <a:rPr lang="en-US" altLang="ko-KR" dirty="0" smtClean="0"/>
              <a:t>: </a:t>
            </a:r>
            <a:r>
              <a:rPr lang="ko-KR" altLang="en-US" dirty="0" smtClean="0"/>
              <a:t>필드 간소화</a:t>
            </a:r>
            <a:r>
              <a:rPr lang="en-US" altLang="ko-KR" dirty="0" smtClean="0"/>
              <a:t>, </a:t>
            </a:r>
            <a:r>
              <a:rPr lang="ko-KR" altLang="en-US" dirty="0" smtClean="0"/>
              <a:t>확장헤더 도입</a:t>
            </a:r>
            <a:endParaRPr lang="en-US" altLang="ko-KR" dirty="0" smtClean="0"/>
          </a:p>
          <a:p>
            <a:r>
              <a:rPr lang="en-US" altLang="ko-KR" dirty="0" err="1" smtClean="0"/>
              <a:t>IPSec</a:t>
            </a:r>
            <a:r>
              <a:rPr lang="en-US" altLang="ko-KR" dirty="0" smtClean="0"/>
              <a:t> </a:t>
            </a:r>
            <a:r>
              <a:rPr lang="ko-KR" altLang="en-US" dirty="0" smtClean="0"/>
              <a:t>기본 탑재 </a:t>
            </a:r>
            <a:endParaRPr lang="en-US" altLang="ko-KR" dirty="0" smtClean="0"/>
          </a:p>
          <a:p>
            <a:r>
              <a:rPr lang="ko-KR" altLang="en-US" dirty="0" smtClean="0"/>
              <a:t>호스트가 스스로 주소를 생성할 수 있음</a:t>
            </a:r>
            <a:r>
              <a:rPr lang="en-US" altLang="ko-KR" dirty="0" smtClean="0"/>
              <a:t>: </a:t>
            </a:r>
            <a:r>
              <a:rPr lang="ko-KR" altLang="en-US" dirty="0"/>
              <a:t>비상태형 자동설정</a:t>
            </a:r>
            <a:r>
              <a:rPr lang="en-US" altLang="ko-KR" dirty="0"/>
              <a:t>(stateless auto-configuration</a:t>
            </a:r>
            <a:r>
              <a:rPr lang="en-US" altLang="ko-KR" dirty="0" smtClean="0"/>
              <a:t>)</a:t>
            </a:r>
            <a:r>
              <a:rPr lang="ko-KR" altLang="en-US" dirty="0" smtClean="0"/>
              <a:t> 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IPv6</a:t>
            </a:r>
            <a:r>
              <a:rPr lang="ko-KR" altLang="en-US" dirty="0" smtClean="0"/>
              <a:t>의 특징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2701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IPv4, IPv6 </a:t>
            </a:r>
            <a:r>
              <a:rPr lang="ko-KR" altLang="en-US" dirty="0" smtClean="0"/>
              <a:t>비교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IPv6</a:t>
            </a:r>
            <a:r>
              <a:rPr lang="ko-KR" altLang="en-US" dirty="0"/>
              <a:t>의 특징</a:t>
            </a:r>
          </a:p>
        </p:txBody>
      </p:sp>
      <p:pic>
        <p:nvPicPr>
          <p:cNvPr id="3076" name="Picture 4" descr="http://cfile27.uf.tistory.com/image/1412FE454EEFF3BF16C27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2856"/>
            <a:ext cx="7879068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74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DHCP</a:t>
            </a:r>
            <a:r>
              <a:rPr lang="ko-KR" altLang="en-US" dirty="0" smtClean="0"/>
              <a:t>의 주소할당 방식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동적할당</a:t>
            </a:r>
            <a:r>
              <a:rPr lang="en-US" altLang="ko-KR" dirty="0" smtClean="0"/>
              <a:t>(Dynamic allocation): </a:t>
            </a:r>
            <a:r>
              <a:rPr lang="ko-KR" altLang="en-US" dirty="0" smtClean="0"/>
              <a:t>주소를 할당 받는 장치에서 주소가 필요 없다는 메시지를 보낼 때까지 주소를 할당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자동할당</a:t>
            </a:r>
            <a:r>
              <a:rPr lang="en-US" altLang="ko-KR" dirty="0" smtClean="0"/>
              <a:t>(Automatic allocation): </a:t>
            </a:r>
            <a:r>
              <a:rPr lang="ko-KR" altLang="en-US" dirty="0" smtClean="0"/>
              <a:t>주소를 영구적으로 할당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수동할당</a:t>
            </a:r>
            <a:r>
              <a:rPr lang="en-US" altLang="ko-KR" dirty="0" smtClean="0"/>
              <a:t>(Manual allocation): </a:t>
            </a:r>
            <a:r>
              <a:rPr lang="ko-KR" altLang="en-US" dirty="0" smtClean="0"/>
              <a:t>미리 할당된 주소를 장치에게 전달하여 장치가 </a:t>
            </a:r>
            <a:r>
              <a:rPr lang="en-US" altLang="ko-KR" dirty="0" smtClean="0"/>
              <a:t>IP</a:t>
            </a:r>
            <a:r>
              <a:rPr lang="ko-KR" altLang="en-US" dirty="0" smtClean="0"/>
              <a:t>주소를 사용할 수 있도록 함 </a:t>
            </a:r>
            <a:endParaRPr lang="en-US" altLang="ko-KR" dirty="0"/>
          </a:p>
          <a:p>
            <a:pPr lvl="1"/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DHCP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5510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그림 </a:t>
            </a:r>
            <a:r>
              <a:rPr lang="en-US" altLang="ko-KR" dirty="0" smtClean="0"/>
              <a:t>14-12. IPv6 </a:t>
            </a:r>
            <a:r>
              <a:rPr lang="ko-KR" altLang="en-US" dirty="0" smtClean="0"/>
              <a:t>실습 토폴로지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IPv6 </a:t>
            </a:r>
            <a:r>
              <a:rPr lang="ko-KR" altLang="en-US" dirty="0" smtClean="0"/>
              <a:t>실습</a:t>
            </a:r>
            <a:endParaRPr lang="ko-KR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5138"/>
            <a:ext cx="8352928" cy="1840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24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IPv6 </a:t>
            </a:r>
            <a:r>
              <a:rPr lang="ko-KR" altLang="en-US" dirty="0" smtClean="0"/>
              <a:t>실습 토폴로지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67" y="2276872"/>
            <a:ext cx="6831351" cy="4100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88640"/>
            <a:ext cx="3005519" cy="267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32240" y="2380238"/>
            <a:ext cx="2021707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Auto </a:t>
            </a:r>
            <a:r>
              <a:rPr lang="en-US" altLang="ko-KR" dirty="0" err="1" smtClean="0"/>
              <a:t>config</a:t>
            </a:r>
            <a:r>
              <a:rPr lang="en-US" altLang="ko-KR" dirty="0" smtClean="0"/>
              <a:t> </a:t>
            </a:r>
            <a:r>
              <a:rPr lang="ko-KR" altLang="en-US" dirty="0" smtClean="0"/>
              <a:t>기능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260377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IPv6 </a:t>
            </a:r>
            <a:r>
              <a:rPr lang="ko-KR" altLang="en-US" dirty="0" smtClean="0"/>
              <a:t>설정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556792"/>
            <a:ext cx="5134739" cy="39703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R1(</a:t>
            </a:r>
            <a:r>
              <a:rPr lang="en-US" altLang="ko-KR" sz="1400" dirty="0" err="1"/>
              <a:t>config</a:t>
            </a:r>
            <a:r>
              <a:rPr lang="en-US" altLang="ko-KR" sz="1400" dirty="0"/>
              <a:t>)#ipv6 unicast-routing</a:t>
            </a:r>
          </a:p>
          <a:p>
            <a:r>
              <a:rPr lang="en-US" altLang="ko-KR" sz="1400" dirty="0"/>
              <a:t>R1(</a:t>
            </a:r>
            <a:r>
              <a:rPr lang="en-US" altLang="ko-KR" sz="1400" dirty="0" err="1"/>
              <a:t>config</a:t>
            </a:r>
            <a:r>
              <a:rPr lang="en-US" altLang="ko-KR" sz="1400" dirty="0"/>
              <a:t>)#</a:t>
            </a:r>
            <a:r>
              <a:rPr lang="en-US" altLang="ko-KR" sz="1400" dirty="0" err="1"/>
              <a:t>int</a:t>
            </a:r>
            <a:r>
              <a:rPr lang="en-US" altLang="ko-KR" sz="1400" dirty="0"/>
              <a:t> lo 0</a:t>
            </a:r>
          </a:p>
          <a:p>
            <a:r>
              <a:rPr lang="en-US" altLang="ko-KR" sz="1400" dirty="0" smtClean="0"/>
              <a:t>R1(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-if</a:t>
            </a:r>
            <a:r>
              <a:rPr lang="en-US" altLang="ko-KR" sz="1400" dirty="0"/>
              <a:t>)#ipv6 address 2002:ABCD:1039:4452::1/64</a:t>
            </a:r>
          </a:p>
          <a:p>
            <a:r>
              <a:rPr lang="en-US" altLang="ko-KR" sz="1400" dirty="0"/>
              <a:t>R1(</a:t>
            </a:r>
            <a:r>
              <a:rPr lang="en-US" altLang="ko-KR" sz="1400" dirty="0" err="1"/>
              <a:t>config</a:t>
            </a:r>
            <a:r>
              <a:rPr lang="en-US" altLang="ko-KR" sz="1400" dirty="0"/>
              <a:t>-if)#</a:t>
            </a:r>
            <a:r>
              <a:rPr lang="en-US" altLang="ko-KR" sz="1400" dirty="0" smtClean="0"/>
              <a:t>exit</a:t>
            </a:r>
            <a:endParaRPr lang="en-US" altLang="ko-KR" sz="1400" dirty="0"/>
          </a:p>
          <a:p>
            <a:r>
              <a:rPr lang="en-US" altLang="ko-KR" sz="1400" dirty="0"/>
              <a:t>R1(</a:t>
            </a:r>
            <a:r>
              <a:rPr lang="en-US" altLang="ko-KR" sz="1400" dirty="0" err="1"/>
              <a:t>config</a:t>
            </a:r>
            <a:r>
              <a:rPr lang="en-US" altLang="ko-KR" sz="1400" dirty="0"/>
              <a:t>)#</a:t>
            </a:r>
            <a:r>
              <a:rPr lang="en-US" altLang="ko-KR" sz="1400" dirty="0" err="1"/>
              <a:t>int</a:t>
            </a:r>
            <a:r>
              <a:rPr lang="en-US" altLang="ko-KR" sz="1400" dirty="0"/>
              <a:t> fa0/0</a:t>
            </a:r>
          </a:p>
          <a:p>
            <a:r>
              <a:rPr lang="en-US" altLang="ko-KR" sz="1400" dirty="0"/>
              <a:t>R1(</a:t>
            </a:r>
            <a:r>
              <a:rPr lang="en-US" altLang="ko-KR" sz="1400" dirty="0" err="1"/>
              <a:t>config</a:t>
            </a:r>
            <a:r>
              <a:rPr lang="en-US" altLang="ko-KR" sz="1400" dirty="0"/>
              <a:t>-if)#ipv6 address 1002:ABCD:1039:4450::1/64</a:t>
            </a:r>
          </a:p>
          <a:p>
            <a:r>
              <a:rPr lang="en-US" altLang="ko-KR" sz="1400" dirty="0" smtClean="0"/>
              <a:t>R1(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-if</a:t>
            </a:r>
            <a:r>
              <a:rPr lang="en-US" altLang="ko-KR" sz="1400" dirty="0"/>
              <a:t>)#no shutdown </a:t>
            </a:r>
          </a:p>
          <a:p>
            <a:r>
              <a:rPr lang="en-US" altLang="ko-KR" sz="1400" dirty="0"/>
              <a:t>R1(</a:t>
            </a:r>
            <a:r>
              <a:rPr lang="en-US" altLang="ko-KR" sz="1400" dirty="0" err="1"/>
              <a:t>config</a:t>
            </a:r>
            <a:r>
              <a:rPr lang="en-US" altLang="ko-KR" sz="1400" dirty="0"/>
              <a:t>-if)#</a:t>
            </a:r>
            <a:r>
              <a:rPr lang="en-US" altLang="ko-KR" sz="1400" dirty="0" smtClean="0"/>
              <a:t>exit</a:t>
            </a:r>
            <a:endParaRPr lang="en-US" altLang="ko-KR" sz="1400" dirty="0"/>
          </a:p>
          <a:p>
            <a:r>
              <a:rPr lang="en-US" altLang="ko-KR" sz="1400" dirty="0" smtClean="0"/>
              <a:t>R1(</a:t>
            </a:r>
            <a:r>
              <a:rPr lang="en-US" altLang="ko-KR" sz="1400" dirty="0" err="1" smtClean="0"/>
              <a:t>config</a:t>
            </a:r>
            <a:r>
              <a:rPr lang="en-US" altLang="ko-KR" sz="1400" dirty="0"/>
              <a:t>)#do show ipv6 </a:t>
            </a:r>
            <a:r>
              <a:rPr lang="en-US" altLang="ko-KR" sz="1400" dirty="0" err="1"/>
              <a:t>int</a:t>
            </a:r>
            <a:r>
              <a:rPr lang="en-US" altLang="ko-KR" sz="1400" dirty="0"/>
              <a:t> brief</a:t>
            </a:r>
          </a:p>
          <a:p>
            <a:r>
              <a:rPr lang="en-US" altLang="ko-KR" sz="1400" dirty="0"/>
              <a:t>FastEthernet0/0            [up/down]</a:t>
            </a:r>
          </a:p>
          <a:p>
            <a:r>
              <a:rPr lang="en-US" altLang="ko-KR" sz="1400" dirty="0"/>
              <a:t>    FE80::2E0:F9FF:FE41:6501</a:t>
            </a:r>
          </a:p>
          <a:p>
            <a:r>
              <a:rPr lang="en-US" altLang="ko-KR" sz="1400" dirty="0"/>
              <a:t>    1002:ABCD:1039:4450::1</a:t>
            </a:r>
          </a:p>
          <a:p>
            <a:r>
              <a:rPr lang="en-US" altLang="ko-KR" sz="1400" dirty="0"/>
              <a:t>FastEthernet0/1            [administratively down/down]</a:t>
            </a:r>
          </a:p>
          <a:p>
            <a:r>
              <a:rPr lang="en-US" altLang="ko-KR" sz="1400" dirty="0"/>
              <a:t>Loopback0                  [up/up]</a:t>
            </a:r>
          </a:p>
          <a:p>
            <a:r>
              <a:rPr lang="en-US" altLang="ko-KR" sz="1400" dirty="0"/>
              <a:t>    FE80::2D0:BAFF:FED5:BC7B</a:t>
            </a:r>
          </a:p>
          <a:p>
            <a:r>
              <a:rPr lang="en-US" altLang="ko-KR" sz="1400" dirty="0"/>
              <a:t>    2002:ABCD:1039:4452::1</a:t>
            </a:r>
          </a:p>
          <a:p>
            <a:r>
              <a:rPr lang="en-US" altLang="ko-KR" sz="1400" dirty="0"/>
              <a:t>Vlan1                      [administratively down/down</a:t>
            </a:r>
            <a:r>
              <a:rPr lang="en-US" altLang="ko-KR" sz="1400" dirty="0" smtClean="0"/>
              <a:t>]</a:t>
            </a:r>
          </a:p>
          <a:p>
            <a:r>
              <a:rPr lang="en-US" altLang="ko-KR" sz="1400" dirty="0" smtClean="0"/>
              <a:t>R1(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)#</a:t>
            </a:r>
            <a:endParaRPr lang="ko-KR" alt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3901757" y="2771050"/>
            <a:ext cx="5134739" cy="39703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R2(</a:t>
            </a:r>
            <a:r>
              <a:rPr lang="en-US" altLang="ko-KR" sz="1400" dirty="0" err="1"/>
              <a:t>config</a:t>
            </a:r>
            <a:r>
              <a:rPr lang="en-US" altLang="ko-KR" sz="1400" dirty="0"/>
              <a:t>)#ipv6 unicast-routing</a:t>
            </a:r>
          </a:p>
          <a:p>
            <a:r>
              <a:rPr lang="en-US" altLang="ko-KR" sz="1400" dirty="0"/>
              <a:t>R2(</a:t>
            </a:r>
            <a:r>
              <a:rPr lang="en-US" altLang="ko-KR" sz="1400" dirty="0" err="1"/>
              <a:t>config</a:t>
            </a:r>
            <a:r>
              <a:rPr lang="en-US" altLang="ko-KR" sz="1400" dirty="0"/>
              <a:t>)#</a:t>
            </a:r>
            <a:r>
              <a:rPr lang="en-US" altLang="ko-KR" sz="1400" dirty="0" err="1"/>
              <a:t>int</a:t>
            </a:r>
            <a:r>
              <a:rPr lang="en-US" altLang="ko-KR" sz="1400" dirty="0"/>
              <a:t> lo 0</a:t>
            </a:r>
          </a:p>
          <a:p>
            <a:r>
              <a:rPr lang="en-US" altLang="ko-KR" sz="1400" dirty="0" smtClean="0"/>
              <a:t>R2(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-if</a:t>
            </a:r>
            <a:r>
              <a:rPr lang="en-US" altLang="ko-KR" sz="1400" dirty="0"/>
              <a:t>)#ipv6 address 3002:ABCD:1039:4452::1/64</a:t>
            </a:r>
          </a:p>
          <a:p>
            <a:r>
              <a:rPr lang="en-US" altLang="ko-KR" sz="1400" dirty="0"/>
              <a:t>R2(</a:t>
            </a:r>
            <a:r>
              <a:rPr lang="en-US" altLang="ko-KR" sz="1400" dirty="0" err="1"/>
              <a:t>config</a:t>
            </a:r>
            <a:r>
              <a:rPr lang="en-US" altLang="ko-KR" sz="1400" dirty="0"/>
              <a:t>-if)#exit</a:t>
            </a:r>
          </a:p>
          <a:p>
            <a:r>
              <a:rPr lang="en-US" altLang="ko-KR" sz="1400" dirty="0"/>
              <a:t>R2(</a:t>
            </a:r>
            <a:r>
              <a:rPr lang="en-US" altLang="ko-KR" sz="1400" dirty="0" err="1"/>
              <a:t>config</a:t>
            </a:r>
            <a:r>
              <a:rPr lang="en-US" altLang="ko-KR" sz="1400" dirty="0"/>
              <a:t>)#</a:t>
            </a:r>
            <a:r>
              <a:rPr lang="en-US" altLang="ko-KR" sz="1400" dirty="0" err="1"/>
              <a:t>int</a:t>
            </a:r>
            <a:r>
              <a:rPr lang="en-US" altLang="ko-KR" sz="1400" dirty="0"/>
              <a:t> fa0/0</a:t>
            </a:r>
          </a:p>
          <a:p>
            <a:r>
              <a:rPr lang="en-US" altLang="ko-KR" sz="1400" dirty="0"/>
              <a:t>R2(</a:t>
            </a:r>
            <a:r>
              <a:rPr lang="en-US" altLang="ko-KR" sz="1400" dirty="0" err="1"/>
              <a:t>config</a:t>
            </a:r>
            <a:r>
              <a:rPr lang="en-US" altLang="ko-KR" sz="1400" dirty="0"/>
              <a:t>-if)#ipv6 address 1002:ABCD:1039:4450::2/64</a:t>
            </a:r>
          </a:p>
          <a:p>
            <a:r>
              <a:rPr lang="en-US" altLang="ko-KR" sz="1400" dirty="0"/>
              <a:t>R2(</a:t>
            </a:r>
            <a:r>
              <a:rPr lang="en-US" altLang="ko-KR" sz="1400" dirty="0" err="1"/>
              <a:t>config</a:t>
            </a:r>
            <a:r>
              <a:rPr lang="en-US" altLang="ko-KR" sz="1400" dirty="0"/>
              <a:t>-if)#no shutdown</a:t>
            </a:r>
          </a:p>
          <a:p>
            <a:r>
              <a:rPr lang="en-US" altLang="ko-KR" sz="1400" dirty="0" smtClean="0"/>
              <a:t>R2(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-if</a:t>
            </a:r>
            <a:r>
              <a:rPr lang="en-US" altLang="ko-KR" sz="1400" dirty="0"/>
              <a:t>)#exit</a:t>
            </a:r>
          </a:p>
          <a:p>
            <a:r>
              <a:rPr lang="en-US" altLang="ko-KR" sz="1400" dirty="0"/>
              <a:t>R2(</a:t>
            </a:r>
            <a:r>
              <a:rPr lang="en-US" altLang="ko-KR" sz="1400" dirty="0" err="1"/>
              <a:t>config</a:t>
            </a:r>
            <a:r>
              <a:rPr lang="en-US" altLang="ko-KR" sz="1400" dirty="0"/>
              <a:t>)#do show ipv6 </a:t>
            </a:r>
            <a:r>
              <a:rPr lang="en-US" altLang="ko-KR" sz="1400" dirty="0" err="1"/>
              <a:t>int</a:t>
            </a:r>
            <a:r>
              <a:rPr lang="en-US" altLang="ko-KR" sz="1400" dirty="0"/>
              <a:t> brief</a:t>
            </a:r>
          </a:p>
          <a:p>
            <a:r>
              <a:rPr lang="en-US" altLang="ko-KR" sz="1400" dirty="0"/>
              <a:t>FastEthernet0/0            [up/up]</a:t>
            </a:r>
          </a:p>
          <a:p>
            <a:r>
              <a:rPr lang="en-US" altLang="ko-KR" sz="1400" dirty="0"/>
              <a:t>    FE80::260:47FF:FE80:C001</a:t>
            </a:r>
          </a:p>
          <a:p>
            <a:r>
              <a:rPr lang="en-US" altLang="ko-KR" sz="1400" dirty="0"/>
              <a:t>    1002:ABCD:1039:4450::2</a:t>
            </a:r>
          </a:p>
          <a:p>
            <a:r>
              <a:rPr lang="en-US" altLang="ko-KR" sz="1400" dirty="0"/>
              <a:t>FastEthernet0/1            [administratively down/down]</a:t>
            </a:r>
          </a:p>
          <a:p>
            <a:r>
              <a:rPr lang="en-US" altLang="ko-KR" sz="1400" dirty="0"/>
              <a:t>Loopback0                  [up/up]</a:t>
            </a:r>
          </a:p>
          <a:p>
            <a:r>
              <a:rPr lang="en-US" altLang="ko-KR" sz="1400" dirty="0"/>
              <a:t>    FE80::2E0:F7FF:FE79:C3DC</a:t>
            </a:r>
          </a:p>
          <a:p>
            <a:r>
              <a:rPr lang="en-US" altLang="ko-KR" sz="1400" dirty="0"/>
              <a:t>    3002:ABCD:1039:4452::1</a:t>
            </a:r>
          </a:p>
          <a:p>
            <a:r>
              <a:rPr lang="en-US" altLang="ko-KR" sz="1400" dirty="0"/>
              <a:t>Vlan1                      [administratively down/down]</a:t>
            </a:r>
          </a:p>
          <a:p>
            <a:r>
              <a:rPr lang="en-US" altLang="ko-KR" sz="1400" dirty="0"/>
              <a:t>R2(</a:t>
            </a:r>
            <a:r>
              <a:rPr lang="en-US" altLang="ko-KR" sz="1400" dirty="0" err="1"/>
              <a:t>config</a:t>
            </a:r>
            <a:r>
              <a:rPr lang="en-US" altLang="ko-KR" sz="1400" dirty="0"/>
              <a:t>)#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31643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Ping </a:t>
            </a:r>
            <a:r>
              <a:rPr lang="ko-KR" altLang="en-US" dirty="0" smtClean="0"/>
              <a:t>테스트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1700808"/>
            <a:ext cx="7537641" cy="16004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R1#ping 1002:ABCD:1039:4450::</a:t>
            </a:r>
            <a:r>
              <a:rPr lang="en-US" altLang="ko-KR" sz="1400" dirty="0" smtClean="0"/>
              <a:t>2                  </a:t>
            </a:r>
            <a:r>
              <a:rPr lang="en-US" altLang="ko-KR" sz="1400" b="1" dirty="0" smtClean="0"/>
              <a:t>(</a:t>
            </a:r>
            <a:r>
              <a:rPr lang="ko-KR" altLang="en-US" sz="1400" b="1" dirty="0" smtClean="0"/>
              <a:t>같은 네트워크 성공</a:t>
            </a:r>
            <a:r>
              <a:rPr lang="en-US" altLang="ko-KR" sz="1400" b="1" dirty="0" smtClean="0"/>
              <a:t>)</a:t>
            </a:r>
            <a:endParaRPr lang="en-US" altLang="ko-KR" sz="1400" b="1" dirty="0"/>
          </a:p>
          <a:p>
            <a:endParaRPr lang="en-US" altLang="ko-KR" sz="1400" dirty="0"/>
          </a:p>
          <a:p>
            <a:r>
              <a:rPr lang="en-US" altLang="ko-KR" sz="1400" dirty="0"/>
              <a:t>Type escape sequence to abort.</a:t>
            </a:r>
          </a:p>
          <a:p>
            <a:r>
              <a:rPr lang="en-US" altLang="ko-KR" sz="1400" dirty="0"/>
              <a:t>Sending 5, 100-byte ICMP </a:t>
            </a:r>
            <a:r>
              <a:rPr lang="en-US" altLang="ko-KR" sz="1400" dirty="0" err="1"/>
              <a:t>Echos</a:t>
            </a:r>
            <a:r>
              <a:rPr lang="en-US" altLang="ko-KR" sz="1400" dirty="0"/>
              <a:t> to 1002:ABCD:1039:4450::2, timeout is 2 seconds:</a:t>
            </a:r>
          </a:p>
          <a:p>
            <a:r>
              <a:rPr lang="en-US" altLang="ko-KR" sz="1400" dirty="0"/>
              <a:t>!!!!!</a:t>
            </a:r>
          </a:p>
          <a:p>
            <a:r>
              <a:rPr lang="en-US" altLang="ko-KR" sz="1400" dirty="0"/>
              <a:t>Success rate is 100 percent (5/5), round-trip min/</a:t>
            </a:r>
            <a:r>
              <a:rPr lang="en-US" altLang="ko-KR" sz="1400" dirty="0" err="1"/>
              <a:t>avg</a:t>
            </a:r>
            <a:r>
              <a:rPr lang="en-US" altLang="ko-KR" sz="1400" dirty="0"/>
              <a:t>/max = 0/5/22 </a:t>
            </a:r>
            <a:r>
              <a:rPr lang="en-US" altLang="ko-KR" sz="1400" dirty="0" err="1"/>
              <a:t>ms</a:t>
            </a:r>
            <a:endParaRPr lang="en-US" altLang="ko-KR" sz="1400" dirty="0"/>
          </a:p>
          <a:p>
            <a:endParaRPr lang="en-US" altLang="ko-KR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3933056"/>
            <a:ext cx="7537641" cy="16004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R1#ping 3002:ABCD:1039:4452::</a:t>
            </a:r>
            <a:r>
              <a:rPr lang="en-US" altLang="ko-KR" sz="1400" dirty="0" smtClean="0"/>
              <a:t>1                  </a:t>
            </a:r>
            <a:r>
              <a:rPr lang="en-US" altLang="ko-KR" sz="1400" b="1" dirty="0" smtClean="0"/>
              <a:t>(</a:t>
            </a:r>
            <a:r>
              <a:rPr lang="ko-KR" altLang="en-US" sz="1400" b="1" dirty="0" smtClean="0"/>
              <a:t>다른 네트워크 실패</a:t>
            </a:r>
            <a:r>
              <a:rPr lang="en-US" altLang="ko-KR" sz="1400" b="1" dirty="0" smtClean="0"/>
              <a:t>)</a:t>
            </a:r>
            <a:endParaRPr lang="en-US" altLang="ko-KR" sz="1400" b="1" dirty="0"/>
          </a:p>
          <a:p>
            <a:endParaRPr lang="en-US" altLang="ko-KR" sz="1400" dirty="0"/>
          </a:p>
          <a:p>
            <a:r>
              <a:rPr lang="en-US" altLang="ko-KR" sz="1400" dirty="0"/>
              <a:t>Type escape sequence to abort.</a:t>
            </a:r>
          </a:p>
          <a:p>
            <a:r>
              <a:rPr lang="en-US" altLang="ko-KR" sz="1400" dirty="0"/>
              <a:t>Sending 5, 100-byte ICMP </a:t>
            </a:r>
            <a:r>
              <a:rPr lang="en-US" altLang="ko-KR" sz="1400" dirty="0" err="1"/>
              <a:t>Echos</a:t>
            </a:r>
            <a:r>
              <a:rPr lang="en-US" altLang="ko-KR" sz="1400" dirty="0"/>
              <a:t> to 3002:ABCD:1039:4452::1, timeout is 2 seconds:</a:t>
            </a:r>
          </a:p>
          <a:p>
            <a:r>
              <a:rPr lang="en-US" altLang="ko-KR" sz="1400" dirty="0"/>
              <a:t>.....</a:t>
            </a:r>
          </a:p>
          <a:p>
            <a:r>
              <a:rPr lang="en-US" altLang="ko-KR" sz="1400" dirty="0"/>
              <a:t>Success rate is 0 percent (0/5)</a:t>
            </a:r>
            <a:endParaRPr lang="ko-KR" altLang="en-US" sz="1400" dirty="0"/>
          </a:p>
          <a:p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33448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RIPng</a:t>
            </a:r>
            <a:r>
              <a:rPr lang="en-US" altLang="ko-KR" dirty="0" smtClean="0"/>
              <a:t> </a:t>
            </a:r>
            <a:r>
              <a:rPr lang="ko-KR" altLang="en-US" dirty="0" smtClean="0"/>
              <a:t>설정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1372" y="1613699"/>
            <a:ext cx="4464684" cy="20313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/>
              <a:t>R1(</a:t>
            </a:r>
            <a:r>
              <a:rPr lang="en-US" altLang="ko-KR" dirty="0" err="1"/>
              <a:t>config</a:t>
            </a:r>
            <a:r>
              <a:rPr lang="en-US" altLang="ko-KR" dirty="0"/>
              <a:t>)#ipv6 router rip </a:t>
            </a:r>
            <a:r>
              <a:rPr lang="en-US" altLang="ko-KR" dirty="0" err="1"/>
              <a:t>inokyuni</a:t>
            </a:r>
            <a:endParaRPr lang="en-US" altLang="ko-KR" dirty="0"/>
          </a:p>
          <a:p>
            <a:r>
              <a:rPr lang="en-US" altLang="ko-KR" dirty="0"/>
              <a:t>R1(</a:t>
            </a:r>
            <a:r>
              <a:rPr lang="en-US" altLang="ko-KR" dirty="0" err="1"/>
              <a:t>config-rtr</a:t>
            </a:r>
            <a:r>
              <a:rPr lang="en-US" altLang="ko-KR" dirty="0"/>
              <a:t>)#exit</a:t>
            </a:r>
          </a:p>
          <a:p>
            <a:r>
              <a:rPr lang="en-US" altLang="ko-KR" dirty="0"/>
              <a:t>R1(</a:t>
            </a:r>
            <a:r>
              <a:rPr lang="en-US" altLang="ko-KR" dirty="0" err="1"/>
              <a:t>config</a:t>
            </a:r>
            <a:r>
              <a:rPr lang="en-US" altLang="ko-KR" dirty="0"/>
              <a:t>)#</a:t>
            </a:r>
            <a:r>
              <a:rPr lang="en-US" altLang="ko-KR" dirty="0" err="1"/>
              <a:t>int</a:t>
            </a:r>
            <a:r>
              <a:rPr lang="en-US" altLang="ko-KR" dirty="0"/>
              <a:t> loopback 0</a:t>
            </a:r>
          </a:p>
          <a:p>
            <a:r>
              <a:rPr lang="en-US" altLang="ko-KR" dirty="0"/>
              <a:t>R1(</a:t>
            </a:r>
            <a:r>
              <a:rPr lang="en-US" altLang="ko-KR" dirty="0" err="1"/>
              <a:t>config</a:t>
            </a:r>
            <a:r>
              <a:rPr lang="en-US" altLang="ko-KR" dirty="0"/>
              <a:t>-if)#ipv6 rip </a:t>
            </a:r>
            <a:r>
              <a:rPr lang="en-US" altLang="ko-KR" dirty="0" err="1"/>
              <a:t>inokyuni</a:t>
            </a:r>
            <a:r>
              <a:rPr lang="en-US" altLang="ko-KR" dirty="0"/>
              <a:t> enable</a:t>
            </a:r>
          </a:p>
          <a:p>
            <a:r>
              <a:rPr lang="en-US" altLang="ko-KR" dirty="0"/>
              <a:t>R1(</a:t>
            </a:r>
            <a:r>
              <a:rPr lang="en-US" altLang="ko-KR" dirty="0" err="1"/>
              <a:t>config</a:t>
            </a:r>
            <a:r>
              <a:rPr lang="en-US" altLang="ko-KR" dirty="0"/>
              <a:t>-if)#exit</a:t>
            </a:r>
          </a:p>
          <a:p>
            <a:r>
              <a:rPr lang="en-US" altLang="ko-KR" dirty="0"/>
              <a:t>R1(</a:t>
            </a:r>
            <a:r>
              <a:rPr lang="en-US" altLang="ko-KR" dirty="0" err="1"/>
              <a:t>config</a:t>
            </a:r>
            <a:r>
              <a:rPr lang="en-US" altLang="ko-KR" dirty="0"/>
              <a:t>)#</a:t>
            </a:r>
            <a:r>
              <a:rPr lang="en-US" altLang="ko-KR" dirty="0" err="1"/>
              <a:t>int</a:t>
            </a:r>
            <a:r>
              <a:rPr lang="en-US" altLang="ko-KR" dirty="0"/>
              <a:t> fa0/0</a:t>
            </a:r>
          </a:p>
          <a:p>
            <a:r>
              <a:rPr lang="en-US" altLang="ko-KR" dirty="0"/>
              <a:t>R1(</a:t>
            </a:r>
            <a:r>
              <a:rPr lang="en-US" altLang="ko-KR" dirty="0" err="1"/>
              <a:t>config</a:t>
            </a:r>
            <a:r>
              <a:rPr lang="en-US" altLang="ko-KR" dirty="0"/>
              <a:t>-if)#ipv6 rip </a:t>
            </a:r>
            <a:r>
              <a:rPr lang="en-US" altLang="ko-KR" dirty="0" err="1"/>
              <a:t>inokyuni</a:t>
            </a:r>
            <a:r>
              <a:rPr lang="en-US" altLang="ko-KR" dirty="0"/>
              <a:t> enable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1372" y="3917955"/>
            <a:ext cx="4464684" cy="20313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/>
              <a:t>R2(</a:t>
            </a:r>
            <a:r>
              <a:rPr lang="en-US" altLang="ko-KR" dirty="0" err="1"/>
              <a:t>config</a:t>
            </a:r>
            <a:r>
              <a:rPr lang="en-US" altLang="ko-KR" dirty="0"/>
              <a:t>)#ipv6 router rip </a:t>
            </a:r>
            <a:r>
              <a:rPr lang="en-US" altLang="ko-KR" dirty="0" err="1"/>
              <a:t>inokyuni</a:t>
            </a:r>
            <a:endParaRPr lang="en-US" altLang="ko-KR" dirty="0"/>
          </a:p>
          <a:p>
            <a:r>
              <a:rPr lang="en-US" altLang="ko-KR" dirty="0"/>
              <a:t>R2(</a:t>
            </a:r>
            <a:r>
              <a:rPr lang="en-US" altLang="ko-KR" dirty="0" err="1"/>
              <a:t>config-rtr</a:t>
            </a:r>
            <a:r>
              <a:rPr lang="en-US" altLang="ko-KR" dirty="0"/>
              <a:t>)#exit</a:t>
            </a:r>
          </a:p>
          <a:p>
            <a:r>
              <a:rPr lang="en-US" altLang="ko-KR" dirty="0"/>
              <a:t>R2(</a:t>
            </a:r>
            <a:r>
              <a:rPr lang="en-US" altLang="ko-KR" dirty="0" err="1"/>
              <a:t>config</a:t>
            </a:r>
            <a:r>
              <a:rPr lang="en-US" altLang="ko-KR" dirty="0"/>
              <a:t>)#</a:t>
            </a:r>
            <a:r>
              <a:rPr lang="en-US" altLang="ko-KR" dirty="0" err="1"/>
              <a:t>int</a:t>
            </a:r>
            <a:r>
              <a:rPr lang="en-US" altLang="ko-KR" dirty="0"/>
              <a:t> loopback 0</a:t>
            </a:r>
          </a:p>
          <a:p>
            <a:r>
              <a:rPr lang="en-US" altLang="ko-KR" dirty="0"/>
              <a:t>R2(</a:t>
            </a:r>
            <a:r>
              <a:rPr lang="en-US" altLang="ko-KR" dirty="0" err="1"/>
              <a:t>config</a:t>
            </a:r>
            <a:r>
              <a:rPr lang="en-US" altLang="ko-KR" dirty="0"/>
              <a:t>-if)#ipv6 rip </a:t>
            </a:r>
            <a:r>
              <a:rPr lang="en-US" altLang="ko-KR" dirty="0" err="1"/>
              <a:t>inokyuni</a:t>
            </a:r>
            <a:r>
              <a:rPr lang="en-US" altLang="ko-KR" dirty="0"/>
              <a:t> enable</a:t>
            </a:r>
          </a:p>
          <a:p>
            <a:r>
              <a:rPr lang="en-US" altLang="ko-KR" dirty="0"/>
              <a:t>R2(</a:t>
            </a:r>
            <a:r>
              <a:rPr lang="en-US" altLang="ko-KR" dirty="0" err="1"/>
              <a:t>config</a:t>
            </a:r>
            <a:r>
              <a:rPr lang="en-US" altLang="ko-KR" dirty="0"/>
              <a:t>-if)#exit</a:t>
            </a:r>
          </a:p>
          <a:p>
            <a:r>
              <a:rPr lang="en-US" altLang="ko-KR" dirty="0"/>
              <a:t>R2(</a:t>
            </a:r>
            <a:r>
              <a:rPr lang="en-US" altLang="ko-KR" dirty="0" err="1"/>
              <a:t>config</a:t>
            </a:r>
            <a:r>
              <a:rPr lang="en-US" altLang="ko-KR" dirty="0"/>
              <a:t>)#</a:t>
            </a:r>
            <a:r>
              <a:rPr lang="en-US" altLang="ko-KR" dirty="0" err="1"/>
              <a:t>int</a:t>
            </a:r>
            <a:r>
              <a:rPr lang="en-US" altLang="ko-KR" dirty="0"/>
              <a:t> fa0/0</a:t>
            </a:r>
          </a:p>
          <a:p>
            <a:r>
              <a:rPr lang="en-US" altLang="ko-KR" dirty="0"/>
              <a:t>R2(</a:t>
            </a:r>
            <a:r>
              <a:rPr lang="en-US" altLang="ko-KR" dirty="0" err="1"/>
              <a:t>config</a:t>
            </a:r>
            <a:r>
              <a:rPr lang="en-US" altLang="ko-KR" dirty="0"/>
              <a:t>-if)#ipv6 rip </a:t>
            </a:r>
            <a:r>
              <a:rPr lang="en-US" altLang="ko-KR" dirty="0" err="1"/>
              <a:t>inokyuni</a:t>
            </a:r>
            <a:r>
              <a:rPr lang="en-US" altLang="ko-KR" dirty="0"/>
              <a:t> enable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5101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라우팅</a:t>
            </a:r>
            <a:r>
              <a:rPr lang="ko-KR" altLang="en-US" dirty="0" smtClean="0"/>
              <a:t> 테이블 확인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86270" y="1412776"/>
            <a:ext cx="5573962" cy="37856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R1#show </a:t>
            </a:r>
            <a:r>
              <a:rPr lang="en-US" altLang="ko-KR" sz="1200" dirty="0"/>
              <a:t>ipv6 route </a:t>
            </a:r>
          </a:p>
          <a:p>
            <a:r>
              <a:rPr lang="en-US" altLang="ko-KR" sz="1200" dirty="0"/>
              <a:t>IPv6 Routing Table - 6 entries</a:t>
            </a:r>
          </a:p>
          <a:p>
            <a:r>
              <a:rPr lang="en-US" altLang="ko-KR" sz="1200" dirty="0"/>
              <a:t>Codes: C - Connected, L - Local, S - Static, R - RIP, B - BGP</a:t>
            </a:r>
          </a:p>
          <a:p>
            <a:r>
              <a:rPr lang="en-US" altLang="ko-KR" sz="1200" dirty="0"/>
              <a:t>       U - Per-user Static route, M - MIPv6</a:t>
            </a:r>
          </a:p>
          <a:p>
            <a:r>
              <a:rPr lang="en-US" altLang="ko-KR" sz="1200" dirty="0"/>
              <a:t>       I1 - ISIS L1, I2 - ISIS L2, IA - ISIS </a:t>
            </a:r>
            <a:r>
              <a:rPr lang="en-US" altLang="ko-KR" sz="1200" dirty="0" err="1"/>
              <a:t>interarea</a:t>
            </a:r>
            <a:r>
              <a:rPr lang="en-US" altLang="ko-KR" sz="1200" dirty="0"/>
              <a:t>, IS - ISIS summary</a:t>
            </a:r>
          </a:p>
          <a:p>
            <a:r>
              <a:rPr lang="en-US" altLang="ko-KR" sz="1200" dirty="0"/>
              <a:t>       O - OSPF intra, OI - OSPF inter, OE1 - OSPF </a:t>
            </a:r>
            <a:r>
              <a:rPr lang="en-US" altLang="ko-KR" sz="1200" dirty="0" err="1"/>
              <a:t>ext</a:t>
            </a:r>
            <a:r>
              <a:rPr lang="en-US" altLang="ko-KR" sz="1200" dirty="0"/>
              <a:t> 1, OE2 - OSPF </a:t>
            </a:r>
            <a:r>
              <a:rPr lang="en-US" altLang="ko-KR" sz="1200" dirty="0" err="1"/>
              <a:t>ext</a:t>
            </a:r>
            <a:r>
              <a:rPr lang="en-US" altLang="ko-KR" sz="1200" dirty="0"/>
              <a:t> 2</a:t>
            </a:r>
          </a:p>
          <a:p>
            <a:r>
              <a:rPr lang="en-US" altLang="ko-KR" sz="1200" dirty="0"/>
              <a:t>       ON1 - OSPF NSSA </a:t>
            </a:r>
            <a:r>
              <a:rPr lang="en-US" altLang="ko-KR" sz="1200" dirty="0" err="1"/>
              <a:t>ext</a:t>
            </a:r>
            <a:r>
              <a:rPr lang="en-US" altLang="ko-KR" sz="1200" dirty="0"/>
              <a:t> 1, ON2 - OSPF NSSA </a:t>
            </a:r>
            <a:r>
              <a:rPr lang="en-US" altLang="ko-KR" sz="1200" dirty="0" err="1"/>
              <a:t>ext</a:t>
            </a:r>
            <a:r>
              <a:rPr lang="en-US" altLang="ko-KR" sz="1200" dirty="0"/>
              <a:t> 2</a:t>
            </a:r>
          </a:p>
          <a:p>
            <a:r>
              <a:rPr lang="en-US" altLang="ko-KR" sz="1200" dirty="0"/>
              <a:t>       D - EIGRP, EX - EIGRP external</a:t>
            </a:r>
          </a:p>
          <a:p>
            <a:r>
              <a:rPr lang="en-US" altLang="ko-KR" sz="1200" dirty="0"/>
              <a:t>C   1002:ABCD:1039:4450::/64 [0/0]</a:t>
            </a:r>
          </a:p>
          <a:p>
            <a:r>
              <a:rPr lang="en-US" altLang="ko-KR" sz="1200" dirty="0"/>
              <a:t>     via ::, FastEthernet0/0</a:t>
            </a:r>
          </a:p>
          <a:p>
            <a:r>
              <a:rPr lang="en-US" altLang="ko-KR" sz="1200" dirty="0"/>
              <a:t>L   1002:ABCD:1039:4450::1/128 [0/0]</a:t>
            </a:r>
          </a:p>
          <a:p>
            <a:r>
              <a:rPr lang="en-US" altLang="ko-KR" sz="1200" dirty="0"/>
              <a:t>     via ::, FastEthernet0/0</a:t>
            </a:r>
          </a:p>
          <a:p>
            <a:r>
              <a:rPr lang="en-US" altLang="ko-KR" sz="1200" dirty="0"/>
              <a:t>C   2002:ABCD:1039:4452::/64 [0/0]</a:t>
            </a:r>
          </a:p>
          <a:p>
            <a:r>
              <a:rPr lang="en-US" altLang="ko-KR" sz="1200" dirty="0"/>
              <a:t>     via ::, Loopback0</a:t>
            </a:r>
          </a:p>
          <a:p>
            <a:r>
              <a:rPr lang="en-US" altLang="ko-KR" sz="1200" dirty="0"/>
              <a:t>L   2002:ABCD:1039:4452::1/128 [0/0]</a:t>
            </a:r>
          </a:p>
          <a:p>
            <a:r>
              <a:rPr lang="en-US" altLang="ko-KR" sz="1200" dirty="0"/>
              <a:t>     via ::, Loopback0</a:t>
            </a:r>
          </a:p>
          <a:p>
            <a:r>
              <a:rPr lang="en-US" altLang="ko-KR" sz="1200" dirty="0"/>
              <a:t>R   3002:ABCD:1039:4452::/64 [120/2]</a:t>
            </a:r>
          </a:p>
          <a:p>
            <a:r>
              <a:rPr lang="en-US" altLang="ko-KR" sz="1200" dirty="0"/>
              <a:t>     via FE80::260:47FF:FE80:C001, FastEthernet0/0</a:t>
            </a:r>
          </a:p>
          <a:p>
            <a:r>
              <a:rPr lang="en-US" altLang="ko-KR" sz="1200" dirty="0"/>
              <a:t>L   FF00::/8 [0/0]</a:t>
            </a:r>
          </a:p>
          <a:p>
            <a:r>
              <a:rPr lang="en-US" altLang="ko-KR" sz="1200" dirty="0"/>
              <a:t>     via ::, Null0</a:t>
            </a:r>
            <a:endParaRPr lang="ko-KR" alt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2195736" y="5373216"/>
            <a:ext cx="6495689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R1#ping 3002:ABCD:1039:4452::1</a:t>
            </a:r>
          </a:p>
          <a:p>
            <a:endParaRPr lang="en-US" altLang="ko-KR" sz="1200" dirty="0"/>
          </a:p>
          <a:p>
            <a:r>
              <a:rPr lang="en-US" altLang="ko-KR" sz="1200" dirty="0"/>
              <a:t>Type escape sequence to abort.</a:t>
            </a:r>
          </a:p>
          <a:p>
            <a:r>
              <a:rPr lang="en-US" altLang="ko-KR" sz="1200" dirty="0"/>
              <a:t>Sending 5, 100-byte ICMP </a:t>
            </a:r>
            <a:r>
              <a:rPr lang="en-US" altLang="ko-KR" sz="1200" dirty="0" err="1"/>
              <a:t>Echos</a:t>
            </a:r>
            <a:r>
              <a:rPr lang="en-US" altLang="ko-KR" sz="1200" dirty="0"/>
              <a:t> to 3002:ABCD:1039:4452::1, timeout is 2 seconds:</a:t>
            </a:r>
          </a:p>
          <a:p>
            <a:r>
              <a:rPr lang="en-US" altLang="ko-KR" sz="1200" dirty="0"/>
              <a:t>!!!!!</a:t>
            </a:r>
          </a:p>
          <a:p>
            <a:r>
              <a:rPr lang="en-US" altLang="ko-KR" sz="1200" dirty="0"/>
              <a:t>Success rate is 100 percent (5/5), round-trip min/</a:t>
            </a:r>
            <a:r>
              <a:rPr lang="en-US" altLang="ko-KR" sz="1200" dirty="0" err="1"/>
              <a:t>avg</a:t>
            </a:r>
            <a:r>
              <a:rPr lang="en-US" altLang="ko-KR" sz="1200" dirty="0"/>
              <a:t>/max = 0/0/1 </a:t>
            </a:r>
            <a:r>
              <a:rPr lang="en-US" altLang="ko-KR" sz="1200" dirty="0" err="1"/>
              <a:t>ms</a:t>
            </a:r>
            <a:endParaRPr lang="ko-KR" altLang="en-US" sz="1200" dirty="0"/>
          </a:p>
        </p:txBody>
      </p:sp>
      <p:sp>
        <p:nvSpPr>
          <p:cNvPr id="6" name="오른쪽 화살표 5"/>
          <p:cNvSpPr/>
          <p:nvPr/>
        </p:nvSpPr>
        <p:spPr>
          <a:xfrm>
            <a:off x="683568" y="4384280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192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OSPFv3 </a:t>
            </a:r>
            <a:r>
              <a:rPr lang="ko-KR" altLang="en-US" dirty="0" smtClean="0"/>
              <a:t>설정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1344836"/>
            <a:ext cx="3793026" cy="23083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/>
              <a:t>R1(</a:t>
            </a:r>
            <a:r>
              <a:rPr lang="en-US" altLang="ko-KR" dirty="0" err="1"/>
              <a:t>config</a:t>
            </a:r>
            <a:r>
              <a:rPr lang="en-US" altLang="ko-KR" dirty="0"/>
              <a:t>)#ipv6 router </a:t>
            </a:r>
            <a:r>
              <a:rPr lang="en-US" altLang="ko-KR" dirty="0" err="1"/>
              <a:t>ospf</a:t>
            </a:r>
            <a:r>
              <a:rPr lang="en-US" altLang="ko-KR" dirty="0"/>
              <a:t> </a:t>
            </a:r>
            <a:r>
              <a:rPr lang="en-US" altLang="ko-KR" dirty="0" smtClean="0"/>
              <a:t>1</a:t>
            </a:r>
          </a:p>
          <a:p>
            <a:r>
              <a:rPr lang="en-US" altLang="ko-KR" dirty="0" smtClean="0"/>
              <a:t>R1(</a:t>
            </a:r>
            <a:r>
              <a:rPr lang="en-US" altLang="ko-KR" dirty="0" err="1" smtClean="0"/>
              <a:t>config-rtr</a:t>
            </a:r>
            <a:r>
              <a:rPr lang="en-US" altLang="ko-KR" dirty="0"/>
              <a:t>)#router-id 1.1.1.1</a:t>
            </a:r>
          </a:p>
          <a:p>
            <a:r>
              <a:rPr lang="en-US" altLang="ko-KR" dirty="0"/>
              <a:t>R1(</a:t>
            </a:r>
            <a:r>
              <a:rPr lang="en-US" altLang="ko-KR" dirty="0" err="1"/>
              <a:t>config-rtr</a:t>
            </a:r>
            <a:r>
              <a:rPr lang="en-US" altLang="ko-KR" dirty="0"/>
              <a:t>)#exit</a:t>
            </a:r>
          </a:p>
          <a:p>
            <a:r>
              <a:rPr lang="en-US" altLang="ko-KR" dirty="0"/>
              <a:t>R1(</a:t>
            </a:r>
            <a:r>
              <a:rPr lang="en-US" altLang="ko-KR" dirty="0" err="1"/>
              <a:t>config</a:t>
            </a:r>
            <a:r>
              <a:rPr lang="en-US" altLang="ko-KR" dirty="0"/>
              <a:t>)#</a:t>
            </a:r>
            <a:r>
              <a:rPr lang="en-US" altLang="ko-KR" dirty="0" err="1"/>
              <a:t>int</a:t>
            </a:r>
            <a:r>
              <a:rPr lang="en-US" altLang="ko-KR" dirty="0"/>
              <a:t> loopback 0</a:t>
            </a:r>
          </a:p>
          <a:p>
            <a:r>
              <a:rPr lang="en-US" altLang="ko-KR" dirty="0"/>
              <a:t>R1(</a:t>
            </a:r>
            <a:r>
              <a:rPr lang="en-US" altLang="ko-KR" dirty="0" err="1"/>
              <a:t>config</a:t>
            </a:r>
            <a:r>
              <a:rPr lang="en-US" altLang="ko-KR" dirty="0"/>
              <a:t>-if)#ipv6 </a:t>
            </a:r>
            <a:r>
              <a:rPr lang="en-US" altLang="ko-KR" dirty="0" err="1"/>
              <a:t>ospf</a:t>
            </a:r>
            <a:r>
              <a:rPr lang="en-US" altLang="ko-KR" dirty="0"/>
              <a:t> 1 area 1</a:t>
            </a:r>
          </a:p>
          <a:p>
            <a:r>
              <a:rPr lang="en-US" altLang="ko-KR" dirty="0"/>
              <a:t>R1(</a:t>
            </a:r>
            <a:r>
              <a:rPr lang="en-US" altLang="ko-KR" dirty="0" err="1"/>
              <a:t>config</a:t>
            </a:r>
            <a:r>
              <a:rPr lang="en-US" altLang="ko-KR" dirty="0"/>
              <a:t>-if)#exit</a:t>
            </a:r>
          </a:p>
          <a:p>
            <a:r>
              <a:rPr lang="en-US" altLang="ko-KR" dirty="0"/>
              <a:t>R1(</a:t>
            </a:r>
            <a:r>
              <a:rPr lang="en-US" altLang="ko-KR" dirty="0" err="1"/>
              <a:t>config</a:t>
            </a:r>
            <a:r>
              <a:rPr lang="en-US" altLang="ko-KR" dirty="0"/>
              <a:t>)#</a:t>
            </a:r>
            <a:r>
              <a:rPr lang="en-US" altLang="ko-KR" dirty="0" err="1"/>
              <a:t>int</a:t>
            </a:r>
            <a:r>
              <a:rPr lang="en-US" altLang="ko-KR" dirty="0"/>
              <a:t> fa0/0</a:t>
            </a:r>
          </a:p>
          <a:p>
            <a:r>
              <a:rPr lang="en-US" altLang="ko-KR" dirty="0"/>
              <a:t>R1(</a:t>
            </a:r>
            <a:r>
              <a:rPr lang="en-US" altLang="ko-KR" dirty="0" err="1"/>
              <a:t>config</a:t>
            </a:r>
            <a:r>
              <a:rPr lang="en-US" altLang="ko-KR" dirty="0"/>
              <a:t>-if)#ipv6 </a:t>
            </a:r>
            <a:r>
              <a:rPr lang="en-US" altLang="ko-KR" dirty="0" err="1"/>
              <a:t>ospf</a:t>
            </a:r>
            <a:r>
              <a:rPr lang="en-US" altLang="ko-KR" dirty="0"/>
              <a:t> 1 area 0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95398" y="1340768"/>
            <a:ext cx="3793026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R2(</a:t>
            </a:r>
            <a:r>
              <a:rPr lang="en-US" altLang="ko-KR" dirty="0" err="1" smtClean="0"/>
              <a:t>config</a:t>
            </a:r>
            <a:r>
              <a:rPr lang="en-US" altLang="ko-KR" dirty="0"/>
              <a:t>)#ipv6 router </a:t>
            </a:r>
            <a:r>
              <a:rPr lang="en-US" altLang="ko-KR" dirty="0" err="1"/>
              <a:t>ospf</a:t>
            </a:r>
            <a:r>
              <a:rPr lang="en-US" altLang="ko-KR" dirty="0"/>
              <a:t> </a:t>
            </a:r>
            <a:r>
              <a:rPr lang="en-US" altLang="ko-KR" dirty="0" smtClean="0"/>
              <a:t>1</a:t>
            </a:r>
          </a:p>
          <a:p>
            <a:r>
              <a:rPr lang="en-US" altLang="ko-KR" dirty="0" smtClean="0"/>
              <a:t>R2(</a:t>
            </a:r>
            <a:r>
              <a:rPr lang="en-US" altLang="ko-KR" dirty="0" err="1" smtClean="0"/>
              <a:t>config-rtr</a:t>
            </a:r>
            <a:r>
              <a:rPr lang="en-US" altLang="ko-KR" dirty="0"/>
              <a:t>)#router-id 2.2.2.2</a:t>
            </a:r>
          </a:p>
          <a:p>
            <a:r>
              <a:rPr lang="en-US" altLang="ko-KR" dirty="0"/>
              <a:t>R2(</a:t>
            </a:r>
            <a:r>
              <a:rPr lang="en-US" altLang="ko-KR" dirty="0" err="1"/>
              <a:t>config-rtr</a:t>
            </a:r>
            <a:r>
              <a:rPr lang="en-US" altLang="ko-KR" dirty="0"/>
              <a:t>)#exit</a:t>
            </a:r>
          </a:p>
          <a:p>
            <a:r>
              <a:rPr lang="en-US" altLang="ko-KR" dirty="0"/>
              <a:t>R2(</a:t>
            </a:r>
            <a:r>
              <a:rPr lang="en-US" altLang="ko-KR" dirty="0" err="1"/>
              <a:t>config</a:t>
            </a:r>
            <a:r>
              <a:rPr lang="en-US" altLang="ko-KR" dirty="0"/>
              <a:t>)#</a:t>
            </a:r>
            <a:r>
              <a:rPr lang="en-US" altLang="ko-KR" dirty="0" err="1"/>
              <a:t>int</a:t>
            </a:r>
            <a:r>
              <a:rPr lang="en-US" altLang="ko-KR" dirty="0"/>
              <a:t> loopback 0</a:t>
            </a:r>
          </a:p>
          <a:p>
            <a:r>
              <a:rPr lang="en-US" altLang="ko-KR" dirty="0"/>
              <a:t>R2(</a:t>
            </a:r>
            <a:r>
              <a:rPr lang="en-US" altLang="ko-KR" dirty="0" err="1"/>
              <a:t>config</a:t>
            </a:r>
            <a:r>
              <a:rPr lang="en-US" altLang="ko-KR" dirty="0"/>
              <a:t>-if)#ipv6 </a:t>
            </a:r>
            <a:r>
              <a:rPr lang="en-US" altLang="ko-KR" dirty="0" err="1"/>
              <a:t>ospf</a:t>
            </a:r>
            <a:r>
              <a:rPr lang="en-US" altLang="ko-KR" dirty="0"/>
              <a:t> 1 area 2</a:t>
            </a:r>
          </a:p>
          <a:p>
            <a:r>
              <a:rPr lang="en-US" altLang="ko-KR" dirty="0"/>
              <a:t>R2(</a:t>
            </a:r>
            <a:r>
              <a:rPr lang="en-US" altLang="ko-KR" dirty="0" err="1"/>
              <a:t>config</a:t>
            </a:r>
            <a:r>
              <a:rPr lang="en-US" altLang="ko-KR" dirty="0"/>
              <a:t>-if)#exit</a:t>
            </a:r>
          </a:p>
          <a:p>
            <a:r>
              <a:rPr lang="en-US" altLang="ko-KR" dirty="0"/>
              <a:t>R2(</a:t>
            </a:r>
            <a:r>
              <a:rPr lang="en-US" altLang="ko-KR" dirty="0" err="1"/>
              <a:t>config</a:t>
            </a:r>
            <a:r>
              <a:rPr lang="en-US" altLang="ko-KR" dirty="0"/>
              <a:t>)#</a:t>
            </a:r>
            <a:r>
              <a:rPr lang="en-US" altLang="ko-KR" dirty="0" err="1"/>
              <a:t>int</a:t>
            </a:r>
            <a:r>
              <a:rPr lang="en-US" altLang="ko-KR" dirty="0"/>
              <a:t> fa0/0</a:t>
            </a:r>
          </a:p>
          <a:p>
            <a:r>
              <a:rPr lang="en-US" altLang="ko-KR" dirty="0"/>
              <a:t>R2(</a:t>
            </a:r>
            <a:r>
              <a:rPr lang="en-US" altLang="ko-KR" dirty="0" err="1"/>
              <a:t>config</a:t>
            </a:r>
            <a:r>
              <a:rPr lang="en-US" altLang="ko-KR" dirty="0"/>
              <a:t>-if)#ipv6 </a:t>
            </a:r>
            <a:r>
              <a:rPr lang="en-US" altLang="ko-KR" dirty="0" err="1"/>
              <a:t>ospf</a:t>
            </a:r>
            <a:r>
              <a:rPr lang="en-US" altLang="ko-KR" dirty="0"/>
              <a:t> 1 area 0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75656" y="4061971"/>
            <a:ext cx="6396303" cy="20313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R1#show ipv6 </a:t>
            </a:r>
            <a:r>
              <a:rPr lang="en-US" altLang="ko-KR" sz="1400" dirty="0" err="1"/>
              <a:t>ospf</a:t>
            </a:r>
            <a:r>
              <a:rPr lang="en-US" altLang="ko-KR" sz="1400" dirty="0"/>
              <a:t> neighbor </a:t>
            </a:r>
          </a:p>
          <a:p>
            <a:endParaRPr lang="en-US" altLang="ko-KR" sz="1400" dirty="0"/>
          </a:p>
          <a:p>
            <a:r>
              <a:rPr lang="en-US" altLang="ko-KR" sz="1400" dirty="0"/>
              <a:t>Neighbor ID     </a:t>
            </a:r>
            <a:r>
              <a:rPr lang="en-US" altLang="ko-KR" sz="1400" dirty="0" err="1"/>
              <a:t>Pri</a:t>
            </a:r>
            <a:r>
              <a:rPr lang="en-US" altLang="ko-KR" sz="1400" dirty="0"/>
              <a:t>   State           Dead Time   Interface ID    Interface</a:t>
            </a:r>
          </a:p>
          <a:p>
            <a:r>
              <a:rPr lang="en-US" altLang="ko-KR" sz="1400" dirty="0"/>
              <a:t>2.2.2.2           1   FULL/BDR        00:00:37    1               </a:t>
            </a:r>
            <a:r>
              <a:rPr lang="en-US" altLang="ko-KR" sz="1400" dirty="0" smtClean="0"/>
              <a:t>FastEthernet0/0</a:t>
            </a:r>
          </a:p>
          <a:p>
            <a:endParaRPr lang="en-US" altLang="ko-KR" sz="1400" dirty="0"/>
          </a:p>
          <a:p>
            <a:r>
              <a:rPr lang="en-US" altLang="ko-KR" sz="1400" dirty="0"/>
              <a:t>R2#show ipv6 </a:t>
            </a:r>
            <a:r>
              <a:rPr lang="en-US" altLang="ko-KR" sz="1400" dirty="0" err="1"/>
              <a:t>ospf</a:t>
            </a:r>
            <a:r>
              <a:rPr lang="en-US" altLang="ko-KR" sz="1400" dirty="0"/>
              <a:t> neighbor </a:t>
            </a:r>
          </a:p>
          <a:p>
            <a:endParaRPr lang="en-US" altLang="ko-KR" sz="1400" dirty="0"/>
          </a:p>
          <a:p>
            <a:r>
              <a:rPr lang="en-US" altLang="ko-KR" sz="1400" dirty="0"/>
              <a:t>Neighbor ID     </a:t>
            </a:r>
            <a:r>
              <a:rPr lang="en-US" altLang="ko-KR" sz="1400" dirty="0" err="1"/>
              <a:t>Pri</a:t>
            </a:r>
            <a:r>
              <a:rPr lang="en-US" altLang="ko-KR" sz="1400" dirty="0"/>
              <a:t>   State           Dead Time   Interface ID    Interface</a:t>
            </a:r>
          </a:p>
          <a:p>
            <a:r>
              <a:rPr lang="en-US" altLang="ko-KR" sz="1400" dirty="0"/>
              <a:t>1.1.1.1           1   FULL/DR         00:00:33    1               FastEthernet0/0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51189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IPv6</a:t>
            </a:r>
            <a:r>
              <a:rPr lang="ko-KR" altLang="en-US" dirty="0" smtClean="0"/>
              <a:t>를 위한 </a:t>
            </a:r>
            <a:r>
              <a:rPr lang="en-US" altLang="ko-KR" dirty="0" smtClean="0"/>
              <a:t>EIGRP </a:t>
            </a:r>
            <a:r>
              <a:rPr lang="ko-KR" altLang="en-US" dirty="0" smtClean="0"/>
              <a:t>설정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1772816"/>
            <a:ext cx="3974165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R1(</a:t>
            </a:r>
            <a:r>
              <a:rPr lang="en-US" altLang="ko-KR" sz="1600" dirty="0" err="1"/>
              <a:t>config</a:t>
            </a:r>
            <a:r>
              <a:rPr lang="en-US" altLang="ko-KR" sz="1600" dirty="0"/>
              <a:t>)#ipv6 router </a:t>
            </a:r>
            <a:r>
              <a:rPr lang="en-US" altLang="ko-KR" sz="1600" dirty="0" err="1"/>
              <a:t>eigrp</a:t>
            </a:r>
            <a:r>
              <a:rPr lang="en-US" altLang="ko-KR" sz="1600" dirty="0"/>
              <a:t> 10</a:t>
            </a:r>
          </a:p>
          <a:p>
            <a:r>
              <a:rPr lang="en-US" altLang="ko-KR" sz="1600" dirty="0"/>
              <a:t>R1(</a:t>
            </a:r>
            <a:r>
              <a:rPr lang="en-US" altLang="ko-KR" sz="1600" dirty="0" err="1"/>
              <a:t>config-rtr</a:t>
            </a:r>
            <a:r>
              <a:rPr lang="en-US" altLang="ko-KR" sz="1600" dirty="0" smtClean="0"/>
              <a:t>)#</a:t>
            </a:r>
            <a:r>
              <a:rPr lang="en-US" altLang="ko-KR" sz="1600" dirty="0" err="1" smtClean="0"/>
              <a:t>eigrp</a:t>
            </a:r>
            <a:r>
              <a:rPr lang="en-US" altLang="ko-KR" sz="1600" dirty="0" smtClean="0"/>
              <a:t> router-id </a:t>
            </a:r>
            <a:r>
              <a:rPr lang="en-US" altLang="ko-KR" sz="1600" dirty="0"/>
              <a:t>1.1.1.1</a:t>
            </a:r>
          </a:p>
          <a:p>
            <a:r>
              <a:rPr lang="en-US" altLang="ko-KR" sz="1600" dirty="0"/>
              <a:t>R1(</a:t>
            </a:r>
            <a:r>
              <a:rPr lang="en-US" altLang="ko-KR" sz="1600" dirty="0" err="1"/>
              <a:t>config-rtr</a:t>
            </a:r>
            <a:r>
              <a:rPr lang="en-US" altLang="ko-KR" sz="1600" dirty="0"/>
              <a:t>)#no shutdown</a:t>
            </a:r>
          </a:p>
          <a:p>
            <a:r>
              <a:rPr lang="en-US" altLang="ko-KR" sz="1600" dirty="0"/>
              <a:t>R1(</a:t>
            </a:r>
            <a:r>
              <a:rPr lang="en-US" altLang="ko-KR" sz="1600" dirty="0" err="1"/>
              <a:t>config-rtr</a:t>
            </a:r>
            <a:r>
              <a:rPr lang="en-US" altLang="ko-KR" sz="1600" dirty="0"/>
              <a:t>)#exit</a:t>
            </a:r>
          </a:p>
          <a:p>
            <a:r>
              <a:rPr lang="en-US" altLang="ko-KR" sz="1600" dirty="0"/>
              <a:t>R1(</a:t>
            </a:r>
            <a:r>
              <a:rPr lang="en-US" altLang="ko-KR" sz="1600" dirty="0" err="1"/>
              <a:t>config</a:t>
            </a:r>
            <a:r>
              <a:rPr lang="en-US" altLang="ko-KR" sz="1600" dirty="0"/>
              <a:t>)#</a:t>
            </a:r>
            <a:r>
              <a:rPr lang="en-US" altLang="ko-KR" sz="1600" dirty="0" err="1"/>
              <a:t>int</a:t>
            </a:r>
            <a:r>
              <a:rPr lang="en-US" altLang="ko-KR" sz="1600" dirty="0"/>
              <a:t> lo 0</a:t>
            </a:r>
          </a:p>
          <a:p>
            <a:r>
              <a:rPr lang="en-US" altLang="ko-KR" sz="1600" dirty="0"/>
              <a:t>R1(</a:t>
            </a:r>
            <a:r>
              <a:rPr lang="en-US" altLang="ko-KR" sz="1600" dirty="0" err="1"/>
              <a:t>config</a:t>
            </a:r>
            <a:r>
              <a:rPr lang="en-US" altLang="ko-KR" sz="1600" dirty="0"/>
              <a:t>-if)#ipv6 </a:t>
            </a:r>
            <a:r>
              <a:rPr lang="en-US" altLang="ko-KR" sz="1600" dirty="0" err="1"/>
              <a:t>eigrp</a:t>
            </a:r>
            <a:r>
              <a:rPr lang="en-US" altLang="ko-KR" sz="1600" dirty="0"/>
              <a:t> 10</a:t>
            </a:r>
          </a:p>
          <a:p>
            <a:r>
              <a:rPr lang="en-US" altLang="ko-KR" sz="1600" dirty="0"/>
              <a:t>R1(</a:t>
            </a:r>
            <a:r>
              <a:rPr lang="en-US" altLang="ko-KR" sz="1600" dirty="0" err="1"/>
              <a:t>config</a:t>
            </a:r>
            <a:r>
              <a:rPr lang="en-US" altLang="ko-KR" sz="1600" dirty="0"/>
              <a:t>-if)#exit</a:t>
            </a:r>
          </a:p>
          <a:p>
            <a:r>
              <a:rPr lang="en-US" altLang="ko-KR" sz="1600" dirty="0"/>
              <a:t>R1(</a:t>
            </a:r>
            <a:r>
              <a:rPr lang="en-US" altLang="ko-KR" sz="1600" dirty="0" err="1"/>
              <a:t>config</a:t>
            </a:r>
            <a:r>
              <a:rPr lang="en-US" altLang="ko-KR" sz="1600" dirty="0"/>
              <a:t>)#</a:t>
            </a:r>
            <a:r>
              <a:rPr lang="en-US" altLang="ko-KR" sz="1600" dirty="0" err="1"/>
              <a:t>int</a:t>
            </a:r>
            <a:r>
              <a:rPr lang="en-US" altLang="ko-KR" sz="1600" dirty="0"/>
              <a:t> fa0/0</a:t>
            </a:r>
          </a:p>
          <a:p>
            <a:r>
              <a:rPr lang="en-US" altLang="ko-KR" sz="1600" dirty="0"/>
              <a:t>R1(</a:t>
            </a:r>
            <a:r>
              <a:rPr lang="en-US" altLang="ko-KR" sz="1600" dirty="0" err="1"/>
              <a:t>config</a:t>
            </a:r>
            <a:r>
              <a:rPr lang="en-US" altLang="ko-KR" sz="1600" dirty="0"/>
              <a:t>-if)#ipv6 </a:t>
            </a:r>
            <a:r>
              <a:rPr lang="en-US" altLang="ko-KR" sz="1600" dirty="0" err="1"/>
              <a:t>eigrp</a:t>
            </a:r>
            <a:r>
              <a:rPr lang="en-US" altLang="ko-KR" sz="1600" dirty="0"/>
              <a:t> 10</a:t>
            </a:r>
            <a:endParaRPr lang="ko-KR" alt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4788024" y="1772816"/>
            <a:ext cx="3974165" cy="23083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R2(</a:t>
            </a:r>
            <a:r>
              <a:rPr lang="en-US" altLang="ko-KR" sz="1600" dirty="0" err="1"/>
              <a:t>config</a:t>
            </a:r>
            <a:r>
              <a:rPr lang="en-US" altLang="ko-KR" sz="1600" dirty="0"/>
              <a:t>)#ipv6 router </a:t>
            </a:r>
            <a:r>
              <a:rPr lang="en-US" altLang="ko-KR" sz="1600" dirty="0" err="1"/>
              <a:t>eigrp</a:t>
            </a:r>
            <a:r>
              <a:rPr lang="en-US" altLang="ko-KR" sz="1600" dirty="0"/>
              <a:t> 10</a:t>
            </a:r>
          </a:p>
          <a:p>
            <a:r>
              <a:rPr lang="en-US" altLang="ko-KR" sz="1600" dirty="0"/>
              <a:t>R2(</a:t>
            </a:r>
            <a:r>
              <a:rPr lang="en-US" altLang="ko-KR" sz="1600" dirty="0" err="1"/>
              <a:t>config-rtr</a:t>
            </a:r>
            <a:r>
              <a:rPr lang="en-US" altLang="ko-KR" sz="1600" dirty="0" smtClean="0"/>
              <a:t>)#</a:t>
            </a:r>
            <a:r>
              <a:rPr lang="en-US" altLang="ko-KR" sz="1600" dirty="0" err="1" smtClean="0"/>
              <a:t>eigrp</a:t>
            </a:r>
            <a:r>
              <a:rPr lang="en-US" altLang="ko-KR" sz="1600" dirty="0" smtClean="0"/>
              <a:t> </a:t>
            </a:r>
            <a:r>
              <a:rPr lang="en-US" altLang="ko-KR" sz="1600" dirty="0"/>
              <a:t>router-id </a:t>
            </a:r>
            <a:r>
              <a:rPr lang="en-US" altLang="ko-KR" sz="1600" dirty="0"/>
              <a:t>2.2.2.2</a:t>
            </a:r>
          </a:p>
          <a:p>
            <a:r>
              <a:rPr lang="en-US" altLang="ko-KR" sz="1600" dirty="0"/>
              <a:t>R2(</a:t>
            </a:r>
            <a:r>
              <a:rPr lang="en-US" altLang="ko-KR" sz="1600" dirty="0" err="1"/>
              <a:t>config-rtr</a:t>
            </a:r>
            <a:r>
              <a:rPr lang="en-US" altLang="ko-KR" sz="1600" dirty="0"/>
              <a:t>)#no shutdown</a:t>
            </a:r>
          </a:p>
          <a:p>
            <a:r>
              <a:rPr lang="en-US" altLang="ko-KR" sz="1600" dirty="0"/>
              <a:t>R2(</a:t>
            </a:r>
            <a:r>
              <a:rPr lang="en-US" altLang="ko-KR" sz="1600" dirty="0" err="1"/>
              <a:t>config-rtr</a:t>
            </a:r>
            <a:r>
              <a:rPr lang="en-US" altLang="ko-KR" sz="1600" dirty="0"/>
              <a:t>)#exit</a:t>
            </a:r>
          </a:p>
          <a:p>
            <a:r>
              <a:rPr lang="en-US" altLang="ko-KR" sz="1600" dirty="0"/>
              <a:t>R2(</a:t>
            </a:r>
            <a:r>
              <a:rPr lang="en-US" altLang="ko-KR" sz="1600" dirty="0" err="1"/>
              <a:t>config</a:t>
            </a:r>
            <a:r>
              <a:rPr lang="en-US" altLang="ko-KR" sz="1600" dirty="0"/>
              <a:t>)#</a:t>
            </a:r>
            <a:r>
              <a:rPr lang="en-US" altLang="ko-KR" sz="1600" dirty="0" err="1"/>
              <a:t>int</a:t>
            </a:r>
            <a:r>
              <a:rPr lang="en-US" altLang="ko-KR" sz="1600" dirty="0"/>
              <a:t> lo 0</a:t>
            </a:r>
          </a:p>
          <a:p>
            <a:r>
              <a:rPr lang="en-US" altLang="ko-KR" sz="1600" dirty="0"/>
              <a:t>R2(</a:t>
            </a:r>
            <a:r>
              <a:rPr lang="en-US" altLang="ko-KR" sz="1600" dirty="0" err="1"/>
              <a:t>config</a:t>
            </a:r>
            <a:r>
              <a:rPr lang="en-US" altLang="ko-KR" sz="1600" dirty="0"/>
              <a:t>-if)#ipv6 </a:t>
            </a:r>
            <a:r>
              <a:rPr lang="en-US" altLang="ko-KR" sz="1600" dirty="0" err="1"/>
              <a:t>eigrp</a:t>
            </a:r>
            <a:r>
              <a:rPr lang="en-US" altLang="ko-KR" sz="1600" dirty="0"/>
              <a:t> 10</a:t>
            </a:r>
          </a:p>
          <a:p>
            <a:r>
              <a:rPr lang="en-US" altLang="ko-KR" sz="1600" dirty="0"/>
              <a:t>R2(</a:t>
            </a:r>
            <a:r>
              <a:rPr lang="en-US" altLang="ko-KR" sz="1600" dirty="0" err="1"/>
              <a:t>config</a:t>
            </a:r>
            <a:r>
              <a:rPr lang="en-US" altLang="ko-KR" sz="1600" dirty="0"/>
              <a:t>-if)#exit</a:t>
            </a:r>
          </a:p>
          <a:p>
            <a:r>
              <a:rPr lang="en-US" altLang="ko-KR" sz="1600" dirty="0"/>
              <a:t>R2(</a:t>
            </a:r>
            <a:r>
              <a:rPr lang="en-US" altLang="ko-KR" sz="1600" dirty="0" err="1"/>
              <a:t>config</a:t>
            </a:r>
            <a:r>
              <a:rPr lang="en-US" altLang="ko-KR" sz="1600" dirty="0"/>
              <a:t>)#</a:t>
            </a:r>
            <a:r>
              <a:rPr lang="en-US" altLang="ko-KR" sz="1600" dirty="0" err="1"/>
              <a:t>int</a:t>
            </a:r>
            <a:r>
              <a:rPr lang="en-US" altLang="ko-KR" sz="1600" dirty="0"/>
              <a:t> fa0/0</a:t>
            </a:r>
          </a:p>
          <a:p>
            <a:r>
              <a:rPr lang="en-US" altLang="ko-KR" sz="1600" dirty="0"/>
              <a:t>R2(</a:t>
            </a:r>
            <a:r>
              <a:rPr lang="en-US" altLang="ko-KR" sz="1600" dirty="0" err="1"/>
              <a:t>config</a:t>
            </a:r>
            <a:r>
              <a:rPr lang="en-US" altLang="ko-KR" sz="1600" dirty="0"/>
              <a:t>-if)#ipv6 </a:t>
            </a:r>
            <a:r>
              <a:rPr lang="en-US" altLang="ko-KR" sz="1600" dirty="0" err="1"/>
              <a:t>eigrp</a:t>
            </a:r>
            <a:r>
              <a:rPr lang="en-US" altLang="ko-KR" sz="1600" dirty="0"/>
              <a:t> 10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97660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라우팅</a:t>
            </a:r>
            <a:r>
              <a:rPr lang="ko-KR" altLang="en-US" dirty="0" smtClean="0"/>
              <a:t> 테이블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556792"/>
            <a:ext cx="6463629" cy="48320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R1#show ipv6 route </a:t>
            </a:r>
          </a:p>
          <a:p>
            <a:r>
              <a:rPr lang="en-US" altLang="ko-KR" sz="1400" dirty="0"/>
              <a:t>IPv6 Routing Table - 7 entries</a:t>
            </a:r>
          </a:p>
          <a:p>
            <a:r>
              <a:rPr lang="en-US" altLang="ko-KR" sz="1400" dirty="0"/>
              <a:t>Codes: C - Connected, L - Local, S - Static, R - RIP, B - BGP</a:t>
            </a:r>
          </a:p>
          <a:p>
            <a:r>
              <a:rPr lang="en-US" altLang="ko-KR" sz="1400" dirty="0"/>
              <a:t>       U - Per-user Static route, M - MIPv6</a:t>
            </a:r>
          </a:p>
          <a:p>
            <a:r>
              <a:rPr lang="en-US" altLang="ko-KR" sz="1400" dirty="0"/>
              <a:t>       I1 - ISIS L1, I2 - ISIS L2, IA - ISIS </a:t>
            </a:r>
            <a:r>
              <a:rPr lang="en-US" altLang="ko-KR" sz="1400" dirty="0" err="1"/>
              <a:t>interarea</a:t>
            </a:r>
            <a:r>
              <a:rPr lang="en-US" altLang="ko-KR" sz="1400" dirty="0"/>
              <a:t>, IS - ISIS summary</a:t>
            </a:r>
          </a:p>
          <a:p>
            <a:r>
              <a:rPr lang="en-US" altLang="ko-KR" sz="1400" dirty="0"/>
              <a:t>       O - OSPF intra, OI - OSPF inter, OE1 - OSPF </a:t>
            </a:r>
            <a:r>
              <a:rPr lang="en-US" altLang="ko-KR" sz="1400" dirty="0" err="1"/>
              <a:t>ext</a:t>
            </a:r>
            <a:r>
              <a:rPr lang="en-US" altLang="ko-KR" sz="1400" dirty="0"/>
              <a:t> 1, OE2 - OSPF </a:t>
            </a:r>
            <a:r>
              <a:rPr lang="en-US" altLang="ko-KR" sz="1400" dirty="0" err="1"/>
              <a:t>ext</a:t>
            </a:r>
            <a:r>
              <a:rPr lang="en-US" altLang="ko-KR" sz="1400" dirty="0"/>
              <a:t> 2</a:t>
            </a:r>
          </a:p>
          <a:p>
            <a:r>
              <a:rPr lang="en-US" altLang="ko-KR" sz="1400" dirty="0"/>
              <a:t>       ON1 - OSPF NSSA </a:t>
            </a:r>
            <a:r>
              <a:rPr lang="en-US" altLang="ko-KR" sz="1400" dirty="0" err="1"/>
              <a:t>ext</a:t>
            </a:r>
            <a:r>
              <a:rPr lang="en-US" altLang="ko-KR" sz="1400" dirty="0"/>
              <a:t> 1, ON2 - OSPF NSSA </a:t>
            </a:r>
            <a:r>
              <a:rPr lang="en-US" altLang="ko-KR" sz="1400" dirty="0" err="1"/>
              <a:t>ext</a:t>
            </a:r>
            <a:r>
              <a:rPr lang="en-US" altLang="ko-KR" sz="1400" dirty="0"/>
              <a:t> 2</a:t>
            </a:r>
          </a:p>
          <a:p>
            <a:r>
              <a:rPr lang="en-US" altLang="ko-KR" sz="1400" dirty="0"/>
              <a:t>       D - EIGRP, EX - EIGRP external</a:t>
            </a:r>
          </a:p>
          <a:p>
            <a:r>
              <a:rPr lang="en-US" altLang="ko-KR" sz="1400" dirty="0"/>
              <a:t>C   1002:ABCD:1039:4450::/64 [0/0]</a:t>
            </a:r>
          </a:p>
          <a:p>
            <a:r>
              <a:rPr lang="en-US" altLang="ko-KR" sz="1400" dirty="0"/>
              <a:t>     via ::, FastEthernet0/0</a:t>
            </a:r>
          </a:p>
          <a:p>
            <a:r>
              <a:rPr lang="en-US" altLang="ko-KR" sz="1400" dirty="0"/>
              <a:t>L   1002:ABCD:1039:4450::1/128 [0/0]</a:t>
            </a:r>
          </a:p>
          <a:p>
            <a:r>
              <a:rPr lang="en-US" altLang="ko-KR" sz="1400" dirty="0"/>
              <a:t>     via ::, FastEthernet0/0</a:t>
            </a:r>
          </a:p>
          <a:p>
            <a:r>
              <a:rPr lang="en-US" altLang="ko-KR" sz="1400" dirty="0"/>
              <a:t>C   2002:ABCD:1039:4452::/64 [0/0]</a:t>
            </a:r>
          </a:p>
          <a:p>
            <a:r>
              <a:rPr lang="en-US" altLang="ko-KR" sz="1400" dirty="0"/>
              <a:t>     via ::, Loopback0</a:t>
            </a:r>
          </a:p>
          <a:p>
            <a:r>
              <a:rPr lang="en-US" altLang="ko-KR" sz="1400" dirty="0"/>
              <a:t>L   2002:ABCD:1039:4452::1/128 [0/0]</a:t>
            </a:r>
          </a:p>
          <a:p>
            <a:r>
              <a:rPr lang="en-US" altLang="ko-KR" sz="1400" dirty="0"/>
              <a:t>     via ::, Loopback0</a:t>
            </a:r>
          </a:p>
          <a:p>
            <a:r>
              <a:rPr lang="en-US" altLang="ko-KR" sz="1400" b="1" dirty="0">
                <a:solidFill>
                  <a:schemeClr val="accent2"/>
                </a:solidFill>
              </a:rPr>
              <a:t>D   3002:ABCD:1039:4452::/64 [90/156160]</a:t>
            </a:r>
          </a:p>
          <a:p>
            <a:r>
              <a:rPr lang="en-US" altLang="ko-KR" sz="1400" b="1" dirty="0">
                <a:solidFill>
                  <a:schemeClr val="accent2"/>
                </a:solidFill>
              </a:rPr>
              <a:t>     via FE80::260:47FF:FE80:C001, FastEthernet0/0</a:t>
            </a:r>
          </a:p>
          <a:p>
            <a:r>
              <a:rPr lang="en-US" altLang="ko-KR" sz="1400" dirty="0"/>
              <a:t>OI  3002:ABCD:1039:4452::1/128 [110/1]</a:t>
            </a:r>
          </a:p>
          <a:p>
            <a:r>
              <a:rPr lang="en-US" altLang="ko-KR" sz="1400" dirty="0"/>
              <a:t>     via FE80::260:47FF:FE80:C001, FastEthernet0/0</a:t>
            </a:r>
          </a:p>
          <a:p>
            <a:r>
              <a:rPr lang="en-US" altLang="ko-KR" sz="1400" dirty="0"/>
              <a:t>L   FF00::/8 [0/0]</a:t>
            </a:r>
          </a:p>
          <a:p>
            <a:r>
              <a:rPr lang="en-US" altLang="ko-KR" sz="1400" dirty="0"/>
              <a:t>     via ::, Null0</a:t>
            </a:r>
            <a:endParaRPr lang="ko-KR" alt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555776" y="1916832"/>
            <a:ext cx="6463629" cy="48320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R2#show ipv6 route</a:t>
            </a:r>
          </a:p>
          <a:p>
            <a:r>
              <a:rPr lang="en-US" altLang="ko-KR" sz="1400" dirty="0"/>
              <a:t>IPv6 Routing Table - 7 entries</a:t>
            </a:r>
          </a:p>
          <a:p>
            <a:r>
              <a:rPr lang="en-US" altLang="ko-KR" sz="1400" dirty="0"/>
              <a:t>Codes: C - Connected, L - Local, S - Static, R - RIP, B - BGP</a:t>
            </a:r>
          </a:p>
          <a:p>
            <a:r>
              <a:rPr lang="en-US" altLang="ko-KR" sz="1400" dirty="0"/>
              <a:t>       U - Per-user Static route, M - MIPv6</a:t>
            </a:r>
          </a:p>
          <a:p>
            <a:r>
              <a:rPr lang="en-US" altLang="ko-KR" sz="1400" dirty="0"/>
              <a:t>       I1 - ISIS L1, I2 - ISIS L2, IA - ISIS </a:t>
            </a:r>
            <a:r>
              <a:rPr lang="en-US" altLang="ko-KR" sz="1400" dirty="0" err="1"/>
              <a:t>interarea</a:t>
            </a:r>
            <a:r>
              <a:rPr lang="en-US" altLang="ko-KR" sz="1400" dirty="0"/>
              <a:t>, IS - ISIS summary</a:t>
            </a:r>
          </a:p>
          <a:p>
            <a:r>
              <a:rPr lang="en-US" altLang="ko-KR" sz="1400" dirty="0"/>
              <a:t>       O - OSPF intra, OI - OSPF inter, OE1 - OSPF </a:t>
            </a:r>
            <a:r>
              <a:rPr lang="en-US" altLang="ko-KR" sz="1400" dirty="0" err="1"/>
              <a:t>ext</a:t>
            </a:r>
            <a:r>
              <a:rPr lang="en-US" altLang="ko-KR" sz="1400" dirty="0"/>
              <a:t> 1, OE2 - OSPF </a:t>
            </a:r>
            <a:r>
              <a:rPr lang="en-US" altLang="ko-KR" sz="1400" dirty="0" err="1"/>
              <a:t>ext</a:t>
            </a:r>
            <a:r>
              <a:rPr lang="en-US" altLang="ko-KR" sz="1400" dirty="0"/>
              <a:t> 2</a:t>
            </a:r>
          </a:p>
          <a:p>
            <a:r>
              <a:rPr lang="en-US" altLang="ko-KR" sz="1400" dirty="0"/>
              <a:t>       ON1 - OSPF NSSA </a:t>
            </a:r>
            <a:r>
              <a:rPr lang="en-US" altLang="ko-KR" sz="1400" dirty="0" err="1"/>
              <a:t>ext</a:t>
            </a:r>
            <a:r>
              <a:rPr lang="en-US" altLang="ko-KR" sz="1400" dirty="0"/>
              <a:t> 1, ON2 - OSPF NSSA </a:t>
            </a:r>
            <a:r>
              <a:rPr lang="en-US" altLang="ko-KR" sz="1400" dirty="0" err="1"/>
              <a:t>ext</a:t>
            </a:r>
            <a:r>
              <a:rPr lang="en-US" altLang="ko-KR" sz="1400" dirty="0"/>
              <a:t> 2</a:t>
            </a:r>
          </a:p>
          <a:p>
            <a:r>
              <a:rPr lang="en-US" altLang="ko-KR" sz="1400" dirty="0"/>
              <a:t>       D - EIGRP, EX - EIGRP external</a:t>
            </a:r>
          </a:p>
          <a:p>
            <a:r>
              <a:rPr lang="en-US" altLang="ko-KR" sz="1400" dirty="0"/>
              <a:t>C   1002:ABCD:1039:4450::/64 [0/0]</a:t>
            </a:r>
          </a:p>
          <a:p>
            <a:r>
              <a:rPr lang="en-US" altLang="ko-KR" sz="1400" dirty="0"/>
              <a:t>     via ::, FastEthernet0/0</a:t>
            </a:r>
          </a:p>
          <a:p>
            <a:r>
              <a:rPr lang="en-US" altLang="ko-KR" sz="1400" dirty="0"/>
              <a:t>L   1002:ABCD:1039:4450::2/128 [0/0]</a:t>
            </a:r>
          </a:p>
          <a:p>
            <a:r>
              <a:rPr lang="en-US" altLang="ko-KR" sz="1400" dirty="0"/>
              <a:t>     via ::, FastEthernet0/0</a:t>
            </a:r>
          </a:p>
          <a:p>
            <a:r>
              <a:rPr lang="en-US" altLang="ko-KR" sz="1400" b="1" dirty="0">
                <a:solidFill>
                  <a:schemeClr val="accent2"/>
                </a:solidFill>
              </a:rPr>
              <a:t>D   2002:ABCD:1039:4452::/64 [90/156160]</a:t>
            </a:r>
          </a:p>
          <a:p>
            <a:r>
              <a:rPr lang="en-US" altLang="ko-KR" sz="1400" b="1" dirty="0">
                <a:solidFill>
                  <a:schemeClr val="accent2"/>
                </a:solidFill>
              </a:rPr>
              <a:t>     via FE80::2E0:F9FF:FE41:6501, FastEthernet0/0</a:t>
            </a:r>
          </a:p>
          <a:p>
            <a:r>
              <a:rPr lang="en-US" altLang="ko-KR" sz="1400" dirty="0"/>
              <a:t>OI  2002:ABCD:1039:4452::1/128 [110/1]</a:t>
            </a:r>
          </a:p>
          <a:p>
            <a:r>
              <a:rPr lang="en-US" altLang="ko-KR" sz="1400" dirty="0"/>
              <a:t>     via FE80::2E0:F9FF:FE41:6501, FastEthernet0/0</a:t>
            </a:r>
          </a:p>
          <a:p>
            <a:r>
              <a:rPr lang="en-US" altLang="ko-KR" sz="1400" dirty="0"/>
              <a:t>C   3002:ABCD:1039:4452::/64 [0/0]</a:t>
            </a:r>
          </a:p>
          <a:p>
            <a:r>
              <a:rPr lang="en-US" altLang="ko-KR" sz="1400" dirty="0"/>
              <a:t>     via ::, Loopback0</a:t>
            </a:r>
          </a:p>
          <a:p>
            <a:r>
              <a:rPr lang="en-US" altLang="ko-KR" sz="1400" dirty="0"/>
              <a:t>L   3002:ABCD:1039:4452::1/128 [0/0]</a:t>
            </a:r>
          </a:p>
          <a:p>
            <a:r>
              <a:rPr lang="en-US" altLang="ko-KR" sz="1400" dirty="0"/>
              <a:t>     via ::, Loopback0</a:t>
            </a:r>
          </a:p>
          <a:p>
            <a:r>
              <a:rPr lang="en-US" altLang="ko-KR" sz="1400" dirty="0"/>
              <a:t>L   FF00::/8 [0/0]</a:t>
            </a:r>
          </a:p>
          <a:p>
            <a:r>
              <a:rPr lang="en-US" altLang="ko-KR" sz="1400" dirty="0"/>
              <a:t>     via ::, Null0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3770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라우팅</a:t>
            </a:r>
            <a:r>
              <a:rPr lang="ko-KR" altLang="en-US" dirty="0" smtClean="0"/>
              <a:t> 테이블 확인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72667" y="1700808"/>
            <a:ext cx="6463629" cy="22467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R1(</a:t>
            </a:r>
            <a:r>
              <a:rPr lang="en-US" altLang="ko-KR" sz="1400" dirty="0" err="1"/>
              <a:t>config</a:t>
            </a:r>
            <a:r>
              <a:rPr lang="en-US" altLang="ko-KR" sz="1400" dirty="0"/>
              <a:t>-if)#do show ipv6 route </a:t>
            </a:r>
            <a:r>
              <a:rPr lang="en-US" altLang="ko-KR" sz="1400" dirty="0" err="1"/>
              <a:t>ospf</a:t>
            </a:r>
            <a:endParaRPr lang="en-US" altLang="ko-KR" sz="1400" dirty="0"/>
          </a:p>
          <a:p>
            <a:r>
              <a:rPr lang="en-US" altLang="ko-KR" sz="1400" dirty="0"/>
              <a:t>IPv6 Routing Table - 7 entries</a:t>
            </a:r>
          </a:p>
          <a:p>
            <a:r>
              <a:rPr lang="en-US" altLang="ko-KR" sz="1400" dirty="0"/>
              <a:t>Codes: C - Connected, L - Local, S - Static, R - RIP, B - BGP</a:t>
            </a:r>
          </a:p>
          <a:p>
            <a:r>
              <a:rPr lang="en-US" altLang="ko-KR" sz="1400" dirty="0"/>
              <a:t>       U - Per-user Static route, M - MIPv6</a:t>
            </a:r>
          </a:p>
          <a:p>
            <a:r>
              <a:rPr lang="en-US" altLang="ko-KR" sz="1400" dirty="0"/>
              <a:t>       I1 - ISIS L1, I2 - ISIS L2, IA - ISIS </a:t>
            </a:r>
            <a:r>
              <a:rPr lang="en-US" altLang="ko-KR" sz="1400" dirty="0" err="1"/>
              <a:t>interarea</a:t>
            </a:r>
            <a:r>
              <a:rPr lang="en-US" altLang="ko-KR" sz="1400" dirty="0"/>
              <a:t>, IS - ISIS summary</a:t>
            </a:r>
          </a:p>
          <a:p>
            <a:r>
              <a:rPr lang="en-US" altLang="ko-KR" sz="1400" dirty="0"/>
              <a:t>       O - OSPF intra, OI - OSPF inter, OE1 - OSPF </a:t>
            </a:r>
            <a:r>
              <a:rPr lang="en-US" altLang="ko-KR" sz="1400" dirty="0" err="1"/>
              <a:t>ext</a:t>
            </a:r>
            <a:r>
              <a:rPr lang="en-US" altLang="ko-KR" sz="1400" dirty="0"/>
              <a:t> 1, OE2 - OSPF </a:t>
            </a:r>
            <a:r>
              <a:rPr lang="en-US" altLang="ko-KR" sz="1400" dirty="0" err="1"/>
              <a:t>ext</a:t>
            </a:r>
            <a:r>
              <a:rPr lang="en-US" altLang="ko-KR" sz="1400" dirty="0"/>
              <a:t> 2</a:t>
            </a:r>
          </a:p>
          <a:p>
            <a:r>
              <a:rPr lang="en-US" altLang="ko-KR" sz="1400" dirty="0"/>
              <a:t>       ON1 - OSPF NSSA </a:t>
            </a:r>
            <a:r>
              <a:rPr lang="en-US" altLang="ko-KR" sz="1400" dirty="0" err="1"/>
              <a:t>ext</a:t>
            </a:r>
            <a:r>
              <a:rPr lang="en-US" altLang="ko-KR" sz="1400" dirty="0"/>
              <a:t> 1, ON2 - OSPF NSSA </a:t>
            </a:r>
            <a:r>
              <a:rPr lang="en-US" altLang="ko-KR" sz="1400" dirty="0" err="1"/>
              <a:t>ext</a:t>
            </a:r>
            <a:r>
              <a:rPr lang="en-US" altLang="ko-KR" sz="1400" dirty="0"/>
              <a:t> 2</a:t>
            </a:r>
          </a:p>
          <a:p>
            <a:r>
              <a:rPr lang="en-US" altLang="ko-KR" sz="1400" dirty="0"/>
              <a:t>       D - EIGRP, EX - EIGRP external</a:t>
            </a:r>
          </a:p>
          <a:p>
            <a:r>
              <a:rPr lang="en-US" altLang="ko-KR" sz="1400" dirty="0"/>
              <a:t>OI  3002:ABCD:1039:4452::1/128 [110/1]</a:t>
            </a:r>
          </a:p>
          <a:p>
            <a:r>
              <a:rPr lang="en-US" altLang="ko-KR" sz="1400" dirty="0"/>
              <a:t>     via FE80::260:47FF:FE80:C001, FastEthernet0/0</a:t>
            </a:r>
            <a:endParaRPr lang="ko-KR" alt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772667" y="4077072"/>
            <a:ext cx="6463629" cy="224676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R2(</a:t>
            </a:r>
            <a:r>
              <a:rPr lang="en-US" altLang="ko-KR" sz="1400" dirty="0" err="1"/>
              <a:t>config</a:t>
            </a:r>
            <a:r>
              <a:rPr lang="en-US" altLang="ko-KR" sz="1400" dirty="0"/>
              <a:t>-if)#do show ipv6 route </a:t>
            </a:r>
            <a:r>
              <a:rPr lang="en-US" altLang="ko-KR" sz="1400" dirty="0" err="1"/>
              <a:t>ospf</a:t>
            </a:r>
            <a:endParaRPr lang="en-US" altLang="ko-KR" sz="1400" dirty="0"/>
          </a:p>
          <a:p>
            <a:r>
              <a:rPr lang="en-US" altLang="ko-KR" sz="1400" dirty="0"/>
              <a:t>IPv6 Routing Table - 7 entries</a:t>
            </a:r>
          </a:p>
          <a:p>
            <a:r>
              <a:rPr lang="en-US" altLang="ko-KR" sz="1400" dirty="0"/>
              <a:t>Codes: C - Connected, L - Local, S - Static, R - RIP, B - BGP</a:t>
            </a:r>
          </a:p>
          <a:p>
            <a:r>
              <a:rPr lang="en-US" altLang="ko-KR" sz="1400" dirty="0"/>
              <a:t>       U - Per-user Static route, M - MIPv6</a:t>
            </a:r>
          </a:p>
          <a:p>
            <a:r>
              <a:rPr lang="en-US" altLang="ko-KR" sz="1400" dirty="0"/>
              <a:t>       I1 - ISIS L1, I2 - ISIS L2, IA - ISIS </a:t>
            </a:r>
            <a:r>
              <a:rPr lang="en-US" altLang="ko-KR" sz="1400" dirty="0" err="1"/>
              <a:t>interarea</a:t>
            </a:r>
            <a:r>
              <a:rPr lang="en-US" altLang="ko-KR" sz="1400" dirty="0"/>
              <a:t>, IS - ISIS summary</a:t>
            </a:r>
          </a:p>
          <a:p>
            <a:r>
              <a:rPr lang="en-US" altLang="ko-KR" sz="1400" dirty="0"/>
              <a:t>       O - OSPF intra, OI - OSPF inter, OE1 - OSPF </a:t>
            </a:r>
            <a:r>
              <a:rPr lang="en-US" altLang="ko-KR" sz="1400" dirty="0" err="1"/>
              <a:t>ext</a:t>
            </a:r>
            <a:r>
              <a:rPr lang="en-US" altLang="ko-KR" sz="1400" dirty="0"/>
              <a:t> 1, OE2 - OSPF </a:t>
            </a:r>
            <a:r>
              <a:rPr lang="en-US" altLang="ko-KR" sz="1400" dirty="0" err="1"/>
              <a:t>ext</a:t>
            </a:r>
            <a:r>
              <a:rPr lang="en-US" altLang="ko-KR" sz="1400" dirty="0"/>
              <a:t> 2</a:t>
            </a:r>
          </a:p>
          <a:p>
            <a:r>
              <a:rPr lang="en-US" altLang="ko-KR" sz="1400" dirty="0"/>
              <a:t>       ON1 - OSPF NSSA </a:t>
            </a:r>
            <a:r>
              <a:rPr lang="en-US" altLang="ko-KR" sz="1400" dirty="0" err="1"/>
              <a:t>ext</a:t>
            </a:r>
            <a:r>
              <a:rPr lang="en-US" altLang="ko-KR" sz="1400" dirty="0"/>
              <a:t> 1, ON2 - OSPF NSSA </a:t>
            </a:r>
            <a:r>
              <a:rPr lang="en-US" altLang="ko-KR" sz="1400" dirty="0" err="1"/>
              <a:t>ext</a:t>
            </a:r>
            <a:r>
              <a:rPr lang="en-US" altLang="ko-KR" sz="1400" dirty="0"/>
              <a:t> 2</a:t>
            </a:r>
          </a:p>
          <a:p>
            <a:r>
              <a:rPr lang="en-US" altLang="ko-KR" sz="1400" dirty="0"/>
              <a:t>       D - EIGRP, EX - EIGRP external</a:t>
            </a:r>
          </a:p>
          <a:p>
            <a:r>
              <a:rPr lang="en-US" altLang="ko-KR" sz="1400" dirty="0"/>
              <a:t>OI  2002:ABCD:1039:4452::1/128 [110/1]</a:t>
            </a:r>
          </a:p>
          <a:p>
            <a:r>
              <a:rPr lang="en-US" altLang="ko-KR" sz="1400" dirty="0"/>
              <a:t>     via FE80::2E0:F9FF:FE41:6501, FastEthernet0/0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96465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dirty="0"/>
              <a:t>DHCP</a:t>
            </a:r>
            <a:r>
              <a:rPr lang="ko-KR" altLang="en-US" b="1" dirty="0"/>
              <a:t>를 이용하여 </a:t>
            </a:r>
            <a:r>
              <a:rPr lang="en-US" altLang="ko-KR" b="1" dirty="0"/>
              <a:t>IP </a:t>
            </a:r>
            <a:r>
              <a:rPr lang="ko-KR" altLang="en-US" b="1" dirty="0"/>
              <a:t>주소를 받는 과정</a:t>
            </a:r>
            <a:r>
              <a:rPr lang="ko-KR" altLang="en-US" dirty="0"/>
              <a:t> </a:t>
            </a:r>
            <a:endParaRPr lang="en-US" altLang="ko-KR" dirty="0" smtClean="0"/>
          </a:p>
          <a:p>
            <a:pPr lvl="1"/>
            <a:r>
              <a:rPr lang="en-US" altLang="ko-KR" sz="1800" dirty="0"/>
              <a:t>(1) DHCP discover: DHCP</a:t>
            </a:r>
            <a:r>
              <a:rPr lang="ko-KR" altLang="en-US" sz="1800" dirty="0"/>
              <a:t>를 찾는 과정</a:t>
            </a:r>
            <a:r>
              <a:rPr lang="en-US" altLang="ko-KR" sz="1800" dirty="0"/>
              <a:t>, </a:t>
            </a:r>
            <a:r>
              <a:rPr lang="ko-KR" altLang="en-US" sz="1800" dirty="0"/>
              <a:t>클라이언트는 </a:t>
            </a:r>
            <a:r>
              <a:rPr lang="ko-KR" altLang="en-US" sz="1800" dirty="0" err="1"/>
              <a:t>브로드캐스팅</a:t>
            </a:r>
            <a:r>
              <a:rPr lang="en-US" altLang="ko-KR" sz="1800" dirty="0"/>
              <a:t>(</a:t>
            </a:r>
            <a:r>
              <a:rPr lang="ko-KR" altLang="en-US" sz="1800" dirty="0"/>
              <a:t>목적지 주소가 </a:t>
            </a:r>
            <a:r>
              <a:rPr lang="en-US" altLang="ko-KR" sz="1800" dirty="0"/>
              <a:t>255.255.255.255)</a:t>
            </a:r>
            <a:r>
              <a:rPr lang="ko-KR" altLang="en-US" sz="1800" dirty="0"/>
              <a:t>으로 </a:t>
            </a:r>
            <a:r>
              <a:rPr lang="en-US" altLang="ko-KR" sz="1800" dirty="0"/>
              <a:t>DHCP </a:t>
            </a:r>
            <a:r>
              <a:rPr lang="ko-KR" altLang="en-US" sz="1800" dirty="0"/>
              <a:t>서버를 찾음</a:t>
            </a:r>
            <a:r>
              <a:rPr lang="en-US" altLang="ko-KR" sz="1800" dirty="0"/>
              <a:t>.</a:t>
            </a:r>
            <a:r>
              <a:rPr lang="ko-KR" altLang="en-US" sz="1800" dirty="0"/>
              <a:t/>
            </a:r>
            <a:br>
              <a:rPr lang="ko-KR" altLang="en-US" sz="1800" dirty="0"/>
            </a:br>
            <a:r>
              <a:rPr lang="en-US" altLang="ko-KR" sz="1800" dirty="0"/>
              <a:t>(2) DHCP Offer: DHCP </a:t>
            </a:r>
            <a:r>
              <a:rPr lang="ko-KR" altLang="en-US" sz="1800" dirty="0"/>
              <a:t>서버는 클라이언트에게 </a:t>
            </a:r>
            <a:r>
              <a:rPr lang="en-US" altLang="ko-KR" sz="1800" dirty="0"/>
              <a:t>IP</a:t>
            </a:r>
            <a:r>
              <a:rPr lang="ko-KR" altLang="en-US" sz="1800" dirty="0"/>
              <a:t>를 제공해 줄 의사가 있다고 통보 </a:t>
            </a:r>
            <a:br>
              <a:rPr lang="ko-KR" altLang="en-US" sz="1800" dirty="0"/>
            </a:br>
            <a:r>
              <a:rPr lang="en-US" altLang="ko-KR" sz="1800" dirty="0"/>
              <a:t>(3) DHCP request: DHCP </a:t>
            </a:r>
            <a:r>
              <a:rPr lang="ko-KR" altLang="en-US" sz="1800" dirty="0"/>
              <a:t>서버가 제공해준다는 </a:t>
            </a:r>
            <a:r>
              <a:rPr lang="en-US" altLang="ko-KR" sz="1800" dirty="0"/>
              <a:t>IP</a:t>
            </a:r>
            <a:r>
              <a:rPr lang="ko-KR" altLang="en-US" sz="1800" dirty="0"/>
              <a:t>에 대한 사용승인 요청</a:t>
            </a:r>
            <a:br>
              <a:rPr lang="ko-KR" altLang="en-US" sz="1800" dirty="0"/>
            </a:br>
            <a:r>
              <a:rPr lang="en-US" altLang="ko-KR" sz="1800" dirty="0"/>
              <a:t>(4) DHCP ACK: </a:t>
            </a:r>
            <a:r>
              <a:rPr lang="ko-KR" altLang="en-US" sz="1800" dirty="0"/>
              <a:t>요청한 </a:t>
            </a:r>
            <a:r>
              <a:rPr lang="en-US" altLang="ko-KR" sz="1800" dirty="0"/>
              <a:t>IP</a:t>
            </a:r>
            <a:r>
              <a:rPr lang="ko-KR" altLang="en-US" sz="1800" dirty="0"/>
              <a:t>에 대하여 사용권 승인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DHCP</a:t>
            </a:r>
            <a:endParaRPr lang="ko-KR" altLang="en-US" dirty="0"/>
          </a:p>
        </p:txBody>
      </p:sp>
      <p:pic>
        <p:nvPicPr>
          <p:cNvPr id="1026" name="Picture 2" descr="http://www.imaso.co.kr/data/article/1(77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858522"/>
            <a:ext cx="4608512" cy="262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25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1. DHCP</a:t>
            </a:r>
          </a:p>
          <a:p>
            <a:pPr lvl="1"/>
            <a:r>
              <a:rPr lang="ko-KR" altLang="en-US" dirty="0" err="1" smtClean="0"/>
              <a:t>라우터에서</a:t>
            </a:r>
            <a:r>
              <a:rPr lang="en-US" altLang="ko-KR" dirty="0" smtClean="0"/>
              <a:t> DHCP </a:t>
            </a:r>
            <a:r>
              <a:rPr lang="ko-KR" altLang="en-US" dirty="0" smtClean="0"/>
              <a:t>서버</a:t>
            </a:r>
            <a:r>
              <a:rPr lang="en-US" altLang="ko-KR" dirty="0" smtClean="0"/>
              <a:t> </a:t>
            </a:r>
            <a:r>
              <a:rPr lang="ko-KR" altLang="en-US" dirty="0" smtClean="0"/>
              <a:t>설정 </a:t>
            </a:r>
            <a:endParaRPr lang="en-US" altLang="ko-KR" dirty="0" smtClean="0"/>
          </a:p>
          <a:p>
            <a:pPr lvl="1"/>
            <a:r>
              <a:rPr lang="en-US" altLang="ko-KR" dirty="0"/>
              <a:t>DHCP </a:t>
            </a:r>
            <a:r>
              <a:rPr lang="ko-KR" altLang="en-US" dirty="0"/>
              <a:t>서버를 통한 </a:t>
            </a:r>
            <a:r>
              <a:rPr lang="en-US" altLang="ko-KR" dirty="0"/>
              <a:t>DHCP </a:t>
            </a:r>
            <a:r>
              <a:rPr lang="ko-KR" altLang="en-US" dirty="0"/>
              <a:t>서비스 </a:t>
            </a:r>
            <a:r>
              <a:rPr lang="ko-KR" altLang="en-US" dirty="0" smtClean="0"/>
              <a:t>구성</a:t>
            </a:r>
            <a:endParaRPr lang="en-US" altLang="ko-KR" dirty="0" smtClean="0"/>
          </a:p>
          <a:p>
            <a:pPr lvl="1"/>
            <a:r>
              <a:rPr lang="ko-KR" altLang="en-US" sz="2400" dirty="0"/>
              <a:t>다른 </a:t>
            </a:r>
            <a:r>
              <a:rPr lang="ko-KR" altLang="en-US" sz="2400" dirty="0" err="1"/>
              <a:t>브로드캐스트</a:t>
            </a:r>
            <a:r>
              <a:rPr lang="ko-KR" altLang="en-US" sz="2400" dirty="0"/>
              <a:t> 영역을 위한 </a:t>
            </a:r>
            <a:r>
              <a:rPr lang="en-US" altLang="ko-KR" sz="2400" dirty="0" smtClean="0"/>
              <a:t>DHCP </a:t>
            </a:r>
            <a:r>
              <a:rPr lang="ko-KR" altLang="en-US" sz="2400" dirty="0"/>
              <a:t>서비스 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en-US" altLang="ko-KR" dirty="0" smtClean="0"/>
              <a:t>2. NAT</a:t>
            </a:r>
          </a:p>
          <a:p>
            <a:pPr lvl="1"/>
            <a:r>
              <a:rPr lang="ko-KR" altLang="en-US" dirty="0"/>
              <a:t>정적 </a:t>
            </a:r>
            <a:r>
              <a:rPr lang="en-US" altLang="ko-KR" dirty="0"/>
              <a:t>NAT </a:t>
            </a:r>
            <a:r>
              <a:rPr lang="ko-KR" altLang="en-US" dirty="0"/>
              <a:t>실습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동적 </a:t>
            </a:r>
            <a:r>
              <a:rPr lang="en-US" altLang="ko-KR" dirty="0"/>
              <a:t>NAT </a:t>
            </a:r>
            <a:r>
              <a:rPr lang="ko-KR" altLang="en-US" dirty="0"/>
              <a:t>실습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PAT </a:t>
            </a:r>
            <a:r>
              <a:rPr lang="ko-KR" altLang="en-US" dirty="0"/>
              <a:t>실습 </a:t>
            </a:r>
            <a:endParaRPr lang="en-US" altLang="ko-KR" dirty="0" smtClean="0"/>
          </a:p>
          <a:p>
            <a:r>
              <a:rPr lang="en-US" altLang="ko-KR" dirty="0" smtClean="0"/>
              <a:t>3. IPv6 </a:t>
            </a:r>
          </a:p>
          <a:p>
            <a:pPr lvl="1"/>
            <a:r>
              <a:rPr lang="ko-KR" altLang="en-US" dirty="0" err="1" smtClean="0"/>
              <a:t>라우팅</a:t>
            </a:r>
            <a:r>
              <a:rPr lang="ko-KR" altLang="en-US" dirty="0" smtClean="0"/>
              <a:t> 실습</a:t>
            </a:r>
            <a:r>
              <a:rPr lang="en-US" altLang="ko-KR" dirty="0" smtClean="0"/>
              <a:t>: </a:t>
            </a:r>
            <a:r>
              <a:rPr lang="en-US" altLang="ko-KR" dirty="0" err="1" smtClean="0"/>
              <a:t>RIPng</a:t>
            </a:r>
            <a:r>
              <a:rPr lang="en-US" altLang="ko-KR" dirty="0" smtClean="0"/>
              <a:t>, OSPFv3, EIGRP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14</a:t>
            </a:r>
            <a:r>
              <a:rPr lang="ko-KR" altLang="en-US" dirty="0" smtClean="0"/>
              <a:t>장 실습과제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7156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altLang="ko-KR" dirty="0" smtClean="0"/>
              <a:t>4. </a:t>
            </a:r>
            <a:r>
              <a:rPr lang="ko-KR" altLang="en-US" dirty="0" smtClean="0"/>
              <a:t>다음 토폴로지와 같이 주소를 </a:t>
            </a:r>
            <a:r>
              <a:rPr lang="en-US" altLang="ko-KR" dirty="0" smtClean="0"/>
              <a:t>ipv6</a:t>
            </a:r>
            <a:r>
              <a:rPr lang="ko-KR" altLang="en-US" dirty="0" smtClean="0"/>
              <a:t>로 설정하고 </a:t>
            </a:r>
            <a:r>
              <a:rPr lang="en-US" altLang="ko-KR" dirty="0" err="1"/>
              <a:t>RIPng</a:t>
            </a:r>
            <a:r>
              <a:rPr lang="en-US" altLang="ko-KR" dirty="0"/>
              <a:t>, OSPFv3, </a:t>
            </a:r>
            <a:r>
              <a:rPr lang="en-US" altLang="ko-KR" dirty="0" smtClean="0"/>
              <a:t>EIGRP </a:t>
            </a:r>
            <a:r>
              <a:rPr lang="ko-KR" altLang="en-US" dirty="0" smtClean="0"/>
              <a:t>등의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라우팅을</a:t>
            </a:r>
            <a:r>
              <a:rPr lang="ko-KR" altLang="en-US" dirty="0" smtClean="0"/>
              <a:t> 설정해보시오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14</a:t>
            </a:r>
            <a:r>
              <a:rPr lang="ko-KR" altLang="en-US" dirty="0"/>
              <a:t>장 실습과제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77" y="2348880"/>
            <a:ext cx="7416824" cy="4206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8561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1. </a:t>
            </a:r>
            <a:r>
              <a:rPr lang="ko-KR" altLang="en-US" dirty="0" err="1" smtClean="0"/>
              <a:t>라우터를</a:t>
            </a:r>
            <a:r>
              <a:rPr lang="ko-KR" altLang="en-US" dirty="0" smtClean="0"/>
              <a:t> </a:t>
            </a:r>
            <a:r>
              <a:rPr lang="en-US" altLang="ko-KR" dirty="0" smtClean="0"/>
              <a:t>DHCP </a:t>
            </a:r>
            <a:r>
              <a:rPr lang="ko-KR" altLang="en-US" dirty="0" smtClean="0"/>
              <a:t>서버로 구성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소규모 네트워크의 </a:t>
            </a:r>
            <a:r>
              <a:rPr lang="ko-KR" altLang="en-US" dirty="0" err="1" smtClean="0"/>
              <a:t>라우터</a:t>
            </a:r>
            <a:r>
              <a:rPr lang="ko-KR" altLang="en-US" dirty="0" smtClean="0"/>
              <a:t>  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r>
              <a:rPr lang="en-US" altLang="ko-KR" dirty="0" smtClean="0"/>
              <a:t>2. DHCP </a:t>
            </a:r>
            <a:r>
              <a:rPr lang="ko-KR" altLang="en-US" dirty="0" smtClean="0"/>
              <a:t>기능을 가지는 서버를 구축 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중규모</a:t>
            </a:r>
            <a:r>
              <a:rPr lang="ko-KR" altLang="en-US" dirty="0" smtClean="0"/>
              <a:t> 이상의 네트워크에서는 별도의 </a:t>
            </a:r>
            <a:r>
              <a:rPr lang="en-US" altLang="ko-KR" dirty="0" smtClean="0"/>
              <a:t>DHCP </a:t>
            </a:r>
            <a:r>
              <a:rPr lang="ko-KR" altLang="en-US" dirty="0" smtClean="0"/>
              <a:t>서버 운영이 바람직함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DHCP </a:t>
            </a:r>
            <a:r>
              <a:rPr lang="ko-KR" altLang="en-US" dirty="0" smtClean="0"/>
              <a:t>서버를 구성하는 </a:t>
            </a:r>
            <a:r>
              <a:rPr lang="en-US" altLang="ko-KR" dirty="0" smtClean="0"/>
              <a:t>2</a:t>
            </a:r>
            <a:r>
              <a:rPr lang="ko-KR" altLang="en-US" dirty="0" smtClean="0"/>
              <a:t>가지 방법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0552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그림 </a:t>
            </a:r>
            <a:r>
              <a:rPr lang="en-US" altLang="ko-KR" dirty="0" smtClean="0"/>
              <a:t>14-1. DHCP </a:t>
            </a:r>
            <a:r>
              <a:rPr lang="ko-KR" altLang="en-US" dirty="0" smtClean="0"/>
              <a:t>설정 실습 토폴로지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1.1</a:t>
            </a:r>
            <a:r>
              <a:rPr lang="ko-KR" altLang="en-US" dirty="0" err="1" smtClean="0"/>
              <a:t>라우터에서</a:t>
            </a:r>
            <a:r>
              <a:rPr lang="ko-KR" altLang="en-US" dirty="0" smtClean="0"/>
              <a:t> </a:t>
            </a:r>
            <a:r>
              <a:rPr lang="en-US" altLang="ko-KR" dirty="0" smtClean="0"/>
              <a:t>DHCP </a:t>
            </a:r>
            <a:r>
              <a:rPr lang="ko-KR" altLang="en-US" dirty="0" smtClean="0"/>
              <a:t>서버 설정 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348880"/>
            <a:ext cx="449580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298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라우터에서</a:t>
            </a:r>
            <a:r>
              <a:rPr lang="ko-KR" altLang="en-US" dirty="0"/>
              <a:t> </a:t>
            </a:r>
            <a:r>
              <a:rPr lang="en-US" altLang="ko-KR" dirty="0"/>
              <a:t>DHCP </a:t>
            </a:r>
            <a:r>
              <a:rPr lang="ko-KR" altLang="en-US" dirty="0"/>
              <a:t>서버 설정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8068" y="1628800"/>
            <a:ext cx="6268063" cy="40318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Router(</a:t>
            </a:r>
            <a:r>
              <a:rPr lang="en-US" altLang="ko-KR" sz="1600" dirty="0" err="1"/>
              <a:t>config</a:t>
            </a:r>
            <a:r>
              <a:rPr lang="en-US" altLang="ko-KR" sz="1600" dirty="0"/>
              <a:t>)#interface </a:t>
            </a:r>
            <a:r>
              <a:rPr lang="en-US" altLang="ko-KR" sz="1600" dirty="0" smtClean="0"/>
              <a:t>FastEthernet0/0</a:t>
            </a:r>
          </a:p>
          <a:p>
            <a:r>
              <a:rPr lang="en-US" altLang="ko-KR" sz="1600" dirty="0" smtClean="0"/>
              <a:t>Router(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-if</a:t>
            </a:r>
            <a:r>
              <a:rPr lang="en-US" altLang="ko-KR" sz="1600" dirty="0"/>
              <a:t>)#</a:t>
            </a:r>
            <a:r>
              <a:rPr lang="en-US" altLang="ko-KR" sz="1600" dirty="0" err="1"/>
              <a:t>ip</a:t>
            </a:r>
            <a:r>
              <a:rPr lang="en-US" altLang="ko-KR" sz="1600" dirty="0"/>
              <a:t> address 163.180.116.1 255.255.255.0</a:t>
            </a:r>
          </a:p>
          <a:p>
            <a:r>
              <a:rPr lang="en-US" altLang="ko-KR" sz="1600" dirty="0"/>
              <a:t>Router(</a:t>
            </a:r>
            <a:r>
              <a:rPr lang="en-US" altLang="ko-KR" sz="1600" dirty="0" err="1"/>
              <a:t>config</a:t>
            </a:r>
            <a:r>
              <a:rPr lang="en-US" altLang="ko-KR" sz="1600" dirty="0"/>
              <a:t>-if)#no </a:t>
            </a:r>
            <a:r>
              <a:rPr lang="en-US" altLang="ko-KR" sz="1600" dirty="0" smtClean="0"/>
              <a:t>shutdown</a:t>
            </a:r>
          </a:p>
          <a:p>
            <a:endParaRPr lang="en-US" altLang="ko-KR" sz="1600" dirty="0"/>
          </a:p>
          <a:p>
            <a:r>
              <a:rPr lang="en-US" altLang="ko-KR" sz="1600" dirty="0"/>
              <a:t>Router(</a:t>
            </a:r>
            <a:r>
              <a:rPr lang="en-US" altLang="ko-KR" sz="1600" dirty="0" err="1"/>
              <a:t>config</a:t>
            </a:r>
            <a:r>
              <a:rPr lang="en-US" altLang="ko-KR" sz="1600" dirty="0"/>
              <a:t>)#</a:t>
            </a:r>
            <a:r>
              <a:rPr lang="en-US" altLang="ko-KR" sz="1600" dirty="0" err="1"/>
              <a:t>ip</a:t>
            </a:r>
            <a:r>
              <a:rPr lang="en-US" altLang="ko-KR" sz="1600" dirty="0"/>
              <a:t> </a:t>
            </a:r>
            <a:r>
              <a:rPr lang="en-US" altLang="ko-KR" sz="1600" dirty="0" err="1"/>
              <a:t>dhcp</a:t>
            </a:r>
            <a:r>
              <a:rPr lang="en-US" altLang="ko-KR" sz="1600" dirty="0"/>
              <a:t> excluded-address 163.180.116.1</a:t>
            </a:r>
          </a:p>
          <a:p>
            <a:r>
              <a:rPr lang="en-US" altLang="ko-KR" sz="1600" dirty="0"/>
              <a:t>Router(</a:t>
            </a:r>
            <a:r>
              <a:rPr lang="en-US" altLang="ko-KR" sz="1600" dirty="0" err="1"/>
              <a:t>config</a:t>
            </a:r>
            <a:r>
              <a:rPr lang="en-US" altLang="ko-KR" sz="1600" dirty="0"/>
              <a:t>)#</a:t>
            </a:r>
            <a:r>
              <a:rPr lang="en-US" altLang="ko-KR" sz="1600" dirty="0" err="1"/>
              <a:t>ip</a:t>
            </a:r>
            <a:r>
              <a:rPr lang="en-US" altLang="ko-KR" sz="1600" dirty="0"/>
              <a:t> </a:t>
            </a:r>
            <a:r>
              <a:rPr lang="en-US" altLang="ko-KR" sz="1600" dirty="0" err="1"/>
              <a:t>dhcp</a:t>
            </a:r>
            <a:r>
              <a:rPr lang="en-US" altLang="ko-KR" sz="1600" dirty="0"/>
              <a:t> excluded-address </a:t>
            </a:r>
            <a:r>
              <a:rPr lang="en-US" altLang="ko-KR" sz="1600" dirty="0" smtClean="0"/>
              <a:t>163.180.116.255</a:t>
            </a:r>
          </a:p>
          <a:p>
            <a:endParaRPr lang="en-US" altLang="ko-KR" sz="1600" dirty="0"/>
          </a:p>
          <a:p>
            <a:r>
              <a:rPr lang="en-US" altLang="ko-KR" sz="1600" dirty="0"/>
              <a:t>Router(</a:t>
            </a:r>
            <a:r>
              <a:rPr lang="en-US" altLang="ko-KR" sz="1600" dirty="0" err="1"/>
              <a:t>config</a:t>
            </a:r>
            <a:r>
              <a:rPr lang="en-US" altLang="ko-KR" sz="1600" dirty="0"/>
              <a:t>)#</a:t>
            </a:r>
            <a:r>
              <a:rPr lang="en-US" altLang="ko-KR" sz="1600" dirty="0" err="1"/>
              <a:t>ip</a:t>
            </a:r>
            <a:r>
              <a:rPr lang="en-US" altLang="ko-KR" sz="1600" dirty="0"/>
              <a:t> </a:t>
            </a:r>
            <a:r>
              <a:rPr lang="en-US" altLang="ko-KR" sz="1600" dirty="0" err="1"/>
              <a:t>dhcp</a:t>
            </a:r>
            <a:r>
              <a:rPr lang="en-US" altLang="ko-KR" sz="1600" dirty="0"/>
              <a:t> pool </a:t>
            </a:r>
            <a:r>
              <a:rPr lang="en-US" altLang="ko-KR" sz="1600" dirty="0" err="1" smtClean="0"/>
              <a:t>inokyuni</a:t>
            </a:r>
            <a:endParaRPr lang="en-US" altLang="ko-KR" sz="1600" dirty="0" smtClean="0"/>
          </a:p>
          <a:p>
            <a:endParaRPr lang="en-US" altLang="ko-KR" sz="1600" dirty="0"/>
          </a:p>
          <a:p>
            <a:r>
              <a:rPr lang="en-US" altLang="ko-KR" sz="1600" dirty="0"/>
              <a:t>Router(</a:t>
            </a:r>
            <a:r>
              <a:rPr lang="en-US" altLang="ko-KR" sz="1600" dirty="0" err="1"/>
              <a:t>dhcp-config</a:t>
            </a:r>
            <a:r>
              <a:rPr lang="en-US" altLang="ko-KR" sz="1600" dirty="0"/>
              <a:t>)#network 163.180.116.0 </a:t>
            </a:r>
            <a:r>
              <a:rPr lang="en-US" altLang="ko-KR" sz="1600" dirty="0" smtClean="0"/>
              <a:t>255.255.255.0</a:t>
            </a:r>
          </a:p>
          <a:p>
            <a:endParaRPr lang="en-US" altLang="ko-KR" sz="1600" dirty="0"/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Router(</a:t>
            </a:r>
            <a:r>
              <a:rPr lang="en-US" altLang="ko-KR" sz="1600" dirty="0" err="1" smtClean="0"/>
              <a:t>dhcp-config</a:t>
            </a:r>
            <a:r>
              <a:rPr lang="en-US" altLang="ko-KR" sz="1600" dirty="0"/>
              <a:t>)#</a:t>
            </a:r>
            <a:r>
              <a:rPr lang="en-US" altLang="ko-KR" sz="1600" dirty="0" err="1"/>
              <a:t>dns</a:t>
            </a:r>
            <a:r>
              <a:rPr lang="en-US" altLang="ko-KR" sz="1600" dirty="0"/>
              <a:t>-server </a:t>
            </a:r>
            <a:r>
              <a:rPr lang="en-US" altLang="ko-KR" sz="1600" dirty="0" smtClean="0"/>
              <a:t>1.1.1.1</a:t>
            </a:r>
          </a:p>
          <a:p>
            <a:endParaRPr lang="en-US" altLang="ko-KR" sz="1600" dirty="0"/>
          </a:p>
          <a:p>
            <a:r>
              <a:rPr lang="en-US" altLang="ko-KR" sz="1600" dirty="0"/>
              <a:t>Router(</a:t>
            </a:r>
            <a:r>
              <a:rPr lang="en-US" altLang="ko-KR" sz="1600" dirty="0" err="1"/>
              <a:t>dhcp-config</a:t>
            </a:r>
            <a:r>
              <a:rPr lang="en-US" altLang="ko-KR" sz="1600" dirty="0"/>
              <a:t>)#default-router 163.180.116.1</a:t>
            </a:r>
          </a:p>
          <a:p>
            <a:r>
              <a:rPr lang="en-US" altLang="ko-KR" sz="1600" dirty="0"/>
              <a:t>Router(</a:t>
            </a:r>
            <a:r>
              <a:rPr lang="en-US" altLang="ko-KR" sz="1600" dirty="0" err="1"/>
              <a:t>dhcp-config</a:t>
            </a:r>
            <a:r>
              <a:rPr lang="en-US" altLang="ko-KR" sz="1600" dirty="0"/>
              <a:t>)#exit</a:t>
            </a:r>
            <a:endParaRPr lang="ko-KR" alt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6876256" y="1700808"/>
            <a:ext cx="1883849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 err="1" smtClean="0"/>
              <a:t>라우터의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IP</a:t>
            </a:r>
            <a:r>
              <a:rPr lang="ko-KR" altLang="en-US" sz="1400" dirty="0" smtClean="0"/>
              <a:t>주소 설정</a:t>
            </a:r>
            <a:endParaRPr lang="ko-KR" alt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876256" y="2636912"/>
            <a:ext cx="1883849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제외시킬 </a:t>
            </a:r>
            <a:r>
              <a:rPr lang="en-US" altLang="ko-KR" sz="1400" dirty="0" smtClean="0"/>
              <a:t>IP</a:t>
            </a:r>
            <a:r>
              <a:rPr lang="ko-KR" altLang="en-US" sz="1400" dirty="0" smtClean="0"/>
              <a:t>주소 범위</a:t>
            </a:r>
            <a:endParaRPr lang="ko-KR" alt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876256" y="3337247"/>
            <a:ext cx="1447832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smtClean="0"/>
              <a:t>DHCP </a:t>
            </a:r>
            <a:r>
              <a:rPr lang="ko-KR" altLang="en-US" sz="1400" dirty="0" smtClean="0"/>
              <a:t>서버이름</a:t>
            </a:r>
            <a:endParaRPr lang="ko-KR" alt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876256" y="3769295"/>
            <a:ext cx="1939955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할당되는 </a:t>
            </a:r>
            <a:r>
              <a:rPr lang="en-US" altLang="ko-KR" sz="1400" dirty="0" smtClean="0"/>
              <a:t>IP</a:t>
            </a:r>
            <a:r>
              <a:rPr lang="ko-KR" altLang="en-US" sz="1400" dirty="0" smtClean="0"/>
              <a:t>주소대역</a:t>
            </a:r>
            <a:r>
              <a:rPr lang="en-US" altLang="ko-KR" sz="1400" dirty="0" smtClean="0"/>
              <a:t>, </a:t>
            </a:r>
            <a:br>
              <a:rPr lang="en-US" altLang="ko-KR" sz="1400" dirty="0" smtClean="0"/>
            </a:br>
            <a:r>
              <a:rPr lang="ko-KR" altLang="en-US" sz="1400" dirty="0" err="1" smtClean="0"/>
              <a:t>서브넷마스크</a:t>
            </a:r>
            <a:endParaRPr lang="ko-KR" alt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876256" y="4509120"/>
            <a:ext cx="1378904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DNS </a:t>
            </a:r>
            <a:r>
              <a:rPr lang="ko-KR" altLang="en-US" sz="1400" dirty="0" smtClean="0"/>
              <a:t>서버 설정</a:t>
            </a:r>
            <a:endParaRPr lang="ko-KR" alt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876256" y="4993431"/>
            <a:ext cx="2036135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 err="1" smtClean="0"/>
              <a:t>디폴트게이트웨이</a:t>
            </a:r>
            <a:r>
              <a:rPr lang="ko-KR" altLang="en-US" sz="1400" dirty="0" smtClean="0"/>
              <a:t> 설정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65334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라우터에서</a:t>
            </a:r>
            <a:r>
              <a:rPr lang="ko-KR" altLang="en-US" dirty="0" smtClean="0"/>
              <a:t> </a:t>
            </a:r>
            <a:r>
              <a:rPr lang="en-US" altLang="ko-KR" dirty="0" smtClean="0"/>
              <a:t>DHCP</a:t>
            </a:r>
            <a:r>
              <a:rPr lang="ko-KR" altLang="en-US" dirty="0" smtClean="0"/>
              <a:t>서버 </a:t>
            </a:r>
            <a:r>
              <a:rPr lang="ko-KR" altLang="en-US" dirty="0" err="1" smtClean="0"/>
              <a:t>구성시</a:t>
            </a:r>
            <a:r>
              <a:rPr lang="ko-KR" altLang="en-US" dirty="0" smtClean="0"/>
              <a:t> 설정해야 하는 사항 </a:t>
            </a:r>
            <a:endParaRPr lang="en-US" altLang="ko-KR" dirty="0" smtClean="0"/>
          </a:p>
          <a:p>
            <a:pPr lvl="1"/>
            <a:r>
              <a:rPr lang="ko-KR" altLang="en-US" b="1" dirty="0" smtClean="0"/>
              <a:t>제외시킬 </a:t>
            </a:r>
            <a:r>
              <a:rPr lang="en-US" altLang="ko-KR" b="1" dirty="0" smtClean="0"/>
              <a:t>IP </a:t>
            </a:r>
            <a:r>
              <a:rPr lang="ko-KR" altLang="en-US" b="1" dirty="0" smtClean="0"/>
              <a:t>주소 범위 정의</a:t>
            </a:r>
            <a:endParaRPr lang="en-US" altLang="ko-KR" b="1" dirty="0" smtClean="0"/>
          </a:p>
          <a:p>
            <a:pPr lvl="1"/>
            <a:r>
              <a:rPr lang="en-US" altLang="ko-KR" b="1" dirty="0" smtClean="0"/>
              <a:t>DHCP </a:t>
            </a:r>
            <a:r>
              <a:rPr lang="ko-KR" altLang="en-US" b="1" dirty="0" smtClean="0"/>
              <a:t>서버 이름 설정</a:t>
            </a:r>
            <a:endParaRPr lang="en-US" altLang="ko-KR" b="1" dirty="0" smtClean="0"/>
          </a:p>
          <a:p>
            <a:pPr lvl="1"/>
            <a:r>
              <a:rPr lang="en-US" altLang="ko-KR" b="1" dirty="0" smtClean="0"/>
              <a:t>DHCP</a:t>
            </a:r>
            <a:r>
              <a:rPr lang="ko-KR" altLang="en-US" b="1" dirty="0" smtClean="0"/>
              <a:t>를 통해 할당되는 </a:t>
            </a:r>
            <a:r>
              <a:rPr lang="en-US" altLang="ko-KR" b="1" dirty="0" smtClean="0"/>
              <a:t>IP</a:t>
            </a:r>
            <a:r>
              <a:rPr lang="ko-KR" altLang="en-US" b="1" dirty="0" smtClean="0"/>
              <a:t>주소 대역 및 </a:t>
            </a:r>
            <a:r>
              <a:rPr lang="ko-KR" altLang="en-US" b="1" dirty="0" err="1" smtClean="0"/>
              <a:t>서브넷마스크</a:t>
            </a:r>
            <a:endParaRPr lang="en-US" altLang="ko-KR" b="1" dirty="0" smtClean="0"/>
          </a:p>
          <a:p>
            <a:pPr lvl="1"/>
            <a:r>
              <a:rPr lang="en-US" altLang="ko-KR" b="1" dirty="0" smtClean="0"/>
              <a:t>DNS </a:t>
            </a:r>
            <a:r>
              <a:rPr lang="ko-KR" altLang="en-US" b="1" dirty="0" smtClean="0"/>
              <a:t>서버 설정</a:t>
            </a:r>
            <a:endParaRPr lang="en-US" altLang="ko-KR" b="1" dirty="0" smtClean="0"/>
          </a:p>
          <a:p>
            <a:pPr lvl="1"/>
            <a:r>
              <a:rPr lang="ko-KR" altLang="en-US" b="1" dirty="0" err="1" smtClean="0"/>
              <a:t>디폴트게이트웨이</a:t>
            </a:r>
            <a:r>
              <a:rPr lang="ko-KR" altLang="en-US" b="1" dirty="0" smtClean="0"/>
              <a:t> 설정</a:t>
            </a:r>
            <a:endParaRPr lang="en-US" altLang="ko-KR" b="1" dirty="0" smtClean="0"/>
          </a:p>
          <a:p>
            <a:pPr lvl="1"/>
            <a:r>
              <a:rPr lang="en-US" altLang="ko-KR" dirty="0" err="1" smtClean="0"/>
              <a:t>Netbios</a:t>
            </a:r>
            <a:r>
              <a:rPr lang="en-US" altLang="ko-KR" dirty="0" smtClean="0"/>
              <a:t> </a:t>
            </a:r>
            <a:r>
              <a:rPr lang="ko-KR" altLang="en-US" dirty="0" smtClean="0"/>
              <a:t>서버 </a:t>
            </a:r>
            <a:r>
              <a:rPr lang="en-US" altLang="ko-KR" dirty="0" smtClean="0"/>
              <a:t>(</a:t>
            </a:r>
            <a:r>
              <a:rPr lang="ko-KR" altLang="en-US" dirty="0" smtClean="0"/>
              <a:t>현재버전에서 지원하지 않음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 smtClean="0"/>
              <a:t>도메인네임 설정 </a:t>
            </a:r>
            <a:r>
              <a:rPr lang="en-US" altLang="ko-KR" dirty="0"/>
              <a:t>(</a:t>
            </a:r>
            <a:r>
              <a:rPr lang="ko-KR" altLang="en-US" dirty="0"/>
              <a:t>현재버전에서 지원하지 않음</a:t>
            </a:r>
            <a:r>
              <a:rPr lang="en-US" altLang="ko-KR" dirty="0"/>
              <a:t>)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임대기간 설정 </a:t>
            </a:r>
            <a:r>
              <a:rPr lang="en-US" altLang="ko-KR" dirty="0"/>
              <a:t>(</a:t>
            </a:r>
            <a:r>
              <a:rPr lang="ko-KR" altLang="en-US" dirty="0"/>
              <a:t>현재버전에서 지원하지 않음</a:t>
            </a:r>
            <a:r>
              <a:rPr lang="en-US" altLang="ko-KR" dirty="0"/>
              <a:t>)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서비스 실행 </a:t>
            </a:r>
            <a:r>
              <a:rPr lang="en-US" altLang="ko-KR" dirty="0"/>
              <a:t>(</a:t>
            </a:r>
            <a:r>
              <a:rPr lang="ko-KR" altLang="en-US" dirty="0"/>
              <a:t>현재버전에서 지원하지 않음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라우터에서</a:t>
            </a:r>
            <a:r>
              <a:rPr lang="ko-KR" altLang="en-US" dirty="0"/>
              <a:t> </a:t>
            </a:r>
            <a:r>
              <a:rPr lang="en-US" altLang="ko-KR" dirty="0"/>
              <a:t>DHCP </a:t>
            </a:r>
            <a:r>
              <a:rPr lang="ko-KR" altLang="en-US" dirty="0"/>
              <a:t>서버 설정 </a:t>
            </a:r>
          </a:p>
        </p:txBody>
      </p:sp>
    </p:spTree>
    <p:extLst>
      <p:ext uri="{BB962C8B-B14F-4D97-AF65-F5344CB8AC3E}">
        <p14:creationId xmlns:p14="http://schemas.microsoft.com/office/powerpoint/2010/main" val="300118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8925</TotalTime>
  <Words>3487</Words>
  <Application>Microsoft Office PowerPoint</Application>
  <PresentationFormat>화면 슬라이드 쇼(4:3)</PresentationFormat>
  <Paragraphs>583</Paragraphs>
  <Slides>51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51</vt:i4>
      </vt:variant>
    </vt:vector>
  </HeadingPairs>
  <TitlesOfParts>
    <vt:vector size="52" baseType="lpstr">
      <vt:lpstr>Concourse</vt:lpstr>
      <vt:lpstr>14장. DHCP, NAT, IPv6 IPv4 주소부족 문제 해결을 위한 대책 </vt:lpstr>
      <vt:lpstr>IPv4 주소부족 문제에 대한 대책 </vt:lpstr>
      <vt:lpstr>1. DHCP</vt:lpstr>
      <vt:lpstr>DHCP</vt:lpstr>
      <vt:lpstr>DHCP</vt:lpstr>
      <vt:lpstr>DHCP 서버를 구성하는 2가지 방법</vt:lpstr>
      <vt:lpstr>1.1라우터에서 DHCP 서버 설정 </vt:lpstr>
      <vt:lpstr>라우터에서 DHCP 서버 설정 </vt:lpstr>
      <vt:lpstr>라우터에서 DHCP 서버 설정 </vt:lpstr>
      <vt:lpstr>IP 자동설정 결과</vt:lpstr>
      <vt:lpstr>라우터에서 주소할당 현황 보기</vt:lpstr>
      <vt:lpstr>1.2 DHCP 서버를 통한 DHCP 구성</vt:lpstr>
      <vt:lpstr>DHCP 서버를 통한 DHCP 구성</vt:lpstr>
      <vt:lpstr>1.3 다른 브로드캐스트 영역을 위한  DHCP 서비스 </vt:lpstr>
      <vt:lpstr>다른 브로드캐스트 영역을 위한  DHCP 서비스 </vt:lpstr>
      <vt:lpstr>다른 브로드캐스트 영역을 위한  DHCP 서비스 </vt:lpstr>
      <vt:lpstr>다른 브로드캐스트 영역을 위한  DHCP 서비스 </vt:lpstr>
      <vt:lpstr>2. NAT(Network Address Translation) </vt:lpstr>
      <vt:lpstr>NAT</vt:lpstr>
      <vt:lpstr>NAT의 장단점</vt:lpstr>
      <vt:lpstr>NAT의 유형</vt:lpstr>
      <vt:lpstr>NAT에 사용되는 주소</vt:lpstr>
      <vt:lpstr>NAT 실습 </vt:lpstr>
      <vt:lpstr>NAT 실습 </vt:lpstr>
      <vt:lpstr>2.1 정적 NAT 실습 </vt:lpstr>
      <vt:lpstr>정적 NAT 실습 </vt:lpstr>
      <vt:lpstr>2.2 동적 NAT 실습</vt:lpstr>
      <vt:lpstr>여러가지 Show 명령</vt:lpstr>
      <vt:lpstr>여러가지 Show 명령</vt:lpstr>
      <vt:lpstr>2.3 PAT 실습 </vt:lpstr>
      <vt:lpstr>PAT 실습 </vt:lpstr>
      <vt:lpstr>3. IPv6</vt:lpstr>
      <vt:lpstr>IPv6</vt:lpstr>
      <vt:lpstr>IPv4 vs. IPv6</vt:lpstr>
      <vt:lpstr>헤더 필드의 역할</vt:lpstr>
      <vt:lpstr>주소 규칙</vt:lpstr>
      <vt:lpstr>IPv6 주소 포맷</vt:lpstr>
      <vt:lpstr>IPv6의 특징</vt:lpstr>
      <vt:lpstr>IPv6의 특징</vt:lpstr>
      <vt:lpstr>IPv6 실습</vt:lpstr>
      <vt:lpstr>IPv6 실습 토폴로지</vt:lpstr>
      <vt:lpstr>IPv6 설정 </vt:lpstr>
      <vt:lpstr>Ping 테스트</vt:lpstr>
      <vt:lpstr>RIPng 설정 </vt:lpstr>
      <vt:lpstr>라우팅 테이블 확인</vt:lpstr>
      <vt:lpstr>OSPFv3 설정 </vt:lpstr>
      <vt:lpstr>IPv6를 위한 EIGRP 설정</vt:lpstr>
      <vt:lpstr>라우팅 테이블</vt:lpstr>
      <vt:lpstr>라우팅 테이블 확인</vt:lpstr>
      <vt:lpstr>14장 실습과제 </vt:lpstr>
      <vt:lpstr>14장 실습과제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공개키 암호</dc:title>
  <dc:creator>sultan</dc:creator>
  <cp:lastModifiedBy>Windows 사용자</cp:lastModifiedBy>
  <cp:revision>511</cp:revision>
  <dcterms:created xsi:type="dcterms:W3CDTF">2010-09-01T11:51:36Z</dcterms:created>
  <dcterms:modified xsi:type="dcterms:W3CDTF">2018-12-03T02:36:00Z</dcterms:modified>
</cp:coreProperties>
</file>