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344" r:id="rId3"/>
    <p:sldId id="345" r:id="rId4"/>
    <p:sldId id="350" r:id="rId5"/>
    <p:sldId id="354" r:id="rId6"/>
    <p:sldId id="356" r:id="rId7"/>
    <p:sldId id="357" r:id="rId8"/>
    <p:sldId id="351" r:id="rId9"/>
    <p:sldId id="359" r:id="rId10"/>
    <p:sldId id="358" r:id="rId11"/>
    <p:sldId id="353" r:id="rId12"/>
    <p:sldId id="360" r:id="rId13"/>
    <p:sldId id="361" r:id="rId14"/>
    <p:sldId id="362" r:id="rId15"/>
    <p:sldId id="363" r:id="rId16"/>
    <p:sldId id="365" r:id="rId17"/>
    <p:sldId id="364" r:id="rId18"/>
    <p:sldId id="366" r:id="rId19"/>
    <p:sldId id="367" r:id="rId20"/>
    <p:sldId id="368" r:id="rId21"/>
    <p:sldId id="369" r:id="rId22"/>
    <p:sldId id="370" r:id="rId23"/>
    <p:sldId id="371" r:id="rId24"/>
    <p:sldId id="372" r:id="rId25"/>
    <p:sldId id="37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 autoAdjust="0"/>
    <p:restoredTop sz="94697" autoAdjust="0"/>
  </p:normalViewPr>
  <p:slideViewPr>
    <p:cSldViewPr>
      <p:cViewPr varScale="1">
        <p:scale>
          <a:sx n="96" d="100"/>
          <a:sy n="96" d="100"/>
        </p:scale>
        <p:origin x="-8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80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B1451-EFF2-4330-A3FE-754D026ECEB7}" type="datetimeFigureOut">
              <a:rPr lang="ko-KR" altLang="en-US" smtClean="0"/>
              <a:pPr/>
              <a:t>2018-11-19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BBD3A-F865-4187-B879-9903DA1F6D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5753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11/19/2018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11/19/2018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11/19/2018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altLang="ko-KR" dirty="0" smtClean="0"/>
              <a:t>12</a:t>
            </a:r>
            <a:r>
              <a:rPr lang="ko-KR" altLang="en-US" dirty="0" smtClean="0"/>
              <a:t>장</a:t>
            </a:r>
            <a:r>
              <a:rPr lang="en-US" altLang="ko-KR" dirty="0" smtClean="0"/>
              <a:t>. </a:t>
            </a:r>
            <a:r>
              <a:rPr lang="ko-KR" altLang="en-US" dirty="0" smtClean="0"/>
              <a:t>접근제어목록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smtClean="0"/>
              <a:t>중부대학교 </a:t>
            </a:r>
            <a:r>
              <a:rPr lang="ko-KR" altLang="en-US" dirty="0" smtClean="0"/>
              <a:t>정보보호학과 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이병천 교수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표준 </a:t>
            </a:r>
            <a:r>
              <a:rPr lang="en-US" altLang="ko-KR" dirty="0" smtClean="0"/>
              <a:t>ACL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1733908"/>
            <a:ext cx="4700326" cy="15696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/>
              <a:t>R1(</a:t>
            </a:r>
            <a:r>
              <a:rPr lang="en-US" altLang="ko-KR" sz="1600" dirty="0" err="1"/>
              <a:t>config</a:t>
            </a:r>
            <a:r>
              <a:rPr lang="en-US" altLang="ko-KR" sz="1600" dirty="0"/>
              <a:t>)#access-list 1 deny 1.1.1.2 0.0.0.0</a:t>
            </a:r>
          </a:p>
          <a:p>
            <a:r>
              <a:rPr lang="en-US" altLang="ko-KR" sz="1600" dirty="0" smtClean="0"/>
              <a:t>R1(</a:t>
            </a:r>
            <a:r>
              <a:rPr lang="en-US" altLang="ko-KR" sz="1600" dirty="0" err="1" smtClean="0"/>
              <a:t>config</a:t>
            </a:r>
            <a:r>
              <a:rPr lang="en-US" altLang="ko-KR" sz="1600" dirty="0"/>
              <a:t>)#access-list 1 permit </a:t>
            </a:r>
            <a:r>
              <a:rPr lang="en-US" altLang="ko-KR" sz="1600" dirty="0" smtClean="0"/>
              <a:t>any</a:t>
            </a:r>
          </a:p>
          <a:p>
            <a:endParaRPr lang="en-US" altLang="ko-KR" sz="1600" dirty="0"/>
          </a:p>
          <a:p>
            <a:r>
              <a:rPr lang="en-US" altLang="ko-KR" sz="1600" dirty="0"/>
              <a:t>R1(</a:t>
            </a:r>
            <a:r>
              <a:rPr lang="en-US" altLang="ko-KR" sz="1600" dirty="0" err="1"/>
              <a:t>config</a:t>
            </a:r>
            <a:r>
              <a:rPr lang="en-US" altLang="ko-KR" sz="1600" dirty="0"/>
              <a:t>)#</a:t>
            </a:r>
            <a:r>
              <a:rPr lang="en-US" altLang="ko-KR" sz="1600" dirty="0" err="1"/>
              <a:t>int</a:t>
            </a:r>
            <a:r>
              <a:rPr lang="en-US" altLang="ko-KR" sz="1600" dirty="0"/>
              <a:t> fa0/0</a:t>
            </a:r>
          </a:p>
          <a:p>
            <a:r>
              <a:rPr lang="en-US" altLang="ko-KR" sz="1600" dirty="0" smtClean="0"/>
              <a:t>R1(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-if</a:t>
            </a:r>
            <a:r>
              <a:rPr lang="en-US" altLang="ko-KR" sz="1600" dirty="0"/>
              <a:t>)#</a:t>
            </a:r>
            <a:r>
              <a:rPr lang="en-US" altLang="ko-KR" sz="1600" dirty="0" err="1"/>
              <a:t>ip</a:t>
            </a:r>
            <a:r>
              <a:rPr lang="en-US" altLang="ko-KR" sz="1600" dirty="0"/>
              <a:t> access-group 1 in</a:t>
            </a:r>
          </a:p>
          <a:p>
            <a:r>
              <a:rPr lang="en-US" altLang="ko-KR" sz="1600" dirty="0"/>
              <a:t>R1(</a:t>
            </a:r>
            <a:r>
              <a:rPr lang="en-US" altLang="ko-KR" sz="1600" dirty="0" err="1"/>
              <a:t>config</a:t>
            </a:r>
            <a:r>
              <a:rPr lang="en-US" altLang="ko-KR" sz="1600" dirty="0"/>
              <a:t>-if)#exit</a:t>
            </a:r>
            <a:endParaRPr lang="ko-KR" alt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899592" y="3856980"/>
            <a:ext cx="815960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ACL 1</a:t>
            </a:r>
            <a:r>
              <a:rPr lang="ko-KR" altLang="en-US" dirty="0" smtClean="0"/>
              <a:t>번을 선언 </a:t>
            </a:r>
            <a:endParaRPr lang="en-US" altLang="ko-KR" dirty="0" smtClean="0"/>
          </a:p>
          <a:p>
            <a:r>
              <a:rPr lang="ko-KR" altLang="en-US" dirty="0" smtClean="0"/>
              <a:t> </a:t>
            </a:r>
            <a:r>
              <a:rPr lang="en-US" altLang="ko-KR" dirty="0" smtClean="0"/>
              <a:t>- </a:t>
            </a:r>
            <a:r>
              <a:rPr lang="ko-KR" altLang="en-US" dirty="0" smtClean="0"/>
              <a:t>표준 </a:t>
            </a:r>
            <a:r>
              <a:rPr lang="en-US" altLang="ko-KR" dirty="0" smtClean="0"/>
              <a:t>ACL 1</a:t>
            </a:r>
            <a:r>
              <a:rPr lang="ko-KR" altLang="en-US" dirty="0" smtClean="0"/>
              <a:t>번을 설정함 </a:t>
            </a:r>
            <a:r>
              <a:rPr lang="en-US" altLang="ko-KR" dirty="0" smtClean="0"/>
              <a:t>(</a:t>
            </a:r>
            <a:r>
              <a:rPr lang="ko-KR" altLang="en-US" dirty="0" smtClean="0"/>
              <a:t>표준</a:t>
            </a:r>
            <a:r>
              <a:rPr lang="en-US" altLang="ko-KR" dirty="0" smtClean="0"/>
              <a:t> ACL</a:t>
            </a:r>
            <a:r>
              <a:rPr lang="ko-KR" altLang="en-US" dirty="0" smtClean="0"/>
              <a:t>은 </a:t>
            </a:r>
            <a:r>
              <a:rPr lang="en-US" altLang="ko-KR" dirty="0" smtClean="0"/>
              <a:t>1~99</a:t>
            </a:r>
            <a:r>
              <a:rPr lang="ko-KR" altLang="en-US" dirty="0" smtClean="0"/>
              <a:t>번</a:t>
            </a:r>
            <a:r>
              <a:rPr lang="en-US" altLang="ko-KR" dirty="0" smtClean="0"/>
              <a:t>, 1300~1999</a:t>
            </a:r>
            <a:r>
              <a:rPr lang="ko-KR" altLang="en-US" dirty="0" smtClean="0"/>
              <a:t>번 사이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 - 1.1.1.2 </a:t>
            </a:r>
            <a:r>
              <a:rPr lang="ko-KR" altLang="en-US" dirty="0" smtClean="0"/>
              <a:t>컴퓨터는</a:t>
            </a:r>
            <a:r>
              <a:rPr lang="en-US" altLang="ko-KR" dirty="0" smtClean="0"/>
              <a:t> </a:t>
            </a:r>
            <a:r>
              <a:rPr lang="ko-KR" altLang="en-US" dirty="0" smtClean="0"/>
              <a:t>접근을 거부함 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- 0.0.0.0 </a:t>
            </a:r>
            <a:r>
              <a:rPr lang="ko-KR" altLang="en-US" dirty="0" smtClean="0"/>
              <a:t>은</a:t>
            </a:r>
            <a:r>
              <a:rPr lang="en-US" altLang="ko-KR" dirty="0" smtClean="0"/>
              <a:t> </a:t>
            </a:r>
            <a:r>
              <a:rPr lang="ko-KR" altLang="en-US" dirty="0" smtClean="0"/>
              <a:t>호스트를 나타내는 와일드카드마스크 </a:t>
            </a:r>
            <a:endParaRPr lang="en-US" altLang="ko-KR" dirty="0" smtClean="0"/>
          </a:p>
          <a:p>
            <a:r>
              <a:rPr lang="ko-KR" altLang="en-US" dirty="0" smtClean="0"/>
              <a:t> </a:t>
            </a:r>
            <a:r>
              <a:rPr lang="en-US" altLang="ko-KR" dirty="0" smtClean="0"/>
              <a:t>- </a:t>
            </a:r>
            <a:r>
              <a:rPr lang="ko-KR" altLang="en-US" dirty="0" smtClean="0"/>
              <a:t>모든 </a:t>
            </a:r>
            <a:r>
              <a:rPr lang="ko-KR" altLang="en-US" dirty="0" err="1" smtClean="0"/>
              <a:t>트래픽에</a:t>
            </a:r>
            <a:r>
              <a:rPr lang="ko-KR" altLang="en-US" dirty="0" smtClean="0"/>
              <a:t> 대해 접근 허가 </a:t>
            </a:r>
            <a:r>
              <a:rPr lang="en-US" altLang="ko-KR" dirty="0" smtClean="0"/>
              <a:t>(</a:t>
            </a:r>
            <a:r>
              <a:rPr lang="ko-KR" altLang="en-US" dirty="0" smtClean="0"/>
              <a:t>그러나 </a:t>
            </a:r>
            <a:r>
              <a:rPr lang="en-US" altLang="ko-KR" dirty="0" smtClean="0"/>
              <a:t>1.1.1.2</a:t>
            </a:r>
            <a:r>
              <a:rPr lang="ko-KR" altLang="en-US" dirty="0" smtClean="0"/>
              <a:t>는 제외됨</a:t>
            </a:r>
            <a:r>
              <a:rPr lang="en-US" altLang="ko-KR" dirty="0" smtClean="0"/>
              <a:t>, </a:t>
            </a:r>
            <a:r>
              <a:rPr lang="ko-KR" altLang="en-US" dirty="0" smtClean="0"/>
              <a:t>먼저 선언되었음</a:t>
            </a:r>
            <a:r>
              <a:rPr lang="en-US" altLang="ko-KR" dirty="0" smtClean="0"/>
              <a:t>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Fa0/0</a:t>
            </a:r>
            <a:r>
              <a:rPr lang="ko-KR" altLang="en-US" dirty="0" smtClean="0"/>
              <a:t>에 </a:t>
            </a:r>
            <a:r>
              <a:rPr lang="en-US" altLang="ko-KR" dirty="0" smtClean="0"/>
              <a:t>ACL 1</a:t>
            </a:r>
            <a:r>
              <a:rPr lang="ko-KR" altLang="en-US" dirty="0" smtClean="0"/>
              <a:t>번을 적용 </a:t>
            </a:r>
            <a:endParaRPr lang="en-US" altLang="ko-KR" dirty="0" smtClean="0"/>
          </a:p>
          <a:p>
            <a:r>
              <a:rPr lang="en-US" altLang="ko-KR" dirty="0" smtClean="0"/>
              <a:t> - Fa0/0 </a:t>
            </a:r>
            <a:r>
              <a:rPr lang="ko-KR" altLang="en-US" dirty="0" smtClean="0"/>
              <a:t>인터페이스에 대해 들어오는 </a:t>
            </a:r>
            <a:r>
              <a:rPr lang="ko-KR" altLang="en-US" dirty="0" err="1" smtClean="0"/>
              <a:t>트래픽</a:t>
            </a:r>
            <a:r>
              <a:rPr lang="en-US" altLang="ko-KR" dirty="0" smtClean="0"/>
              <a:t>(in)</a:t>
            </a:r>
            <a:r>
              <a:rPr lang="ko-KR" altLang="en-US" dirty="0" smtClean="0"/>
              <a:t>에 대해 </a:t>
            </a:r>
            <a:r>
              <a:rPr lang="en-US" altLang="ko-KR" dirty="0" smtClean="0"/>
              <a:t>ACL 1</a:t>
            </a:r>
            <a:r>
              <a:rPr lang="ko-KR" altLang="en-US" dirty="0" smtClean="0"/>
              <a:t>번을 적용 </a:t>
            </a:r>
            <a:endParaRPr lang="ko-KR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4455" y="2227243"/>
            <a:ext cx="32480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51920" y="980728"/>
            <a:ext cx="85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ip</a:t>
            </a:r>
            <a:r>
              <a:rPr lang="ko-KR" altLang="en-US" dirty="0" smtClean="0"/>
              <a:t>주소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59225" y="980728"/>
            <a:ext cx="2105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와일드카드마스크</a:t>
            </a:r>
            <a:endParaRPr lang="ko-KR" altLang="en-US" dirty="0"/>
          </a:p>
        </p:txBody>
      </p:sp>
      <p:cxnSp>
        <p:nvCxnSpPr>
          <p:cNvPr id="9" name="직선 화살표 연결선 8"/>
          <p:cNvCxnSpPr/>
          <p:nvPr/>
        </p:nvCxnSpPr>
        <p:spPr>
          <a:xfrm>
            <a:off x="4281685" y="1350060"/>
            <a:ext cx="0" cy="383848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/>
          <p:nvPr/>
        </p:nvCxnSpPr>
        <p:spPr>
          <a:xfrm flipH="1">
            <a:off x="5059225" y="1305096"/>
            <a:ext cx="512108" cy="428812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 flipH="1" flipV="1">
            <a:off x="4455397" y="2979811"/>
            <a:ext cx="603828" cy="521197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76056" y="3356992"/>
            <a:ext cx="118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inbound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6242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ACL </a:t>
            </a:r>
            <a:r>
              <a:rPr lang="ko-KR" altLang="en-US" dirty="0" smtClean="0"/>
              <a:t>보기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marL="109728" indent="0">
              <a:buNone/>
            </a:pPr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표준 </a:t>
            </a:r>
            <a:r>
              <a:rPr lang="en-US" altLang="ko-KR" dirty="0"/>
              <a:t>ACL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27784" y="1484784"/>
            <a:ext cx="3071675" cy="24622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R1(</a:t>
            </a:r>
            <a:r>
              <a:rPr lang="en-US" altLang="ko-KR" sz="1400" dirty="0" err="1"/>
              <a:t>config</a:t>
            </a:r>
            <a:r>
              <a:rPr lang="en-US" altLang="ko-KR" sz="1400" dirty="0"/>
              <a:t>)#do show access-list 1</a:t>
            </a:r>
          </a:p>
          <a:p>
            <a:r>
              <a:rPr lang="en-US" altLang="ko-KR" sz="1400" dirty="0"/>
              <a:t>Standard IP access list 1</a:t>
            </a:r>
          </a:p>
          <a:p>
            <a:r>
              <a:rPr lang="en-US" altLang="ko-KR" sz="1400" dirty="0"/>
              <a:t>deny host 1.1.1.2 (5 match(</a:t>
            </a:r>
            <a:r>
              <a:rPr lang="en-US" altLang="ko-KR" sz="1400" dirty="0" err="1"/>
              <a:t>es</a:t>
            </a:r>
            <a:r>
              <a:rPr lang="en-US" altLang="ko-KR" sz="1400" dirty="0"/>
              <a:t>))</a:t>
            </a:r>
          </a:p>
          <a:p>
            <a:r>
              <a:rPr lang="en-US" altLang="ko-KR" sz="1400" dirty="0"/>
              <a:t>permit any (4 match(</a:t>
            </a:r>
            <a:r>
              <a:rPr lang="en-US" altLang="ko-KR" sz="1400" dirty="0" err="1"/>
              <a:t>es</a:t>
            </a:r>
            <a:r>
              <a:rPr lang="en-US" altLang="ko-KR" sz="1400" dirty="0" smtClean="0"/>
              <a:t>))</a:t>
            </a:r>
            <a:r>
              <a:rPr lang="en-US" altLang="ko-KR" sz="1400" dirty="0"/>
              <a:t/>
            </a:r>
            <a:br>
              <a:rPr lang="en-US" altLang="ko-KR" sz="1400" dirty="0"/>
            </a:br>
            <a:endParaRPr lang="en-US" altLang="ko-KR" sz="1400" dirty="0"/>
          </a:p>
          <a:p>
            <a:r>
              <a:rPr lang="en-US" altLang="ko-KR" sz="1400" dirty="0"/>
              <a:t>R1(</a:t>
            </a:r>
            <a:r>
              <a:rPr lang="en-US" altLang="ko-KR" sz="1400" dirty="0" err="1"/>
              <a:t>config</a:t>
            </a:r>
            <a:r>
              <a:rPr lang="en-US" altLang="ko-KR" sz="1400" dirty="0"/>
              <a:t>)#do show access-list 1</a:t>
            </a:r>
          </a:p>
          <a:p>
            <a:r>
              <a:rPr lang="en-US" altLang="ko-KR" sz="1400" dirty="0"/>
              <a:t>Standard IP access list 1</a:t>
            </a:r>
          </a:p>
          <a:p>
            <a:r>
              <a:rPr lang="en-US" altLang="ko-KR" sz="1400" dirty="0"/>
              <a:t>deny host 1.1.1.2 (8 match(</a:t>
            </a:r>
            <a:r>
              <a:rPr lang="en-US" altLang="ko-KR" sz="1400" dirty="0" err="1"/>
              <a:t>es</a:t>
            </a:r>
            <a:r>
              <a:rPr lang="en-US" altLang="ko-KR" sz="1400" dirty="0"/>
              <a:t>))</a:t>
            </a:r>
          </a:p>
          <a:p>
            <a:r>
              <a:rPr lang="en-US" altLang="ko-KR" sz="1400" dirty="0"/>
              <a:t>permit any (5 match(</a:t>
            </a:r>
            <a:r>
              <a:rPr lang="en-US" altLang="ko-KR" sz="1400" dirty="0" err="1"/>
              <a:t>es</a:t>
            </a:r>
            <a:r>
              <a:rPr lang="en-US" altLang="ko-KR" sz="1400" dirty="0" smtClean="0"/>
              <a:t>))</a:t>
            </a:r>
            <a:r>
              <a:rPr lang="en-US" altLang="ko-KR" sz="1400" dirty="0"/>
              <a:t/>
            </a:r>
            <a:br>
              <a:rPr lang="en-US" altLang="ko-KR" sz="1400" dirty="0"/>
            </a:br>
            <a:endParaRPr lang="en-US" altLang="ko-KR" sz="1400" dirty="0"/>
          </a:p>
          <a:p>
            <a:r>
              <a:rPr lang="en-US" altLang="ko-KR" sz="1400" dirty="0"/>
              <a:t>R1(</a:t>
            </a:r>
            <a:r>
              <a:rPr lang="en-US" altLang="ko-KR" sz="1400" dirty="0" err="1"/>
              <a:t>config</a:t>
            </a:r>
            <a:r>
              <a:rPr lang="en-US" altLang="ko-KR" sz="1400" dirty="0"/>
              <a:t>)#</a:t>
            </a:r>
            <a:endParaRPr lang="ko-KR" alt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990192" y="4282549"/>
            <a:ext cx="4878259" cy="16312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/>
              <a:t>R1(</a:t>
            </a:r>
            <a:r>
              <a:rPr lang="en-US" altLang="ko-KR" sz="1600" dirty="0" err="1"/>
              <a:t>config</a:t>
            </a:r>
            <a:r>
              <a:rPr lang="en-US" altLang="ko-KR" sz="1600" dirty="0"/>
              <a:t>)#access-list 1 permit 1.1.1.3 0.0.0.0</a:t>
            </a:r>
          </a:p>
          <a:p>
            <a:r>
              <a:rPr lang="en-US" altLang="ko-KR" sz="1600" dirty="0"/>
              <a:t>R1(</a:t>
            </a:r>
            <a:r>
              <a:rPr lang="en-US" altLang="ko-KR" sz="1600" dirty="0" err="1"/>
              <a:t>config</a:t>
            </a:r>
            <a:r>
              <a:rPr lang="en-US" altLang="ko-KR" sz="1600" dirty="0"/>
              <a:t>)#access-list 1 deny any</a:t>
            </a:r>
          </a:p>
          <a:p>
            <a:r>
              <a:rPr lang="en-US" altLang="ko-KR" sz="1600" dirty="0"/>
              <a:t>R1(</a:t>
            </a:r>
            <a:r>
              <a:rPr lang="en-US" altLang="ko-KR" sz="1600" dirty="0" err="1"/>
              <a:t>config</a:t>
            </a:r>
            <a:r>
              <a:rPr lang="en-US" altLang="ko-KR" sz="1600" dirty="0"/>
              <a:t>)#</a:t>
            </a:r>
          </a:p>
          <a:p>
            <a:r>
              <a:rPr lang="en-US" altLang="ko-KR" sz="1600" dirty="0"/>
              <a:t>R1(</a:t>
            </a:r>
            <a:r>
              <a:rPr lang="en-US" altLang="ko-KR" sz="1600" dirty="0" err="1"/>
              <a:t>config</a:t>
            </a:r>
            <a:r>
              <a:rPr lang="en-US" altLang="ko-KR" sz="1600" dirty="0"/>
              <a:t>)#</a:t>
            </a:r>
            <a:r>
              <a:rPr lang="en-US" altLang="ko-KR" sz="1600" dirty="0" err="1"/>
              <a:t>int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fa0/0 </a:t>
            </a:r>
            <a:endParaRPr lang="en-US" altLang="ko-KR" sz="1600" dirty="0"/>
          </a:p>
          <a:p>
            <a:r>
              <a:rPr lang="en-US" altLang="ko-KR" sz="1600" dirty="0"/>
              <a:t>R1(</a:t>
            </a:r>
            <a:r>
              <a:rPr lang="en-US" altLang="ko-KR" sz="1600" dirty="0" err="1"/>
              <a:t>config</a:t>
            </a:r>
            <a:r>
              <a:rPr lang="en-US" altLang="ko-KR" sz="1600" dirty="0"/>
              <a:t>-if)#</a:t>
            </a:r>
            <a:r>
              <a:rPr lang="en-US" altLang="ko-KR" sz="1600" dirty="0" err="1"/>
              <a:t>ip</a:t>
            </a:r>
            <a:r>
              <a:rPr lang="en-US" altLang="ko-KR" sz="1600" dirty="0"/>
              <a:t> access-group 1 in</a:t>
            </a:r>
          </a:p>
          <a:p>
            <a:r>
              <a:rPr lang="en-US" altLang="ko-KR" sz="1600" dirty="0"/>
              <a:t>R1(</a:t>
            </a:r>
            <a:r>
              <a:rPr lang="en-US" altLang="ko-KR" sz="1600" dirty="0" err="1"/>
              <a:t>config</a:t>
            </a:r>
            <a:r>
              <a:rPr lang="en-US" altLang="ko-KR" sz="1600" dirty="0"/>
              <a:t>-if)#exit</a:t>
            </a:r>
            <a:endParaRPr lang="ko-KR" alt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359864" y="5613047"/>
            <a:ext cx="5237331" cy="12003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다른 방식으로 설정 </a:t>
            </a:r>
            <a:r>
              <a:rPr lang="ko-KR" altLang="en-US" dirty="0" err="1"/>
              <a:t>테</a:t>
            </a:r>
            <a:r>
              <a:rPr lang="ko-KR" altLang="en-US" dirty="0" err="1" smtClean="0"/>
              <a:t>트스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(</a:t>
            </a:r>
            <a:r>
              <a:rPr lang="ko-KR" altLang="en-US" dirty="0" smtClean="0"/>
              <a:t>기존 설정을 삭제 후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PC1 </a:t>
            </a:r>
            <a:r>
              <a:rPr lang="en-US" altLang="ko-KR" dirty="0"/>
              <a:t>(1.1.1.3/24) </a:t>
            </a:r>
            <a:r>
              <a:rPr lang="ko-KR" altLang="en-US" dirty="0"/>
              <a:t>은 모든 장치와 통신 </a:t>
            </a:r>
            <a:r>
              <a:rPr lang="ko-KR" altLang="en-US" dirty="0" smtClean="0"/>
              <a:t>허용</a:t>
            </a:r>
            <a:endParaRPr lang="en-US" altLang="ko-KR" dirty="0" smtClean="0"/>
          </a:p>
          <a:p>
            <a:r>
              <a:rPr lang="ko-KR" altLang="en-US" dirty="0" smtClean="0"/>
              <a:t>다른 </a:t>
            </a:r>
            <a:r>
              <a:rPr lang="en-US" altLang="ko-KR" dirty="0" smtClean="0"/>
              <a:t>PC</a:t>
            </a:r>
            <a:r>
              <a:rPr lang="ko-KR" altLang="en-US" dirty="0" smtClean="0"/>
              <a:t>는 통신 </a:t>
            </a:r>
            <a:r>
              <a:rPr lang="ko-KR" altLang="en-US" dirty="0"/>
              <a:t>금지 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>결과는 위와 동일 </a:t>
            </a:r>
            <a:endParaRPr lang="en-US" altLang="ko-KR" dirty="0"/>
          </a:p>
        </p:txBody>
      </p:sp>
      <p:sp>
        <p:nvSpPr>
          <p:cNvPr id="4" name="TextBox 3"/>
          <p:cNvSpPr txBox="1"/>
          <p:nvPr/>
        </p:nvSpPr>
        <p:spPr>
          <a:xfrm>
            <a:off x="5796136" y="1486525"/>
            <a:ext cx="2762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시도된 통신에 대한</a:t>
            </a:r>
            <a:endParaRPr lang="en-US" altLang="ko-KR" dirty="0" smtClean="0"/>
          </a:p>
          <a:p>
            <a:r>
              <a:rPr lang="ko-KR" altLang="en-US" dirty="0" smtClean="0"/>
              <a:t>거부</a:t>
            </a:r>
            <a:r>
              <a:rPr lang="en-US" altLang="ko-KR" dirty="0" smtClean="0"/>
              <a:t>/</a:t>
            </a:r>
            <a:r>
              <a:rPr lang="ko-KR" altLang="en-US" dirty="0" smtClean="0"/>
              <a:t>허용 내역을 보여줌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96136" y="2566645"/>
            <a:ext cx="32239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좀 더 통신을 시도한 후</a:t>
            </a:r>
            <a:endParaRPr lang="en-US" altLang="ko-KR" dirty="0" smtClean="0"/>
          </a:p>
          <a:p>
            <a:r>
              <a:rPr lang="ko-KR" altLang="en-US" dirty="0" smtClean="0"/>
              <a:t>거부</a:t>
            </a:r>
            <a:r>
              <a:rPr lang="en-US" altLang="ko-KR" dirty="0" smtClean="0"/>
              <a:t>/</a:t>
            </a:r>
            <a:r>
              <a:rPr lang="ko-KR" altLang="en-US" dirty="0" smtClean="0"/>
              <a:t>허용 내역이 업데이트됨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3462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ACL Remark</a:t>
            </a:r>
            <a:r>
              <a:rPr lang="ko-KR" altLang="en-US" dirty="0" smtClean="0"/>
              <a:t> 설정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ACL</a:t>
            </a:r>
            <a:r>
              <a:rPr lang="ko-KR" altLang="en-US" dirty="0" smtClean="0"/>
              <a:t>의 개수가 많은 경우 각각의 역할에 대해 구분하기 어려움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각 </a:t>
            </a:r>
            <a:r>
              <a:rPr lang="en-US" altLang="ko-KR" dirty="0" smtClean="0"/>
              <a:t>ACL</a:t>
            </a:r>
            <a:r>
              <a:rPr lang="ko-KR" altLang="en-US" dirty="0" smtClean="0"/>
              <a:t>의 용도에 대해 주석</a:t>
            </a:r>
            <a:r>
              <a:rPr lang="en-US" altLang="ko-KR" dirty="0" smtClean="0"/>
              <a:t>(remark)</a:t>
            </a:r>
            <a:r>
              <a:rPr lang="ko-KR" altLang="en-US" dirty="0" smtClean="0"/>
              <a:t>을 달아놓을 수 있음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표준 </a:t>
            </a:r>
            <a:r>
              <a:rPr lang="en-US" altLang="ko-KR" dirty="0"/>
              <a:t>ACL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3181415"/>
            <a:ext cx="619753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/>
              <a:t>R1(</a:t>
            </a:r>
            <a:r>
              <a:rPr lang="en-US" altLang="ko-KR" dirty="0" err="1"/>
              <a:t>config</a:t>
            </a:r>
            <a:r>
              <a:rPr lang="en-US" altLang="ko-KR" dirty="0"/>
              <a:t>)#access-list 1 remark PC0 deny PC1 permit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35896" y="4043401"/>
            <a:ext cx="4910319" cy="23083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/>
              <a:t>R1(</a:t>
            </a:r>
            <a:r>
              <a:rPr lang="en-US" altLang="ko-KR" dirty="0" err="1"/>
              <a:t>config</a:t>
            </a:r>
            <a:r>
              <a:rPr lang="en-US" altLang="ko-KR" dirty="0"/>
              <a:t>)#do show run</a:t>
            </a:r>
          </a:p>
          <a:p>
            <a:r>
              <a:rPr lang="en-US" altLang="ko-KR" dirty="0"/>
              <a:t>Building configuration...</a:t>
            </a:r>
          </a:p>
          <a:p>
            <a:r>
              <a:rPr lang="en-US" altLang="ko-KR" dirty="0"/>
              <a:t/>
            </a:r>
            <a:br>
              <a:rPr lang="en-US" altLang="ko-KR" dirty="0"/>
            </a:br>
            <a:r>
              <a:rPr lang="ko-KR" altLang="en-US" dirty="0" smtClean="0"/>
              <a:t>중략</a:t>
            </a:r>
            <a:r>
              <a:rPr lang="en-US" altLang="ko-KR" dirty="0" smtClean="0"/>
              <a:t>…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access-list </a:t>
            </a:r>
            <a:r>
              <a:rPr lang="en-US" altLang="ko-KR" dirty="0"/>
              <a:t>1 permit host 1.1.1.3</a:t>
            </a:r>
          </a:p>
          <a:p>
            <a:r>
              <a:rPr lang="en-US" altLang="ko-KR" dirty="0"/>
              <a:t>access-list 1 deny any</a:t>
            </a:r>
          </a:p>
          <a:p>
            <a:r>
              <a:rPr lang="en-US" altLang="ko-KR" b="1" dirty="0"/>
              <a:t>access-list 1 remark PC0 deny PC1 permit</a:t>
            </a:r>
            <a:endParaRPr lang="ko-KR" altLang="en-US" b="1" dirty="0"/>
          </a:p>
        </p:txBody>
      </p:sp>
      <p:cxnSp>
        <p:nvCxnSpPr>
          <p:cNvPr id="7" name="직선 화살표 연결선 6"/>
          <p:cNvCxnSpPr/>
          <p:nvPr/>
        </p:nvCxnSpPr>
        <p:spPr>
          <a:xfrm>
            <a:off x="2411760" y="3562309"/>
            <a:ext cx="1152128" cy="2542549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559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와일드카드마스크를</a:t>
            </a:r>
            <a:r>
              <a:rPr lang="en-US" altLang="ko-KR" dirty="0" smtClean="0"/>
              <a:t> </a:t>
            </a:r>
            <a:r>
              <a:rPr lang="ko-KR" altLang="en-US" dirty="0" smtClean="0"/>
              <a:t>이용한 호스트 범위 설정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표준 </a:t>
            </a:r>
            <a:r>
              <a:rPr lang="en-US" altLang="ko-KR" dirty="0"/>
              <a:t>ACL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875131"/>
              </p:ext>
            </p:extLst>
          </p:nvPr>
        </p:nvGraphicFramePr>
        <p:xfrm>
          <a:off x="1043608" y="2060848"/>
          <a:ext cx="6600056" cy="3641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2829892"/>
                <a:gridCol w="2546028"/>
              </a:tblGrid>
              <a:tr h="448401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마스크비트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err="1" smtClean="0"/>
                        <a:t>서브넷마스크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와일드카드마스크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2091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/8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255.0.0.0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0.255.255.255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2091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/16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255.255.0.0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0.0.255.255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2091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/24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255.255.255.0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0.0.0.255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2091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/32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255.255.255.255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0.0.0.0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2091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/25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255.255.255.128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0.0.0.127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2091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/26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255.255.255.192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0.0.0.63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2091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/27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255.255.255.224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0.0.0.31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2091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/28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255.255.255.240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0.0.0.15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20915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/29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255.255.255.248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0.0.0.7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26376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/30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255.255.255.252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0.0.0.3</a:t>
                      </a:r>
                      <a:endParaRPr lang="ko-KR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5949280"/>
            <a:ext cx="6067687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203.230.7.0/24 </a:t>
            </a:r>
            <a:r>
              <a:rPr lang="ko-KR" altLang="en-US" dirty="0" smtClean="0"/>
              <a:t>중</a:t>
            </a:r>
            <a:r>
              <a:rPr lang="en-US" altLang="ko-KR" dirty="0" smtClean="0"/>
              <a:t> </a:t>
            </a:r>
            <a:r>
              <a:rPr lang="ko-KR" altLang="en-US" dirty="0" smtClean="0"/>
              <a:t>짝수 주소</a:t>
            </a:r>
            <a:r>
              <a:rPr lang="en-US" altLang="ko-KR" dirty="0" smtClean="0"/>
              <a:t>: 203.230.7.0 0.0.0.254</a:t>
            </a:r>
          </a:p>
          <a:p>
            <a:r>
              <a:rPr lang="en-US" altLang="ko-KR" dirty="0"/>
              <a:t>203.230.7.0/24 </a:t>
            </a:r>
            <a:r>
              <a:rPr lang="ko-KR" altLang="en-US" dirty="0"/>
              <a:t>중</a:t>
            </a:r>
            <a:r>
              <a:rPr lang="en-US" altLang="ko-KR" dirty="0"/>
              <a:t> </a:t>
            </a:r>
            <a:r>
              <a:rPr lang="ko-KR" altLang="en-US" dirty="0" smtClean="0"/>
              <a:t>홀수 주소</a:t>
            </a:r>
            <a:r>
              <a:rPr lang="en-US" altLang="ko-KR" dirty="0" smtClean="0"/>
              <a:t>: 203.230.7.1 0.0.0.254</a:t>
            </a:r>
            <a:endParaRPr lang="en-US" altLang="ko-KR" dirty="0"/>
          </a:p>
        </p:txBody>
      </p:sp>
      <p:sp>
        <p:nvSpPr>
          <p:cNvPr id="6" name="TextBox 5"/>
          <p:cNvSpPr txBox="1"/>
          <p:nvPr/>
        </p:nvSpPr>
        <p:spPr>
          <a:xfrm>
            <a:off x="7127380" y="5949280"/>
            <a:ext cx="1693092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254 </a:t>
            </a:r>
            <a:r>
              <a:rPr lang="ko-KR" altLang="en-US" dirty="0" smtClean="0"/>
              <a:t>이용 가능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3923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여러 개의 </a:t>
            </a:r>
            <a:r>
              <a:rPr lang="en-US" altLang="ko-KR" dirty="0" smtClean="0"/>
              <a:t>ACL </a:t>
            </a:r>
            <a:r>
              <a:rPr lang="ko-KR" altLang="en-US" dirty="0" smtClean="0"/>
              <a:t>적용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484784"/>
            <a:ext cx="5750292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/>
              <a:t>R1(</a:t>
            </a:r>
            <a:r>
              <a:rPr lang="en-US" altLang="ko-KR" dirty="0" err="1"/>
              <a:t>config</a:t>
            </a:r>
            <a:r>
              <a:rPr lang="en-US" altLang="ko-KR" dirty="0"/>
              <a:t>)#access-list 2 deny host 1.1.1.2</a:t>
            </a:r>
          </a:p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/>
              <a:t>)#access-list 2 permit 1.1.1.0 0.0.0.255</a:t>
            </a:r>
          </a:p>
          <a:p>
            <a:r>
              <a:rPr lang="en-US" altLang="ko-KR" dirty="0"/>
              <a:t>R1(</a:t>
            </a:r>
            <a:r>
              <a:rPr lang="en-US" altLang="ko-KR" dirty="0" err="1"/>
              <a:t>config</a:t>
            </a:r>
            <a:r>
              <a:rPr lang="en-US" altLang="ko-KR" dirty="0"/>
              <a:t>)#</a:t>
            </a:r>
          </a:p>
          <a:p>
            <a:r>
              <a:rPr lang="en-US" altLang="ko-KR" dirty="0"/>
              <a:t>R1(</a:t>
            </a:r>
            <a:r>
              <a:rPr lang="en-US" altLang="ko-KR" dirty="0" err="1"/>
              <a:t>config</a:t>
            </a:r>
            <a:r>
              <a:rPr lang="en-US" altLang="ko-KR" dirty="0"/>
              <a:t>)#</a:t>
            </a:r>
            <a:r>
              <a:rPr lang="en-US" altLang="ko-KR" dirty="0" err="1"/>
              <a:t>int</a:t>
            </a:r>
            <a:r>
              <a:rPr lang="en-US" altLang="ko-KR" dirty="0"/>
              <a:t> </a:t>
            </a:r>
            <a:r>
              <a:rPr lang="en-US" altLang="ko-KR" dirty="0" smtClean="0"/>
              <a:t>fa0/0</a:t>
            </a:r>
          </a:p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-if</a:t>
            </a:r>
            <a:r>
              <a:rPr lang="en-US" altLang="ko-KR" dirty="0"/>
              <a:t>)#</a:t>
            </a:r>
            <a:r>
              <a:rPr lang="en-US" altLang="ko-KR" dirty="0" err="1"/>
              <a:t>ip</a:t>
            </a:r>
            <a:r>
              <a:rPr lang="en-US" altLang="ko-KR" dirty="0"/>
              <a:t> access-group 2 in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3197875"/>
            <a:ext cx="3969356" cy="20313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/>
              <a:t>R1(</a:t>
            </a:r>
            <a:r>
              <a:rPr lang="en-US" altLang="ko-KR" dirty="0" err="1"/>
              <a:t>config</a:t>
            </a:r>
            <a:r>
              <a:rPr lang="en-US" altLang="ko-KR" dirty="0"/>
              <a:t>-if)#do show access-list</a:t>
            </a:r>
          </a:p>
          <a:p>
            <a:r>
              <a:rPr lang="en-US" altLang="ko-KR" dirty="0"/>
              <a:t>Standard IP access list 1</a:t>
            </a:r>
          </a:p>
          <a:p>
            <a:r>
              <a:rPr lang="en-US" altLang="ko-KR" dirty="0"/>
              <a:t>10 permit host 1.1.1.3</a:t>
            </a:r>
          </a:p>
          <a:p>
            <a:r>
              <a:rPr lang="en-US" altLang="ko-KR" dirty="0"/>
              <a:t>20 deny any</a:t>
            </a:r>
          </a:p>
          <a:p>
            <a:r>
              <a:rPr lang="en-US" altLang="ko-KR" dirty="0"/>
              <a:t>Standard IP access list 2</a:t>
            </a:r>
          </a:p>
          <a:p>
            <a:r>
              <a:rPr lang="en-US" altLang="ko-KR" dirty="0"/>
              <a:t>10 deny host 1.1.1.2</a:t>
            </a:r>
          </a:p>
          <a:p>
            <a:r>
              <a:rPr lang="en-US" altLang="ko-KR" dirty="0"/>
              <a:t>20 permit 1.1.1.0 0.0.0.255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23928" y="4199020"/>
            <a:ext cx="4910319" cy="203132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/>
              <a:t>R1(</a:t>
            </a:r>
            <a:r>
              <a:rPr lang="en-US" altLang="ko-KR" dirty="0" err="1"/>
              <a:t>config</a:t>
            </a:r>
            <a:r>
              <a:rPr lang="en-US" altLang="ko-KR" dirty="0" smtClean="0"/>
              <a:t>)#do show run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access-list </a:t>
            </a:r>
            <a:r>
              <a:rPr lang="en-US" altLang="ko-KR" dirty="0"/>
              <a:t>1 permit host 1.1.1.3</a:t>
            </a:r>
          </a:p>
          <a:p>
            <a:r>
              <a:rPr lang="en-US" altLang="ko-KR" dirty="0"/>
              <a:t>access-list 1 deny any</a:t>
            </a:r>
          </a:p>
          <a:p>
            <a:r>
              <a:rPr lang="en-US" altLang="ko-KR" dirty="0"/>
              <a:t>access-list 1 remark PC0 deny PC1 permit</a:t>
            </a:r>
          </a:p>
          <a:p>
            <a:r>
              <a:rPr lang="en-US" altLang="ko-KR" dirty="0"/>
              <a:t>access-list 2 deny host 1.1.1.2</a:t>
            </a:r>
          </a:p>
          <a:p>
            <a:r>
              <a:rPr lang="en-US" altLang="ko-KR" dirty="0"/>
              <a:t>access-list 2 permit 1.1.1.0 0.0.0.255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79087" y="1844824"/>
            <a:ext cx="145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ACL 2 </a:t>
            </a:r>
            <a:r>
              <a:rPr lang="ko-KR" altLang="en-US" dirty="0" smtClean="0"/>
              <a:t>추가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99992" y="3645024"/>
            <a:ext cx="2379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2</a:t>
            </a:r>
            <a:r>
              <a:rPr lang="ko-KR" altLang="en-US" dirty="0" smtClean="0"/>
              <a:t>개의 </a:t>
            </a:r>
            <a:r>
              <a:rPr lang="en-US" altLang="ko-KR" dirty="0" smtClean="0"/>
              <a:t>ACL</a:t>
            </a:r>
            <a:r>
              <a:rPr lang="ko-KR" altLang="en-US" dirty="0" smtClean="0"/>
              <a:t>이 적용됨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0198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원격 접속</a:t>
            </a:r>
            <a:r>
              <a:rPr lang="en-US" altLang="ko-KR" dirty="0" smtClean="0"/>
              <a:t>: Telnet, SSH, http, https </a:t>
            </a:r>
            <a:r>
              <a:rPr lang="ko-KR" altLang="en-US" dirty="0" smtClean="0"/>
              <a:t>등 </a:t>
            </a:r>
            <a:endParaRPr lang="en-US" altLang="ko-KR" dirty="0" smtClean="0"/>
          </a:p>
          <a:p>
            <a:r>
              <a:rPr lang="ko-KR" altLang="en-US" dirty="0" err="1" smtClean="0"/>
              <a:t>라우터에</a:t>
            </a:r>
            <a:r>
              <a:rPr lang="ko-KR" altLang="en-US" dirty="0" smtClean="0"/>
              <a:t> 접속하고자 하는 호스트를 지정 가능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ACL</a:t>
            </a:r>
            <a:r>
              <a:rPr lang="ko-KR" altLang="en-US" dirty="0" smtClean="0"/>
              <a:t>을 이용한 원격 접속 제어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2708920"/>
            <a:ext cx="7401385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목표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라우터</a:t>
            </a:r>
            <a:r>
              <a:rPr lang="ko-KR" altLang="en-US" dirty="0" smtClean="0"/>
              <a:t> </a:t>
            </a:r>
            <a:r>
              <a:rPr lang="en-US" altLang="ko-KR" dirty="0" smtClean="0"/>
              <a:t>R2</a:t>
            </a:r>
            <a:r>
              <a:rPr lang="ko-KR" altLang="en-US" dirty="0" smtClean="0"/>
              <a:t>에 원격 접속할 수 있는 호스트는 </a:t>
            </a:r>
            <a:r>
              <a:rPr lang="en-US" altLang="ko-KR" dirty="0" smtClean="0"/>
              <a:t>1.1.1.3 </a:t>
            </a:r>
            <a:r>
              <a:rPr lang="ko-KR" altLang="en-US" dirty="0" smtClean="0"/>
              <a:t>만으로 제한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3140968"/>
            <a:ext cx="459613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/>
              <a:t>R2(</a:t>
            </a:r>
            <a:r>
              <a:rPr lang="en-US" altLang="ko-KR" sz="1600" dirty="0" err="1"/>
              <a:t>config</a:t>
            </a:r>
            <a:r>
              <a:rPr lang="en-US" altLang="ko-KR" sz="1600" dirty="0"/>
              <a:t>)#access-list 1 permit host 1.1.1.3</a:t>
            </a:r>
          </a:p>
          <a:p>
            <a:r>
              <a:rPr lang="en-US" altLang="ko-KR" sz="1600" dirty="0"/>
              <a:t>R2(</a:t>
            </a:r>
            <a:r>
              <a:rPr lang="en-US" altLang="ko-KR" sz="1600" dirty="0" err="1"/>
              <a:t>config</a:t>
            </a:r>
            <a:r>
              <a:rPr lang="en-US" altLang="ko-KR" sz="1600" dirty="0"/>
              <a:t>)#</a:t>
            </a:r>
          </a:p>
          <a:p>
            <a:r>
              <a:rPr lang="en-US" altLang="ko-KR" sz="1600" dirty="0"/>
              <a:t>R2(</a:t>
            </a:r>
            <a:r>
              <a:rPr lang="en-US" altLang="ko-KR" sz="1600" dirty="0" err="1"/>
              <a:t>config</a:t>
            </a:r>
            <a:r>
              <a:rPr lang="en-US" altLang="ko-KR" sz="1600" dirty="0"/>
              <a:t>)#line </a:t>
            </a:r>
            <a:r>
              <a:rPr lang="en-US" altLang="ko-KR" sz="1600" dirty="0" err="1"/>
              <a:t>vty</a:t>
            </a:r>
            <a:r>
              <a:rPr lang="en-US" altLang="ko-KR" sz="1600" dirty="0"/>
              <a:t> 0 4</a:t>
            </a:r>
          </a:p>
          <a:p>
            <a:r>
              <a:rPr lang="en-US" altLang="ko-KR" sz="1600" dirty="0"/>
              <a:t>R2(</a:t>
            </a:r>
            <a:r>
              <a:rPr lang="en-US" altLang="ko-KR" sz="1600" dirty="0" err="1"/>
              <a:t>config</a:t>
            </a:r>
            <a:r>
              <a:rPr lang="en-US" altLang="ko-KR" sz="1600" dirty="0"/>
              <a:t>-line)#password </a:t>
            </a:r>
            <a:r>
              <a:rPr lang="en-US" altLang="ko-KR" sz="1600" dirty="0" smtClean="0"/>
              <a:t>cisco </a:t>
            </a:r>
            <a:endParaRPr lang="en-US" altLang="ko-KR" sz="1600" dirty="0"/>
          </a:p>
          <a:p>
            <a:r>
              <a:rPr lang="en-US" altLang="ko-KR" sz="1600" dirty="0"/>
              <a:t>R2(</a:t>
            </a:r>
            <a:r>
              <a:rPr lang="en-US" altLang="ko-KR" sz="1600" dirty="0" err="1"/>
              <a:t>config</a:t>
            </a:r>
            <a:r>
              <a:rPr lang="en-US" altLang="ko-KR" sz="1600" dirty="0"/>
              <a:t>-line)#access-class 1 in</a:t>
            </a:r>
          </a:p>
          <a:p>
            <a:r>
              <a:rPr lang="en-US" altLang="ko-KR" sz="1600" dirty="0"/>
              <a:t>R2(</a:t>
            </a:r>
            <a:r>
              <a:rPr lang="en-US" altLang="ko-KR" sz="1600" dirty="0" err="1"/>
              <a:t>config</a:t>
            </a:r>
            <a:r>
              <a:rPr lang="en-US" altLang="ko-KR" sz="1600" dirty="0"/>
              <a:t>-line)#exit</a:t>
            </a:r>
            <a:endParaRPr lang="ko-KR" alt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6021287"/>
            <a:ext cx="5391219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라우터</a:t>
            </a:r>
            <a:r>
              <a:rPr lang="ko-KR" altLang="en-US" dirty="0" smtClean="0"/>
              <a:t> </a:t>
            </a:r>
            <a:r>
              <a:rPr lang="en-US" altLang="ko-KR" dirty="0" smtClean="0"/>
              <a:t>R2</a:t>
            </a:r>
            <a:r>
              <a:rPr lang="ko-KR" altLang="en-US" dirty="0" smtClean="0"/>
              <a:t>에 직접 연결된 </a:t>
            </a:r>
            <a:r>
              <a:rPr lang="en-US" altLang="ko-KR" dirty="0" smtClean="0"/>
              <a:t>2.2.2.2 PC</a:t>
            </a:r>
            <a:r>
              <a:rPr lang="ko-KR" altLang="en-US" dirty="0" smtClean="0"/>
              <a:t>는 접속 거부 </a:t>
            </a:r>
            <a:endParaRPr lang="en-US" altLang="ko-KR" dirty="0" smtClean="0"/>
          </a:p>
          <a:p>
            <a:r>
              <a:rPr lang="en-US" altLang="ko-KR" dirty="0" smtClean="0"/>
              <a:t>1.1.1.3 PC</a:t>
            </a:r>
            <a:r>
              <a:rPr lang="ko-KR" altLang="en-US" dirty="0" smtClean="0"/>
              <a:t>는 접속 가능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60032" y="3568811"/>
            <a:ext cx="4123245" cy="246221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C:\&gt;</a:t>
            </a:r>
            <a:r>
              <a:rPr lang="en-US" altLang="ko-KR" sz="1100" dirty="0" smtClean="0"/>
              <a:t>ipconfig</a:t>
            </a:r>
            <a:endParaRPr lang="en-US" altLang="ko-KR" sz="1100" dirty="0"/>
          </a:p>
          <a:p>
            <a:r>
              <a:rPr lang="en-US" altLang="ko-KR" sz="1100" dirty="0"/>
              <a:t>FastEthernet0 Connection:(default port</a:t>
            </a:r>
            <a:r>
              <a:rPr lang="en-US" altLang="ko-KR" sz="1100" dirty="0" smtClean="0"/>
              <a:t>)</a:t>
            </a:r>
            <a:endParaRPr lang="en-US" altLang="ko-KR" sz="1100" dirty="0"/>
          </a:p>
          <a:p>
            <a:r>
              <a:rPr lang="en-US" altLang="ko-KR" sz="1100" dirty="0"/>
              <a:t>Link-local IPv6 Address.........: FE80::2E0:B0FF:FE3C:7934</a:t>
            </a:r>
          </a:p>
          <a:p>
            <a:r>
              <a:rPr lang="en-US" altLang="ko-KR" sz="1100" dirty="0"/>
              <a:t>IP Address......................: 1.1.1.3</a:t>
            </a:r>
          </a:p>
          <a:p>
            <a:r>
              <a:rPr lang="en-US" altLang="ko-KR" sz="1100" dirty="0"/>
              <a:t>Subnet Mask.....................: 255.255.255.0</a:t>
            </a:r>
          </a:p>
          <a:p>
            <a:r>
              <a:rPr lang="en-US" altLang="ko-KR" sz="1100" dirty="0"/>
              <a:t>Default Gateway.................: 1.1.1.1</a:t>
            </a:r>
          </a:p>
          <a:p>
            <a:r>
              <a:rPr lang="en-US" altLang="ko-KR" sz="1100" dirty="0"/>
              <a:t/>
            </a:r>
            <a:br>
              <a:rPr lang="en-US" altLang="ko-KR" sz="1100" dirty="0"/>
            </a:br>
            <a:r>
              <a:rPr lang="en-US" altLang="ko-KR" sz="1100" dirty="0" smtClean="0"/>
              <a:t>C</a:t>
            </a:r>
            <a:r>
              <a:rPr lang="en-US" altLang="ko-KR" sz="1100" dirty="0"/>
              <a:t>:\&gt;telnet 203.230.7.2</a:t>
            </a:r>
          </a:p>
          <a:p>
            <a:r>
              <a:rPr lang="en-US" altLang="ko-KR" sz="1100" dirty="0"/>
              <a:t>Trying 203.230.7.2 ...</a:t>
            </a:r>
            <a:r>
              <a:rPr lang="en-US" altLang="ko-KR" sz="1100" dirty="0" smtClean="0"/>
              <a:t>Open</a:t>
            </a:r>
            <a:r>
              <a:rPr lang="en-US" altLang="ko-KR" sz="1100" dirty="0"/>
              <a:t/>
            </a:r>
            <a:br>
              <a:rPr lang="en-US" altLang="ko-KR" sz="1100" dirty="0"/>
            </a:br>
            <a:endParaRPr lang="en-US" altLang="ko-KR" sz="1100" dirty="0"/>
          </a:p>
          <a:p>
            <a:r>
              <a:rPr lang="en-US" altLang="ko-KR" sz="1100" dirty="0"/>
              <a:t>User Access </a:t>
            </a:r>
            <a:r>
              <a:rPr lang="en-US" altLang="ko-KR" sz="1100" dirty="0" smtClean="0"/>
              <a:t>Verification</a:t>
            </a:r>
            <a:r>
              <a:rPr lang="en-US" altLang="ko-KR" sz="1100" dirty="0"/>
              <a:t/>
            </a:r>
            <a:br>
              <a:rPr lang="en-US" altLang="ko-KR" sz="1100" dirty="0"/>
            </a:br>
            <a:endParaRPr lang="en-US" altLang="ko-KR" sz="1100" dirty="0"/>
          </a:p>
          <a:p>
            <a:r>
              <a:rPr lang="en-US" altLang="ko-KR" sz="1100" dirty="0"/>
              <a:t>Password: </a:t>
            </a:r>
          </a:p>
          <a:p>
            <a:r>
              <a:rPr lang="en-US" altLang="ko-KR" sz="1100" dirty="0"/>
              <a:t>R2&gt;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4094249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설정된 </a:t>
            </a:r>
            <a:r>
              <a:rPr lang="en-US" altLang="ko-KR" dirty="0" smtClean="0"/>
              <a:t>access-list </a:t>
            </a:r>
            <a:r>
              <a:rPr lang="ko-KR" altLang="en-US" dirty="0" smtClean="0"/>
              <a:t>삭제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556792"/>
            <a:ext cx="6107762" cy="424731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 smtClean="0"/>
              <a:t>)#</a:t>
            </a:r>
            <a:r>
              <a:rPr lang="en-US" altLang="ko-KR" dirty="0"/>
              <a:t>do show access-list</a:t>
            </a:r>
          </a:p>
          <a:p>
            <a:r>
              <a:rPr lang="en-US" altLang="ko-KR" dirty="0"/>
              <a:t>Standard IP access list 1</a:t>
            </a:r>
          </a:p>
          <a:p>
            <a:r>
              <a:rPr lang="en-US" altLang="ko-KR" dirty="0"/>
              <a:t>10 permit host 1.1.1.3</a:t>
            </a:r>
          </a:p>
          <a:p>
            <a:r>
              <a:rPr lang="en-US" altLang="ko-KR" dirty="0"/>
              <a:t>20 deny any</a:t>
            </a:r>
          </a:p>
          <a:p>
            <a:r>
              <a:rPr lang="en-US" altLang="ko-KR" dirty="0"/>
              <a:t>Standard IP access list 2</a:t>
            </a:r>
          </a:p>
          <a:p>
            <a:r>
              <a:rPr lang="en-US" altLang="ko-KR" dirty="0"/>
              <a:t>10 deny host 1.1.1.2 (2 match(</a:t>
            </a:r>
            <a:r>
              <a:rPr lang="en-US" altLang="ko-KR" dirty="0" err="1"/>
              <a:t>es</a:t>
            </a:r>
            <a:r>
              <a:rPr lang="en-US" altLang="ko-KR" dirty="0"/>
              <a:t>))</a:t>
            </a:r>
          </a:p>
          <a:p>
            <a:r>
              <a:rPr lang="en-US" altLang="ko-KR" dirty="0"/>
              <a:t>20 permit 1.1.1.0 0.0.0.255 (176 match(</a:t>
            </a:r>
            <a:r>
              <a:rPr lang="en-US" altLang="ko-KR" dirty="0" err="1"/>
              <a:t>es</a:t>
            </a:r>
            <a:r>
              <a:rPr lang="en-US" altLang="ko-KR" dirty="0"/>
              <a:t>))</a:t>
            </a:r>
          </a:p>
          <a:p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/>
              <a:t>)#no access-list 1 permit host 1.1.1.3</a:t>
            </a:r>
          </a:p>
          <a:p>
            <a:r>
              <a:rPr lang="en-US" altLang="ko-KR" dirty="0"/>
              <a:t>R1(</a:t>
            </a:r>
            <a:r>
              <a:rPr lang="en-US" altLang="ko-KR" dirty="0" err="1"/>
              <a:t>config</a:t>
            </a:r>
            <a:r>
              <a:rPr lang="en-US" altLang="ko-KR" dirty="0"/>
              <a:t>)#no access-list 1 deny any</a:t>
            </a:r>
          </a:p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/>
              <a:t>)#no access-list 2 deny host 1.1.1.2</a:t>
            </a:r>
          </a:p>
          <a:p>
            <a:r>
              <a:rPr lang="en-US" altLang="ko-KR" dirty="0"/>
              <a:t>R1(</a:t>
            </a:r>
            <a:r>
              <a:rPr lang="en-US" altLang="ko-KR" dirty="0" err="1"/>
              <a:t>config</a:t>
            </a:r>
            <a:r>
              <a:rPr lang="en-US" altLang="ko-KR" dirty="0"/>
              <a:t>)#no access-list 2 permit 1.1.1.0 0.0.0.255</a:t>
            </a:r>
          </a:p>
          <a:p>
            <a:r>
              <a:rPr lang="en-US" altLang="ko-KR" dirty="0" smtClean="0"/>
              <a:t>R1(</a:t>
            </a:r>
            <a:r>
              <a:rPr lang="en-US" altLang="ko-KR" dirty="0" err="1" smtClean="0"/>
              <a:t>config</a:t>
            </a:r>
            <a:r>
              <a:rPr lang="en-US" altLang="ko-KR" dirty="0"/>
              <a:t>)#</a:t>
            </a:r>
          </a:p>
          <a:p>
            <a:r>
              <a:rPr lang="en-US" altLang="ko-KR" dirty="0"/>
              <a:t>R1(</a:t>
            </a:r>
            <a:r>
              <a:rPr lang="en-US" altLang="ko-KR" dirty="0" err="1"/>
              <a:t>config</a:t>
            </a:r>
            <a:r>
              <a:rPr lang="en-US" altLang="ko-KR" dirty="0"/>
              <a:t>)#do show </a:t>
            </a:r>
            <a:r>
              <a:rPr lang="en-US" altLang="ko-KR" dirty="0" smtClean="0"/>
              <a:t>access-list</a:t>
            </a:r>
          </a:p>
          <a:p>
            <a:r>
              <a:rPr lang="en-US" altLang="ko-KR" dirty="0"/>
              <a:t>R1(</a:t>
            </a:r>
            <a:r>
              <a:rPr lang="en-US" altLang="ko-KR" dirty="0" err="1"/>
              <a:t>config</a:t>
            </a:r>
            <a:r>
              <a:rPr lang="en-US" altLang="ko-KR" dirty="0" smtClean="0"/>
              <a:t>)#    (</a:t>
            </a:r>
            <a:r>
              <a:rPr lang="ko-KR" altLang="en-US" dirty="0" smtClean="0"/>
              <a:t>없음</a:t>
            </a:r>
            <a:r>
              <a:rPr lang="en-US" altLang="ko-KR" dirty="0" smtClean="0"/>
              <a:t>) 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41680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표준</a:t>
            </a:r>
            <a:r>
              <a:rPr lang="en-US" altLang="ko-KR" dirty="0" smtClean="0"/>
              <a:t> ACL </a:t>
            </a:r>
          </a:p>
          <a:p>
            <a:pPr lvl="1"/>
            <a:r>
              <a:rPr lang="ko-KR" altLang="en-US" dirty="0" smtClean="0"/>
              <a:t>출발지 </a:t>
            </a:r>
            <a:r>
              <a:rPr lang="en-US" altLang="ko-KR" dirty="0" err="1" smtClean="0"/>
              <a:t>ip</a:t>
            </a:r>
            <a:r>
              <a:rPr lang="ko-KR" altLang="en-US" dirty="0" smtClean="0"/>
              <a:t>주소만을 이용한 </a:t>
            </a:r>
            <a:r>
              <a:rPr lang="ko-KR" altLang="en-US" dirty="0" err="1" smtClean="0"/>
              <a:t>패킷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필터링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ACL </a:t>
            </a:r>
            <a:r>
              <a:rPr lang="ko-KR" altLang="en-US" dirty="0" smtClean="0"/>
              <a:t>번호</a:t>
            </a:r>
            <a:r>
              <a:rPr lang="en-US" altLang="ko-KR" dirty="0" smtClean="0"/>
              <a:t>:</a:t>
            </a:r>
            <a:r>
              <a:rPr lang="ko-KR" altLang="en-US" dirty="0" smtClean="0"/>
              <a:t> </a:t>
            </a:r>
            <a:r>
              <a:rPr lang="en-US" altLang="ko-KR" dirty="0" smtClean="0"/>
              <a:t>1~99, </a:t>
            </a:r>
            <a:r>
              <a:rPr lang="en-US" altLang="ko-KR" dirty="0"/>
              <a:t>1300~1999 </a:t>
            </a:r>
            <a:endParaRPr lang="en-US" altLang="ko-KR" dirty="0" smtClean="0"/>
          </a:p>
          <a:p>
            <a:r>
              <a:rPr lang="ko-KR" altLang="en-US" dirty="0" smtClean="0"/>
              <a:t>확장 </a:t>
            </a:r>
            <a:r>
              <a:rPr lang="en-US" altLang="ko-KR" dirty="0" smtClean="0"/>
              <a:t>ACL</a:t>
            </a:r>
          </a:p>
          <a:p>
            <a:pPr lvl="1"/>
            <a:r>
              <a:rPr lang="ko-KR" altLang="en-US" dirty="0" smtClean="0"/>
              <a:t>출발지</a:t>
            </a:r>
            <a:r>
              <a:rPr lang="en-US" altLang="ko-KR" dirty="0" smtClean="0"/>
              <a:t>, </a:t>
            </a:r>
            <a:r>
              <a:rPr lang="ko-KR" altLang="en-US" dirty="0" smtClean="0"/>
              <a:t>목적지 </a:t>
            </a:r>
            <a:r>
              <a:rPr lang="en-US" altLang="ko-KR" dirty="0" err="1" smtClean="0"/>
              <a:t>ip</a:t>
            </a:r>
            <a:r>
              <a:rPr lang="ko-KR" altLang="en-US" dirty="0" smtClean="0"/>
              <a:t>주소</a:t>
            </a:r>
            <a:r>
              <a:rPr lang="en-US" altLang="ko-KR" dirty="0" smtClean="0"/>
              <a:t>, </a:t>
            </a:r>
            <a:r>
              <a:rPr lang="ko-KR" altLang="en-US" dirty="0" smtClean="0"/>
              <a:t>포트번호</a:t>
            </a:r>
            <a:r>
              <a:rPr lang="en-US" altLang="ko-KR" dirty="0" smtClean="0"/>
              <a:t>, </a:t>
            </a:r>
            <a:r>
              <a:rPr lang="ko-KR" altLang="en-US" dirty="0" smtClean="0"/>
              <a:t>프로토콜을 고려한 </a:t>
            </a:r>
            <a:r>
              <a:rPr lang="ko-KR" altLang="en-US" dirty="0" err="1" smtClean="0"/>
              <a:t>패킷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필터링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ACL </a:t>
            </a:r>
            <a:r>
              <a:rPr lang="ko-KR" altLang="en-US" dirty="0" smtClean="0"/>
              <a:t>번호</a:t>
            </a:r>
            <a:r>
              <a:rPr lang="en-US" altLang="ko-KR" dirty="0" smtClean="0"/>
              <a:t>: </a:t>
            </a:r>
            <a:r>
              <a:rPr lang="en-US" altLang="ko-KR" sz="2400" dirty="0" smtClean="0"/>
              <a:t>100~199</a:t>
            </a:r>
            <a:r>
              <a:rPr lang="en-US" altLang="ko-KR" sz="2400" dirty="0"/>
              <a:t>, 2000~2699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확장 </a:t>
            </a:r>
            <a:r>
              <a:rPr lang="en-US" altLang="ko-KR" dirty="0" smtClean="0"/>
              <a:t>ACL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47393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확장 </a:t>
            </a:r>
            <a:r>
              <a:rPr lang="en-US" altLang="ko-KR" dirty="0"/>
              <a:t>ACL </a:t>
            </a:r>
            <a:endParaRPr lang="ko-KR" alt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901212"/>
            <a:ext cx="6552728" cy="3370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1484784"/>
            <a:ext cx="4968552" cy="14773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설정 목표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PC0(1.1.1.2/24)</a:t>
            </a:r>
            <a:r>
              <a:rPr lang="ko-KR" altLang="en-US" dirty="0" smtClean="0"/>
              <a:t>에서</a:t>
            </a:r>
            <a:r>
              <a:rPr lang="en-US" altLang="ko-KR" dirty="0" smtClean="0"/>
              <a:t> R3 </a:t>
            </a:r>
            <a:r>
              <a:rPr lang="ko-KR" altLang="en-US" dirty="0" err="1" smtClean="0"/>
              <a:t>라우터에</a:t>
            </a:r>
            <a:r>
              <a:rPr lang="ko-KR" altLang="en-US" dirty="0" smtClean="0"/>
              <a:t> </a:t>
            </a:r>
            <a:r>
              <a:rPr lang="en-US" altLang="ko-KR" dirty="0" smtClean="0"/>
              <a:t>ping </a:t>
            </a:r>
            <a:r>
              <a:rPr lang="ko-KR" altLang="en-US" dirty="0" smtClean="0"/>
              <a:t>금지 </a:t>
            </a:r>
            <a:endParaRPr lang="ko-KR" altLang="en-US" dirty="0"/>
          </a:p>
          <a:p>
            <a:r>
              <a:rPr lang="en-US" altLang="ko-KR" dirty="0" smtClean="0"/>
              <a:t>Ping</a:t>
            </a:r>
            <a:r>
              <a:rPr lang="ko-KR" altLang="en-US" dirty="0" smtClean="0"/>
              <a:t> 이외의 다른 서비스는 사용 가능</a:t>
            </a:r>
            <a:endParaRPr lang="en-US" altLang="ko-KR" dirty="0" smtClean="0"/>
          </a:p>
          <a:p>
            <a:r>
              <a:rPr lang="en-US" altLang="ko-KR" dirty="0" smtClean="0"/>
              <a:t>R1 </a:t>
            </a:r>
            <a:r>
              <a:rPr lang="ko-KR" altLang="en-US" dirty="0" err="1" smtClean="0"/>
              <a:t>라우터에서</a:t>
            </a:r>
            <a:r>
              <a:rPr lang="ko-KR" altLang="en-US" dirty="0" smtClean="0"/>
              <a:t> </a:t>
            </a:r>
            <a:r>
              <a:rPr lang="en-US" altLang="ko-KR" dirty="0" smtClean="0"/>
              <a:t>access-list </a:t>
            </a:r>
            <a:r>
              <a:rPr lang="ko-KR" altLang="en-US" dirty="0" smtClean="0"/>
              <a:t>설정  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8089631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확장 </a:t>
            </a:r>
            <a:r>
              <a:rPr lang="en-US" altLang="ko-KR" dirty="0"/>
              <a:t>ACL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484784"/>
            <a:ext cx="7571303" cy="206210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/>
              <a:t>R1(</a:t>
            </a:r>
            <a:r>
              <a:rPr lang="en-US" altLang="ko-KR" sz="1600" dirty="0" err="1"/>
              <a:t>config</a:t>
            </a:r>
            <a:r>
              <a:rPr lang="en-US" altLang="ko-KR" sz="1600" dirty="0"/>
              <a:t>)#do show </a:t>
            </a:r>
            <a:r>
              <a:rPr lang="en-US" altLang="ko-KR" sz="1600" dirty="0" smtClean="0"/>
              <a:t>access-list</a:t>
            </a:r>
          </a:p>
          <a:p>
            <a:r>
              <a:rPr lang="en-US" altLang="ko-KR" sz="1600" dirty="0" smtClean="0"/>
              <a:t>R1(</a:t>
            </a:r>
            <a:r>
              <a:rPr lang="en-US" altLang="ko-KR" sz="1600" dirty="0" err="1" smtClean="0"/>
              <a:t>config</a:t>
            </a:r>
            <a:r>
              <a:rPr lang="en-US" altLang="ko-KR" sz="1600" dirty="0" smtClean="0"/>
              <a:t>)#      (</a:t>
            </a:r>
            <a:r>
              <a:rPr lang="ko-KR" altLang="en-US" sz="1600" dirty="0" smtClean="0"/>
              <a:t>내용 없음 확인</a:t>
            </a:r>
            <a:r>
              <a:rPr lang="en-US" altLang="ko-KR" sz="1600" dirty="0" smtClean="0"/>
              <a:t>) </a:t>
            </a:r>
          </a:p>
          <a:p>
            <a:r>
              <a:rPr lang="en-US" altLang="ko-KR" sz="1600" b="1" dirty="0" smtClean="0"/>
              <a:t>R1(</a:t>
            </a:r>
            <a:r>
              <a:rPr lang="en-US" altLang="ko-KR" sz="1600" b="1" dirty="0" err="1" smtClean="0"/>
              <a:t>config</a:t>
            </a:r>
            <a:r>
              <a:rPr lang="en-US" altLang="ko-KR" sz="1600" b="1" dirty="0"/>
              <a:t>)#access-list 100 deny </a:t>
            </a:r>
            <a:r>
              <a:rPr lang="en-US" altLang="ko-KR" sz="1600" b="1" dirty="0" err="1"/>
              <a:t>icmp</a:t>
            </a:r>
            <a:r>
              <a:rPr lang="en-US" altLang="ko-KR" sz="1600" b="1" dirty="0"/>
              <a:t> host 1.1.1.2 host 203.230.7.6 echo</a:t>
            </a:r>
          </a:p>
          <a:p>
            <a:r>
              <a:rPr lang="en-US" altLang="ko-KR" sz="1600" b="1" dirty="0"/>
              <a:t>R1(</a:t>
            </a:r>
            <a:r>
              <a:rPr lang="en-US" altLang="ko-KR" sz="1600" b="1" dirty="0" err="1"/>
              <a:t>config</a:t>
            </a:r>
            <a:r>
              <a:rPr lang="en-US" altLang="ko-KR" sz="1600" b="1" dirty="0"/>
              <a:t>)#access-list 100 deny </a:t>
            </a:r>
            <a:r>
              <a:rPr lang="en-US" altLang="ko-KR" sz="1600" b="1" dirty="0" err="1"/>
              <a:t>icmp</a:t>
            </a:r>
            <a:r>
              <a:rPr lang="en-US" altLang="ko-KR" sz="1600" b="1" dirty="0"/>
              <a:t> host 1.1.1.2 host 203.230.7.9 echo</a:t>
            </a:r>
          </a:p>
          <a:p>
            <a:r>
              <a:rPr lang="en-US" altLang="ko-KR" sz="1600" b="1" dirty="0"/>
              <a:t>R1(</a:t>
            </a:r>
            <a:r>
              <a:rPr lang="en-US" altLang="ko-KR" sz="1600" b="1" dirty="0" err="1"/>
              <a:t>config</a:t>
            </a:r>
            <a:r>
              <a:rPr lang="en-US" altLang="ko-KR" sz="1600" b="1" dirty="0"/>
              <a:t>)#access-list 100 deny </a:t>
            </a:r>
            <a:r>
              <a:rPr lang="en-US" altLang="ko-KR" sz="1600" b="1" dirty="0" err="1"/>
              <a:t>icmp</a:t>
            </a:r>
            <a:r>
              <a:rPr lang="en-US" altLang="ko-KR" sz="1600" b="1" dirty="0"/>
              <a:t> host 1.1.1.2 host 3.3.3.1 echo</a:t>
            </a:r>
          </a:p>
          <a:p>
            <a:r>
              <a:rPr lang="en-US" altLang="ko-KR" sz="1600" dirty="0"/>
              <a:t>R1(</a:t>
            </a:r>
            <a:r>
              <a:rPr lang="en-US" altLang="ko-KR" sz="1600" dirty="0" err="1"/>
              <a:t>config</a:t>
            </a:r>
            <a:r>
              <a:rPr lang="en-US" altLang="ko-KR" sz="1600" dirty="0"/>
              <a:t>)#access-list 100 permit </a:t>
            </a:r>
            <a:r>
              <a:rPr lang="en-US" altLang="ko-KR" sz="1600" dirty="0" err="1"/>
              <a:t>ip</a:t>
            </a:r>
            <a:r>
              <a:rPr lang="en-US" altLang="ko-KR" sz="1600" dirty="0"/>
              <a:t> any </a:t>
            </a:r>
            <a:r>
              <a:rPr lang="en-US" altLang="ko-KR" sz="1600" dirty="0" err="1"/>
              <a:t>any</a:t>
            </a:r>
            <a:endParaRPr lang="en-US" altLang="ko-KR" sz="1600" dirty="0"/>
          </a:p>
          <a:p>
            <a:r>
              <a:rPr lang="en-US" altLang="ko-KR" sz="1600" dirty="0"/>
              <a:t>R1(</a:t>
            </a:r>
            <a:r>
              <a:rPr lang="en-US" altLang="ko-KR" sz="1600" dirty="0" err="1"/>
              <a:t>config</a:t>
            </a:r>
            <a:r>
              <a:rPr lang="en-US" altLang="ko-KR" sz="1600" dirty="0"/>
              <a:t>)#</a:t>
            </a:r>
            <a:r>
              <a:rPr lang="en-US" altLang="ko-KR" sz="1600" dirty="0" err="1"/>
              <a:t>int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fa0/0 </a:t>
            </a:r>
            <a:endParaRPr lang="en-US" altLang="ko-KR" sz="1600" dirty="0"/>
          </a:p>
          <a:p>
            <a:r>
              <a:rPr lang="en-US" altLang="ko-KR" sz="1600" dirty="0"/>
              <a:t>R1(</a:t>
            </a:r>
            <a:r>
              <a:rPr lang="en-US" altLang="ko-KR" sz="1600" dirty="0" err="1"/>
              <a:t>config</a:t>
            </a:r>
            <a:r>
              <a:rPr lang="en-US" altLang="ko-KR" sz="1600" dirty="0"/>
              <a:t>-if)#</a:t>
            </a:r>
            <a:r>
              <a:rPr lang="en-US" altLang="ko-KR" sz="1600" dirty="0" err="1"/>
              <a:t>ip</a:t>
            </a:r>
            <a:r>
              <a:rPr lang="en-US" altLang="ko-KR" sz="1600" dirty="0"/>
              <a:t> access-group 100 in</a:t>
            </a:r>
            <a:endParaRPr lang="ko-KR" alt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3789040"/>
            <a:ext cx="688842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확장 </a:t>
            </a:r>
            <a:r>
              <a:rPr lang="en-US" altLang="ko-KR" dirty="0" smtClean="0"/>
              <a:t>ACL </a:t>
            </a:r>
            <a:r>
              <a:rPr lang="ko-KR" altLang="en-US" dirty="0" smtClean="0"/>
              <a:t>선언을 위해 </a:t>
            </a:r>
            <a:r>
              <a:rPr lang="en-US" altLang="ko-KR" dirty="0" smtClean="0"/>
              <a:t>100</a:t>
            </a:r>
            <a:r>
              <a:rPr lang="ko-KR" altLang="en-US" dirty="0" smtClean="0"/>
              <a:t>번을 사용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출발지 호스트 </a:t>
            </a:r>
            <a:r>
              <a:rPr lang="en-US" altLang="ko-KR" dirty="0" smtClean="0"/>
              <a:t>1.1.1.2</a:t>
            </a:r>
          </a:p>
          <a:p>
            <a:r>
              <a:rPr lang="ko-KR" altLang="en-US" dirty="0" smtClean="0"/>
              <a:t>목적지 호스트 </a:t>
            </a:r>
            <a:r>
              <a:rPr lang="ko-KR" altLang="en-US" dirty="0" err="1" smtClean="0"/>
              <a:t>라우터</a:t>
            </a:r>
            <a:r>
              <a:rPr lang="ko-KR" altLang="en-US" dirty="0" smtClean="0"/>
              <a:t> </a:t>
            </a:r>
            <a:r>
              <a:rPr lang="en-US" altLang="ko-KR" dirty="0" smtClean="0"/>
              <a:t>R3</a:t>
            </a:r>
            <a:r>
              <a:rPr lang="ko-KR" altLang="en-US" dirty="0" smtClean="0"/>
              <a:t>는 주소를 </a:t>
            </a:r>
            <a:r>
              <a:rPr lang="en-US" altLang="ko-KR" dirty="0" smtClean="0"/>
              <a:t>3</a:t>
            </a:r>
            <a:r>
              <a:rPr lang="ko-KR" altLang="en-US" dirty="0" smtClean="0"/>
              <a:t>개 가지므로 </a:t>
            </a:r>
            <a:r>
              <a:rPr lang="en-US" altLang="ko-KR" dirty="0" smtClean="0"/>
              <a:t>3</a:t>
            </a:r>
            <a:r>
              <a:rPr lang="ko-KR" altLang="en-US" dirty="0" smtClean="0"/>
              <a:t>개 항목 선언  </a:t>
            </a:r>
            <a:endParaRPr lang="en-US" altLang="ko-KR" dirty="0" smtClean="0"/>
          </a:p>
          <a:p>
            <a:r>
              <a:rPr lang="en-US" altLang="ko-KR" dirty="0" err="1" smtClean="0"/>
              <a:t>Icmp</a:t>
            </a:r>
            <a:r>
              <a:rPr lang="en-US" altLang="ko-KR" dirty="0" smtClean="0"/>
              <a:t> echo (ping)</a:t>
            </a:r>
            <a:r>
              <a:rPr lang="ko-KR" altLang="en-US" dirty="0" smtClean="0"/>
              <a:t>을 거부 선언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/>
              <a:t>access-list 100 permit </a:t>
            </a:r>
            <a:r>
              <a:rPr lang="en-US" altLang="ko-KR" dirty="0" err="1"/>
              <a:t>ip</a:t>
            </a:r>
            <a:r>
              <a:rPr lang="en-US" altLang="ko-KR" dirty="0"/>
              <a:t> any </a:t>
            </a:r>
            <a:r>
              <a:rPr lang="en-US" altLang="ko-KR" dirty="0" err="1" smtClean="0"/>
              <a:t>any</a:t>
            </a:r>
            <a:r>
              <a:rPr lang="en-US" altLang="ko-KR" dirty="0" smtClean="0"/>
              <a:t> (</a:t>
            </a:r>
            <a:r>
              <a:rPr lang="ko-KR" altLang="en-US" dirty="0" smtClean="0"/>
              <a:t>나머지 모든 통신은 허용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08328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접근제어목록</a:t>
            </a:r>
            <a:r>
              <a:rPr lang="en-US" altLang="ko-KR" dirty="0" smtClean="0"/>
              <a:t>(Access Control List, ACL)</a:t>
            </a:r>
          </a:p>
          <a:p>
            <a:pPr lvl="1"/>
            <a:r>
              <a:rPr lang="ko-KR" altLang="en-US" dirty="0" err="1" smtClean="0"/>
              <a:t>라우터에서의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패킷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필터링</a:t>
            </a:r>
            <a:r>
              <a:rPr lang="en-US" altLang="ko-KR" dirty="0" smtClean="0"/>
              <a:t>(packet filtering)</a:t>
            </a:r>
            <a:r>
              <a:rPr lang="ko-KR" altLang="en-US" dirty="0" smtClean="0"/>
              <a:t>에 사용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IP </a:t>
            </a:r>
            <a:r>
              <a:rPr lang="ko-KR" altLang="en-US" dirty="0" smtClean="0"/>
              <a:t>주소를 기반으로 </a:t>
            </a:r>
            <a:r>
              <a:rPr lang="ko-KR" altLang="en-US" dirty="0" err="1" smtClean="0"/>
              <a:t>패킷의</a:t>
            </a:r>
            <a:r>
              <a:rPr lang="ko-KR" altLang="en-US" dirty="0" smtClean="0"/>
              <a:t> 전달 여부를 통제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특정 프로토콜을 사용하는 </a:t>
            </a:r>
            <a:r>
              <a:rPr lang="ko-KR" altLang="en-US" dirty="0" err="1" smtClean="0"/>
              <a:t>패킷을</a:t>
            </a:r>
            <a:r>
              <a:rPr lang="ko-KR" altLang="en-US" dirty="0" smtClean="0"/>
              <a:t> 통제 </a:t>
            </a:r>
            <a:endParaRPr lang="en-US" altLang="ko-KR" dirty="0" smtClean="0"/>
          </a:p>
          <a:p>
            <a:pPr lvl="1"/>
            <a:r>
              <a:rPr lang="en-US" altLang="ko-KR" dirty="0"/>
              <a:t>ACL</a:t>
            </a:r>
            <a:r>
              <a:rPr lang="ko-KR" altLang="en-US" dirty="0"/>
              <a:t>이 </a:t>
            </a:r>
            <a:r>
              <a:rPr lang="ko-KR" altLang="en-US" dirty="0" smtClean="0"/>
              <a:t>설정되면 출발지 </a:t>
            </a:r>
            <a:r>
              <a:rPr lang="ko-KR" altLang="en-US" dirty="0"/>
              <a:t>주소</a:t>
            </a:r>
            <a:r>
              <a:rPr lang="en-US" altLang="ko-KR" dirty="0"/>
              <a:t>, </a:t>
            </a:r>
            <a:r>
              <a:rPr lang="ko-KR" altLang="en-US" dirty="0"/>
              <a:t>목적지 주소</a:t>
            </a:r>
            <a:r>
              <a:rPr lang="en-US" altLang="ko-KR" dirty="0"/>
              <a:t>, </a:t>
            </a:r>
            <a:r>
              <a:rPr lang="ko-KR" altLang="en-US" dirty="0"/>
              <a:t>프로토콜</a:t>
            </a:r>
            <a:r>
              <a:rPr lang="en-US" altLang="ko-KR" dirty="0"/>
              <a:t>, </a:t>
            </a:r>
            <a:r>
              <a:rPr lang="ko-KR" altLang="en-US" dirty="0"/>
              <a:t>포트번호 등을 </a:t>
            </a:r>
            <a:r>
              <a:rPr lang="ko-KR" altLang="en-US" dirty="0" smtClean="0"/>
              <a:t>기반으로 </a:t>
            </a:r>
            <a:r>
              <a:rPr lang="ko-KR" altLang="en-US" dirty="0" err="1" smtClean="0"/>
              <a:t>라우터를</a:t>
            </a:r>
            <a:r>
              <a:rPr lang="ko-KR" altLang="en-US" dirty="0" smtClean="0"/>
              <a:t> 통과하는 모든 </a:t>
            </a:r>
            <a:r>
              <a:rPr lang="ko-KR" altLang="en-US" dirty="0" err="1" smtClean="0"/>
              <a:t>패킷을</a:t>
            </a:r>
            <a:r>
              <a:rPr lang="ko-KR" altLang="en-US" dirty="0" smtClean="0"/>
              <a:t> 검사하게 되므로 </a:t>
            </a:r>
            <a:r>
              <a:rPr lang="ko-KR" altLang="en-US" dirty="0" err="1" smtClean="0"/>
              <a:t>라우터의</a:t>
            </a:r>
            <a:r>
              <a:rPr lang="ko-KR" altLang="en-US" dirty="0"/>
              <a:t> </a:t>
            </a:r>
            <a:r>
              <a:rPr lang="ko-KR" altLang="en-US" dirty="0" smtClean="0"/>
              <a:t>자원을 많이 사용하게 됨</a:t>
            </a:r>
            <a:r>
              <a:rPr lang="en-US" altLang="ko-KR" dirty="0" smtClean="0"/>
              <a:t>. </a:t>
            </a:r>
          </a:p>
          <a:p>
            <a:pPr lvl="1"/>
            <a:r>
              <a:rPr lang="ko-KR" altLang="en-US" dirty="0" smtClean="0"/>
              <a:t>꼭 필요한 곳에만 적절하게 </a:t>
            </a:r>
            <a:r>
              <a:rPr lang="en-US" altLang="ko-KR" dirty="0" smtClean="0"/>
              <a:t>ACL</a:t>
            </a:r>
            <a:r>
              <a:rPr lang="ko-KR" altLang="en-US" dirty="0" smtClean="0"/>
              <a:t>을 설정해야 함 </a:t>
            </a:r>
            <a:endParaRPr lang="en-US" altLang="ko-KR" dirty="0" smtClean="0"/>
          </a:p>
          <a:p>
            <a:r>
              <a:rPr lang="en-US" altLang="ko-KR" dirty="0" smtClean="0"/>
              <a:t>ACL</a:t>
            </a:r>
            <a:r>
              <a:rPr lang="ko-KR" altLang="en-US" dirty="0" smtClean="0"/>
              <a:t>의 목적 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라우터에서</a:t>
            </a:r>
            <a:r>
              <a:rPr lang="ko-KR" altLang="en-US" dirty="0" smtClean="0"/>
              <a:t> 보안을 제공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네트워크 </a:t>
            </a:r>
            <a:r>
              <a:rPr lang="ko-KR" altLang="en-US" dirty="0" err="1" smtClean="0"/>
              <a:t>트래픽을</a:t>
            </a:r>
            <a:r>
              <a:rPr lang="ko-KR" altLang="en-US" dirty="0" smtClean="0"/>
              <a:t> 제어 </a:t>
            </a:r>
            <a:r>
              <a:rPr lang="en-US" altLang="ko-KR" dirty="0" smtClean="0"/>
              <a:t>– FTP</a:t>
            </a:r>
            <a:r>
              <a:rPr lang="ko-KR" altLang="en-US" dirty="0" smtClean="0"/>
              <a:t> 제어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비디오 사용 제어 </a:t>
            </a:r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접근제어목록이란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확장 </a:t>
            </a:r>
            <a:r>
              <a:rPr lang="en-US" altLang="ko-KR" dirty="0"/>
              <a:t>ACL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38037" y="260648"/>
            <a:ext cx="4126451" cy="63555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C:\&gt;ipconfig</a:t>
            </a:r>
          </a:p>
          <a:p>
            <a:endParaRPr lang="en-US" altLang="ko-KR" sz="1100" dirty="0"/>
          </a:p>
          <a:p>
            <a:r>
              <a:rPr lang="en-US" altLang="ko-KR" sz="1100" dirty="0"/>
              <a:t>FastEthernet0 Connection:(default port)</a:t>
            </a:r>
          </a:p>
          <a:p>
            <a:endParaRPr lang="en-US" altLang="ko-KR" sz="1100" dirty="0"/>
          </a:p>
          <a:p>
            <a:r>
              <a:rPr lang="en-US" altLang="ko-KR" sz="1100" dirty="0"/>
              <a:t>Link-local IPv6 Address.........: FE80::2D0:FFFF:FE27:D14E</a:t>
            </a:r>
          </a:p>
          <a:p>
            <a:r>
              <a:rPr lang="en-US" altLang="ko-KR" sz="1100" dirty="0"/>
              <a:t>IP Address......................: 1.1.1.2</a:t>
            </a:r>
          </a:p>
          <a:p>
            <a:r>
              <a:rPr lang="en-US" altLang="ko-KR" sz="1100" dirty="0"/>
              <a:t>Subnet Mask.....................: 255.255.255.0</a:t>
            </a:r>
          </a:p>
          <a:p>
            <a:r>
              <a:rPr lang="en-US" altLang="ko-KR" sz="1100" dirty="0"/>
              <a:t>Default Gateway.................: 1.1.1.1</a:t>
            </a:r>
          </a:p>
          <a:p>
            <a:endParaRPr lang="en-US" altLang="ko-KR" sz="1100" dirty="0" smtClean="0"/>
          </a:p>
          <a:p>
            <a:r>
              <a:rPr lang="en-US" altLang="ko-KR" sz="1100" dirty="0" smtClean="0"/>
              <a:t>C</a:t>
            </a:r>
            <a:r>
              <a:rPr lang="en-US" altLang="ko-KR" sz="1100" dirty="0"/>
              <a:t>:\&gt;ping 3.3.3.2</a:t>
            </a:r>
          </a:p>
          <a:p>
            <a:r>
              <a:rPr lang="en-US" altLang="ko-KR" sz="1100" dirty="0" smtClean="0"/>
              <a:t>Pinging </a:t>
            </a:r>
            <a:r>
              <a:rPr lang="en-US" altLang="ko-KR" sz="1100" dirty="0"/>
              <a:t>3.3.3.2 with 32 bytes of data:</a:t>
            </a:r>
          </a:p>
          <a:p>
            <a:r>
              <a:rPr lang="en-US" altLang="ko-KR" sz="1100" dirty="0" smtClean="0"/>
              <a:t>Reply </a:t>
            </a:r>
            <a:r>
              <a:rPr lang="en-US" altLang="ko-KR" sz="1100" dirty="0"/>
              <a:t>from 3.3.3.2: bytes=32 time=1ms TTL=126</a:t>
            </a:r>
          </a:p>
          <a:p>
            <a:r>
              <a:rPr lang="en-US" altLang="ko-KR" sz="1100" dirty="0"/>
              <a:t>Reply from 3.3.3.2: bytes=32 time=10ms TTL=126</a:t>
            </a:r>
          </a:p>
          <a:p>
            <a:r>
              <a:rPr lang="en-US" altLang="ko-KR" sz="1100" dirty="0"/>
              <a:t>Reply from 3.3.3.2: bytes=32 time=1ms TTL=126</a:t>
            </a:r>
          </a:p>
          <a:p>
            <a:r>
              <a:rPr lang="en-US" altLang="ko-KR" sz="1100" dirty="0"/>
              <a:t>Reply from 3.3.3.2: bytes=32 time=10ms TTL=126</a:t>
            </a:r>
          </a:p>
          <a:p>
            <a:endParaRPr lang="en-US" altLang="ko-KR" sz="1100" dirty="0"/>
          </a:p>
          <a:p>
            <a:r>
              <a:rPr lang="en-US" altLang="ko-KR" sz="1100" dirty="0"/>
              <a:t>Ping statistics for 3.3.3.2:</a:t>
            </a:r>
          </a:p>
          <a:p>
            <a:r>
              <a:rPr lang="en-US" altLang="ko-KR" sz="1100" dirty="0"/>
              <a:t>Packets: Sent = 4, Received = 4, Lost = 0 (0% loss),</a:t>
            </a:r>
          </a:p>
          <a:p>
            <a:r>
              <a:rPr lang="en-US" altLang="ko-KR" sz="1100" dirty="0"/>
              <a:t>Approximate round trip times in </a:t>
            </a:r>
            <a:r>
              <a:rPr lang="en-US" altLang="ko-KR" sz="1100" dirty="0" err="1"/>
              <a:t>milli</a:t>
            </a:r>
            <a:r>
              <a:rPr lang="en-US" altLang="ko-KR" sz="1100" dirty="0"/>
              <a:t>-seconds:</a:t>
            </a:r>
          </a:p>
          <a:p>
            <a:r>
              <a:rPr lang="en-US" altLang="ko-KR" sz="1100" dirty="0"/>
              <a:t>Minimum = 1ms, Maximum = 10ms, Average = 5ms</a:t>
            </a:r>
          </a:p>
          <a:p>
            <a:endParaRPr lang="en-US" altLang="ko-KR" sz="1100" dirty="0"/>
          </a:p>
          <a:p>
            <a:r>
              <a:rPr lang="en-US" altLang="ko-KR" sz="1100" dirty="0"/>
              <a:t>C:\&gt;ping 3.3.3.1</a:t>
            </a:r>
          </a:p>
          <a:p>
            <a:r>
              <a:rPr lang="en-US" altLang="ko-KR" sz="1100" dirty="0" smtClean="0"/>
              <a:t>Pinging </a:t>
            </a:r>
            <a:r>
              <a:rPr lang="en-US" altLang="ko-KR" sz="1100" dirty="0"/>
              <a:t>3.3.3.1 with 32 bytes of data:</a:t>
            </a:r>
          </a:p>
          <a:p>
            <a:endParaRPr lang="en-US" altLang="ko-KR" sz="1100" dirty="0"/>
          </a:p>
          <a:p>
            <a:r>
              <a:rPr lang="en-US" altLang="ko-KR" sz="1100" dirty="0"/>
              <a:t>Reply from 1.1.1.1: Destination host unreachable.</a:t>
            </a:r>
          </a:p>
          <a:p>
            <a:r>
              <a:rPr lang="en-US" altLang="ko-KR" sz="1100" dirty="0"/>
              <a:t>Reply from 1.1.1.1: Destination host unreachable.</a:t>
            </a:r>
          </a:p>
          <a:p>
            <a:r>
              <a:rPr lang="en-US" altLang="ko-KR" sz="1100" dirty="0"/>
              <a:t>Reply from 1.1.1.1: Destination host unreachable.</a:t>
            </a:r>
          </a:p>
          <a:p>
            <a:r>
              <a:rPr lang="en-US" altLang="ko-KR" sz="1100" dirty="0"/>
              <a:t>Reply from 1.1.1.1: Destination host unreachable.</a:t>
            </a:r>
          </a:p>
          <a:p>
            <a:endParaRPr lang="en-US" altLang="ko-KR" sz="1100" dirty="0"/>
          </a:p>
          <a:p>
            <a:r>
              <a:rPr lang="en-US" altLang="ko-KR" sz="1100" dirty="0"/>
              <a:t>Ping statistics for 3.3.3.1:</a:t>
            </a:r>
          </a:p>
          <a:p>
            <a:r>
              <a:rPr lang="en-US" altLang="ko-KR" sz="1100" dirty="0"/>
              <a:t>Packets: Sent = 4, Received = 0, Lost = 4 (100% loss</a:t>
            </a:r>
            <a:r>
              <a:rPr lang="en-US" altLang="ko-KR" sz="1100" dirty="0" smtClean="0"/>
              <a:t>),</a:t>
            </a:r>
          </a:p>
          <a:p>
            <a:endParaRPr lang="en-US" altLang="ko-KR" sz="1100" dirty="0" smtClean="0"/>
          </a:p>
          <a:p>
            <a:r>
              <a:rPr lang="en-US" altLang="ko-KR" sz="1100" dirty="0"/>
              <a:t>C:\&gt;telnet 3.3.3.1</a:t>
            </a:r>
          </a:p>
          <a:p>
            <a:r>
              <a:rPr lang="en-US" altLang="ko-KR" sz="1100" dirty="0"/>
              <a:t>Trying 3.3.3.1 ...Open</a:t>
            </a:r>
          </a:p>
          <a:p>
            <a:endParaRPr lang="en-US" altLang="ko-KR" sz="1100" dirty="0"/>
          </a:p>
          <a:p>
            <a:r>
              <a:rPr lang="en-US" altLang="ko-KR" sz="1100" dirty="0"/>
              <a:t>[Connection to 3.3.3.1 closed by foreign host]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47664" y="1916832"/>
            <a:ext cx="2999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PC(3.3.3.2)</a:t>
            </a:r>
            <a:r>
              <a:rPr lang="ko-KR" altLang="en-US" dirty="0" smtClean="0"/>
              <a:t>에는 </a:t>
            </a:r>
            <a:r>
              <a:rPr lang="en-US" altLang="ko-KR" dirty="0" smtClean="0"/>
              <a:t>ping </a:t>
            </a:r>
            <a:r>
              <a:rPr lang="ko-KR" altLang="en-US" dirty="0" smtClean="0"/>
              <a:t>가능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9791" y="3861048"/>
            <a:ext cx="44246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R3</a:t>
            </a:r>
            <a:r>
              <a:rPr lang="ko-KR" altLang="en-US" dirty="0" err="1" smtClean="0"/>
              <a:t>라우터</a:t>
            </a:r>
            <a:r>
              <a:rPr lang="en-US" altLang="ko-KR" dirty="0" smtClean="0"/>
              <a:t>(3.3.3.1)</a:t>
            </a:r>
            <a:r>
              <a:rPr lang="ko-KR" altLang="en-US" dirty="0" smtClean="0"/>
              <a:t>에는 </a:t>
            </a:r>
            <a:r>
              <a:rPr lang="en-US" altLang="ko-KR" dirty="0" smtClean="0"/>
              <a:t>ping </a:t>
            </a:r>
            <a:r>
              <a:rPr lang="ko-KR" altLang="en-US" dirty="0" smtClean="0"/>
              <a:t>안됨</a:t>
            </a:r>
            <a:endParaRPr lang="en-US" altLang="ko-KR" dirty="0" smtClean="0"/>
          </a:p>
          <a:p>
            <a:r>
              <a:rPr lang="en-US" altLang="ko-KR" dirty="0"/>
              <a:t>R3</a:t>
            </a:r>
            <a:r>
              <a:rPr lang="ko-KR" altLang="en-US" dirty="0" err="1"/>
              <a:t>라우터</a:t>
            </a:r>
            <a:r>
              <a:rPr lang="en-US" altLang="ko-KR" dirty="0" smtClean="0"/>
              <a:t>(203.230.7.6)</a:t>
            </a:r>
            <a:r>
              <a:rPr lang="ko-KR" altLang="en-US" dirty="0"/>
              <a:t>에는 </a:t>
            </a:r>
            <a:r>
              <a:rPr lang="en-US" altLang="ko-KR" dirty="0"/>
              <a:t>ping </a:t>
            </a:r>
            <a:r>
              <a:rPr lang="ko-KR" altLang="en-US" dirty="0"/>
              <a:t>안됨</a:t>
            </a:r>
          </a:p>
          <a:p>
            <a:r>
              <a:rPr lang="en-US" altLang="ko-KR" dirty="0"/>
              <a:t>R3</a:t>
            </a:r>
            <a:r>
              <a:rPr lang="ko-KR" altLang="en-US" dirty="0" err="1"/>
              <a:t>라우터</a:t>
            </a:r>
            <a:r>
              <a:rPr lang="en-US" altLang="ko-KR" dirty="0" smtClean="0"/>
              <a:t>(203.230.7.9)</a:t>
            </a:r>
            <a:r>
              <a:rPr lang="ko-KR" altLang="en-US" dirty="0"/>
              <a:t>에는 </a:t>
            </a:r>
            <a:r>
              <a:rPr lang="en-US" altLang="ko-KR" dirty="0"/>
              <a:t>ping </a:t>
            </a:r>
            <a:r>
              <a:rPr lang="ko-KR" altLang="en-US" dirty="0" smtClean="0"/>
              <a:t>안됨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96190" y="5517232"/>
            <a:ext cx="3948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R3</a:t>
            </a:r>
            <a:r>
              <a:rPr lang="ko-KR" altLang="en-US" dirty="0" err="1"/>
              <a:t>라우터</a:t>
            </a:r>
            <a:r>
              <a:rPr lang="en-US" altLang="ko-KR" dirty="0"/>
              <a:t>(3.3.3.1)</a:t>
            </a:r>
            <a:r>
              <a:rPr lang="ko-KR" altLang="en-US" dirty="0" smtClean="0"/>
              <a:t>에 </a:t>
            </a:r>
            <a:r>
              <a:rPr lang="en-US" altLang="ko-KR" dirty="0" smtClean="0"/>
              <a:t>telnet</a:t>
            </a:r>
            <a:r>
              <a:rPr lang="ko-KR" altLang="en-US" dirty="0" smtClean="0"/>
              <a:t>은 가능</a:t>
            </a:r>
            <a:endParaRPr lang="en-US" altLang="ko-KR" dirty="0" smtClean="0"/>
          </a:p>
          <a:p>
            <a:r>
              <a:rPr lang="ko-KR" altLang="en-US" dirty="0" smtClean="0"/>
              <a:t>현재 </a:t>
            </a:r>
            <a:r>
              <a:rPr lang="en-US" altLang="ko-KR" dirty="0" smtClean="0"/>
              <a:t>Telnet </a:t>
            </a:r>
            <a:r>
              <a:rPr lang="ko-KR" altLang="en-US" dirty="0" smtClean="0"/>
              <a:t>서비스는 제공되지 않음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594717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확장 </a:t>
            </a:r>
            <a:r>
              <a:rPr lang="en-US" altLang="ko-KR" dirty="0"/>
              <a:t>ACL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484784"/>
            <a:ext cx="5817618" cy="14773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설정 목표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PC1(1.1.1.3/24)</a:t>
            </a:r>
            <a:r>
              <a:rPr lang="ko-KR" altLang="en-US" dirty="0" smtClean="0"/>
              <a:t>에서</a:t>
            </a:r>
            <a:r>
              <a:rPr lang="en-US" altLang="ko-KR" dirty="0" smtClean="0"/>
              <a:t>  R3 </a:t>
            </a:r>
            <a:r>
              <a:rPr lang="ko-KR" altLang="en-US" dirty="0" err="1" smtClean="0"/>
              <a:t>라우터에</a:t>
            </a:r>
            <a:r>
              <a:rPr lang="ko-KR" altLang="en-US" dirty="0" smtClean="0"/>
              <a:t> </a:t>
            </a:r>
            <a:r>
              <a:rPr lang="en-US" altLang="ko-KR" dirty="0" smtClean="0"/>
              <a:t>telnet </a:t>
            </a:r>
            <a:r>
              <a:rPr lang="ko-KR" altLang="en-US" dirty="0" smtClean="0"/>
              <a:t>접속 불가  </a:t>
            </a:r>
            <a:endParaRPr lang="ko-KR" altLang="en-US" dirty="0"/>
          </a:p>
          <a:p>
            <a:r>
              <a:rPr lang="en-US" altLang="ko-KR" dirty="0" smtClean="0"/>
              <a:t>telnet </a:t>
            </a:r>
            <a:r>
              <a:rPr lang="ko-KR" altLang="en-US" dirty="0" smtClean="0"/>
              <a:t>이외의 다른 서비스는 사용 가능</a:t>
            </a:r>
            <a:endParaRPr lang="en-US" altLang="ko-KR" dirty="0" smtClean="0"/>
          </a:p>
          <a:p>
            <a:r>
              <a:rPr lang="en-US" altLang="ko-KR" dirty="0" smtClean="0"/>
              <a:t>R3 </a:t>
            </a:r>
            <a:r>
              <a:rPr lang="ko-KR" altLang="en-US" dirty="0" err="1" smtClean="0"/>
              <a:t>라우터에서</a:t>
            </a:r>
            <a:r>
              <a:rPr lang="ko-KR" altLang="en-US" dirty="0" smtClean="0"/>
              <a:t> </a:t>
            </a:r>
            <a:r>
              <a:rPr lang="en-US" altLang="ko-KR" dirty="0" smtClean="0"/>
              <a:t>access-list </a:t>
            </a:r>
            <a:r>
              <a:rPr lang="ko-KR" altLang="en-US" dirty="0" smtClean="0"/>
              <a:t>설정  </a:t>
            </a:r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67544" y="2996952"/>
            <a:ext cx="6824304" cy="310854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R3(</a:t>
            </a:r>
            <a:r>
              <a:rPr lang="en-US" altLang="ko-KR" sz="1400" dirty="0" err="1"/>
              <a:t>config</a:t>
            </a:r>
            <a:r>
              <a:rPr lang="en-US" altLang="ko-KR" sz="1400" dirty="0"/>
              <a:t>)#line </a:t>
            </a:r>
            <a:r>
              <a:rPr lang="en-US" altLang="ko-KR" sz="1400" dirty="0" err="1"/>
              <a:t>vty</a:t>
            </a:r>
            <a:r>
              <a:rPr lang="en-US" altLang="ko-KR" sz="1400" dirty="0"/>
              <a:t> 0 4</a:t>
            </a:r>
          </a:p>
          <a:p>
            <a:r>
              <a:rPr lang="en-US" altLang="ko-KR" sz="1400" dirty="0"/>
              <a:t>R3(</a:t>
            </a:r>
            <a:r>
              <a:rPr lang="en-US" altLang="ko-KR" sz="1400" dirty="0" err="1"/>
              <a:t>config</a:t>
            </a:r>
            <a:r>
              <a:rPr lang="en-US" altLang="ko-KR" sz="1400" dirty="0"/>
              <a:t>-line)#password cisco</a:t>
            </a:r>
          </a:p>
          <a:p>
            <a:r>
              <a:rPr lang="en-US" altLang="ko-KR" sz="1400" dirty="0"/>
              <a:t>R3(</a:t>
            </a:r>
            <a:r>
              <a:rPr lang="en-US" altLang="ko-KR" sz="1400" dirty="0" err="1"/>
              <a:t>config</a:t>
            </a:r>
            <a:r>
              <a:rPr lang="en-US" altLang="ko-KR" sz="1400" dirty="0"/>
              <a:t>-line)#login</a:t>
            </a:r>
          </a:p>
          <a:p>
            <a:r>
              <a:rPr lang="en-US" altLang="ko-KR" sz="1400" dirty="0"/>
              <a:t>R3(</a:t>
            </a:r>
            <a:r>
              <a:rPr lang="en-US" altLang="ko-KR" sz="1400" dirty="0" err="1"/>
              <a:t>config</a:t>
            </a:r>
            <a:r>
              <a:rPr lang="en-US" altLang="ko-KR" sz="1400" dirty="0"/>
              <a:t>-line)#exit</a:t>
            </a:r>
          </a:p>
          <a:p>
            <a:r>
              <a:rPr lang="en-US" altLang="ko-KR" sz="1400" dirty="0" smtClean="0"/>
              <a:t>R3(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)#</a:t>
            </a:r>
            <a:endParaRPr lang="en-US" altLang="ko-KR" sz="1400" dirty="0"/>
          </a:p>
          <a:p>
            <a:r>
              <a:rPr lang="en-US" altLang="ko-KR" sz="1400" b="1" dirty="0"/>
              <a:t>R3(</a:t>
            </a:r>
            <a:r>
              <a:rPr lang="en-US" altLang="ko-KR" sz="1400" b="1" dirty="0" err="1"/>
              <a:t>config</a:t>
            </a:r>
            <a:r>
              <a:rPr lang="en-US" altLang="ko-KR" sz="1400" b="1" dirty="0"/>
              <a:t>)#access-list 101 deny </a:t>
            </a:r>
            <a:r>
              <a:rPr lang="en-US" altLang="ko-KR" sz="1400" b="1" dirty="0" err="1"/>
              <a:t>tcp</a:t>
            </a:r>
            <a:r>
              <a:rPr lang="en-US" altLang="ko-KR" sz="1400" b="1" dirty="0"/>
              <a:t> host 1.1.1.3 host 3.3.3.1 </a:t>
            </a:r>
            <a:r>
              <a:rPr lang="en-US" altLang="ko-KR" sz="1400" b="1" dirty="0" err="1"/>
              <a:t>eq</a:t>
            </a:r>
            <a:r>
              <a:rPr lang="en-US" altLang="ko-KR" sz="1400" b="1" dirty="0"/>
              <a:t> telnet</a:t>
            </a:r>
          </a:p>
          <a:p>
            <a:r>
              <a:rPr lang="en-US" altLang="ko-KR" sz="1400" b="1" dirty="0"/>
              <a:t>R3(</a:t>
            </a:r>
            <a:r>
              <a:rPr lang="en-US" altLang="ko-KR" sz="1400" b="1" dirty="0" err="1"/>
              <a:t>config</a:t>
            </a:r>
            <a:r>
              <a:rPr lang="en-US" altLang="ko-KR" sz="1400" b="1" dirty="0"/>
              <a:t>)#access-list 101 deny </a:t>
            </a:r>
            <a:r>
              <a:rPr lang="en-US" altLang="ko-KR" sz="1400" b="1" dirty="0" err="1"/>
              <a:t>tcp</a:t>
            </a:r>
            <a:r>
              <a:rPr lang="en-US" altLang="ko-KR" sz="1400" b="1" dirty="0"/>
              <a:t> host 1.1.1.3 host 203.230.7.6 </a:t>
            </a:r>
            <a:r>
              <a:rPr lang="en-US" altLang="ko-KR" sz="1400" b="1" dirty="0" err="1"/>
              <a:t>eq</a:t>
            </a:r>
            <a:r>
              <a:rPr lang="en-US" altLang="ko-KR" sz="1400" b="1" dirty="0"/>
              <a:t> telnet</a:t>
            </a:r>
          </a:p>
          <a:p>
            <a:r>
              <a:rPr lang="en-US" altLang="ko-KR" sz="1400" b="1" dirty="0"/>
              <a:t>R3(</a:t>
            </a:r>
            <a:r>
              <a:rPr lang="en-US" altLang="ko-KR" sz="1400" b="1" dirty="0" err="1"/>
              <a:t>config</a:t>
            </a:r>
            <a:r>
              <a:rPr lang="en-US" altLang="ko-KR" sz="1400" b="1" dirty="0"/>
              <a:t>)#access-list 101 deny </a:t>
            </a:r>
            <a:r>
              <a:rPr lang="en-US" altLang="ko-KR" sz="1400" b="1" dirty="0" err="1"/>
              <a:t>tcp</a:t>
            </a:r>
            <a:r>
              <a:rPr lang="en-US" altLang="ko-KR" sz="1400" b="1" dirty="0"/>
              <a:t> host 1.1.1.3 host 203.230.7.9 </a:t>
            </a:r>
            <a:r>
              <a:rPr lang="en-US" altLang="ko-KR" sz="1400" b="1" dirty="0" err="1"/>
              <a:t>eq</a:t>
            </a:r>
            <a:r>
              <a:rPr lang="en-US" altLang="ko-KR" sz="1400" b="1" dirty="0"/>
              <a:t> telnet</a:t>
            </a:r>
          </a:p>
          <a:p>
            <a:r>
              <a:rPr lang="en-US" altLang="ko-KR" sz="1400" dirty="0"/>
              <a:t>R3(</a:t>
            </a:r>
            <a:r>
              <a:rPr lang="en-US" altLang="ko-KR" sz="1400" dirty="0" err="1"/>
              <a:t>config</a:t>
            </a:r>
            <a:r>
              <a:rPr lang="en-US" altLang="ko-KR" sz="1400" dirty="0"/>
              <a:t>)#access-list 101 permit </a:t>
            </a:r>
            <a:r>
              <a:rPr lang="en-US" altLang="ko-KR" sz="1400" dirty="0" err="1"/>
              <a:t>ip</a:t>
            </a:r>
            <a:r>
              <a:rPr lang="en-US" altLang="ko-KR" sz="1400" dirty="0"/>
              <a:t> any </a:t>
            </a:r>
            <a:r>
              <a:rPr lang="en-US" altLang="ko-KR" sz="1400" dirty="0" err="1"/>
              <a:t>any</a:t>
            </a:r>
            <a:endParaRPr lang="en-US" altLang="ko-KR" sz="1400" dirty="0"/>
          </a:p>
          <a:p>
            <a:r>
              <a:rPr lang="en-US" altLang="ko-KR" sz="1400" dirty="0" smtClean="0"/>
              <a:t>R3(</a:t>
            </a:r>
            <a:r>
              <a:rPr lang="en-US" altLang="ko-KR" sz="1400" dirty="0" err="1" smtClean="0"/>
              <a:t>config</a:t>
            </a:r>
            <a:r>
              <a:rPr lang="en-US" altLang="ko-KR" sz="1400" dirty="0"/>
              <a:t>)#</a:t>
            </a:r>
            <a:r>
              <a:rPr lang="en-US" altLang="ko-KR" sz="1400" dirty="0" err="1"/>
              <a:t>int</a:t>
            </a:r>
            <a:r>
              <a:rPr lang="en-US" altLang="ko-KR" sz="1400" dirty="0"/>
              <a:t> se0/0/0</a:t>
            </a:r>
          </a:p>
          <a:p>
            <a:r>
              <a:rPr lang="en-US" altLang="ko-KR" sz="1400" dirty="0" smtClean="0"/>
              <a:t>R3(</a:t>
            </a:r>
            <a:r>
              <a:rPr lang="en-US" altLang="ko-KR" sz="1400" dirty="0" err="1" smtClean="0"/>
              <a:t>config</a:t>
            </a:r>
            <a:r>
              <a:rPr lang="en-US" altLang="ko-KR" sz="1400" dirty="0" smtClean="0"/>
              <a:t>-if</a:t>
            </a:r>
            <a:r>
              <a:rPr lang="en-US" altLang="ko-KR" sz="1400" dirty="0"/>
              <a:t>)#</a:t>
            </a:r>
            <a:r>
              <a:rPr lang="en-US" altLang="ko-KR" sz="1400" dirty="0" err="1"/>
              <a:t>ip</a:t>
            </a:r>
            <a:r>
              <a:rPr lang="en-US" altLang="ko-KR" sz="1400" dirty="0"/>
              <a:t> access-group 101 in</a:t>
            </a:r>
          </a:p>
          <a:p>
            <a:r>
              <a:rPr lang="en-US" altLang="ko-KR" sz="1400" dirty="0"/>
              <a:t>R3(</a:t>
            </a:r>
            <a:r>
              <a:rPr lang="en-US" altLang="ko-KR" sz="1400" dirty="0" err="1"/>
              <a:t>config</a:t>
            </a:r>
            <a:r>
              <a:rPr lang="en-US" altLang="ko-KR" sz="1400" dirty="0"/>
              <a:t>-if)#exit</a:t>
            </a:r>
          </a:p>
          <a:p>
            <a:r>
              <a:rPr lang="en-US" altLang="ko-KR" sz="1400" dirty="0"/>
              <a:t>R3(</a:t>
            </a:r>
            <a:r>
              <a:rPr lang="en-US" altLang="ko-KR" sz="1400" dirty="0" err="1"/>
              <a:t>config</a:t>
            </a:r>
            <a:r>
              <a:rPr lang="en-US" altLang="ko-KR" sz="1400" dirty="0"/>
              <a:t>)#</a:t>
            </a:r>
            <a:r>
              <a:rPr lang="en-US" altLang="ko-KR" sz="1400" dirty="0" err="1"/>
              <a:t>int</a:t>
            </a:r>
            <a:r>
              <a:rPr lang="en-US" altLang="ko-KR" sz="1400" dirty="0"/>
              <a:t> se0/0/1</a:t>
            </a:r>
          </a:p>
          <a:p>
            <a:r>
              <a:rPr lang="en-US" altLang="ko-KR" sz="1400" dirty="0"/>
              <a:t>R3(</a:t>
            </a:r>
            <a:r>
              <a:rPr lang="en-US" altLang="ko-KR" sz="1400" dirty="0" err="1"/>
              <a:t>config</a:t>
            </a:r>
            <a:r>
              <a:rPr lang="en-US" altLang="ko-KR" sz="1400" dirty="0"/>
              <a:t>-if)#</a:t>
            </a:r>
            <a:r>
              <a:rPr lang="en-US" altLang="ko-KR" sz="1400" dirty="0" err="1"/>
              <a:t>ip</a:t>
            </a:r>
            <a:r>
              <a:rPr lang="en-US" altLang="ko-KR" sz="1400" dirty="0"/>
              <a:t> access-group 101 in</a:t>
            </a:r>
            <a:endParaRPr lang="ko-KR" alt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5234106" y="4782051"/>
            <a:ext cx="3658374" cy="20313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050" dirty="0" smtClean="0"/>
              <a:t>PC 1.1.1.3</a:t>
            </a:r>
            <a:r>
              <a:rPr lang="ko-KR" altLang="en-US" sz="1050" dirty="0" smtClean="0"/>
              <a:t>에서 </a:t>
            </a:r>
            <a:endParaRPr lang="en-US" altLang="ko-KR" sz="1050" dirty="0" smtClean="0"/>
          </a:p>
          <a:p>
            <a:r>
              <a:rPr lang="en-US" altLang="ko-KR" sz="1050" dirty="0"/>
              <a:t>C:\&gt;telnet 3.3.3.1</a:t>
            </a:r>
          </a:p>
          <a:p>
            <a:r>
              <a:rPr lang="en-US" altLang="ko-KR" sz="1050" dirty="0"/>
              <a:t>Trying 3.3.3.1 ...</a:t>
            </a:r>
          </a:p>
          <a:p>
            <a:r>
              <a:rPr lang="en-US" altLang="ko-KR" sz="1050" dirty="0"/>
              <a:t>% Connection timed out; remote host not responding</a:t>
            </a:r>
          </a:p>
          <a:p>
            <a:r>
              <a:rPr lang="en-US" altLang="ko-KR" sz="1050" dirty="0"/>
              <a:t>C:\&gt;ping 3.3.3.1</a:t>
            </a:r>
          </a:p>
          <a:p>
            <a:endParaRPr lang="en-US" altLang="ko-KR" sz="1050" dirty="0"/>
          </a:p>
          <a:p>
            <a:r>
              <a:rPr lang="en-US" altLang="ko-KR" sz="1050" dirty="0"/>
              <a:t>Pinging 3.3.3.1 with 32 bytes of data:</a:t>
            </a:r>
          </a:p>
          <a:p>
            <a:endParaRPr lang="en-US" altLang="ko-KR" sz="1050" dirty="0"/>
          </a:p>
          <a:p>
            <a:r>
              <a:rPr lang="en-US" altLang="ko-KR" sz="1050" dirty="0"/>
              <a:t>Reply from 3.3.3.1: bytes=32 time=6ms TTL=254</a:t>
            </a:r>
          </a:p>
          <a:p>
            <a:r>
              <a:rPr lang="en-US" altLang="ko-KR" sz="1050" dirty="0"/>
              <a:t>Reply from 3.3.3.1: bytes=32 time=1ms TTL=254</a:t>
            </a:r>
          </a:p>
          <a:p>
            <a:r>
              <a:rPr lang="en-US" altLang="ko-KR" sz="1050" dirty="0"/>
              <a:t>Reply from 3.3.3.1: bytes=32 time=1ms TTL=254</a:t>
            </a:r>
          </a:p>
          <a:p>
            <a:r>
              <a:rPr lang="en-US" altLang="ko-KR" sz="1050" dirty="0"/>
              <a:t>Reply from 3.3.3.1: bytes=32 time=1ms </a:t>
            </a:r>
            <a:r>
              <a:rPr lang="en-US" altLang="ko-KR" sz="1050" dirty="0" smtClean="0"/>
              <a:t>TTL=254</a:t>
            </a:r>
            <a:endParaRPr lang="en-US" altLang="ko-KR" sz="1050" dirty="0"/>
          </a:p>
        </p:txBody>
      </p:sp>
      <p:cxnSp>
        <p:nvCxnSpPr>
          <p:cNvPr id="7" name="직선 화살표 연결선 6"/>
          <p:cNvCxnSpPr/>
          <p:nvPr/>
        </p:nvCxnSpPr>
        <p:spPr>
          <a:xfrm flipH="1">
            <a:off x="5508104" y="2636912"/>
            <a:ext cx="1296144" cy="1368152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804248" y="2348880"/>
            <a:ext cx="16674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3</a:t>
            </a:r>
            <a:r>
              <a:rPr lang="ko-KR" altLang="en-US" sz="1400" dirty="0" smtClean="0"/>
              <a:t>개의 주소에 설정</a:t>
            </a:r>
            <a:endParaRPr lang="ko-KR" altLang="en-US" sz="1400" dirty="0"/>
          </a:p>
        </p:txBody>
      </p:sp>
      <p:cxnSp>
        <p:nvCxnSpPr>
          <p:cNvPr id="12" name="직선 화살표 연결선 11"/>
          <p:cNvCxnSpPr/>
          <p:nvPr/>
        </p:nvCxnSpPr>
        <p:spPr>
          <a:xfrm flipH="1" flipV="1">
            <a:off x="2411760" y="6021288"/>
            <a:ext cx="432048" cy="36004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43808" y="6215268"/>
            <a:ext cx="1898277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입력 </a:t>
            </a:r>
            <a:r>
              <a:rPr lang="en-US" altLang="ko-KR" sz="1400" dirty="0" err="1" smtClean="0"/>
              <a:t>int</a:t>
            </a:r>
            <a:r>
              <a:rPr lang="ko-KR" altLang="en-US" sz="1400" dirty="0" smtClean="0"/>
              <a:t>가 </a:t>
            </a:r>
            <a:r>
              <a:rPr lang="en-US" altLang="ko-KR" sz="1400" dirty="0" smtClean="0"/>
              <a:t>2</a:t>
            </a:r>
            <a:r>
              <a:rPr lang="ko-KR" altLang="en-US" sz="1400" dirty="0" smtClean="0"/>
              <a:t>개이므로</a:t>
            </a:r>
            <a:endParaRPr lang="en-US" altLang="ko-KR" sz="1400" dirty="0" smtClean="0"/>
          </a:p>
          <a:p>
            <a:r>
              <a:rPr lang="ko-KR" altLang="en-US" sz="1400" dirty="0" smtClean="0"/>
              <a:t>모두 설정</a:t>
            </a:r>
            <a:endParaRPr lang="ko-KR" altLang="en-US" sz="1400" dirty="0"/>
          </a:p>
        </p:txBody>
      </p:sp>
      <p:cxnSp>
        <p:nvCxnSpPr>
          <p:cNvPr id="13" name="직선 화살표 연결선 12"/>
          <p:cNvCxnSpPr/>
          <p:nvPr/>
        </p:nvCxnSpPr>
        <p:spPr>
          <a:xfrm flipH="1" flipV="1">
            <a:off x="2555776" y="5373216"/>
            <a:ext cx="288032" cy="842052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6230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/>
              <a:t>번호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대신 문자로 정의하여 사용하는 표준 </a:t>
            </a:r>
            <a:r>
              <a:rPr lang="en-US" altLang="ko-KR" sz="2400" dirty="0" smtClean="0"/>
              <a:t>ACL</a:t>
            </a:r>
            <a:endParaRPr lang="ko-KR" altLang="en-US" sz="24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Named</a:t>
            </a:r>
            <a:r>
              <a:rPr lang="ko-KR" altLang="en-US" dirty="0" smtClean="0"/>
              <a:t> 표준 </a:t>
            </a:r>
            <a:r>
              <a:rPr lang="en-US" altLang="ko-KR" dirty="0" smtClean="0"/>
              <a:t>ACL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228876"/>
            <a:ext cx="5019323" cy="14773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설정 목표 </a:t>
            </a:r>
            <a:endParaRPr lang="en-US" altLang="ko-KR" dirty="0" smtClean="0"/>
          </a:p>
          <a:p>
            <a:r>
              <a:rPr lang="en-US" altLang="ko-KR" dirty="0" smtClean="0"/>
              <a:t>- PC1 </a:t>
            </a:r>
            <a:r>
              <a:rPr lang="en-US" altLang="ko-KR" dirty="0"/>
              <a:t>(</a:t>
            </a:r>
            <a:r>
              <a:rPr lang="en-US" altLang="ko-KR" dirty="0" smtClean="0"/>
              <a:t>1.1.1.3/24</a:t>
            </a:r>
            <a:r>
              <a:rPr lang="en-US" altLang="ko-KR" dirty="0"/>
              <a:t>) </a:t>
            </a:r>
            <a:r>
              <a:rPr lang="ko-KR" altLang="en-US" dirty="0" smtClean="0"/>
              <a:t>은 모든 장치와 통신 허용 </a:t>
            </a:r>
            <a:endParaRPr lang="ko-KR" altLang="en-US" dirty="0"/>
          </a:p>
          <a:p>
            <a:r>
              <a:rPr lang="en-US" altLang="ko-KR" dirty="0" smtClean="0"/>
              <a:t>- </a:t>
            </a:r>
            <a:r>
              <a:rPr lang="ko-KR" altLang="en-US" dirty="0" smtClean="0"/>
              <a:t>다른 </a:t>
            </a:r>
            <a:r>
              <a:rPr lang="en-US" altLang="ko-KR" dirty="0" smtClean="0"/>
              <a:t>PC</a:t>
            </a:r>
            <a:r>
              <a:rPr lang="ko-KR" altLang="en-US" dirty="0" smtClean="0"/>
              <a:t>는 모든 장치와 통신 금</a:t>
            </a:r>
            <a:r>
              <a:rPr lang="ko-KR" altLang="en-US" dirty="0"/>
              <a:t>지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라우터</a:t>
            </a:r>
            <a:r>
              <a:rPr lang="ko-KR" altLang="en-US" dirty="0" smtClean="0"/>
              <a:t> </a:t>
            </a:r>
            <a:r>
              <a:rPr lang="en-US" altLang="ko-KR" dirty="0" smtClean="0"/>
              <a:t>R1</a:t>
            </a:r>
            <a:r>
              <a:rPr lang="ko-KR" altLang="en-US" dirty="0" smtClean="0"/>
              <a:t>에서 </a:t>
            </a:r>
            <a:r>
              <a:rPr lang="en-US" altLang="ko-KR" dirty="0" smtClean="0"/>
              <a:t>Named </a:t>
            </a:r>
            <a:r>
              <a:rPr lang="ko-KR" altLang="en-US" dirty="0" smtClean="0"/>
              <a:t>표준 </a:t>
            </a:r>
            <a:r>
              <a:rPr lang="en-US" altLang="ko-KR" dirty="0" smtClean="0"/>
              <a:t>ACL </a:t>
            </a:r>
            <a:r>
              <a:rPr lang="ko-KR" altLang="en-US" dirty="0" smtClean="0"/>
              <a:t>설정 </a:t>
            </a:r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67544" y="4005064"/>
            <a:ext cx="5219699" cy="20313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/>
              <a:t>R1(</a:t>
            </a:r>
            <a:r>
              <a:rPr lang="en-US" altLang="ko-KR" dirty="0" err="1"/>
              <a:t>config</a:t>
            </a:r>
            <a:r>
              <a:rPr lang="en-US" altLang="ko-KR" dirty="0"/>
              <a:t>)#</a:t>
            </a:r>
            <a:r>
              <a:rPr lang="en-US" altLang="ko-KR" dirty="0" err="1"/>
              <a:t>ip</a:t>
            </a:r>
            <a:r>
              <a:rPr lang="en-US" altLang="ko-KR" dirty="0"/>
              <a:t> access-list </a:t>
            </a:r>
            <a:r>
              <a:rPr lang="en-US" altLang="ko-KR" b="1" dirty="0"/>
              <a:t>standard </a:t>
            </a:r>
            <a:r>
              <a:rPr lang="en-US" altLang="ko-KR" b="1" dirty="0" err="1"/>
              <a:t>infocomm</a:t>
            </a:r>
            <a:endParaRPr lang="en-US" altLang="ko-KR" b="1" dirty="0"/>
          </a:p>
          <a:p>
            <a:r>
              <a:rPr lang="en-US" altLang="ko-KR" dirty="0"/>
              <a:t>R1(</a:t>
            </a:r>
            <a:r>
              <a:rPr lang="en-US" altLang="ko-KR" dirty="0" err="1"/>
              <a:t>config-std-nacl</a:t>
            </a:r>
            <a:r>
              <a:rPr lang="en-US" altLang="ko-KR" dirty="0"/>
              <a:t>)#permit host 1.1.1.3</a:t>
            </a:r>
          </a:p>
          <a:p>
            <a:r>
              <a:rPr lang="en-US" altLang="ko-KR" dirty="0"/>
              <a:t>R1(</a:t>
            </a:r>
            <a:r>
              <a:rPr lang="en-US" altLang="ko-KR" dirty="0" err="1"/>
              <a:t>config-std-nacl</a:t>
            </a:r>
            <a:r>
              <a:rPr lang="en-US" altLang="ko-KR" dirty="0"/>
              <a:t>)#deny any</a:t>
            </a:r>
          </a:p>
          <a:p>
            <a:r>
              <a:rPr lang="en-US" altLang="ko-KR" dirty="0"/>
              <a:t>R1(</a:t>
            </a:r>
            <a:r>
              <a:rPr lang="en-US" altLang="ko-KR" dirty="0" err="1"/>
              <a:t>config-std-nacl</a:t>
            </a:r>
            <a:r>
              <a:rPr lang="en-US" altLang="ko-KR" dirty="0"/>
              <a:t>)#exit</a:t>
            </a:r>
          </a:p>
          <a:p>
            <a:r>
              <a:rPr lang="en-US" altLang="ko-KR" dirty="0"/>
              <a:t>R1(</a:t>
            </a:r>
            <a:r>
              <a:rPr lang="en-US" altLang="ko-KR" dirty="0" err="1"/>
              <a:t>config</a:t>
            </a:r>
            <a:r>
              <a:rPr lang="en-US" altLang="ko-KR" dirty="0"/>
              <a:t>)#</a:t>
            </a:r>
            <a:r>
              <a:rPr lang="en-US" altLang="ko-KR" dirty="0" err="1"/>
              <a:t>int</a:t>
            </a:r>
            <a:r>
              <a:rPr lang="en-US" altLang="ko-KR" dirty="0"/>
              <a:t> fa0/0</a:t>
            </a:r>
          </a:p>
          <a:p>
            <a:r>
              <a:rPr lang="en-US" altLang="ko-KR" dirty="0"/>
              <a:t>R1(</a:t>
            </a:r>
            <a:r>
              <a:rPr lang="en-US" altLang="ko-KR" dirty="0" err="1"/>
              <a:t>config</a:t>
            </a:r>
            <a:r>
              <a:rPr lang="en-US" altLang="ko-KR" dirty="0"/>
              <a:t>-if)#</a:t>
            </a:r>
            <a:r>
              <a:rPr lang="en-US" altLang="ko-KR" dirty="0" err="1"/>
              <a:t>ip</a:t>
            </a:r>
            <a:r>
              <a:rPr lang="en-US" altLang="ko-KR" dirty="0"/>
              <a:t> access-group </a:t>
            </a:r>
            <a:r>
              <a:rPr lang="en-US" altLang="ko-KR" dirty="0" err="1"/>
              <a:t>infocomm</a:t>
            </a:r>
            <a:r>
              <a:rPr lang="en-US" altLang="ko-KR" dirty="0"/>
              <a:t> in</a:t>
            </a:r>
          </a:p>
          <a:p>
            <a:r>
              <a:rPr lang="en-US" altLang="ko-KR" dirty="0"/>
              <a:t>R1(</a:t>
            </a:r>
            <a:r>
              <a:rPr lang="en-US" altLang="ko-KR" dirty="0" err="1"/>
              <a:t>config</a:t>
            </a:r>
            <a:r>
              <a:rPr lang="en-US" altLang="ko-KR" dirty="0"/>
              <a:t>-if)#exit</a:t>
            </a:r>
            <a:endParaRPr lang="ko-KR" altLang="en-US" dirty="0"/>
          </a:p>
        </p:txBody>
      </p:sp>
      <p:cxnSp>
        <p:nvCxnSpPr>
          <p:cNvPr id="6" name="직선 화살표 연결선 5"/>
          <p:cNvCxnSpPr/>
          <p:nvPr/>
        </p:nvCxnSpPr>
        <p:spPr>
          <a:xfrm flipV="1">
            <a:off x="3995936" y="3068960"/>
            <a:ext cx="2016224" cy="936104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84168" y="2944986"/>
            <a:ext cx="2299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standard: </a:t>
            </a:r>
            <a:r>
              <a:rPr lang="ko-KR" altLang="en-US" dirty="0" smtClean="0"/>
              <a:t>표준 </a:t>
            </a:r>
            <a:r>
              <a:rPr lang="en-US" altLang="ko-KR" dirty="0" smtClean="0"/>
              <a:t>ACL</a:t>
            </a:r>
            <a:endParaRPr lang="ko-KR" altLang="en-US" dirty="0"/>
          </a:p>
        </p:txBody>
      </p:sp>
      <p:cxnSp>
        <p:nvCxnSpPr>
          <p:cNvPr id="9" name="직선 화살표 연결선 8"/>
          <p:cNvCxnSpPr/>
          <p:nvPr/>
        </p:nvCxnSpPr>
        <p:spPr>
          <a:xfrm flipV="1">
            <a:off x="4860032" y="3537012"/>
            <a:ext cx="1152128" cy="542861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84168" y="3429000"/>
            <a:ext cx="2739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infocomm</a:t>
            </a:r>
            <a:r>
              <a:rPr lang="en-US" altLang="ko-KR" dirty="0" smtClean="0"/>
              <a:t>: </a:t>
            </a:r>
            <a:r>
              <a:rPr lang="ko-KR" altLang="en-US" dirty="0" smtClean="0"/>
              <a:t>표준 </a:t>
            </a:r>
            <a:r>
              <a:rPr lang="en-US" altLang="ko-KR" dirty="0" smtClean="0"/>
              <a:t>ACL</a:t>
            </a:r>
            <a:r>
              <a:rPr lang="ko-KR" altLang="en-US" dirty="0" smtClean="0"/>
              <a:t>의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	     </a:t>
            </a:r>
            <a:r>
              <a:rPr lang="ko-KR" altLang="en-US" dirty="0" smtClean="0"/>
              <a:t>이름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148061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/>
              <a:t>번호</a:t>
            </a:r>
            <a:r>
              <a:rPr lang="en-US" altLang="ko-KR" sz="2400" dirty="0"/>
              <a:t> </a:t>
            </a:r>
            <a:r>
              <a:rPr lang="ko-KR" altLang="en-US" sz="2400" dirty="0"/>
              <a:t>대신 문자로 정의하여 사용하는 </a:t>
            </a:r>
            <a:r>
              <a:rPr lang="ko-KR" altLang="en-US" sz="2400" dirty="0" smtClean="0"/>
              <a:t>확</a:t>
            </a:r>
            <a:r>
              <a:rPr lang="ko-KR" altLang="en-US" sz="2400" dirty="0"/>
              <a:t>장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ACL</a:t>
            </a:r>
            <a:endParaRPr lang="ko-KR" altLang="en-US" sz="24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Named</a:t>
            </a:r>
            <a:r>
              <a:rPr lang="ko-KR" altLang="en-US" dirty="0"/>
              <a:t> </a:t>
            </a:r>
            <a:r>
              <a:rPr lang="ko-KR" altLang="en-US" dirty="0" smtClean="0"/>
              <a:t>확장 </a:t>
            </a:r>
            <a:r>
              <a:rPr lang="en-US" altLang="ko-KR" dirty="0"/>
              <a:t>ACL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0756" y="2060848"/>
            <a:ext cx="3892412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sz="1600" dirty="0" smtClean="0"/>
              <a:t>설정 목표 </a:t>
            </a:r>
            <a:endParaRPr lang="en-US" altLang="ko-KR" sz="1600" dirty="0" smtClean="0"/>
          </a:p>
          <a:p>
            <a:r>
              <a:rPr lang="en-US" altLang="ko-KR" sz="1600" dirty="0" smtClean="0"/>
              <a:t>- PC0 </a:t>
            </a:r>
            <a:r>
              <a:rPr lang="en-US" altLang="ko-KR" sz="1600" dirty="0"/>
              <a:t>(</a:t>
            </a:r>
            <a:r>
              <a:rPr lang="en-US" altLang="ko-KR" sz="1600" dirty="0" smtClean="0"/>
              <a:t>1.1.1.2/24</a:t>
            </a:r>
            <a:r>
              <a:rPr lang="en-US" altLang="ko-KR" sz="1600" dirty="0"/>
              <a:t>) </a:t>
            </a:r>
            <a:r>
              <a:rPr lang="ko-KR" altLang="en-US" sz="1600" dirty="0" smtClean="0"/>
              <a:t>은 </a:t>
            </a:r>
            <a:r>
              <a:rPr lang="en-US" altLang="ko-KR" sz="1600" dirty="0" smtClean="0"/>
              <a:t>R3</a:t>
            </a:r>
            <a:r>
              <a:rPr lang="ko-KR" altLang="en-US" sz="1600" dirty="0" smtClean="0"/>
              <a:t>에 </a:t>
            </a:r>
            <a:r>
              <a:rPr lang="en-US" altLang="ko-KR" sz="1600" dirty="0" smtClean="0"/>
              <a:t>ping </a:t>
            </a:r>
            <a:r>
              <a:rPr lang="ko-KR" altLang="en-US" sz="1600" dirty="0" smtClean="0"/>
              <a:t>금지 </a:t>
            </a:r>
            <a:endParaRPr lang="en-US" altLang="ko-KR" sz="1600" dirty="0" smtClean="0"/>
          </a:p>
          <a:p>
            <a:r>
              <a:rPr lang="en-US" altLang="ko-KR" sz="1600" dirty="0" smtClean="0"/>
              <a:t>- </a:t>
            </a:r>
            <a:r>
              <a:rPr lang="ko-KR" altLang="en-US" sz="1600" dirty="0" smtClean="0"/>
              <a:t>다른 모든 서비스는 사용 가능</a:t>
            </a:r>
            <a:endParaRPr lang="en-US" altLang="ko-KR" sz="1600" dirty="0" smtClean="0"/>
          </a:p>
          <a:p>
            <a:r>
              <a:rPr lang="ko-KR" altLang="en-US" sz="1600" dirty="0" err="1" smtClean="0"/>
              <a:t>라우터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R1</a:t>
            </a:r>
            <a:r>
              <a:rPr lang="ko-KR" altLang="en-US" sz="1600" dirty="0" smtClean="0"/>
              <a:t>에서 </a:t>
            </a:r>
            <a:r>
              <a:rPr lang="en-US" altLang="ko-KR" sz="1600" dirty="0" smtClean="0"/>
              <a:t>Named </a:t>
            </a:r>
            <a:r>
              <a:rPr lang="ko-KR" altLang="en-US" sz="1600" dirty="0" smtClean="0"/>
              <a:t>확장 </a:t>
            </a:r>
            <a:r>
              <a:rPr lang="en-US" altLang="ko-KR" sz="1600" dirty="0" smtClean="0"/>
              <a:t>ACL </a:t>
            </a:r>
            <a:r>
              <a:rPr lang="ko-KR" altLang="en-US" sz="1600" dirty="0" smtClean="0"/>
              <a:t>설정 </a:t>
            </a:r>
            <a:endParaRPr lang="en-US" altLang="ko-KR" sz="1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193504" y="2060848"/>
            <a:ext cx="4842992" cy="37856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R1(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)#do show </a:t>
            </a:r>
            <a:r>
              <a:rPr lang="en-US" altLang="ko-KR" sz="1200" dirty="0" smtClean="0"/>
              <a:t>access-list   (</a:t>
            </a:r>
            <a:r>
              <a:rPr lang="ko-KR" altLang="en-US" sz="1200" dirty="0" smtClean="0"/>
              <a:t>설정내용 없음 확인</a:t>
            </a:r>
            <a:r>
              <a:rPr lang="en-US" altLang="ko-KR" sz="1200" dirty="0" smtClean="0"/>
              <a:t>) </a:t>
            </a:r>
            <a:endParaRPr lang="en-US" altLang="ko-KR" sz="1200" dirty="0"/>
          </a:p>
          <a:p>
            <a:r>
              <a:rPr lang="en-US" altLang="ko-KR" sz="1200" dirty="0"/>
              <a:t>R1(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)#</a:t>
            </a:r>
            <a:r>
              <a:rPr lang="en-US" altLang="ko-KR" sz="1200" dirty="0" err="1"/>
              <a:t>ip</a:t>
            </a:r>
            <a:r>
              <a:rPr lang="en-US" altLang="ko-KR" sz="1200" dirty="0"/>
              <a:t> access-list extended ping</a:t>
            </a:r>
          </a:p>
          <a:p>
            <a:r>
              <a:rPr lang="en-US" altLang="ko-KR" sz="1200" dirty="0"/>
              <a:t>R1(</a:t>
            </a:r>
            <a:r>
              <a:rPr lang="en-US" altLang="ko-KR" sz="1200" dirty="0" err="1"/>
              <a:t>config-ext-nacl</a:t>
            </a:r>
            <a:r>
              <a:rPr lang="en-US" altLang="ko-KR" sz="1200" dirty="0"/>
              <a:t>)#deny </a:t>
            </a:r>
            <a:r>
              <a:rPr lang="en-US" altLang="ko-KR" sz="1200" dirty="0" err="1"/>
              <a:t>icmp</a:t>
            </a:r>
            <a:r>
              <a:rPr lang="en-US" altLang="ko-KR" sz="1200" dirty="0"/>
              <a:t> host 1.1.1.2 host 3.3.3.1</a:t>
            </a:r>
          </a:p>
          <a:p>
            <a:r>
              <a:rPr lang="en-US" altLang="ko-KR" sz="1200" dirty="0"/>
              <a:t>R1(</a:t>
            </a:r>
            <a:r>
              <a:rPr lang="en-US" altLang="ko-KR" sz="1200" dirty="0" err="1"/>
              <a:t>config-ext-nacl</a:t>
            </a:r>
            <a:r>
              <a:rPr lang="en-US" altLang="ko-KR" sz="1200" dirty="0"/>
              <a:t>)#deny </a:t>
            </a:r>
            <a:r>
              <a:rPr lang="en-US" altLang="ko-KR" sz="1200" dirty="0" err="1"/>
              <a:t>icmp</a:t>
            </a:r>
            <a:r>
              <a:rPr lang="en-US" altLang="ko-KR" sz="1200" dirty="0"/>
              <a:t> host 1.1.1.2 host 203.230.7.6</a:t>
            </a:r>
          </a:p>
          <a:p>
            <a:r>
              <a:rPr lang="en-US" altLang="ko-KR" sz="1200" dirty="0"/>
              <a:t>R1(</a:t>
            </a:r>
            <a:r>
              <a:rPr lang="en-US" altLang="ko-KR" sz="1200" dirty="0" err="1"/>
              <a:t>config-ext-nacl</a:t>
            </a:r>
            <a:r>
              <a:rPr lang="en-US" altLang="ko-KR" sz="1200" dirty="0"/>
              <a:t>)#deny </a:t>
            </a:r>
            <a:r>
              <a:rPr lang="en-US" altLang="ko-KR" sz="1200" dirty="0" err="1"/>
              <a:t>icmp</a:t>
            </a:r>
            <a:r>
              <a:rPr lang="en-US" altLang="ko-KR" sz="1200" dirty="0"/>
              <a:t> host 1.1.1.2 host 203.230.7.9</a:t>
            </a:r>
          </a:p>
          <a:p>
            <a:r>
              <a:rPr lang="en-US" altLang="ko-KR" sz="1200" dirty="0"/>
              <a:t>R1(</a:t>
            </a:r>
            <a:r>
              <a:rPr lang="en-US" altLang="ko-KR" sz="1200" dirty="0" err="1"/>
              <a:t>config-ext-nacl</a:t>
            </a:r>
            <a:r>
              <a:rPr lang="en-US" altLang="ko-KR" sz="1200" dirty="0"/>
              <a:t>)#permit </a:t>
            </a:r>
            <a:r>
              <a:rPr lang="en-US" altLang="ko-KR" sz="1200" dirty="0" err="1"/>
              <a:t>ip</a:t>
            </a:r>
            <a:r>
              <a:rPr lang="en-US" altLang="ko-KR" sz="1200" dirty="0"/>
              <a:t> any </a:t>
            </a:r>
            <a:r>
              <a:rPr lang="en-US" altLang="ko-KR" sz="1200" dirty="0" err="1"/>
              <a:t>any</a:t>
            </a:r>
            <a:endParaRPr lang="en-US" altLang="ko-KR" sz="1200" dirty="0"/>
          </a:p>
          <a:p>
            <a:r>
              <a:rPr lang="en-US" altLang="ko-KR" sz="1200" dirty="0"/>
              <a:t>R1(</a:t>
            </a:r>
            <a:r>
              <a:rPr lang="en-US" altLang="ko-KR" sz="1200" dirty="0" err="1"/>
              <a:t>config-ext-nacl</a:t>
            </a:r>
            <a:r>
              <a:rPr lang="en-US" altLang="ko-KR" sz="1200" dirty="0"/>
              <a:t>)#remark PC0 ping deny to R3</a:t>
            </a:r>
          </a:p>
          <a:p>
            <a:r>
              <a:rPr lang="en-US" altLang="ko-KR" sz="1200" dirty="0"/>
              <a:t>R1(</a:t>
            </a:r>
            <a:r>
              <a:rPr lang="en-US" altLang="ko-KR" sz="1200" dirty="0" err="1"/>
              <a:t>config-ext-nacl</a:t>
            </a:r>
            <a:r>
              <a:rPr lang="en-US" altLang="ko-KR" sz="1200" dirty="0"/>
              <a:t>)#exit</a:t>
            </a:r>
          </a:p>
          <a:p>
            <a:r>
              <a:rPr lang="en-US" altLang="ko-KR" sz="1200" dirty="0"/>
              <a:t>R1(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)#</a:t>
            </a:r>
            <a:r>
              <a:rPr lang="en-US" altLang="ko-KR" sz="1200" dirty="0" err="1"/>
              <a:t>int</a:t>
            </a:r>
            <a:r>
              <a:rPr lang="en-US" altLang="ko-KR" sz="1200" dirty="0"/>
              <a:t> fa0/0</a:t>
            </a:r>
          </a:p>
          <a:p>
            <a:r>
              <a:rPr lang="en-US" altLang="ko-KR" sz="1200" dirty="0"/>
              <a:t>R1(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-if)#</a:t>
            </a:r>
            <a:r>
              <a:rPr lang="en-US" altLang="ko-KR" sz="1200" dirty="0" err="1"/>
              <a:t>ip</a:t>
            </a:r>
            <a:r>
              <a:rPr lang="en-US" altLang="ko-KR" sz="1200" dirty="0"/>
              <a:t> access-group ping in</a:t>
            </a:r>
          </a:p>
          <a:p>
            <a:r>
              <a:rPr lang="en-US" altLang="ko-KR" sz="1200" dirty="0"/>
              <a:t>R1(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-if)#exit</a:t>
            </a:r>
          </a:p>
          <a:p>
            <a:r>
              <a:rPr lang="en-US" altLang="ko-KR" sz="1200" dirty="0"/>
              <a:t>R1(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)#</a:t>
            </a:r>
          </a:p>
          <a:p>
            <a:r>
              <a:rPr lang="en-US" altLang="ko-KR" sz="1200" dirty="0"/>
              <a:t>R1(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)#do show access-lists</a:t>
            </a:r>
          </a:p>
          <a:p>
            <a:r>
              <a:rPr lang="en-US" altLang="ko-KR" sz="1200" dirty="0"/>
              <a:t>Extended IP access list ping</a:t>
            </a:r>
          </a:p>
          <a:p>
            <a:r>
              <a:rPr lang="en-US" altLang="ko-KR" sz="1200" dirty="0"/>
              <a:t>10 deny </a:t>
            </a:r>
            <a:r>
              <a:rPr lang="en-US" altLang="ko-KR" sz="1200" dirty="0" err="1"/>
              <a:t>icmp</a:t>
            </a:r>
            <a:r>
              <a:rPr lang="en-US" altLang="ko-KR" sz="1200" dirty="0"/>
              <a:t> host 1.1.1.2 host 3.3.3.1</a:t>
            </a:r>
          </a:p>
          <a:p>
            <a:r>
              <a:rPr lang="en-US" altLang="ko-KR" sz="1200" dirty="0"/>
              <a:t>20 deny </a:t>
            </a:r>
            <a:r>
              <a:rPr lang="en-US" altLang="ko-KR" sz="1200" dirty="0" err="1"/>
              <a:t>icmp</a:t>
            </a:r>
            <a:r>
              <a:rPr lang="en-US" altLang="ko-KR" sz="1200" dirty="0"/>
              <a:t> host 1.1.1.2 host 203.230.7.6</a:t>
            </a:r>
          </a:p>
          <a:p>
            <a:r>
              <a:rPr lang="en-US" altLang="ko-KR" sz="1200" dirty="0"/>
              <a:t>30 deny </a:t>
            </a:r>
            <a:r>
              <a:rPr lang="en-US" altLang="ko-KR" sz="1200" dirty="0" err="1"/>
              <a:t>icmp</a:t>
            </a:r>
            <a:r>
              <a:rPr lang="en-US" altLang="ko-KR" sz="1200" dirty="0"/>
              <a:t> host 1.1.1.2 host 203.230.7.9</a:t>
            </a:r>
          </a:p>
          <a:p>
            <a:r>
              <a:rPr lang="en-US" altLang="ko-KR" sz="1200" dirty="0"/>
              <a:t>40 permit </a:t>
            </a:r>
            <a:r>
              <a:rPr lang="en-US" altLang="ko-KR" sz="1200" dirty="0" err="1"/>
              <a:t>ip</a:t>
            </a:r>
            <a:r>
              <a:rPr lang="en-US" altLang="ko-KR" sz="1200" dirty="0"/>
              <a:t> any </a:t>
            </a:r>
            <a:r>
              <a:rPr lang="en-US" altLang="ko-KR" sz="1200" dirty="0" err="1"/>
              <a:t>any</a:t>
            </a:r>
            <a:endParaRPr lang="en-US" altLang="ko-KR" sz="1200" dirty="0"/>
          </a:p>
          <a:p>
            <a:endParaRPr lang="en-US" altLang="ko-KR" sz="1200" dirty="0"/>
          </a:p>
          <a:p>
            <a:r>
              <a:rPr lang="en-US" altLang="ko-KR" sz="1200" dirty="0"/>
              <a:t>R1(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)#</a:t>
            </a:r>
            <a:endParaRPr lang="ko-KR" alt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3645024"/>
            <a:ext cx="3911648" cy="28623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C:\&gt;ping 3.3.3.1</a:t>
            </a:r>
          </a:p>
          <a:p>
            <a:endParaRPr lang="en-US" altLang="ko-KR" sz="1200" dirty="0"/>
          </a:p>
          <a:p>
            <a:r>
              <a:rPr lang="en-US" altLang="ko-KR" sz="1200" dirty="0"/>
              <a:t>Pinging 3.3.3.1 with 32 bytes of data</a:t>
            </a:r>
            <a:r>
              <a:rPr lang="en-US" altLang="ko-KR" sz="1200" dirty="0" smtClean="0"/>
              <a:t>:</a:t>
            </a:r>
            <a:r>
              <a:rPr lang="en-US" altLang="ko-KR" sz="1200" dirty="0"/>
              <a:t/>
            </a:r>
            <a:br>
              <a:rPr lang="en-US" altLang="ko-KR" sz="1200" dirty="0"/>
            </a:br>
            <a:endParaRPr lang="en-US" altLang="ko-KR" sz="1200" dirty="0"/>
          </a:p>
          <a:p>
            <a:r>
              <a:rPr lang="en-US" altLang="ko-KR" sz="1200" dirty="0"/>
              <a:t>Reply from 1.1.1.1: Destination host unreachable.</a:t>
            </a:r>
          </a:p>
          <a:p>
            <a:r>
              <a:rPr lang="en-US" altLang="ko-KR" sz="1200" dirty="0"/>
              <a:t>Reply from 1.1.1.1: Destination host unreachable.</a:t>
            </a:r>
          </a:p>
          <a:p>
            <a:r>
              <a:rPr lang="en-US" altLang="ko-KR" sz="1200" dirty="0"/>
              <a:t>Reply from 1.1.1.1: Destination host unreachable.</a:t>
            </a:r>
          </a:p>
          <a:p>
            <a:r>
              <a:rPr lang="en-US" altLang="ko-KR" sz="1200" dirty="0"/>
              <a:t>Reply from 1.1.1.1: Destination host unreachable.</a:t>
            </a:r>
          </a:p>
          <a:p>
            <a:endParaRPr lang="en-US" altLang="ko-KR" sz="1200" dirty="0"/>
          </a:p>
          <a:p>
            <a:r>
              <a:rPr lang="en-US" altLang="ko-KR" sz="1200" dirty="0"/>
              <a:t>C:\&gt;telnet 3.3.3.1</a:t>
            </a:r>
          </a:p>
          <a:p>
            <a:r>
              <a:rPr lang="en-US" altLang="ko-KR" sz="1200" dirty="0"/>
              <a:t>Trying 3.3.3.1 ...Open</a:t>
            </a:r>
          </a:p>
          <a:p>
            <a:endParaRPr lang="en-US" altLang="ko-KR" sz="1200" dirty="0"/>
          </a:p>
          <a:p>
            <a:r>
              <a:rPr lang="en-US" altLang="ko-KR" sz="1200" dirty="0"/>
              <a:t>User Access </a:t>
            </a:r>
            <a:r>
              <a:rPr lang="en-US" altLang="ko-KR" sz="1200" dirty="0" smtClean="0"/>
              <a:t>Verification</a:t>
            </a:r>
          </a:p>
          <a:p>
            <a:endParaRPr lang="en-US" altLang="ko-KR" sz="1200" dirty="0"/>
          </a:p>
          <a:p>
            <a:r>
              <a:rPr lang="en-US" altLang="ko-KR" sz="1200" dirty="0"/>
              <a:t>Password: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11760" y="3584342"/>
            <a:ext cx="1220206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/>
              <a:t>p</a:t>
            </a:r>
            <a:r>
              <a:rPr lang="en-US" altLang="ko-KR" dirty="0" smtClean="0"/>
              <a:t>ing</a:t>
            </a:r>
            <a:r>
              <a:rPr lang="ko-KR" altLang="en-US" dirty="0" smtClean="0"/>
              <a:t> 거부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20244" y="5301208"/>
            <a:ext cx="1359668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telnet </a:t>
            </a:r>
            <a:r>
              <a:rPr lang="ko-KR" altLang="en-US" dirty="0" smtClean="0"/>
              <a:t>허용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118631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Www, ftp </a:t>
            </a:r>
            <a:r>
              <a:rPr lang="ko-KR" altLang="en-US" dirty="0" smtClean="0"/>
              <a:t>등 기타 프로토콜에 적용 테스트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PC</a:t>
            </a:r>
            <a:r>
              <a:rPr lang="ko-KR" altLang="en-US" dirty="0" smtClean="0"/>
              <a:t>를 </a:t>
            </a:r>
            <a:r>
              <a:rPr lang="en-US" altLang="ko-KR" dirty="0" smtClean="0"/>
              <a:t>Server</a:t>
            </a:r>
            <a:r>
              <a:rPr lang="ko-KR" altLang="en-US" dirty="0" smtClean="0"/>
              <a:t>로 교체 </a:t>
            </a:r>
            <a:r>
              <a:rPr lang="en-US" altLang="ko-KR" dirty="0" smtClean="0"/>
              <a:t>(1.1.1.3, 3.3.3.2) </a:t>
            </a:r>
          </a:p>
          <a:p>
            <a:pPr lvl="1"/>
            <a:r>
              <a:rPr lang="en-US" altLang="ko-KR" dirty="0" smtClean="0"/>
              <a:t>PC2(2.2.2.2)</a:t>
            </a:r>
            <a:r>
              <a:rPr lang="ko-KR" altLang="en-US" dirty="0" smtClean="0"/>
              <a:t>에서 </a:t>
            </a:r>
            <a:r>
              <a:rPr lang="en-US" altLang="ko-KR" dirty="0" smtClean="0"/>
              <a:t>Server0(1.1.1.3)</a:t>
            </a:r>
            <a:r>
              <a:rPr lang="ko-KR" altLang="en-US" dirty="0" smtClean="0"/>
              <a:t>에 </a:t>
            </a:r>
            <a:r>
              <a:rPr lang="en-US" altLang="ko-KR" dirty="0" smtClean="0"/>
              <a:t>http, ftp </a:t>
            </a:r>
            <a:r>
              <a:rPr lang="ko-KR" altLang="en-US" dirty="0" smtClean="0"/>
              <a:t>접속 금지를 </a:t>
            </a:r>
            <a:r>
              <a:rPr lang="en-US" altLang="ko-KR" dirty="0" smtClean="0"/>
              <a:t>R2</a:t>
            </a:r>
            <a:r>
              <a:rPr lang="ko-KR" altLang="en-US" dirty="0" smtClean="0"/>
              <a:t>에 설정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Named</a:t>
            </a:r>
            <a:r>
              <a:rPr lang="ko-KR" altLang="en-US" dirty="0"/>
              <a:t> 확장 </a:t>
            </a:r>
            <a:r>
              <a:rPr lang="en-US" altLang="ko-KR" dirty="0"/>
              <a:t>ACL 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140968"/>
            <a:ext cx="6408712" cy="3546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직선 화살표 연결선 4"/>
          <p:cNvCxnSpPr/>
          <p:nvPr/>
        </p:nvCxnSpPr>
        <p:spPr>
          <a:xfrm>
            <a:off x="971600" y="5839140"/>
            <a:ext cx="504056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화살표 연결선 6"/>
          <p:cNvCxnSpPr/>
          <p:nvPr/>
        </p:nvCxnSpPr>
        <p:spPr>
          <a:xfrm>
            <a:off x="4415643" y="3501008"/>
            <a:ext cx="504056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781506" y="3347700"/>
            <a:ext cx="1574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PC2(2.2.2.2)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5229200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Server0(1.1.1.3)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336389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Named</a:t>
            </a:r>
            <a:r>
              <a:rPr lang="ko-KR" altLang="en-US" dirty="0"/>
              <a:t> 확장 </a:t>
            </a:r>
            <a:r>
              <a:rPr lang="en-US" altLang="ko-KR" dirty="0"/>
              <a:t>ACL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700808"/>
            <a:ext cx="6563015" cy="233910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/>
              <a:t>R2(</a:t>
            </a:r>
            <a:r>
              <a:rPr lang="en-US" altLang="ko-KR" sz="1600" dirty="0" err="1"/>
              <a:t>config</a:t>
            </a:r>
            <a:r>
              <a:rPr lang="en-US" altLang="ko-KR" sz="1600" dirty="0"/>
              <a:t>)#</a:t>
            </a:r>
            <a:r>
              <a:rPr lang="en-US" altLang="ko-KR" sz="1600" dirty="0" err="1"/>
              <a:t>ip</a:t>
            </a:r>
            <a:r>
              <a:rPr lang="en-US" altLang="ko-KR" sz="1600" dirty="0"/>
              <a:t> access-list extended </a:t>
            </a:r>
            <a:r>
              <a:rPr lang="en-US" altLang="ko-KR" sz="1600" dirty="0" err="1"/>
              <a:t>http_ftp</a:t>
            </a:r>
            <a:endParaRPr lang="en-US" altLang="ko-KR" sz="1600" dirty="0"/>
          </a:p>
          <a:p>
            <a:r>
              <a:rPr lang="en-US" altLang="ko-KR" sz="1600" dirty="0"/>
              <a:t>R2(</a:t>
            </a:r>
            <a:r>
              <a:rPr lang="en-US" altLang="ko-KR" sz="1600" dirty="0" err="1"/>
              <a:t>config-ext-nacl</a:t>
            </a:r>
            <a:r>
              <a:rPr lang="en-US" altLang="ko-KR" sz="1600" dirty="0"/>
              <a:t>)#deny </a:t>
            </a:r>
            <a:r>
              <a:rPr lang="en-US" altLang="ko-KR" sz="1600" dirty="0" err="1"/>
              <a:t>tcp</a:t>
            </a:r>
            <a:r>
              <a:rPr lang="en-US" altLang="ko-KR" sz="1600" dirty="0"/>
              <a:t> host 2.2.2.2 host 1.1.1.3 </a:t>
            </a:r>
            <a:r>
              <a:rPr lang="en-US" altLang="ko-KR" sz="1600" dirty="0" err="1"/>
              <a:t>eq</a:t>
            </a:r>
            <a:r>
              <a:rPr lang="en-US" altLang="ko-KR" sz="1600" dirty="0"/>
              <a:t> www</a:t>
            </a:r>
          </a:p>
          <a:p>
            <a:r>
              <a:rPr lang="en-US" altLang="ko-KR" sz="1600" dirty="0"/>
              <a:t>R2(</a:t>
            </a:r>
            <a:r>
              <a:rPr lang="en-US" altLang="ko-KR" sz="1600" dirty="0" err="1"/>
              <a:t>config-ext-nacl</a:t>
            </a:r>
            <a:r>
              <a:rPr lang="en-US" altLang="ko-KR" sz="1600" dirty="0"/>
              <a:t>)#deny </a:t>
            </a:r>
            <a:r>
              <a:rPr lang="en-US" altLang="ko-KR" sz="1600" dirty="0" err="1"/>
              <a:t>tcp</a:t>
            </a:r>
            <a:r>
              <a:rPr lang="en-US" altLang="ko-KR" sz="1600" dirty="0"/>
              <a:t> host 2.2.2.2 host 1.1.1.3 </a:t>
            </a:r>
            <a:r>
              <a:rPr lang="en-US" altLang="ko-KR" sz="1600" dirty="0" err="1"/>
              <a:t>eq</a:t>
            </a:r>
            <a:r>
              <a:rPr lang="en-US" altLang="ko-KR" sz="1600" dirty="0"/>
              <a:t> ftp</a:t>
            </a:r>
          </a:p>
          <a:p>
            <a:r>
              <a:rPr lang="en-US" altLang="ko-KR" sz="1600" dirty="0"/>
              <a:t>R2(</a:t>
            </a:r>
            <a:r>
              <a:rPr lang="en-US" altLang="ko-KR" sz="1600" dirty="0" err="1"/>
              <a:t>config-ext-nacl</a:t>
            </a:r>
            <a:r>
              <a:rPr lang="en-US" altLang="ko-KR" sz="1600" dirty="0"/>
              <a:t>)#deny </a:t>
            </a:r>
            <a:r>
              <a:rPr lang="en-US" altLang="ko-KR" sz="1600" dirty="0" err="1"/>
              <a:t>tcp</a:t>
            </a:r>
            <a:r>
              <a:rPr lang="en-US" altLang="ko-KR" sz="1600" dirty="0"/>
              <a:t> host 2.2.2.2 host 1.1.1.3 </a:t>
            </a:r>
            <a:r>
              <a:rPr lang="en-US" altLang="ko-KR" sz="1600" dirty="0" err="1"/>
              <a:t>eq</a:t>
            </a:r>
            <a:r>
              <a:rPr lang="en-US" altLang="ko-KR" sz="1600" dirty="0"/>
              <a:t> 20</a:t>
            </a:r>
          </a:p>
          <a:p>
            <a:r>
              <a:rPr lang="en-US" altLang="ko-KR" sz="1600" dirty="0"/>
              <a:t>R2(</a:t>
            </a:r>
            <a:r>
              <a:rPr lang="en-US" altLang="ko-KR" sz="1600" dirty="0" err="1"/>
              <a:t>config-ext-nacl</a:t>
            </a:r>
            <a:r>
              <a:rPr lang="en-US" altLang="ko-KR" sz="1600" dirty="0"/>
              <a:t>)#permit </a:t>
            </a:r>
            <a:r>
              <a:rPr lang="en-US" altLang="ko-KR" sz="1600" dirty="0" err="1"/>
              <a:t>ip</a:t>
            </a:r>
            <a:r>
              <a:rPr lang="en-US" altLang="ko-KR" sz="1600" dirty="0"/>
              <a:t> any </a:t>
            </a:r>
            <a:r>
              <a:rPr lang="en-US" altLang="ko-KR" sz="1600" dirty="0" err="1"/>
              <a:t>any</a:t>
            </a:r>
            <a:endParaRPr lang="en-US" altLang="ko-KR" sz="1600" dirty="0"/>
          </a:p>
          <a:p>
            <a:r>
              <a:rPr lang="en-US" altLang="ko-KR" sz="1600" dirty="0"/>
              <a:t>R2(</a:t>
            </a:r>
            <a:r>
              <a:rPr lang="en-US" altLang="ko-KR" sz="1600" dirty="0" err="1"/>
              <a:t>config-ext-nacl</a:t>
            </a:r>
            <a:r>
              <a:rPr lang="en-US" altLang="ko-KR" sz="1600" dirty="0"/>
              <a:t>)#exit</a:t>
            </a:r>
          </a:p>
          <a:p>
            <a:r>
              <a:rPr lang="en-US" altLang="ko-KR" sz="1600" dirty="0"/>
              <a:t>R2(</a:t>
            </a:r>
            <a:r>
              <a:rPr lang="en-US" altLang="ko-KR" sz="1600" dirty="0" err="1"/>
              <a:t>config</a:t>
            </a:r>
            <a:r>
              <a:rPr lang="en-US" altLang="ko-KR" sz="1600" dirty="0"/>
              <a:t>)#</a:t>
            </a:r>
          </a:p>
          <a:p>
            <a:r>
              <a:rPr lang="en-US" altLang="ko-KR" sz="1600" dirty="0"/>
              <a:t>R2(</a:t>
            </a:r>
            <a:r>
              <a:rPr lang="en-US" altLang="ko-KR" sz="1600" dirty="0" err="1"/>
              <a:t>config</a:t>
            </a:r>
            <a:r>
              <a:rPr lang="en-US" altLang="ko-KR" sz="1600" dirty="0"/>
              <a:t>)#</a:t>
            </a:r>
            <a:r>
              <a:rPr lang="en-US" altLang="ko-KR" sz="1600" dirty="0" err="1"/>
              <a:t>int</a:t>
            </a:r>
            <a:r>
              <a:rPr lang="en-US" altLang="ko-KR" sz="1600" dirty="0"/>
              <a:t> fa0/0</a:t>
            </a:r>
          </a:p>
          <a:p>
            <a:r>
              <a:rPr lang="en-US" altLang="ko-KR" sz="1600" dirty="0"/>
              <a:t>R2(</a:t>
            </a:r>
            <a:r>
              <a:rPr lang="en-US" altLang="ko-KR" sz="1600" dirty="0" err="1"/>
              <a:t>config</a:t>
            </a:r>
            <a:r>
              <a:rPr lang="en-US" altLang="ko-KR" sz="1600" dirty="0"/>
              <a:t>-if)#</a:t>
            </a:r>
            <a:r>
              <a:rPr lang="en-US" altLang="ko-KR" sz="1600" dirty="0" err="1"/>
              <a:t>ip</a:t>
            </a:r>
            <a:r>
              <a:rPr lang="en-US" altLang="ko-KR" sz="1600" dirty="0"/>
              <a:t> access-group </a:t>
            </a:r>
            <a:r>
              <a:rPr lang="en-US" altLang="ko-KR" sz="1600" dirty="0" err="1"/>
              <a:t>http_ftp</a:t>
            </a:r>
            <a:r>
              <a:rPr lang="en-US" altLang="ko-KR" sz="1600" dirty="0"/>
              <a:t> in</a:t>
            </a:r>
            <a:endParaRPr lang="ko-KR" alt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437112"/>
            <a:ext cx="4360489" cy="15696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PC2 (2.2.2.2)</a:t>
            </a:r>
            <a:r>
              <a:rPr lang="ko-KR" altLang="en-US" sz="1600" dirty="0" smtClean="0"/>
              <a:t>에서 </a:t>
            </a:r>
            <a:endParaRPr lang="en-US" altLang="ko-KR" sz="1600" dirty="0" smtClean="0"/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C</a:t>
            </a:r>
            <a:r>
              <a:rPr lang="en-US" altLang="ko-KR" sz="1600" dirty="0"/>
              <a:t>:\&gt;ftp 1.1.1.3</a:t>
            </a:r>
          </a:p>
          <a:p>
            <a:r>
              <a:rPr lang="en-US" altLang="ko-KR" sz="1600" dirty="0"/>
              <a:t>Trying to connect...1.1.1.3</a:t>
            </a:r>
          </a:p>
          <a:p>
            <a:endParaRPr lang="en-US" altLang="ko-KR" sz="1600" dirty="0"/>
          </a:p>
          <a:p>
            <a:r>
              <a:rPr lang="en-US" altLang="ko-KR" sz="1600" dirty="0"/>
              <a:t>%Error opening ftp://1.1.1.3/ (Timed out)</a:t>
            </a:r>
            <a:endParaRPr lang="ko-KR" altLang="en-US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036" y="4430271"/>
            <a:ext cx="3781425" cy="179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84168" y="1196752"/>
            <a:ext cx="2629246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Ftp</a:t>
            </a:r>
            <a:r>
              <a:rPr lang="ko-KR" altLang="en-US" dirty="0" smtClean="0"/>
              <a:t> </a:t>
            </a:r>
            <a:r>
              <a:rPr lang="en-US" altLang="ko-KR" dirty="0" smtClean="0"/>
              <a:t>connection – 21</a:t>
            </a:r>
            <a:r>
              <a:rPr lang="ko-KR" altLang="en-US" dirty="0" smtClean="0"/>
              <a:t>번</a:t>
            </a:r>
            <a:endParaRPr lang="en-US" altLang="ko-KR" dirty="0" smtClean="0"/>
          </a:p>
          <a:p>
            <a:r>
              <a:rPr lang="en-US" altLang="ko-KR" dirty="0" smtClean="0"/>
              <a:t>Ftp data – 20</a:t>
            </a:r>
            <a:r>
              <a:rPr lang="ko-KR" altLang="en-US" dirty="0" smtClean="0"/>
              <a:t>번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14722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ko-KR" altLang="en-US" sz="1800" dirty="0" smtClean="0"/>
              <a:t>표준 </a:t>
            </a:r>
            <a:r>
              <a:rPr lang="en-US" altLang="ko-KR" sz="1800" dirty="0" smtClean="0"/>
              <a:t>ACL </a:t>
            </a:r>
          </a:p>
          <a:p>
            <a:pPr lvl="1"/>
            <a:r>
              <a:rPr lang="ko-KR" altLang="en-US" sz="1600" dirty="0" smtClean="0"/>
              <a:t>출발지 </a:t>
            </a:r>
            <a:r>
              <a:rPr lang="en-US" altLang="ko-KR" sz="1600" dirty="0" smtClean="0"/>
              <a:t>IP</a:t>
            </a:r>
            <a:r>
              <a:rPr lang="ko-KR" altLang="en-US" sz="1600" dirty="0" smtClean="0"/>
              <a:t>주소만을 참조하여 </a:t>
            </a:r>
            <a:r>
              <a:rPr lang="ko-KR" altLang="en-US" sz="1600" dirty="0" err="1" smtClean="0"/>
              <a:t>패킷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필터링</a:t>
            </a:r>
            <a:r>
              <a:rPr lang="ko-KR" altLang="en-US" sz="1600" dirty="0" smtClean="0"/>
              <a:t> </a:t>
            </a:r>
            <a:endParaRPr lang="en-US" altLang="ko-KR" sz="1600" dirty="0" smtClean="0"/>
          </a:p>
          <a:p>
            <a:pPr lvl="1"/>
            <a:r>
              <a:rPr lang="en-US" altLang="ko-KR" sz="1600" dirty="0" smtClean="0"/>
              <a:t>1~99, 1300~1999</a:t>
            </a:r>
            <a:r>
              <a:rPr lang="ko-KR" altLang="en-US" sz="1600" dirty="0" smtClean="0"/>
              <a:t>의 번호를 사용 </a:t>
            </a:r>
            <a:endParaRPr lang="en-US" altLang="ko-KR" sz="1600" dirty="0" smtClean="0"/>
          </a:p>
          <a:p>
            <a:r>
              <a:rPr lang="ko-KR" altLang="en-US" sz="1800" dirty="0" smtClean="0"/>
              <a:t>확장 </a:t>
            </a:r>
            <a:r>
              <a:rPr lang="en-US" altLang="ko-KR" sz="1800" dirty="0" smtClean="0"/>
              <a:t>ACL</a:t>
            </a:r>
          </a:p>
          <a:p>
            <a:pPr lvl="1"/>
            <a:r>
              <a:rPr lang="ko-KR" altLang="en-US" sz="1600" dirty="0" smtClean="0"/>
              <a:t>출발지 및 목적지 </a:t>
            </a:r>
            <a:r>
              <a:rPr lang="en-US" altLang="ko-KR" sz="1600" dirty="0" smtClean="0"/>
              <a:t>IP</a:t>
            </a:r>
            <a:r>
              <a:rPr lang="ko-KR" altLang="en-US" sz="1600" dirty="0" smtClean="0"/>
              <a:t>주소와 </a:t>
            </a:r>
            <a:r>
              <a:rPr lang="en-US" altLang="ko-KR" sz="1600" dirty="0" smtClean="0"/>
              <a:t>TCP, UDP </a:t>
            </a:r>
            <a:r>
              <a:rPr lang="ko-KR" altLang="en-US" sz="1600" dirty="0" smtClean="0"/>
              <a:t>포트번호를 참조하여 </a:t>
            </a:r>
            <a:r>
              <a:rPr lang="ko-KR" altLang="en-US" sz="1600" dirty="0" err="1" smtClean="0"/>
              <a:t>패킷</a:t>
            </a:r>
            <a:r>
              <a:rPr lang="ko-KR" altLang="en-US" sz="1600" dirty="0" smtClean="0"/>
              <a:t> </a:t>
            </a:r>
            <a:r>
              <a:rPr lang="ko-KR" altLang="en-US" sz="1600" dirty="0" err="1" smtClean="0"/>
              <a:t>필터링</a:t>
            </a:r>
            <a:r>
              <a:rPr lang="ko-KR" altLang="en-US" sz="1600" dirty="0" smtClean="0"/>
              <a:t> </a:t>
            </a:r>
            <a:endParaRPr lang="en-US" altLang="ko-KR" sz="1600" dirty="0" smtClean="0"/>
          </a:p>
          <a:p>
            <a:pPr lvl="1"/>
            <a:r>
              <a:rPr lang="en-US" altLang="ko-KR" sz="1600" dirty="0" smtClean="0"/>
              <a:t>100~199, 2000~2699</a:t>
            </a:r>
            <a:r>
              <a:rPr lang="ko-KR" altLang="en-US" sz="1600" dirty="0" smtClean="0"/>
              <a:t>의 번호를 사용 </a:t>
            </a:r>
            <a:endParaRPr lang="en-US" altLang="ko-KR" sz="1600" dirty="0" smtClean="0"/>
          </a:p>
          <a:p>
            <a:r>
              <a:rPr lang="en-US" altLang="ko-KR" sz="1800" dirty="0" smtClean="0"/>
              <a:t>Named </a:t>
            </a:r>
            <a:r>
              <a:rPr lang="ko-KR" altLang="en-US" sz="1800" dirty="0" smtClean="0"/>
              <a:t>표준 </a:t>
            </a:r>
            <a:r>
              <a:rPr lang="en-US" altLang="ko-KR" sz="1800" dirty="0" smtClean="0"/>
              <a:t>ACL</a:t>
            </a:r>
          </a:p>
          <a:p>
            <a:pPr lvl="1"/>
            <a:r>
              <a:rPr lang="ko-KR" altLang="en-US" sz="1600" dirty="0" smtClean="0"/>
              <a:t>표준 </a:t>
            </a:r>
            <a:r>
              <a:rPr lang="en-US" altLang="ko-KR" sz="1600" dirty="0" smtClean="0"/>
              <a:t>ACL</a:t>
            </a:r>
            <a:r>
              <a:rPr lang="ko-KR" altLang="en-US" sz="1600" dirty="0" smtClean="0"/>
              <a:t>과 같으며 </a:t>
            </a:r>
            <a:r>
              <a:rPr lang="en-US" altLang="ko-KR" sz="1600" dirty="0" smtClean="0"/>
              <a:t>ACL </a:t>
            </a:r>
            <a:r>
              <a:rPr lang="ko-KR" altLang="en-US" sz="1600" dirty="0" smtClean="0"/>
              <a:t>선언 시 번호 대신 사용자 </a:t>
            </a:r>
            <a:r>
              <a:rPr lang="ko-KR" altLang="en-US" sz="1600" dirty="0" err="1" smtClean="0"/>
              <a:t>설정값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문자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을 사용 </a:t>
            </a:r>
            <a:endParaRPr lang="en-US" altLang="ko-KR" sz="1600" dirty="0" smtClean="0"/>
          </a:p>
          <a:p>
            <a:r>
              <a:rPr lang="en-US" altLang="ko-KR" sz="1800" dirty="0" smtClean="0"/>
              <a:t>Named </a:t>
            </a:r>
            <a:r>
              <a:rPr lang="ko-KR" altLang="en-US" sz="1800" dirty="0" smtClean="0"/>
              <a:t>확장 </a:t>
            </a:r>
            <a:r>
              <a:rPr lang="en-US" altLang="ko-KR" sz="1800" dirty="0" smtClean="0"/>
              <a:t>ACL</a:t>
            </a:r>
          </a:p>
          <a:p>
            <a:pPr lvl="1"/>
            <a:r>
              <a:rPr lang="ko-KR" altLang="en-US" sz="1600" dirty="0" smtClean="0"/>
              <a:t>확장 </a:t>
            </a:r>
            <a:r>
              <a:rPr lang="en-US" altLang="ko-KR" sz="1600" dirty="0"/>
              <a:t>ACL</a:t>
            </a:r>
            <a:r>
              <a:rPr lang="ko-KR" altLang="en-US" sz="1600" dirty="0"/>
              <a:t>과 같으며 </a:t>
            </a:r>
            <a:r>
              <a:rPr lang="en-US" altLang="ko-KR" sz="1600" dirty="0"/>
              <a:t>ACL </a:t>
            </a:r>
            <a:r>
              <a:rPr lang="ko-KR" altLang="en-US" sz="1600" dirty="0" smtClean="0"/>
              <a:t>선언 시 번호 대신 </a:t>
            </a:r>
            <a:r>
              <a:rPr lang="ko-KR" altLang="en-US" sz="1600" dirty="0"/>
              <a:t>사용자 </a:t>
            </a:r>
            <a:r>
              <a:rPr lang="ko-KR" altLang="en-US" sz="1600" dirty="0" err="1" smtClean="0"/>
              <a:t>설정값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문자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을 </a:t>
            </a:r>
            <a:r>
              <a:rPr lang="ko-KR" altLang="en-US" sz="1600" dirty="0"/>
              <a:t>사용 </a:t>
            </a:r>
            <a:endParaRPr lang="en-US" altLang="ko-KR" sz="16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ACL</a:t>
            </a:r>
            <a:r>
              <a:rPr lang="ko-KR" altLang="en-US" dirty="0" smtClean="0"/>
              <a:t>의 종류 </a:t>
            </a:r>
            <a:endParaRPr lang="ko-KR" altLang="en-US" dirty="0"/>
          </a:p>
        </p:txBody>
      </p:sp>
      <p:pic>
        <p:nvPicPr>
          <p:cNvPr id="1026" name="Picture 2" descr="http://cfile23.uf.tistory.com/image/1462194F4EF7CA3D355D8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599036"/>
            <a:ext cx="5832648" cy="2107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729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그림 </a:t>
            </a:r>
            <a:r>
              <a:rPr lang="en-US" altLang="ko-KR" dirty="0" smtClean="0"/>
              <a:t>12-1 ACL </a:t>
            </a:r>
            <a:r>
              <a:rPr lang="ko-KR" altLang="en-US" dirty="0" smtClean="0"/>
              <a:t>기본 네트워크 토폴로지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기본 네트워크 토폴로지</a:t>
            </a:r>
            <a:endParaRPr lang="ko-KR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32856"/>
            <a:ext cx="8680337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610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기본 네트워크 토폴로지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2" y="1772816"/>
            <a:ext cx="4443845" cy="36009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R1(</a:t>
            </a:r>
            <a:r>
              <a:rPr lang="en-US" altLang="ko-KR" sz="1200" dirty="0" err="1" smtClean="0"/>
              <a:t>config</a:t>
            </a:r>
            <a:r>
              <a:rPr lang="en-US" altLang="ko-KR" sz="1200" dirty="0"/>
              <a:t>)#interface FastEthernet0/0</a:t>
            </a:r>
          </a:p>
          <a:p>
            <a:r>
              <a:rPr lang="en-US" altLang="ko-KR" sz="1200" dirty="0"/>
              <a:t>R1(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-if)#no </a:t>
            </a:r>
            <a:r>
              <a:rPr lang="en-US" altLang="ko-KR" sz="1200" dirty="0" smtClean="0"/>
              <a:t>shutdown </a:t>
            </a:r>
            <a:endParaRPr lang="en-US" altLang="ko-KR" sz="1200" dirty="0"/>
          </a:p>
          <a:p>
            <a:r>
              <a:rPr lang="en-US" altLang="ko-KR" sz="1200" dirty="0"/>
              <a:t>R1(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-if)#</a:t>
            </a:r>
            <a:r>
              <a:rPr lang="en-US" altLang="ko-KR" sz="1200" dirty="0" err="1"/>
              <a:t>ip</a:t>
            </a:r>
            <a:r>
              <a:rPr lang="en-US" altLang="ko-KR" sz="1200" dirty="0"/>
              <a:t> address 1.1.1.1 255.255.255.0</a:t>
            </a:r>
          </a:p>
          <a:p>
            <a:r>
              <a:rPr lang="en-US" altLang="ko-KR" sz="1200" dirty="0" smtClean="0"/>
              <a:t>R1(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-if</a:t>
            </a:r>
            <a:r>
              <a:rPr lang="en-US" altLang="ko-KR" sz="1200" dirty="0"/>
              <a:t>)#exit</a:t>
            </a:r>
          </a:p>
          <a:p>
            <a:r>
              <a:rPr lang="en-US" altLang="ko-KR" sz="1200" dirty="0"/>
              <a:t>R1(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)#interface Serial0/0/0</a:t>
            </a:r>
          </a:p>
          <a:p>
            <a:r>
              <a:rPr lang="en-US" altLang="ko-KR" sz="1200" dirty="0"/>
              <a:t>R1(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-if)#no shutdown</a:t>
            </a:r>
          </a:p>
          <a:p>
            <a:r>
              <a:rPr lang="en-US" altLang="ko-KR" sz="1200" dirty="0"/>
              <a:t>R1(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-if)#clock rate 1000000</a:t>
            </a:r>
          </a:p>
          <a:p>
            <a:r>
              <a:rPr lang="en-US" altLang="ko-KR" sz="1200" dirty="0" smtClean="0"/>
              <a:t>R1(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-if</a:t>
            </a:r>
            <a:r>
              <a:rPr lang="en-US" altLang="ko-KR" sz="1200" dirty="0"/>
              <a:t>)#</a:t>
            </a:r>
            <a:r>
              <a:rPr lang="en-US" altLang="ko-KR" sz="1200" dirty="0" err="1"/>
              <a:t>ip</a:t>
            </a:r>
            <a:r>
              <a:rPr lang="en-US" altLang="ko-KR" sz="1200" dirty="0"/>
              <a:t> address 203.230.7.1 255.255.255.252</a:t>
            </a:r>
          </a:p>
          <a:p>
            <a:r>
              <a:rPr lang="en-US" altLang="ko-KR" sz="1200" dirty="0" smtClean="0"/>
              <a:t>R1(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-if</a:t>
            </a:r>
            <a:r>
              <a:rPr lang="en-US" altLang="ko-KR" sz="1200" dirty="0"/>
              <a:t>)#exit</a:t>
            </a:r>
          </a:p>
          <a:p>
            <a:r>
              <a:rPr lang="en-US" altLang="ko-KR" sz="1200" dirty="0"/>
              <a:t>R1(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)#interface Serial0/0/1</a:t>
            </a:r>
          </a:p>
          <a:p>
            <a:r>
              <a:rPr lang="en-US" altLang="ko-KR" sz="1200" dirty="0"/>
              <a:t>R1(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-if)#no shutdown</a:t>
            </a:r>
          </a:p>
          <a:p>
            <a:r>
              <a:rPr lang="en-US" altLang="ko-KR" sz="1200" dirty="0"/>
              <a:t>R1(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-if)#clock rate 1000000</a:t>
            </a:r>
          </a:p>
          <a:p>
            <a:r>
              <a:rPr lang="en-US" altLang="ko-KR" sz="1200" dirty="0"/>
              <a:t>R1(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-if)#</a:t>
            </a:r>
            <a:r>
              <a:rPr lang="en-US" altLang="ko-KR" sz="1200" dirty="0" err="1"/>
              <a:t>ip</a:t>
            </a:r>
            <a:r>
              <a:rPr lang="en-US" altLang="ko-KR" sz="1200" dirty="0"/>
              <a:t> address 203.230.7.10 255.255.255.252</a:t>
            </a:r>
          </a:p>
          <a:p>
            <a:r>
              <a:rPr lang="en-US" altLang="ko-KR" sz="1200" dirty="0" smtClean="0"/>
              <a:t>R1(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-if)#exit</a:t>
            </a:r>
            <a:endParaRPr lang="en-US" altLang="ko-KR" sz="1200" dirty="0"/>
          </a:p>
          <a:p>
            <a:r>
              <a:rPr lang="en-US" altLang="ko-KR" sz="1200" dirty="0" smtClean="0"/>
              <a:t>R1(</a:t>
            </a:r>
            <a:r>
              <a:rPr lang="en-US" altLang="ko-KR" sz="1200" dirty="0" err="1" smtClean="0"/>
              <a:t>config</a:t>
            </a:r>
            <a:r>
              <a:rPr lang="en-US" altLang="ko-KR" sz="1200" dirty="0"/>
              <a:t>)#</a:t>
            </a:r>
          </a:p>
          <a:p>
            <a:r>
              <a:rPr lang="en-US" altLang="ko-KR" sz="1200" dirty="0"/>
              <a:t>R1(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)#router </a:t>
            </a:r>
            <a:r>
              <a:rPr lang="en-US" altLang="ko-KR" sz="1200" dirty="0" err="1"/>
              <a:t>ospf</a:t>
            </a:r>
            <a:r>
              <a:rPr lang="en-US" altLang="ko-KR" sz="1200" dirty="0"/>
              <a:t> </a:t>
            </a:r>
            <a:r>
              <a:rPr lang="en-US" altLang="ko-KR" sz="1200" dirty="0" smtClean="0"/>
              <a:t>1 </a:t>
            </a:r>
            <a:endParaRPr lang="en-US" altLang="ko-KR" sz="1200" dirty="0"/>
          </a:p>
          <a:p>
            <a:r>
              <a:rPr lang="en-US" altLang="ko-KR" sz="1200" dirty="0"/>
              <a:t>R1(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-router)#network 1.1.1.0 0.0.0.255 a 0</a:t>
            </a:r>
          </a:p>
          <a:p>
            <a:r>
              <a:rPr lang="en-US" altLang="ko-KR" sz="1200" dirty="0"/>
              <a:t>R1(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-router)#network 203.230.7.0 0.0.0.3 a 0</a:t>
            </a:r>
          </a:p>
          <a:p>
            <a:r>
              <a:rPr lang="en-US" altLang="ko-KR" sz="1200" dirty="0"/>
              <a:t>R1(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-router)#network 203.230.7.8 0.0.0.3 a 0</a:t>
            </a:r>
            <a:endParaRPr lang="ko-KR" alt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644008" y="1772816"/>
            <a:ext cx="4346062" cy="36009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R2(</a:t>
            </a:r>
            <a:r>
              <a:rPr lang="en-US" altLang="ko-KR" sz="1200" dirty="0" err="1" smtClean="0"/>
              <a:t>config</a:t>
            </a:r>
            <a:r>
              <a:rPr lang="en-US" altLang="ko-KR" sz="1200" dirty="0"/>
              <a:t>)#interface FastEthernet0/0</a:t>
            </a:r>
          </a:p>
          <a:p>
            <a:r>
              <a:rPr lang="en-US" altLang="ko-KR" sz="1200" dirty="0"/>
              <a:t>R2(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-if)#no </a:t>
            </a:r>
            <a:r>
              <a:rPr lang="en-US" altLang="ko-KR" sz="1200" dirty="0" smtClean="0"/>
              <a:t>shutdown</a:t>
            </a:r>
            <a:endParaRPr lang="en-US" altLang="ko-KR" sz="1200" dirty="0"/>
          </a:p>
          <a:p>
            <a:r>
              <a:rPr lang="en-US" altLang="ko-KR" sz="1200" dirty="0"/>
              <a:t>R2(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-if)#</a:t>
            </a:r>
            <a:r>
              <a:rPr lang="en-US" altLang="ko-KR" sz="1200" dirty="0" err="1"/>
              <a:t>ip</a:t>
            </a:r>
            <a:r>
              <a:rPr lang="en-US" altLang="ko-KR" sz="1200" dirty="0"/>
              <a:t> address 2.2.2.1 255.255.255.0</a:t>
            </a:r>
          </a:p>
          <a:p>
            <a:r>
              <a:rPr lang="en-US" altLang="ko-KR" sz="1200" dirty="0" smtClean="0"/>
              <a:t>R2(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-if</a:t>
            </a:r>
            <a:r>
              <a:rPr lang="en-US" altLang="ko-KR" sz="1200" dirty="0"/>
              <a:t>)#exit</a:t>
            </a:r>
          </a:p>
          <a:p>
            <a:r>
              <a:rPr lang="en-US" altLang="ko-KR" sz="1200" dirty="0"/>
              <a:t>R2(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)#interface Serial0/0/0</a:t>
            </a:r>
          </a:p>
          <a:p>
            <a:r>
              <a:rPr lang="en-US" altLang="ko-KR" sz="1200" dirty="0"/>
              <a:t>R2(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-if)#no shutdown</a:t>
            </a:r>
          </a:p>
          <a:p>
            <a:r>
              <a:rPr lang="en-US" altLang="ko-KR" sz="1200" dirty="0" smtClean="0"/>
              <a:t>R2(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-if</a:t>
            </a:r>
            <a:r>
              <a:rPr lang="en-US" altLang="ko-KR" sz="1200" dirty="0"/>
              <a:t>)#</a:t>
            </a:r>
            <a:r>
              <a:rPr lang="en-US" altLang="ko-KR" sz="1200" dirty="0" err="1"/>
              <a:t>ip</a:t>
            </a:r>
            <a:r>
              <a:rPr lang="en-US" altLang="ko-KR" sz="1200" dirty="0"/>
              <a:t> address 203.230.7.2 255.255.255.252</a:t>
            </a:r>
          </a:p>
          <a:p>
            <a:r>
              <a:rPr lang="en-US" altLang="ko-KR" sz="1200" dirty="0" smtClean="0"/>
              <a:t>R2(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-if</a:t>
            </a:r>
            <a:r>
              <a:rPr lang="en-US" altLang="ko-KR" sz="1200" dirty="0"/>
              <a:t>)#exit</a:t>
            </a:r>
          </a:p>
          <a:p>
            <a:r>
              <a:rPr lang="en-US" altLang="ko-KR" sz="1200" dirty="0"/>
              <a:t>R2(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)#interface Serial0/0/1</a:t>
            </a:r>
          </a:p>
          <a:p>
            <a:r>
              <a:rPr lang="en-US" altLang="ko-KR" sz="1200" dirty="0"/>
              <a:t>R2(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-if)#no shutdown</a:t>
            </a:r>
          </a:p>
          <a:p>
            <a:r>
              <a:rPr lang="en-US" altLang="ko-KR" sz="1200" dirty="0"/>
              <a:t>R2(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-if)#clock rate 1000000</a:t>
            </a:r>
          </a:p>
          <a:p>
            <a:r>
              <a:rPr lang="en-US" altLang="ko-KR" sz="1200" dirty="0"/>
              <a:t>R2(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-if)#</a:t>
            </a:r>
            <a:r>
              <a:rPr lang="en-US" altLang="ko-KR" sz="1200" dirty="0" err="1"/>
              <a:t>ip</a:t>
            </a:r>
            <a:r>
              <a:rPr lang="en-US" altLang="ko-KR" sz="1200" dirty="0"/>
              <a:t> address 203.230.7.5 255.255.255.252</a:t>
            </a:r>
          </a:p>
          <a:p>
            <a:r>
              <a:rPr lang="en-US" altLang="ko-KR" sz="1200" dirty="0" smtClean="0"/>
              <a:t>R2(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-if</a:t>
            </a:r>
            <a:r>
              <a:rPr lang="en-US" altLang="ko-KR" sz="1200" dirty="0"/>
              <a:t>)#exit</a:t>
            </a:r>
          </a:p>
          <a:p>
            <a:r>
              <a:rPr lang="en-US" altLang="ko-KR" sz="1200" dirty="0"/>
              <a:t>R2(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)#</a:t>
            </a:r>
          </a:p>
          <a:p>
            <a:r>
              <a:rPr lang="en-US" altLang="ko-KR" sz="1200" dirty="0" smtClean="0"/>
              <a:t>R2(</a:t>
            </a:r>
            <a:r>
              <a:rPr lang="en-US" altLang="ko-KR" sz="1200" dirty="0" err="1" smtClean="0"/>
              <a:t>config</a:t>
            </a:r>
            <a:r>
              <a:rPr lang="en-US" altLang="ko-KR" sz="1200" dirty="0"/>
              <a:t>)#router </a:t>
            </a:r>
            <a:r>
              <a:rPr lang="en-US" altLang="ko-KR" sz="1200" dirty="0" err="1"/>
              <a:t>ospf</a:t>
            </a:r>
            <a:r>
              <a:rPr lang="en-US" altLang="ko-KR" sz="1200" dirty="0"/>
              <a:t> 1</a:t>
            </a:r>
          </a:p>
          <a:p>
            <a:r>
              <a:rPr lang="en-US" altLang="ko-KR" sz="1200" dirty="0"/>
              <a:t>R2(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-router)#network 2.2.2.0 0.0.0.255 a 0</a:t>
            </a:r>
          </a:p>
          <a:p>
            <a:r>
              <a:rPr lang="en-US" altLang="ko-KR" sz="1200" dirty="0"/>
              <a:t>R2(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-router)#network 203.230.7.0 0.0.0.3 a 0</a:t>
            </a:r>
          </a:p>
          <a:p>
            <a:r>
              <a:rPr lang="en-US" altLang="ko-KR" sz="1200" dirty="0" smtClean="0"/>
              <a:t>R2(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-router</a:t>
            </a:r>
            <a:r>
              <a:rPr lang="en-US" altLang="ko-KR" sz="1200" dirty="0"/>
              <a:t>)#network 203.230.7.4 0.0.0.3 a </a:t>
            </a:r>
            <a:r>
              <a:rPr lang="en-US" altLang="ko-KR" sz="1200" dirty="0" smtClean="0"/>
              <a:t>0</a:t>
            </a:r>
          </a:p>
          <a:p>
            <a:endParaRPr lang="en-US" altLang="ko-KR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2771800" y="5733256"/>
            <a:ext cx="2307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ip</a:t>
            </a:r>
            <a:r>
              <a:rPr lang="en-US" altLang="ko-KR" dirty="0" smtClean="0"/>
              <a:t> </a:t>
            </a:r>
            <a:r>
              <a:rPr lang="ko-KR" altLang="en-US" dirty="0" smtClean="0"/>
              <a:t>설정</a:t>
            </a:r>
            <a:endParaRPr lang="en-US" altLang="ko-KR" dirty="0" smtClean="0"/>
          </a:p>
          <a:p>
            <a:r>
              <a:rPr lang="en-US" altLang="ko-KR" dirty="0" err="1" smtClean="0"/>
              <a:t>Ospf</a:t>
            </a:r>
            <a:r>
              <a:rPr lang="en-US" altLang="ko-KR" dirty="0" smtClean="0"/>
              <a:t> 1 </a:t>
            </a:r>
            <a:r>
              <a:rPr lang="ko-KR" altLang="en-US" dirty="0" err="1" smtClean="0"/>
              <a:t>라우팅</a:t>
            </a:r>
            <a:r>
              <a:rPr lang="ko-KR" altLang="en-US" dirty="0" smtClean="0"/>
              <a:t> 설정 </a:t>
            </a:r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151372" y="141277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R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27836" y="141277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3163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기본 네트워크 토폴로지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1772816"/>
            <a:ext cx="4346062" cy="32316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R3(</a:t>
            </a:r>
            <a:r>
              <a:rPr lang="en-US" altLang="ko-KR" sz="1200" dirty="0" err="1" smtClean="0"/>
              <a:t>config</a:t>
            </a:r>
            <a:r>
              <a:rPr lang="en-US" altLang="ko-KR" sz="1200" dirty="0"/>
              <a:t>)#interface FastEthernet0/0</a:t>
            </a:r>
          </a:p>
          <a:p>
            <a:r>
              <a:rPr lang="en-US" altLang="ko-KR" sz="1200" dirty="0"/>
              <a:t>R3(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-if)#no shutdown</a:t>
            </a:r>
          </a:p>
          <a:p>
            <a:r>
              <a:rPr lang="en-US" altLang="ko-KR" sz="1200" dirty="0" smtClean="0"/>
              <a:t>R3(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-if</a:t>
            </a:r>
            <a:r>
              <a:rPr lang="en-US" altLang="ko-KR" sz="1200" dirty="0"/>
              <a:t>)#</a:t>
            </a:r>
            <a:r>
              <a:rPr lang="en-US" altLang="ko-KR" sz="1200" dirty="0" err="1"/>
              <a:t>ip</a:t>
            </a:r>
            <a:r>
              <a:rPr lang="en-US" altLang="ko-KR" sz="1200" dirty="0"/>
              <a:t> address 3.3.3.1 255.255.255.0</a:t>
            </a:r>
          </a:p>
          <a:p>
            <a:r>
              <a:rPr lang="en-US" altLang="ko-KR" sz="1200" dirty="0" smtClean="0"/>
              <a:t>R3(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-if</a:t>
            </a:r>
            <a:r>
              <a:rPr lang="en-US" altLang="ko-KR" sz="1200" dirty="0"/>
              <a:t>)#exit</a:t>
            </a:r>
          </a:p>
          <a:p>
            <a:r>
              <a:rPr lang="en-US" altLang="ko-KR" sz="1200" dirty="0"/>
              <a:t>R3(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)#interface Serial0/0/0</a:t>
            </a:r>
          </a:p>
          <a:p>
            <a:r>
              <a:rPr lang="en-US" altLang="ko-KR" sz="1200" dirty="0"/>
              <a:t>R3(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-if)#no shutdown</a:t>
            </a:r>
          </a:p>
          <a:p>
            <a:r>
              <a:rPr lang="en-US" altLang="ko-KR" sz="1200" dirty="0" smtClean="0"/>
              <a:t>R3(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-if</a:t>
            </a:r>
            <a:r>
              <a:rPr lang="en-US" altLang="ko-KR" sz="1200" dirty="0"/>
              <a:t>)#</a:t>
            </a:r>
            <a:r>
              <a:rPr lang="en-US" altLang="ko-KR" sz="1200" dirty="0" err="1"/>
              <a:t>ip</a:t>
            </a:r>
            <a:r>
              <a:rPr lang="en-US" altLang="ko-KR" sz="1200" dirty="0"/>
              <a:t> address 203.230.7.6 255.255.255.252</a:t>
            </a:r>
          </a:p>
          <a:p>
            <a:r>
              <a:rPr lang="en-US" altLang="ko-KR" sz="1200" dirty="0" smtClean="0"/>
              <a:t>R3(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-if</a:t>
            </a:r>
            <a:r>
              <a:rPr lang="en-US" altLang="ko-KR" sz="1200" dirty="0"/>
              <a:t>)#exit</a:t>
            </a:r>
          </a:p>
          <a:p>
            <a:r>
              <a:rPr lang="en-US" altLang="ko-KR" sz="1200" dirty="0"/>
              <a:t>R3(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)#interface Serial0/0/1</a:t>
            </a:r>
          </a:p>
          <a:p>
            <a:r>
              <a:rPr lang="en-US" altLang="ko-KR" sz="1200" dirty="0"/>
              <a:t>R3(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-if)#no shutdown</a:t>
            </a:r>
          </a:p>
          <a:p>
            <a:r>
              <a:rPr lang="en-US" altLang="ko-KR" sz="1200" dirty="0" smtClean="0"/>
              <a:t>R3(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-if</a:t>
            </a:r>
            <a:r>
              <a:rPr lang="en-US" altLang="ko-KR" sz="1200" dirty="0"/>
              <a:t>)#</a:t>
            </a:r>
            <a:r>
              <a:rPr lang="en-US" altLang="ko-KR" sz="1200" dirty="0" err="1"/>
              <a:t>ip</a:t>
            </a:r>
            <a:r>
              <a:rPr lang="en-US" altLang="ko-KR" sz="1200" dirty="0"/>
              <a:t> address 203.230.7.9 255.255.255.252</a:t>
            </a:r>
          </a:p>
          <a:p>
            <a:r>
              <a:rPr lang="en-US" altLang="ko-KR" sz="1200" dirty="0" smtClean="0"/>
              <a:t>R3(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-if</a:t>
            </a:r>
            <a:r>
              <a:rPr lang="en-US" altLang="ko-KR" sz="1200" dirty="0"/>
              <a:t>)#exit</a:t>
            </a:r>
          </a:p>
          <a:p>
            <a:r>
              <a:rPr lang="en-US" altLang="ko-KR" sz="1200" dirty="0" smtClean="0"/>
              <a:t>R3(</a:t>
            </a:r>
            <a:r>
              <a:rPr lang="en-US" altLang="ko-KR" sz="1200" dirty="0" err="1" smtClean="0"/>
              <a:t>config</a:t>
            </a:r>
            <a:r>
              <a:rPr lang="en-US" altLang="ko-KR" sz="1200" dirty="0"/>
              <a:t>)#</a:t>
            </a:r>
          </a:p>
          <a:p>
            <a:r>
              <a:rPr lang="en-US" altLang="ko-KR" sz="1200" dirty="0"/>
              <a:t>R3(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)#router </a:t>
            </a:r>
            <a:r>
              <a:rPr lang="en-US" altLang="ko-KR" sz="1200" dirty="0" err="1"/>
              <a:t>ospf</a:t>
            </a:r>
            <a:r>
              <a:rPr lang="en-US" altLang="ko-KR" sz="1200" dirty="0"/>
              <a:t> 1</a:t>
            </a:r>
          </a:p>
          <a:p>
            <a:r>
              <a:rPr lang="en-US" altLang="ko-KR" sz="1200" dirty="0" smtClean="0"/>
              <a:t>R3(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-router</a:t>
            </a:r>
            <a:r>
              <a:rPr lang="en-US" altLang="ko-KR" sz="1200" dirty="0"/>
              <a:t>)#network 3.3.3.0 0.0.0.255 a 0</a:t>
            </a:r>
          </a:p>
          <a:p>
            <a:r>
              <a:rPr lang="en-US" altLang="ko-KR" sz="1200" dirty="0"/>
              <a:t>R3(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-router)#network 203.230.7.4 0.0.0.3 a 0</a:t>
            </a:r>
          </a:p>
          <a:p>
            <a:r>
              <a:rPr lang="en-US" altLang="ko-KR" sz="1200" dirty="0" smtClean="0"/>
              <a:t>R3(</a:t>
            </a:r>
            <a:r>
              <a:rPr lang="en-US" altLang="ko-KR" sz="1200" dirty="0" err="1" smtClean="0"/>
              <a:t>config</a:t>
            </a:r>
            <a:r>
              <a:rPr lang="en-US" altLang="ko-KR" sz="1200" dirty="0" smtClean="0"/>
              <a:t>-router</a:t>
            </a:r>
            <a:r>
              <a:rPr lang="en-US" altLang="ko-KR" sz="1200" dirty="0"/>
              <a:t>)#network 203.230.7.8 0.0.0.3 a 0</a:t>
            </a:r>
            <a:endParaRPr lang="ko-KR" alt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771800" y="5229200"/>
            <a:ext cx="2307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ip</a:t>
            </a:r>
            <a:r>
              <a:rPr lang="en-US" altLang="ko-KR" dirty="0" smtClean="0"/>
              <a:t> </a:t>
            </a:r>
            <a:r>
              <a:rPr lang="ko-KR" altLang="en-US" dirty="0" smtClean="0"/>
              <a:t>설정</a:t>
            </a:r>
            <a:endParaRPr lang="en-US" altLang="ko-KR" dirty="0" smtClean="0"/>
          </a:p>
          <a:p>
            <a:r>
              <a:rPr lang="en-US" altLang="ko-KR" dirty="0" err="1" smtClean="0"/>
              <a:t>Ospf</a:t>
            </a:r>
            <a:r>
              <a:rPr lang="en-US" altLang="ko-KR" dirty="0" smtClean="0"/>
              <a:t> 1 </a:t>
            </a:r>
            <a:r>
              <a:rPr lang="ko-KR" altLang="en-US" dirty="0" err="1" smtClean="0"/>
              <a:t>라우팅</a:t>
            </a:r>
            <a:r>
              <a:rPr lang="ko-KR" altLang="en-US" dirty="0" smtClean="0"/>
              <a:t> 설정 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51372" y="141277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3588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기본 네트워크 토폴로지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2" y="1412776"/>
            <a:ext cx="5040560" cy="249299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R1#show </a:t>
            </a:r>
            <a:r>
              <a:rPr lang="en-US" altLang="ko-KR" sz="1200" dirty="0" err="1"/>
              <a:t>ip</a:t>
            </a:r>
            <a:r>
              <a:rPr lang="en-US" altLang="ko-KR" sz="1200" dirty="0"/>
              <a:t> </a:t>
            </a:r>
            <a:r>
              <a:rPr lang="en-US" altLang="ko-KR" sz="1200" dirty="0" smtClean="0"/>
              <a:t>route</a:t>
            </a:r>
            <a:r>
              <a:rPr lang="en-US" altLang="ko-KR" sz="1200" dirty="0"/>
              <a:t/>
            </a:r>
            <a:br>
              <a:rPr lang="en-US" altLang="ko-KR" sz="1200" dirty="0"/>
            </a:br>
            <a:endParaRPr lang="en-US" altLang="ko-KR" sz="1200" dirty="0"/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1.0.0.0/24 </a:t>
            </a:r>
            <a:r>
              <a:rPr lang="en-US" altLang="ko-KR" sz="1200" dirty="0"/>
              <a:t>is </a:t>
            </a:r>
            <a:r>
              <a:rPr lang="en-US" altLang="ko-KR" sz="1200" dirty="0" err="1"/>
              <a:t>subnetted</a:t>
            </a:r>
            <a:r>
              <a:rPr lang="en-US" altLang="ko-KR" sz="1200" dirty="0"/>
              <a:t>, 1 subnets</a:t>
            </a:r>
          </a:p>
          <a:p>
            <a:r>
              <a:rPr lang="en-US" altLang="ko-KR" sz="1200" dirty="0"/>
              <a:t>C 1.1.1.0 is directly connected, FastEthernet0/0</a:t>
            </a:r>
          </a:p>
          <a:p>
            <a:r>
              <a:rPr lang="en-US" altLang="ko-KR" sz="1200" dirty="0" smtClean="0"/>
              <a:t>  2.0.0.0/24 </a:t>
            </a:r>
            <a:r>
              <a:rPr lang="en-US" altLang="ko-KR" sz="1200" dirty="0"/>
              <a:t>is </a:t>
            </a:r>
            <a:r>
              <a:rPr lang="en-US" altLang="ko-KR" sz="1200" dirty="0" err="1"/>
              <a:t>subnetted</a:t>
            </a:r>
            <a:r>
              <a:rPr lang="en-US" altLang="ko-KR" sz="1200" dirty="0"/>
              <a:t>, 1 subnets</a:t>
            </a:r>
          </a:p>
          <a:p>
            <a:r>
              <a:rPr lang="en-US" altLang="ko-KR" sz="1200" dirty="0"/>
              <a:t>O 2.2.2.0 [110/65] via 203.230.7.2, 00:09:49, Serial0/0/0</a:t>
            </a:r>
          </a:p>
          <a:p>
            <a:r>
              <a:rPr lang="en-US" altLang="ko-KR" sz="1200" dirty="0" smtClean="0"/>
              <a:t>  3.0.0.0/24 </a:t>
            </a:r>
            <a:r>
              <a:rPr lang="en-US" altLang="ko-KR" sz="1200" dirty="0"/>
              <a:t>is </a:t>
            </a:r>
            <a:r>
              <a:rPr lang="en-US" altLang="ko-KR" sz="1200" dirty="0" err="1"/>
              <a:t>subnetted</a:t>
            </a:r>
            <a:r>
              <a:rPr lang="en-US" altLang="ko-KR" sz="1200" dirty="0"/>
              <a:t>, 1 subnets</a:t>
            </a:r>
          </a:p>
          <a:p>
            <a:r>
              <a:rPr lang="en-US" altLang="ko-KR" sz="1200" dirty="0"/>
              <a:t>O 3.3.3.0 [110/65] via 203.230.7.9, 00:08:33, Serial0/0/1</a:t>
            </a:r>
          </a:p>
          <a:p>
            <a:r>
              <a:rPr lang="en-US" altLang="ko-KR" sz="1200" dirty="0" smtClean="0"/>
              <a:t>  203.230.7.0/30 </a:t>
            </a:r>
            <a:r>
              <a:rPr lang="en-US" altLang="ko-KR" sz="1200" dirty="0"/>
              <a:t>is </a:t>
            </a:r>
            <a:r>
              <a:rPr lang="en-US" altLang="ko-KR" sz="1200" dirty="0" err="1"/>
              <a:t>subnetted</a:t>
            </a:r>
            <a:r>
              <a:rPr lang="en-US" altLang="ko-KR" sz="1200" dirty="0"/>
              <a:t>, 3 subnets</a:t>
            </a:r>
          </a:p>
          <a:p>
            <a:r>
              <a:rPr lang="en-US" altLang="ko-KR" sz="1200" dirty="0"/>
              <a:t>C 203.230.7.0 is directly connected, Serial0/0/0</a:t>
            </a:r>
          </a:p>
          <a:p>
            <a:r>
              <a:rPr lang="en-US" altLang="ko-KR" sz="1200" dirty="0"/>
              <a:t>O 203.230.7.4 [110/128] via 203.230.7.2, 00:08:33, Serial0/0/0</a:t>
            </a:r>
          </a:p>
          <a:p>
            <a:r>
              <a:rPr lang="en-US" altLang="ko-KR" sz="1200" dirty="0" smtClean="0"/>
              <a:t>  [</a:t>
            </a:r>
            <a:r>
              <a:rPr lang="en-US" altLang="ko-KR" sz="1200" dirty="0"/>
              <a:t>110/128] via 203.230.7.9, 00:08:33, Serial0/0/1</a:t>
            </a:r>
          </a:p>
          <a:p>
            <a:r>
              <a:rPr lang="en-US" altLang="ko-KR" sz="1200" dirty="0"/>
              <a:t>C 203.230.7.8 is directly connected, Serial0/0/1</a:t>
            </a:r>
            <a:endParaRPr lang="ko-KR" altLang="en-US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3970378" y="2132856"/>
            <a:ext cx="5061001" cy="249299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R2#show </a:t>
            </a:r>
            <a:r>
              <a:rPr lang="en-US" altLang="ko-KR" sz="1200" dirty="0" err="1"/>
              <a:t>ip</a:t>
            </a:r>
            <a:r>
              <a:rPr lang="en-US" altLang="ko-KR" sz="1200" dirty="0"/>
              <a:t> route</a:t>
            </a:r>
          </a:p>
          <a:p>
            <a:endParaRPr lang="en-US" altLang="ko-KR" sz="1200" dirty="0"/>
          </a:p>
          <a:p>
            <a:r>
              <a:rPr lang="en-US" altLang="ko-KR" sz="1200" dirty="0" smtClean="0"/>
              <a:t>  1.0.0.0/24 </a:t>
            </a:r>
            <a:r>
              <a:rPr lang="en-US" altLang="ko-KR" sz="1200" dirty="0"/>
              <a:t>is </a:t>
            </a:r>
            <a:r>
              <a:rPr lang="en-US" altLang="ko-KR" sz="1200" dirty="0" err="1"/>
              <a:t>subnetted</a:t>
            </a:r>
            <a:r>
              <a:rPr lang="en-US" altLang="ko-KR" sz="1200" dirty="0"/>
              <a:t>, 1 subnets</a:t>
            </a:r>
          </a:p>
          <a:p>
            <a:r>
              <a:rPr lang="en-US" altLang="ko-KR" sz="1200" dirty="0"/>
              <a:t>O 1.1.1.0 [110/65] via 203.230.7.1, 00:12:19, Serial0/0/0</a:t>
            </a:r>
          </a:p>
          <a:p>
            <a:r>
              <a:rPr lang="en-US" altLang="ko-KR" sz="1200" dirty="0" smtClean="0"/>
              <a:t>  2.0.0.0/24 </a:t>
            </a:r>
            <a:r>
              <a:rPr lang="en-US" altLang="ko-KR" sz="1200" dirty="0"/>
              <a:t>is </a:t>
            </a:r>
            <a:r>
              <a:rPr lang="en-US" altLang="ko-KR" sz="1200" dirty="0" err="1"/>
              <a:t>subnetted</a:t>
            </a:r>
            <a:r>
              <a:rPr lang="en-US" altLang="ko-KR" sz="1200" dirty="0"/>
              <a:t>, 1 subnets</a:t>
            </a:r>
          </a:p>
          <a:p>
            <a:r>
              <a:rPr lang="en-US" altLang="ko-KR" sz="1200" dirty="0"/>
              <a:t>C 2.2.2.0 is directly connected, FastEthernet0/0</a:t>
            </a:r>
          </a:p>
          <a:p>
            <a:r>
              <a:rPr lang="en-US" altLang="ko-KR" sz="1200" dirty="0" smtClean="0"/>
              <a:t>  3.0.0.0/24 </a:t>
            </a:r>
            <a:r>
              <a:rPr lang="en-US" altLang="ko-KR" sz="1200" dirty="0"/>
              <a:t>is </a:t>
            </a:r>
            <a:r>
              <a:rPr lang="en-US" altLang="ko-KR" sz="1200" dirty="0" err="1"/>
              <a:t>subnetted</a:t>
            </a:r>
            <a:r>
              <a:rPr lang="en-US" altLang="ko-KR" sz="1200" dirty="0"/>
              <a:t>, 1 subnets</a:t>
            </a:r>
          </a:p>
          <a:p>
            <a:r>
              <a:rPr lang="en-US" altLang="ko-KR" sz="1200" dirty="0"/>
              <a:t>O 3.3.3.0 [110/65] via 203.230.7.6, 00:11:14, Serial0/0/1</a:t>
            </a:r>
          </a:p>
          <a:p>
            <a:r>
              <a:rPr lang="en-US" altLang="ko-KR" sz="1200" dirty="0" smtClean="0"/>
              <a:t>  203.230.7.0/30 </a:t>
            </a:r>
            <a:r>
              <a:rPr lang="en-US" altLang="ko-KR" sz="1200" dirty="0"/>
              <a:t>is </a:t>
            </a:r>
            <a:r>
              <a:rPr lang="en-US" altLang="ko-KR" sz="1200" dirty="0" err="1"/>
              <a:t>subnetted</a:t>
            </a:r>
            <a:r>
              <a:rPr lang="en-US" altLang="ko-KR" sz="1200" dirty="0"/>
              <a:t>, 3 subnets</a:t>
            </a:r>
          </a:p>
          <a:p>
            <a:r>
              <a:rPr lang="en-US" altLang="ko-KR" sz="1200" dirty="0"/>
              <a:t>C 203.230.7.0 is directly connected, Serial0/0/0</a:t>
            </a:r>
          </a:p>
          <a:p>
            <a:r>
              <a:rPr lang="en-US" altLang="ko-KR" sz="1200" dirty="0"/>
              <a:t>C 203.230.7.4 is directly connected, Serial0/0/1</a:t>
            </a:r>
          </a:p>
          <a:p>
            <a:r>
              <a:rPr lang="en-US" altLang="ko-KR" sz="1200" dirty="0"/>
              <a:t>O 203.230.7.8 [110/128] via 203.230.7.1, 00:11:04, Serial0/0/0</a:t>
            </a:r>
          </a:p>
          <a:p>
            <a:r>
              <a:rPr lang="en-US" altLang="ko-KR" sz="1200" dirty="0" smtClean="0"/>
              <a:t>  [</a:t>
            </a:r>
            <a:r>
              <a:rPr lang="en-US" altLang="ko-KR" sz="1200" dirty="0"/>
              <a:t>110/128] via 203.230.7.6, 00:11:04, Serial0/0/1</a:t>
            </a:r>
            <a:endParaRPr lang="ko-KR" alt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96956" y="4221088"/>
            <a:ext cx="5061001" cy="24929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R3#show </a:t>
            </a:r>
            <a:r>
              <a:rPr lang="en-US" altLang="ko-KR" sz="1200" dirty="0" err="1"/>
              <a:t>ip</a:t>
            </a:r>
            <a:r>
              <a:rPr lang="en-US" altLang="ko-KR" sz="1200" dirty="0"/>
              <a:t> route</a:t>
            </a:r>
          </a:p>
          <a:p>
            <a:endParaRPr lang="en-US" altLang="ko-KR" sz="1200" dirty="0"/>
          </a:p>
          <a:p>
            <a:r>
              <a:rPr lang="en-US" altLang="ko-KR" sz="1200" dirty="0" smtClean="0"/>
              <a:t>  1.0.0.0/24 </a:t>
            </a:r>
            <a:r>
              <a:rPr lang="en-US" altLang="ko-KR" sz="1200" dirty="0"/>
              <a:t>is </a:t>
            </a:r>
            <a:r>
              <a:rPr lang="en-US" altLang="ko-KR" sz="1200" dirty="0" err="1"/>
              <a:t>subnetted</a:t>
            </a:r>
            <a:r>
              <a:rPr lang="en-US" altLang="ko-KR" sz="1200" dirty="0"/>
              <a:t>, 1 subnets</a:t>
            </a:r>
          </a:p>
          <a:p>
            <a:r>
              <a:rPr lang="en-US" altLang="ko-KR" sz="1200" dirty="0"/>
              <a:t>O 1.1.1.0 [110/65] via 203.230.7.10, 00:11:52, Serial0/0/1</a:t>
            </a:r>
          </a:p>
          <a:p>
            <a:r>
              <a:rPr lang="en-US" altLang="ko-KR" sz="1200" dirty="0" smtClean="0"/>
              <a:t>  2.0.0.0/24 </a:t>
            </a:r>
            <a:r>
              <a:rPr lang="en-US" altLang="ko-KR" sz="1200" dirty="0"/>
              <a:t>is </a:t>
            </a:r>
            <a:r>
              <a:rPr lang="en-US" altLang="ko-KR" sz="1200" dirty="0" err="1"/>
              <a:t>subnetted</a:t>
            </a:r>
            <a:r>
              <a:rPr lang="en-US" altLang="ko-KR" sz="1200" dirty="0"/>
              <a:t>, 1 subnets</a:t>
            </a:r>
          </a:p>
          <a:p>
            <a:r>
              <a:rPr lang="en-US" altLang="ko-KR" sz="1200" dirty="0"/>
              <a:t>O 2.2.2.0 [110/65] via 203.230.7.5, 00:12:02, Serial0/0/0</a:t>
            </a:r>
          </a:p>
          <a:p>
            <a:r>
              <a:rPr lang="en-US" altLang="ko-KR" sz="1200" dirty="0" smtClean="0"/>
              <a:t>  3.0.0.0/24 </a:t>
            </a:r>
            <a:r>
              <a:rPr lang="en-US" altLang="ko-KR" sz="1200" dirty="0"/>
              <a:t>is </a:t>
            </a:r>
            <a:r>
              <a:rPr lang="en-US" altLang="ko-KR" sz="1200" dirty="0" err="1"/>
              <a:t>subnetted</a:t>
            </a:r>
            <a:r>
              <a:rPr lang="en-US" altLang="ko-KR" sz="1200" dirty="0"/>
              <a:t>, 1 subnets</a:t>
            </a:r>
          </a:p>
          <a:p>
            <a:r>
              <a:rPr lang="en-US" altLang="ko-KR" sz="1200" dirty="0"/>
              <a:t>C 3.3.3.0 is directly connected, FastEthernet0/0</a:t>
            </a:r>
          </a:p>
          <a:p>
            <a:r>
              <a:rPr lang="en-US" altLang="ko-KR" sz="1200" dirty="0" smtClean="0"/>
              <a:t>  203.230.7.0/30 </a:t>
            </a:r>
            <a:r>
              <a:rPr lang="en-US" altLang="ko-KR" sz="1200" dirty="0"/>
              <a:t>is </a:t>
            </a:r>
            <a:r>
              <a:rPr lang="en-US" altLang="ko-KR" sz="1200" dirty="0" err="1"/>
              <a:t>subnetted</a:t>
            </a:r>
            <a:r>
              <a:rPr lang="en-US" altLang="ko-KR" sz="1200" dirty="0"/>
              <a:t>, 3 subnets</a:t>
            </a:r>
          </a:p>
          <a:p>
            <a:r>
              <a:rPr lang="en-US" altLang="ko-KR" sz="1200" dirty="0"/>
              <a:t>O 203.230.7.0 [110/128] via 203.230.7.5, 00:11:52, Serial0/0/0</a:t>
            </a:r>
          </a:p>
          <a:p>
            <a:r>
              <a:rPr lang="en-US" altLang="ko-KR" sz="1200" dirty="0" smtClean="0"/>
              <a:t>  [</a:t>
            </a:r>
            <a:r>
              <a:rPr lang="en-US" altLang="ko-KR" sz="1200" dirty="0"/>
              <a:t>110/128] via 203.230.7.10, 00:11:52, Serial0/0/1</a:t>
            </a:r>
          </a:p>
          <a:p>
            <a:r>
              <a:rPr lang="en-US" altLang="ko-KR" sz="1200" dirty="0"/>
              <a:t>C 203.230.7.4 is directly connected, Serial0/0/0</a:t>
            </a:r>
          </a:p>
          <a:p>
            <a:r>
              <a:rPr lang="en-US" altLang="ko-KR" sz="1200" dirty="0"/>
              <a:t>C 203.230.7.8 is directly connected, Serial0/0/1</a:t>
            </a:r>
            <a:endParaRPr lang="ko-KR" alt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5508104" y="1484784"/>
            <a:ext cx="1643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err="1" smtClean="0"/>
              <a:t>라우팅</a:t>
            </a:r>
            <a:r>
              <a:rPr lang="en-US" altLang="ko-KR" dirty="0" smtClean="0"/>
              <a:t> </a:t>
            </a:r>
            <a:r>
              <a:rPr lang="ko-KR" altLang="en-US" dirty="0" smtClean="0"/>
              <a:t>테이블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1587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라우터는</a:t>
            </a:r>
            <a:r>
              <a:rPr lang="ko-KR" altLang="en-US" dirty="0" smtClean="0"/>
              <a:t> </a:t>
            </a:r>
            <a:r>
              <a:rPr lang="en-US" altLang="ko-KR" dirty="0" smtClean="0"/>
              <a:t>ACL</a:t>
            </a:r>
            <a:r>
              <a:rPr lang="ko-KR" altLang="en-US" dirty="0" smtClean="0"/>
              <a:t>에 명시된 조건들을 기반으로 </a:t>
            </a:r>
            <a:r>
              <a:rPr lang="ko-KR" altLang="en-US" dirty="0" err="1" smtClean="0"/>
              <a:t>패킷의</a:t>
            </a:r>
            <a:r>
              <a:rPr lang="ko-KR" altLang="en-US" dirty="0" smtClean="0"/>
              <a:t> 통과 여부를 결정 </a:t>
            </a:r>
            <a:endParaRPr lang="en-US" altLang="ko-KR" dirty="0" smtClean="0"/>
          </a:p>
          <a:p>
            <a:pPr lvl="1"/>
            <a:r>
              <a:rPr lang="ko-KR" altLang="en-US" dirty="0" err="1"/>
              <a:t>라우터는</a:t>
            </a:r>
            <a:r>
              <a:rPr lang="ko-KR" altLang="en-US" dirty="0"/>
              <a:t> 모든 </a:t>
            </a:r>
            <a:r>
              <a:rPr lang="ko-KR" altLang="en-US" dirty="0" err="1"/>
              <a:t>패킷을</a:t>
            </a:r>
            <a:r>
              <a:rPr lang="ko-KR" altLang="en-US" dirty="0"/>
              <a:t> </a:t>
            </a:r>
            <a:r>
              <a:rPr lang="en-US" altLang="ko-KR" dirty="0"/>
              <a:t>ACL</a:t>
            </a:r>
            <a:r>
              <a:rPr lang="ko-KR" altLang="en-US" dirty="0"/>
              <a:t>의 순서대로 </a:t>
            </a:r>
            <a:r>
              <a:rPr lang="ko-KR" altLang="en-US" dirty="0" smtClean="0"/>
              <a:t>검사  </a:t>
            </a:r>
            <a:endParaRPr lang="en-US" altLang="ko-KR" dirty="0"/>
          </a:p>
          <a:p>
            <a:pPr lvl="1"/>
            <a:r>
              <a:rPr lang="en-US" altLang="ko-KR" dirty="0" smtClean="0"/>
              <a:t>ACL </a:t>
            </a:r>
            <a:r>
              <a:rPr lang="ko-KR" altLang="en-US" dirty="0" smtClean="0"/>
              <a:t>문장에 조건이 일치되면 그 문장대로 수행하고 나머지 </a:t>
            </a:r>
            <a:r>
              <a:rPr lang="en-US" altLang="ko-KR" dirty="0" smtClean="0"/>
              <a:t>ACL </a:t>
            </a:r>
            <a:r>
              <a:rPr lang="ko-KR" altLang="en-US" dirty="0" smtClean="0"/>
              <a:t>문장은 검사를 실시하지 않고 무시함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그러므로</a:t>
            </a:r>
            <a:r>
              <a:rPr lang="en-US" altLang="ko-KR" dirty="0" smtClean="0"/>
              <a:t> </a:t>
            </a:r>
            <a:r>
              <a:rPr lang="ko-KR" altLang="en-US" dirty="0" smtClean="0"/>
              <a:t>어떤 순서대로 선언할지 결정 필요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Inbound, outbound </a:t>
            </a:r>
            <a:r>
              <a:rPr lang="ko-KR" altLang="en-US" dirty="0" smtClean="0"/>
              <a:t>구분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ACL</a:t>
            </a:r>
            <a:r>
              <a:rPr lang="ko-KR" altLang="en-US" dirty="0" smtClean="0"/>
              <a:t>의 동작 방식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6731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출발지</a:t>
            </a:r>
            <a:r>
              <a:rPr lang="en-US" altLang="ko-KR" dirty="0" smtClean="0"/>
              <a:t> IP </a:t>
            </a:r>
            <a:r>
              <a:rPr lang="ko-KR" altLang="en-US" dirty="0" smtClean="0"/>
              <a:t>주소를 기준으로 </a:t>
            </a:r>
            <a:r>
              <a:rPr lang="ko-KR" altLang="en-US" dirty="0" err="1" smtClean="0"/>
              <a:t>패킷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필터링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/>
              <a:t>표준</a:t>
            </a:r>
            <a:r>
              <a:rPr lang="en-US" altLang="ko-KR" dirty="0"/>
              <a:t> ACL</a:t>
            </a:r>
            <a:r>
              <a:rPr lang="ko-KR" altLang="en-US" dirty="0"/>
              <a:t>은 </a:t>
            </a:r>
            <a:r>
              <a:rPr lang="en-US" altLang="ko-KR" dirty="0"/>
              <a:t>1~99</a:t>
            </a:r>
            <a:r>
              <a:rPr lang="ko-KR" altLang="en-US" dirty="0"/>
              <a:t>번</a:t>
            </a:r>
            <a:r>
              <a:rPr lang="en-US" altLang="ko-KR" dirty="0"/>
              <a:t>, 1300~1999</a:t>
            </a:r>
            <a:r>
              <a:rPr lang="ko-KR" altLang="en-US" dirty="0" smtClean="0"/>
              <a:t>번을 사용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표준</a:t>
            </a:r>
            <a:r>
              <a:rPr lang="en-US" altLang="ko-KR" dirty="0" smtClean="0"/>
              <a:t> ACL </a:t>
            </a:r>
            <a:endParaRPr lang="ko-KR" alt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068960"/>
            <a:ext cx="6552728" cy="3370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2924944"/>
            <a:ext cx="3892412" cy="14773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설정 목표 </a:t>
            </a:r>
            <a:endParaRPr lang="en-US" altLang="ko-KR" dirty="0" smtClean="0"/>
          </a:p>
          <a:p>
            <a:r>
              <a:rPr lang="en-US" altLang="ko-KR" dirty="0" smtClean="0"/>
              <a:t>- PC0 </a:t>
            </a:r>
            <a:r>
              <a:rPr lang="en-US" altLang="ko-KR" dirty="0"/>
              <a:t>(1.1.1.2/24) </a:t>
            </a:r>
            <a:r>
              <a:rPr lang="ko-KR" altLang="en-US" dirty="0"/>
              <a:t>는 통신 금지 </a:t>
            </a:r>
          </a:p>
          <a:p>
            <a:r>
              <a:rPr lang="en-US" altLang="ko-KR" dirty="0" smtClean="0"/>
              <a:t>- </a:t>
            </a:r>
            <a:r>
              <a:rPr lang="ko-KR" altLang="en-US" dirty="0" smtClean="0"/>
              <a:t>다른 </a:t>
            </a:r>
            <a:r>
              <a:rPr lang="en-US" altLang="ko-KR" dirty="0" smtClean="0"/>
              <a:t>PC</a:t>
            </a:r>
            <a:r>
              <a:rPr lang="ko-KR" altLang="en-US" dirty="0" smtClean="0"/>
              <a:t>는 모든 장치와 통신 허용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라우터</a:t>
            </a:r>
            <a:r>
              <a:rPr lang="ko-KR" altLang="en-US" dirty="0" smtClean="0"/>
              <a:t> </a:t>
            </a:r>
            <a:r>
              <a:rPr lang="en-US" altLang="ko-KR" dirty="0" smtClean="0"/>
              <a:t>R1</a:t>
            </a:r>
            <a:r>
              <a:rPr lang="ko-KR" altLang="en-US" dirty="0" smtClean="0"/>
              <a:t>에서 표준 </a:t>
            </a:r>
            <a:r>
              <a:rPr lang="en-US" altLang="ko-KR" dirty="0" smtClean="0"/>
              <a:t>ACL </a:t>
            </a:r>
            <a:r>
              <a:rPr lang="ko-KR" altLang="en-US" dirty="0" smtClean="0"/>
              <a:t>설정 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59706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9731</TotalTime>
  <Words>2246</Words>
  <Application>Microsoft Office PowerPoint</Application>
  <PresentationFormat>화면 슬라이드 쇼(4:3)</PresentationFormat>
  <Paragraphs>488</Paragraphs>
  <Slides>25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26" baseType="lpstr">
      <vt:lpstr>Concourse</vt:lpstr>
      <vt:lpstr>12장. 접근제어목록 </vt:lpstr>
      <vt:lpstr>접근제어목록이란?</vt:lpstr>
      <vt:lpstr>ACL의 종류 </vt:lpstr>
      <vt:lpstr>기본 네트워크 토폴로지</vt:lpstr>
      <vt:lpstr>기본 네트워크 토폴로지</vt:lpstr>
      <vt:lpstr>기본 네트워크 토폴로지</vt:lpstr>
      <vt:lpstr>기본 네트워크 토폴로지</vt:lpstr>
      <vt:lpstr>ACL의 동작 방식 </vt:lpstr>
      <vt:lpstr>표준 ACL </vt:lpstr>
      <vt:lpstr>표준 ACL</vt:lpstr>
      <vt:lpstr>표준 ACL</vt:lpstr>
      <vt:lpstr>표준 ACL</vt:lpstr>
      <vt:lpstr>표준 ACL</vt:lpstr>
      <vt:lpstr>여러 개의 ACL 적용 </vt:lpstr>
      <vt:lpstr>ACL을 이용한 원격 접속 제어 </vt:lpstr>
      <vt:lpstr>설정된 access-list 삭제</vt:lpstr>
      <vt:lpstr>확장 ACL </vt:lpstr>
      <vt:lpstr>확장 ACL </vt:lpstr>
      <vt:lpstr>확장 ACL </vt:lpstr>
      <vt:lpstr>확장 ACL </vt:lpstr>
      <vt:lpstr>확장 ACL </vt:lpstr>
      <vt:lpstr>Named 표준 ACL </vt:lpstr>
      <vt:lpstr>Named 확장 ACL </vt:lpstr>
      <vt:lpstr>Named 확장 ACL </vt:lpstr>
      <vt:lpstr>Named 확장 ACL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공개키 암호</dc:title>
  <dc:creator>sultan</dc:creator>
  <cp:lastModifiedBy>Windows 사용자</cp:lastModifiedBy>
  <cp:revision>454</cp:revision>
  <dcterms:created xsi:type="dcterms:W3CDTF">2010-09-01T11:51:36Z</dcterms:created>
  <dcterms:modified xsi:type="dcterms:W3CDTF">2018-11-19T01:04:01Z</dcterms:modified>
</cp:coreProperties>
</file>