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4" r:id="rId4"/>
    <p:sldId id="258" r:id="rId5"/>
    <p:sldId id="263" r:id="rId6"/>
    <p:sldId id="259" r:id="rId7"/>
    <p:sldId id="260" r:id="rId8"/>
    <p:sldId id="261" r:id="rId9"/>
    <p:sldId id="271" r:id="rId10"/>
    <p:sldId id="266" r:id="rId11"/>
    <p:sldId id="267" r:id="rId12"/>
    <p:sldId id="265" r:id="rId13"/>
    <p:sldId id="262" r:id="rId14"/>
    <p:sldId id="269" r:id="rId15"/>
    <p:sldId id="270" r:id="rId16"/>
    <p:sldId id="292" r:id="rId17"/>
    <p:sldId id="268" r:id="rId18"/>
    <p:sldId id="273" r:id="rId19"/>
    <p:sldId id="274" r:id="rId20"/>
    <p:sldId id="277" r:id="rId21"/>
    <p:sldId id="275" r:id="rId22"/>
    <p:sldId id="278" r:id="rId23"/>
    <p:sldId id="279" r:id="rId24"/>
    <p:sldId id="280" r:id="rId25"/>
    <p:sldId id="281" r:id="rId26"/>
    <p:sldId id="276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4" r:id="rId36"/>
    <p:sldId id="299" r:id="rId37"/>
    <p:sldId id="295" r:id="rId38"/>
    <p:sldId id="296" r:id="rId39"/>
    <p:sldId id="297" r:id="rId40"/>
    <p:sldId id="300" r:id="rId41"/>
    <p:sldId id="290" r:id="rId42"/>
    <p:sldId id="272" r:id="rId43"/>
    <p:sldId id="291" r:id="rId44"/>
    <p:sldId id="293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1451-EFF2-4330-A3FE-754D026ECEB7}" type="datetimeFigureOut">
              <a:rPr lang="ko-KR" altLang="en-US" smtClean="0"/>
              <a:pPr/>
              <a:t>2018-10-08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BD3A-F865-4187-B879-9903DA1F6D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41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9F39FC-95EF-4944-91C9-DFA8C0A80CB1}" type="datetime1">
              <a:rPr lang="en-US" altLang="ko-KR" smtClean="0"/>
              <a:t>10/8/2018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8DF15-8010-4240-B0CC-3613A9B9524A}" type="datetime1">
              <a:rPr lang="en-US" altLang="ko-KR" smtClean="0"/>
              <a:t>10/8/2018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C29DE-3F27-4C65-8642-97D190052E44}" type="datetime1">
              <a:rPr lang="en-US" altLang="ko-KR" smtClean="0"/>
              <a:t>10/8/2018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D0DD2-F74E-4617-A284-A4F019485199}" type="datetime1">
              <a:rPr lang="en-US" altLang="ko-KR" smtClean="0"/>
              <a:t>10/8/2018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1C803-5942-499A-AB56-FAF4D806C90A}" type="datetime1">
              <a:rPr lang="en-US" altLang="ko-KR" smtClean="0"/>
              <a:t>10/8/2018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880A3-D6B3-4D19-B747-6ED7877280C2}" type="datetime1">
              <a:rPr lang="en-US" altLang="ko-KR" smtClean="0"/>
              <a:t>10/8/2018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FA870-CC6F-4B85-A73D-79AC7FBB50DB}" type="datetime1">
              <a:rPr lang="en-US" altLang="ko-KR" smtClean="0"/>
              <a:t>10/8/2018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68A5D-3CE3-423B-BAD1-691BB301AF68}" type="datetime1">
              <a:rPr lang="en-US" altLang="ko-KR" smtClean="0"/>
              <a:t>10/8/2018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EB27D6-E297-4FCA-A97B-E23A9AA5074F}" type="datetime1">
              <a:rPr lang="en-US" altLang="ko-KR" smtClean="0"/>
              <a:t>10/8/2018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A19A9B-4165-4A82-871A-21E8B4D70C1F}" type="datetime1">
              <a:rPr lang="en-US" altLang="ko-KR" smtClean="0"/>
              <a:t>10/8/2018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8CD5B6-EAEE-4807-8A45-5C9A292DF6B3}" type="datetime1">
              <a:rPr lang="en-US" altLang="ko-KR" smtClean="0"/>
              <a:t>10/8/2018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1A62E7-FB4E-402D-8303-CB739F6BC270}" type="datetime1">
              <a:rPr lang="en-US" altLang="ko-KR" smtClean="0"/>
              <a:t>10/8/2018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.blog.naver.com/hmin011/15015108715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7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OSPF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dirty="0" smtClean="0"/>
              <a:t>중부대학교 </a:t>
            </a:r>
            <a:r>
              <a:rPr lang="ko-KR" altLang="en-US" dirty="0" smtClean="0"/>
              <a:t>정보보호학과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이병천 교수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ko-KR" altLang="en-US" sz="2400" dirty="0" err="1" smtClean="0"/>
              <a:t>헬로우</a:t>
            </a:r>
            <a:r>
              <a:rPr lang="ko-KR" altLang="en-US" sz="2400" dirty="0" smtClean="0"/>
              <a:t> 프로토콜을 통해 인접 </a:t>
            </a:r>
            <a:r>
              <a:rPr lang="ko-KR" altLang="en-US" sz="2400" dirty="0" err="1" smtClean="0"/>
              <a:t>라우터를</a:t>
            </a:r>
            <a:r>
              <a:rPr lang="ko-KR" altLang="en-US" sz="2400" dirty="0" smtClean="0"/>
              <a:t> 식별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발견한다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400" dirty="0" smtClean="0"/>
              <a:t>인접 </a:t>
            </a:r>
            <a:r>
              <a:rPr lang="ko-KR" altLang="en-US" sz="2400" dirty="0" err="1" smtClean="0"/>
              <a:t>라우터간의</a:t>
            </a:r>
            <a:r>
              <a:rPr lang="ko-KR" altLang="en-US" sz="2400" dirty="0" smtClean="0"/>
              <a:t> 초기화 과정이 끝나면 경로 정보 데이터베이스 동기화 과정을 수행하며 이를 데이터베이스 교환 과정</a:t>
            </a:r>
            <a:r>
              <a:rPr lang="en-US" altLang="ko-KR" sz="2400" dirty="0" smtClean="0"/>
              <a:t>(Database Exchange Process)</a:t>
            </a:r>
            <a:r>
              <a:rPr lang="ko-KR" altLang="en-US" sz="2400" dirty="0" smtClean="0"/>
              <a:t>이라 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현재 링크 상태의 개략적인 내용을 데이터베이스 기술 </a:t>
            </a:r>
            <a:r>
              <a:rPr lang="ko-KR" altLang="en-US" sz="2400" dirty="0" err="1" smtClean="0"/>
              <a:t>패킷</a:t>
            </a:r>
            <a:r>
              <a:rPr lang="en-US" altLang="ko-KR" sz="2400" dirty="0" smtClean="0"/>
              <a:t>(Database Description Packet)</a:t>
            </a:r>
            <a:r>
              <a:rPr lang="ko-KR" altLang="en-US" sz="2400" dirty="0" smtClean="0"/>
              <a:t>에 실어 전송한다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400" dirty="0" smtClean="0"/>
              <a:t>인접 </a:t>
            </a:r>
            <a:r>
              <a:rPr lang="ko-KR" altLang="en-US" sz="2400" dirty="0" err="1" smtClean="0"/>
              <a:t>라우터</a:t>
            </a:r>
            <a:r>
              <a:rPr lang="ko-KR" altLang="en-US" sz="2400" dirty="0" smtClean="0"/>
              <a:t> 간의 동기화 과정이 끝난 이후에는 링크 상태에 변화가 있을 때에만 </a:t>
            </a:r>
            <a:r>
              <a:rPr lang="ko-KR" altLang="en-US" sz="2400" dirty="0" err="1" smtClean="0"/>
              <a:t>메트릭</a:t>
            </a:r>
            <a:r>
              <a:rPr lang="ko-KR" altLang="en-US" sz="2400" dirty="0" smtClean="0"/>
              <a:t> 값과 링크 속성에 대한 정보를 전송한다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이 과정을 링크 상태 광고</a:t>
            </a:r>
            <a:r>
              <a:rPr lang="en-US" altLang="ko-KR" sz="2400" dirty="0" smtClean="0"/>
              <a:t>(LSA: Link State Advertisements)</a:t>
            </a:r>
            <a:r>
              <a:rPr lang="ko-KR" altLang="en-US" sz="2400" dirty="0" smtClean="0"/>
              <a:t>라고 한다</a:t>
            </a:r>
            <a:r>
              <a:rPr lang="en-US" altLang="ko-KR" sz="2400" dirty="0" smtClean="0"/>
              <a:t>.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동작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Link-State Advertisement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LSA</a:t>
            </a:r>
            <a:r>
              <a:rPr lang="ko-KR" altLang="en-US" dirty="0" smtClean="0"/>
              <a:t>의 종류 </a:t>
            </a:r>
            <a:endParaRPr lang="ko-KR" altLang="en-US" dirty="0"/>
          </a:p>
        </p:txBody>
      </p:sp>
      <p:graphicFrame>
        <p:nvGraphicFramePr>
          <p:cNvPr id="4" name="Group 72"/>
          <p:cNvGraphicFramePr>
            <a:graphicFrameLocks/>
          </p:cNvGraphicFramePr>
          <p:nvPr/>
        </p:nvGraphicFramePr>
        <p:xfrm>
          <a:off x="395288" y="2457450"/>
          <a:ext cx="8470900" cy="2956560"/>
        </p:xfrm>
        <a:graphic>
          <a:graphicData uri="http://schemas.openxmlformats.org/drawingml/2006/table">
            <a:tbl>
              <a:tblPr/>
              <a:tblGrid>
                <a:gridCol w="2217737"/>
                <a:gridCol w="6253163"/>
              </a:tblGrid>
              <a:tr h="344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의 종류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내용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라우터 링크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영역 내의 라우터가 영역내의 경로 정보 전달을 위해 생성하는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로써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범위는 영역내로 제한된다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.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네트워크 링크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대표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라우터가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 전송하는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를 네트워크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라 하며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범위는 영역 내로 제한된다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.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요약 링크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영역 경계 라우터가 영역간의 경로 정보 전달을 위해 생성된다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.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AS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외부 링크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AS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경계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라우터에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 의해 생성되며 다른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AS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의 경로에 대한 정보를 전송한다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. 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계층 구조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83238" cy="49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3140968"/>
            <a:ext cx="1107996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백본영역</a:t>
            </a:r>
            <a:endParaRPr lang="en-US" altLang="ko-KR" dirty="0" smtClean="0"/>
          </a:p>
          <a:p>
            <a:r>
              <a:rPr lang="en-US" altLang="ko-KR" dirty="0" smtClean="0"/>
              <a:t>Area 0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9946" y="5229200"/>
            <a:ext cx="110799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일반영역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2800" dirty="0" smtClean="0"/>
              <a:t>계층구조란</a:t>
            </a:r>
            <a:r>
              <a:rPr lang="en-US" altLang="ko-KR" sz="2800" dirty="0" smtClean="0"/>
              <a:t>? </a:t>
            </a:r>
          </a:p>
          <a:p>
            <a:pPr lvl="1"/>
            <a:r>
              <a:rPr lang="ko-KR" altLang="en-US" sz="2400" dirty="0" err="1" smtClean="0"/>
              <a:t>백본</a:t>
            </a:r>
            <a:r>
              <a:rPr lang="ko-KR" altLang="en-US" sz="2400" dirty="0" smtClean="0"/>
              <a:t> 영역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일반 영역의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계층 구조로 나눔  </a:t>
            </a:r>
            <a:endParaRPr lang="en-US" altLang="ko-KR" sz="2400" dirty="0" smtClean="0"/>
          </a:p>
          <a:p>
            <a:pPr lvl="1"/>
            <a:r>
              <a:rPr lang="en-US" altLang="ko-KR" sz="2400" dirty="0" smtClean="0"/>
              <a:t>OSPF</a:t>
            </a:r>
            <a:r>
              <a:rPr lang="ko-KR" altLang="en-US" sz="2400" dirty="0" smtClean="0"/>
              <a:t>는 </a:t>
            </a:r>
            <a:r>
              <a:rPr lang="en-US" altLang="ko-KR" sz="2400" dirty="0" smtClean="0"/>
              <a:t>AS </a:t>
            </a:r>
            <a:r>
              <a:rPr lang="ko-KR" altLang="en-US" sz="2400" dirty="0" smtClean="0"/>
              <a:t>내에서 계층적 </a:t>
            </a:r>
            <a:r>
              <a:rPr lang="ko-KR" altLang="en-US" sz="2400" dirty="0" err="1" smtClean="0"/>
              <a:t>라우팅을</a:t>
            </a:r>
            <a:r>
              <a:rPr lang="ko-KR" altLang="en-US" sz="2400" dirty="0" smtClean="0"/>
              <a:t> 수행하기 위해 </a:t>
            </a:r>
            <a:r>
              <a:rPr lang="en-US" altLang="ko-KR" sz="2400" dirty="0" smtClean="0"/>
              <a:t>AS</a:t>
            </a:r>
            <a:r>
              <a:rPr lang="ko-KR" altLang="en-US" sz="2400" dirty="0" smtClean="0"/>
              <a:t>를 다수의 영역</a:t>
            </a:r>
            <a:r>
              <a:rPr lang="en-US" altLang="ko-KR" sz="2400" dirty="0" smtClean="0"/>
              <a:t>(Area)</a:t>
            </a:r>
            <a:r>
              <a:rPr lang="ko-KR" altLang="en-US" sz="2400" dirty="0" smtClean="0"/>
              <a:t>으로 나누고 각 영역은 독립적으로 </a:t>
            </a:r>
            <a:r>
              <a:rPr lang="en-US" altLang="ko-KR" sz="2400" dirty="0" smtClean="0"/>
              <a:t>OSPF</a:t>
            </a:r>
            <a:r>
              <a:rPr lang="ko-KR" altLang="en-US" sz="2400" dirty="0" smtClean="0"/>
              <a:t>를 수행한다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ko-KR" altLang="en-US" sz="2400" dirty="0" err="1" smtClean="0"/>
              <a:t>라우터의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브로드캐스팅은</a:t>
            </a:r>
            <a:r>
              <a:rPr lang="ko-KR" altLang="en-US" sz="2400" dirty="0" smtClean="0"/>
              <a:t> 영역 내로 제한되어 있어 영역 외부로는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정보 </a:t>
            </a:r>
            <a:r>
              <a:rPr lang="ko-KR" altLang="en-US" sz="2400" dirty="0" err="1" smtClean="0"/>
              <a:t>패킷이</a:t>
            </a:r>
            <a:r>
              <a:rPr lang="ko-KR" altLang="en-US" sz="2400" dirty="0" smtClean="0"/>
              <a:t> 전달되지 않는다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ko-KR" altLang="en-US" sz="2400" dirty="0" smtClean="0"/>
              <a:t>영역간의 정보 전달은 오직 영역 경계 </a:t>
            </a:r>
            <a:r>
              <a:rPr lang="ko-KR" altLang="en-US" sz="2400" dirty="0" err="1" smtClean="0"/>
              <a:t>라우터</a:t>
            </a:r>
            <a:r>
              <a:rPr lang="en-US" altLang="ko-KR" sz="2400" dirty="0" smtClean="0"/>
              <a:t>(Area Border Router)</a:t>
            </a:r>
            <a:r>
              <a:rPr lang="ko-KR" altLang="en-US" sz="2400" dirty="0" smtClean="0"/>
              <a:t>를 통해서만 수행된다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en-US" altLang="ko-KR" sz="2400" dirty="0" smtClean="0"/>
              <a:t>OSPF </a:t>
            </a:r>
            <a:r>
              <a:rPr lang="ko-KR" altLang="en-US" sz="2400" dirty="0" smtClean="0"/>
              <a:t>상위 계층 영역을 </a:t>
            </a:r>
            <a:r>
              <a:rPr lang="ko-KR" altLang="en-US" sz="2400" dirty="0" err="1" smtClean="0"/>
              <a:t>백본</a:t>
            </a:r>
            <a:r>
              <a:rPr lang="ko-KR" altLang="en-US" sz="2400" dirty="0" smtClean="0"/>
              <a:t> 영역</a:t>
            </a:r>
            <a:r>
              <a:rPr lang="en-US" altLang="ko-KR" sz="2400" dirty="0" smtClean="0"/>
              <a:t>(Backbone Area)</a:t>
            </a:r>
            <a:r>
              <a:rPr lang="ko-KR" altLang="en-US" sz="2400" dirty="0" smtClean="0"/>
              <a:t>이라 하며 백본 영역은 모든 영역 경계 </a:t>
            </a:r>
            <a:r>
              <a:rPr lang="ko-KR" altLang="en-US" sz="2400" dirty="0" err="1" smtClean="0"/>
              <a:t>라우터와</a:t>
            </a:r>
            <a:r>
              <a:rPr lang="ko-KR" altLang="en-US" sz="2400" dirty="0" smtClean="0"/>
              <a:t> 그 외 영역을 가지지 않는 </a:t>
            </a:r>
            <a:r>
              <a:rPr lang="ko-KR" altLang="en-US" sz="2400" dirty="0" err="1" smtClean="0"/>
              <a:t>라우터들로</a:t>
            </a:r>
            <a:r>
              <a:rPr lang="ko-KR" altLang="en-US" sz="2400" dirty="0" smtClean="0"/>
              <a:t> 구성된다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ko-KR" altLang="en-US" sz="2400" dirty="0" err="1" smtClean="0"/>
              <a:t>백본</a:t>
            </a:r>
            <a:r>
              <a:rPr lang="ko-KR" altLang="en-US" sz="2400" dirty="0" smtClean="0"/>
              <a:t> 영역에서는 영역 간의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정보 전달이 이루어진다</a:t>
            </a:r>
            <a:r>
              <a:rPr lang="en-US" altLang="ko-KR" sz="2400" dirty="0" smtClean="0"/>
              <a:t>. 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계층 구조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장점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패킷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범위를 영역 내로 줄여서 데이터베이스를 줄이고 빠른 </a:t>
            </a:r>
            <a:r>
              <a:rPr lang="en-US" altLang="ko-KR" dirty="0" smtClean="0"/>
              <a:t>SPF(Shortest Path First) </a:t>
            </a:r>
            <a:r>
              <a:rPr lang="ko-KR" altLang="en-US" dirty="0" smtClean="0"/>
              <a:t>알고리즘 수행이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전체 네트워크에 대한 유지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확장이 용이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하나의 영역에 </a:t>
            </a:r>
            <a:r>
              <a:rPr lang="en-US" altLang="ko-KR" dirty="0" smtClean="0"/>
              <a:t>50~100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정도의 </a:t>
            </a:r>
            <a:r>
              <a:rPr lang="ko-KR" altLang="en-US" dirty="0" err="1" smtClean="0"/>
              <a:t>라우터</a:t>
            </a:r>
            <a:r>
              <a:rPr lang="ko-KR" altLang="en-US" dirty="0" smtClean="0"/>
              <a:t> 이용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계층 구조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는 헬로우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인접 </a:t>
            </a:r>
            <a:r>
              <a:rPr lang="ko-KR" altLang="en-US" dirty="0" err="1" smtClean="0"/>
              <a:t>라우터에</a:t>
            </a:r>
            <a:r>
              <a:rPr lang="ko-KR" altLang="en-US" dirty="0" smtClean="0"/>
              <a:t> 보내 </a:t>
            </a:r>
            <a:r>
              <a:rPr lang="ko-KR" altLang="en-US" dirty="0" err="1" smtClean="0"/>
              <a:t>네이버</a:t>
            </a:r>
            <a:r>
              <a:rPr lang="en-US" altLang="ko-KR" dirty="0" smtClean="0"/>
              <a:t>(neighbor) </a:t>
            </a:r>
            <a:r>
              <a:rPr lang="ko-KR" altLang="en-US" dirty="0" smtClean="0"/>
              <a:t>관계를 맺는다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네이버를</a:t>
            </a:r>
            <a:r>
              <a:rPr lang="ko-KR" altLang="en-US" dirty="0" smtClean="0"/>
              <a:t> 맺을 수 있는 조건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영역에 속해야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</a:t>
            </a:r>
            <a:r>
              <a:rPr lang="en-US" altLang="ko-KR" dirty="0" smtClean="0"/>
              <a:t>hello interval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dead interval </a:t>
            </a:r>
            <a:r>
              <a:rPr lang="ko-KR" altLang="en-US" dirty="0" smtClean="0"/>
              <a:t>값을 가져야 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네트워크 토폴로지 유형에 따라 자동으로 바뀜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OSPF</a:t>
            </a:r>
            <a:r>
              <a:rPr lang="ko-KR" altLang="en-US" dirty="0" smtClean="0"/>
              <a:t>인증은 동일하게 설정되어야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</a:t>
            </a:r>
            <a:r>
              <a:rPr lang="ko-KR" altLang="en-US" dirty="0" err="1" smtClean="0"/>
              <a:t>네이버에게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테이블을 교환하지는 않음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네이버를</a:t>
            </a:r>
            <a:r>
              <a:rPr lang="ko-KR" altLang="en-US" dirty="0" smtClean="0"/>
              <a:t> 맺고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테이블을 교환하는 </a:t>
            </a:r>
            <a:r>
              <a:rPr lang="ko-KR" altLang="en-US" dirty="0" err="1" smtClean="0"/>
              <a:t>네이버를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adjacent neighbor</a:t>
            </a:r>
            <a:r>
              <a:rPr lang="ko-KR" altLang="en-US" dirty="0" smtClean="0"/>
              <a:t>라고 함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네이버</a:t>
            </a:r>
            <a:r>
              <a:rPr lang="ko-KR" altLang="en-US" dirty="0" smtClean="0"/>
              <a:t> 맺기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884432"/>
          <a:ext cx="8229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2160240"/>
                <a:gridCol w="2170584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네트워크 토폴로지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Hello Interval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Dead Interval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Point-to-point,</a:t>
                      </a:r>
                      <a:r>
                        <a:rPr lang="en-US" altLang="ko-KR" baseline="0" dirty="0" smtClean="0"/>
                        <a:t> </a:t>
                      </a:r>
                    </a:p>
                    <a:p>
                      <a:pPr latinLnBrk="1"/>
                      <a:r>
                        <a:rPr lang="en-US" altLang="ko-KR" baseline="0" dirty="0" smtClean="0"/>
                        <a:t>Broadcast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NBMA(Non-broadcast Multiple Access), </a:t>
                      </a:r>
                    </a:p>
                    <a:p>
                      <a:pPr latinLnBrk="1"/>
                      <a:r>
                        <a:rPr lang="en-US" altLang="ko-KR" dirty="0" smtClean="0"/>
                        <a:t>Point-to-multipoint, </a:t>
                      </a:r>
                    </a:p>
                    <a:p>
                      <a:pPr latinLnBrk="1"/>
                      <a:r>
                        <a:rPr lang="en-US" altLang="ko-KR" dirty="0" smtClean="0"/>
                        <a:t>Point-to-</a:t>
                      </a:r>
                      <a:r>
                        <a:rPr lang="en-US" altLang="ko-KR" dirty="0" err="1" smtClean="0"/>
                        <a:t>nonbroadcast</a:t>
                      </a:r>
                      <a:r>
                        <a:rPr lang="en-US" altLang="ko-KR" baseline="0" dirty="0" smtClean="0"/>
                        <a:t> (Frame-relay, X.25, ATM</a:t>
                      </a:r>
                      <a:r>
                        <a:rPr lang="ko-KR" altLang="en-US" baseline="0" dirty="0" smtClean="0"/>
                        <a:t>등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120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Hello, Dead Interval 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헬로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헤더 </a:t>
            </a:r>
            <a:endParaRPr lang="ko-KR" altLang="en-US" dirty="0"/>
          </a:p>
        </p:txBody>
      </p:sp>
      <p:pic>
        <p:nvPicPr>
          <p:cNvPr id="24578" name="Picture 2" descr="http://cfile25.uf.tistory.com/image/1834A2424DA11FD62406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7020175" cy="3816424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기본 네트워크 토폴로지 </a:t>
            </a:r>
            <a:endParaRPr lang="ko-KR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43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23528" y="2276872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기본 설정은 교재 참조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 스크립트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)#router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Process-ID</a:t>
            </a:r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-router)#router-id </a:t>
            </a:r>
            <a:r>
              <a:rPr lang="ko-KR" altLang="en-US" dirty="0" err="1" smtClean="0"/>
              <a:t>라우터아이디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</a:t>
            </a:r>
            <a:r>
              <a:rPr lang="ko-KR" altLang="en-US" dirty="0" smtClean="0"/>
              <a:t>네트워크주소 와일드카드마스크 </a:t>
            </a:r>
            <a:r>
              <a:rPr lang="en-US" altLang="ko-KR" dirty="0" smtClean="0"/>
              <a:t>area </a:t>
            </a:r>
            <a:r>
              <a:rPr lang="ko-KR" altLang="en-US" dirty="0" smtClean="0"/>
              <a:t>영역아이디 </a:t>
            </a:r>
            <a:endParaRPr lang="en-US" altLang="ko-KR" dirty="0" smtClean="0"/>
          </a:p>
          <a:p>
            <a:r>
              <a:rPr lang="ko-KR" altLang="en-US" dirty="0" smtClean="0"/>
              <a:t>예제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)#router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1</a:t>
            </a:r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-router)#router-id 1.1.1.1  </a:t>
            </a:r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1.1.1.0 0.0.0.255 area 0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OSPF</a:t>
            </a:r>
          </a:p>
          <a:p>
            <a:pPr lvl="1"/>
            <a:r>
              <a:rPr lang="en-US" altLang="ko-KR" dirty="0" smtClean="0"/>
              <a:t>Open Shortest Path First </a:t>
            </a:r>
            <a:r>
              <a:rPr lang="ko-KR" altLang="en-US" dirty="0" smtClean="0"/>
              <a:t>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RFC 2328 </a:t>
            </a:r>
            <a:r>
              <a:rPr lang="ko-KR" altLang="en-US" dirty="0" smtClean="0"/>
              <a:t>표준에 정의 </a:t>
            </a:r>
            <a:endParaRPr lang="en-US" altLang="ko-KR" dirty="0" smtClean="0"/>
          </a:p>
          <a:p>
            <a:r>
              <a:rPr lang="ko-KR" altLang="en-US" dirty="0" smtClean="0"/>
              <a:t>특징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계층화된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동작 수행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중대규모 네트워크에 가장 많이 사용되는 프로토콜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멀티캐스트 주소 이용하여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정보 업데이트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224.0.0.5,  224.0.0.6</a:t>
            </a:r>
          </a:p>
          <a:p>
            <a:pPr lvl="1"/>
            <a:r>
              <a:rPr lang="ko-KR" altLang="en-US" dirty="0" smtClean="0"/>
              <a:t>프로토콜 번호 </a:t>
            </a:r>
            <a:r>
              <a:rPr lang="en-US" altLang="ko-KR" dirty="0" smtClean="0"/>
              <a:t>89</a:t>
            </a:r>
            <a:r>
              <a:rPr lang="ko-KR" altLang="en-US" dirty="0" smtClean="0"/>
              <a:t>번 이용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경로 상태에 변화가 생기면 변화된 부분만 업데이트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업데이트할 내용이 없더라도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분 간격으로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업데이트 정보를 교환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링크상태재생</a:t>
            </a:r>
            <a:r>
              <a:rPr lang="en-US" altLang="ko-KR" dirty="0" smtClean="0"/>
              <a:t>(Link-State Refresh)  </a:t>
            </a:r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268760"/>
            <a:ext cx="591219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)#router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7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-router)#router-id 1.1.1.1  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203.230.7.0  0.0.0.255  a  0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203.230.10.0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203.230.11.0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1.1.1.0  0.0.0.255  a  0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)#router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7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-router)#router-id 2.2.2.2 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203.230.9.0  0.0.0.255  a  0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203.230.10.0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203.230.12.0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2.2.2.0  0.0.0.255  a  0</a:t>
            </a:r>
            <a:endParaRPr lang="ko-KR" altLang="en-US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)#router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7</a:t>
            </a:r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-router)#router-id 3.3.3.3  </a:t>
            </a:r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203.230.8.0  0.0.0.255  a  0</a:t>
            </a:r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203.230.11.0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203.230.12.0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3.3.3.0  0.0.0.255  a  0 </a:t>
            </a:r>
            <a:endParaRPr lang="ko-KR" altLang="en-US" sz="16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Process-ID: 1~65535 </a:t>
            </a:r>
            <a:r>
              <a:rPr lang="ko-KR" altLang="en-US" dirty="0" smtClean="0"/>
              <a:t>사이의 임의의 숫자</a:t>
            </a:r>
            <a:endParaRPr lang="en-US" altLang="ko-KR" dirty="0" smtClean="0"/>
          </a:p>
          <a:p>
            <a:r>
              <a:rPr lang="ko-KR" altLang="en-US" dirty="0" smtClean="0"/>
              <a:t>와일드카드마스크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서브넷마스크의</a:t>
            </a:r>
            <a:r>
              <a:rPr lang="ko-KR" altLang="en-US" dirty="0" smtClean="0"/>
              <a:t> 반대 개념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32</a:t>
            </a:r>
            <a:r>
              <a:rPr lang="ko-KR" altLang="en-US" dirty="0" smtClean="0"/>
              <a:t>비트 </a:t>
            </a:r>
            <a:r>
              <a:rPr lang="ko-KR" altLang="en-US" dirty="0" err="1" smtClean="0"/>
              <a:t>주소값</a:t>
            </a:r>
            <a:r>
              <a:rPr lang="ko-KR" altLang="en-US" dirty="0" smtClean="0"/>
              <a:t> 중에서 연속하지 않은 비트들도 지정 가능</a:t>
            </a:r>
            <a:endParaRPr lang="en-US" altLang="ko-KR" dirty="0" smtClean="0"/>
          </a:p>
          <a:p>
            <a:r>
              <a:rPr lang="en-US" altLang="ko-KR" dirty="0" smtClean="0"/>
              <a:t>Area-ID (</a:t>
            </a:r>
            <a:r>
              <a:rPr lang="ko-KR" altLang="en-US" dirty="0" smtClean="0"/>
              <a:t>영역아이디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단일영역 </a:t>
            </a:r>
            <a:r>
              <a:rPr lang="en-US" altLang="ko-KR" dirty="0" smtClean="0"/>
              <a:t>OSPF</a:t>
            </a:r>
          </a:p>
          <a:p>
            <a:pPr lvl="1"/>
            <a:r>
              <a:rPr lang="ko-KR" altLang="en-US" dirty="0" smtClean="0"/>
              <a:t>다중영역 </a:t>
            </a:r>
            <a:r>
              <a:rPr lang="en-US" altLang="ko-KR" dirty="0" smtClean="0"/>
              <a:t>OSPF</a:t>
            </a:r>
          </a:p>
          <a:p>
            <a:r>
              <a:rPr lang="ko-KR" altLang="en-US" dirty="0" err="1" smtClean="0"/>
              <a:t>라우터아이디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/>
              <a:t>라우터를</a:t>
            </a:r>
            <a:r>
              <a:rPr lang="ko-KR" altLang="en-US" dirty="0" smtClean="0"/>
              <a:t> 나타내는 </a:t>
            </a:r>
            <a:r>
              <a:rPr lang="ko-KR" altLang="en-US" dirty="0" err="1" smtClean="0"/>
              <a:t>고유값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논리적 인터페이스가 물리적 인터페이스보다 안정적이므로 </a:t>
            </a:r>
            <a:r>
              <a:rPr lang="ko-KR" altLang="en-US" dirty="0" err="1" smtClean="0"/>
              <a:t>루프백</a:t>
            </a:r>
            <a:r>
              <a:rPr lang="ko-KR" altLang="en-US" dirty="0" smtClean="0"/>
              <a:t> 인터페이스를 </a:t>
            </a:r>
            <a:r>
              <a:rPr lang="ko-KR" altLang="en-US" dirty="0" err="1" smtClean="0"/>
              <a:t>라우터아이디로</a:t>
            </a:r>
            <a:r>
              <a:rPr lang="ko-KR" altLang="en-US" dirty="0" smtClean="0"/>
              <a:t> 사용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루프백</a:t>
            </a:r>
            <a:r>
              <a:rPr lang="ko-KR" altLang="en-US" dirty="0" smtClean="0"/>
              <a:t> 인터페이스가 없다면 활성화된 인터페이스 주소 중에서 가장 높은 값을 가지는 주소를 </a:t>
            </a:r>
            <a:r>
              <a:rPr lang="ko-KR" altLang="en-US" dirty="0" err="1" smtClean="0"/>
              <a:t>라우터아이디로</a:t>
            </a:r>
            <a:r>
              <a:rPr lang="ko-KR" altLang="en-US" dirty="0" smtClean="0"/>
              <a:t> 사용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설정 결과 확인 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0648" y="1412776"/>
            <a:ext cx="6200736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protocols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Routing Protocol is "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7"</a:t>
            </a:r>
          </a:p>
          <a:p>
            <a:r>
              <a:rPr lang="en-US" altLang="ko-KR" sz="1600" dirty="0" smtClean="0"/>
              <a:t>  Outgoing update filter list for all interfaces is not set </a:t>
            </a:r>
          </a:p>
          <a:p>
            <a:r>
              <a:rPr lang="en-US" altLang="ko-KR" sz="1600" dirty="0" smtClean="0"/>
              <a:t>  Incoming update filter list for all interfaces is not set </a:t>
            </a:r>
          </a:p>
          <a:p>
            <a:r>
              <a:rPr lang="en-US" altLang="ko-KR" sz="1600" dirty="0" smtClean="0"/>
              <a:t>  Router ID 1.1.1.1</a:t>
            </a:r>
          </a:p>
          <a:p>
            <a:r>
              <a:rPr lang="en-US" altLang="ko-KR" sz="1600" dirty="0" smtClean="0"/>
              <a:t>  Number of areas in this router is 1. 1 normal 0 stub 0 </a:t>
            </a:r>
            <a:r>
              <a:rPr lang="en-US" altLang="ko-KR" sz="1600" dirty="0" err="1" smtClean="0"/>
              <a:t>nssa</a:t>
            </a:r>
            <a:endParaRPr lang="en-US" altLang="ko-KR" sz="1600" dirty="0" smtClean="0"/>
          </a:p>
          <a:p>
            <a:r>
              <a:rPr lang="en-US" altLang="ko-KR" sz="1600" dirty="0" smtClean="0"/>
              <a:t>  Maximum path: 4</a:t>
            </a:r>
          </a:p>
          <a:p>
            <a:r>
              <a:rPr lang="en-US" altLang="ko-KR" sz="1600" dirty="0" smtClean="0"/>
              <a:t>  Routing for Networks:</a:t>
            </a:r>
          </a:p>
          <a:p>
            <a:r>
              <a:rPr lang="en-US" altLang="ko-KR" sz="1600" dirty="0" smtClean="0"/>
              <a:t>    203.230.7.0 0.0.0.255 area 0</a:t>
            </a:r>
          </a:p>
          <a:p>
            <a:r>
              <a:rPr lang="en-US" altLang="ko-KR" sz="1600" dirty="0" smtClean="0"/>
              <a:t>    203.230.10.0 0.0.0.255 area 0</a:t>
            </a:r>
          </a:p>
          <a:p>
            <a:r>
              <a:rPr lang="en-US" altLang="ko-KR" sz="1600" dirty="0" smtClean="0"/>
              <a:t>    203.230.11.0 0.0.0.255 area 0</a:t>
            </a:r>
          </a:p>
          <a:p>
            <a:r>
              <a:rPr lang="en-US" altLang="ko-KR" sz="1600" dirty="0" smtClean="0"/>
              <a:t>    1.1.1.0 0.0.0.255 area 0</a:t>
            </a:r>
          </a:p>
          <a:p>
            <a:r>
              <a:rPr lang="en-US" altLang="ko-KR" sz="1600" dirty="0" smtClean="0"/>
              <a:t>  Routing Information Sources:  </a:t>
            </a:r>
          </a:p>
          <a:p>
            <a:r>
              <a:rPr lang="en-US" altLang="ko-KR" sz="1600" dirty="0" smtClean="0"/>
              <a:t>    Gateway         Distance      Last Update </a:t>
            </a:r>
          </a:p>
          <a:p>
            <a:r>
              <a:rPr lang="en-US" altLang="ko-KR" sz="1600" dirty="0" smtClean="0"/>
              <a:t>    1.1.1.1              110      00:19:36</a:t>
            </a:r>
          </a:p>
          <a:p>
            <a:r>
              <a:rPr lang="en-US" altLang="ko-KR" sz="1600" dirty="0" smtClean="0"/>
              <a:t>    2.2.2.2              110      00:19:37</a:t>
            </a:r>
          </a:p>
          <a:p>
            <a:r>
              <a:rPr lang="en-US" altLang="ko-KR" sz="1600" dirty="0" smtClean="0"/>
              <a:t>    3.3.3.3              110      00:19:37</a:t>
            </a:r>
          </a:p>
          <a:p>
            <a:r>
              <a:rPr lang="en-US" altLang="ko-KR" sz="1600" dirty="0" smtClean="0"/>
              <a:t>  Distance: (default is 110)</a:t>
            </a:r>
            <a:endParaRPr lang="ko-KR" altLang="en-US" sz="1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설정 결과 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794159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R1#debug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events</a:t>
            </a:r>
          </a:p>
          <a:p>
            <a:r>
              <a:rPr lang="en-US" altLang="ko-KR" sz="1600" dirty="0" smtClean="0"/>
              <a:t>OSPF events debugging is on</a:t>
            </a:r>
          </a:p>
          <a:p>
            <a:r>
              <a:rPr lang="en-US" altLang="ko-KR" sz="1600" dirty="0" smtClean="0"/>
              <a:t>R1#</a:t>
            </a:r>
          </a:p>
          <a:p>
            <a:r>
              <a:rPr lang="en-US" altLang="ko-KR" sz="1600" dirty="0" smtClean="0"/>
              <a:t>01:57:40: OSPF: </a:t>
            </a:r>
            <a:r>
              <a:rPr lang="en-US" altLang="ko-KR" sz="1600" dirty="0" err="1" smtClean="0"/>
              <a:t>Rcv</a:t>
            </a:r>
            <a:r>
              <a:rPr lang="en-US" altLang="ko-KR" sz="1600" dirty="0" smtClean="0"/>
              <a:t> hello from 2.2.2.2 area 0 from Serial0/3/0 203.230.10.1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01:57:40: OSPF: End of hello processing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01:57:48: OSPF: </a:t>
            </a:r>
            <a:r>
              <a:rPr lang="en-US" altLang="ko-KR" sz="1600" dirty="0" err="1" smtClean="0"/>
              <a:t>Rcv</a:t>
            </a:r>
            <a:r>
              <a:rPr lang="en-US" altLang="ko-KR" sz="1600" dirty="0" smtClean="0"/>
              <a:t> hello from 3.3.3.3 area 0 from Serial0/3/1 203.230.11.1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01:57:48: OSPF: End of hello processing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01:57:50: OSPF: </a:t>
            </a:r>
            <a:r>
              <a:rPr lang="en-US" altLang="ko-KR" sz="1600" dirty="0" err="1" smtClean="0"/>
              <a:t>Rcv</a:t>
            </a:r>
            <a:r>
              <a:rPr lang="en-US" altLang="ko-KR" sz="1600" dirty="0" smtClean="0"/>
              <a:t> hello from 2.2.2.2 area 0 from Serial0/3/0 203.230.10.1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01:57:50: OSPF: End of hello processing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01:57:58: OSPF: </a:t>
            </a:r>
            <a:r>
              <a:rPr lang="en-US" altLang="ko-KR" sz="1600" dirty="0" err="1" smtClean="0"/>
              <a:t>Rcv</a:t>
            </a:r>
            <a:r>
              <a:rPr lang="en-US" altLang="ko-KR" sz="1600" dirty="0" smtClean="0"/>
              <a:t> hello from 3.3.3.3 area 0 from Serial0/3/1 203.230.11.1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01:57:58: OSPF: End of hello processing</a:t>
            </a:r>
            <a:endParaRPr lang="ko-KR" altLang="en-US" sz="1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네이버</a:t>
            </a:r>
            <a:r>
              <a:rPr lang="ko-KR" altLang="en-US" dirty="0" smtClean="0"/>
              <a:t> 확인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54" y="1700808"/>
            <a:ext cx="72523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neighbor </a:t>
            </a:r>
          </a:p>
          <a:p>
            <a:r>
              <a:rPr lang="en-US" altLang="ko-KR" sz="1600" dirty="0" smtClean="0"/>
              <a:t>Neighbor ID     </a:t>
            </a:r>
            <a:r>
              <a:rPr lang="en-US" altLang="ko-KR" sz="1600" dirty="0" err="1" smtClean="0"/>
              <a:t>Pri</a:t>
            </a:r>
            <a:r>
              <a:rPr lang="en-US" altLang="ko-KR" sz="1600" dirty="0" smtClean="0"/>
              <a:t>   State           Dead Time   Address         Interface</a:t>
            </a:r>
          </a:p>
          <a:p>
            <a:r>
              <a:rPr lang="en-US" altLang="ko-KR" sz="1600" dirty="0" smtClean="0"/>
              <a:t>2.2.2.2           0   FULL/  -        00:00:38    203.230.10.1    Serial0/3/0</a:t>
            </a:r>
          </a:p>
          <a:p>
            <a:r>
              <a:rPr lang="en-US" altLang="ko-KR" sz="1600" dirty="0" smtClean="0"/>
              <a:t>3.3.3.3           0   FULL/  -        00:00:36    203.230.11.1    Serial0/3/1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R2#show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neighbor </a:t>
            </a:r>
          </a:p>
          <a:p>
            <a:r>
              <a:rPr lang="en-US" altLang="ko-KR" sz="1600" dirty="0" smtClean="0"/>
              <a:t>Neighbor ID     </a:t>
            </a:r>
            <a:r>
              <a:rPr lang="en-US" altLang="ko-KR" sz="1600" dirty="0" err="1" smtClean="0"/>
              <a:t>Pri</a:t>
            </a:r>
            <a:r>
              <a:rPr lang="en-US" altLang="ko-KR" sz="1600" dirty="0" smtClean="0"/>
              <a:t>   State           Dead Time   Address         Interface</a:t>
            </a:r>
          </a:p>
          <a:p>
            <a:r>
              <a:rPr lang="en-US" altLang="ko-KR" sz="1600" dirty="0" smtClean="0"/>
              <a:t>1.1.1.1           0   FULL/  -        00:00:39    203.230.10.2    Serial0/3/0</a:t>
            </a:r>
          </a:p>
          <a:p>
            <a:r>
              <a:rPr lang="en-US" altLang="ko-KR" sz="1600" dirty="0" smtClean="0"/>
              <a:t>3.3.3.3           0   FULL/  -        00:00:36    203.230.12.2    Serial0/3/1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R3#show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neighbor </a:t>
            </a:r>
          </a:p>
          <a:p>
            <a:r>
              <a:rPr lang="en-US" altLang="ko-KR" sz="1600" dirty="0" smtClean="0"/>
              <a:t>Neighbor ID     </a:t>
            </a:r>
            <a:r>
              <a:rPr lang="en-US" altLang="ko-KR" sz="1600" dirty="0" err="1" smtClean="0"/>
              <a:t>Pri</a:t>
            </a:r>
            <a:r>
              <a:rPr lang="en-US" altLang="ko-KR" sz="1600" dirty="0" smtClean="0"/>
              <a:t>   State           Dead Time   Address         Interface</a:t>
            </a:r>
          </a:p>
          <a:p>
            <a:r>
              <a:rPr lang="en-US" altLang="ko-KR" sz="1600" dirty="0" smtClean="0"/>
              <a:t>1.1.1.1           0   FULL/  -        00:00:37    203.230.11.2    Serial0/3/0</a:t>
            </a:r>
          </a:p>
          <a:p>
            <a:r>
              <a:rPr lang="en-US" altLang="ko-KR" sz="1600" dirty="0" smtClean="0"/>
              <a:t>2.2.2.2           0   FULL/  -        00:00:37    203.230.12.1    Serial0/3/1</a:t>
            </a:r>
            <a:endParaRPr lang="ko-KR" altLang="en-US" sz="1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인터페이스 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5344733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R1#show 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interface </a:t>
            </a:r>
          </a:p>
          <a:p>
            <a:r>
              <a:rPr lang="en-US" altLang="ko-KR" sz="1100" dirty="0" smtClean="0"/>
              <a:t>Serial0/3/1 is up, line protocol is up</a:t>
            </a:r>
          </a:p>
          <a:p>
            <a:r>
              <a:rPr lang="en-US" altLang="ko-KR" sz="1100" dirty="0" smtClean="0"/>
              <a:t>  Internet address is 203.230.11.2/24, Area 0</a:t>
            </a:r>
          </a:p>
          <a:p>
            <a:r>
              <a:rPr lang="en-US" altLang="ko-KR" sz="1100" dirty="0" smtClean="0"/>
              <a:t>  Process ID 7, Router ID 1.1.1.1, Network Type POINT-TO-POINT, Cost: 64</a:t>
            </a:r>
          </a:p>
          <a:p>
            <a:r>
              <a:rPr lang="en-US" altLang="ko-KR" sz="1100" dirty="0" smtClean="0"/>
              <a:t>  Transmit Delay is 1 sec, State POINT-TO-POINT, Priority 0</a:t>
            </a:r>
          </a:p>
          <a:p>
            <a:r>
              <a:rPr lang="en-US" altLang="ko-KR" sz="1100" dirty="0" smtClean="0"/>
              <a:t>  No designated router on this network</a:t>
            </a:r>
          </a:p>
          <a:p>
            <a:r>
              <a:rPr lang="en-US" altLang="ko-KR" sz="1100" dirty="0" smtClean="0"/>
              <a:t>  No backup designated router on this network</a:t>
            </a:r>
          </a:p>
          <a:p>
            <a:r>
              <a:rPr lang="en-US" altLang="ko-KR" sz="1100" dirty="0" smtClean="0"/>
              <a:t>  Timer intervals configured, Hello 10, Dead 40, Wait 40, Retransmit 5</a:t>
            </a:r>
          </a:p>
          <a:p>
            <a:r>
              <a:rPr lang="en-US" altLang="ko-KR" sz="1100" dirty="0" smtClean="0"/>
              <a:t>    Hello due in 00:00:04</a:t>
            </a:r>
          </a:p>
          <a:p>
            <a:r>
              <a:rPr lang="en-US" altLang="ko-KR" sz="1100" dirty="0" smtClean="0"/>
              <a:t>  Index 3/3, flood queue length 0</a:t>
            </a:r>
          </a:p>
          <a:p>
            <a:r>
              <a:rPr lang="en-US" altLang="ko-KR" sz="1100" dirty="0" smtClean="0"/>
              <a:t>  Next 0x0(0)/0x0(0)</a:t>
            </a:r>
          </a:p>
          <a:p>
            <a:r>
              <a:rPr lang="en-US" altLang="ko-KR" sz="1100" dirty="0" smtClean="0"/>
              <a:t>  Last flood scan length is 1, maximum is 1</a:t>
            </a:r>
          </a:p>
          <a:p>
            <a:r>
              <a:rPr lang="en-US" altLang="ko-KR" sz="1100" dirty="0" smtClean="0"/>
              <a:t>  Last flood scan time is 0 </a:t>
            </a:r>
            <a:r>
              <a:rPr lang="en-US" altLang="ko-KR" sz="1100" dirty="0" err="1" smtClean="0"/>
              <a:t>msec</a:t>
            </a:r>
            <a:r>
              <a:rPr lang="en-US" altLang="ko-KR" sz="1100" dirty="0" smtClean="0"/>
              <a:t>, maximum is 0 </a:t>
            </a:r>
            <a:r>
              <a:rPr lang="en-US" altLang="ko-KR" sz="1100" dirty="0" err="1" smtClean="0"/>
              <a:t>msec</a:t>
            </a:r>
            <a:endParaRPr lang="en-US" altLang="ko-KR" sz="1100" dirty="0" smtClean="0"/>
          </a:p>
          <a:p>
            <a:r>
              <a:rPr lang="en-US" altLang="ko-KR" sz="1100" dirty="0" smtClean="0"/>
              <a:t>  Neighbor Count is 1 , Adjacent neighbor count is 1</a:t>
            </a:r>
          </a:p>
          <a:p>
            <a:r>
              <a:rPr lang="en-US" altLang="ko-KR" sz="1100" dirty="0" smtClean="0"/>
              <a:t>    Adjacent with neighbor 3.3.3.3</a:t>
            </a:r>
          </a:p>
          <a:p>
            <a:r>
              <a:rPr lang="en-US" altLang="ko-KR" sz="1100" dirty="0" smtClean="0"/>
              <a:t>  Suppress hello for 0 neighbor(s)</a:t>
            </a:r>
          </a:p>
          <a:p>
            <a:endParaRPr lang="ko-KR" alt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3547747" y="3861048"/>
            <a:ext cx="5344733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Serial0/3/0 is up, line protocol is up</a:t>
            </a:r>
          </a:p>
          <a:p>
            <a:r>
              <a:rPr lang="en-US" altLang="ko-KR" sz="1100" dirty="0" smtClean="0"/>
              <a:t>  Internet address is 203.230.10.2/24, Area 0</a:t>
            </a:r>
          </a:p>
          <a:p>
            <a:r>
              <a:rPr lang="en-US" altLang="ko-KR" sz="1100" dirty="0" smtClean="0"/>
              <a:t>  Process ID 7, Router ID 1.1.1.1, Network Type POINT-TO-POINT, Cost: 64</a:t>
            </a:r>
          </a:p>
          <a:p>
            <a:r>
              <a:rPr lang="en-US" altLang="ko-KR" sz="1100" dirty="0" smtClean="0"/>
              <a:t>  Transmit Delay is 1 sec, State POINT-TO-POINT, Priority 0</a:t>
            </a:r>
          </a:p>
          <a:p>
            <a:r>
              <a:rPr lang="en-US" altLang="ko-KR" sz="1100" dirty="0" smtClean="0"/>
              <a:t>  No designated router on this network</a:t>
            </a:r>
          </a:p>
          <a:p>
            <a:r>
              <a:rPr lang="en-US" altLang="ko-KR" sz="1100" dirty="0" smtClean="0"/>
              <a:t>  No backup designated router on this network</a:t>
            </a:r>
          </a:p>
          <a:p>
            <a:r>
              <a:rPr lang="en-US" altLang="ko-KR" sz="1100" dirty="0" smtClean="0"/>
              <a:t>  Timer intervals configured, Hello 10, Dead 40, Wait 40, Retransmit 5</a:t>
            </a:r>
          </a:p>
          <a:p>
            <a:r>
              <a:rPr lang="en-US" altLang="ko-KR" sz="1100" dirty="0" smtClean="0"/>
              <a:t>    Hello due in 00:00:04</a:t>
            </a:r>
          </a:p>
          <a:p>
            <a:r>
              <a:rPr lang="en-US" altLang="ko-KR" sz="1100" dirty="0" smtClean="0"/>
              <a:t>  Index 4/4, flood queue length 0</a:t>
            </a:r>
          </a:p>
          <a:p>
            <a:r>
              <a:rPr lang="en-US" altLang="ko-KR" sz="1100" dirty="0" smtClean="0"/>
              <a:t>  Next 0x0(0)/0x0(0)</a:t>
            </a:r>
          </a:p>
          <a:p>
            <a:r>
              <a:rPr lang="en-US" altLang="ko-KR" sz="1100" dirty="0" smtClean="0"/>
              <a:t>  Last flood scan length is 1, maximum is 1</a:t>
            </a:r>
          </a:p>
          <a:p>
            <a:r>
              <a:rPr lang="en-US" altLang="ko-KR" sz="1100" dirty="0" smtClean="0"/>
              <a:t>  Last flood scan time is 0 </a:t>
            </a:r>
            <a:r>
              <a:rPr lang="en-US" altLang="ko-KR" sz="1100" dirty="0" err="1" smtClean="0"/>
              <a:t>msec</a:t>
            </a:r>
            <a:r>
              <a:rPr lang="en-US" altLang="ko-KR" sz="1100" dirty="0" smtClean="0"/>
              <a:t>, maximum is 0 </a:t>
            </a:r>
            <a:r>
              <a:rPr lang="en-US" altLang="ko-KR" sz="1100" dirty="0" err="1" smtClean="0"/>
              <a:t>msec</a:t>
            </a:r>
            <a:endParaRPr lang="en-US" altLang="ko-KR" sz="1100" dirty="0" smtClean="0"/>
          </a:p>
          <a:p>
            <a:r>
              <a:rPr lang="en-US" altLang="ko-KR" sz="1100" dirty="0" smtClean="0"/>
              <a:t>  Neighbor Count is 1 , Adjacent neighbor count is 1</a:t>
            </a:r>
          </a:p>
          <a:p>
            <a:r>
              <a:rPr lang="en-US" altLang="ko-KR" sz="1100" dirty="0" smtClean="0"/>
              <a:t>    Adjacent with neighbor 2.2.2.2</a:t>
            </a:r>
          </a:p>
          <a:p>
            <a:r>
              <a:rPr lang="en-US" altLang="ko-KR" sz="1100" dirty="0" smtClean="0"/>
              <a:t>  Suppress hello for 0 neighbor(s)</a:t>
            </a:r>
            <a:endParaRPr lang="ko-KR" altLang="en-US" sz="11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 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0385" y="1484784"/>
            <a:ext cx="752000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route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Gateway of last resort is not set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   1.0.0.0/24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C       1.1.1.0 is directly connected, Loopback0</a:t>
            </a:r>
          </a:p>
          <a:p>
            <a:r>
              <a:rPr lang="en-US" altLang="ko-KR" sz="1600" dirty="0" smtClean="0"/>
              <a:t>     2.0.0.0/32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2.2.2.2 [110/65] via 203.230.10.1, 01:51:18, Serial0/3/0</a:t>
            </a:r>
          </a:p>
          <a:p>
            <a:r>
              <a:rPr lang="en-US" altLang="ko-KR" sz="1600" dirty="0" smtClean="0"/>
              <a:t>     3.0.0.0/32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3.3.3.3 [110/65] via 203.230.11.1, 01:51:18, Serial0/3/1</a:t>
            </a:r>
          </a:p>
          <a:p>
            <a:r>
              <a:rPr lang="en-US" altLang="ko-KR" sz="1600" dirty="0" smtClean="0"/>
              <a:t>C    203.230.7.0/24 is directly connected, FastEthernet0/0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O    203.230.8.0/24 [110/65] via 203.230.11.1, 01:51:18, Serial0/3/1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O    203.230.9.0/24 [110/65] via 203.230.10.1, 01:51:18, Serial0/3/0</a:t>
            </a:r>
          </a:p>
          <a:p>
            <a:r>
              <a:rPr lang="en-US" altLang="ko-KR" sz="1600" dirty="0" smtClean="0"/>
              <a:t>C    203.230.10.0/24 is directly connected, Serial0/3/0</a:t>
            </a:r>
          </a:p>
          <a:p>
            <a:r>
              <a:rPr lang="en-US" altLang="ko-KR" sz="1600" dirty="0" smtClean="0"/>
              <a:t>C    203.230.11.0/24 is directly connected, Serial0/3/1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O    203.230.12.0/24 [110/128] via 203.230.11.1, 01:51:18, Serial0/3/1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                     [110/128] via 203.230.10.1, 01:51:18, Serial0/3/0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817240" y="1481138"/>
          <a:ext cx="685110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552"/>
                <a:gridCol w="3425552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인터페이스 유형 및 대역폭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(Link type and bandwidth)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비용</a:t>
                      </a:r>
                      <a:r>
                        <a:rPr lang="en-US" altLang="ko-KR" dirty="0" smtClean="0"/>
                        <a:t>(cost)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56</a:t>
                      </a:r>
                      <a:r>
                        <a:rPr lang="en-US" altLang="ko-KR" baseline="0" dirty="0" smtClean="0"/>
                        <a:t> Kbps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1785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64 Kbps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1562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128 Kbps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781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T1(1.544 Mbps)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64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E1(2.048 Mbps)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48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Ethernet(10 Mbps)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Ethernet(100 Mbps)</a:t>
                      </a: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대역폭에 따른 비용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5229200"/>
            <a:ext cx="1718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65 = 64+1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128 = 64+64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LSA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문제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 토폴로지나 경로에 변화가 생기면 같은 영역에 있는 </a:t>
            </a:r>
            <a:r>
              <a:rPr lang="ko-KR" altLang="en-US" dirty="0" err="1" smtClean="0"/>
              <a:t>라우터들간에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LSA</a:t>
            </a:r>
            <a:r>
              <a:rPr lang="ko-KR" altLang="en-US" dirty="0" smtClean="0"/>
              <a:t>를 주고받음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라우터를</a:t>
            </a:r>
            <a:r>
              <a:rPr lang="ko-KR" altLang="en-US" dirty="0" smtClean="0"/>
              <a:t> 많이 가지고 있는 토폴로지의 경우 과도한 </a:t>
            </a:r>
            <a:r>
              <a:rPr lang="en-US" altLang="ko-KR" dirty="0" smtClean="0"/>
              <a:t>LSA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발생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BDR</a:t>
            </a:r>
            <a:r>
              <a:rPr lang="ko-KR" altLang="en-US" dirty="0" smtClean="0"/>
              <a:t>을 이용하여 </a:t>
            </a:r>
            <a:r>
              <a:rPr lang="en-US" altLang="ko-KR" dirty="0" smtClean="0"/>
              <a:t>LSA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문제를 해결 </a:t>
            </a:r>
            <a:endParaRPr lang="en-US" altLang="ko-KR" dirty="0" smtClean="0"/>
          </a:p>
          <a:p>
            <a:r>
              <a:rPr lang="ko-KR" altLang="en-US" dirty="0" err="1" smtClean="0"/>
              <a:t>라우터의</a:t>
            </a:r>
            <a:r>
              <a:rPr lang="ko-KR" altLang="en-US" dirty="0" smtClean="0"/>
              <a:t> 구분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 (Designated Router) --- </a:t>
            </a:r>
            <a:r>
              <a:rPr lang="ko-KR" altLang="en-US" dirty="0" smtClean="0"/>
              <a:t>반장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BDR (Backup Designated Router) --- </a:t>
            </a:r>
            <a:r>
              <a:rPr lang="ko-KR" altLang="en-US" dirty="0" smtClean="0"/>
              <a:t>부반장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DROthers</a:t>
            </a:r>
            <a:r>
              <a:rPr lang="en-US" altLang="ko-KR" dirty="0" smtClean="0"/>
              <a:t> : DR, BDR</a:t>
            </a:r>
            <a:r>
              <a:rPr lang="ko-KR" altLang="en-US" dirty="0" smtClean="0"/>
              <a:t>을 제외한 모든 라우터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DR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BDR </a:t>
            </a:r>
            <a:r>
              <a:rPr lang="ko-KR" altLang="en-US" dirty="0" smtClean="0"/>
              <a:t>선정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동작방식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DROthers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라우터들은</a:t>
            </a:r>
            <a:r>
              <a:rPr lang="ko-KR" altLang="en-US" dirty="0" smtClean="0"/>
              <a:t> 자신의 </a:t>
            </a:r>
            <a:r>
              <a:rPr lang="en-US" altLang="ko-KR" dirty="0" smtClean="0"/>
              <a:t>LSA </a:t>
            </a:r>
            <a:r>
              <a:rPr lang="ko-KR" altLang="en-US" dirty="0" smtClean="0"/>
              <a:t>정보를 </a:t>
            </a:r>
            <a:r>
              <a:rPr lang="en-US" altLang="ko-KR" dirty="0" smtClean="0"/>
              <a:t>224.0.0.6</a:t>
            </a:r>
            <a:r>
              <a:rPr lang="ko-KR" altLang="en-US" dirty="0" smtClean="0"/>
              <a:t>의 멀티캐스트 주소로 </a:t>
            </a:r>
            <a:r>
              <a:rPr lang="en-US" altLang="ko-KR" dirty="0" smtClean="0"/>
              <a:t>DR, BDR</a:t>
            </a:r>
            <a:r>
              <a:rPr lang="ko-KR" altLang="en-US" dirty="0" smtClean="0"/>
              <a:t>에게 전송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 </a:t>
            </a:r>
            <a:r>
              <a:rPr lang="ko-KR" altLang="en-US" dirty="0" err="1" smtClean="0"/>
              <a:t>라우터는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LSA </a:t>
            </a:r>
            <a:r>
              <a:rPr lang="ko-KR" altLang="en-US" dirty="0" smtClean="0"/>
              <a:t>정보를 </a:t>
            </a:r>
            <a:r>
              <a:rPr lang="en-US" altLang="ko-KR" dirty="0" smtClean="0"/>
              <a:t>224.0.0.5</a:t>
            </a:r>
            <a:r>
              <a:rPr lang="ko-KR" altLang="en-US" dirty="0" smtClean="0"/>
              <a:t>의 멀티캐스트 주소를 통해 </a:t>
            </a:r>
            <a:r>
              <a:rPr lang="en-US" altLang="ko-KR" dirty="0" err="1" smtClean="0"/>
              <a:t>DROthers</a:t>
            </a:r>
            <a:r>
              <a:rPr lang="ko-KR" altLang="en-US" dirty="0" smtClean="0"/>
              <a:t>에게 전송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</a:t>
            </a:r>
            <a:r>
              <a:rPr lang="ko-KR" altLang="en-US" dirty="0" smtClean="0"/>
              <a:t>이 동작하지 않는 경우 </a:t>
            </a:r>
            <a:r>
              <a:rPr lang="en-US" altLang="ko-KR" dirty="0" smtClean="0"/>
              <a:t>BDR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DR</a:t>
            </a:r>
            <a:r>
              <a:rPr lang="ko-KR" altLang="en-US" dirty="0" smtClean="0"/>
              <a:t>이 되어 역할을 수행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LSA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트래픽을</a:t>
            </a:r>
            <a:r>
              <a:rPr lang="ko-KR" altLang="en-US" dirty="0" smtClean="0"/>
              <a:t> 크게 줄일 수 있음 </a:t>
            </a:r>
          </a:p>
          <a:p>
            <a:r>
              <a:rPr lang="ko-KR" altLang="en-US" dirty="0" err="1" smtClean="0"/>
              <a:t>점대점</a:t>
            </a:r>
            <a:r>
              <a:rPr lang="en-US" altLang="ko-KR" dirty="0" smtClean="0"/>
              <a:t> </a:t>
            </a:r>
            <a:r>
              <a:rPr lang="ko-KR" altLang="en-US" dirty="0" smtClean="0"/>
              <a:t>네트워크에서는 </a:t>
            </a:r>
            <a:r>
              <a:rPr lang="en-US" altLang="ko-KR" dirty="0" smtClean="0"/>
              <a:t>DR/BDR</a:t>
            </a:r>
            <a:r>
              <a:rPr lang="ko-KR" altLang="en-US" dirty="0" smtClean="0"/>
              <a:t>을 선정하지 않음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DR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BDR </a:t>
            </a:r>
            <a:r>
              <a:rPr lang="ko-KR" altLang="en-US" dirty="0" smtClean="0"/>
              <a:t>동작 방식 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403648" y="4772744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네트워크 유형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DR/BRD </a:t>
                      </a:r>
                      <a:r>
                        <a:rPr lang="ko-KR" altLang="en-US" dirty="0" smtClean="0"/>
                        <a:t>선정 여부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Point-To-Point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X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Broadcast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NBMA(Non-broadcast Multiple Access)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1968"/>
          </a:xfrm>
        </p:spPr>
        <p:txBody>
          <a:bodyPr>
            <a:noAutofit/>
          </a:bodyPr>
          <a:lstStyle/>
          <a:p>
            <a:r>
              <a:rPr lang="ko-KR" altLang="en-US" sz="2800" dirty="0" smtClean="0"/>
              <a:t>특징 </a:t>
            </a:r>
            <a:endParaRPr lang="en-US" altLang="ko-KR" sz="2800" dirty="0" smtClean="0"/>
          </a:p>
          <a:p>
            <a:pPr lvl="1"/>
            <a:r>
              <a:rPr lang="en-US" altLang="ko-KR" sz="2400" dirty="0" smtClean="0"/>
              <a:t>OSPF</a:t>
            </a:r>
            <a:r>
              <a:rPr lang="ko-KR" altLang="en-US" sz="2400" dirty="0" smtClean="0"/>
              <a:t>에서는 모든 라우터가 동일한 네트워크 토폴로지 데이터베이스를 기반으로 경로를 계산하기 때문에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루프가 발생하지 않는다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400" dirty="0" smtClean="0"/>
              <a:t>네트워크 변화 시에만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정보를 전송하기 때문에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트래픽의</a:t>
            </a:r>
            <a:r>
              <a:rPr lang="ko-KR" altLang="en-US" sz="2400" dirty="0" smtClean="0"/>
              <a:t> 양을 줄일 수 있다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ko-KR" altLang="en-US" sz="2400" dirty="0" err="1" smtClean="0"/>
              <a:t>플러딩을</a:t>
            </a:r>
            <a:r>
              <a:rPr lang="ko-KR" altLang="en-US" sz="2400" dirty="0" smtClean="0"/>
              <a:t> 통해 데이터베이스 갱신 속도를 높일 수 있게 되었다</a:t>
            </a:r>
            <a:r>
              <a:rPr lang="en-US" altLang="ko-KR" sz="2400" dirty="0" smtClean="0"/>
              <a:t>. </a:t>
            </a:r>
            <a:r>
              <a:rPr lang="ko-KR" altLang="en-US" sz="2400" dirty="0" err="1" smtClean="0"/>
              <a:t>플러딩이란</a:t>
            </a:r>
            <a:r>
              <a:rPr lang="ko-KR" altLang="en-US" sz="2400" dirty="0" smtClean="0"/>
              <a:t> 갱신 정보를 인접 </a:t>
            </a:r>
            <a:r>
              <a:rPr lang="ko-KR" altLang="en-US" sz="2400" dirty="0" err="1" smtClean="0"/>
              <a:t>라우터로</a:t>
            </a:r>
            <a:r>
              <a:rPr lang="ko-KR" altLang="en-US" sz="2400" dirty="0" smtClean="0"/>
              <a:t> 전송하고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인접 </a:t>
            </a:r>
            <a:r>
              <a:rPr lang="ko-KR" altLang="en-US" sz="2400" dirty="0" err="1" smtClean="0"/>
              <a:t>라우터는</a:t>
            </a:r>
            <a:r>
              <a:rPr lang="ko-KR" altLang="en-US" sz="2400" dirty="0" smtClean="0"/>
              <a:t> 다시 자신의 인접 </a:t>
            </a:r>
            <a:r>
              <a:rPr lang="ko-KR" altLang="en-US" sz="2400" dirty="0" err="1" smtClean="0"/>
              <a:t>라우터로</a:t>
            </a:r>
            <a:r>
              <a:rPr lang="ko-KR" altLang="en-US" sz="2400" dirty="0" smtClean="0"/>
              <a:t> 갱신 정보를 즉시 전달하여 갱신 정보가 네트워크 전역으로 신속하게 전달되는 과정을 말한다</a:t>
            </a:r>
            <a:r>
              <a:rPr lang="en-US" altLang="ko-KR" sz="2400" dirty="0" smtClean="0"/>
              <a:t>.</a:t>
            </a:r>
          </a:p>
          <a:p>
            <a:endParaRPr lang="ko-KR" altLang="en-US" sz="2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브로드캐스트</a:t>
            </a:r>
            <a:r>
              <a:rPr lang="ko-KR" altLang="en-US" dirty="0" smtClean="0"/>
              <a:t> 네트워크 토폴로지</a:t>
            </a:r>
            <a:endParaRPr lang="ko-KR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056784" cy="49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3905236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Router(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)#hostname R1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1.1.1.1 255.255.255.0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 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 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1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-router)#router-id 1.1.1.1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 0.0.0.255 a 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1.1.1.0 0.0.0.255 a 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Router(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)#hostname R2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2.2.2.1 255.255.255.0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203.230.7.2 255.255.255.0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 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-router)#router-id 2.2.2.1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 0.0.0.255 a 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2.2.2.0 0.0.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  <a:endParaRPr lang="ko-KR" alt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340768"/>
            <a:ext cx="390523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Router(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)#hostname R3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3.3.3.1 255.255.255.0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203.230.7.3 255.255.255.0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 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1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-router)#router-id 3.3.3.1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 0.0.0.255 a 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3.3.3.0 0.0.0.255 a 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Router(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)#hostname R4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4.4.4.1 255.255.255.0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203.230.7.4 255.255.255.0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 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1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 0.0.0.255 a 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4.4.4.0 0.0.0.255 a 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  <a:endParaRPr lang="ko-KR" altLang="en-US" sz="11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DR/BDR </a:t>
            </a:r>
            <a:r>
              <a:rPr lang="ko-KR" altLang="en-US" dirty="0" smtClean="0"/>
              <a:t>선정 결과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81996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neighbor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Neighbor ID     </a:t>
            </a:r>
            <a:r>
              <a:rPr lang="en-US" altLang="ko-KR" sz="1600" dirty="0" err="1" smtClean="0"/>
              <a:t>Pri</a:t>
            </a:r>
            <a:r>
              <a:rPr lang="en-US" altLang="ko-KR" sz="1600" dirty="0" smtClean="0"/>
              <a:t>   State           Dead Time   Address         Interface</a:t>
            </a:r>
          </a:p>
          <a:p>
            <a:r>
              <a:rPr lang="en-US" altLang="ko-KR" sz="1600" dirty="0" smtClean="0">
                <a:solidFill>
                  <a:schemeClr val="accent4"/>
                </a:solidFill>
              </a:rPr>
              <a:t>2.2.2.1           1   FULL/BDR        </a:t>
            </a:r>
            <a:r>
              <a:rPr lang="en-US" altLang="ko-KR" sz="1600" dirty="0" smtClean="0"/>
              <a:t>00:00:38    203.230.7.2     FastEthernet0/0</a:t>
            </a:r>
          </a:p>
          <a:p>
            <a:r>
              <a:rPr lang="en-US" altLang="ko-KR" sz="1600" dirty="0" smtClean="0"/>
              <a:t>3.3.3.1           1   2WAY/DROTHER    00:00:33    203.230.7.3     FastEthernet0/0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4.4.4.1           1   FULL/DR</a:t>
            </a:r>
            <a:r>
              <a:rPr lang="en-US" altLang="ko-KR" sz="1600" dirty="0" smtClean="0"/>
              <a:t>         00:00:38    203.230.7.4     FastEthernet0/0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429000"/>
            <a:ext cx="7943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DR/BDR</a:t>
            </a:r>
            <a:r>
              <a:rPr lang="ko-KR" altLang="en-US" dirty="0" smtClean="0"/>
              <a:t>이 한번 선정된 이후에는 해당 </a:t>
            </a:r>
            <a:r>
              <a:rPr lang="en-US" altLang="ko-KR" dirty="0" smtClean="0"/>
              <a:t>DR/BDR</a:t>
            </a:r>
            <a:r>
              <a:rPr lang="ko-KR" altLang="en-US" dirty="0" smtClean="0"/>
              <a:t>에 문제가 발생하지 않는 한</a:t>
            </a:r>
            <a:endParaRPr lang="en-US" altLang="ko-KR" dirty="0" smtClean="0"/>
          </a:p>
          <a:p>
            <a:r>
              <a:rPr lang="ko-KR" altLang="en-US" dirty="0" smtClean="0"/>
              <a:t>상태를 계속 유지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특정 </a:t>
            </a:r>
            <a:r>
              <a:rPr lang="ko-KR" altLang="en-US" dirty="0" err="1" smtClean="0"/>
              <a:t>라우터를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DR</a:t>
            </a:r>
            <a:r>
              <a:rPr lang="ko-KR" altLang="en-US" dirty="0" smtClean="0"/>
              <a:t>로 선정하려면 </a:t>
            </a:r>
            <a:r>
              <a:rPr lang="en-US" altLang="ko-KR" dirty="0" smtClean="0"/>
              <a:t>DR</a:t>
            </a:r>
            <a:r>
              <a:rPr lang="ko-KR" altLang="en-US" dirty="0" smtClean="0"/>
              <a:t>로 선출될 </a:t>
            </a:r>
            <a:r>
              <a:rPr lang="ko-KR" altLang="en-US" dirty="0" err="1" smtClean="0"/>
              <a:t>라우터를</a:t>
            </a:r>
            <a:r>
              <a:rPr lang="ko-KR" altLang="en-US" dirty="0" smtClean="0"/>
              <a:t> 먼저 설정 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Ip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priority </a:t>
            </a:r>
            <a:r>
              <a:rPr lang="ko-KR" altLang="en-US" dirty="0" smtClean="0"/>
              <a:t>명령 이용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DR/BDR </a:t>
            </a:r>
            <a:r>
              <a:rPr lang="ko-KR" altLang="en-US" dirty="0" smtClean="0"/>
              <a:t>재선정 결과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우선순위를 이용한 선정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995224"/>
            <a:ext cx="48718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fa0/0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ip</a:t>
            </a:r>
            <a:r>
              <a:rPr lang="en-US" altLang="ko-KR" sz="1600" dirty="0" smtClean="0">
                <a:solidFill>
                  <a:srgbClr val="C00000"/>
                </a:solidFill>
              </a:rPr>
              <a:t> 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ospf</a:t>
            </a:r>
            <a:r>
              <a:rPr lang="en-US" altLang="ko-KR" sz="1600" dirty="0" smtClean="0">
                <a:solidFill>
                  <a:srgbClr val="C00000"/>
                </a:solidFill>
              </a:rPr>
              <a:t> priority 255  </a:t>
            </a:r>
            <a:r>
              <a:rPr lang="en-US" altLang="ko-KR" sz="1600" dirty="0" smtClean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ko-KR" altLang="en-US" sz="1600" dirty="0" smtClean="0">
                <a:solidFill>
                  <a:srgbClr val="C00000"/>
                </a:solidFill>
                <a:sym typeface="Wingdings" pitchFamily="2" charset="2"/>
              </a:rPr>
              <a:t>최고 우선 </a:t>
            </a:r>
            <a:endParaRPr lang="en-US" altLang="ko-KR" sz="1600" dirty="0" smtClean="0">
              <a:solidFill>
                <a:srgbClr val="C00000"/>
              </a:solidFill>
            </a:endParaRP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fa0/0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ip</a:t>
            </a:r>
            <a:r>
              <a:rPr lang="en-US" altLang="ko-KR" sz="1600" dirty="0" smtClean="0">
                <a:solidFill>
                  <a:srgbClr val="C00000"/>
                </a:solidFill>
              </a:rPr>
              <a:t> 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ospf</a:t>
            </a:r>
            <a:r>
              <a:rPr lang="en-US" altLang="ko-KR" sz="1600" dirty="0" smtClean="0">
                <a:solidFill>
                  <a:srgbClr val="C00000"/>
                </a:solidFill>
              </a:rPr>
              <a:t> priority 254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모든 </a:t>
            </a:r>
            <a:r>
              <a:rPr lang="ko-KR" altLang="en-US" sz="1600" dirty="0" err="1" smtClean="0"/>
              <a:t>라우터의</a:t>
            </a:r>
            <a:r>
              <a:rPr lang="ko-KR" altLang="en-US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프로세스를 </a:t>
            </a:r>
            <a:r>
              <a:rPr lang="ko-KR" altLang="en-US" sz="1600" dirty="0" err="1" smtClean="0"/>
              <a:t>재시작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1600" dirty="0" smtClean="0"/>
              <a:t>R4#</a:t>
            </a:r>
            <a:r>
              <a:rPr lang="en-US" altLang="ko-KR" sz="1600" dirty="0" smtClean="0">
                <a:solidFill>
                  <a:srgbClr val="C00000"/>
                </a:solidFill>
              </a:rPr>
              <a:t>clear 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ip</a:t>
            </a:r>
            <a:r>
              <a:rPr lang="en-US" altLang="ko-KR" sz="1600" dirty="0" smtClean="0">
                <a:solidFill>
                  <a:srgbClr val="C00000"/>
                </a:solidFill>
              </a:rPr>
              <a:t> 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ospf</a:t>
            </a:r>
            <a:r>
              <a:rPr lang="en-US" altLang="ko-KR" sz="1600" dirty="0" smtClean="0">
                <a:solidFill>
                  <a:srgbClr val="C00000"/>
                </a:solidFill>
              </a:rPr>
              <a:t> process</a:t>
            </a:r>
          </a:p>
          <a:p>
            <a:r>
              <a:rPr lang="en-US" altLang="ko-KR" sz="1600" dirty="0" smtClean="0"/>
              <a:t>Reset ALL OSPF processes? [no]: y</a:t>
            </a:r>
            <a:endParaRPr lang="ko-KR" alt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57084" y="4725144"/>
            <a:ext cx="7159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R4#show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ospf</a:t>
            </a:r>
            <a:r>
              <a:rPr lang="en-US" altLang="ko-KR" sz="1400" dirty="0" smtClean="0"/>
              <a:t> neighbor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Neighbor ID     </a:t>
            </a:r>
            <a:r>
              <a:rPr lang="en-US" altLang="ko-KR" sz="1400" dirty="0" err="1" smtClean="0"/>
              <a:t>Pri</a:t>
            </a:r>
            <a:r>
              <a:rPr lang="en-US" altLang="ko-KR" sz="1400" dirty="0" smtClean="0"/>
              <a:t>   State           Dead Time   Address         Interface</a:t>
            </a:r>
          </a:p>
          <a:p>
            <a:r>
              <a:rPr lang="en-US" altLang="ko-KR" sz="1400" dirty="0" smtClean="0">
                <a:solidFill>
                  <a:schemeClr val="accent4"/>
                </a:solidFill>
              </a:rPr>
              <a:t>2.2.2.1         254   FULL/BDR        </a:t>
            </a:r>
            <a:r>
              <a:rPr lang="en-US" altLang="ko-KR" sz="1400" dirty="0" smtClean="0"/>
              <a:t>00:00:30    203.230.7.2     FastEthernet0/0</a:t>
            </a:r>
          </a:p>
          <a:p>
            <a:r>
              <a:rPr lang="en-US" altLang="ko-KR" sz="1400" dirty="0" smtClean="0">
                <a:solidFill>
                  <a:schemeClr val="accent2"/>
                </a:solidFill>
              </a:rPr>
              <a:t>1.1.1.1         255   FULL/DR </a:t>
            </a:r>
            <a:r>
              <a:rPr lang="en-US" altLang="ko-KR" sz="1400" dirty="0" smtClean="0"/>
              <a:t>        00:00:35    203.230.7.1     FastEthernet0/0</a:t>
            </a:r>
          </a:p>
          <a:p>
            <a:r>
              <a:rPr lang="en-US" altLang="ko-KR" sz="1400" dirty="0" smtClean="0"/>
              <a:t>3.3.3.1           1   2WAY/DROTHER    00:00:36    203.230.7.3     FastEthernet0/0</a:t>
            </a:r>
            <a:endParaRPr lang="ko-KR" altLang="en-US" sz="1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디폴트 정적 경로 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7677" y="1484784"/>
            <a:ext cx="5668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 route 0.0.0.0 0.0.0.0 loopback 0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)#router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1 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-router)#default-information originate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636912"/>
            <a:ext cx="695094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R3#show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route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Gateway of last resort is 203.230.7.1 to network 0.0.0.0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   1.0.0.0/32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1.1.1.1 [110/2] via 203.230.7.1, 00:32:19, FastEthernet0/0</a:t>
            </a:r>
          </a:p>
          <a:p>
            <a:r>
              <a:rPr lang="en-US" altLang="ko-KR" sz="1600" dirty="0" smtClean="0"/>
              <a:t>     2.0.0.0/32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2.2.2.1 [110/2] via 203.230.7.2, 00:32:19, FastEthernet0/0</a:t>
            </a:r>
          </a:p>
          <a:p>
            <a:r>
              <a:rPr lang="en-US" altLang="ko-KR" sz="1600" dirty="0" smtClean="0"/>
              <a:t>     3.0.0.0/24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C       3.3.3.0 is directly connected, Loopback0</a:t>
            </a:r>
          </a:p>
          <a:p>
            <a:r>
              <a:rPr lang="en-US" altLang="ko-KR" sz="1600" dirty="0" smtClean="0"/>
              <a:t>     4.0.0.0/32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4.4.4.1 [110/2] via 203.230.7.4, 00:31:18, FastEthernet0/0</a:t>
            </a:r>
          </a:p>
          <a:p>
            <a:r>
              <a:rPr lang="en-US" altLang="ko-KR" sz="1600" dirty="0" smtClean="0"/>
              <a:t>C    203.230.7.0/24 is directly connected, FastEthernet0/0</a:t>
            </a:r>
          </a:p>
          <a:p>
            <a:r>
              <a:rPr lang="en-US" altLang="ko-KR" sz="1600" dirty="0" smtClean="0">
                <a:solidFill>
                  <a:srgbClr val="C00000"/>
                </a:solidFill>
              </a:rPr>
              <a:t>O*E2 0.0.0.0/0 [110/1] via 203.230.7.1, 00:00:50, FastEthernet0/0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재분배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전체 네트워크를 하나의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프로토콜만으로 운영하는 것은 어려울 수 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ko-KR" dirty="0"/>
              <a:t>다중 프로토콜을 사용하는 네트워크를 상호 연결하기 </a:t>
            </a:r>
            <a:r>
              <a:rPr lang="ko-KR" altLang="ko-KR" dirty="0" smtClean="0"/>
              <a:t>위해서 </a:t>
            </a:r>
            <a:r>
              <a:rPr lang="ko-KR" altLang="ko-KR" dirty="0"/>
              <a:t>프로토콜 간에 </a:t>
            </a:r>
            <a:r>
              <a:rPr lang="ko-KR" altLang="ko-KR" dirty="0" err="1"/>
              <a:t>라우팅</a:t>
            </a:r>
            <a:r>
              <a:rPr lang="ko-KR" altLang="ko-KR" dirty="0"/>
              <a:t> 정보를 </a:t>
            </a:r>
            <a:r>
              <a:rPr lang="ko-KR" altLang="ko-KR" dirty="0" smtClean="0"/>
              <a:t>재분배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서로 다른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프로토콜을 사용하는 영역간의 </a:t>
            </a:r>
            <a:r>
              <a:rPr lang="ko-KR" altLang="en-US" dirty="0" err="1" smtClean="0"/>
              <a:t>라우팅이</a:t>
            </a:r>
            <a:r>
              <a:rPr lang="ko-KR" altLang="en-US" dirty="0" smtClean="0"/>
              <a:t> 가능하도록 설정하는 것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재분배</a:t>
            </a:r>
            <a:r>
              <a:rPr lang="en-US" altLang="ko-KR" dirty="0" smtClean="0"/>
              <a:t>(redistribution)</a:t>
            </a:r>
            <a:endParaRPr lang="ko-KR" altLang="en-US" dirty="0"/>
          </a:p>
        </p:txBody>
      </p:sp>
      <p:pic>
        <p:nvPicPr>
          <p:cNvPr id="2050" name="Picture 2" descr="http://mblogthumb3.phinf.naver.net/20121106_74/hmin011_1352180735195LuOxG_JPEG/imagesCAWJOZGX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4210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949280"/>
            <a:ext cx="659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m.blog.naver.com/hmin011/150151087159</a:t>
            </a:r>
            <a:r>
              <a:rPr lang="en-US" altLang="ko-KR" dirty="0" smtClean="0"/>
              <a:t> </a:t>
            </a:r>
            <a:r>
              <a:rPr lang="ko-KR" altLang="en-US" dirty="0" smtClean="0"/>
              <a:t>참조 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25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예제 토폴로지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36</a:t>
            </a:fld>
            <a:endParaRPr kumimoji="0"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재분배</a:t>
            </a:r>
            <a:r>
              <a:rPr lang="en-US" altLang="ko-KR" dirty="0"/>
              <a:t>(redistribution)</a:t>
            </a:r>
            <a:endParaRPr lang="ko-KR" altLang="en-US" dirty="0"/>
          </a:p>
        </p:txBody>
      </p:sp>
      <p:pic>
        <p:nvPicPr>
          <p:cNvPr id="1026" name="Picture 2" descr="http://mblogthumb3.phinf.naver.net/20121106_198/hmin011_1352182174360qfFcQ_PNG/noname01.pn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07682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아래쪽 화살표 5"/>
          <p:cNvSpPr/>
          <p:nvPr/>
        </p:nvSpPr>
        <p:spPr>
          <a:xfrm rot="10800000">
            <a:off x="3275856" y="3743350"/>
            <a:ext cx="432047" cy="720080"/>
          </a:xfrm>
          <a:prstGeom prst="downArrow">
            <a:avLst>
              <a:gd name="adj1" fmla="val 38498"/>
              <a:gd name="adj2" fmla="val 53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115616" y="3429000"/>
            <a:ext cx="2160239" cy="27889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3779912" y="3429000"/>
            <a:ext cx="3456384" cy="27889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31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RIPv2 - EIGRP</a:t>
            </a:r>
            <a:r>
              <a:rPr lang="ko-KR" altLang="en-US" dirty="0" smtClean="0"/>
              <a:t> 재분배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재분배</a:t>
            </a:r>
            <a:r>
              <a:rPr lang="en-US" altLang="ko-KR" dirty="0"/>
              <a:t>(redistribution)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0" y="2204864"/>
            <a:ext cx="81343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70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OSPF - EIGRP </a:t>
            </a:r>
            <a:r>
              <a:rPr lang="ko-KR" altLang="en-US" dirty="0" smtClean="0"/>
              <a:t>재분배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재분배</a:t>
            </a:r>
            <a:r>
              <a:rPr lang="en-US" altLang="ko-KR" dirty="0"/>
              <a:t>(redistribution)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16832"/>
            <a:ext cx="74104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88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RIPv2 – OSPF </a:t>
            </a:r>
            <a:r>
              <a:rPr lang="ko-KR" altLang="en-US" dirty="0" smtClean="0"/>
              <a:t>재분배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재분배</a:t>
            </a:r>
            <a:r>
              <a:rPr lang="en-US" altLang="ko-KR" dirty="0"/>
              <a:t>(redistribution)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414880" cy="245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51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특징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링크 상태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목적지까지의 비용</a:t>
            </a:r>
            <a:r>
              <a:rPr lang="en-US" altLang="ko-KR" dirty="0" smtClean="0"/>
              <a:t>(cost)</a:t>
            </a:r>
            <a:r>
              <a:rPr lang="ko-KR" altLang="en-US" dirty="0" smtClean="0"/>
              <a:t>이 가장 적게 소요되는 경로를 최적의 경로로 설정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최단경로우선 알고리즘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Dijkstra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이용</a:t>
            </a:r>
            <a:r>
              <a:rPr lang="en-US" altLang="ko-KR" dirty="0" smtClean="0"/>
              <a:t>(152~155</a:t>
            </a:r>
            <a:r>
              <a:rPr lang="ko-KR" altLang="en-US" dirty="0" smtClean="0"/>
              <a:t>쪽 참조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결정을 위한 </a:t>
            </a:r>
            <a:r>
              <a:rPr lang="ko-KR" altLang="en-US" dirty="0" err="1" smtClean="0"/>
              <a:t>메트릭</a:t>
            </a:r>
            <a:r>
              <a:rPr lang="ko-KR" altLang="en-US" dirty="0" smtClean="0"/>
              <a:t> 비교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RIP: </a:t>
            </a:r>
            <a:r>
              <a:rPr lang="ko-KR" altLang="en-US" dirty="0" smtClean="0"/>
              <a:t>홉 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EIGRP: </a:t>
            </a:r>
            <a:r>
              <a:rPr lang="ko-KR" altLang="en-US" dirty="0" smtClean="0"/>
              <a:t>대역폭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지연값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OSPF: </a:t>
            </a:r>
            <a:r>
              <a:rPr lang="ko-KR" altLang="en-US" dirty="0" smtClean="0"/>
              <a:t>링크의 비용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정해진 기준 대역폭을 실제 대역폭으로 나눈 값</a:t>
            </a:r>
            <a:r>
              <a:rPr lang="en-US" altLang="ko-KR" dirty="0" smtClean="0"/>
              <a:t>)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RIPv2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OSPF, EIGRP </a:t>
            </a:r>
            <a:r>
              <a:rPr lang="ko-KR" altLang="en-US" dirty="0" smtClean="0"/>
              <a:t>재분배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OSPF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RIPv2, EIGRP </a:t>
            </a:r>
            <a:r>
              <a:rPr lang="ko-KR" altLang="en-US" dirty="0" smtClean="0"/>
              <a:t>재분배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EIGRP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RIPv2, OSPF </a:t>
            </a:r>
            <a:r>
              <a:rPr lang="ko-KR" altLang="en-US" dirty="0" smtClean="0"/>
              <a:t>재분배 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40</a:t>
            </a:fld>
            <a:endParaRPr kumimoji="0"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재분배</a:t>
            </a:r>
            <a:r>
              <a:rPr lang="en-US" altLang="ko-KR" dirty="0"/>
              <a:t>(redistribution)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6427" y="1988840"/>
            <a:ext cx="562044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)#router rip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-router)#version </a:t>
            </a:r>
            <a:r>
              <a:rPr lang="en-US" altLang="ko-KR" dirty="0" smtClean="0"/>
              <a:t>2</a:t>
            </a:r>
          </a:p>
          <a:p>
            <a:r>
              <a:rPr lang="en-US" altLang="ko-KR" dirty="0" smtClean="0"/>
              <a:t>R0(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</a:t>
            </a:r>
            <a:r>
              <a:rPr lang="en-US" altLang="ko-KR" dirty="0"/>
              <a:t>)#redistribute </a:t>
            </a:r>
            <a:r>
              <a:rPr lang="en-US" altLang="ko-KR" dirty="0" err="1"/>
              <a:t>ospf</a:t>
            </a:r>
            <a:r>
              <a:rPr lang="en-US" altLang="ko-KR" dirty="0"/>
              <a:t> 7 metric 4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</a:t>
            </a:r>
            <a:r>
              <a:rPr lang="en-US" altLang="ko-KR" dirty="0" err="1"/>
              <a:t>eigrp</a:t>
            </a:r>
            <a:r>
              <a:rPr lang="en-US" altLang="ko-KR" dirty="0"/>
              <a:t> </a:t>
            </a:r>
            <a:r>
              <a:rPr lang="en-US" altLang="ko-KR" dirty="0" smtClean="0"/>
              <a:t>7 </a:t>
            </a:r>
            <a:r>
              <a:rPr lang="en-US" altLang="ko-KR" dirty="0"/>
              <a:t>metric 4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1611" y="3801814"/>
            <a:ext cx="549862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)#router </a:t>
            </a:r>
            <a:r>
              <a:rPr lang="en-US" altLang="ko-KR" dirty="0" err="1"/>
              <a:t>ospf</a:t>
            </a:r>
            <a:r>
              <a:rPr lang="en-US" altLang="ko-KR" dirty="0"/>
              <a:t> 7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</a:t>
            </a:r>
            <a:r>
              <a:rPr lang="en-US" altLang="ko-KR" dirty="0" err="1"/>
              <a:t>eigrp</a:t>
            </a:r>
            <a:r>
              <a:rPr lang="en-US" altLang="ko-KR" dirty="0"/>
              <a:t> 7 subnets 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rip subnets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3955" y="5157192"/>
            <a:ext cx="757450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)#router </a:t>
            </a:r>
            <a:r>
              <a:rPr lang="en-US" altLang="ko-KR" dirty="0" err="1"/>
              <a:t>eigrp</a:t>
            </a:r>
            <a:r>
              <a:rPr lang="en-US" altLang="ko-KR" dirty="0"/>
              <a:t> 7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rip metric 1544 10 255 1 1500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</a:t>
            </a:r>
            <a:r>
              <a:rPr lang="en-US" altLang="ko-KR" dirty="0" err="1"/>
              <a:t>ospf</a:t>
            </a:r>
            <a:r>
              <a:rPr lang="en-US" altLang="ko-KR" dirty="0"/>
              <a:t> 7 metric 1544 10 255 1 1500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4100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DR/BDR </a:t>
            </a:r>
            <a:r>
              <a:rPr lang="ko-KR" altLang="en-US" dirty="0" smtClean="0"/>
              <a:t>선정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66191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)#router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7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-router)#router-id 1.1.1.1  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203.230.7.0  0.0.0.255  a  0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203.230.10.0  0.0.0.255  a  0</a:t>
            </a:r>
            <a:endParaRPr lang="ko-KR" altLang="en-US" dirty="0" smtClean="0"/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203.230.11.0  0.0.0.255  a  0</a:t>
            </a:r>
            <a:endParaRPr lang="ko-KR" altLang="en-US" dirty="0" smtClean="0"/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1.1.1.0  0.0.0.255  a 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9052" y="4365104"/>
            <a:ext cx="7159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R4#show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ospf</a:t>
            </a:r>
            <a:r>
              <a:rPr lang="en-US" altLang="ko-KR" sz="1400" dirty="0" smtClean="0"/>
              <a:t> neighbor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Neighbor ID     </a:t>
            </a:r>
            <a:r>
              <a:rPr lang="en-US" altLang="ko-KR" sz="1400" dirty="0" err="1" smtClean="0"/>
              <a:t>Pri</a:t>
            </a:r>
            <a:r>
              <a:rPr lang="en-US" altLang="ko-KR" sz="1400" dirty="0" smtClean="0"/>
              <a:t>   State           Dead Time   Address         Interface</a:t>
            </a:r>
          </a:p>
          <a:p>
            <a:r>
              <a:rPr lang="en-US" altLang="ko-KR" sz="1400" dirty="0" smtClean="0">
                <a:solidFill>
                  <a:schemeClr val="accent4"/>
                </a:solidFill>
              </a:rPr>
              <a:t>2.2.2.1         254   FULL/BDR        </a:t>
            </a:r>
            <a:r>
              <a:rPr lang="en-US" altLang="ko-KR" sz="1400" dirty="0" smtClean="0"/>
              <a:t>00:00:30    203.230.7.2     FastEthernet0/0</a:t>
            </a:r>
          </a:p>
          <a:p>
            <a:r>
              <a:rPr lang="en-US" altLang="ko-KR" sz="1400" dirty="0" smtClean="0">
                <a:solidFill>
                  <a:schemeClr val="accent2"/>
                </a:solidFill>
              </a:rPr>
              <a:t>1.1.1.1         255   FULL/DR </a:t>
            </a:r>
            <a:r>
              <a:rPr lang="en-US" altLang="ko-KR" sz="1400" dirty="0" smtClean="0"/>
              <a:t>        00:00:35    203.230.7.1     FastEthernet0/0</a:t>
            </a:r>
          </a:p>
          <a:p>
            <a:r>
              <a:rPr lang="en-US" altLang="ko-KR" sz="1400" dirty="0" smtClean="0"/>
              <a:t>3.3.3.1           1   2WAY/DROTHER    00:00:36    203.230.7.3     FastEthernet0/0</a:t>
            </a:r>
            <a:endParaRPr lang="ko-KR" altLang="en-US" sz="1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1.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분석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와이어샤크를</a:t>
            </a:r>
            <a:r>
              <a:rPr lang="ko-KR" altLang="en-US" dirty="0" smtClean="0"/>
              <a:t> 이용하여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프로토콜의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찾아보고 분석하시오</a:t>
            </a:r>
            <a:r>
              <a:rPr lang="en-US" altLang="ko-KR" dirty="0" smtClean="0"/>
              <a:t>. RIP, EIGRP, OSPF </a:t>
            </a:r>
            <a:r>
              <a:rPr lang="ko-KR" altLang="en-US" dirty="0" smtClean="0"/>
              <a:t>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고양캠퍼스는 </a:t>
            </a:r>
            <a:r>
              <a:rPr lang="ko-KR" altLang="en-US" dirty="0" err="1" smtClean="0"/>
              <a:t>정적경로설정을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사용중이라고</a:t>
            </a:r>
            <a:r>
              <a:rPr lang="ko-KR" altLang="en-US" dirty="0" smtClean="0"/>
              <a:t>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그러므로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찾기 어려움 </a:t>
            </a:r>
            <a:endParaRPr lang="en-US" altLang="ko-KR" dirty="0" smtClean="0"/>
          </a:p>
          <a:p>
            <a:r>
              <a:rPr lang="ko-KR" altLang="en-US" dirty="0" smtClean="0"/>
              <a:t>실습 </a:t>
            </a:r>
            <a:r>
              <a:rPr lang="en-US" altLang="ko-KR" dirty="0" smtClean="0"/>
              <a:t>2. </a:t>
            </a:r>
            <a:r>
              <a:rPr lang="ko-KR" altLang="en-US" dirty="0" smtClean="0"/>
              <a:t>기본 네트워크 토폴로지의 </a:t>
            </a:r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7-4)</a:t>
            </a:r>
          </a:p>
          <a:p>
            <a:r>
              <a:rPr lang="ko-KR" altLang="en-US" dirty="0" smtClean="0"/>
              <a:t>실습 </a:t>
            </a:r>
            <a:r>
              <a:rPr lang="en-US" altLang="ko-KR" dirty="0" smtClean="0"/>
              <a:t>3. </a:t>
            </a:r>
            <a:r>
              <a:rPr lang="ko-KR" altLang="en-US" dirty="0" err="1" smtClean="0"/>
              <a:t>브로드캐스트</a:t>
            </a:r>
            <a:r>
              <a:rPr lang="ko-KR" altLang="en-US" dirty="0" smtClean="0"/>
              <a:t> 네트워크 토폴로지의 </a:t>
            </a:r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7-5)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4. </a:t>
            </a:r>
            <a:r>
              <a:rPr lang="ko-KR" altLang="en-US" dirty="0" smtClean="0"/>
              <a:t>다음의 토폴로지를 </a:t>
            </a:r>
            <a:r>
              <a:rPr lang="en-US" altLang="ko-KR" dirty="0" smtClean="0"/>
              <a:t>OSPF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설정하시오</a:t>
            </a:r>
            <a:r>
              <a:rPr lang="en-US" altLang="ko-KR" dirty="0" smtClean="0"/>
              <a:t>. DR, BDR</a:t>
            </a:r>
            <a:r>
              <a:rPr lang="ko-KR" altLang="en-US" dirty="0" smtClean="0"/>
              <a:t>로 선출된 </a:t>
            </a:r>
            <a:r>
              <a:rPr lang="ko-KR" altLang="en-US" dirty="0" err="1" smtClean="0"/>
              <a:t>라우터는</a:t>
            </a:r>
            <a:r>
              <a:rPr lang="ko-KR" altLang="en-US" dirty="0" smtClean="0"/>
              <a:t> 어떤 것인가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83363"/>
            <a:ext cx="5904656" cy="433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5. </a:t>
            </a:r>
            <a:r>
              <a:rPr lang="ko-KR" altLang="en-US" dirty="0" smtClean="0"/>
              <a:t>다음과 같이 서로 다른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 영역을 가진 계층적 네트워크를 </a:t>
            </a:r>
            <a:r>
              <a:rPr lang="en-US" altLang="ko-KR" dirty="0" smtClean="0"/>
              <a:t>OSPF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설정하시오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err="1" smtClean="0"/>
              <a:t>백본</a:t>
            </a:r>
            <a:r>
              <a:rPr lang="ko-KR" altLang="en-US" dirty="0" smtClean="0"/>
              <a:t> 네트워크는 </a:t>
            </a:r>
            <a:r>
              <a:rPr lang="en-US" altLang="ko-KR" dirty="0" smtClean="0"/>
              <a:t>area 0</a:t>
            </a:r>
            <a:r>
              <a:rPr lang="ko-KR" altLang="en-US" dirty="0" smtClean="0"/>
              <a:t>로 설정해야 함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장 실습과제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44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37" y="2796547"/>
            <a:ext cx="7496082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67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6. </a:t>
            </a:r>
            <a:r>
              <a:rPr lang="ko-KR" altLang="en-US" dirty="0" smtClean="0"/>
              <a:t>재분배 기술을 이용하여 다음 세가지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프로토콜을 이용하는 </a:t>
            </a:r>
            <a:r>
              <a:rPr lang="ko-KR" altLang="en-US" dirty="0"/>
              <a:t>네</a:t>
            </a:r>
            <a:r>
              <a:rPr lang="ko-KR" altLang="en-US" dirty="0" smtClean="0"/>
              <a:t>트워크들을 하나의 </a:t>
            </a:r>
            <a:r>
              <a:rPr lang="ko-KR" altLang="en-US" dirty="0" err="1" smtClean="0"/>
              <a:t>라우터로</a:t>
            </a:r>
            <a:r>
              <a:rPr lang="ko-KR" altLang="en-US" dirty="0" smtClean="0"/>
              <a:t> 연결하고 상호 연동하도록 설정하시오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RIPv2</a:t>
            </a:r>
          </a:p>
          <a:p>
            <a:pPr lvl="1"/>
            <a:r>
              <a:rPr lang="en-US" altLang="ko-KR" dirty="0" smtClean="0"/>
              <a:t>EIGRP</a:t>
            </a:r>
          </a:p>
          <a:p>
            <a:pPr lvl="1"/>
            <a:r>
              <a:rPr lang="en-US" altLang="ko-KR" dirty="0" smtClean="0"/>
              <a:t>OSPF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장 실습과제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45</a:t>
            </a:fld>
            <a:endParaRPr kumimoji="0"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6408712" cy="358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6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최단 경로 찾기  </a:t>
            </a:r>
            <a:endParaRPr lang="ko-KR" altLang="en-US" dirty="0"/>
          </a:p>
        </p:txBody>
      </p:sp>
      <p:pic>
        <p:nvPicPr>
          <p:cNvPr id="21508" name="Picture 4" descr="http://ss.textcube.com/blog/1/18338/attach/XWG1akGAO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719590" cy="4464496"/>
          </a:xfrm>
          <a:prstGeom prst="rect">
            <a:avLst/>
          </a:prstGeom>
          <a:noFill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가지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유형을 사용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패킷 유형</a:t>
            </a:r>
            <a:endParaRPr lang="ko-KR" altLang="en-US" dirty="0"/>
          </a:p>
        </p:txBody>
      </p:sp>
      <p:pic>
        <p:nvPicPr>
          <p:cNvPr id="2050" name="Picture 2" descr="http://postfiles16.naver.net/20100106_159/sdream4_1262746473924JuznB_jpg/ospf_sdream4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680851" cy="3456384"/>
          </a:xfrm>
          <a:prstGeom prst="rect">
            <a:avLst/>
          </a:prstGeom>
          <a:noFill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err="1" smtClean="0"/>
              <a:t>패킷</a:t>
            </a:r>
            <a:r>
              <a:rPr lang="en-US" altLang="ko-KR" dirty="0" smtClean="0"/>
              <a:t> </a:t>
            </a:r>
            <a:r>
              <a:rPr lang="ko-KR" altLang="en-US" dirty="0" smtClean="0"/>
              <a:t>헤더 포맷 </a:t>
            </a:r>
            <a:endParaRPr lang="ko-KR" altLang="en-US" dirty="0"/>
          </a:p>
        </p:txBody>
      </p:sp>
      <p:pic>
        <p:nvPicPr>
          <p:cNvPr id="1030" name="Picture 6" descr="http://www.academic.marist.edu/~jzbv/networks/RoutingProtocols_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7896508" cy="38884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43808" y="5085184"/>
            <a:ext cx="4448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인증 유형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AuType</a:t>
            </a:r>
            <a:r>
              <a:rPr lang="en-US" altLang="ko-KR" dirty="0" smtClean="0"/>
              <a:t> 0 : </a:t>
            </a:r>
            <a:r>
              <a:rPr lang="ko-KR" altLang="en-US" dirty="0" smtClean="0"/>
              <a:t>인증 사용하지 않음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AuType</a:t>
            </a:r>
            <a:r>
              <a:rPr lang="en-US" altLang="ko-KR" dirty="0" smtClean="0"/>
              <a:t> 1 : </a:t>
            </a:r>
            <a:r>
              <a:rPr lang="ko-KR" altLang="en-US" dirty="0" smtClean="0"/>
              <a:t>단순한 패스워드 인증 방식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AuType</a:t>
            </a:r>
            <a:r>
              <a:rPr lang="en-US" altLang="ko-KR" dirty="0" smtClean="0"/>
              <a:t> 2 : </a:t>
            </a:r>
            <a:r>
              <a:rPr lang="ko-KR" altLang="en-US" dirty="0" smtClean="0"/>
              <a:t>암호화된 인증 방식 </a:t>
            </a:r>
            <a:r>
              <a:rPr lang="en-US" altLang="ko-KR" dirty="0" smtClean="0"/>
              <a:t> 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분석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5013176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Hello</a:t>
            </a:r>
            <a:r>
              <a:rPr lang="ko-KR" altLang="en-US" dirty="0" smtClean="0"/>
              <a:t> </a:t>
            </a:r>
            <a:r>
              <a:rPr lang="en-US" altLang="ko-KR" dirty="0" smtClean="0"/>
              <a:t>packet </a:t>
            </a:r>
            <a:endParaRPr lang="ko-KR" alt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9"/>
            <a:ext cx="599202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448085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분석 </a:t>
            </a:r>
            <a:endParaRPr lang="ko-KR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39627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92896"/>
            <a:ext cx="493769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648" y="1340768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LS Update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2060848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LS Acknowledgement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3397</TotalTime>
  <Words>2708</Words>
  <Application>Microsoft Office PowerPoint</Application>
  <PresentationFormat>화면 슬라이드 쇼(4:3)</PresentationFormat>
  <Paragraphs>517</Paragraphs>
  <Slides>45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Concourse</vt:lpstr>
      <vt:lpstr>7장. OSPF</vt:lpstr>
      <vt:lpstr>OSPF란? </vt:lpstr>
      <vt:lpstr>OSPF란? </vt:lpstr>
      <vt:lpstr>OSPF란?  </vt:lpstr>
      <vt:lpstr>최단 경로 찾기  </vt:lpstr>
      <vt:lpstr>OSPF의 패킷 유형</vt:lpstr>
      <vt:lpstr>OSPF 패킷 헤더 포맷 </vt:lpstr>
      <vt:lpstr>OSPF 패킷 분석 </vt:lpstr>
      <vt:lpstr>OSPF 패킷 분석 </vt:lpstr>
      <vt:lpstr>OSPF의 동작 </vt:lpstr>
      <vt:lpstr>LSA의 종류 </vt:lpstr>
      <vt:lpstr>OSPF의 계층 구조 </vt:lpstr>
      <vt:lpstr>OSPF의 계층 구조 </vt:lpstr>
      <vt:lpstr>OSPF의 계층 구조 </vt:lpstr>
      <vt:lpstr>네이버 맺기 </vt:lpstr>
      <vt:lpstr>OSPF의 Hello, Dead Interval </vt:lpstr>
      <vt:lpstr>헬로 패킷 헤더 </vt:lpstr>
      <vt:lpstr>OSPF 기본 네트워크 토폴로지 </vt:lpstr>
      <vt:lpstr>OSPF 설정 </vt:lpstr>
      <vt:lpstr>OSPF 설정 </vt:lpstr>
      <vt:lpstr>OSPF 설정 </vt:lpstr>
      <vt:lpstr>설정 결과 확인  </vt:lpstr>
      <vt:lpstr>설정 결과 확인 </vt:lpstr>
      <vt:lpstr>네이버 확인</vt:lpstr>
      <vt:lpstr>인터페이스 확인 </vt:lpstr>
      <vt:lpstr>라우팅 테이블 확인 </vt:lpstr>
      <vt:lpstr>대역폭에 따른 비용 </vt:lpstr>
      <vt:lpstr>DR과 BDR 선정</vt:lpstr>
      <vt:lpstr>DR과 BDR 동작 방식 </vt:lpstr>
      <vt:lpstr>브로드캐스트 네트워크 토폴로지</vt:lpstr>
      <vt:lpstr>라우터 설정 </vt:lpstr>
      <vt:lpstr>DR/BDR 선정 결과 </vt:lpstr>
      <vt:lpstr>OSPF 우선순위를 이용한 선정 </vt:lpstr>
      <vt:lpstr>디폴트 정적 경로 설정 </vt:lpstr>
      <vt:lpstr>재분배(redistribution)</vt:lpstr>
      <vt:lpstr>재분배(redistribution)</vt:lpstr>
      <vt:lpstr>재분배(redistribution)</vt:lpstr>
      <vt:lpstr>재분배(redistribution)</vt:lpstr>
      <vt:lpstr>재분배(redistribution)</vt:lpstr>
      <vt:lpstr>재분배(redistribution)</vt:lpstr>
      <vt:lpstr>요약 </vt:lpstr>
      <vt:lpstr>7장 실습과제 </vt:lpstr>
      <vt:lpstr>7장 실습과제 </vt:lpstr>
      <vt:lpstr>7장 실습과제 </vt:lpstr>
      <vt:lpstr>7장 실습과제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공개키 암호</dc:title>
  <dc:creator>sultan</dc:creator>
  <cp:lastModifiedBy>Windows 사용자</cp:lastModifiedBy>
  <cp:revision>274</cp:revision>
  <dcterms:created xsi:type="dcterms:W3CDTF">2010-09-01T11:51:36Z</dcterms:created>
  <dcterms:modified xsi:type="dcterms:W3CDTF">2018-10-08T04:04:13Z</dcterms:modified>
</cp:coreProperties>
</file>