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5" r:id="rId18"/>
    <p:sldId id="272" r:id="rId19"/>
    <p:sldId id="276" r:id="rId20"/>
    <p:sldId id="273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74" r:id="rId30"/>
    <p:sldId id="278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7" autoAdjust="0"/>
    <p:restoredTop sz="94660"/>
  </p:normalViewPr>
  <p:slideViewPr>
    <p:cSldViewPr>
      <p:cViewPr varScale="1">
        <p:scale>
          <a:sx n="98" d="100"/>
          <a:sy n="98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5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라우팅프로토콜</a:t>
            </a:r>
            <a:r>
              <a:rPr lang="ko-KR" altLang="en-US" dirty="0" smtClean="0"/>
              <a:t> </a:t>
            </a:r>
            <a:r>
              <a:rPr lang="en-US" altLang="ko-KR" dirty="0" smtClean="0"/>
              <a:t>RIP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R3  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인터페이스 설정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831" y="2132856"/>
            <a:ext cx="6282489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FastEthernet0/0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203.230.8.1 255.255.255.0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203.230.11.1 255.255.255.0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Serial0/3/1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203.230.12.2 255.255.255.0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brief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인터페이스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7731604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brief</a:t>
            </a:r>
          </a:p>
          <a:p>
            <a:r>
              <a:rPr lang="en-US" altLang="ko-KR" sz="1600" dirty="0" smtClean="0"/>
              <a:t>Interface              IP-Address      OK? Method Status                Protocol</a:t>
            </a:r>
          </a:p>
          <a:p>
            <a:r>
              <a:rPr lang="en-US" altLang="ko-KR" sz="1600" dirty="0" smtClean="0"/>
              <a:t> </a:t>
            </a:r>
          </a:p>
          <a:p>
            <a:r>
              <a:rPr lang="en-US" altLang="ko-KR" sz="1600" dirty="0" smtClean="0"/>
              <a:t>FastEthernet0/0        203.230.7.1     YES manual up                    </a:t>
            </a:r>
            <a:r>
              <a:rPr lang="en-US" altLang="ko-KR" sz="1600" dirty="0" err="1" smtClean="0"/>
              <a:t>up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</a:p>
          <a:p>
            <a:r>
              <a:rPr lang="en-US" altLang="ko-KR" sz="1600" dirty="0" smtClean="0"/>
              <a:t>FastEthernet0/1        unassigned      YES unset  administratively down </a:t>
            </a:r>
            <a:r>
              <a:rPr lang="en-US" altLang="ko-KR" sz="1600" dirty="0" err="1" smtClean="0"/>
              <a:t>down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</a:p>
          <a:p>
            <a:r>
              <a:rPr lang="en-US" altLang="ko-KR" sz="1600" dirty="0" smtClean="0"/>
              <a:t>Serial0/3/0            203.230.10.2    YES manual up                    </a:t>
            </a:r>
            <a:r>
              <a:rPr lang="en-US" altLang="ko-KR" sz="1600" dirty="0" err="1" smtClean="0"/>
              <a:t>up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</a:p>
          <a:p>
            <a:r>
              <a:rPr lang="en-US" altLang="ko-KR" sz="1600" dirty="0" smtClean="0"/>
              <a:t>Serial0/3/1            203.230.11.2    YES manual up                    </a:t>
            </a:r>
            <a:r>
              <a:rPr lang="en-US" altLang="ko-KR" sz="1600" dirty="0" err="1" smtClean="0"/>
              <a:t>up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</a:p>
          <a:p>
            <a:r>
              <a:rPr lang="en-US" altLang="ko-KR" sz="1600" dirty="0" smtClean="0"/>
              <a:t>Vlan1                  unassigned      YES unset  administratively down </a:t>
            </a:r>
            <a:r>
              <a:rPr lang="en-US" altLang="ko-KR" sz="1600" dirty="0" err="1" smtClean="0"/>
              <a:t>down</a:t>
            </a:r>
            <a:endParaRPr lang="en-US" altLang="ko-KR" sz="1600" dirty="0" smtClean="0"/>
          </a:p>
          <a:p>
            <a:r>
              <a:rPr lang="en-US" altLang="ko-KR" sz="1600" dirty="0" smtClean="0"/>
              <a:t>R1#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71600" y="2852936"/>
            <a:ext cx="5400600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설정 방법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RIPv1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276872"/>
            <a:ext cx="53976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Router&gt;enable</a:t>
            </a:r>
          </a:p>
          <a:p>
            <a:r>
              <a:rPr lang="en-US" altLang="ko-KR" dirty="0" err="1" smtClean="0"/>
              <a:t>Router#conf</a:t>
            </a:r>
            <a:r>
              <a:rPr lang="en-US" altLang="ko-KR" dirty="0" smtClean="0"/>
              <a:t> t</a:t>
            </a:r>
          </a:p>
          <a:p>
            <a:r>
              <a:rPr lang="en-US" altLang="ko-KR" dirty="0" smtClean="0"/>
              <a:t>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 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 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r>
              <a:rPr lang="en-US" altLang="ko-KR" dirty="0" smtClean="0"/>
              <a:t>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 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r>
              <a:rPr lang="en-US" altLang="ko-KR" dirty="0" smtClean="0"/>
              <a:t>……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4941168"/>
            <a:ext cx="301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직접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연결된 이웃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인터페이스 주소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5364088" y="4077072"/>
            <a:ext cx="0" cy="864096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RIPv1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480612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203.230.7.0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203.230.10.0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203.230.11.0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8044" y="3429000"/>
            <a:ext cx="480612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203.230.9.0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203.230.10.0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203.230.12.0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797152"/>
            <a:ext cx="480612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203.230.8.0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203.230.11.0</a:t>
            </a:r>
          </a:p>
          <a:p>
            <a:r>
              <a:rPr lang="en-US" altLang="ko-KR" dirty="0" smtClean="0"/>
              <a:t>R3(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203.230.12.0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Show run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(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 보기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설정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412776"/>
            <a:ext cx="230704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 rip</a:t>
            </a:r>
          </a:p>
          <a:p>
            <a:r>
              <a:rPr lang="en-US" altLang="ko-KR" sz="1400" dirty="0" smtClean="0"/>
              <a:t>   network 203.230.7.0</a:t>
            </a:r>
          </a:p>
          <a:p>
            <a:r>
              <a:rPr lang="en-US" altLang="ko-KR" sz="1400" dirty="0" smtClean="0"/>
              <a:t>   network 203.230.10.0</a:t>
            </a:r>
          </a:p>
          <a:p>
            <a:r>
              <a:rPr lang="en-US" altLang="ko-KR" sz="1400" dirty="0" smtClean="0"/>
              <a:t>   network 203.230.11.0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887682"/>
            <a:ext cx="5544616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R1#show 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route</a:t>
            </a:r>
          </a:p>
          <a:p>
            <a:r>
              <a:rPr lang="en-US" altLang="ko-KR" sz="1200" dirty="0" smtClean="0"/>
              <a:t>Codes: C - connected, S - static, I - IGRP, </a:t>
            </a:r>
            <a:r>
              <a:rPr lang="en-US" altLang="ko-KR" sz="1200" dirty="0" smtClean="0">
                <a:solidFill>
                  <a:schemeClr val="accent2"/>
                </a:solidFill>
              </a:rPr>
              <a:t>R - RIP</a:t>
            </a:r>
            <a:r>
              <a:rPr lang="en-US" altLang="ko-KR" sz="1200" dirty="0" smtClean="0"/>
              <a:t>, M - mobile, B - BGP</a:t>
            </a:r>
          </a:p>
          <a:p>
            <a:r>
              <a:rPr lang="en-US" altLang="ko-KR" sz="1200" dirty="0" smtClean="0"/>
              <a:t>       D - EIGRP, EX - EIGRP external, O - OSPF, IA - OSPF inter area</a:t>
            </a:r>
          </a:p>
          <a:p>
            <a:r>
              <a:rPr lang="en-US" altLang="ko-KR" sz="1200" dirty="0" smtClean="0"/>
              <a:t>       N1 - OSPF NSSA external type 1, N2 - OSPF NSSA external type 2</a:t>
            </a:r>
          </a:p>
          <a:p>
            <a:r>
              <a:rPr lang="en-US" altLang="ko-KR" sz="1200" dirty="0" smtClean="0"/>
              <a:t>       E1 - OSPF external type 1, E2 - OSPF external type 2, E - EGP</a:t>
            </a:r>
          </a:p>
          <a:p>
            <a:r>
              <a:rPr lang="en-US" altLang="ko-KR" sz="1200" dirty="0" smtClean="0"/>
              <a:t>       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 - IS-IS, L1 - IS-IS level-1, L2 - IS-IS level-2, </a:t>
            </a:r>
            <a:r>
              <a:rPr lang="en-US" altLang="ko-KR" sz="1200" dirty="0" err="1" smtClean="0"/>
              <a:t>ia</a:t>
            </a:r>
            <a:r>
              <a:rPr lang="en-US" altLang="ko-KR" sz="1200" dirty="0" smtClean="0"/>
              <a:t> - IS-IS inter area</a:t>
            </a:r>
          </a:p>
          <a:p>
            <a:r>
              <a:rPr lang="en-US" altLang="ko-KR" sz="1200" dirty="0" smtClean="0"/>
              <a:t>       * - candidate default, U - per-user static route, o - ODR</a:t>
            </a:r>
          </a:p>
          <a:p>
            <a:r>
              <a:rPr lang="en-US" altLang="ko-KR" sz="1200" dirty="0" smtClean="0"/>
              <a:t>       P - periodic downloaded static route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Gateway of last resort is not set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C    203.230.7.0/24 is directly connected, FastEthernet0/0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    203.230.8.0/24 [120/1] via 203.230.11.1, 00:00:04, Serial0/3/1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    203.230.9.0/24 [120/1] via 203.230.10.1, 00:00:10, Serial0/3/0</a:t>
            </a:r>
          </a:p>
          <a:p>
            <a:r>
              <a:rPr lang="en-US" altLang="ko-KR" sz="1200" dirty="0" smtClean="0"/>
              <a:t>C    203.230.10.0/24 is directly connected, Serial0/3/0</a:t>
            </a:r>
          </a:p>
          <a:p>
            <a:r>
              <a:rPr lang="en-US" altLang="ko-KR" sz="1200" dirty="0" smtClean="0"/>
              <a:t>C    203.230.11.0/24 is directly connected, Serial0/3/1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R    203.230.12.0/24 [120/1] via 203.230.10.1, 00:00:10, Serial0/3/0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                     [120/1] via 203.230.11.1, 00:00:04, Serial0/3/1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protocols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설정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556792"/>
            <a:ext cx="467628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R1#show 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protocols</a:t>
            </a:r>
          </a:p>
          <a:p>
            <a:r>
              <a:rPr lang="en-US" altLang="ko-KR" sz="1200" dirty="0" smtClean="0"/>
              <a:t>Routing Protocol is "rip"</a:t>
            </a:r>
          </a:p>
          <a:p>
            <a:r>
              <a:rPr lang="en-US" altLang="ko-KR" sz="1200" dirty="0" smtClean="0"/>
              <a:t>Sending updates every 30 seconds, next due in 27 seconds</a:t>
            </a:r>
          </a:p>
          <a:p>
            <a:r>
              <a:rPr lang="en-US" altLang="ko-KR" sz="1200" dirty="0" smtClean="0"/>
              <a:t>Invalid after 180 seconds, hold down 180, flushed after 240</a:t>
            </a:r>
          </a:p>
          <a:p>
            <a:r>
              <a:rPr lang="en-US" altLang="ko-KR" sz="1200" dirty="0" smtClean="0"/>
              <a:t>Outgoing update filter list for all interfaces is not set</a:t>
            </a:r>
          </a:p>
          <a:p>
            <a:r>
              <a:rPr lang="en-US" altLang="ko-KR" sz="1200" dirty="0" smtClean="0"/>
              <a:t>Incoming update filter list for all interfaces is not set</a:t>
            </a:r>
          </a:p>
          <a:p>
            <a:r>
              <a:rPr lang="en-US" altLang="ko-KR" sz="1200" dirty="0" smtClean="0"/>
              <a:t>Redistributing: rip</a:t>
            </a:r>
          </a:p>
          <a:p>
            <a:r>
              <a:rPr lang="en-US" altLang="ko-KR" sz="1200" dirty="0" smtClean="0"/>
              <a:t>Default version control: send version 1, receive any version</a:t>
            </a:r>
          </a:p>
          <a:p>
            <a:r>
              <a:rPr lang="en-US" altLang="ko-KR" sz="1200" dirty="0" smtClean="0"/>
              <a:t>  Interface             Send  </a:t>
            </a:r>
            <a:r>
              <a:rPr lang="en-US" altLang="ko-KR" sz="1200" dirty="0" err="1" smtClean="0"/>
              <a:t>Recv</a:t>
            </a:r>
            <a:r>
              <a:rPr lang="en-US" altLang="ko-KR" sz="1200" dirty="0" smtClean="0"/>
              <a:t>  Triggered RIP  Key-chain</a:t>
            </a:r>
          </a:p>
          <a:p>
            <a:r>
              <a:rPr lang="en-US" altLang="ko-KR" sz="1200" dirty="0" smtClean="0"/>
              <a:t>  FastEthernet0/0       1     2 1   </a:t>
            </a:r>
          </a:p>
          <a:p>
            <a:r>
              <a:rPr lang="en-US" altLang="ko-KR" sz="1200" dirty="0" smtClean="0"/>
              <a:t>  Serial0/3/0           1     2 1   </a:t>
            </a:r>
          </a:p>
          <a:p>
            <a:r>
              <a:rPr lang="en-US" altLang="ko-KR" sz="1200" dirty="0" smtClean="0"/>
              <a:t>  Serial0/3/1           1     2 1   </a:t>
            </a:r>
          </a:p>
          <a:p>
            <a:r>
              <a:rPr lang="en-US" altLang="ko-KR" sz="1200" dirty="0" smtClean="0"/>
              <a:t>Automatic network summarization is in effect</a:t>
            </a:r>
          </a:p>
          <a:p>
            <a:r>
              <a:rPr lang="en-US" altLang="ko-KR" sz="1200" dirty="0" smtClean="0"/>
              <a:t>Maximum path: 4</a:t>
            </a:r>
          </a:p>
          <a:p>
            <a:r>
              <a:rPr lang="en-US" altLang="ko-KR" sz="1200" dirty="0" smtClean="0"/>
              <a:t>Routing for Networks:</a:t>
            </a:r>
          </a:p>
          <a:p>
            <a:r>
              <a:rPr lang="en-US" altLang="ko-KR" sz="1200" dirty="0" smtClean="0"/>
              <a:t>	203.230.7.0</a:t>
            </a:r>
          </a:p>
          <a:p>
            <a:r>
              <a:rPr lang="en-US" altLang="ko-KR" sz="1200" dirty="0" smtClean="0"/>
              <a:t>	203.230.10.0</a:t>
            </a:r>
          </a:p>
          <a:p>
            <a:r>
              <a:rPr lang="en-US" altLang="ko-KR" sz="1200" dirty="0" smtClean="0"/>
              <a:t>	203.230.11.0</a:t>
            </a:r>
          </a:p>
          <a:p>
            <a:r>
              <a:rPr lang="en-US" altLang="ko-KR" sz="1200" dirty="0" smtClean="0"/>
              <a:t>Passive Interface(s):</a:t>
            </a:r>
          </a:p>
          <a:p>
            <a:r>
              <a:rPr lang="en-US" altLang="ko-KR" sz="1200" dirty="0" smtClean="0"/>
              <a:t>Routing Information Sources:</a:t>
            </a:r>
          </a:p>
          <a:p>
            <a:r>
              <a:rPr lang="en-US" altLang="ko-KR" sz="1200" dirty="0" smtClean="0"/>
              <a:t>	Gateway         Distance      Last Update</a:t>
            </a:r>
          </a:p>
          <a:p>
            <a:r>
              <a:rPr lang="en-US" altLang="ko-KR" sz="1200" dirty="0" smtClean="0"/>
              <a:t>	203.230.11.1         120      00:00:16</a:t>
            </a:r>
          </a:p>
          <a:p>
            <a:r>
              <a:rPr lang="en-US" altLang="ko-KR" sz="1200" dirty="0" smtClean="0"/>
              <a:t>	203.230.10.1         120      00:00:22</a:t>
            </a:r>
          </a:p>
          <a:p>
            <a:r>
              <a:rPr lang="en-US" altLang="ko-KR" sz="1200" dirty="0" smtClean="0"/>
              <a:t>Distance: (default is 120)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132856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프로토콜의</a:t>
            </a:r>
            <a:endParaRPr lang="en-US" altLang="ko-KR" dirty="0" smtClean="0"/>
          </a:p>
          <a:p>
            <a:r>
              <a:rPr lang="ko-KR" altLang="en-US" dirty="0" smtClean="0"/>
              <a:t>상세정보 제공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Debug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rip</a:t>
            </a:r>
          </a:p>
          <a:p>
            <a:pPr lvl="1"/>
            <a:r>
              <a:rPr lang="en-US" altLang="ko-KR" dirty="0" smtClean="0"/>
              <a:t>RIP </a:t>
            </a:r>
            <a:r>
              <a:rPr lang="ko-KR" altLang="en-US" dirty="0" smtClean="0"/>
              <a:t>프로토콜의 동작상태를 실시간 확인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설정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5657" y="2424658"/>
            <a:ext cx="6120680" cy="33085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R1#debug 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rip</a:t>
            </a:r>
          </a:p>
          <a:p>
            <a:r>
              <a:rPr lang="en-US" altLang="ko-KR" sz="1100" dirty="0" smtClean="0"/>
              <a:t>RIP protocol debugging is on</a:t>
            </a:r>
          </a:p>
          <a:p>
            <a:r>
              <a:rPr lang="en-US" altLang="ko-KR" sz="1100" dirty="0" smtClean="0"/>
              <a:t>R1#RIP: sending  v1 update to 255.255.255.255 via FastEthernet0/0 (203.230.7.1)</a:t>
            </a:r>
          </a:p>
          <a:p>
            <a:r>
              <a:rPr lang="en-US" altLang="ko-KR" sz="1100" dirty="0" smtClean="0"/>
              <a:t>RIP: build update entries</a:t>
            </a:r>
          </a:p>
          <a:p>
            <a:r>
              <a:rPr lang="en-US" altLang="ko-KR" sz="1100" dirty="0" smtClean="0"/>
              <a:t>      network 203.230.8.0 metric 2</a:t>
            </a:r>
          </a:p>
          <a:p>
            <a:r>
              <a:rPr lang="en-US" altLang="ko-KR" sz="1100" dirty="0" smtClean="0"/>
              <a:t>      network 203.230.9.0 metric 2</a:t>
            </a:r>
          </a:p>
          <a:p>
            <a:r>
              <a:rPr lang="en-US" altLang="ko-KR" sz="1100" dirty="0" smtClean="0"/>
              <a:t>      network 203.230.10.0 metric 1</a:t>
            </a:r>
          </a:p>
          <a:p>
            <a:r>
              <a:rPr lang="en-US" altLang="ko-KR" sz="1100" dirty="0" smtClean="0"/>
              <a:t>      network 203.230.11.0 metric 1</a:t>
            </a:r>
          </a:p>
          <a:p>
            <a:r>
              <a:rPr lang="en-US" altLang="ko-KR" sz="1100" dirty="0" smtClean="0"/>
              <a:t>      network 203.230.12.0 metric 2</a:t>
            </a:r>
          </a:p>
          <a:p>
            <a:r>
              <a:rPr lang="en-US" altLang="ko-KR" sz="1100" dirty="0" smtClean="0"/>
              <a:t>RIP: sending  v1 update to 255.255.255.255 via Serial0/3/0 (203.230.10.2)</a:t>
            </a:r>
          </a:p>
          <a:p>
            <a:r>
              <a:rPr lang="en-US" altLang="ko-KR" sz="1100" dirty="0" smtClean="0"/>
              <a:t>RIP: build update entries</a:t>
            </a:r>
          </a:p>
          <a:p>
            <a:r>
              <a:rPr lang="en-US" altLang="ko-KR" sz="1100" dirty="0" smtClean="0"/>
              <a:t>      network 203.230.7.0 metric 1</a:t>
            </a:r>
          </a:p>
          <a:p>
            <a:r>
              <a:rPr lang="en-US" altLang="ko-KR" sz="1100" dirty="0" smtClean="0"/>
              <a:t>      network 203.230.8.0 metric 2</a:t>
            </a:r>
          </a:p>
          <a:p>
            <a:r>
              <a:rPr lang="en-US" altLang="ko-KR" sz="1100" dirty="0" smtClean="0"/>
              <a:t>      network 203.230.11.0 metric 1</a:t>
            </a:r>
          </a:p>
          <a:p>
            <a:r>
              <a:rPr lang="en-US" altLang="ko-KR" sz="1100" dirty="0" smtClean="0"/>
              <a:t>RIP: sending  v1 update to 255.255.255.255 via Serial0/3/1 (203.230.11.2)</a:t>
            </a:r>
          </a:p>
          <a:p>
            <a:r>
              <a:rPr lang="en-US" altLang="ko-KR" sz="1100" dirty="0" smtClean="0"/>
              <a:t>RIP: build update entries</a:t>
            </a:r>
          </a:p>
          <a:p>
            <a:r>
              <a:rPr lang="en-US" altLang="ko-KR" sz="1100" dirty="0" smtClean="0"/>
              <a:t>      network 203.230.7.0 metric 1</a:t>
            </a:r>
          </a:p>
          <a:p>
            <a:r>
              <a:rPr lang="en-US" altLang="ko-KR" sz="1100" dirty="0" smtClean="0"/>
              <a:t>      network 203.230.9.0 metric 2</a:t>
            </a:r>
          </a:p>
          <a:p>
            <a:r>
              <a:rPr lang="en-US" altLang="ko-KR" sz="1100" dirty="0" smtClean="0"/>
              <a:t>      network 203.230.10.0 metric 1</a:t>
            </a:r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5867980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 debug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rip : </a:t>
            </a:r>
            <a:r>
              <a:rPr lang="ko-KR" altLang="en-US" dirty="0" smtClean="0"/>
              <a:t>디버깅</a:t>
            </a:r>
            <a:r>
              <a:rPr lang="en-US" altLang="ko-KR" dirty="0" smtClean="0"/>
              <a:t> </a:t>
            </a:r>
            <a:r>
              <a:rPr lang="ko-KR" altLang="en-US" dirty="0" smtClean="0"/>
              <a:t>끄기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특정 인터페이스에 </a:t>
            </a:r>
            <a:r>
              <a:rPr lang="ko-KR" altLang="en-US" sz="2000" dirty="0" err="1" smtClean="0"/>
              <a:t>라우팅</a:t>
            </a:r>
            <a:r>
              <a:rPr lang="ko-KR" altLang="en-US" sz="2000" dirty="0" smtClean="0"/>
              <a:t> 업데이트 정보를 보내지 않도록 설정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패시브</a:t>
            </a:r>
            <a:r>
              <a:rPr lang="ko-KR" altLang="en-US" dirty="0" smtClean="0"/>
              <a:t> 인터페이스 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471391"/>
            <a:ext cx="420339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rip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-router)#passive-interface FastEthernet0/0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2132856"/>
            <a:ext cx="4312399" cy="38164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R1(</a:t>
            </a:r>
            <a:r>
              <a:rPr lang="en-US" altLang="ko-KR" sz="1100" dirty="0" err="1" smtClean="0"/>
              <a:t>config</a:t>
            </a:r>
            <a:r>
              <a:rPr lang="en-US" altLang="ko-KR" sz="1100" dirty="0" smtClean="0"/>
              <a:t>-router)#do show 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protocols</a:t>
            </a:r>
          </a:p>
          <a:p>
            <a:r>
              <a:rPr lang="en-US" altLang="ko-KR" sz="1100" dirty="0" smtClean="0"/>
              <a:t>Routing Protocol is "rip"</a:t>
            </a:r>
          </a:p>
          <a:p>
            <a:r>
              <a:rPr lang="en-US" altLang="ko-KR" sz="1100" dirty="0" smtClean="0"/>
              <a:t>Sending updates every 30 seconds, next due in 4 seconds</a:t>
            </a:r>
          </a:p>
          <a:p>
            <a:r>
              <a:rPr lang="en-US" altLang="ko-KR" sz="1100" dirty="0" smtClean="0"/>
              <a:t>Invalid after 180 seconds, hold down 180, flushed after 240</a:t>
            </a:r>
          </a:p>
          <a:p>
            <a:r>
              <a:rPr lang="en-US" altLang="ko-KR" sz="1100" dirty="0" smtClean="0"/>
              <a:t>Outgoing update filter list for all interfaces is not set</a:t>
            </a:r>
          </a:p>
          <a:p>
            <a:r>
              <a:rPr lang="en-US" altLang="ko-KR" sz="1100" dirty="0" smtClean="0"/>
              <a:t>Incoming update filter list for all interfaces is not set</a:t>
            </a:r>
          </a:p>
          <a:p>
            <a:r>
              <a:rPr lang="en-US" altLang="ko-KR" sz="1100" dirty="0" smtClean="0"/>
              <a:t>Redistributing: rip</a:t>
            </a:r>
          </a:p>
          <a:p>
            <a:r>
              <a:rPr lang="en-US" altLang="ko-KR" sz="1100" dirty="0" smtClean="0"/>
              <a:t>Default version control: send version 2, receive 2</a:t>
            </a:r>
          </a:p>
          <a:p>
            <a:r>
              <a:rPr lang="en-US" altLang="ko-KR" sz="1100" dirty="0" smtClean="0"/>
              <a:t>  Interface             Send  </a:t>
            </a:r>
            <a:r>
              <a:rPr lang="en-US" altLang="ko-KR" sz="1100" dirty="0" err="1" smtClean="0"/>
              <a:t>Recv</a:t>
            </a:r>
            <a:r>
              <a:rPr lang="en-US" altLang="ko-KR" sz="1100" dirty="0" smtClean="0"/>
              <a:t>  Triggered RIP  Key-chain</a:t>
            </a:r>
          </a:p>
          <a:p>
            <a:r>
              <a:rPr lang="en-US" altLang="ko-KR" sz="1100" dirty="0" smtClean="0"/>
              <a:t>  Serial0/3/1           2     2     </a:t>
            </a:r>
          </a:p>
          <a:p>
            <a:r>
              <a:rPr lang="en-US" altLang="ko-KR" sz="1100" dirty="0" smtClean="0"/>
              <a:t>  Serial0/3/0           2     2     </a:t>
            </a:r>
          </a:p>
          <a:p>
            <a:r>
              <a:rPr lang="en-US" altLang="ko-KR" sz="1100" dirty="0" smtClean="0"/>
              <a:t>Automatic network summarization is not in effect</a:t>
            </a:r>
          </a:p>
          <a:p>
            <a:r>
              <a:rPr lang="en-US" altLang="ko-KR" sz="1100" dirty="0" smtClean="0"/>
              <a:t>Maximum path: 4</a:t>
            </a:r>
          </a:p>
          <a:p>
            <a:r>
              <a:rPr lang="en-US" altLang="ko-KR" sz="1100" dirty="0" smtClean="0"/>
              <a:t>Routing for Networks:</a:t>
            </a:r>
          </a:p>
          <a:p>
            <a:r>
              <a:rPr lang="en-US" altLang="ko-KR" sz="1100" dirty="0" smtClean="0"/>
              <a:t>	203.230.7.0</a:t>
            </a:r>
          </a:p>
          <a:p>
            <a:r>
              <a:rPr lang="en-US" altLang="ko-KR" sz="1100" dirty="0" smtClean="0"/>
              <a:t>	203.230.10.0</a:t>
            </a:r>
          </a:p>
          <a:p>
            <a:r>
              <a:rPr lang="en-US" altLang="ko-KR" sz="1100" dirty="0" smtClean="0"/>
              <a:t>	203.230.11.0</a:t>
            </a:r>
          </a:p>
          <a:p>
            <a:r>
              <a:rPr lang="en-US" altLang="ko-KR" sz="1100" dirty="0" smtClean="0"/>
              <a:t>Passive Interface(s):</a:t>
            </a:r>
          </a:p>
          <a:p>
            <a:r>
              <a:rPr lang="en-US" altLang="ko-KR" sz="1100" dirty="0" smtClean="0"/>
              <a:t>	FastEthernet0/0</a:t>
            </a:r>
          </a:p>
          <a:p>
            <a:r>
              <a:rPr lang="en-US" altLang="ko-KR" sz="1100" dirty="0" smtClean="0"/>
              <a:t>Routing Information Sources:</a:t>
            </a:r>
          </a:p>
          <a:p>
            <a:r>
              <a:rPr lang="en-US" altLang="ko-KR" sz="1100" dirty="0" smtClean="0"/>
              <a:t>	Gateway         Distance      Last Update</a:t>
            </a:r>
          </a:p>
          <a:p>
            <a:r>
              <a:rPr lang="en-US" altLang="ko-KR" sz="1100" dirty="0" smtClean="0"/>
              <a:t>Distance: (default is 120)</a:t>
            </a:r>
            <a:endParaRPr lang="ko-KR" alt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204864"/>
            <a:ext cx="3175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FastEthernet0/0</a:t>
            </a:r>
            <a:r>
              <a:rPr lang="ko-KR" altLang="en-US" dirty="0" smtClean="0"/>
              <a:t>에는 </a:t>
            </a:r>
            <a:endParaRPr lang="en-US" altLang="ko-KR" dirty="0" smtClean="0"/>
          </a:p>
          <a:p>
            <a:r>
              <a:rPr lang="ko-KR" altLang="en-US" dirty="0" err="1" smtClean="0"/>
              <a:t>라우터가</a:t>
            </a:r>
            <a:r>
              <a:rPr lang="ko-KR" altLang="en-US" dirty="0" smtClean="0"/>
              <a:t> 연결되어 있지 않음</a:t>
            </a:r>
            <a:endParaRPr lang="en-US" altLang="ko-KR" dirty="0" smtClean="0"/>
          </a:p>
          <a:p>
            <a:r>
              <a:rPr lang="en-US" altLang="ko-KR" dirty="0" smtClean="0"/>
              <a:t>- RIP </a:t>
            </a:r>
            <a:r>
              <a:rPr lang="ko-KR" altLang="en-US" dirty="0" smtClean="0"/>
              <a:t>정보를 보낼 필요 없음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RIPv1</a:t>
            </a:r>
            <a:r>
              <a:rPr lang="ko-KR" altLang="en-US" dirty="0" smtClean="0"/>
              <a:t>은 클래스풀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classful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정보 </a:t>
            </a:r>
            <a:r>
              <a:rPr lang="ko-KR" altLang="en-US" dirty="0" err="1" smtClean="0"/>
              <a:t>업데이트시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서브넷마스크</a:t>
            </a:r>
            <a:r>
              <a:rPr lang="ko-KR" altLang="en-US" dirty="0" smtClean="0"/>
              <a:t> 정보를 보내지 않고 네트워크 정보에 대한 자동요약을 수행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정해진 </a:t>
            </a:r>
            <a:r>
              <a:rPr lang="en-US" altLang="ko-KR" dirty="0" smtClean="0"/>
              <a:t>A,B,C</a:t>
            </a:r>
            <a:r>
              <a:rPr lang="ko-KR" altLang="en-US" dirty="0" smtClean="0"/>
              <a:t>클래스의 </a:t>
            </a:r>
            <a:r>
              <a:rPr lang="ko-KR" altLang="en-US" dirty="0" err="1" smtClean="0"/>
              <a:t>서브넷마스크를</a:t>
            </a:r>
            <a:r>
              <a:rPr lang="ko-KR" altLang="en-US" dirty="0" smtClean="0"/>
              <a:t>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서브네팅된</a:t>
            </a:r>
            <a:r>
              <a:rPr lang="ko-KR" altLang="en-US" dirty="0" smtClean="0"/>
              <a:t> 토폴로지에서는 에러 발생 가능 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클래스리스</a:t>
            </a:r>
            <a:r>
              <a:rPr lang="en-US" altLang="ko-KR" dirty="0" smtClean="0"/>
              <a:t>(classless)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사용 필요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RIPv2, EIGRP, OSPF </a:t>
            </a:r>
            <a:r>
              <a:rPr lang="ko-KR" altLang="en-US" dirty="0" smtClean="0"/>
              <a:t>등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RIPv1</a:t>
            </a:r>
            <a:r>
              <a:rPr lang="ko-KR" altLang="en-US" dirty="0" smtClean="0"/>
              <a:t>의 문제점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RIPv1</a:t>
            </a:r>
            <a:r>
              <a:rPr lang="ko-KR" altLang="en-US" dirty="0" smtClean="0"/>
              <a:t>의 문제점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4395818" cy="409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80928"/>
            <a:ext cx="3625829" cy="333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6136" y="1772816"/>
            <a:ext cx="2263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1.1.1.0</a:t>
            </a:r>
            <a:r>
              <a:rPr lang="ko-KR" altLang="en-US" sz="1600" dirty="0" smtClean="0"/>
              <a:t>의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네트워크를 </a:t>
            </a:r>
            <a:endParaRPr lang="en-US" altLang="ko-KR" sz="1600" dirty="0" smtClean="0"/>
          </a:p>
          <a:p>
            <a:r>
              <a:rPr lang="ko-KR" altLang="en-US" sz="1600" dirty="0" smtClean="0"/>
              <a:t>설정할 수 없음</a:t>
            </a:r>
            <a:endParaRPr lang="ko-KR" altLang="en-US" sz="1600" dirty="0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6516216" y="2348880"/>
            <a:ext cx="14401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라우팅프로토콜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err="1" smtClean="0"/>
              <a:t>라우터는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라우팅정보를</a:t>
            </a:r>
            <a:r>
              <a:rPr lang="ko-KR" altLang="en-US" smtClean="0"/>
              <a:t> 서로 교환하여 </a:t>
            </a:r>
            <a:r>
              <a:rPr lang="ko-KR" altLang="en-US" dirty="0" smtClean="0"/>
              <a:t>이를 기초로 최적의 경로를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유지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기록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이때 사용되는 모든 프로세스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알고리즘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메시지를 </a:t>
            </a:r>
            <a:r>
              <a:rPr lang="ko-KR" altLang="en-US" dirty="0" err="1" smtClean="0"/>
              <a:t>라우팅프로토콜이라고</a:t>
            </a:r>
            <a:r>
              <a:rPr lang="ko-KR" altLang="en-US" dirty="0" smtClean="0"/>
              <a:t> 부름 </a:t>
            </a:r>
            <a:endParaRPr lang="en-US" altLang="ko-KR" dirty="0" smtClean="0"/>
          </a:p>
          <a:p>
            <a:r>
              <a:rPr lang="ko-KR" altLang="en-US" dirty="0" err="1" smtClean="0"/>
              <a:t>동적라우팅프로토콜</a:t>
            </a:r>
            <a:r>
              <a:rPr lang="en-US" altLang="ko-KR" dirty="0" smtClean="0"/>
              <a:t>(Dynamic Routing Protocol)</a:t>
            </a:r>
          </a:p>
          <a:p>
            <a:pPr lvl="1"/>
            <a:r>
              <a:rPr lang="ko-KR" altLang="en-US" dirty="0" err="1" smtClean="0"/>
              <a:t>라우터간에</a:t>
            </a:r>
            <a:r>
              <a:rPr lang="ko-KR" altLang="en-US" dirty="0" smtClean="0"/>
              <a:t> 주기적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비주기적으로 </a:t>
            </a:r>
            <a:r>
              <a:rPr lang="ko-KR" altLang="en-US" dirty="0" err="1" smtClean="0"/>
              <a:t>라우팅정보를</a:t>
            </a:r>
            <a:r>
              <a:rPr lang="ko-KR" altLang="en-US" dirty="0" smtClean="0"/>
              <a:t> 교환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정보가 바뀌면 자동으로 </a:t>
            </a:r>
            <a:r>
              <a:rPr lang="ko-KR" altLang="en-US" dirty="0" err="1" smtClean="0"/>
              <a:t>라우팅경로를</a:t>
            </a:r>
            <a:r>
              <a:rPr lang="ko-KR" altLang="en-US" dirty="0" smtClean="0"/>
              <a:t> 갱신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장애 발생시 자동으로 우회경로를 제시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라우터의</a:t>
            </a:r>
            <a:r>
              <a:rPr lang="ko-KR" altLang="en-US" dirty="0" smtClean="0"/>
              <a:t> 자원을 많이 사용하게</a:t>
            </a:r>
            <a:r>
              <a:rPr lang="en-US" altLang="ko-KR" dirty="0" smtClean="0"/>
              <a:t> </a:t>
            </a:r>
            <a:r>
              <a:rPr lang="ko-KR" altLang="en-US" dirty="0" smtClean="0"/>
              <a:t>되는 단점이 있음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RIPv2</a:t>
            </a:r>
          </a:p>
          <a:p>
            <a:pPr lvl="1"/>
            <a:r>
              <a:rPr lang="ko-KR" altLang="en-US" dirty="0" smtClean="0"/>
              <a:t>클래스리스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업데이트시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서브넷마스크</a:t>
            </a:r>
            <a:r>
              <a:rPr lang="ko-KR" altLang="en-US" dirty="0" smtClean="0"/>
              <a:t> 정보도 전달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자동요약은 설정</a:t>
            </a:r>
            <a:r>
              <a:rPr lang="en-US" altLang="ko-KR" dirty="0" smtClean="0"/>
              <a:t>/</a:t>
            </a:r>
            <a:r>
              <a:rPr lang="ko-KR" altLang="en-US" dirty="0" smtClean="0"/>
              <a:t>해제 선택 가능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RIPv2</a:t>
            </a:r>
            <a:r>
              <a:rPr lang="ko-KR" altLang="en-US" dirty="0" smtClean="0"/>
              <a:t>는 라우팅정보 </a:t>
            </a:r>
            <a:r>
              <a:rPr lang="ko-KR" altLang="en-US" dirty="0" err="1" smtClean="0"/>
              <a:t>전달시</a:t>
            </a:r>
            <a:r>
              <a:rPr lang="ko-KR" altLang="en-US" dirty="0" smtClean="0"/>
              <a:t> 멀티캐스트 주소 사용 </a:t>
            </a:r>
            <a:r>
              <a:rPr lang="en-US" altLang="ko-KR" dirty="0" smtClean="0"/>
              <a:t>(224.0.0.9)</a:t>
            </a:r>
          </a:p>
          <a:p>
            <a:r>
              <a:rPr lang="ko-KR" altLang="en-US" dirty="0" smtClean="0"/>
              <a:t>사용방법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pPr lvl="1"/>
            <a:r>
              <a:rPr lang="en-US" altLang="ko-KR" dirty="0" smtClean="0">
                <a:solidFill>
                  <a:schemeClr val="accent2"/>
                </a:solidFill>
              </a:rPr>
              <a:t>R1(</a:t>
            </a:r>
            <a:r>
              <a:rPr lang="en-US" altLang="ko-KR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dirty="0" smtClean="0">
                <a:solidFill>
                  <a:schemeClr val="accent2"/>
                </a:solidFill>
              </a:rPr>
              <a:t>-router)#version 2</a:t>
            </a:r>
          </a:p>
          <a:p>
            <a:pPr lvl="1"/>
            <a:r>
              <a:rPr lang="en-US" altLang="ko-KR" dirty="0" smtClean="0">
                <a:solidFill>
                  <a:schemeClr val="accent2"/>
                </a:solidFill>
              </a:rPr>
              <a:t>R1(</a:t>
            </a:r>
            <a:r>
              <a:rPr lang="en-US" altLang="ko-KR" dirty="0" err="1" smtClean="0">
                <a:solidFill>
                  <a:schemeClr val="accent2"/>
                </a:solidFill>
              </a:rPr>
              <a:t>config</a:t>
            </a:r>
            <a:r>
              <a:rPr lang="en-US" altLang="ko-KR" dirty="0" smtClean="0">
                <a:solidFill>
                  <a:schemeClr val="accent2"/>
                </a:solidFill>
              </a:rPr>
              <a:t>-router)#no auto-summary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RIPv2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RIPv2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72816"/>
            <a:ext cx="3666388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)#router rip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-router)#version 2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-router)#no auto-summary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-router)#network 203.230.7.0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-router)#network 1.1.1.0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772816"/>
            <a:ext cx="3666388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)#router rip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-router)#version 2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-router)#no auto-summary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-router)#network 203.230.7.0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-router)#network 1.1.2.0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4382931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 smtClean="0"/>
              <a:t>R1#show 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route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 1.0.0.0/24 is </a:t>
            </a:r>
            <a:r>
              <a:rPr lang="en-US" altLang="ko-KR" sz="1100" dirty="0" err="1" smtClean="0"/>
              <a:t>subnetted</a:t>
            </a:r>
            <a:r>
              <a:rPr lang="en-US" altLang="ko-KR" sz="1100" dirty="0" smtClean="0"/>
              <a:t>, 2 subnets</a:t>
            </a:r>
          </a:p>
          <a:p>
            <a:r>
              <a:rPr lang="en-US" altLang="ko-KR" sz="1100" dirty="0" smtClean="0"/>
              <a:t>C       1.1.1.0 is directly connected, FastEthernet0/0</a:t>
            </a:r>
          </a:p>
          <a:p>
            <a:r>
              <a:rPr lang="en-US" altLang="ko-KR" sz="1100" dirty="0" smtClean="0"/>
              <a:t>R       1.1.2.0 [120/1] via 203.230.7.2, 00:00:02, Serial0/3/0</a:t>
            </a:r>
          </a:p>
          <a:p>
            <a:r>
              <a:rPr lang="en-US" altLang="ko-KR" sz="1100" dirty="0" smtClean="0"/>
              <a:t>C    203.230.7.0/24 is directly connected, Serial0/3/0</a:t>
            </a:r>
            <a:endParaRPr lang="ko-KR" alt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3573016"/>
            <a:ext cx="4382931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 smtClean="0"/>
              <a:t>R2#show 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route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 1.0.0.0/24 is </a:t>
            </a:r>
            <a:r>
              <a:rPr lang="en-US" altLang="ko-KR" sz="1100" dirty="0" err="1" smtClean="0"/>
              <a:t>subnetted</a:t>
            </a:r>
            <a:r>
              <a:rPr lang="en-US" altLang="ko-KR" sz="1100" dirty="0" smtClean="0"/>
              <a:t>, 2 subnets</a:t>
            </a:r>
          </a:p>
          <a:p>
            <a:r>
              <a:rPr lang="en-US" altLang="ko-KR" sz="1100" dirty="0" smtClean="0"/>
              <a:t>R       1.1.1.0 [120/1] via 203.230.7.1, 00:00:11, Serial0/3/0</a:t>
            </a:r>
          </a:p>
          <a:p>
            <a:r>
              <a:rPr lang="en-US" altLang="ko-KR" sz="1100" dirty="0" smtClean="0"/>
              <a:t>C       1.1.2.0 is directly connected, FastEthernet0/0</a:t>
            </a:r>
          </a:p>
          <a:p>
            <a:r>
              <a:rPr lang="en-US" altLang="ko-KR" sz="1100" dirty="0" smtClean="0"/>
              <a:t>C    203.230.7.0/24 is directly connected, Serial0/3/0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슬립타이머 </a:t>
            </a:r>
            <a:r>
              <a:rPr lang="en-US" altLang="ko-KR" dirty="0" smtClean="0"/>
              <a:t>0</a:t>
            </a:r>
          </a:p>
          <a:p>
            <a:pPr lvl="1"/>
            <a:r>
              <a:rPr lang="en-US" altLang="ko-KR" dirty="0" smtClean="0"/>
              <a:t>RIP</a:t>
            </a:r>
            <a:r>
              <a:rPr lang="ko-KR" altLang="en-US" dirty="0" smtClean="0"/>
              <a:t>는 평상시에는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초 주기로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정보를 보내지만 인터페이스가 다운되는 등의 긴급한 상황이 발행하면 바로 이웃 </a:t>
            </a:r>
            <a:r>
              <a:rPr lang="ko-KR" altLang="en-US" dirty="0" err="1" smtClean="0"/>
              <a:t>라우터에게</a:t>
            </a:r>
            <a:r>
              <a:rPr lang="ko-KR" altLang="en-US" dirty="0" smtClean="0"/>
              <a:t> 전달</a:t>
            </a:r>
            <a:endParaRPr lang="en-US" altLang="ko-KR" dirty="0" smtClean="0"/>
          </a:p>
          <a:p>
            <a:r>
              <a:rPr lang="ko-KR" altLang="en-US" dirty="0" err="1" smtClean="0"/>
              <a:t>라우트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포이즈닝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인터페이스가 다운되는 경우 해당 인터페이스의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값을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으로 설정하여 이웃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전달</a:t>
            </a:r>
            <a:endParaRPr lang="en-US" altLang="ko-KR" dirty="0" smtClean="0"/>
          </a:p>
          <a:p>
            <a:r>
              <a:rPr lang="ko-KR" altLang="en-US" dirty="0" err="1" smtClean="0"/>
              <a:t>포이즈닝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리버스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포이즈닝을</a:t>
            </a:r>
            <a:r>
              <a:rPr lang="ko-KR" altLang="en-US" dirty="0" smtClean="0"/>
              <a:t> 받은 </a:t>
            </a:r>
            <a:r>
              <a:rPr lang="ko-KR" altLang="en-US" dirty="0" err="1" smtClean="0"/>
              <a:t>이웃라우터가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을 다시 전달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루프 문제를 해결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포이즈닝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포이즈닝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리버스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필요성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모든 네트워크에 대한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정보를 가져야만 한다면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테이블이 매우 커지고 복잡해짐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외부 인터넷으로 연결하는 기본 경로를 설정하여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테이블을 간소화할 수 있음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디폴트경로설정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테스트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외부 인터넷 시뮬레이션을 위해 가상의 </a:t>
            </a:r>
            <a:r>
              <a:rPr lang="ko-KR" altLang="en-US" dirty="0" err="1" smtClean="0"/>
              <a:t>루프백</a:t>
            </a:r>
            <a:r>
              <a:rPr lang="ko-KR" altLang="en-US" dirty="0" smtClean="0"/>
              <a:t> 인터페이스 생성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디폴트 경로를 이곳으로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다른 </a:t>
            </a:r>
            <a:r>
              <a:rPr lang="ko-KR" altLang="en-US" dirty="0" err="1" smtClean="0"/>
              <a:t>라우터들에게</a:t>
            </a:r>
            <a:r>
              <a:rPr lang="ko-KR" altLang="en-US" dirty="0" smtClean="0"/>
              <a:t> 디폴트 경로 설정을 알림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디폴트 경로 설정하기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디폴트 경로 설정하기 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62946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63888" y="3068960"/>
            <a:ext cx="5126724" cy="33085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 smtClean="0"/>
              <a:t>R1(</a:t>
            </a:r>
            <a:r>
              <a:rPr lang="en-US" altLang="ko-KR" sz="1100" dirty="0" err="1" smtClean="0"/>
              <a:t>config</a:t>
            </a:r>
            <a:r>
              <a:rPr lang="en-US" altLang="ko-KR" sz="1100" dirty="0" smtClean="0"/>
              <a:t>)#interface loopback 0</a:t>
            </a:r>
          </a:p>
          <a:p>
            <a:r>
              <a:rPr lang="en-US" altLang="ko-KR" sz="1100" dirty="0" smtClean="0"/>
              <a:t>R1(</a:t>
            </a:r>
            <a:r>
              <a:rPr lang="en-US" altLang="ko-KR" sz="1100" dirty="0" err="1" smtClean="0"/>
              <a:t>config</a:t>
            </a:r>
            <a:r>
              <a:rPr lang="en-US" altLang="ko-KR" sz="1100" dirty="0" smtClean="0"/>
              <a:t>-if)#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address 10.10.10.1 255.255.255.0</a:t>
            </a:r>
          </a:p>
          <a:p>
            <a:r>
              <a:rPr lang="en-US" altLang="ko-KR" sz="1100" dirty="0" smtClean="0"/>
              <a:t>R1(</a:t>
            </a:r>
            <a:r>
              <a:rPr lang="en-US" altLang="ko-KR" sz="1100" dirty="0" err="1" smtClean="0"/>
              <a:t>config</a:t>
            </a:r>
            <a:r>
              <a:rPr lang="en-US" altLang="ko-KR" sz="1100" dirty="0" smtClean="0"/>
              <a:t>-if)#do show </a:t>
            </a:r>
            <a:r>
              <a:rPr lang="en-US" altLang="ko-KR" sz="1100" dirty="0" err="1" smtClean="0"/>
              <a:t>ip</a:t>
            </a:r>
            <a:r>
              <a:rPr lang="en-US" altLang="ko-KR" sz="1100" dirty="0" smtClean="0"/>
              <a:t> route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     1.0.0.0/24 is </a:t>
            </a:r>
            <a:r>
              <a:rPr lang="en-US" altLang="ko-KR" sz="1100" dirty="0" err="1" smtClean="0"/>
              <a:t>subnetted</a:t>
            </a:r>
            <a:r>
              <a:rPr lang="en-US" altLang="ko-KR" sz="1100" dirty="0" smtClean="0"/>
              <a:t>, 2 subnets</a:t>
            </a:r>
          </a:p>
          <a:p>
            <a:r>
              <a:rPr lang="en-US" altLang="ko-KR" sz="1100" dirty="0" smtClean="0"/>
              <a:t>C       1.1.1.0 is directly connected, FastEthernet0/0</a:t>
            </a:r>
          </a:p>
          <a:p>
            <a:r>
              <a:rPr lang="en-US" altLang="ko-KR" sz="1100" dirty="0" smtClean="0"/>
              <a:t>R       1.1.2.0 [120/1] via 203.230.7.2, 00:00:10, Serial0/3/0</a:t>
            </a:r>
          </a:p>
          <a:p>
            <a:r>
              <a:rPr lang="en-US" altLang="ko-KR" sz="1100" dirty="0" smtClean="0"/>
              <a:t>     10.0.0.0/24 is </a:t>
            </a:r>
            <a:r>
              <a:rPr lang="en-US" altLang="ko-KR" sz="1100" dirty="0" err="1" smtClean="0"/>
              <a:t>subnetted</a:t>
            </a:r>
            <a:r>
              <a:rPr lang="en-US" altLang="ko-KR" sz="1100" dirty="0" smtClean="0"/>
              <a:t>, 1 subnets</a:t>
            </a:r>
          </a:p>
          <a:p>
            <a:r>
              <a:rPr lang="en-US" altLang="ko-KR" sz="1100" dirty="0" smtClean="0"/>
              <a:t>C       10.10.10.0 is directly connected, Loopback0</a:t>
            </a:r>
          </a:p>
          <a:p>
            <a:r>
              <a:rPr lang="en-US" altLang="ko-KR" sz="1100" dirty="0" smtClean="0"/>
              <a:t>C    203.230.7.0/24 is directly connected, Serial0/3/0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R1(</a:t>
            </a:r>
            <a:r>
              <a:rPr lang="en-US" altLang="ko-KR" sz="1100" dirty="0" err="1" smtClean="0"/>
              <a:t>config</a:t>
            </a:r>
            <a:r>
              <a:rPr lang="en-US" altLang="ko-KR" sz="1100" dirty="0" smtClean="0"/>
              <a:t>-if)#do ping 10.10.10.1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Type escape sequence to abort.</a:t>
            </a:r>
          </a:p>
          <a:p>
            <a:r>
              <a:rPr lang="en-US" altLang="ko-KR" sz="1100" dirty="0" smtClean="0"/>
              <a:t>Sending 5, 100-byte ICMP </a:t>
            </a:r>
            <a:r>
              <a:rPr lang="en-US" altLang="ko-KR" sz="1100" dirty="0" err="1" smtClean="0"/>
              <a:t>Echos</a:t>
            </a:r>
            <a:r>
              <a:rPr lang="en-US" altLang="ko-KR" sz="1100" dirty="0" smtClean="0"/>
              <a:t> to 10.10.10.1, timeout is 2 seconds:</a:t>
            </a:r>
          </a:p>
          <a:p>
            <a:r>
              <a:rPr lang="en-US" altLang="ko-KR" sz="1100" dirty="0" smtClean="0"/>
              <a:t>!!!!!</a:t>
            </a:r>
          </a:p>
          <a:p>
            <a:r>
              <a:rPr lang="en-US" altLang="ko-KR" sz="1100" dirty="0" smtClean="0"/>
              <a:t>Success rate is 100 percent (5/5), round-trip min/</a:t>
            </a:r>
            <a:r>
              <a:rPr lang="en-US" altLang="ko-KR" sz="1100" dirty="0" err="1" smtClean="0"/>
              <a:t>avg</a:t>
            </a:r>
            <a:r>
              <a:rPr lang="en-US" altLang="ko-KR" sz="1100" dirty="0" smtClean="0"/>
              <a:t>/max = 1/2/4 ms</a:t>
            </a:r>
          </a:p>
          <a:p>
            <a:endParaRPr lang="en-US" altLang="ko-KR" sz="1100" dirty="0" smtClean="0"/>
          </a:p>
          <a:p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디폴트 경로 설정하기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556792"/>
            <a:ext cx="5492209" cy="28931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 0.0.0.0 0.0.0.0 loopback 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)#router rip  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-router)#default-information originate 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-router)#do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2 subnets</a:t>
            </a:r>
          </a:p>
          <a:p>
            <a:r>
              <a:rPr lang="en-US" altLang="ko-KR" sz="1400" dirty="0" smtClean="0"/>
              <a:t>C       1.1.1.0 is directly connected, FastEthernet0/0</a:t>
            </a:r>
          </a:p>
          <a:p>
            <a:r>
              <a:rPr lang="en-US" altLang="ko-KR" sz="1400" dirty="0" smtClean="0"/>
              <a:t>R       1.1.2.0 [120/1] via 203.230.7.2, 00:00:00, Serial0/3/0</a:t>
            </a:r>
          </a:p>
          <a:p>
            <a:r>
              <a:rPr lang="en-US" altLang="ko-KR" sz="1400" dirty="0" smtClean="0"/>
              <a:t>     10.0.0.0/24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10.10.10.0 is directly connected, Loopback0</a:t>
            </a:r>
          </a:p>
          <a:p>
            <a:r>
              <a:rPr lang="en-US" altLang="ko-KR" sz="1400" dirty="0" smtClean="0"/>
              <a:t>C    203.230.7.0/24 is directly connected, Serial0/3/0</a:t>
            </a:r>
          </a:p>
          <a:p>
            <a:r>
              <a:rPr lang="en-US" altLang="ko-KR" sz="1400" dirty="0" smtClean="0"/>
              <a:t>S*   0.0.0.0/0 is directly connected, Loopback0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725144"/>
            <a:ext cx="5562741" cy="1600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400" dirty="0" smtClean="0"/>
              <a:t>R2#show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 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2 subnets</a:t>
            </a:r>
          </a:p>
          <a:p>
            <a:r>
              <a:rPr lang="en-US" altLang="ko-KR" sz="1400" dirty="0" smtClean="0"/>
              <a:t>R       1.1.1.0 [120/1] via 203.230.7.1, 00:00:29, Serial0/3/0</a:t>
            </a:r>
          </a:p>
          <a:p>
            <a:r>
              <a:rPr lang="en-US" altLang="ko-KR" sz="1400" dirty="0" smtClean="0"/>
              <a:t>C       1.1.2.0 is directly connected, FastEthernet0/0</a:t>
            </a:r>
          </a:p>
          <a:p>
            <a:r>
              <a:rPr lang="en-US" altLang="ko-KR" sz="1400" dirty="0" smtClean="0"/>
              <a:t>C    203.230.7.0/24 is directly connected, Serial0/3/0</a:t>
            </a:r>
          </a:p>
          <a:p>
            <a:r>
              <a:rPr lang="en-US" altLang="ko-KR" sz="1400" dirty="0" smtClean="0"/>
              <a:t>R*   0.0.0.0/0 [120/1] via 203.230.7.1, 00:00:29, Serial0/3/0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980" y="1484784"/>
            <a:ext cx="48061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RIPv1 </a:t>
            </a:r>
            <a:r>
              <a:rPr lang="ko-KR" altLang="en-US" b="1" dirty="0" smtClean="0"/>
              <a:t>경로설정 </a:t>
            </a:r>
            <a:endParaRPr lang="en-US" altLang="ko-KR" b="1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203.230.7.0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203.230.10.0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203.230.11.0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560" y="3068960"/>
            <a:ext cx="81099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R1#show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</a:t>
            </a:r>
          </a:p>
          <a:p>
            <a:r>
              <a:rPr lang="en-US" altLang="ko-KR" dirty="0" smtClean="0"/>
              <a:t>C    203.230.7.0/24 is directly connected, FastEthernet0/0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R    203.230.8.0/24 [120/1] via 203.230.11.1, 00:00:04, Serial0/3/1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R    203.230.9.0/24 [120/1] via 203.230.10.1, 00:00:10, Serial0/3/0</a:t>
            </a:r>
          </a:p>
          <a:p>
            <a:r>
              <a:rPr lang="en-US" altLang="ko-KR" dirty="0" smtClean="0"/>
              <a:t>C    203.230.10.0/24 is directly connected, Serial0/3/0</a:t>
            </a:r>
          </a:p>
          <a:p>
            <a:r>
              <a:rPr lang="en-US" altLang="ko-KR" dirty="0" smtClean="0"/>
              <a:t>C    203.230.11.0/24 is directly connected, Serial0/3/1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R    203.230.12.0/24 [120/1] via 203.230.10.1, 00:00:10, Serial0/3/0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                     [120/1] via 203.230.11.1, 00:00:04, Serial0/3/1</a:t>
            </a:r>
            <a:endParaRPr lang="ko-KR" altLang="en-US" dirty="0" smtClean="0">
              <a:solidFill>
                <a:schemeClr val="accent2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838" y="1556792"/>
            <a:ext cx="46602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RIPv2 </a:t>
            </a:r>
            <a:r>
              <a:rPr lang="ko-KR" altLang="en-US" b="1" dirty="0" smtClean="0"/>
              <a:t>설정 </a:t>
            </a:r>
            <a:endParaRPr lang="en-US" altLang="ko-KR" b="1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-router)#version 2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203.230.7.0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1.1.1.0</a:t>
            </a:r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8040" y="3573016"/>
            <a:ext cx="70423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R1#show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1.0.0.0/24 is </a:t>
            </a:r>
            <a:r>
              <a:rPr lang="en-US" altLang="ko-KR" dirty="0" err="1" smtClean="0"/>
              <a:t>subnetted</a:t>
            </a:r>
            <a:r>
              <a:rPr lang="en-US" altLang="ko-KR" dirty="0" smtClean="0"/>
              <a:t>, 2 subnets</a:t>
            </a:r>
          </a:p>
          <a:p>
            <a:r>
              <a:rPr lang="en-US" altLang="ko-KR" dirty="0" smtClean="0"/>
              <a:t>C       1.1.1.0 is directly connected, FastEthernet0/0</a:t>
            </a:r>
          </a:p>
          <a:p>
            <a:r>
              <a:rPr lang="en-US" altLang="ko-KR" dirty="0" smtClean="0"/>
              <a:t>R       1.1.2.0 [120/1] via 203.230.7.2, 00:00:02, Serial0/3/0</a:t>
            </a:r>
          </a:p>
          <a:p>
            <a:r>
              <a:rPr lang="en-US" altLang="ko-KR" dirty="0" smtClean="0"/>
              <a:t>C    203.230.7.0/24 is directly connected, Serial0/3/0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032" y="1556792"/>
            <a:ext cx="70423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디폴트경로설정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0.0.0.0 0.0.0.0 loopback 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)#router rip  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-router)#default-information originate 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-router)#do 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1.0.0.0/24 is </a:t>
            </a:r>
            <a:r>
              <a:rPr lang="en-US" altLang="ko-KR" dirty="0" err="1" smtClean="0"/>
              <a:t>subnetted</a:t>
            </a:r>
            <a:r>
              <a:rPr lang="en-US" altLang="ko-KR" dirty="0" smtClean="0"/>
              <a:t>, 2 subnets</a:t>
            </a:r>
          </a:p>
          <a:p>
            <a:r>
              <a:rPr lang="en-US" altLang="ko-KR" dirty="0" smtClean="0"/>
              <a:t>C       1.1.1.0 is directly connected, FastEthernet0/0</a:t>
            </a:r>
          </a:p>
          <a:p>
            <a:r>
              <a:rPr lang="en-US" altLang="ko-KR" dirty="0" smtClean="0"/>
              <a:t>R       1.1.2.0 [120/1] via 203.230.7.2, 00:00:00, Serial0/3/0</a:t>
            </a:r>
          </a:p>
          <a:p>
            <a:r>
              <a:rPr lang="en-US" altLang="ko-KR" dirty="0" smtClean="0"/>
              <a:t>     10.0.0.0/24 is </a:t>
            </a:r>
            <a:r>
              <a:rPr lang="en-US" altLang="ko-KR" dirty="0" err="1" smtClean="0"/>
              <a:t>subnetted</a:t>
            </a:r>
            <a:r>
              <a:rPr lang="en-US" altLang="ko-KR" dirty="0" smtClean="0"/>
              <a:t>, 1 subnets</a:t>
            </a:r>
          </a:p>
          <a:p>
            <a:r>
              <a:rPr lang="en-US" altLang="ko-KR" dirty="0" smtClean="0"/>
              <a:t>C       10.10.10.0 is directly connected, Loopback0</a:t>
            </a:r>
          </a:p>
          <a:p>
            <a:r>
              <a:rPr lang="en-US" altLang="ko-KR" dirty="0" smtClean="0"/>
              <a:t>C    203.230.7.0/24 is directly connected, Serial0/3/0</a:t>
            </a:r>
          </a:p>
          <a:p>
            <a:r>
              <a:rPr lang="en-US" altLang="ko-KR" dirty="0" smtClean="0"/>
              <a:t>S*   0.0.0.0/0 is directly connected, Loopback0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5-4</a:t>
            </a:r>
            <a:r>
              <a:rPr lang="ko-KR" altLang="en-US" dirty="0" smtClean="0"/>
              <a:t>의 토폴로지를 </a:t>
            </a:r>
            <a:r>
              <a:rPr lang="en-US" altLang="ko-KR" dirty="0" smtClean="0"/>
              <a:t>RIPv1</a:t>
            </a:r>
            <a:r>
              <a:rPr lang="ko-KR" altLang="en-US" dirty="0" smtClean="0"/>
              <a:t>을 설정하고 통신이 되는지 테스트 </a:t>
            </a:r>
            <a:endParaRPr lang="en-US" altLang="ko-KR" dirty="0" smtClean="0"/>
          </a:p>
          <a:p>
            <a:r>
              <a:rPr lang="ko-KR" altLang="en-US" dirty="0" smtClean="0"/>
              <a:t>실습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그림</a:t>
            </a:r>
            <a:r>
              <a:rPr lang="en-US" altLang="ko-KR" dirty="0" smtClean="0"/>
              <a:t> 5-13</a:t>
            </a:r>
            <a:r>
              <a:rPr lang="ko-KR" altLang="en-US" dirty="0" smtClean="0"/>
              <a:t>의 토폴로지를 </a:t>
            </a:r>
            <a:r>
              <a:rPr lang="en-US" altLang="ko-KR" dirty="0" smtClean="0"/>
              <a:t>RIPv2</a:t>
            </a:r>
            <a:r>
              <a:rPr lang="ko-KR" altLang="en-US" dirty="0" smtClean="0"/>
              <a:t>로 설정하여 통신이 되는지 테스트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 3. </a:t>
            </a:r>
            <a:r>
              <a:rPr lang="ko-KR" altLang="en-US" dirty="0"/>
              <a:t>그림</a:t>
            </a:r>
            <a:r>
              <a:rPr lang="en-US" altLang="ko-KR" dirty="0"/>
              <a:t> 5-13</a:t>
            </a:r>
            <a:r>
              <a:rPr lang="ko-KR" altLang="en-US" dirty="0"/>
              <a:t>의 </a:t>
            </a:r>
            <a:r>
              <a:rPr lang="ko-KR" altLang="en-US" dirty="0" smtClean="0"/>
              <a:t>토폴로지에 </a:t>
            </a:r>
            <a:r>
              <a:rPr lang="ko-KR" altLang="en-US" dirty="0"/>
              <a:t>디폴트경로설정 </a:t>
            </a:r>
            <a:r>
              <a:rPr lang="ko-KR" altLang="en-US" dirty="0" smtClean="0"/>
              <a:t>실습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동적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RIP: </a:t>
            </a:r>
            <a:r>
              <a:rPr lang="ko-KR" altLang="en-US" dirty="0" smtClean="0"/>
              <a:t>규모가 작은 네트워크에서 주로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중대규모 네트워크에는 적용이 어려움 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EIGRP, OSPF: </a:t>
            </a:r>
            <a:r>
              <a:rPr lang="ko-KR" altLang="en-US" dirty="0" smtClean="0"/>
              <a:t>중대규모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네트워크에서 주로 사용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IGRP, EIGRP</a:t>
            </a:r>
            <a:r>
              <a:rPr lang="ko-KR" altLang="en-US" dirty="0" smtClean="0"/>
              <a:t>는 시스코 전용 프로토콜 </a:t>
            </a:r>
          </a:p>
          <a:p>
            <a:r>
              <a:rPr lang="ko-KR" altLang="en-US" dirty="0" smtClean="0"/>
              <a:t>동적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프로토콜의 분류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거리벡터</a:t>
            </a:r>
            <a:r>
              <a:rPr lang="en-US" altLang="ko-KR" dirty="0" smtClean="0"/>
              <a:t>(Distance Vector)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링크상태</a:t>
            </a:r>
            <a:r>
              <a:rPr lang="en-US" altLang="ko-KR" dirty="0" smtClean="0"/>
              <a:t>(Link State)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ko-KR" altLang="en-US" sz="2400" dirty="0" smtClean="0"/>
              <a:t>실습 </a:t>
            </a:r>
            <a:r>
              <a:rPr lang="en-US" altLang="ko-KR" sz="2400" dirty="0" smtClean="0"/>
              <a:t>4. </a:t>
            </a:r>
            <a:r>
              <a:rPr lang="ko-KR" altLang="en-US" sz="2400" dirty="0" smtClean="0"/>
              <a:t>다음 그림의 토폴로지를 </a:t>
            </a:r>
            <a:r>
              <a:rPr lang="en-US" altLang="ko-KR" sz="2400" dirty="0"/>
              <a:t>200.200.200.0/24</a:t>
            </a:r>
            <a:r>
              <a:rPr lang="ko-KR" altLang="en-US" sz="2400" dirty="0"/>
              <a:t>의 주소를</a:t>
            </a:r>
            <a:r>
              <a:rPr lang="en-US" altLang="ko-KR" sz="2400" dirty="0"/>
              <a:t> </a:t>
            </a:r>
            <a:r>
              <a:rPr lang="ko-KR" altLang="en-US" sz="2400" dirty="0" err="1"/>
              <a:t>서브넷팅하여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사용하고 </a:t>
            </a:r>
            <a:r>
              <a:rPr lang="en-US" altLang="ko-KR" sz="2400" dirty="0" smtClean="0"/>
              <a:t>RIPv2</a:t>
            </a:r>
            <a:r>
              <a:rPr lang="ko-KR" altLang="en-US" sz="2400" dirty="0" smtClean="0"/>
              <a:t>를 이용하여 </a:t>
            </a:r>
            <a:r>
              <a:rPr lang="ko-KR" altLang="en-US" sz="2400" dirty="0" err="1" smtClean="0"/>
              <a:t>라우팅</a:t>
            </a:r>
            <a:r>
              <a:rPr lang="ko-KR" altLang="en-US" sz="2400" dirty="0" smtClean="0"/>
              <a:t> 설정하시오</a:t>
            </a:r>
            <a:r>
              <a:rPr lang="en-US" altLang="ko-KR" sz="2400" dirty="0" smtClean="0"/>
              <a:t>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92896"/>
            <a:ext cx="5400600" cy="418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5. RIPv2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/>
              <a:t>장 실습과제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2728" cy="474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2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Bellman-Ford </a:t>
            </a:r>
            <a:r>
              <a:rPr lang="ko-KR" altLang="en-US" dirty="0" smtClean="0"/>
              <a:t>알고리즘 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자신의 </a:t>
            </a:r>
            <a:r>
              <a:rPr lang="ko-KR" altLang="en-US" dirty="0" err="1" smtClean="0"/>
              <a:t>라우팅테이블을</a:t>
            </a:r>
            <a:r>
              <a:rPr lang="ko-KR" altLang="en-US" dirty="0" smtClean="0"/>
              <a:t> 이웃한 </a:t>
            </a:r>
            <a:r>
              <a:rPr lang="ko-KR" altLang="en-US" dirty="0" err="1" smtClean="0"/>
              <a:t>라우터들에게</a:t>
            </a:r>
            <a:r>
              <a:rPr lang="ko-KR" altLang="en-US" dirty="0" smtClean="0"/>
              <a:t> 주기적으로 </a:t>
            </a:r>
            <a:r>
              <a:rPr lang="ko-KR" altLang="en-US" dirty="0" err="1" smtClean="0"/>
              <a:t>브로드캐스트</a:t>
            </a:r>
            <a:r>
              <a:rPr lang="en-US" altLang="ko-KR" dirty="0" smtClean="0"/>
              <a:t>(255.255.255.255)</a:t>
            </a:r>
          </a:p>
          <a:p>
            <a:pPr lvl="2"/>
            <a:r>
              <a:rPr lang="en-US" altLang="ko-KR" dirty="0" smtClean="0"/>
              <a:t>RIP: 30</a:t>
            </a:r>
            <a:r>
              <a:rPr lang="ko-KR" altLang="en-US" dirty="0" smtClean="0"/>
              <a:t>초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IGRP: 90</a:t>
            </a:r>
            <a:r>
              <a:rPr lang="ko-KR" altLang="en-US" dirty="0" smtClean="0"/>
              <a:t>초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이런 정보를 바탕으로 전체 네트워크 구조를 학습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Hop count</a:t>
            </a:r>
            <a:r>
              <a:rPr lang="ko-KR" altLang="en-US" dirty="0" smtClean="0"/>
              <a:t>가 작은 것이 최적 경로  </a:t>
            </a:r>
            <a:endParaRPr lang="en-US" altLang="ko-KR" dirty="0" smtClean="0"/>
          </a:p>
          <a:p>
            <a:r>
              <a:rPr lang="ko-KR" altLang="en-US" dirty="0" smtClean="0"/>
              <a:t>프로토콜</a:t>
            </a:r>
            <a:r>
              <a:rPr lang="en-US" altLang="ko-KR" dirty="0" smtClean="0"/>
              <a:t>: RIP, IGRP, EIGRP </a:t>
            </a:r>
          </a:p>
          <a:p>
            <a:r>
              <a:rPr lang="ko-KR" altLang="en-US" dirty="0" smtClean="0"/>
              <a:t>단점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네트워크 규모가 커지면 업데이트 </a:t>
            </a:r>
            <a:r>
              <a:rPr lang="ko-KR" altLang="en-US" dirty="0" err="1" smtClean="0"/>
              <a:t>통신량이</a:t>
            </a:r>
            <a:r>
              <a:rPr lang="ko-KR" altLang="en-US" dirty="0" smtClean="0"/>
              <a:t> 증가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안정된 상태로 수렴하는데 시간이 걸림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거리벡터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다익스트라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Dijkstra</a:t>
            </a:r>
            <a:r>
              <a:rPr lang="en-US" altLang="ko-KR" dirty="0" smtClean="0"/>
              <a:t>) </a:t>
            </a:r>
            <a:r>
              <a:rPr lang="ko-KR" altLang="en-US" dirty="0" smtClean="0"/>
              <a:t>알고리즘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최단경로우선</a:t>
            </a:r>
            <a:r>
              <a:rPr lang="en-US" altLang="ko-KR" dirty="0" smtClean="0"/>
              <a:t>(Shortest Path First) </a:t>
            </a:r>
            <a:r>
              <a:rPr lang="ko-KR" altLang="en-US" dirty="0" smtClean="0"/>
              <a:t>알고리즘으로 목적지까지의 최단경로 계산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링크상태패킷</a:t>
            </a:r>
            <a:r>
              <a:rPr lang="en-US" altLang="ko-KR" dirty="0" smtClean="0"/>
              <a:t>(link state packet)</a:t>
            </a:r>
            <a:r>
              <a:rPr lang="ko-KR" altLang="en-US" dirty="0" smtClean="0"/>
              <a:t>을 생성하여 동일 영역내의 모든 라우터들에게 </a:t>
            </a:r>
            <a:r>
              <a:rPr lang="ko-KR" altLang="en-US" dirty="0" err="1" smtClean="0"/>
              <a:t>플러딩</a:t>
            </a:r>
            <a:r>
              <a:rPr lang="en-US" altLang="ko-KR" dirty="0" smtClean="0"/>
              <a:t>(flooding)</a:t>
            </a:r>
            <a:r>
              <a:rPr lang="ko-KR" altLang="en-US" dirty="0" smtClean="0"/>
              <a:t> 방식으로 전달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링크의 비용</a:t>
            </a:r>
            <a:r>
              <a:rPr lang="en-US" altLang="ko-KR" dirty="0" smtClean="0"/>
              <a:t>(cost) </a:t>
            </a:r>
            <a:r>
              <a:rPr lang="ko-KR" altLang="en-US" dirty="0" smtClean="0"/>
              <a:t>개념을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출발지에서 목적지까지 가능한 모든 </a:t>
            </a:r>
            <a:r>
              <a:rPr lang="ko-KR" altLang="en-US" dirty="0" err="1" smtClean="0"/>
              <a:t>링크중에서</a:t>
            </a:r>
            <a:r>
              <a:rPr lang="ko-KR" altLang="en-US" dirty="0" smtClean="0"/>
              <a:t> 소요되는 비용</a:t>
            </a:r>
            <a:r>
              <a:rPr lang="en-US" altLang="ko-KR" dirty="0" smtClean="0"/>
              <a:t>(cost)</a:t>
            </a:r>
            <a:r>
              <a:rPr lang="ko-KR" altLang="en-US" dirty="0" smtClean="0"/>
              <a:t>이 가장 작게 나오는 경로를 선택 </a:t>
            </a:r>
            <a:endParaRPr lang="en-US" altLang="ko-KR" dirty="0" smtClean="0"/>
          </a:p>
          <a:p>
            <a:r>
              <a:rPr lang="ko-KR" altLang="en-US" dirty="0" smtClean="0"/>
              <a:t>프로토콜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OSPF</a:t>
            </a:r>
          </a:p>
          <a:p>
            <a:pPr lvl="1"/>
            <a:r>
              <a:rPr lang="en-US" altLang="ko-KR" dirty="0" smtClean="0"/>
              <a:t>IS-IS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링크상태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RIP (Routing Information Protocol)</a:t>
            </a:r>
          </a:p>
          <a:p>
            <a:pPr lvl="1"/>
            <a:r>
              <a:rPr lang="en-US" altLang="ko-KR" dirty="0" smtClean="0"/>
              <a:t>RIPv1 (1988) – classful routing </a:t>
            </a:r>
          </a:p>
          <a:p>
            <a:pPr lvl="1"/>
            <a:r>
              <a:rPr lang="en-US" altLang="ko-KR" dirty="0" smtClean="0"/>
              <a:t>RIPv2 (1993) – classless inter-domain routing </a:t>
            </a:r>
          </a:p>
          <a:p>
            <a:pPr lvl="1"/>
            <a:r>
              <a:rPr lang="en-US" altLang="ko-KR" dirty="0" err="1" smtClean="0"/>
              <a:t>RIPng</a:t>
            </a:r>
            <a:r>
              <a:rPr lang="en-US" altLang="ko-KR" dirty="0" smtClean="0"/>
              <a:t> - for IPv6 </a:t>
            </a:r>
          </a:p>
          <a:p>
            <a:pPr lvl="1"/>
            <a:r>
              <a:rPr lang="ko-KR" altLang="en-US" dirty="0" smtClean="0"/>
              <a:t>경로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결정을 위해 </a:t>
            </a:r>
            <a:r>
              <a:rPr lang="ko-KR" altLang="en-US" dirty="0" err="1" smtClean="0"/>
              <a:t>홉카운트</a:t>
            </a:r>
            <a:r>
              <a:rPr lang="en-US" altLang="ko-KR" dirty="0" smtClean="0"/>
              <a:t>(hop count)</a:t>
            </a:r>
            <a:r>
              <a:rPr lang="ko-KR" altLang="en-US" dirty="0" smtClean="0"/>
              <a:t>를 사용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홉카운트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15 </a:t>
            </a:r>
            <a:r>
              <a:rPr lang="ko-KR" altLang="en-US" dirty="0" smtClean="0"/>
              <a:t>이내에서만 동작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RIP v1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네트워크 토폴로지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090071" cy="492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R1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인터페이스 설정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9831" y="2050970"/>
            <a:ext cx="6282489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FastEthernet0/0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203.230.7.1 255.255.255.0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203.230.10.2 255.255.255.0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Serial0/3/1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203.230.11.2 255.255.255.0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-if)#clock rate 64000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R2 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인터페이스 설정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132856"/>
            <a:ext cx="6282489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FastEthernet0/0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203.230.9.1 255.255.255.0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 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203.230.10.1 255.255.255.0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-if)#clock rate 64000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-if)#exit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Serial0/3/1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address 203.230.12.1 255.255.255.0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-if)#clock rate 64000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-if)#no shutdown</a:t>
            </a:r>
          </a:p>
          <a:p>
            <a:r>
              <a:rPr lang="en-US" altLang="ko-KR" dirty="0" smtClean="0"/>
              <a:t>R2(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1985</TotalTime>
  <Words>2034</Words>
  <Application>Microsoft Office PowerPoint</Application>
  <PresentationFormat>화면 슬라이드 쇼(4:3)</PresentationFormat>
  <Paragraphs>392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Concourse</vt:lpstr>
      <vt:lpstr>5장. 라우팅프로토콜 RIP</vt:lpstr>
      <vt:lpstr>라우팅프로토콜</vt:lpstr>
      <vt:lpstr>라우팅프로토콜</vt:lpstr>
      <vt:lpstr>거리벡터 라우팅 프로토콜</vt:lpstr>
      <vt:lpstr>링크상태 라우팅 프로토콜 </vt:lpstr>
      <vt:lpstr>RIP v1 </vt:lpstr>
      <vt:lpstr>기본 네트워크 토폴로지</vt:lpstr>
      <vt:lpstr>인터페이스 설정</vt:lpstr>
      <vt:lpstr>인터페이스 설정</vt:lpstr>
      <vt:lpstr>인터페이스 설정</vt:lpstr>
      <vt:lpstr>인터페이스 설정 확인 </vt:lpstr>
      <vt:lpstr>RIPv1 설정 </vt:lpstr>
      <vt:lpstr>RIPv1 설정 </vt:lpstr>
      <vt:lpstr>설정 확인 </vt:lpstr>
      <vt:lpstr>설정 확인 </vt:lpstr>
      <vt:lpstr>설정 확인 </vt:lpstr>
      <vt:lpstr>패시브 인터페이스 설정 </vt:lpstr>
      <vt:lpstr>RIPv1의 문제점 </vt:lpstr>
      <vt:lpstr>RIPv1의 문제점</vt:lpstr>
      <vt:lpstr>RIPv2 </vt:lpstr>
      <vt:lpstr>RIPv2 설정 </vt:lpstr>
      <vt:lpstr>라우트 포이즈닝, 포이즈닝 리버스</vt:lpstr>
      <vt:lpstr>디폴트 경로 설정하기 </vt:lpstr>
      <vt:lpstr>디폴트 경로 설정하기 </vt:lpstr>
      <vt:lpstr>디폴트 경로 설정하기 </vt:lpstr>
      <vt:lpstr>요약</vt:lpstr>
      <vt:lpstr>요약</vt:lpstr>
      <vt:lpstr>요약</vt:lpstr>
      <vt:lpstr>5장 실습과제 </vt:lpstr>
      <vt:lpstr>5장 실습과제 </vt:lpstr>
      <vt:lpstr>5장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176</cp:revision>
  <dcterms:created xsi:type="dcterms:W3CDTF">2010-09-01T11:51:36Z</dcterms:created>
  <dcterms:modified xsi:type="dcterms:W3CDTF">2018-10-08T04:02:50Z</dcterms:modified>
</cp:coreProperties>
</file>