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8" r:id="rId22"/>
    <p:sldId id="27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02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4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정적 경로 설정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설정 이후의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628800"/>
            <a:ext cx="5413661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R1#show </a:t>
            </a:r>
            <a:r>
              <a:rPr lang="en-US" altLang="ko-KR" sz="1400" b="1" dirty="0" err="1" smtClean="0"/>
              <a:t>ip</a:t>
            </a:r>
            <a:r>
              <a:rPr lang="en-US" altLang="ko-KR" sz="1400" b="1" dirty="0" smtClean="0"/>
              <a:t> route</a:t>
            </a:r>
          </a:p>
          <a:p>
            <a:r>
              <a:rPr lang="en-US" altLang="ko-KR" sz="1400" dirty="0" smtClean="0"/>
              <a:t>C    203.230.7.0/24 is directly connected, FastEthernet0/0</a:t>
            </a:r>
          </a:p>
          <a:p>
            <a:r>
              <a:rPr lang="en-US" altLang="ko-KR" sz="1400" dirty="0" smtClean="0"/>
              <a:t>C    203.230.8.0/24 is directly connected, Serial0/3/0</a:t>
            </a:r>
          </a:p>
          <a:p>
            <a:r>
              <a:rPr lang="en-US" altLang="ko-KR" sz="1400" dirty="0" smtClean="0"/>
              <a:t>S    203.230.9.0/24 [1/0] via 203.230.8.2</a:t>
            </a:r>
          </a:p>
          <a:p>
            <a:r>
              <a:rPr lang="en-US" altLang="ko-KR" sz="1400" dirty="0" smtClean="0"/>
              <a:t>S    203.230.10.0/24 [1/0] via 203.230.8.2</a:t>
            </a:r>
          </a:p>
          <a:p>
            <a:r>
              <a:rPr lang="en-US" altLang="ko-KR" sz="1400" dirty="0" smtClean="0"/>
              <a:t>S    203.230.11.0/24 [1/0] via 203.230.8.2</a:t>
            </a:r>
          </a:p>
          <a:p>
            <a:endParaRPr lang="en-US" altLang="ko-KR" sz="1400" dirty="0" smtClean="0"/>
          </a:p>
          <a:p>
            <a:r>
              <a:rPr lang="en-US" altLang="ko-KR" sz="1400" b="1" dirty="0" smtClean="0"/>
              <a:t>R2#show </a:t>
            </a:r>
            <a:r>
              <a:rPr lang="en-US" altLang="ko-KR" sz="1400" b="1" dirty="0" err="1" smtClean="0"/>
              <a:t>ip</a:t>
            </a:r>
            <a:r>
              <a:rPr lang="en-US" altLang="ko-KR" sz="1400" b="1" dirty="0" smtClean="0"/>
              <a:t> route</a:t>
            </a:r>
          </a:p>
          <a:p>
            <a:r>
              <a:rPr lang="en-US" altLang="ko-KR" sz="1400" dirty="0" smtClean="0"/>
              <a:t>S    203.230.7.0/24 [1/0] via 203.230.8.1</a:t>
            </a:r>
          </a:p>
          <a:p>
            <a:r>
              <a:rPr lang="en-US" altLang="ko-KR" sz="1400" dirty="0" smtClean="0"/>
              <a:t>C    203.230.8.0/24 is directly connected, Serial0/3/0</a:t>
            </a:r>
          </a:p>
          <a:p>
            <a:r>
              <a:rPr lang="en-US" altLang="ko-KR" sz="1400" dirty="0" smtClean="0"/>
              <a:t>C    203.230.9.0/24 is directly connected, FastEthernet0/0</a:t>
            </a:r>
          </a:p>
          <a:p>
            <a:r>
              <a:rPr lang="en-US" altLang="ko-KR" sz="1400" dirty="0" smtClean="0"/>
              <a:t>C    203.230.10.0/24 is directly connected, Serial0/3/1</a:t>
            </a:r>
          </a:p>
          <a:p>
            <a:r>
              <a:rPr lang="en-US" altLang="ko-KR" sz="1400" dirty="0" smtClean="0"/>
              <a:t>S    203.230.11.0/24 [1/0] via 203.230.10.2</a:t>
            </a:r>
          </a:p>
          <a:p>
            <a:endParaRPr lang="en-US" altLang="ko-KR" sz="1400" dirty="0" smtClean="0"/>
          </a:p>
          <a:p>
            <a:r>
              <a:rPr lang="en-US" altLang="ko-KR" sz="1400" b="1" dirty="0" smtClean="0"/>
              <a:t>R3#show </a:t>
            </a:r>
            <a:r>
              <a:rPr lang="en-US" altLang="ko-KR" sz="1400" b="1" dirty="0" err="1" smtClean="0"/>
              <a:t>ip</a:t>
            </a:r>
            <a:r>
              <a:rPr lang="en-US" altLang="ko-KR" sz="1400" b="1" dirty="0" smtClean="0"/>
              <a:t> route</a:t>
            </a:r>
          </a:p>
          <a:p>
            <a:r>
              <a:rPr lang="en-US" altLang="ko-KR" sz="1400" dirty="0" smtClean="0"/>
              <a:t>S    203.230.7.0/24 [1/0] via 203.230.10.1</a:t>
            </a:r>
          </a:p>
          <a:p>
            <a:r>
              <a:rPr lang="en-US" altLang="ko-KR" sz="1400" dirty="0" smtClean="0"/>
              <a:t>S    203.230.8.0/24 [1/0] via 203.230.10.1</a:t>
            </a:r>
          </a:p>
          <a:p>
            <a:r>
              <a:rPr lang="en-US" altLang="ko-KR" sz="1400" dirty="0" smtClean="0"/>
              <a:t>S    203.230.9.0/24 [1/0] via 203.230.10.1</a:t>
            </a:r>
          </a:p>
          <a:p>
            <a:r>
              <a:rPr lang="en-US" altLang="ko-KR" sz="1400" dirty="0" smtClean="0"/>
              <a:t>C    203.230.10.0/24 is directly connected, Serial0/3/0</a:t>
            </a:r>
          </a:p>
          <a:p>
            <a:r>
              <a:rPr lang="en-US" altLang="ko-KR" sz="1400" dirty="0" smtClean="0"/>
              <a:t>C    203.230.11.0/24 is directly connected, FastEthernet0/0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AD (Administrative Distance, </a:t>
            </a:r>
            <a:r>
              <a:rPr lang="ko-KR" altLang="en-US" dirty="0" smtClean="0"/>
              <a:t>관리거리</a:t>
            </a:r>
            <a:r>
              <a:rPr lang="en-US" altLang="ko-KR" dirty="0" smtClean="0"/>
              <a:t>): </a:t>
            </a:r>
            <a:r>
              <a:rPr lang="ko-KR" altLang="en-US" dirty="0" smtClean="0"/>
              <a:t>표 </a:t>
            </a:r>
            <a:r>
              <a:rPr lang="en-US" altLang="ko-KR" dirty="0" smtClean="0"/>
              <a:t>4-1 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AD </a:t>
            </a:r>
            <a:r>
              <a:rPr lang="ko-KR" altLang="en-US" dirty="0" smtClean="0"/>
              <a:t>값이 작을수록 우선순위를 가짐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서브넷마스크의</a:t>
            </a:r>
            <a:r>
              <a:rPr lang="ko-KR" altLang="en-US" dirty="0" smtClean="0"/>
              <a:t> 길이가 더 구체적인 경우 우선순위를 가짐 </a:t>
            </a:r>
            <a:endParaRPr lang="en-US" altLang="ko-KR" dirty="0" smtClean="0"/>
          </a:p>
          <a:p>
            <a:pPr lvl="1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경로 설정  </a:t>
            </a:r>
            <a:endParaRPr lang="ko-KR" altLang="en-US" dirty="0"/>
          </a:p>
        </p:txBody>
      </p:sp>
      <p:pic>
        <p:nvPicPr>
          <p:cNvPr id="1030" name="Picture 6" descr="http://1.bp.blogspot.com/-jpzc4aQoh6E/UXRhigMO8oI/AAAAAAAAAOM/wuo1ChPvIAA/s1600/Cisco-AdministrativeDist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0447"/>
            <a:ext cx="4104456" cy="34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자신의 출력인터페이스를 지정하는 </a:t>
            </a:r>
            <a:r>
              <a:rPr lang="ko-KR" altLang="en-US" dirty="0" err="1" smtClean="0"/>
              <a:t>정적경로설정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정적경로설정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출력인터페이스 이용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276872"/>
            <a:ext cx="6713697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altLang="ko-KR" dirty="0" smtClean="0"/>
              <a:t>R1(config)#ip route 203.230.9.0 255.255.255.0 se0/3/0</a:t>
            </a:r>
          </a:p>
          <a:p>
            <a:r>
              <a:rPr lang="pt-BR" altLang="ko-KR" dirty="0" smtClean="0"/>
              <a:t>R1(config)#ip route 203.230.10.0 255.255.255.0 se0/3/0</a:t>
            </a:r>
          </a:p>
          <a:p>
            <a:r>
              <a:rPr lang="pt-BR" altLang="ko-KR" dirty="0" smtClean="0"/>
              <a:t>R1(config)#ip route 203.230.11.0 255.255.255.0 se0/3/0</a:t>
            </a:r>
          </a:p>
          <a:p>
            <a:endParaRPr lang="pt-BR" altLang="ko-KR" dirty="0" smtClean="0"/>
          </a:p>
          <a:p>
            <a:r>
              <a:rPr lang="pt-BR" altLang="ko-KR" dirty="0" smtClean="0"/>
              <a:t>R2(config)#ip route 203.230.7.0 255.255.255.0 se0/3/0</a:t>
            </a:r>
          </a:p>
          <a:p>
            <a:r>
              <a:rPr lang="pt-BR" altLang="ko-KR" dirty="0" smtClean="0"/>
              <a:t>R2(config)#ip route 203.230.11.0 255.255.255.0 se0/3/1</a:t>
            </a:r>
          </a:p>
          <a:p>
            <a:endParaRPr lang="pt-BR" altLang="ko-KR" dirty="0" smtClean="0"/>
          </a:p>
          <a:p>
            <a:r>
              <a:rPr lang="pt-BR" altLang="ko-KR" dirty="0" smtClean="0"/>
              <a:t>R3(config)#ip route 203.230.7.0 255.255.255.0 se0/3/0</a:t>
            </a:r>
          </a:p>
          <a:p>
            <a:r>
              <a:rPr lang="pt-BR" altLang="ko-KR" dirty="0" smtClean="0"/>
              <a:t>R3(config)#ip route 203.230.8.0 255.255.255.0 se0/3/0</a:t>
            </a:r>
          </a:p>
          <a:p>
            <a:r>
              <a:rPr lang="pt-BR" altLang="ko-KR" dirty="0" smtClean="0"/>
              <a:t>R3(config)#ip route 203.230.9.0 255.255.255.0 se0/3/0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정적경로설정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출력인터페이스 이용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628800"/>
            <a:ext cx="5413661" cy="4401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C    203.230.7.0/24 is directly connected, FastEthernet0/0</a:t>
            </a:r>
          </a:p>
          <a:p>
            <a:r>
              <a:rPr lang="en-US" altLang="ko-KR" sz="1400" dirty="0" smtClean="0"/>
              <a:t>C    203.230.8.0/24 is directly connected, Serial0/3/0</a:t>
            </a:r>
          </a:p>
          <a:p>
            <a:r>
              <a:rPr lang="en-US" altLang="ko-KR" sz="1400" dirty="0" smtClean="0"/>
              <a:t>S    203.230.9.0/24 is directly connected, Serial0/3/0</a:t>
            </a:r>
          </a:p>
          <a:p>
            <a:r>
              <a:rPr lang="en-US" altLang="ko-KR" sz="1400" dirty="0" smtClean="0"/>
              <a:t>S    203.230.10.0/24 is directly connected, Serial0/3/0</a:t>
            </a:r>
          </a:p>
          <a:p>
            <a:r>
              <a:rPr lang="en-US" altLang="ko-KR" sz="1400" dirty="0" smtClean="0"/>
              <a:t>S    203.230.11.0/24 is directly connected, Serial0/3/0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S    203.230.7.0/24 is directly connected, Serial0/3/0</a:t>
            </a:r>
          </a:p>
          <a:p>
            <a:r>
              <a:rPr lang="en-US" altLang="ko-KR" sz="1400" dirty="0" smtClean="0"/>
              <a:t>C    203.230.8.0/24 is directly connected, Serial0/3/0</a:t>
            </a:r>
          </a:p>
          <a:p>
            <a:r>
              <a:rPr lang="en-US" altLang="ko-KR" sz="1400" dirty="0" smtClean="0"/>
              <a:t>C    203.230.9.0/24 is directly connected, FastEthernet0/0</a:t>
            </a:r>
          </a:p>
          <a:p>
            <a:r>
              <a:rPr lang="en-US" altLang="ko-KR" sz="1400" dirty="0" smtClean="0"/>
              <a:t>C    203.230.10.0/24 is directly connected, Serial0/3/1</a:t>
            </a:r>
          </a:p>
          <a:p>
            <a:r>
              <a:rPr lang="en-US" altLang="ko-KR" sz="1400" dirty="0" smtClean="0"/>
              <a:t>S    203.230.11.0/24 is directly connected, Serial0/3/1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S    203.230.7.0/24 is directly connected, Serial0/3/0</a:t>
            </a:r>
          </a:p>
          <a:p>
            <a:r>
              <a:rPr lang="en-US" altLang="ko-KR" sz="1400" dirty="0" smtClean="0"/>
              <a:t>S    203.230.8.0/24 is directly connected, Serial0/3/0</a:t>
            </a:r>
          </a:p>
          <a:p>
            <a:r>
              <a:rPr lang="en-US" altLang="ko-KR" sz="1400" dirty="0" smtClean="0"/>
              <a:t>S    203.230.9.0/24 is directly connected, Serial0/3/0</a:t>
            </a:r>
          </a:p>
          <a:p>
            <a:r>
              <a:rPr lang="en-US" altLang="ko-KR" sz="1400" dirty="0" smtClean="0"/>
              <a:t>C    203.230.10.0/24 is directly connected, Serial0/3/0</a:t>
            </a:r>
          </a:p>
          <a:p>
            <a:r>
              <a:rPr lang="en-US" altLang="ko-KR" sz="1400" dirty="0" smtClean="0"/>
              <a:t>C    203.230.11.0/24 is directly connected, FastEthernet0/0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모두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전달 결과는 동일</a:t>
            </a:r>
            <a:endParaRPr lang="en-US" altLang="ko-KR" dirty="0" smtClean="0"/>
          </a:p>
          <a:p>
            <a:r>
              <a:rPr lang="ko-KR" altLang="en-US" dirty="0" smtClean="0"/>
              <a:t>상대방의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이용하여 경로 설정하는 경우 반복적 경로 참조</a:t>
            </a:r>
            <a:r>
              <a:rPr lang="en-US" altLang="ko-KR" dirty="0" smtClean="0"/>
              <a:t>(recursive route lookup) </a:t>
            </a:r>
            <a:r>
              <a:rPr lang="ko-KR" altLang="en-US" dirty="0" smtClean="0"/>
              <a:t>발생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상대방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주소가 자신의 어떤 인터페이스에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연결되어 있는지 확인해야 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자신의 출력인터페이스를 직접 지정하는 방법이 더 효율적임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방식의 차이점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외부 네트워크와의 통신경로가 유일무이한 경우의 로컬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을 스터브 네트워크라고 부름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R1 : 203.230.7.0/24 </a:t>
            </a:r>
          </a:p>
          <a:p>
            <a:pPr lvl="1"/>
            <a:r>
              <a:rPr lang="en-US" altLang="ko-KR" dirty="0" smtClean="0"/>
              <a:t>R3 : 203.230.11.0/24 </a:t>
            </a:r>
          </a:p>
          <a:p>
            <a:pPr lvl="1"/>
            <a:r>
              <a:rPr lang="ko-KR" altLang="en-US" dirty="0" smtClean="0"/>
              <a:t>이런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경우에는 디폴트 정적 경로 설정이 더 효율적임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스터브</a:t>
            </a:r>
            <a:r>
              <a:rPr lang="ko-KR" altLang="en-US" dirty="0" smtClean="0"/>
              <a:t> 네트워크</a:t>
            </a:r>
            <a:r>
              <a:rPr lang="en-US" altLang="ko-KR" dirty="0" smtClean="0"/>
              <a:t>(Stub Network)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패킷의</a:t>
            </a:r>
            <a:r>
              <a:rPr lang="ko-KR" altLang="en-US" dirty="0" smtClean="0"/>
              <a:t> 출입경로가 하나밖에 없는 </a:t>
            </a:r>
            <a:r>
              <a:rPr lang="ko-KR" altLang="en-US" dirty="0" err="1" smtClean="0"/>
              <a:t>스터브</a:t>
            </a:r>
            <a:r>
              <a:rPr lang="ko-KR" altLang="en-US" dirty="0" smtClean="0"/>
              <a:t> 네트워크의 경우 다음과 같이 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#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0.0.0.0 0.0.0.0 [exit-</a:t>
            </a:r>
            <a:r>
              <a:rPr lang="en-US" altLang="ko-KR" dirty="0" err="1" smtClean="0"/>
              <a:t>interface|ip</a:t>
            </a:r>
            <a:r>
              <a:rPr lang="en-US" altLang="ko-KR" dirty="0" smtClean="0"/>
              <a:t>-address] </a:t>
            </a:r>
          </a:p>
          <a:p>
            <a:pPr lvl="1"/>
            <a:r>
              <a:rPr lang="ko-KR" altLang="en-US" dirty="0" smtClean="0"/>
              <a:t>모든 외부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주소에 대해 이곳을 통해 연결하라</a:t>
            </a:r>
            <a:r>
              <a:rPr lang="en-US" altLang="ko-KR" dirty="0" smtClean="0"/>
              <a:t>…</a:t>
            </a:r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설정 단순화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 간소화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디폴트 정적 경로 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3717032"/>
            <a:ext cx="5413661" cy="2893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 0.0.0.0 0.0.0.0 203.230.8.2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C    203.230.7.0/24 is directly connected, FastEthernet0/0</a:t>
            </a:r>
          </a:p>
          <a:p>
            <a:r>
              <a:rPr lang="en-US" altLang="ko-KR" sz="1400" dirty="0" smtClean="0"/>
              <a:t>C    203.230.8.0/24 is directly connected, Serial0/3/0</a:t>
            </a:r>
          </a:p>
          <a:p>
            <a:r>
              <a:rPr lang="en-US" altLang="ko-KR" sz="1400" dirty="0" smtClean="0"/>
              <a:t>S*   0.0.0.0/0 [1/0] via 203.230.8.2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 0.0.0.0 0.0.0.0 se0/3/0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r>
              <a:rPr lang="en-US" altLang="ko-KR" sz="1400" dirty="0" smtClean="0"/>
              <a:t>C    203.230.10.0/24 is directly connected, Serial0/3/0</a:t>
            </a:r>
          </a:p>
          <a:p>
            <a:r>
              <a:rPr lang="en-US" altLang="ko-KR" sz="1400" dirty="0" smtClean="0"/>
              <a:t>C    203.230.11.0/24 is directly connected, FastEthernet0/0</a:t>
            </a:r>
          </a:p>
          <a:p>
            <a:r>
              <a:rPr lang="en-US" altLang="ko-KR" sz="1400" dirty="0" smtClean="0"/>
              <a:t>S*   0.0.0.0/0 is directly connected, Serial0/3/0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연속적인 네트워크 주소를 가지는 여러 개의 경로를 요약하여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테이블을 간소화하는 방법 </a:t>
            </a:r>
            <a:endParaRPr lang="en-US" altLang="ko-KR" dirty="0" smtClean="0"/>
          </a:p>
          <a:p>
            <a:r>
              <a:rPr lang="ko-KR" altLang="en-US" dirty="0" smtClean="0"/>
              <a:t>사례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요약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996952"/>
            <a:ext cx="6383479" cy="13234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203.230.7.0/24	</a:t>
            </a:r>
            <a:r>
              <a:rPr lang="en-US" altLang="ko-KR" sz="1600" dirty="0" smtClean="0">
                <a:solidFill>
                  <a:schemeClr val="accent2"/>
                </a:solidFill>
              </a:rPr>
              <a:t>11001011.11100110.0000</a:t>
            </a:r>
            <a:r>
              <a:rPr lang="en-US" altLang="ko-KR" sz="1600" dirty="0" smtClean="0"/>
              <a:t>0111.00000000</a:t>
            </a:r>
          </a:p>
          <a:p>
            <a:r>
              <a:rPr lang="en-US" altLang="ko-KR" sz="1600" dirty="0" smtClean="0"/>
              <a:t>203.230.8.0/24	</a:t>
            </a:r>
            <a:r>
              <a:rPr lang="en-US" altLang="ko-KR" sz="1600" dirty="0" smtClean="0">
                <a:solidFill>
                  <a:schemeClr val="accent2"/>
                </a:solidFill>
              </a:rPr>
              <a:t>11001011.11100110.0000</a:t>
            </a:r>
            <a:r>
              <a:rPr lang="en-US" altLang="ko-KR" sz="1600" dirty="0" smtClean="0"/>
              <a:t>1000.00000000</a:t>
            </a:r>
          </a:p>
          <a:p>
            <a:r>
              <a:rPr lang="en-US" altLang="ko-KR" sz="1600" dirty="0" smtClean="0"/>
              <a:t>203.230.9.0/24	</a:t>
            </a:r>
            <a:r>
              <a:rPr lang="en-US" altLang="ko-KR" sz="1600" dirty="0" smtClean="0">
                <a:solidFill>
                  <a:schemeClr val="accent2"/>
                </a:solidFill>
              </a:rPr>
              <a:t>11001011.11100110.0000</a:t>
            </a:r>
            <a:r>
              <a:rPr lang="en-US" altLang="ko-KR" sz="1600" dirty="0" smtClean="0"/>
              <a:t>1001.00000000</a:t>
            </a:r>
          </a:p>
          <a:p>
            <a:r>
              <a:rPr lang="en-US" altLang="ko-KR" sz="1600" dirty="0" smtClean="0"/>
              <a:t>203.230.10.0/24	</a:t>
            </a:r>
            <a:r>
              <a:rPr lang="en-US" altLang="ko-KR" sz="1600" dirty="0" smtClean="0">
                <a:solidFill>
                  <a:schemeClr val="accent2"/>
                </a:solidFill>
              </a:rPr>
              <a:t>11001011.11100110.0000</a:t>
            </a:r>
            <a:r>
              <a:rPr lang="en-US" altLang="ko-KR" sz="1600" dirty="0" smtClean="0"/>
              <a:t>1010.00000000</a:t>
            </a:r>
          </a:p>
          <a:p>
            <a:r>
              <a:rPr lang="en-US" altLang="ko-KR" sz="1600" dirty="0" smtClean="0"/>
              <a:t>203.230.11.0/24	</a:t>
            </a:r>
            <a:r>
              <a:rPr lang="en-US" altLang="ko-KR" sz="1600" dirty="0" smtClean="0">
                <a:solidFill>
                  <a:schemeClr val="accent2"/>
                </a:solidFill>
              </a:rPr>
              <a:t>11001011.11100110.0000</a:t>
            </a:r>
            <a:r>
              <a:rPr lang="en-US" altLang="ko-KR" sz="1600" dirty="0" smtClean="0"/>
              <a:t>1011.00000000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183" y="4941168"/>
            <a:ext cx="3215945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요약된 주소   </a:t>
            </a:r>
            <a:r>
              <a:rPr lang="en-US" altLang="ko-KR" dirty="0" smtClean="0"/>
              <a:t>203.230.0/20</a:t>
            </a:r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3995936" y="44371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347864" y="5517232"/>
            <a:ext cx="5431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주의사항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요약할 네트워크 주소들은 연속적이어야 함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요약할 대상네트워크의 수가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의 멱승이어야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디버그 명령어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프로토콜의 상세한 동작을 표시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트러블슈팅에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켜기</a:t>
            </a:r>
            <a:r>
              <a:rPr lang="en-US" altLang="ko-KR" dirty="0" smtClean="0"/>
              <a:t>: debug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routing</a:t>
            </a:r>
          </a:p>
          <a:p>
            <a:pPr lvl="1"/>
            <a:r>
              <a:rPr lang="ko-KR" altLang="en-US" dirty="0" smtClean="0"/>
              <a:t>끄기</a:t>
            </a:r>
            <a:r>
              <a:rPr lang="en-US" altLang="ko-KR" dirty="0" smtClean="0"/>
              <a:t>: no debug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routing </a:t>
            </a:r>
          </a:p>
          <a:p>
            <a:r>
              <a:rPr lang="en-US" altLang="ko-KR" dirty="0" smtClean="0"/>
              <a:t>ARP </a:t>
            </a:r>
            <a:r>
              <a:rPr lang="ko-KR" altLang="en-US" dirty="0" smtClean="0"/>
              <a:t>테이블 보기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</a:t>
            </a:r>
            <a:r>
              <a:rPr lang="en-US" altLang="ko-KR" dirty="0" err="1" smtClean="0"/>
              <a:t>arp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디버깅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CDP (Cisco Discovery Protocol)</a:t>
            </a:r>
          </a:p>
          <a:p>
            <a:pPr lvl="1"/>
            <a:r>
              <a:rPr lang="ko-KR" altLang="en-US" dirty="0" smtClean="0"/>
              <a:t>이웃하고 있는 네트워크 장치에 대한 정보를 알려주는 </a:t>
            </a:r>
            <a:r>
              <a:rPr lang="ko-KR" altLang="en-US" dirty="0" err="1" smtClean="0"/>
              <a:t>시스코</a:t>
            </a:r>
            <a:r>
              <a:rPr lang="ko-KR" altLang="en-US" dirty="0" smtClean="0"/>
              <a:t> 전용 프로토콜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CDP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60</a:t>
            </a:r>
            <a:r>
              <a:rPr lang="ko-KR" altLang="en-US" dirty="0" smtClean="0"/>
              <a:t>초를 주기로 자신의 정보를 이웃 장치에게 전송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이웃 장치로부터 </a:t>
            </a:r>
            <a:r>
              <a:rPr lang="en-US" altLang="ko-KR" dirty="0" smtClean="0"/>
              <a:t>180</a:t>
            </a:r>
            <a:r>
              <a:rPr lang="ko-KR" altLang="en-US" dirty="0" err="1" smtClean="0"/>
              <a:t>초동안</a:t>
            </a:r>
            <a:r>
              <a:rPr lang="ko-KR" altLang="en-US" dirty="0" smtClean="0"/>
              <a:t> 정보를 받지 못하면 해당 장치를 목록에서 삭제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Show </a:t>
            </a:r>
            <a:r>
              <a:rPr lang="en-US" altLang="ko-KR" dirty="0" err="1" smtClean="0"/>
              <a:t>cdp</a:t>
            </a:r>
            <a:r>
              <a:rPr lang="en-US" altLang="ko-KR" dirty="0" smtClean="0"/>
              <a:t> neighbors (</a:t>
            </a:r>
            <a:r>
              <a:rPr lang="ko-KR" altLang="en-US" dirty="0" smtClean="0"/>
              <a:t>이웃 장치의 정보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Show </a:t>
            </a:r>
            <a:r>
              <a:rPr lang="en-US" altLang="ko-KR" dirty="0" err="1" smtClean="0"/>
              <a:t>cdp</a:t>
            </a:r>
            <a:r>
              <a:rPr lang="en-US" altLang="ko-KR" dirty="0" smtClean="0"/>
              <a:t> entry *  (</a:t>
            </a:r>
            <a:r>
              <a:rPr lang="ko-KR" altLang="en-US" dirty="0" smtClean="0"/>
              <a:t>더 상세한 정보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Show </a:t>
            </a:r>
            <a:r>
              <a:rPr lang="en-US" altLang="ko-KR" dirty="0" err="1" smtClean="0"/>
              <a:t>cdp</a:t>
            </a:r>
            <a:r>
              <a:rPr lang="en-US" altLang="ko-KR" dirty="0" smtClean="0"/>
              <a:t> interface (</a:t>
            </a:r>
            <a:r>
              <a:rPr lang="ko-KR" altLang="en-US" dirty="0" smtClean="0"/>
              <a:t>주고 받는 정보를 확인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No </a:t>
            </a:r>
            <a:r>
              <a:rPr lang="en-US" altLang="ko-KR" dirty="0" err="1" smtClean="0"/>
              <a:t>cdp</a:t>
            </a:r>
            <a:r>
              <a:rPr lang="en-US" altLang="ko-KR" dirty="0" smtClean="0"/>
              <a:t> run  (</a:t>
            </a:r>
            <a:r>
              <a:rPr lang="en-US" altLang="ko-KR" dirty="0" err="1" smtClean="0"/>
              <a:t>cdp</a:t>
            </a:r>
            <a:r>
              <a:rPr lang="en-US" altLang="ko-KR" dirty="0" smtClean="0"/>
              <a:t> </a:t>
            </a:r>
            <a:r>
              <a:rPr lang="ko-KR" altLang="en-US" dirty="0" smtClean="0"/>
              <a:t>끄기</a:t>
            </a:r>
            <a:r>
              <a:rPr lang="en-US" altLang="ko-KR" dirty="0" smtClean="0"/>
              <a:t>)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시스코</a:t>
            </a:r>
            <a:r>
              <a:rPr lang="en-US" altLang="ko-KR" dirty="0" smtClean="0"/>
              <a:t> </a:t>
            </a:r>
            <a:r>
              <a:rPr lang="ko-KR" altLang="en-US" dirty="0" smtClean="0"/>
              <a:t>탐색 프로토콜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정적 경로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관리자가 경로를 직접 지정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설정이 간단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토폴로지가 변경되면 관리자가 직접 변경해야 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경로 설정을 유지하기 위한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정보 교환이 불필요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소규모 네트워크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경로가 고정된 네트워크에 주로 사용</a:t>
            </a:r>
            <a:endParaRPr lang="en-US" altLang="ko-KR" dirty="0" smtClean="0"/>
          </a:p>
          <a:p>
            <a:r>
              <a:rPr lang="ko-KR" altLang="en-US" dirty="0" smtClean="0"/>
              <a:t>동적 경로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프로토콜을 이용하여 자동으로 네트워크를 탐색하고 경로를 등록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동적인 네트워크 상황 변화에 자동으로 적응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중대규모 네트워크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경로가 복잡하게 연결된 네트워크에 주로 사용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설정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55467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2">
                    <a:lumMod val="75000"/>
                  </a:schemeClr>
                </a:solidFill>
              </a:rPr>
              <a:t>IP </a:t>
            </a:r>
            <a:r>
              <a:rPr lang="ko-KR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주소 설정</a:t>
            </a:r>
            <a:endParaRPr lang="en-US" altLang="ko-KR" sz="1600" b="1" dirty="0" smtClean="0"/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Serial0/3/0</a:t>
            </a:r>
            <a:r>
              <a:rPr lang="ko-KR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ko-KR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sz="1600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-if)#no shutdown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sz="1600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-if)#clock rate 1000000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sz="1600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-if)#</a:t>
            </a:r>
            <a:r>
              <a:rPr lang="en-US" altLang="ko-KR" sz="1600" dirty="0" err="1" smtClean="0">
                <a:solidFill>
                  <a:schemeClr val="accent2">
                    <a:lumMod val="75000"/>
                  </a:schemeClr>
                </a:solidFill>
              </a:rPr>
              <a:t>ip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 address 203.230.8.1  255.255.255.0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sz="1600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-if)#exit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996952"/>
            <a:ext cx="6538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 smtClean="0"/>
              <a:t>정적경로설정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203.230.9.0  255.255.255.0  203.230.8.2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203.230.10.0  255.255.255.0  203.230.8.2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203.230.11.0  255.255.255.0  203.230.8.2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773" y="4149080"/>
            <a:ext cx="604845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 smtClean="0"/>
              <a:t>라우팅테이블</a:t>
            </a:r>
            <a:r>
              <a:rPr lang="ko-KR" altLang="en-US" sz="1600" b="1" dirty="0" smtClean="0"/>
              <a:t> 보기 </a:t>
            </a:r>
            <a:endParaRPr lang="en-US" altLang="ko-KR" sz="1600" b="1" dirty="0" smtClean="0"/>
          </a:p>
          <a:p>
            <a:r>
              <a:rPr lang="en-US" altLang="ko-KR" sz="1600" b="1" dirty="0" smtClean="0"/>
              <a:t>R1#show </a:t>
            </a:r>
            <a:r>
              <a:rPr lang="en-US" altLang="ko-KR" sz="1600" b="1" dirty="0" err="1" smtClean="0"/>
              <a:t>ip</a:t>
            </a:r>
            <a:r>
              <a:rPr lang="en-US" altLang="ko-KR" sz="1600" b="1" dirty="0" smtClean="0"/>
              <a:t> route</a:t>
            </a:r>
          </a:p>
          <a:p>
            <a:r>
              <a:rPr lang="en-US" altLang="ko-KR" sz="1600" dirty="0" smtClean="0"/>
              <a:t>C    203.230.7.0/24 is directly connected, FastEthernet0/0</a:t>
            </a:r>
          </a:p>
          <a:p>
            <a:r>
              <a:rPr lang="en-US" altLang="ko-KR" sz="1600" dirty="0" smtClean="0"/>
              <a:t>C    203.230.8.0/24 is directly connected, Serial0/3/0</a:t>
            </a:r>
          </a:p>
          <a:p>
            <a:r>
              <a:rPr lang="en-US" altLang="ko-KR" sz="1600" dirty="0" smtClean="0"/>
              <a:t>S    203.230.9.0/24 [1/0] via 203.230.8.2</a:t>
            </a:r>
          </a:p>
          <a:p>
            <a:r>
              <a:rPr lang="en-US" altLang="ko-KR" sz="1600" dirty="0" smtClean="0"/>
              <a:t>S    203.230.10.0/24 [1/0] via 203.230.8.2</a:t>
            </a:r>
          </a:p>
          <a:p>
            <a:r>
              <a:rPr lang="en-US" altLang="ko-KR" sz="1600" dirty="0" smtClean="0"/>
              <a:t>S    203.230.11.0/24 [1/0] via 203.230.8.2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11560" y="177281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/>
              <a:t>출력인터페이스를 이용하는 </a:t>
            </a:r>
            <a:r>
              <a:rPr lang="ko-KR" altLang="en-US" b="1" dirty="0" err="1" smtClean="0"/>
              <a:t>정적경로설정</a:t>
            </a:r>
            <a:r>
              <a:rPr lang="ko-KR" altLang="en-US" b="1" dirty="0" smtClean="0"/>
              <a:t> </a:t>
            </a:r>
            <a:endParaRPr lang="pt-BR" altLang="ko-KR" b="1" dirty="0" smtClean="0"/>
          </a:p>
          <a:p>
            <a:r>
              <a:rPr lang="pt-BR" altLang="ko-KR" dirty="0" smtClean="0"/>
              <a:t>R1(config)#ip route 203.230.9.0 255.255.255.0 se0/3/0</a:t>
            </a:r>
          </a:p>
          <a:p>
            <a:r>
              <a:rPr lang="pt-BR" altLang="ko-KR" dirty="0" smtClean="0"/>
              <a:t>R1(config)#ip route 203.230.10.0 255.255.255.0 se0/3/0</a:t>
            </a:r>
          </a:p>
          <a:p>
            <a:r>
              <a:rPr lang="pt-BR" altLang="ko-KR" dirty="0" smtClean="0"/>
              <a:t>R1(config)#ip route 203.230.11.0 255.255.255.0 se0/3/0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3212976"/>
            <a:ext cx="67794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/>
              <a:t>디폴트정적경로설정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0.0.0.0 0.0.0.0 203.230.8.2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결과 </a:t>
            </a:r>
            <a:r>
              <a:rPr lang="ko-KR" altLang="en-US" b="1" dirty="0" err="1" smtClean="0"/>
              <a:t>라우팅테이블</a:t>
            </a:r>
            <a:r>
              <a:rPr lang="ko-KR" altLang="en-US" b="1" dirty="0" smtClean="0"/>
              <a:t> 보기 </a:t>
            </a:r>
            <a:endParaRPr lang="en-US" altLang="ko-KR" b="1" dirty="0" smtClean="0"/>
          </a:p>
          <a:p>
            <a:r>
              <a:rPr lang="en-US" altLang="ko-KR" dirty="0" smtClean="0"/>
              <a:t>R1#show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</a:t>
            </a:r>
          </a:p>
          <a:p>
            <a:r>
              <a:rPr lang="en-US" altLang="ko-KR" dirty="0" smtClean="0"/>
              <a:t>C    203.230.7.0/24 is directly connected, FastEthernet0/0</a:t>
            </a:r>
          </a:p>
          <a:p>
            <a:r>
              <a:rPr lang="en-US" altLang="ko-KR" dirty="0" smtClean="0"/>
              <a:t>C    203.230.8.0/24 is directly connected, Serial0/3/0</a:t>
            </a:r>
          </a:p>
          <a:p>
            <a:r>
              <a:rPr lang="en-US" altLang="ko-KR" dirty="0" smtClean="0"/>
              <a:t>S*   0.0.0.0/0 [1/0] via 203.230.8.2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IP</a:t>
            </a:r>
            <a:r>
              <a:rPr lang="ko-KR" altLang="en-US" dirty="0" smtClean="0"/>
              <a:t>주소를 이용한 </a:t>
            </a:r>
            <a:r>
              <a:rPr lang="ko-KR" altLang="en-US" dirty="0" err="1" smtClean="0"/>
              <a:t>정적경로설정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출력인터페이스를 이용한 </a:t>
            </a:r>
            <a:r>
              <a:rPr lang="ko-KR" altLang="en-US" dirty="0" err="1" smtClean="0"/>
              <a:t>정적경로설정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디폴트정적경로설정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4. </a:t>
            </a:r>
            <a:r>
              <a:rPr lang="ko-KR" altLang="en-US" dirty="0" smtClean="0"/>
              <a:t>경로요약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5. </a:t>
            </a:r>
            <a:r>
              <a:rPr lang="ko-KR" altLang="en-US" dirty="0" smtClean="0"/>
              <a:t>위 실습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토폴로지를 다음의 주소로 바꿔서 설정하시오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가용한 주소가 </a:t>
            </a:r>
            <a:r>
              <a:rPr lang="en-US" altLang="ko-KR" dirty="0" smtClean="0"/>
              <a:t>210.210.210.0/24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254</a:t>
            </a:r>
            <a:r>
              <a:rPr lang="ko-KR" altLang="en-US" dirty="0" smtClean="0"/>
              <a:t>개밖에 없다고 가정하자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서브넷팅을</a:t>
            </a:r>
            <a:r>
              <a:rPr lang="ko-KR" altLang="en-US" dirty="0" smtClean="0"/>
              <a:t> 이용하여 </a:t>
            </a:r>
            <a:r>
              <a:rPr lang="ko-KR" altLang="en-US" dirty="0" err="1" smtClean="0"/>
              <a:t>필요한만큼</a:t>
            </a:r>
            <a:r>
              <a:rPr lang="ko-KR" altLang="en-US" dirty="0" smtClean="0"/>
              <a:t> 주소영역을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나누고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이 토폴로지의 주소를 설정하고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통신이 되도록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장 실습과제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/>
              <a:t>6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다음의 토폴로지에서 통신이 가능하도록 </a:t>
            </a:r>
            <a:r>
              <a:rPr lang="ko-KR" altLang="en-US" dirty="0" err="1" smtClean="0"/>
              <a:t>정적경로설정을</a:t>
            </a:r>
            <a:r>
              <a:rPr lang="ko-KR" altLang="en-US" dirty="0" smtClean="0"/>
              <a:t>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200.200.200.0/24</a:t>
            </a:r>
            <a:r>
              <a:rPr lang="ko-KR" altLang="en-US" dirty="0" smtClean="0"/>
              <a:t>의 주소를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서브넷팅하여</a:t>
            </a:r>
            <a:r>
              <a:rPr lang="ko-KR" altLang="en-US" dirty="0" smtClean="0"/>
              <a:t> 사용할 것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18" y="2732793"/>
            <a:ext cx="5093796" cy="394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네트워크 토폴로지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5811723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67944" y="6237312"/>
            <a:ext cx="44133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Router</a:t>
            </a:r>
            <a:r>
              <a:rPr lang="ko-KR" altLang="en-US" dirty="0" smtClean="0"/>
              <a:t> </a:t>
            </a:r>
            <a:r>
              <a:rPr lang="en-US" altLang="ko-KR" dirty="0" smtClean="0"/>
              <a:t>2811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WIC-2T </a:t>
            </a:r>
            <a:r>
              <a:rPr lang="ko-KR" altLang="en-US" dirty="0" smtClean="0"/>
              <a:t>모듈 장착 필요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R1</a:t>
            </a:r>
            <a:r>
              <a:rPr lang="ko-KR" altLang="en-US" dirty="0" smtClean="0"/>
              <a:t>기본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276872"/>
            <a:ext cx="7306808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Router&gt;enable</a:t>
            </a:r>
          </a:p>
          <a:p>
            <a:r>
              <a:rPr lang="en-US" altLang="ko-KR" dirty="0" err="1" smtClean="0"/>
              <a:t>Router#configure</a:t>
            </a:r>
            <a:r>
              <a:rPr lang="en-US" altLang="ko-KR" dirty="0" smtClean="0"/>
              <a:t> terminal</a:t>
            </a:r>
          </a:p>
          <a:p>
            <a:r>
              <a:rPr lang="en-US" altLang="ko-KR" dirty="0" smtClean="0"/>
              <a:t>Enter configuration commands, one per line.  End with CNTL/Z.</a:t>
            </a:r>
          </a:p>
          <a:p>
            <a:r>
              <a:rPr lang="en-US" altLang="ko-KR" dirty="0" smtClean="0"/>
              <a:t>Router(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)#hostname R1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Serial0/3/0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-if)#no shutdown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-if)#clock rate 1000000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ip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 address 203.230.8.1  255.255.255.0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-if)#exit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)#interface FastEthernet0/0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ip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 address 203.230.7.1  255.255.255.0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-if)#no shutdown</a:t>
            </a:r>
          </a:p>
          <a:p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R1(</a:t>
            </a:r>
            <a:r>
              <a:rPr lang="en-US" altLang="ko-KR" dirty="0" err="1" smtClean="0">
                <a:solidFill>
                  <a:schemeClr val="accent2">
                    <a:lumMod val="75000"/>
                  </a:schemeClr>
                </a:solidFill>
              </a:rPr>
              <a:t>config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-if)#exit </a:t>
            </a:r>
            <a:endParaRPr lang="ko-KR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(</a:t>
            </a:r>
            <a:r>
              <a:rPr lang="ko-KR" altLang="en-US" dirty="0" err="1" smtClean="0"/>
              <a:t>라우팅테이블</a:t>
            </a:r>
            <a:r>
              <a:rPr lang="en-US" altLang="ko-KR" dirty="0" smtClean="0"/>
              <a:t> </a:t>
            </a:r>
            <a:r>
              <a:rPr lang="ko-KR" altLang="en-US" dirty="0" smtClean="0"/>
              <a:t>확인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설정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111945"/>
            <a:ext cx="8069838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R1#show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</a:t>
            </a:r>
          </a:p>
          <a:p>
            <a:r>
              <a:rPr lang="en-US" altLang="ko-KR" dirty="0" smtClean="0"/>
              <a:t>Codes: C - connected, S - static, I - IGRP, R - RIP, M - mobile, B - BGP</a:t>
            </a:r>
          </a:p>
          <a:p>
            <a:r>
              <a:rPr lang="en-US" altLang="ko-KR" dirty="0" smtClean="0"/>
              <a:t>       D - EIGRP, EX - EIGRP external, O - OSPF, IA - OSPF inter area</a:t>
            </a:r>
          </a:p>
          <a:p>
            <a:r>
              <a:rPr lang="en-US" altLang="ko-KR" dirty="0" smtClean="0"/>
              <a:t>       N1 - OSPF NSSA external type 1, N2 - OSPF NSSA external type 2</a:t>
            </a:r>
          </a:p>
          <a:p>
            <a:r>
              <a:rPr lang="en-US" altLang="ko-KR" dirty="0" smtClean="0"/>
              <a:t>       E1 - OSPF external type 1, E2 - OSPF external type 2, E - EGP</a:t>
            </a:r>
          </a:p>
          <a:p>
            <a:r>
              <a:rPr lang="en-US" altLang="ko-KR" dirty="0" smtClean="0"/>
              <a:t>      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- IS-IS, L1 - IS-IS level-1, L2 - IS-IS level-2, 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- IS-IS inter area</a:t>
            </a:r>
          </a:p>
          <a:p>
            <a:r>
              <a:rPr lang="en-US" altLang="ko-KR" dirty="0" smtClean="0"/>
              <a:t>       * - candidate default, U - per-user static route, o - ODR</a:t>
            </a:r>
          </a:p>
          <a:p>
            <a:r>
              <a:rPr lang="en-US" altLang="ko-KR" dirty="0" smtClean="0"/>
              <a:t>       P - periodic downloaded static route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Gateway of last resort is not set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    203.230.7.0/24 is directly connected, FastEthernet0/0</a:t>
            </a:r>
          </a:p>
          <a:p>
            <a:r>
              <a:rPr lang="en-US" altLang="ko-KR" dirty="0" smtClean="0"/>
              <a:t>C    203.230.8.0/24 is directly connected, Serial0/3/0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ip</a:t>
            </a:r>
            <a:r>
              <a:rPr lang="en-US" altLang="ko-KR" dirty="0" smtClean="0"/>
              <a:t> route network-address subnet-mask </a:t>
            </a:r>
            <a:r>
              <a:rPr lang="en-US" altLang="ko-KR" dirty="0" smtClean="0">
                <a:solidFill>
                  <a:schemeClr val="accent2"/>
                </a:solidFill>
              </a:rPr>
              <a:t>[</a:t>
            </a:r>
            <a:r>
              <a:rPr lang="en-US" altLang="ko-KR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dirty="0" smtClean="0">
                <a:solidFill>
                  <a:schemeClr val="accent2"/>
                </a:solidFill>
              </a:rPr>
              <a:t>-</a:t>
            </a:r>
            <a:r>
              <a:rPr lang="en-US" altLang="ko-KR" dirty="0" err="1" smtClean="0">
                <a:solidFill>
                  <a:schemeClr val="accent2"/>
                </a:solidFill>
              </a:rPr>
              <a:t>address|exit</a:t>
            </a:r>
            <a:r>
              <a:rPr lang="en-US" altLang="ko-KR" dirty="0" smtClean="0">
                <a:solidFill>
                  <a:schemeClr val="accent2"/>
                </a:solidFill>
              </a:rPr>
              <a:t>-interface] </a:t>
            </a:r>
          </a:p>
          <a:p>
            <a:pPr lvl="1"/>
            <a:r>
              <a:rPr lang="en-US" altLang="ko-KR" dirty="0" smtClean="0"/>
              <a:t>network-address : </a:t>
            </a:r>
            <a:r>
              <a:rPr lang="ko-KR" altLang="en-US" dirty="0" smtClean="0"/>
              <a:t>목적지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네트워크의 네트워크 주소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subnet-mask : </a:t>
            </a:r>
            <a:r>
              <a:rPr lang="ko-KR" altLang="en-US" dirty="0" smtClean="0"/>
              <a:t>목적지 네트워크의 </a:t>
            </a:r>
            <a:r>
              <a:rPr lang="ko-KR" altLang="en-US" dirty="0" err="1" smtClean="0"/>
              <a:t>서브넷마스크</a:t>
            </a:r>
            <a:endParaRPr lang="en-US" altLang="ko-KR" dirty="0" smtClean="0"/>
          </a:p>
          <a:p>
            <a:pPr lvl="1"/>
            <a:r>
              <a:rPr lang="en-US" altLang="ko-KR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dirty="0" smtClean="0">
                <a:solidFill>
                  <a:schemeClr val="accent2"/>
                </a:solidFill>
              </a:rPr>
              <a:t>-address : </a:t>
            </a:r>
            <a:r>
              <a:rPr lang="ko-KR" altLang="en-US" dirty="0" smtClean="0">
                <a:solidFill>
                  <a:schemeClr val="accent2"/>
                </a:solidFill>
              </a:rPr>
              <a:t>경로의 이웃 </a:t>
            </a:r>
            <a:r>
              <a:rPr lang="ko-KR" altLang="en-US" dirty="0" err="1" smtClean="0">
                <a:solidFill>
                  <a:schemeClr val="accent2"/>
                </a:solidFill>
              </a:rPr>
              <a:t>라우터의</a:t>
            </a:r>
            <a:r>
              <a:rPr lang="ko-KR" altLang="en-US" dirty="0" smtClean="0">
                <a:solidFill>
                  <a:schemeClr val="accent2"/>
                </a:solidFill>
              </a:rPr>
              <a:t> 인터페이스 </a:t>
            </a:r>
            <a:r>
              <a:rPr lang="en-US" altLang="ko-KR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주소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 lvl="1"/>
            <a:r>
              <a:rPr lang="en-US" altLang="ko-KR" dirty="0" smtClean="0">
                <a:solidFill>
                  <a:schemeClr val="accent2"/>
                </a:solidFill>
              </a:rPr>
              <a:t>exit-interface : </a:t>
            </a:r>
            <a:r>
              <a:rPr lang="ko-KR" altLang="en-US" dirty="0" smtClean="0">
                <a:solidFill>
                  <a:schemeClr val="accent2"/>
                </a:solidFill>
              </a:rPr>
              <a:t>경로에 연결된 이 라우터의</a:t>
            </a:r>
            <a:r>
              <a:rPr lang="en-US" altLang="ko-KR" dirty="0" smtClean="0">
                <a:solidFill>
                  <a:schemeClr val="accent2"/>
                </a:solidFill>
              </a:rPr>
              <a:t>(</a:t>
            </a:r>
            <a:r>
              <a:rPr lang="ko-KR" altLang="en-US" dirty="0" smtClean="0">
                <a:solidFill>
                  <a:schemeClr val="accent2"/>
                </a:solidFill>
              </a:rPr>
              <a:t>자신의</a:t>
            </a:r>
            <a:r>
              <a:rPr lang="en-US" altLang="ko-KR" dirty="0" smtClean="0">
                <a:solidFill>
                  <a:schemeClr val="accent2"/>
                </a:solidFill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</a:rPr>
              <a:t> 출력 </a:t>
            </a:r>
            <a:r>
              <a:rPr lang="ko-KR" altLang="en-US" dirty="0" err="1" smtClean="0">
                <a:solidFill>
                  <a:schemeClr val="accent2"/>
                </a:solidFill>
              </a:rPr>
              <a:t>인터페이스명</a:t>
            </a:r>
            <a:r>
              <a:rPr lang="ko-KR" altLang="en-US" dirty="0" smtClean="0">
                <a:solidFill>
                  <a:schemeClr val="accent2"/>
                </a:solidFill>
              </a:rPr>
              <a:t> 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방식의 </a:t>
            </a:r>
            <a:r>
              <a:rPr lang="ko-KR" altLang="en-US" dirty="0" err="1" smtClean="0"/>
              <a:t>정적경로설정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</a:t>
            </a:r>
            <a:r>
              <a:rPr lang="ko-KR" altLang="en-US" dirty="0" smtClean="0"/>
              <a:t>연결된 상대방 </a:t>
            </a:r>
            <a:r>
              <a:rPr lang="ko-KR" altLang="en-US" dirty="0" err="1" smtClean="0"/>
              <a:t>라우터의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주소로 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</a:t>
            </a:r>
            <a:r>
              <a:rPr lang="ko-KR" altLang="en-US" dirty="0" smtClean="0"/>
              <a:t>자신의 출력 </a:t>
            </a:r>
            <a:r>
              <a:rPr lang="ko-KR" altLang="en-US" dirty="0" err="1" smtClean="0"/>
              <a:t>인터페이스명으로</a:t>
            </a:r>
            <a:r>
              <a:rPr lang="ko-KR" altLang="en-US" dirty="0" smtClean="0"/>
              <a:t> 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경로 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정적경로설정</a:t>
            </a:r>
            <a:r>
              <a:rPr lang="en-US" altLang="ko-KR" dirty="0" smtClean="0"/>
              <a:t>-IP</a:t>
            </a:r>
            <a:r>
              <a:rPr lang="ko-KR" altLang="en-US" dirty="0" smtClean="0"/>
              <a:t>주소 이용 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2276872"/>
            <a:ext cx="6750496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203.230.9.0  255.255.255.0  203.230.8.2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203.230.10.0  255.255.255.0  203.230.8.2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203.230.11.0  255.255.255.0  203.230.8.2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203.230.7.0  255.255.255.0  203.230.8.1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203.230.11.0  255.255.255.0  203.230.10.2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203.230.7.0  255.255.255.0  203.230.10.1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203.230.8.0  255.255.255.0  203.230.10.1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203.230.9.0  255.255.255.0  203.230.10.1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test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정적경로설정</a:t>
            </a:r>
            <a:r>
              <a:rPr lang="en-US" altLang="ko-KR" dirty="0" smtClean="0"/>
              <a:t>-IP</a:t>
            </a:r>
            <a:r>
              <a:rPr lang="ko-KR" altLang="en-US" dirty="0" smtClean="0"/>
              <a:t>주소 이용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060848"/>
            <a:ext cx="7560840" cy="37548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ping 203.230.9.1</a:t>
            </a:r>
          </a:p>
          <a:p>
            <a:r>
              <a:rPr lang="en-US" altLang="ko-KR" sz="1400" dirty="0" smtClean="0"/>
              <a:t>Type escape sequence to abort.</a:t>
            </a:r>
          </a:p>
          <a:p>
            <a:r>
              <a:rPr lang="en-US" altLang="ko-KR" sz="1400" dirty="0" smtClean="0"/>
              <a:t>Sending 5, 100-byte ICMP </a:t>
            </a:r>
            <a:r>
              <a:rPr lang="en-US" altLang="ko-KR" sz="1400" dirty="0" err="1" smtClean="0"/>
              <a:t>Echos</a:t>
            </a:r>
            <a:r>
              <a:rPr lang="en-US" altLang="ko-KR" sz="1400" dirty="0" smtClean="0"/>
              <a:t> to 203.230.9.1, timeout is 2 seconds:</a:t>
            </a:r>
          </a:p>
          <a:p>
            <a:r>
              <a:rPr lang="en-US" altLang="ko-KR" sz="1400" dirty="0" smtClean="0"/>
              <a:t>!!!!!</a:t>
            </a:r>
          </a:p>
          <a:p>
            <a:r>
              <a:rPr lang="en-US" altLang="ko-KR" sz="1400" dirty="0" smtClean="0"/>
              <a:t>Success rate is 100 percent (5/5), round-trip min/</a:t>
            </a:r>
            <a:r>
              <a:rPr lang="en-US" altLang="ko-KR" sz="1400" dirty="0" err="1" smtClean="0"/>
              <a:t>avg</a:t>
            </a:r>
            <a:r>
              <a:rPr lang="en-US" altLang="ko-KR" sz="1400" dirty="0" smtClean="0"/>
              <a:t>/max = 2/3/5 ms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ping 203.230.11.1</a:t>
            </a:r>
          </a:p>
          <a:p>
            <a:r>
              <a:rPr lang="en-US" altLang="ko-KR" sz="1400" dirty="0" smtClean="0"/>
              <a:t>Type escape sequence to abort.</a:t>
            </a:r>
          </a:p>
          <a:p>
            <a:r>
              <a:rPr lang="en-US" altLang="ko-KR" sz="1400" dirty="0" smtClean="0"/>
              <a:t>Sending 5, 100-byte ICMP </a:t>
            </a:r>
            <a:r>
              <a:rPr lang="en-US" altLang="ko-KR" sz="1400" dirty="0" err="1" smtClean="0"/>
              <a:t>Echos</a:t>
            </a:r>
            <a:r>
              <a:rPr lang="en-US" altLang="ko-KR" sz="1400" dirty="0" smtClean="0"/>
              <a:t> to 203.230.11.1, timeout is 2 seconds:</a:t>
            </a:r>
          </a:p>
          <a:p>
            <a:r>
              <a:rPr lang="en-US" altLang="ko-KR" sz="1400" dirty="0" smtClean="0"/>
              <a:t>!!!!!</a:t>
            </a:r>
          </a:p>
          <a:p>
            <a:r>
              <a:rPr lang="en-US" altLang="ko-KR" sz="1400" dirty="0" smtClean="0"/>
              <a:t>Success rate is 100 percent (5/5), round-trip min/</a:t>
            </a:r>
            <a:r>
              <a:rPr lang="en-US" altLang="ko-KR" sz="1400" dirty="0" err="1" smtClean="0"/>
              <a:t>avg</a:t>
            </a:r>
            <a:r>
              <a:rPr lang="en-US" altLang="ko-KR" sz="1400" dirty="0" smtClean="0"/>
              <a:t>/max = 6/8/10 ms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ping 203.230.10.1</a:t>
            </a:r>
          </a:p>
          <a:p>
            <a:r>
              <a:rPr lang="en-US" altLang="ko-KR" sz="1400" dirty="0" smtClean="0"/>
              <a:t>Type escape sequence to abort.</a:t>
            </a:r>
          </a:p>
          <a:p>
            <a:r>
              <a:rPr lang="en-US" altLang="ko-KR" sz="1400" dirty="0" smtClean="0"/>
              <a:t>Sending 5, 100-byte ICMP </a:t>
            </a:r>
            <a:r>
              <a:rPr lang="en-US" altLang="ko-KR" sz="1400" dirty="0" err="1" smtClean="0"/>
              <a:t>Echos</a:t>
            </a:r>
            <a:r>
              <a:rPr lang="en-US" altLang="ko-KR" sz="1400" dirty="0" smtClean="0"/>
              <a:t> to 203.230.10.1, timeout is 2 seconds:</a:t>
            </a:r>
          </a:p>
          <a:p>
            <a:r>
              <a:rPr lang="en-US" altLang="ko-KR" sz="1400" dirty="0" smtClean="0"/>
              <a:t>!!!!!</a:t>
            </a:r>
          </a:p>
          <a:p>
            <a:r>
              <a:rPr lang="en-US" altLang="ko-KR" sz="1400" dirty="0" smtClean="0"/>
              <a:t>Success rate is 100 percent (5/5), round-trip min/</a:t>
            </a:r>
            <a:r>
              <a:rPr lang="en-US" altLang="ko-KR" sz="1400" dirty="0" err="1" smtClean="0"/>
              <a:t>avg</a:t>
            </a:r>
            <a:r>
              <a:rPr lang="en-US" altLang="ko-KR" sz="1400" dirty="0" smtClean="0"/>
              <a:t>/max = 1/4/6 </a:t>
            </a:r>
            <a:r>
              <a:rPr lang="en-US" altLang="ko-KR" sz="1400" dirty="0" err="1" smtClean="0"/>
              <a:t>ms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경로 설정 이후의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테이블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정적경로설정</a:t>
            </a:r>
            <a:r>
              <a:rPr lang="en-US" altLang="ko-KR" dirty="0" smtClean="0"/>
              <a:t>-IP</a:t>
            </a:r>
            <a:r>
              <a:rPr lang="ko-KR" altLang="en-US" dirty="0" smtClean="0"/>
              <a:t>주소 이용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7209025" cy="41549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Codes: C - connected, S - static, I - IGRP, R - RIP, M - mobile, B - BGP</a:t>
            </a:r>
          </a:p>
          <a:p>
            <a:r>
              <a:rPr lang="en-US" altLang="ko-KR" sz="1600" dirty="0" smtClean="0"/>
              <a:t>       D - EIGRP, EX - EIGRP external, O - OSPF, IA - OSPF inter area</a:t>
            </a:r>
          </a:p>
          <a:p>
            <a:r>
              <a:rPr lang="en-US" altLang="ko-KR" sz="1600" dirty="0" smtClean="0"/>
              <a:t>       N1 - OSPF NSSA external type 1, N2 - OSPF NSSA external type 2</a:t>
            </a:r>
          </a:p>
          <a:p>
            <a:r>
              <a:rPr lang="en-US" altLang="ko-KR" sz="1600" dirty="0" smtClean="0"/>
              <a:t>       E1 - OSPF external type 1, E2 - OSPF external type 2, E - EGP</a:t>
            </a:r>
          </a:p>
          <a:p>
            <a:r>
              <a:rPr lang="en-US" altLang="ko-KR" sz="1600" dirty="0" smtClean="0"/>
              <a:t>      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- IS-IS, L1 - IS-IS level-1, L2 - IS-IS level-2, </a:t>
            </a:r>
            <a:r>
              <a:rPr lang="en-US" altLang="ko-KR" sz="1600" dirty="0" err="1" smtClean="0"/>
              <a:t>ia</a:t>
            </a:r>
            <a:r>
              <a:rPr lang="en-US" altLang="ko-KR" sz="1600" dirty="0" smtClean="0"/>
              <a:t> - IS-IS inter area</a:t>
            </a:r>
          </a:p>
          <a:p>
            <a:r>
              <a:rPr lang="en-US" altLang="ko-KR" sz="1600" dirty="0" smtClean="0"/>
              <a:t>       * - candidate default, U - per-user static route, o - ODR</a:t>
            </a:r>
          </a:p>
          <a:p>
            <a:r>
              <a:rPr lang="en-US" altLang="ko-KR" sz="1600" dirty="0" smtClean="0"/>
              <a:t>       P - periodic downloaded static route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    203.230.7.0/24 is directly connected, FastEthernet0/0</a:t>
            </a:r>
          </a:p>
          <a:p>
            <a:r>
              <a:rPr lang="en-US" altLang="ko-KR" sz="1600" dirty="0" smtClean="0"/>
              <a:t>C    203.230.8.0/24 is directly connected, Serial0/3/0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S    203.230.9.0/24 [1/0] via 203.230.8.2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S    203.230.10.0/24 [1/0] via 203.230.8.2</a:t>
            </a:r>
          </a:p>
          <a:p>
            <a:r>
              <a:rPr lang="en-US" altLang="ko-KR" sz="1600" dirty="0" smtClean="0">
                <a:solidFill>
                  <a:schemeClr val="accent2">
                    <a:lumMod val="75000"/>
                  </a:schemeClr>
                </a:solidFill>
              </a:rPr>
              <a:t>S    203.230.11.0/24 [1/0] via 203.230.8.2</a:t>
            </a:r>
            <a:endParaRPr lang="ko-KR" alt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6021288"/>
            <a:ext cx="455605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목적지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네트워크로 전달하려면 </a:t>
            </a:r>
            <a:r>
              <a:rPr lang="en-US" altLang="ko-KR" sz="1600" dirty="0" smtClean="0"/>
              <a:t>203.230.8.2</a:t>
            </a:r>
            <a:r>
              <a:rPr lang="ko-KR" altLang="en-US" sz="1600" dirty="0" smtClean="0"/>
              <a:t>를</a:t>
            </a:r>
            <a:r>
              <a:rPr lang="en-US" altLang="ko-KR" sz="1600" dirty="0" smtClean="0"/>
              <a:t> </a:t>
            </a:r>
          </a:p>
          <a:p>
            <a:r>
              <a:rPr lang="ko-KR" altLang="en-US" sz="1600" dirty="0" smtClean="0"/>
              <a:t>통해 전달하면 된다는 의미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1464</TotalTime>
  <Words>1593</Words>
  <Application>Microsoft Office PowerPoint</Application>
  <PresentationFormat>화면 슬라이드 쇼(4:3)</PresentationFormat>
  <Paragraphs>263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Concourse</vt:lpstr>
      <vt:lpstr>4장. 정적 경로 설정</vt:lpstr>
      <vt:lpstr>경로 설정</vt:lpstr>
      <vt:lpstr>기본 네트워크 토폴로지</vt:lpstr>
      <vt:lpstr>기본 설정 </vt:lpstr>
      <vt:lpstr>기본 설정</vt:lpstr>
      <vt:lpstr>정적 경로 설정 </vt:lpstr>
      <vt:lpstr>정적경로설정-IP주소 이용  </vt:lpstr>
      <vt:lpstr>정적경로설정-IP주소 이용 </vt:lpstr>
      <vt:lpstr>정적경로설정-IP주소 이용 </vt:lpstr>
      <vt:lpstr>경로 설정 이후의 라우팅 테이블</vt:lpstr>
      <vt:lpstr>정적 경로 설정  </vt:lpstr>
      <vt:lpstr>정적경로설정-출력인터페이스 이용</vt:lpstr>
      <vt:lpstr>정적경로설정-출력인터페이스 이용</vt:lpstr>
      <vt:lpstr>두가지 방식의 차이점</vt:lpstr>
      <vt:lpstr>스터브 네트워크(Stub Network)</vt:lpstr>
      <vt:lpstr>디폴트 정적 경로 설정 </vt:lpstr>
      <vt:lpstr>경로 요약 </vt:lpstr>
      <vt:lpstr>디버깅 </vt:lpstr>
      <vt:lpstr>시스코 탐색 프로토콜</vt:lpstr>
      <vt:lpstr>요약</vt:lpstr>
      <vt:lpstr>요약 </vt:lpstr>
      <vt:lpstr>4장 실습과제  </vt:lpstr>
      <vt:lpstr>4장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130</cp:revision>
  <dcterms:created xsi:type="dcterms:W3CDTF">2010-09-01T11:51:36Z</dcterms:created>
  <dcterms:modified xsi:type="dcterms:W3CDTF">2018-10-08T04:04:39Z</dcterms:modified>
</cp:coreProperties>
</file>