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1"/>
  </p:notesMasterIdLst>
  <p:sldIdLst>
    <p:sldId id="278" r:id="rId2"/>
    <p:sldId id="277" r:id="rId3"/>
    <p:sldId id="279" r:id="rId4"/>
    <p:sldId id="283" r:id="rId5"/>
    <p:sldId id="257" r:id="rId6"/>
    <p:sldId id="289" r:id="rId7"/>
    <p:sldId id="284" r:id="rId8"/>
    <p:sldId id="285" r:id="rId9"/>
    <p:sldId id="286" r:id="rId10"/>
    <p:sldId id="287" r:id="rId11"/>
    <p:sldId id="288" r:id="rId12"/>
    <p:sldId id="294" r:id="rId13"/>
    <p:sldId id="282" r:id="rId14"/>
    <p:sldId id="295" r:id="rId15"/>
    <p:sldId id="258" r:id="rId16"/>
    <p:sldId id="280" r:id="rId17"/>
    <p:sldId id="263" r:id="rId18"/>
    <p:sldId id="264" r:id="rId19"/>
    <p:sldId id="290" r:id="rId20"/>
    <p:sldId id="291" r:id="rId21"/>
    <p:sldId id="297" r:id="rId22"/>
    <p:sldId id="296" r:id="rId23"/>
    <p:sldId id="265" r:id="rId24"/>
    <p:sldId id="266" r:id="rId25"/>
    <p:sldId id="292" r:id="rId26"/>
    <p:sldId id="273" r:id="rId27"/>
    <p:sldId id="275" r:id="rId28"/>
    <p:sldId id="298" r:id="rId29"/>
    <p:sldId id="274" r:id="rId30"/>
    <p:sldId id="299" r:id="rId31"/>
    <p:sldId id="301" r:id="rId32"/>
    <p:sldId id="300" r:id="rId33"/>
    <p:sldId id="269" r:id="rId34"/>
    <p:sldId id="270" r:id="rId35"/>
    <p:sldId id="322" r:id="rId36"/>
    <p:sldId id="271" r:id="rId37"/>
    <p:sldId id="302" r:id="rId38"/>
    <p:sldId id="272" r:id="rId39"/>
    <p:sldId id="303" r:id="rId40"/>
    <p:sldId id="318" r:id="rId41"/>
    <p:sldId id="319" r:id="rId42"/>
    <p:sldId id="320" r:id="rId43"/>
    <p:sldId id="321" r:id="rId44"/>
    <p:sldId id="293" r:id="rId45"/>
    <p:sldId id="304" r:id="rId46"/>
    <p:sldId id="305" r:id="rId47"/>
    <p:sldId id="306" r:id="rId48"/>
    <p:sldId id="309" r:id="rId49"/>
    <p:sldId id="307" r:id="rId50"/>
    <p:sldId id="310" r:id="rId51"/>
    <p:sldId id="312" r:id="rId52"/>
    <p:sldId id="311" r:id="rId53"/>
    <p:sldId id="323" r:id="rId54"/>
    <p:sldId id="308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2F666-7F53-4D26-9895-F9FF4C777749}" type="slidenum">
              <a:rPr lang="ko-KR" altLang="en-US" smtClean="0"/>
              <a:pPr/>
              <a:t>27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2017. 3.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최대공약수 계산하기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GCD.java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296567" cy="48320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/>
              <a:t>;</a:t>
            </a:r>
          </a:p>
          <a:p>
            <a:endParaRPr lang="ko-KR" altLang="en-US" sz="1400" dirty="0"/>
          </a:p>
          <a:p>
            <a:r>
              <a:rPr lang="en-US" altLang="ko-KR" sz="1400" dirty="0"/>
              <a:t>public class GCD {</a:t>
            </a:r>
          </a:p>
          <a:p>
            <a:pPr lvl="1"/>
            <a:r>
              <a:rPr lang="en-US" altLang="ko-KR" sz="1400" dirty="0"/>
              <a:t>public static void main 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lvl="1"/>
            <a:r>
              <a:rPr lang="en-US" altLang="ko-KR" sz="1400" dirty="0"/>
              <a:t>Scanner sin = new Scanner(System.in);</a:t>
            </a:r>
          </a:p>
          <a:p>
            <a:pPr lvl="1"/>
            <a:r>
              <a:rPr lang="en-US" altLang="ko-KR" sz="1400" dirty="0" err="1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/>
              <a:t>임의의 두 정수를 입력하시오</a:t>
            </a:r>
            <a:r>
              <a:rPr lang="en-US" altLang="ko-KR" sz="1400" dirty="0" smtClean="0"/>
              <a:t>&gt;&gt; ");</a:t>
            </a:r>
            <a:endParaRPr lang="en-US" altLang="ko-KR" sz="1400" dirty="0"/>
          </a:p>
          <a:p>
            <a:pPr lvl="1"/>
            <a:r>
              <a:rPr lang="en-US" altLang="ko-KR" sz="1400" dirty="0" err="1"/>
              <a:t>int</a:t>
            </a:r>
            <a:r>
              <a:rPr lang="en-US" altLang="ko-KR" sz="1400" dirty="0"/>
              <a:t> num1 = </a:t>
            </a:r>
            <a:r>
              <a:rPr lang="en-US" altLang="ko-KR" sz="1400" dirty="0" err="1"/>
              <a:t>sin.nextInt</a:t>
            </a:r>
            <a:r>
              <a:rPr lang="en-US" altLang="ko-KR" sz="1400" dirty="0"/>
              <a:t>();</a:t>
            </a:r>
          </a:p>
          <a:p>
            <a:pPr lvl="1"/>
            <a:r>
              <a:rPr lang="en-US" altLang="ko-KR" sz="1400" dirty="0" err="1"/>
              <a:t>int</a:t>
            </a:r>
            <a:r>
              <a:rPr lang="en-US" altLang="ko-KR" sz="1400" dirty="0"/>
              <a:t> num2 = </a:t>
            </a:r>
            <a:r>
              <a:rPr lang="en-US" altLang="ko-KR" sz="1400" dirty="0" err="1"/>
              <a:t>sin.nextInt</a:t>
            </a:r>
            <a:r>
              <a:rPr lang="en-US" altLang="ko-KR" sz="1400" dirty="0"/>
              <a:t>();</a:t>
            </a:r>
          </a:p>
          <a:p>
            <a:pPr lvl="1"/>
            <a:r>
              <a:rPr lang="en-US" altLang="ko-KR" sz="1400" dirty="0" err="1"/>
              <a:t>int</a:t>
            </a:r>
            <a:r>
              <a:rPr lang="en-US" altLang="ko-KR" sz="1400" dirty="0"/>
              <a:t> divisor, remainder;</a:t>
            </a:r>
          </a:p>
          <a:p>
            <a:pPr lvl="1"/>
            <a:r>
              <a:rPr lang="en-US" altLang="ko-KR" sz="1400" dirty="0"/>
              <a:t>if (num1 &lt; num2) { // num1</a:t>
            </a:r>
            <a:r>
              <a:rPr lang="ko-KR" altLang="en-US" sz="1400" dirty="0"/>
              <a:t>이 큰 수</a:t>
            </a:r>
            <a:r>
              <a:rPr lang="en-US" altLang="ko-KR" sz="1400" dirty="0"/>
              <a:t>, num2</a:t>
            </a:r>
            <a:r>
              <a:rPr lang="ko-KR" altLang="en-US" sz="1400" dirty="0"/>
              <a:t>가 작은 수가 되게 한다</a:t>
            </a:r>
            <a:r>
              <a:rPr lang="en-US" altLang="ko-KR" sz="1400" dirty="0"/>
              <a:t>.</a:t>
            </a:r>
          </a:p>
          <a:p>
            <a:pPr lvl="2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tmp</a:t>
            </a:r>
            <a:r>
              <a:rPr lang="en-US" altLang="ko-KR" sz="1400" dirty="0"/>
              <a:t> = num2;</a:t>
            </a:r>
          </a:p>
          <a:p>
            <a:pPr lvl="2"/>
            <a:r>
              <a:rPr lang="en-US" altLang="ko-KR" sz="1400" dirty="0"/>
              <a:t>num2 = num1;</a:t>
            </a:r>
          </a:p>
          <a:p>
            <a:pPr lvl="2"/>
            <a:r>
              <a:rPr lang="en-US" altLang="ko-KR" sz="1400" dirty="0"/>
              <a:t>num1 = </a:t>
            </a:r>
            <a:r>
              <a:rPr lang="en-US" altLang="ko-KR" sz="1400" dirty="0" err="1"/>
              <a:t>tmp</a:t>
            </a:r>
            <a:r>
              <a:rPr lang="en-US" altLang="ko-KR" sz="1400" dirty="0"/>
              <a:t>;</a:t>
            </a:r>
          </a:p>
          <a:p>
            <a:pPr lvl="1"/>
            <a:r>
              <a:rPr lang="en-US" altLang="ko-KR" sz="1400" dirty="0"/>
              <a:t>}</a:t>
            </a:r>
          </a:p>
          <a:p>
            <a:pPr lvl="1"/>
            <a:r>
              <a:rPr lang="en-US" altLang="ko-KR" sz="1400" dirty="0"/>
              <a:t>divisor= num2; // </a:t>
            </a:r>
            <a:r>
              <a:rPr lang="ko-KR" altLang="en-US" sz="1400" dirty="0"/>
              <a:t>작은 수를 나눗수로 한다</a:t>
            </a:r>
            <a:r>
              <a:rPr lang="en-US" altLang="ko-KR" sz="1400" dirty="0"/>
              <a:t>.</a:t>
            </a:r>
          </a:p>
          <a:p>
            <a:pPr lvl="1"/>
            <a:r>
              <a:rPr lang="en-US" altLang="ko-KR" sz="1400" dirty="0"/>
              <a:t>while</a:t>
            </a:r>
            <a:r>
              <a:rPr lang="ko-KR" altLang="en-US" sz="1400" dirty="0"/>
              <a:t> </a:t>
            </a:r>
            <a:r>
              <a:rPr lang="en-US" altLang="ko-KR" sz="1400" dirty="0"/>
              <a:t>((remainder</a:t>
            </a:r>
            <a:r>
              <a:rPr lang="ko-KR" altLang="en-US" sz="1400" dirty="0"/>
              <a:t> </a:t>
            </a:r>
            <a:r>
              <a:rPr lang="en-US" altLang="ko-KR" sz="1400" dirty="0"/>
              <a:t>= num1</a:t>
            </a:r>
            <a:r>
              <a:rPr lang="ko-KR" altLang="en-US" sz="1400" dirty="0"/>
              <a:t> </a:t>
            </a:r>
            <a:r>
              <a:rPr lang="en-US" altLang="ko-KR" sz="1400" dirty="0"/>
              <a:t>% divisor) != 0) { //0</a:t>
            </a:r>
            <a:r>
              <a:rPr lang="ko-KR" altLang="en-US" sz="1400" dirty="0"/>
              <a:t>으로 나누어 떨어지면 나눗수가 최대 공약수</a:t>
            </a:r>
          </a:p>
          <a:p>
            <a:pPr lvl="2"/>
            <a:r>
              <a:rPr lang="en-US" altLang="ko-KR" sz="1400" dirty="0"/>
              <a:t>num1</a:t>
            </a:r>
            <a:r>
              <a:rPr lang="ko-KR" altLang="en-US" sz="1400" dirty="0"/>
              <a:t> </a:t>
            </a:r>
            <a:r>
              <a:rPr lang="en-US" altLang="ko-KR" sz="1400" dirty="0"/>
              <a:t>= divisor; // </a:t>
            </a:r>
            <a:r>
              <a:rPr lang="ko-KR" altLang="en-US" sz="1400" dirty="0"/>
              <a:t>나눗수를 나뉨수로 한다</a:t>
            </a:r>
            <a:r>
              <a:rPr lang="en-US" altLang="ko-KR" sz="1400" dirty="0"/>
              <a:t>. </a:t>
            </a:r>
          </a:p>
          <a:p>
            <a:pPr lvl="2"/>
            <a:r>
              <a:rPr lang="en-US" altLang="ko-KR" sz="1400" dirty="0"/>
              <a:t>divisor</a:t>
            </a:r>
            <a:r>
              <a:rPr lang="ko-KR" altLang="en-US" sz="1400" dirty="0"/>
              <a:t> </a:t>
            </a:r>
            <a:r>
              <a:rPr lang="en-US" altLang="ko-KR" sz="1400" dirty="0"/>
              <a:t>= remainder; // </a:t>
            </a:r>
            <a:r>
              <a:rPr lang="ko-KR" altLang="en-US" sz="1400" dirty="0"/>
              <a:t>나머지를 나눗수로 한다</a:t>
            </a:r>
            <a:r>
              <a:rPr lang="en-US" altLang="ko-KR" sz="1400" dirty="0"/>
              <a:t>.</a:t>
            </a:r>
          </a:p>
          <a:p>
            <a:pPr lvl="1"/>
            <a:r>
              <a:rPr lang="en-US" altLang="ko-KR" sz="1400" dirty="0"/>
              <a:t>}</a:t>
            </a:r>
          </a:p>
          <a:p>
            <a:pPr lvl="1"/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최대 공약수는 </a:t>
            </a:r>
            <a:r>
              <a:rPr lang="en-US" altLang="ko-KR" sz="1400" dirty="0"/>
              <a:t>"</a:t>
            </a:r>
            <a:r>
              <a:rPr lang="ko-KR" altLang="en-US" sz="1400" dirty="0"/>
              <a:t> </a:t>
            </a:r>
            <a:r>
              <a:rPr lang="en-US" altLang="ko-KR" sz="1400" dirty="0"/>
              <a:t>+ divisor);</a:t>
            </a:r>
          </a:p>
          <a:p>
            <a:pPr lvl="1"/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484784"/>
            <a:ext cx="3299301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임의의 두 정수를 입력하시오</a:t>
            </a:r>
            <a:r>
              <a:rPr lang="en-US" altLang="ko-KR" sz="1400" dirty="0"/>
              <a:t>&gt;&gt; 45 80</a:t>
            </a:r>
          </a:p>
          <a:p>
            <a:r>
              <a:rPr lang="ko-KR" altLang="en-US" sz="1400" dirty="0"/>
              <a:t>최대 공약수는 </a:t>
            </a:r>
            <a:r>
              <a:rPr lang="en-US" altLang="ko-KR" sz="1400" dirty="0" smtClean="0"/>
              <a:t>5</a:t>
            </a:r>
          </a:p>
          <a:p>
            <a:endParaRPr lang="en-US" altLang="ko-KR" sz="1400" dirty="0"/>
          </a:p>
          <a:p>
            <a:r>
              <a:rPr lang="ko-KR" altLang="en-US" sz="1400" dirty="0"/>
              <a:t>임의의 두 정수를 입력하시오</a:t>
            </a:r>
            <a:r>
              <a:rPr lang="en-US" altLang="ko-KR" sz="1400" dirty="0"/>
              <a:t>&gt;&gt; 46 24</a:t>
            </a:r>
          </a:p>
          <a:p>
            <a:r>
              <a:rPr lang="ko-KR" altLang="en-US" sz="1400" dirty="0"/>
              <a:t>최대 공약수는 </a:t>
            </a:r>
            <a:r>
              <a:rPr lang="en-US" altLang="ko-KR" sz="1400" dirty="0"/>
              <a:t>2</a:t>
            </a:r>
          </a:p>
          <a:p>
            <a:endParaRPr lang="en-US" altLang="ko-KR" sz="1400" dirty="0" smtClean="0"/>
          </a:p>
          <a:p>
            <a:r>
              <a:rPr lang="ko-KR" altLang="en-US" sz="1400" dirty="0"/>
              <a:t>임의의 두 정수를 입력하시오</a:t>
            </a:r>
            <a:r>
              <a:rPr lang="en-US" altLang="ko-KR" sz="1400" dirty="0"/>
              <a:t>&gt;&gt; 54 71</a:t>
            </a:r>
          </a:p>
          <a:p>
            <a:r>
              <a:rPr lang="ko-KR" altLang="en-US" sz="1400" dirty="0"/>
              <a:t>최대 공약수는 </a:t>
            </a:r>
            <a:r>
              <a:rPr lang="en-US" altLang="ko-KR" sz="1400" dirty="0"/>
              <a:t>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75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역수 계산하기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a^(-1) mod n </a:t>
            </a:r>
            <a:r>
              <a:rPr lang="ko-KR" altLang="en-US" dirty="0" smtClean="0"/>
              <a:t>계산하기 </a:t>
            </a:r>
            <a:endParaRPr lang="en-US" altLang="ko-KR" dirty="0" smtClean="0"/>
          </a:p>
          <a:p>
            <a:pPr lvl="1"/>
            <a:r>
              <a:rPr lang="en-US" altLang="ko-KR" dirty="0"/>
              <a:t>ab mod n = 1</a:t>
            </a:r>
            <a:r>
              <a:rPr lang="ko-KR" altLang="en-US" dirty="0"/>
              <a:t>인 정수 </a:t>
            </a:r>
            <a:r>
              <a:rPr lang="en-US" altLang="ko-KR" dirty="0"/>
              <a:t>b</a:t>
            </a:r>
            <a:r>
              <a:rPr lang="ko-KR" altLang="en-US" dirty="0"/>
              <a:t>를 구하는 문제 </a:t>
            </a:r>
            <a:endParaRPr lang="en-US" altLang="ko-KR" dirty="0"/>
          </a:p>
          <a:p>
            <a:pPr lvl="1"/>
            <a:r>
              <a:rPr lang="en-US" altLang="ko-KR" dirty="0" smtClean="0"/>
              <a:t>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n</a:t>
            </a:r>
            <a:r>
              <a:rPr lang="ko-KR" altLang="en-US" dirty="0" smtClean="0"/>
              <a:t>이 서로 소인 경우에만 역수를 계산할 수 있음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확장유클리드</a:t>
            </a:r>
            <a:r>
              <a:rPr lang="en-US" altLang="ko-KR" dirty="0" smtClean="0"/>
              <a:t> </a:t>
            </a:r>
            <a:r>
              <a:rPr lang="en-US" altLang="ko-KR" dirty="0"/>
              <a:t>(Extended Euclid)</a:t>
            </a:r>
            <a:r>
              <a:rPr lang="ko-KR" altLang="en-US" dirty="0" smtClean="0"/>
              <a:t> 알고리즘 이용</a:t>
            </a:r>
            <a:endParaRPr lang="en-US" altLang="ko-KR" dirty="0" smtClean="0"/>
          </a:p>
          <a:p>
            <a:r>
              <a:rPr lang="ko-KR" altLang="en-US" dirty="0"/>
              <a:t>법 </a:t>
            </a:r>
            <a:r>
              <a:rPr lang="en-US" altLang="ko-KR" dirty="0" smtClean="0"/>
              <a:t>n(=1759)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a(=550)</a:t>
            </a:r>
            <a:r>
              <a:rPr lang="ko-KR" altLang="en-US" dirty="0" smtClean="0"/>
              <a:t>의 </a:t>
            </a:r>
            <a:r>
              <a:rPr lang="ko-KR" altLang="en-US" dirty="0"/>
              <a:t>곱셈에 대한 역수를 </a:t>
            </a:r>
            <a:r>
              <a:rPr lang="ko-KR" altLang="en-US" dirty="0" smtClean="0"/>
              <a:t>구하라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200711760" descr="EMB00085d6c1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3284"/>
            <a:ext cx="3661629" cy="28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8772" y="3789040"/>
            <a:ext cx="371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550∙355 + 1759∙(-111) ≡ </a:t>
            </a:r>
            <a:r>
              <a:rPr lang="en-US" altLang="ko-KR" sz="1600" dirty="0" smtClean="0"/>
              <a:t>1 mod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1759</a:t>
            </a:r>
          </a:p>
          <a:p>
            <a:endParaRPr lang="en-US" altLang="ko-KR" sz="1600" dirty="0"/>
          </a:p>
          <a:p>
            <a:r>
              <a:rPr lang="en-US" altLang="ko-KR" sz="1600" dirty="0" smtClean="0"/>
              <a:t>550^(-1) mod 1759 = 355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07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역수 계산하기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ExtendedEuclid.java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99158"/>
            <a:ext cx="433965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======= </a:t>
            </a:r>
            <a:r>
              <a:rPr lang="ko-KR" altLang="en-US" sz="1400" dirty="0" err="1"/>
              <a:t>확장유클리드</a:t>
            </a:r>
            <a:r>
              <a:rPr lang="ko-KR" altLang="en-US" sz="1400" dirty="0"/>
              <a:t> 알고리즘 계산 </a:t>
            </a:r>
            <a:r>
              <a:rPr lang="en-US" altLang="ko-KR" sz="1400" dirty="0"/>
              <a:t>=======</a:t>
            </a:r>
          </a:p>
          <a:p>
            <a:r>
              <a:rPr lang="ko-KR" altLang="en-US" sz="1400" dirty="0"/>
              <a:t>첫 번째 자연수 </a:t>
            </a:r>
            <a:r>
              <a:rPr lang="en-US" altLang="ko-KR" sz="1400" dirty="0"/>
              <a:t>&gt;&gt; 3243</a:t>
            </a:r>
          </a:p>
          <a:p>
            <a:r>
              <a:rPr lang="ko-KR" altLang="en-US" sz="1400" dirty="0"/>
              <a:t>두 번째 자연수 </a:t>
            </a:r>
            <a:r>
              <a:rPr lang="en-US" altLang="ko-KR" sz="1400" dirty="0"/>
              <a:t>&gt;&gt; 24334</a:t>
            </a:r>
          </a:p>
          <a:p>
            <a:r>
              <a:rPr lang="en-US" altLang="ko-KR" sz="1400" dirty="0" err="1"/>
              <a:t>gcd</a:t>
            </a:r>
            <a:r>
              <a:rPr lang="en-US" altLang="ko-KR" sz="1400" dirty="0"/>
              <a:t>(3243, 24334) = 23</a:t>
            </a:r>
          </a:p>
          <a:p>
            <a:r>
              <a:rPr lang="en-US" altLang="ko-KR" sz="1400" dirty="0"/>
              <a:t>-15(3243) + 2(24334) = </a:t>
            </a:r>
            <a:r>
              <a:rPr lang="en-US" altLang="ko-KR" sz="1400" dirty="0" smtClean="0"/>
              <a:t>23 </a:t>
            </a:r>
          </a:p>
          <a:p>
            <a:endParaRPr lang="en-US" altLang="ko-KR" sz="1400" dirty="0"/>
          </a:p>
          <a:p>
            <a:r>
              <a:rPr lang="en-US" altLang="ko-KR" sz="1400" dirty="0"/>
              <a:t>======= </a:t>
            </a:r>
            <a:r>
              <a:rPr lang="ko-KR" altLang="en-US" sz="1400" dirty="0" err="1"/>
              <a:t>확장유클리드</a:t>
            </a:r>
            <a:r>
              <a:rPr lang="ko-KR" altLang="en-US" sz="1400" dirty="0"/>
              <a:t> 알고리즘 계산 </a:t>
            </a:r>
            <a:r>
              <a:rPr lang="en-US" altLang="ko-KR" sz="1400" dirty="0"/>
              <a:t>=======</a:t>
            </a:r>
          </a:p>
          <a:p>
            <a:r>
              <a:rPr lang="ko-KR" altLang="en-US" sz="1400" dirty="0"/>
              <a:t>첫 번째 자연수 </a:t>
            </a:r>
            <a:r>
              <a:rPr lang="en-US" altLang="ko-KR" sz="1400" dirty="0"/>
              <a:t>&gt;&gt; 122</a:t>
            </a:r>
          </a:p>
          <a:p>
            <a:r>
              <a:rPr lang="ko-KR" altLang="en-US" sz="1400" dirty="0"/>
              <a:t>두 번째 자연수 </a:t>
            </a:r>
            <a:r>
              <a:rPr lang="en-US" altLang="ko-KR" sz="1400" dirty="0"/>
              <a:t>&gt;&gt; 321</a:t>
            </a:r>
          </a:p>
          <a:p>
            <a:r>
              <a:rPr lang="en-US" altLang="ko-KR" sz="1400" dirty="0" err="1"/>
              <a:t>gcd</a:t>
            </a:r>
            <a:r>
              <a:rPr lang="en-US" altLang="ko-KR" sz="1400" dirty="0"/>
              <a:t>(122, 321) = 1</a:t>
            </a:r>
          </a:p>
          <a:p>
            <a:r>
              <a:rPr lang="en-US" altLang="ko-KR" sz="1400" dirty="0"/>
              <a:t>50(122) + -19(321) = 1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725144"/>
            <a:ext cx="27735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122^(-1) mod 321 = 50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46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모듈러</a:t>
            </a:r>
            <a:r>
              <a:rPr lang="ko-KR" altLang="en-US" dirty="0" smtClean="0"/>
              <a:t> 승산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복호화는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모듈러</a:t>
            </a:r>
            <a:r>
              <a:rPr lang="ko-KR" altLang="en-US" dirty="0" smtClean="0"/>
              <a:t> 승산으로 계산 </a:t>
            </a:r>
            <a:endParaRPr lang="en-US" altLang="ko-KR" dirty="0" smtClean="0"/>
          </a:p>
          <a:p>
            <a:r>
              <a:rPr lang="ko-KR" altLang="en-US" dirty="0" smtClean="0"/>
              <a:t>고속승산알고리즘 </a:t>
            </a:r>
            <a:r>
              <a:rPr lang="en-US" altLang="ko-KR" dirty="0" smtClean="0"/>
              <a:t>(Square and Multiply)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6336704" cy="223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752528" cy="2623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모듈러</a:t>
            </a:r>
            <a:r>
              <a:rPr lang="ko-KR" altLang="en-US" dirty="0" smtClean="0"/>
              <a:t> 승산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SquareMultiply.java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791" y="1844824"/>
            <a:ext cx="6302816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java.util.Scanner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public class </a:t>
            </a:r>
            <a:r>
              <a:rPr lang="en-US" altLang="ko-KR" sz="1400" dirty="0" err="1"/>
              <a:t>SquareMultiply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{</a:t>
            </a:r>
            <a:endParaRPr lang="ko-KR" altLang="en-US" sz="1400" dirty="0"/>
          </a:p>
          <a:p>
            <a:pPr lvl="1"/>
            <a:r>
              <a:rPr lang="en-US" altLang="ko-KR" sz="1400" dirty="0"/>
              <a:t>public 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</a:t>
            </a:r>
            <a:r>
              <a:rPr lang="en-US" altLang="ko-KR" sz="1400" dirty="0" smtClean="0"/>
              <a:t>{</a:t>
            </a:r>
            <a:endParaRPr lang="ko-KR" altLang="en-US" sz="1400" dirty="0"/>
          </a:p>
          <a:p>
            <a:pPr lvl="2"/>
            <a:r>
              <a:rPr lang="en-US" altLang="ko-KR" sz="1400" dirty="0"/>
              <a:t>Scanner s = new Scanner(System.in);</a:t>
            </a:r>
          </a:p>
          <a:p>
            <a:pPr lvl="2"/>
            <a:r>
              <a:rPr lang="en-US" altLang="ko-KR" sz="1400" dirty="0" err="1"/>
              <a:t>System.out.println</a:t>
            </a:r>
            <a:r>
              <a:rPr lang="en-US" altLang="ko-KR" sz="1400" dirty="0"/>
              <a:t>("======= </a:t>
            </a:r>
            <a:r>
              <a:rPr lang="en-US" altLang="ko-KR" sz="1400" dirty="0" err="1"/>
              <a:t>a^b</a:t>
            </a:r>
            <a:r>
              <a:rPr lang="en-US" altLang="ko-KR" sz="1400" dirty="0"/>
              <a:t> mod p </a:t>
            </a:r>
            <a:r>
              <a:rPr lang="ko-KR" altLang="en-US" sz="1400" dirty="0"/>
              <a:t>계산 </a:t>
            </a:r>
            <a:r>
              <a:rPr lang="en-US" altLang="ko-KR" sz="1400" dirty="0"/>
              <a:t>=======");</a:t>
            </a:r>
          </a:p>
          <a:p>
            <a:pPr lvl="2"/>
            <a:r>
              <a:rPr lang="en-US" altLang="ko-KR" sz="1400" dirty="0" err="1"/>
              <a:t>System.out.print</a:t>
            </a:r>
            <a:r>
              <a:rPr lang="en-US" altLang="ko-KR" sz="1400" dirty="0"/>
              <a:t>("a = ");</a:t>
            </a:r>
          </a:p>
          <a:p>
            <a:pPr lvl="2"/>
            <a:r>
              <a:rPr lang="en-US" altLang="ko-KR" sz="1400" dirty="0" err="1"/>
              <a:t>int</a:t>
            </a:r>
            <a:r>
              <a:rPr lang="en-US" altLang="ko-KR" sz="1400" dirty="0"/>
              <a:t> a = </a:t>
            </a:r>
            <a:r>
              <a:rPr lang="en-US" altLang="ko-KR" sz="1400" dirty="0" err="1"/>
              <a:t>s.nextInt</a:t>
            </a:r>
            <a:r>
              <a:rPr lang="en-US" altLang="ko-KR" sz="1400" dirty="0"/>
              <a:t>();</a:t>
            </a:r>
          </a:p>
          <a:p>
            <a:pPr lvl="2"/>
            <a:r>
              <a:rPr lang="en-US" altLang="ko-KR" sz="1400" dirty="0" err="1"/>
              <a:t>System.out.print</a:t>
            </a:r>
            <a:r>
              <a:rPr lang="en-US" altLang="ko-KR" sz="1400" dirty="0"/>
              <a:t>("b = ");</a:t>
            </a:r>
          </a:p>
          <a:p>
            <a:pPr lvl="2"/>
            <a:r>
              <a:rPr lang="en-US" altLang="ko-KR" sz="1400" dirty="0" err="1"/>
              <a:t>int</a:t>
            </a:r>
            <a:r>
              <a:rPr lang="en-US" altLang="ko-KR" sz="1400" dirty="0"/>
              <a:t> b = </a:t>
            </a:r>
            <a:r>
              <a:rPr lang="en-US" altLang="ko-KR" sz="1400" dirty="0" err="1"/>
              <a:t>s.nextInt</a:t>
            </a:r>
            <a:r>
              <a:rPr lang="en-US" altLang="ko-KR" sz="1400" dirty="0"/>
              <a:t>();</a:t>
            </a:r>
          </a:p>
          <a:p>
            <a:pPr lvl="2"/>
            <a:r>
              <a:rPr lang="en-US" altLang="ko-KR" sz="1400" dirty="0" err="1"/>
              <a:t>System.out.print</a:t>
            </a:r>
            <a:r>
              <a:rPr lang="en-US" altLang="ko-KR" sz="1400" dirty="0"/>
              <a:t>("p = ");</a:t>
            </a:r>
          </a:p>
          <a:p>
            <a:pPr lvl="2"/>
            <a:r>
              <a:rPr lang="en-US" altLang="ko-KR" sz="1400" dirty="0" err="1"/>
              <a:t>int</a:t>
            </a:r>
            <a:r>
              <a:rPr lang="en-US" altLang="ko-KR" sz="1400" dirty="0"/>
              <a:t> p = </a:t>
            </a:r>
            <a:r>
              <a:rPr lang="en-US" altLang="ko-KR" sz="1400" dirty="0" err="1"/>
              <a:t>s.nextInt</a:t>
            </a:r>
            <a:r>
              <a:rPr lang="en-US" altLang="ko-KR" sz="1400" dirty="0" smtClean="0"/>
              <a:t>();</a:t>
            </a:r>
            <a:endParaRPr lang="ko-KR" altLang="en-US" sz="1400" dirty="0"/>
          </a:p>
          <a:p>
            <a:pPr lvl="2"/>
            <a:r>
              <a:rPr lang="en-US" altLang="ko-KR" sz="1400" dirty="0" smtClean="0"/>
              <a:t>long </a:t>
            </a:r>
            <a:r>
              <a:rPr lang="en-US" altLang="ko-KR" sz="1400" dirty="0"/>
              <a:t>x=1;</a:t>
            </a:r>
          </a:p>
          <a:p>
            <a:pPr lvl="2"/>
            <a:r>
              <a:rPr lang="en-US" altLang="ko-KR" sz="1400" dirty="0" smtClean="0"/>
              <a:t>long </a:t>
            </a:r>
            <a:r>
              <a:rPr lang="en-US" altLang="ko-KR" sz="1400" dirty="0"/>
              <a:t>y=a;</a:t>
            </a:r>
          </a:p>
          <a:p>
            <a:pPr lvl="2"/>
            <a:r>
              <a:rPr lang="en-US" altLang="ko-KR" sz="1400" dirty="0" smtClean="0"/>
              <a:t>while(b </a:t>
            </a:r>
            <a:r>
              <a:rPr lang="en-US" altLang="ko-KR" sz="1400" dirty="0"/>
              <a:t>&gt; 0){</a:t>
            </a:r>
          </a:p>
          <a:p>
            <a:pPr lvl="2"/>
            <a:r>
              <a:rPr lang="en-US" altLang="ko-KR" sz="1400" dirty="0"/>
              <a:t>        if(b%2 == 1</a:t>
            </a:r>
            <a:r>
              <a:rPr lang="en-US" altLang="ko-KR" sz="1400" dirty="0" smtClean="0"/>
              <a:t>)  x</a:t>
            </a:r>
            <a:r>
              <a:rPr lang="en-US" altLang="ko-KR" sz="1400" dirty="0"/>
              <a:t>=(x*y)%p;</a:t>
            </a:r>
          </a:p>
          <a:p>
            <a:pPr lvl="2"/>
            <a:r>
              <a:rPr lang="en-US" altLang="ko-KR" sz="1400" dirty="0"/>
              <a:t> </a:t>
            </a:r>
            <a:r>
              <a:rPr lang="en-US" altLang="ko-KR" sz="1400" dirty="0" smtClean="0"/>
              <a:t>       y </a:t>
            </a:r>
            <a:r>
              <a:rPr lang="en-US" altLang="ko-KR" sz="1400" dirty="0"/>
              <a:t>= (y*y)%p; // squaring the base</a:t>
            </a:r>
          </a:p>
          <a:p>
            <a:pPr lvl="2"/>
            <a:r>
              <a:rPr lang="en-US" altLang="ko-KR" sz="1400" dirty="0"/>
              <a:t>        b /= 2;</a:t>
            </a:r>
          </a:p>
          <a:p>
            <a:pPr lvl="2"/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lvl="2"/>
            <a:r>
              <a:rPr lang="en-US" altLang="ko-KR" sz="1400" dirty="0"/>
              <a:t>long </a:t>
            </a:r>
            <a:r>
              <a:rPr lang="en-US" altLang="ko-KR" sz="1400" dirty="0" err="1"/>
              <a:t>ans</a:t>
            </a:r>
            <a:r>
              <a:rPr lang="en-US" altLang="ko-KR" sz="1400" dirty="0"/>
              <a:t>=</a:t>
            </a:r>
            <a:r>
              <a:rPr lang="en-US" altLang="ko-KR" sz="1400" dirty="0" err="1"/>
              <a:t>x%p</a:t>
            </a:r>
            <a:r>
              <a:rPr lang="en-US" altLang="ko-KR" sz="1400" dirty="0"/>
              <a:t>;</a:t>
            </a:r>
          </a:p>
          <a:p>
            <a:pPr lvl="2"/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/>
              <a:t>답 </a:t>
            </a:r>
            <a:r>
              <a:rPr lang="en-US" altLang="ko-KR" sz="1400" dirty="0"/>
              <a:t>= "+</a:t>
            </a:r>
            <a:r>
              <a:rPr lang="en-US" altLang="ko-KR" sz="1400" dirty="0" err="1"/>
              <a:t>ans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149080"/>
            <a:ext cx="390203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======= </a:t>
            </a:r>
            <a:r>
              <a:rPr lang="en-US" altLang="ko-KR" sz="1600" dirty="0" err="1"/>
              <a:t>a^b</a:t>
            </a:r>
            <a:r>
              <a:rPr lang="en-US" altLang="ko-KR" sz="1600" dirty="0"/>
              <a:t> mod p </a:t>
            </a:r>
            <a:r>
              <a:rPr lang="ko-KR" altLang="en-US" sz="1600" dirty="0"/>
              <a:t>계산 </a:t>
            </a:r>
            <a:r>
              <a:rPr lang="en-US" altLang="ko-KR" sz="1600" dirty="0"/>
              <a:t>=======</a:t>
            </a:r>
          </a:p>
          <a:p>
            <a:r>
              <a:rPr lang="en-US" altLang="ko-KR" sz="1600" dirty="0"/>
              <a:t>a = 39</a:t>
            </a:r>
          </a:p>
          <a:p>
            <a:r>
              <a:rPr lang="en-US" altLang="ko-KR" sz="1600" dirty="0"/>
              <a:t>b = 41</a:t>
            </a:r>
          </a:p>
          <a:p>
            <a:r>
              <a:rPr lang="en-US" altLang="ko-KR" sz="1600" dirty="0"/>
              <a:t>p = 11</a:t>
            </a:r>
          </a:p>
          <a:p>
            <a:r>
              <a:rPr lang="ko-KR" altLang="en-US" sz="1600" dirty="0"/>
              <a:t>답 </a:t>
            </a:r>
            <a:r>
              <a:rPr lang="en-US" altLang="ko-KR" sz="1600" dirty="0"/>
              <a:t>= 6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853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Z</a:t>
            </a:r>
            <a:r>
              <a:rPr lang="en-US" altLang="ko-KR" sz="1600" dirty="0"/>
              <a:t>23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모듈러</a:t>
            </a:r>
            <a:r>
              <a:rPr lang="ko-KR" altLang="en-US" dirty="0" smtClean="0"/>
              <a:t> 승산 테이블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42329"/>
              </p:ext>
            </p:extLst>
          </p:nvPr>
        </p:nvGraphicFramePr>
        <p:xfrm>
          <a:off x="846782" y="836712"/>
          <a:ext cx="7613650" cy="5988050"/>
        </p:xfrm>
        <a:graphic>
          <a:graphicData uri="http://schemas.openxmlformats.org/drawingml/2006/table">
            <a:tbl>
              <a:tblPr/>
              <a:tblGrid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  <a:gridCol w="34607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^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18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16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13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17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모듈러</a:t>
            </a:r>
            <a:r>
              <a:rPr lang="ko-KR" altLang="en-US" dirty="0"/>
              <a:t> 승산 테이블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ExpTable.java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4561057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Scanner </a:t>
            </a:r>
            <a:r>
              <a:rPr lang="en-US" altLang="ko-KR" sz="1200" dirty="0" err="1"/>
              <a:t>sc</a:t>
            </a:r>
            <a:r>
              <a:rPr lang="en-US" altLang="ko-KR" sz="1200" dirty="0"/>
              <a:t> = new Scanner(System.in);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 err="1"/>
              <a:t>모듈러</a:t>
            </a:r>
            <a:r>
              <a:rPr lang="ko-KR" altLang="en-US" sz="1200" dirty="0"/>
              <a:t> 승산 테이블 만들기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 err="1"/>
              <a:t>System.out.print</a:t>
            </a:r>
            <a:r>
              <a:rPr lang="en-US" altLang="ko-KR" sz="1200" dirty="0"/>
              <a:t>("modulus</a:t>
            </a:r>
            <a:r>
              <a:rPr lang="ko-KR" altLang="en-US" sz="1200" dirty="0"/>
              <a:t>로 사용할 소수를 선택하세요</a:t>
            </a:r>
            <a:r>
              <a:rPr lang="en-US" altLang="ko-KR" sz="1200" dirty="0"/>
              <a:t>&gt;&gt; ");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p = </a:t>
            </a:r>
            <a:r>
              <a:rPr lang="en-US" altLang="ko-KR" sz="1200" dirty="0" err="1"/>
              <a:t>sc.nextInt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, j, k;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</a:p>
          <a:p>
            <a:r>
              <a:rPr lang="pt-BR" altLang="ko-KR" sz="1200" dirty="0"/>
              <a:t>System.out.printf("Modulus = %d \n\n", p);</a:t>
            </a:r>
          </a:p>
          <a:p>
            <a:r>
              <a:rPr lang="en-US" altLang="ko-KR" sz="1200" dirty="0" err="1"/>
              <a:t>System.out.printf</a:t>
            </a:r>
            <a:r>
              <a:rPr lang="en-US" altLang="ko-KR" sz="1200" dirty="0"/>
              <a:t>("   ^");</a:t>
            </a:r>
          </a:p>
          <a:p>
            <a:r>
              <a:rPr lang="en-US" altLang="ko-KR" sz="1200" dirty="0"/>
              <a:t>for (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=1;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&lt;p;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en-US" altLang="ko-KR" sz="1200" dirty="0" err="1" smtClean="0"/>
              <a:t>System.out.printf</a:t>
            </a:r>
            <a:r>
              <a:rPr lang="en-US" altLang="ko-KR" sz="1200" dirty="0"/>
              <a:t>("%4d",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}</a:t>
            </a:r>
          </a:p>
          <a:p>
            <a:r>
              <a:rPr lang="en-US" altLang="ko-KR" sz="1200" dirty="0" err="1"/>
              <a:t>System.out.printf</a:t>
            </a:r>
            <a:r>
              <a:rPr lang="en-US" altLang="ko-KR" sz="1200" dirty="0"/>
              <a:t>("\n");</a:t>
            </a:r>
          </a:p>
          <a:p>
            <a:r>
              <a:rPr lang="en-US" altLang="ko-KR" sz="1200" dirty="0"/>
              <a:t>for (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=1;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&lt;p;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</a:t>
            </a:r>
            <a:r>
              <a:rPr lang="en-US" altLang="ko-KR" sz="1200" dirty="0" smtClean="0"/>
              <a:t>{</a:t>
            </a:r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System.out.printf</a:t>
            </a:r>
            <a:r>
              <a:rPr lang="en-US" altLang="ko-KR" sz="1200" dirty="0"/>
              <a:t>("%4d",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   for </a:t>
            </a:r>
            <a:r>
              <a:rPr lang="en-US" altLang="ko-KR" sz="1200" dirty="0"/>
              <a:t>(j=1;j&lt;</a:t>
            </a:r>
            <a:r>
              <a:rPr lang="en-US" altLang="ko-KR" sz="1200" dirty="0" err="1"/>
              <a:t>p;j</a:t>
            </a:r>
            <a:r>
              <a:rPr lang="en-US" altLang="ko-KR" sz="1200" dirty="0"/>
              <a:t>++) {</a:t>
            </a:r>
          </a:p>
          <a:p>
            <a:r>
              <a:rPr lang="en-US" altLang="ko-KR" sz="1200" dirty="0" smtClean="0"/>
              <a:t>      k </a:t>
            </a:r>
            <a:r>
              <a:rPr lang="en-US" altLang="ko-KR" sz="1200" dirty="0"/>
              <a:t>= modulo(</a:t>
            </a:r>
            <a:r>
              <a:rPr lang="en-US" altLang="ko-KR" sz="1200" dirty="0" err="1"/>
              <a:t>i,j,p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      </a:t>
            </a:r>
            <a:r>
              <a:rPr lang="en-US" altLang="ko-KR" sz="1200" dirty="0" err="1" smtClean="0"/>
              <a:t>System.out.printf</a:t>
            </a:r>
            <a:r>
              <a:rPr lang="en-US" altLang="ko-KR" sz="1200" dirty="0"/>
              <a:t>("%4d",k);</a:t>
            </a:r>
          </a:p>
          <a:p>
            <a:r>
              <a:rPr lang="en-US" altLang="ko-KR" sz="1200" dirty="0" smtClean="0"/>
              <a:t>   }</a:t>
            </a:r>
            <a:endParaRPr lang="en-US" altLang="ko-KR" sz="1200" dirty="0"/>
          </a:p>
          <a:p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System.out.printf</a:t>
            </a:r>
            <a:r>
              <a:rPr lang="en-US" altLang="ko-KR" sz="1200" dirty="0"/>
              <a:t>("\n");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412776"/>
            <a:ext cx="3587842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</a:t>
            </a:r>
            <a:r>
              <a:rPr lang="en-US" altLang="ko-KR" sz="1200" dirty="0" err="1"/>
              <a:t>a^b</a:t>
            </a:r>
            <a:r>
              <a:rPr lang="en-US" altLang="ko-KR" sz="1200" dirty="0"/>
              <a:t> mod c </a:t>
            </a:r>
            <a:r>
              <a:rPr lang="ko-KR" altLang="en-US" sz="1200" dirty="0"/>
              <a:t>를 계산하는 함수  </a:t>
            </a:r>
          </a:p>
          <a:p>
            <a:r>
              <a:rPr lang="en-US" altLang="ko-KR" sz="1200" dirty="0"/>
              <a:t>public static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modulo(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a,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b,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c) {</a:t>
            </a:r>
          </a:p>
          <a:p>
            <a:r>
              <a:rPr lang="en-US" altLang="ko-KR" sz="1200" dirty="0"/>
              <a:t>    long x=1; </a:t>
            </a:r>
          </a:p>
          <a:p>
            <a:r>
              <a:rPr lang="en-US" altLang="ko-KR" sz="1200" dirty="0"/>
              <a:t>    long y=a;</a:t>
            </a:r>
          </a:p>
          <a:p>
            <a:r>
              <a:rPr lang="en-US" altLang="ko-KR" sz="1200" dirty="0"/>
              <a:t>    // Square-and-Multiply </a:t>
            </a:r>
            <a:r>
              <a:rPr lang="ko-KR" altLang="en-US" sz="1200" dirty="0"/>
              <a:t>방법을 이용 </a:t>
            </a:r>
          </a:p>
          <a:p>
            <a:r>
              <a:rPr lang="en-US" altLang="ko-KR" sz="1200" dirty="0"/>
              <a:t>    while(b &gt; 0){ </a:t>
            </a:r>
          </a:p>
          <a:p>
            <a:r>
              <a:rPr lang="ko-KR" altLang="en-US" sz="1200" dirty="0"/>
              <a:t>        </a:t>
            </a:r>
            <a:r>
              <a:rPr lang="en-US" altLang="ko-KR" sz="1200" dirty="0"/>
              <a:t>if(b%2 == 1){  // bit</a:t>
            </a:r>
            <a:r>
              <a:rPr lang="ko-KR" altLang="en-US" sz="1200" dirty="0"/>
              <a:t>가 </a:t>
            </a:r>
            <a:r>
              <a:rPr lang="en-US" altLang="ko-KR" sz="1200" dirty="0"/>
              <a:t>1</a:t>
            </a:r>
            <a:r>
              <a:rPr lang="ko-KR" altLang="en-US" sz="1200" dirty="0"/>
              <a:t>이면 </a:t>
            </a:r>
            <a:r>
              <a:rPr lang="en-US" altLang="ko-KR" sz="1200" dirty="0"/>
              <a:t>a</a:t>
            </a:r>
            <a:r>
              <a:rPr lang="ko-KR" altLang="en-US" sz="1200" dirty="0"/>
              <a:t>를 곱해줌 </a:t>
            </a:r>
          </a:p>
          <a:p>
            <a:r>
              <a:rPr lang="en-US" altLang="ko-KR" sz="1200" dirty="0"/>
              <a:t>            x=(x*y)%c;</a:t>
            </a:r>
          </a:p>
          <a:p>
            <a:r>
              <a:rPr lang="ko-KR" altLang="en-US" sz="1200" dirty="0"/>
              <a:t>        </a:t>
            </a:r>
            <a:r>
              <a:rPr lang="en-US" altLang="ko-KR" sz="1200" dirty="0"/>
              <a:t>}</a:t>
            </a:r>
          </a:p>
          <a:p>
            <a:r>
              <a:rPr lang="en-US" altLang="ko-KR" sz="1200" dirty="0"/>
              <a:t>        y = (y*y)%c;   // </a:t>
            </a:r>
            <a:r>
              <a:rPr lang="ko-KR" altLang="en-US" sz="1200" dirty="0"/>
              <a:t>제곱을 계산  </a:t>
            </a:r>
          </a:p>
          <a:p>
            <a:r>
              <a:rPr lang="en-US" altLang="ko-KR" sz="1200" dirty="0"/>
              <a:t>        b /= 2;</a:t>
            </a:r>
          </a:p>
          <a:p>
            <a:r>
              <a:rPr lang="ko-KR" altLang="en-US" sz="1200" dirty="0"/>
              <a:t>    </a:t>
            </a:r>
            <a:r>
              <a:rPr lang="en-US" altLang="ko-KR" sz="1200" dirty="0"/>
              <a:t>}</a:t>
            </a:r>
          </a:p>
          <a:p>
            <a:r>
              <a:rPr lang="en-US" altLang="ko-KR" sz="1200" dirty="0"/>
              <a:t>    return 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) </a:t>
            </a:r>
            <a:r>
              <a:rPr lang="en-US" altLang="ko-KR" sz="1200" dirty="0" err="1"/>
              <a:t>x%c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}</a:t>
            </a:r>
            <a:endParaRPr lang="ko-KR" alt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9693"/>
            <a:ext cx="3143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ko-KR" dirty="0" err="1" smtClean="0"/>
              <a:t>BigInteger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Java.math.BigInteger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매우 큰 자릿수의 정수연산을 구현한 클래스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 암호 등에 유용하게 이용됨 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소수 생성 </a:t>
            </a:r>
            <a:endParaRPr lang="en-US" altLang="ko-KR" dirty="0" smtClean="0"/>
          </a:p>
          <a:p>
            <a:pPr lvl="1"/>
            <a:r>
              <a:rPr lang="en-US" altLang="ko-KR" dirty="0" err="1"/>
              <a:t>BigInteger</a:t>
            </a:r>
            <a:r>
              <a:rPr lang="en-US" altLang="ko-KR" dirty="0"/>
              <a:t> p = </a:t>
            </a:r>
            <a:r>
              <a:rPr lang="en-US" altLang="ko-KR" dirty="0" err="1"/>
              <a:t>b.nextProbablePrime</a:t>
            </a:r>
            <a:r>
              <a:rPr lang="en-US" altLang="ko-KR" dirty="0"/>
              <a:t>(); 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</a:t>
            </a:r>
            <a:r>
              <a:rPr lang="ko-KR" altLang="en-US" dirty="0"/>
              <a:t>보다 큰 </a:t>
            </a:r>
            <a:r>
              <a:rPr lang="ko-KR" altLang="en-US" dirty="0" smtClean="0"/>
              <a:t>첫 번째 </a:t>
            </a:r>
            <a:r>
              <a:rPr lang="ko-KR" altLang="en-US" dirty="0"/>
              <a:t>소수를 출력 </a:t>
            </a:r>
            <a:endParaRPr lang="en-US" altLang="ko-KR" dirty="0" smtClean="0"/>
          </a:p>
          <a:p>
            <a:pPr lvl="1"/>
            <a:r>
              <a:rPr lang="en-US" altLang="ko-KR" dirty="0" err="1"/>
              <a:t>BigInteger</a:t>
            </a:r>
            <a:r>
              <a:rPr lang="en-US" altLang="ko-KR" dirty="0"/>
              <a:t> c = </a:t>
            </a:r>
            <a:r>
              <a:rPr lang="en-US" altLang="ko-KR" dirty="0" err="1"/>
              <a:t>BigInteger.probablePrime</a:t>
            </a:r>
            <a:r>
              <a:rPr lang="en-US" altLang="ko-KR" dirty="0"/>
              <a:t>(</a:t>
            </a:r>
            <a:r>
              <a:rPr lang="en-US" altLang="ko-KR" dirty="0" err="1"/>
              <a:t>bit,rnd</a:t>
            </a:r>
            <a:r>
              <a:rPr lang="en-US" altLang="ko-KR" dirty="0" smtClean="0"/>
              <a:t>); </a:t>
            </a:r>
          </a:p>
          <a:p>
            <a:pPr lvl="2"/>
            <a:r>
              <a:rPr lang="ko-KR" altLang="en-US" dirty="0" smtClean="0"/>
              <a:t>특정 비트수의 임의의 소수 생성 </a:t>
            </a:r>
            <a:endParaRPr lang="en-US" altLang="ko-KR" dirty="0" smtClean="0"/>
          </a:p>
          <a:p>
            <a:pPr lvl="1"/>
            <a:endParaRPr lang="en-US" altLang="ko-KR" i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2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모듈러</a:t>
            </a:r>
            <a:r>
              <a:rPr lang="ko-KR" altLang="en-US" dirty="0"/>
              <a:t> 연산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159" y="2132856"/>
            <a:ext cx="6843989" cy="4185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BigInteger</a:t>
            </a:r>
            <a:r>
              <a:rPr lang="en-US" altLang="ko-KR" sz="1400" dirty="0"/>
              <a:t> r; </a:t>
            </a:r>
          </a:p>
          <a:p>
            <a:endParaRPr lang="ko-KR" altLang="en-US" sz="1400" dirty="0"/>
          </a:p>
          <a:p>
            <a:r>
              <a:rPr lang="en-US" altLang="ko-KR" sz="1400" dirty="0"/>
              <a:t>r=</a:t>
            </a:r>
            <a:r>
              <a:rPr lang="en-US" altLang="ko-KR" sz="1400" dirty="0" err="1"/>
              <a:t>a.add</a:t>
            </a:r>
            <a:r>
              <a:rPr lang="en-US" altLang="ko-KR" sz="1400" dirty="0"/>
              <a:t>(b).mod(p);  // r=</a:t>
            </a:r>
            <a:r>
              <a:rPr lang="en-US" altLang="ko-KR" sz="1400" dirty="0" err="1"/>
              <a:t>a+b</a:t>
            </a:r>
            <a:r>
              <a:rPr lang="en-US" altLang="ko-KR" sz="1400" dirty="0"/>
              <a:t> mod p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 + "+b+" mod "+p+" = "+r);</a:t>
            </a:r>
          </a:p>
          <a:p>
            <a:endParaRPr lang="ko-KR" altLang="en-US" sz="1400" dirty="0"/>
          </a:p>
          <a:p>
            <a:r>
              <a:rPr lang="pt-BR" altLang="ko-KR" sz="1400" dirty="0"/>
              <a:t>r=a.subtract(b).mod(p);  // r=a-b mod p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 - "+b+" mod "+p+" = "+r);</a:t>
            </a:r>
          </a:p>
          <a:p>
            <a:endParaRPr lang="ko-KR" altLang="en-US" sz="1400" dirty="0"/>
          </a:p>
          <a:p>
            <a:r>
              <a:rPr lang="pt-BR" altLang="ko-KR" sz="1400" dirty="0"/>
              <a:t>r=a.multiply(b).mod(p);  // r=a*b mod p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 * "+b+" mod "+p+" = "+r);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r=</a:t>
            </a:r>
            <a:r>
              <a:rPr lang="en-US" altLang="ko-KR" sz="1400" dirty="0" err="1"/>
              <a:t>a.divide</a:t>
            </a:r>
            <a:r>
              <a:rPr lang="en-US" altLang="ko-KR" sz="1400" dirty="0"/>
              <a:t>(b).mod(p);  // r=a/b mod p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 / "+b+" mod "+p+" = "+r+"   ??? </a:t>
            </a:r>
            <a:r>
              <a:rPr lang="ko-KR" altLang="en-US" sz="1400" dirty="0"/>
              <a:t>이렇게 계산하면 안됨</a:t>
            </a:r>
            <a:r>
              <a:rPr lang="en-US" altLang="ko-KR" sz="1400" dirty="0"/>
              <a:t>!");</a:t>
            </a:r>
          </a:p>
          <a:p>
            <a:endParaRPr lang="ko-KR" altLang="en-US" sz="1400" dirty="0"/>
          </a:p>
          <a:p>
            <a:r>
              <a:rPr lang="pt-BR" altLang="ko-KR" sz="1400" dirty="0"/>
              <a:t>r=b.modInverse(p);    // r=b^(-1) mod p</a:t>
            </a:r>
          </a:p>
          <a:p>
            <a:r>
              <a:rPr lang="da-DK" altLang="ko-KR" sz="1400" dirty="0"/>
              <a:t>System.out.println(b+"^(-1) mod "+p+" = "+r);</a:t>
            </a:r>
          </a:p>
          <a:p>
            <a:endParaRPr lang="ko-KR" altLang="en-US" sz="1400" dirty="0"/>
          </a:p>
          <a:p>
            <a:r>
              <a:rPr lang="pt-BR" altLang="ko-KR" sz="1400" dirty="0"/>
              <a:t>r=a.multiply(b.modInverse(p)).mod(p);  // r=a/b mod p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 * "+b+"^(-1) mod "+p+" = "+r);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77415" y="1844824"/>
            <a:ext cx="4215065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r=</a:t>
            </a:r>
            <a:r>
              <a:rPr lang="en-US" altLang="ko-KR" sz="1400" dirty="0" err="1"/>
              <a:t>a.gcd</a:t>
            </a:r>
            <a:r>
              <a:rPr lang="en-US" altLang="ko-KR" sz="1400" dirty="0"/>
              <a:t>(b);  // r=</a:t>
            </a:r>
            <a:r>
              <a:rPr lang="en-US" altLang="ko-KR" sz="1400" dirty="0" err="1"/>
              <a:t>gcd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a,b</a:t>
            </a:r>
            <a:r>
              <a:rPr lang="en-US" altLang="ko-KR" sz="1400" dirty="0"/>
              <a:t>)</a:t>
            </a:r>
          </a:p>
          <a:p>
            <a:r>
              <a:rPr lang="pt-BR" altLang="ko-KR" sz="1400" dirty="0"/>
              <a:t>System.out.println("gcd("+a+","+b+") = "+r);</a:t>
            </a:r>
          </a:p>
          <a:p>
            <a:endParaRPr lang="ko-KR" altLang="en-US" sz="1400" dirty="0"/>
          </a:p>
          <a:p>
            <a:r>
              <a:rPr lang="pt-BR" altLang="ko-KR" sz="1400" dirty="0"/>
              <a:t>r=a.modPow(b, p);  // r=a^b mod p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(a+"^"+b+" mod "+p+" = "+r);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k=</a:t>
            </a:r>
            <a:r>
              <a:rPr lang="en-US" altLang="ko-KR" sz="1400" dirty="0" err="1"/>
              <a:t>a.bitLength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(a+"</a:t>
            </a:r>
            <a:r>
              <a:rPr lang="ko-KR" altLang="en-US" sz="1400" dirty="0"/>
              <a:t>의 </a:t>
            </a:r>
            <a:r>
              <a:rPr lang="ko-KR" altLang="en-US" sz="1400" dirty="0" err="1"/>
              <a:t>비트수</a:t>
            </a:r>
            <a:r>
              <a:rPr lang="ko-KR" altLang="en-US" sz="1400" dirty="0"/>
              <a:t> </a:t>
            </a:r>
            <a:r>
              <a:rPr lang="en-US" altLang="ko-KR" sz="1400" dirty="0"/>
              <a:t>= "+k+" bit");</a:t>
            </a:r>
            <a:endParaRPr lang="ko-KR" altLang="en-US" sz="1400" dirty="0"/>
          </a:p>
        </p:txBody>
      </p:sp>
      <p:sp>
        <p:nvSpPr>
          <p:cNvPr id="7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BIMath.java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88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모듈러</a:t>
            </a:r>
            <a:r>
              <a:rPr lang="ko-KR" altLang="en-US" dirty="0"/>
              <a:t> 연산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BIMath.java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3421" y="1988840"/>
            <a:ext cx="4916731" cy="37548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======= </a:t>
            </a:r>
            <a:r>
              <a:rPr lang="ko-KR" altLang="en-US" sz="1400" dirty="0" err="1"/>
              <a:t>두개의</a:t>
            </a:r>
            <a:r>
              <a:rPr lang="ko-KR" altLang="en-US" sz="1400" dirty="0"/>
              <a:t> 숫자를 고르세요  </a:t>
            </a:r>
            <a:r>
              <a:rPr lang="en-US" altLang="ko-KR" sz="1400" dirty="0"/>
              <a:t>=======</a:t>
            </a:r>
          </a:p>
          <a:p>
            <a:r>
              <a:rPr lang="ko-KR" altLang="en-US" sz="1400" dirty="0"/>
              <a:t>첫 번째 자연수  </a:t>
            </a:r>
            <a:r>
              <a:rPr lang="en-US" altLang="ko-KR" sz="1400" dirty="0"/>
              <a:t>a = 321</a:t>
            </a:r>
          </a:p>
          <a:p>
            <a:r>
              <a:rPr lang="ko-KR" altLang="en-US" sz="1400" dirty="0"/>
              <a:t>두 번째 자연수  </a:t>
            </a:r>
            <a:r>
              <a:rPr lang="en-US" altLang="ko-KR" sz="1400" dirty="0"/>
              <a:t>b = 123</a:t>
            </a:r>
          </a:p>
          <a:p>
            <a:r>
              <a:rPr lang="en-US" altLang="ko-KR" sz="1400" dirty="0"/>
              <a:t>123</a:t>
            </a:r>
            <a:r>
              <a:rPr lang="ko-KR" altLang="en-US" sz="1400" dirty="0"/>
              <a:t>보다 큰 </a:t>
            </a:r>
            <a:r>
              <a:rPr lang="ko-KR" altLang="en-US" sz="1400" dirty="0" err="1"/>
              <a:t>첫번째</a:t>
            </a:r>
            <a:r>
              <a:rPr lang="ko-KR" altLang="en-US" sz="1400" dirty="0"/>
              <a:t> 소수   </a:t>
            </a:r>
            <a:r>
              <a:rPr lang="en-US" altLang="ko-KR" sz="1400" dirty="0"/>
              <a:t>p = 127</a:t>
            </a:r>
          </a:p>
          <a:p>
            <a:r>
              <a:rPr lang="da-DK" altLang="ko-KR" sz="1400" dirty="0"/>
              <a:t>321 + 123 mod 127 = 63</a:t>
            </a:r>
          </a:p>
          <a:p>
            <a:r>
              <a:rPr lang="da-DK" altLang="ko-KR" sz="1400" dirty="0"/>
              <a:t>321 - 123 mod 127 = 71</a:t>
            </a:r>
          </a:p>
          <a:p>
            <a:r>
              <a:rPr lang="da-DK" altLang="ko-KR" sz="1400" dirty="0"/>
              <a:t>321 * 123 mod 127 = 113</a:t>
            </a:r>
          </a:p>
          <a:p>
            <a:r>
              <a:rPr lang="en-US" altLang="ko-KR" sz="1400" dirty="0"/>
              <a:t>321 / 123 mod 127 = 2   ??? </a:t>
            </a:r>
            <a:r>
              <a:rPr lang="ko-KR" altLang="en-US" sz="1400" dirty="0"/>
              <a:t>이렇게 계산하면 안됨</a:t>
            </a:r>
            <a:r>
              <a:rPr lang="en-US" altLang="ko-KR" sz="1400" dirty="0"/>
              <a:t>!</a:t>
            </a:r>
          </a:p>
          <a:p>
            <a:r>
              <a:rPr lang="da-DK" altLang="ko-KR" sz="1400" dirty="0"/>
              <a:t>123</a:t>
            </a:r>
            <a:r>
              <a:rPr lang="da-DK" altLang="ko-KR" sz="1400" dirty="0" smtClean="0"/>
              <a:t>^(-1) </a:t>
            </a:r>
            <a:r>
              <a:rPr lang="da-DK" altLang="ko-KR" sz="1400" dirty="0"/>
              <a:t>mod 127 = 95</a:t>
            </a:r>
          </a:p>
          <a:p>
            <a:r>
              <a:rPr lang="da-DK" altLang="ko-KR" sz="1400" dirty="0"/>
              <a:t>321 * 123^(-1) mod 127 = 15</a:t>
            </a:r>
          </a:p>
          <a:p>
            <a:r>
              <a:rPr lang="en-US" altLang="ko-KR" sz="1400" dirty="0" err="1"/>
              <a:t>gcd</a:t>
            </a:r>
            <a:r>
              <a:rPr lang="en-US" altLang="ko-KR" sz="1400" dirty="0"/>
              <a:t>(321,123) = 3</a:t>
            </a:r>
          </a:p>
          <a:p>
            <a:r>
              <a:rPr lang="en-US" altLang="ko-KR" sz="1400" dirty="0"/>
              <a:t>321^123 mod 127 = 80</a:t>
            </a:r>
          </a:p>
          <a:p>
            <a:r>
              <a:rPr lang="en-US" altLang="ko-KR" sz="1400" dirty="0"/>
              <a:t>321</a:t>
            </a:r>
            <a:r>
              <a:rPr lang="ko-KR" altLang="en-US" sz="1400" dirty="0"/>
              <a:t>의 </a:t>
            </a:r>
            <a:r>
              <a:rPr lang="ko-KR" altLang="en-US" sz="1400" dirty="0" err="1"/>
              <a:t>비트수</a:t>
            </a:r>
            <a:r>
              <a:rPr lang="ko-KR" altLang="en-US" sz="1400" dirty="0"/>
              <a:t> </a:t>
            </a:r>
            <a:r>
              <a:rPr lang="en-US" altLang="ko-KR" sz="1400" dirty="0"/>
              <a:t>= 9 bit</a:t>
            </a:r>
          </a:p>
          <a:p>
            <a:endParaRPr lang="ko-KR" altLang="en-US" sz="1400" dirty="0"/>
          </a:p>
          <a:p>
            <a:r>
              <a:rPr lang="ko-KR" altLang="en-US" sz="1400" dirty="0"/>
              <a:t>임의 길이의 소수 생성하기</a:t>
            </a:r>
          </a:p>
          <a:p>
            <a:r>
              <a:rPr lang="ko-KR" altLang="en-US" sz="1400" dirty="0"/>
              <a:t>소수를 생성할 </a:t>
            </a:r>
            <a:r>
              <a:rPr lang="ko-KR" altLang="en-US" sz="1400" dirty="0" err="1"/>
              <a:t>비트수</a:t>
            </a:r>
            <a:r>
              <a:rPr lang="ko-KR" altLang="en-US" sz="1400" dirty="0"/>
              <a:t>  </a:t>
            </a:r>
            <a:r>
              <a:rPr lang="en-US" altLang="ko-KR" sz="1400" dirty="0"/>
              <a:t>= 100</a:t>
            </a:r>
          </a:p>
          <a:p>
            <a:r>
              <a:rPr lang="en-US" altLang="ko-KR" sz="1400" dirty="0"/>
              <a:t>100</a:t>
            </a:r>
            <a:r>
              <a:rPr lang="ko-KR" altLang="en-US" sz="1400" dirty="0"/>
              <a:t>비트 소수 생성 </a:t>
            </a:r>
            <a:r>
              <a:rPr lang="en-US" altLang="ko-KR" sz="1400" dirty="0"/>
              <a:t>= 882515581098361764902971014803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66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en-US" altLang="ko-KR" dirty="0"/>
              <a:t>. JCA/JCE </a:t>
            </a:r>
            <a:r>
              <a:rPr lang="ko-KR" altLang="en-US" dirty="0"/>
              <a:t>암호 프로그래밍 </a:t>
            </a:r>
            <a:endParaRPr lang="en-US" altLang="ko-KR" dirty="0"/>
          </a:p>
          <a:p>
            <a:r>
              <a:rPr lang="en-US" altLang="ko-KR" dirty="0"/>
              <a:t>6. </a:t>
            </a:r>
            <a:r>
              <a:rPr lang="ko-KR" altLang="en-US" dirty="0" err="1"/>
              <a:t>해쉬함수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8. </a:t>
            </a:r>
            <a:r>
              <a:rPr lang="ko-KR" altLang="en-US" dirty="0"/>
              <a:t>공개키 암호</a:t>
            </a:r>
            <a:endParaRPr lang="en-US" altLang="ko-KR" dirty="0"/>
          </a:p>
          <a:p>
            <a:r>
              <a:rPr lang="en-US" altLang="ko-KR" dirty="0"/>
              <a:t>9. </a:t>
            </a:r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10.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b="1" dirty="0"/>
              <a:t>11. </a:t>
            </a:r>
            <a:r>
              <a:rPr lang="ko-KR" altLang="en-US" b="1" dirty="0"/>
              <a:t>암호</a:t>
            </a:r>
            <a:r>
              <a:rPr lang="en-US" altLang="ko-KR" b="1" dirty="0"/>
              <a:t> </a:t>
            </a:r>
            <a:r>
              <a:rPr lang="ko-KR" altLang="en-US" b="1" dirty="0"/>
              <a:t>알고리즘</a:t>
            </a:r>
            <a:r>
              <a:rPr lang="en-US" altLang="ko-KR" b="1" dirty="0"/>
              <a:t>/</a:t>
            </a:r>
            <a:r>
              <a:rPr lang="ko-KR" altLang="en-US" b="1" dirty="0"/>
              <a:t>프로토콜 구현 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9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구현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공개키 암호 </a:t>
            </a:r>
            <a:endParaRPr lang="en-US" altLang="ko-KR" dirty="0" smtClean="0"/>
          </a:p>
          <a:p>
            <a:r>
              <a:rPr lang="en-US" altLang="ko-KR" dirty="0" err="1" smtClean="0"/>
              <a:t>ElGamal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공개키 암호 </a:t>
            </a:r>
            <a:endParaRPr lang="en-US" altLang="ko-KR" dirty="0" smtClean="0"/>
          </a:p>
          <a:p>
            <a:r>
              <a:rPr lang="en-US" altLang="ko-KR" dirty="0" err="1" smtClean="0"/>
              <a:t>Schnorr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5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NP-problem (</a:t>
            </a:r>
            <a:r>
              <a:rPr lang="en-US" altLang="ko-KR" dirty="0" smtClean="0"/>
              <a:t>nondeterministic </a:t>
            </a:r>
            <a:r>
              <a:rPr lang="en-US" altLang="ko-KR" dirty="0"/>
              <a:t>polynomial time)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소인수분해 </a:t>
            </a:r>
            <a:r>
              <a:rPr lang="ko-KR" altLang="en-US" dirty="0"/>
              <a:t>문제</a:t>
            </a:r>
            <a:r>
              <a:rPr lang="en-US" altLang="ko-KR" dirty="0"/>
              <a:t>(Factorization Problem) </a:t>
            </a:r>
          </a:p>
          <a:p>
            <a:pPr lvl="1"/>
            <a:r>
              <a:rPr lang="ko-KR" altLang="en-US" dirty="0" smtClean="0"/>
              <a:t>주어진 </a:t>
            </a:r>
            <a:r>
              <a:rPr lang="ko-KR" altLang="en-US" dirty="0"/>
              <a:t>합성수 </a:t>
            </a:r>
            <a:r>
              <a:rPr lang="en-US" altLang="ko-KR" dirty="0"/>
              <a:t>n</a:t>
            </a:r>
            <a:r>
              <a:rPr lang="ko-KR" altLang="en-US" dirty="0"/>
              <a:t>의 소인수들을 찾는 문제</a:t>
            </a:r>
            <a:r>
              <a:rPr lang="en-US" altLang="ko-KR" dirty="0"/>
              <a:t>, n</a:t>
            </a:r>
            <a:r>
              <a:rPr lang="ko-KR" altLang="en-US" dirty="0"/>
              <a:t>의 자리수가 매우 큰 경우</a:t>
            </a:r>
            <a:r>
              <a:rPr lang="en-US" altLang="ko-KR" dirty="0"/>
              <a:t>(10</a:t>
            </a:r>
            <a:r>
              <a:rPr lang="en-US" altLang="ko-KR" baseline="30000" dirty="0"/>
              <a:t>150</a:t>
            </a:r>
            <a:r>
              <a:rPr lang="ko-KR" altLang="en-US" dirty="0"/>
              <a:t>이상</a:t>
            </a:r>
            <a:r>
              <a:rPr lang="en-US" altLang="ko-KR" dirty="0"/>
              <a:t>)</a:t>
            </a:r>
            <a:r>
              <a:rPr lang="ko-KR" altLang="en-US" dirty="0"/>
              <a:t>에는 </a:t>
            </a:r>
            <a:r>
              <a:rPr lang="en-US" altLang="ko-KR" dirty="0"/>
              <a:t>n</a:t>
            </a:r>
            <a:r>
              <a:rPr lang="ko-KR" altLang="en-US" dirty="0"/>
              <a:t>의 소인수를 효율적으로 찾는 알고리즘이 아직까지 존재하지 </a:t>
            </a:r>
            <a:r>
              <a:rPr lang="ko-KR" altLang="en-US" dirty="0" smtClean="0"/>
              <a:t>않음 </a:t>
            </a:r>
            <a:endParaRPr lang="en-US" altLang="ko-KR" dirty="0" smtClean="0"/>
          </a:p>
          <a:p>
            <a:r>
              <a:rPr lang="ko-KR" altLang="en-US" dirty="0"/>
              <a:t>이산대수 문제</a:t>
            </a:r>
            <a:r>
              <a:rPr lang="en-US" altLang="ko-KR" dirty="0"/>
              <a:t>(Discrete Logarithm Problem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소수</a:t>
            </a:r>
            <a:r>
              <a:rPr lang="ko-KR" altLang="en-US" dirty="0"/>
              <a:t> </a:t>
            </a:r>
            <a:r>
              <a:rPr lang="en-US" altLang="ko-KR" dirty="0"/>
              <a:t>p</a:t>
            </a:r>
            <a:r>
              <a:rPr lang="ko-KR" altLang="en-US" dirty="0"/>
              <a:t>가 주어지고 </a:t>
            </a:r>
            <a:r>
              <a:rPr lang="en-US" altLang="ko-KR" dirty="0"/>
              <a:t>y = </a:t>
            </a:r>
            <a:r>
              <a:rPr lang="en-US" altLang="ko-KR" dirty="0" err="1"/>
              <a:t>g</a:t>
            </a:r>
            <a:r>
              <a:rPr lang="en-US" altLang="ko-KR" baseline="30000" dirty="0" err="1"/>
              <a:t>x</a:t>
            </a:r>
            <a:r>
              <a:rPr lang="ko-KR" altLang="en-US" dirty="0"/>
              <a:t> </a:t>
            </a:r>
            <a:r>
              <a:rPr lang="en-US" altLang="ko-KR" dirty="0"/>
              <a:t>(</a:t>
            </a:r>
            <a:r>
              <a:rPr lang="en-US" altLang="ko-KR" dirty="0" smtClean="0"/>
              <a:t>mod</a:t>
            </a:r>
            <a:r>
              <a:rPr lang="en-US" altLang="ko-KR" dirty="0"/>
              <a:t> p)</a:t>
            </a:r>
            <a:r>
              <a:rPr lang="ko-KR" altLang="en-US" dirty="0"/>
              <a:t>인 경우</a:t>
            </a:r>
            <a:r>
              <a:rPr lang="en-US" altLang="ko-KR" dirty="0"/>
              <a:t>,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역으로</a:t>
            </a:r>
            <a:r>
              <a:rPr lang="ko-KR" altLang="en-US" dirty="0"/>
              <a:t> </a:t>
            </a:r>
            <a:r>
              <a:rPr lang="en-US" altLang="ko-KR" dirty="0"/>
              <a:t>x = </a:t>
            </a:r>
            <a:r>
              <a:rPr lang="en-US" altLang="ko-KR" dirty="0" err="1"/>
              <a:t>log</a:t>
            </a:r>
            <a:r>
              <a:rPr lang="en-US" altLang="ko-KR" baseline="-25000" dirty="0" err="1"/>
              <a:t>g</a:t>
            </a:r>
            <a:r>
              <a:rPr lang="en-US" altLang="ko-KR" dirty="0" err="1"/>
              <a:t>y</a:t>
            </a:r>
            <a:r>
              <a:rPr lang="en-US" altLang="ko-KR" dirty="0"/>
              <a:t>·(mod p)</a:t>
            </a:r>
            <a:r>
              <a:rPr lang="ko-KR" altLang="en-US" dirty="0"/>
              <a:t>인 </a:t>
            </a:r>
            <a:r>
              <a:rPr lang="en-US" altLang="ko-KR" dirty="0"/>
              <a:t>x</a:t>
            </a:r>
            <a:r>
              <a:rPr lang="ko-KR" altLang="en-US" dirty="0"/>
              <a:t>를 계산하는 문제</a:t>
            </a:r>
            <a:r>
              <a:rPr lang="en-US" altLang="ko-KR" dirty="0"/>
              <a:t>,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여기서</a:t>
            </a:r>
            <a:r>
              <a:rPr lang="ko-KR" altLang="en-US" dirty="0"/>
              <a:t> </a:t>
            </a:r>
            <a:r>
              <a:rPr lang="en-US" altLang="ko-KR" dirty="0"/>
              <a:t>x</a:t>
            </a:r>
            <a:r>
              <a:rPr lang="ko-KR" altLang="en-US" dirty="0"/>
              <a:t>를 법 </a:t>
            </a:r>
            <a:r>
              <a:rPr lang="en-US" altLang="ko-KR" dirty="0"/>
              <a:t>p</a:t>
            </a:r>
            <a:r>
              <a:rPr lang="ko-KR" altLang="en-US" dirty="0"/>
              <a:t>상의 </a:t>
            </a:r>
            <a:r>
              <a:rPr lang="en-US" altLang="ko-KR" dirty="0"/>
              <a:t>y</a:t>
            </a:r>
            <a:r>
              <a:rPr lang="ko-KR" altLang="en-US" dirty="0"/>
              <a:t>의 이산대수라 하고</a:t>
            </a:r>
            <a:r>
              <a:rPr lang="en-US" altLang="ko-KR" dirty="0"/>
              <a:t>, y, g, p</a:t>
            </a:r>
            <a:r>
              <a:rPr lang="ko-KR" altLang="en-US" dirty="0"/>
              <a:t>가 주어졌을 때</a:t>
            </a:r>
            <a:r>
              <a:rPr lang="en-US" altLang="ko-KR" dirty="0"/>
              <a:t>, x</a:t>
            </a:r>
            <a:r>
              <a:rPr lang="ko-KR" altLang="en-US" dirty="0"/>
              <a:t>를 구하는 문제는 어려움</a:t>
            </a:r>
            <a:r>
              <a:rPr lang="en-US" altLang="ko-KR" dirty="0"/>
              <a:t>.   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9218" name="Picture 2" descr="Image result for 이산대수 문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3600400" cy="19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3074" name="Picture 2" descr="http://www.allsyllabus.com/aj/note/Computer_Science/Computer%20Networks%20-%20II/Unit5/RSA%20Algorith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760640" cy="4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8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079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복호화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9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4264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BigInteger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one = new </a:t>
            </a:r>
            <a:r>
              <a:rPr lang="en-US" altLang="ko-KR" sz="1200" dirty="0" err="1"/>
              <a:t>BigInteger</a:t>
            </a:r>
            <a:r>
              <a:rPr lang="en-US" altLang="ko-KR" sz="1200" dirty="0"/>
              <a:t>("1");</a:t>
            </a:r>
          </a:p>
          <a:p>
            <a:r>
              <a:rPr lang="en-US" altLang="ko-KR" sz="1200" dirty="0"/>
              <a:t>Random </a:t>
            </a:r>
            <a:r>
              <a:rPr lang="en-US" altLang="ko-KR" sz="1200" dirty="0" err="1"/>
              <a:t>rnd</a:t>
            </a:r>
            <a:r>
              <a:rPr lang="en-US" altLang="ko-KR" sz="1200" dirty="0"/>
              <a:t> = new Random();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bitLength</a:t>
            </a:r>
            <a:r>
              <a:rPr lang="en-US" altLang="ko-KR" sz="1200" dirty="0"/>
              <a:t> = 1024;    // RSA </a:t>
            </a:r>
            <a:r>
              <a:rPr lang="ko-KR" altLang="en-US" sz="1200" dirty="0"/>
              <a:t>키 길이 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certainty = 10;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p = new </a:t>
            </a:r>
            <a:r>
              <a:rPr lang="en-US" altLang="ko-KR" sz="1200" dirty="0" err="1"/>
              <a:t>BigInteger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bitLength</a:t>
            </a:r>
            <a:r>
              <a:rPr lang="en-US" altLang="ko-KR" sz="1200" dirty="0"/>
              <a:t>/2, certainty, </a:t>
            </a:r>
            <a:r>
              <a:rPr lang="en-US" altLang="ko-KR" sz="1200" dirty="0" err="1"/>
              <a:t>rnd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q = new </a:t>
            </a:r>
            <a:r>
              <a:rPr lang="en-US" altLang="ko-KR" sz="1200" dirty="0" err="1"/>
              <a:t>BigInteger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bitLength</a:t>
            </a:r>
            <a:r>
              <a:rPr lang="en-US" altLang="ko-KR" sz="1200" dirty="0"/>
              <a:t>/2, certainty, </a:t>
            </a:r>
            <a:r>
              <a:rPr lang="en-US" altLang="ko-KR" sz="1200" dirty="0" err="1"/>
              <a:t>rnd</a:t>
            </a:r>
            <a:r>
              <a:rPr lang="en-US" altLang="ko-KR" sz="1200" dirty="0"/>
              <a:t>);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325048"/>
            <a:ext cx="56896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("Key Generation");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("p = "+p);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("p</a:t>
            </a:r>
            <a:r>
              <a:rPr lang="ko-KR" altLang="en-US" sz="1200" dirty="0"/>
              <a:t>의 </a:t>
            </a:r>
            <a:r>
              <a:rPr lang="en-US" altLang="ko-KR" sz="1200" dirty="0"/>
              <a:t>bit</a:t>
            </a:r>
            <a:r>
              <a:rPr lang="ko-KR" altLang="en-US" sz="1200" dirty="0"/>
              <a:t>수 </a:t>
            </a:r>
            <a:r>
              <a:rPr lang="en-US" altLang="ko-KR" sz="1200" dirty="0"/>
              <a:t>= "+</a:t>
            </a:r>
            <a:r>
              <a:rPr lang="en-US" altLang="ko-KR" sz="1200" dirty="0" err="1"/>
              <a:t>p.bitLength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("q = "+q);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("q</a:t>
            </a:r>
            <a:r>
              <a:rPr lang="ko-KR" altLang="en-US" sz="1200" dirty="0"/>
              <a:t>의 </a:t>
            </a:r>
            <a:r>
              <a:rPr lang="en-US" altLang="ko-KR" sz="1200" dirty="0"/>
              <a:t>bit</a:t>
            </a:r>
            <a:r>
              <a:rPr lang="ko-KR" altLang="en-US" sz="1200" dirty="0"/>
              <a:t>수 </a:t>
            </a:r>
            <a:r>
              <a:rPr lang="en-US" altLang="ko-KR" sz="1200" dirty="0"/>
              <a:t>= "+</a:t>
            </a:r>
            <a:r>
              <a:rPr lang="en-US" altLang="ko-KR" sz="1200" dirty="0" err="1"/>
              <a:t>q.bitLength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n = </a:t>
            </a:r>
            <a:r>
              <a:rPr lang="en-US" altLang="ko-KR" sz="1200" dirty="0" err="1"/>
              <a:t>p.multiply</a:t>
            </a:r>
            <a:r>
              <a:rPr lang="en-US" altLang="ko-KR" sz="1200" dirty="0"/>
              <a:t>(q);     // n=p*q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("n = p*q = "+n);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("n</a:t>
            </a:r>
            <a:r>
              <a:rPr lang="ko-KR" altLang="en-US" sz="1200" dirty="0"/>
              <a:t>의 </a:t>
            </a:r>
            <a:r>
              <a:rPr lang="en-US" altLang="ko-KR" sz="1200" dirty="0"/>
              <a:t>bit</a:t>
            </a:r>
            <a:r>
              <a:rPr lang="ko-KR" altLang="en-US" sz="1200" dirty="0"/>
              <a:t>수 </a:t>
            </a:r>
            <a:r>
              <a:rPr lang="en-US" altLang="ko-KR" sz="1200" dirty="0"/>
              <a:t>= "+</a:t>
            </a:r>
            <a:r>
              <a:rPr lang="en-US" altLang="ko-KR" sz="1200" dirty="0" err="1"/>
              <a:t>n.bitLength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pin = (</a:t>
            </a:r>
            <a:r>
              <a:rPr lang="en-US" altLang="ko-KR" sz="1200" dirty="0" err="1"/>
              <a:t>p.subtract</a:t>
            </a:r>
            <a:r>
              <a:rPr lang="en-US" altLang="ko-KR" sz="1200" dirty="0"/>
              <a:t>(one)).multiply(</a:t>
            </a:r>
            <a:r>
              <a:rPr lang="en-US" altLang="ko-KR" sz="1200" dirty="0" err="1"/>
              <a:t>q.subtract</a:t>
            </a:r>
            <a:r>
              <a:rPr lang="en-US" altLang="ko-KR" sz="1200" dirty="0"/>
              <a:t>(one));  // pin = (p-1)(q-1)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("pi(n) = (p-1)*(q-1) = "+pin);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e = new </a:t>
            </a:r>
            <a:r>
              <a:rPr lang="en-US" altLang="ko-KR" sz="1200" dirty="0" err="1"/>
              <a:t>BigInteger</a:t>
            </a:r>
            <a:r>
              <a:rPr lang="en-US" altLang="ko-KR" sz="1200" dirty="0"/>
              <a:t>("65537");  </a:t>
            </a:r>
          </a:p>
          <a:p>
            <a:r>
              <a:rPr lang="en-US" altLang="ko-KR" sz="1200" dirty="0"/>
              <a:t>// e</a:t>
            </a:r>
            <a:r>
              <a:rPr lang="ko-KR" altLang="en-US" sz="1200" dirty="0"/>
              <a:t>는 고정된 값 이용</a:t>
            </a:r>
            <a:r>
              <a:rPr lang="en-US" altLang="ko-KR" sz="1200" dirty="0"/>
              <a:t>: 2^1+1=3, 2^2+1=5, 2^4+1=17, 2^16+1=65,537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("e = "+e);</a:t>
            </a:r>
          </a:p>
          <a:p>
            <a:r>
              <a:rPr lang="en-US" altLang="ko-KR" sz="1200" dirty="0"/>
              <a:t>// </a:t>
            </a:r>
            <a:r>
              <a:rPr lang="en-US" altLang="ko-KR" sz="1200" dirty="0" err="1"/>
              <a:t>gcd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pin,e</a:t>
            </a:r>
            <a:r>
              <a:rPr lang="en-US" altLang="ko-KR" sz="1200" dirty="0"/>
              <a:t>)=1</a:t>
            </a:r>
            <a:r>
              <a:rPr lang="ko-KR" altLang="en-US" sz="1200" dirty="0"/>
              <a:t>이 되어야 함</a:t>
            </a:r>
            <a:r>
              <a:rPr lang="en-US" altLang="ko-KR" sz="1200" dirty="0"/>
              <a:t>. </a:t>
            </a:r>
            <a:r>
              <a:rPr lang="ko-KR" altLang="en-US" sz="1200" dirty="0"/>
              <a:t>이것이 만족하지 않는 경우 </a:t>
            </a:r>
            <a:r>
              <a:rPr lang="en-US" altLang="ko-KR" sz="1200" dirty="0"/>
              <a:t>n</a:t>
            </a:r>
            <a:r>
              <a:rPr lang="ko-KR" altLang="en-US" sz="1200" dirty="0"/>
              <a:t>을 다시 선택</a:t>
            </a:r>
            <a:r>
              <a:rPr lang="en-US" altLang="ko-KR" sz="1200" dirty="0"/>
              <a:t>...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gcd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pin,e</a:t>
            </a:r>
            <a:r>
              <a:rPr lang="en-US" altLang="ko-KR" sz="1200" dirty="0"/>
              <a:t>) = "+</a:t>
            </a:r>
            <a:r>
              <a:rPr lang="en-US" altLang="ko-KR" sz="1200" dirty="0" err="1"/>
              <a:t>pin.gcd</a:t>
            </a:r>
            <a:r>
              <a:rPr lang="en-US" altLang="ko-KR" sz="1200" dirty="0"/>
              <a:t>(e));   </a:t>
            </a:r>
          </a:p>
          <a:p>
            <a:r>
              <a:rPr lang="en-US" altLang="ko-KR" sz="1200" dirty="0" err="1"/>
              <a:t>BigInteger</a:t>
            </a:r>
            <a:r>
              <a:rPr lang="en-US" altLang="ko-KR" sz="1200" dirty="0"/>
              <a:t> d = </a:t>
            </a:r>
            <a:r>
              <a:rPr lang="en-US" altLang="ko-KR" sz="1200" dirty="0" err="1"/>
              <a:t>e.modInverse</a:t>
            </a:r>
            <a:r>
              <a:rPr lang="en-US" altLang="ko-KR" sz="1200" dirty="0"/>
              <a:t>(pin);   // d = e^(-1) mod pi(n)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("d = "+d);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키생성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412776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특정 비트수의 임의의 소수 </a:t>
            </a:r>
            <a:r>
              <a:rPr lang="en-US" altLang="ko-KR" dirty="0"/>
              <a:t>p, q </a:t>
            </a:r>
            <a:r>
              <a:rPr lang="ko-KR" altLang="en-US" dirty="0"/>
              <a:t>생성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302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암호화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216" y="1757715"/>
            <a:ext cx="74572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Encryption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("Encryption");</a:t>
            </a:r>
          </a:p>
          <a:p>
            <a:r>
              <a:rPr lang="en-US" altLang="ko-KR" sz="1600" dirty="0" err="1"/>
              <a:t>BigInteger</a:t>
            </a:r>
            <a:r>
              <a:rPr lang="en-US" altLang="ko-KR" sz="1600" dirty="0"/>
              <a:t> m = new </a:t>
            </a:r>
            <a:r>
              <a:rPr lang="en-US" altLang="ko-KR" sz="1600" dirty="0" err="1"/>
              <a:t>BigInteger</a:t>
            </a:r>
            <a:r>
              <a:rPr lang="en-US" altLang="ko-KR" sz="1600" dirty="0"/>
              <a:t>("</a:t>
            </a:r>
            <a:r>
              <a:rPr lang="en-US" altLang="ko-KR" sz="1600" dirty="0" smtClean="0"/>
              <a:t>1111111111111111112222222"); </a:t>
            </a:r>
            <a:r>
              <a:rPr lang="en-US" altLang="ko-KR" sz="1600" dirty="0"/>
              <a:t>// message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("Plaintext: m = "+m);</a:t>
            </a:r>
          </a:p>
          <a:p>
            <a:r>
              <a:rPr lang="en-US" altLang="ko-KR" sz="1600" dirty="0" err="1"/>
              <a:t>BigInteger</a:t>
            </a:r>
            <a:r>
              <a:rPr lang="en-US" altLang="ko-KR" sz="1600" dirty="0"/>
              <a:t> c = </a:t>
            </a:r>
            <a:r>
              <a:rPr lang="en-US" altLang="ko-KR" sz="1600" dirty="0" err="1"/>
              <a:t>m.modPow</a:t>
            </a:r>
            <a:r>
              <a:rPr lang="en-US" altLang="ko-KR" sz="1600" dirty="0"/>
              <a:t>(e, n);       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ciphertext</a:t>
            </a:r>
            <a:r>
              <a:rPr lang="en-US" altLang="ko-KR" sz="1600" dirty="0"/>
              <a:t>: c = </a:t>
            </a:r>
            <a:r>
              <a:rPr lang="en-US" altLang="ko-KR" sz="1600" dirty="0" err="1"/>
              <a:t>m^e</a:t>
            </a:r>
            <a:r>
              <a:rPr lang="en-US" altLang="ko-KR" sz="1600" dirty="0"/>
              <a:t> mod n = "+c);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86" y="4581127"/>
            <a:ext cx="5473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Decryption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("Decryption");</a:t>
            </a:r>
          </a:p>
          <a:p>
            <a:r>
              <a:rPr lang="en-US" altLang="ko-KR" sz="1600" dirty="0" err="1"/>
              <a:t>BigInteger</a:t>
            </a:r>
            <a:r>
              <a:rPr lang="en-US" altLang="ko-KR" sz="1600" dirty="0"/>
              <a:t> mm = </a:t>
            </a:r>
            <a:r>
              <a:rPr lang="en-US" altLang="ko-KR" sz="1600" dirty="0" err="1"/>
              <a:t>c.modPow</a:t>
            </a:r>
            <a:r>
              <a:rPr lang="en-US" altLang="ko-KR" sz="1600" dirty="0"/>
              <a:t>(d, n);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Recoverd</a:t>
            </a:r>
            <a:r>
              <a:rPr lang="en-US" altLang="ko-KR" sz="1600" dirty="0"/>
              <a:t>: m = </a:t>
            </a:r>
            <a:r>
              <a:rPr lang="en-US" altLang="ko-KR" sz="1600" dirty="0" err="1"/>
              <a:t>c^d</a:t>
            </a:r>
            <a:r>
              <a:rPr lang="en-US" altLang="ko-KR" sz="1600" dirty="0"/>
              <a:t> mod n = "+mm);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86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알고리즘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RSABI.java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78792" cy="32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ElGamal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이산대수문제의 어려움을 이용하는 공개키 암호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이산대수문제</a:t>
            </a:r>
            <a:r>
              <a:rPr lang="en-US" altLang="ko-KR" dirty="0" smtClean="0"/>
              <a:t>(Discrete Logarithm problem, DLP)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ko-KR" dirty="0" smtClean="0">
                <a:sym typeface="Symbol" pitchFamily="18" charset="2"/>
              </a:rPr>
              <a:t>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7"/>
            <a:ext cx="5248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5445224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smtClean="0">
                <a:sym typeface="Symbol" pitchFamily="18" charset="2"/>
              </a:rPr>
              <a:t>g, p, y </a:t>
            </a:r>
            <a:r>
              <a:rPr lang="ko-KR" altLang="en-US" dirty="0">
                <a:sym typeface="Symbol" pitchFamily="18" charset="2"/>
              </a:rPr>
              <a:t>가 주어졌을 때 </a:t>
            </a:r>
            <a:r>
              <a:rPr lang="en-US" altLang="ko-KR" dirty="0">
                <a:sym typeface="Symbol" pitchFamily="18" charset="2"/>
              </a:rPr>
              <a:t>x</a:t>
            </a:r>
            <a:r>
              <a:rPr lang="ko-KR" altLang="en-US" dirty="0">
                <a:sym typeface="Symbol" pitchFamily="18" charset="2"/>
              </a:rPr>
              <a:t>를 구하는 문제 </a:t>
            </a:r>
          </a:p>
        </p:txBody>
      </p:sp>
    </p:spTree>
    <p:extLst>
      <p:ext uri="{BB962C8B-B14F-4D97-AF65-F5344CB8AC3E}">
        <p14:creationId xmlns:p14="http://schemas.microsoft.com/office/powerpoint/2010/main" val="2046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120B24-79C2-4BFB-9777-13D0EF68FC10}" type="slidenum">
              <a:rPr lang="en-US" altLang="ko-KR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이산대수문제</a:t>
            </a:r>
            <a:endParaRPr lang="en-US" altLang="ko-K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이산대수 문제의 예 	</a:t>
            </a:r>
            <a:r>
              <a:rPr lang="en-US" altLang="ko-KR" i="1" dirty="0" smtClean="0"/>
              <a:t>Z</a:t>
            </a:r>
            <a:r>
              <a:rPr lang="en-US" altLang="ko-KR" baseline="-25000" dirty="0" smtClean="0"/>
              <a:t>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/>
              <a:t>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5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8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16	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15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19	mod 23	</a:t>
            </a:r>
            <a:endParaRPr lang="en-US" altLang="ko-KR" sz="2000" i="1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i="1" dirty="0" smtClean="0">
                <a:sym typeface="Symbol" pitchFamily="18" charset="2"/>
              </a:rPr>
              <a:t>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2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2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9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11	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16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3		mod 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dirty="0" smtClean="0"/>
              <a:t>	5</a:t>
            </a:r>
            <a:r>
              <a:rPr lang="en-US" altLang="ko-KR" sz="2000" baseline="30000" dirty="0" smtClean="0"/>
              <a:t>3</a:t>
            </a:r>
            <a:r>
              <a:rPr lang="en-US" altLang="ko-KR" sz="2000" baseline="-25000" dirty="0" smtClean="0"/>
              <a:t> </a:t>
            </a:r>
            <a:r>
              <a:rPr lang="en-US" altLang="ko-KR" sz="2000" dirty="0" smtClean="0">
                <a:sym typeface="Symbol" pitchFamily="18" charset="2"/>
              </a:rPr>
              <a:t> 10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10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9	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17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15	mod 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dirty="0" smtClean="0">
                <a:sym typeface="Symbol" pitchFamily="18" charset="2"/>
              </a:rPr>
              <a:t>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4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4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11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22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18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6		mod 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i="1" dirty="0" smtClean="0">
                <a:sym typeface="Symbol" pitchFamily="18" charset="2"/>
              </a:rPr>
              <a:t>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5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20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12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18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19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7		mod 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dirty="0" smtClean="0"/>
              <a:t>	5</a:t>
            </a:r>
            <a:r>
              <a:rPr lang="en-US" altLang="ko-KR" sz="2000" baseline="30000" dirty="0" smtClean="0"/>
              <a:t>6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8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13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21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20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12	mod 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000" dirty="0" smtClean="0">
                <a:sym typeface="Symbol" pitchFamily="18" charset="2"/>
              </a:rPr>
              <a:t>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7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17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14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13	</a:t>
            </a:r>
            <a:r>
              <a:rPr lang="en-US" altLang="ko-KR" sz="2000" dirty="0" smtClean="0"/>
              <a:t>5</a:t>
            </a:r>
            <a:r>
              <a:rPr lang="en-US" altLang="ko-KR" sz="2000" baseline="30000" dirty="0" smtClean="0"/>
              <a:t>21</a:t>
            </a:r>
            <a:r>
              <a:rPr lang="en-US" altLang="ko-KR" sz="2000" baseline="-25000" dirty="0" smtClean="0"/>
              <a:t>  </a:t>
            </a:r>
            <a:r>
              <a:rPr lang="en-US" altLang="ko-KR" sz="2000" dirty="0" smtClean="0">
                <a:sym typeface="Symbol" pitchFamily="18" charset="2"/>
              </a:rPr>
              <a:t> 14	mod 23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000" dirty="0" smtClean="0">
              <a:sym typeface="Symbol" pitchFamily="18" charset="2"/>
            </a:endParaRPr>
          </a:p>
          <a:p>
            <a:r>
              <a:rPr lang="en-US" altLang="ko-KR" sz="2000" dirty="0" smtClean="0">
                <a:sym typeface="Symbol" pitchFamily="18" charset="2"/>
              </a:rPr>
              <a:t>18</a:t>
            </a:r>
            <a:r>
              <a:rPr lang="ko-KR" altLang="en-US" sz="2000" dirty="0" smtClean="0">
                <a:sym typeface="Symbol" pitchFamily="18" charset="2"/>
              </a:rPr>
              <a:t>은 </a:t>
            </a:r>
            <a:r>
              <a:rPr lang="en-US" altLang="ko-KR" sz="2000" dirty="0" smtClean="0">
                <a:sym typeface="Symbol" pitchFamily="18" charset="2"/>
              </a:rPr>
              <a:t>5</a:t>
            </a:r>
            <a:r>
              <a:rPr lang="ko-KR" altLang="en-US" sz="2000" dirty="0" smtClean="0">
                <a:sym typeface="Symbol" pitchFamily="18" charset="2"/>
              </a:rPr>
              <a:t>의 몇제곱수인가</a:t>
            </a:r>
            <a:r>
              <a:rPr lang="en-US" altLang="ko-KR" sz="2000" dirty="0" smtClean="0">
                <a:sym typeface="Symbol" pitchFamily="18" charset="2"/>
              </a:rPr>
              <a:t>?  </a:t>
            </a:r>
            <a:r>
              <a:rPr lang="en-US" altLang="ko-KR" sz="2000" dirty="0" smtClean="0">
                <a:sym typeface="Wingdings" panose="05000000000000000000" pitchFamily="2" charset="2"/>
              </a:rPr>
              <a:t></a:t>
            </a:r>
            <a:r>
              <a:rPr lang="en-US" altLang="ko-KR" sz="2000" dirty="0" smtClean="0">
                <a:sym typeface="Symbol" pitchFamily="18" charset="2"/>
              </a:rPr>
              <a:t> 12</a:t>
            </a:r>
          </a:p>
          <a:p>
            <a:r>
              <a:rPr lang="ko-KR" altLang="en-US" sz="2000" dirty="0" smtClean="0">
                <a:sym typeface="Symbol" pitchFamily="18" charset="2"/>
              </a:rPr>
              <a:t>위 표가 없다면 어떻게 알아낼 수 있겠는가</a:t>
            </a:r>
            <a:r>
              <a:rPr lang="en-US" altLang="ko-KR" sz="2000" dirty="0" smtClean="0">
                <a:sym typeface="Symbol" pitchFamily="18" charset="2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6842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Z</a:t>
            </a:r>
            <a:r>
              <a:rPr lang="en-US" altLang="ko-KR" sz="1600" dirty="0" smtClean="0"/>
              <a:t>23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모듈러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승산표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483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ElGamal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수신자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큰 </a:t>
            </a:r>
            <a:r>
              <a:rPr lang="ko-KR" altLang="en-US" dirty="0"/>
              <a:t>소수 </a:t>
            </a:r>
            <a:r>
              <a:rPr lang="en-US" altLang="ko-KR" dirty="0"/>
              <a:t>p</a:t>
            </a:r>
            <a:r>
              <a:rPr lang="ko-KR" altLang="en-US" dirty="0"/>
              <a:t>를 선택하고 </a:t>
            </a:r>
            <a:r>
              <a:rPr lang="ko-KR" altLang="en-US" dirty="0" err="1"/>
              <a:t>생성자</a:t>
            </a:r>
            <a:r>
              <a:rPr lang="ko-KR" altLang="en-US" dirty="0"/>
              <a:t> </a:t>
            </a:r>
            <a:r>
              <a:rPr lang="en-US" altLang="ko-KR" dirty="0"/>
              <a:t>g</a:t>
            </a:r>
            <a:r>
              <a:rPr lang="ko-KR" altLang="en-US" dirty="0"/>
              <a:t>를 선택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smtClean="0"/>
              <a:t>비밀키 </a:t>
            </a:r>
            <a:r>
              <a:rPr lang="en-US" altLang="ko-KR" dirty="0"/>
              <a:t>x</a:t>
            </a:r>
            <a:r>
              <a:rPr lang="ko-KR" altLang="en-US" dirty="0"/>
              <a:t>를 선택하고 공개키 </a:t>
            </a:r>
            <a:r>
              <a:rPr lang="en-US" altLang="ko-KR" dirty="0"/>
              <a:t>y = </a:t>
            </a:r>
            <a:r>
              <a:rPr lang="en-US" altLang="ko-KR" dirty="0" err="1" smtClean="0"/>
              <a:t>g^</a:t>
            </a:r>
            <a:r>
              <a:rPr lang="en-US" altLang="ko-KR" dirty="0" err="1"/>
              <a:t>x</a:t>
            </a:r>
            <a:r>
              <a:rPr lang="en-US" altLang="ko-KR" dirty="0" smtClean="0"/>
              <a:t> </a:t>
            </a:r>
            <a:r>
              <a:rPr lang="en-US" altLang="ko-KR" dirty="0"/>
              <a:t>mod p</a:t>
            </a:r>
            <a:r>
              <a:rPr lang="ko-KR" altLang="en-US" dirty="0"/>
              <a:t>를 계산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smtClean="0"/>
              <a:t>공개키</a:t>
            </a:r>
            <a:r>
              <a:rPr lang="en-US" altLang="ko-KR" dirty="0" smtClean="0"/>
              <a:t>: [y</a:t>
            </a:r>
            <a:r>
              <a:rPr lang="en-US" altLang="ko-KR" dirty="0"/>
              <a:t>, g, p</a:t>
            </a:r>
            <a:r>
              <a:rPr lang="en-US" altLang="ko-KR" dirty="0" smtClean="0"/>
              <a:t>],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: x  </a:t>
            </a:r>
            <a:endParaRPr lang="en-US" altLang="ko-KR" dirty="0"/>
          </a:p>
          <a:p>
            <a:r>
              <a:rPr lang="ko-KR" altLang="en-US" dirty="0" smtClean="0"/>
              <a:t>암호화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송신자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en-US" altLang="ko-KR" dirty="0"/>
              <a:t>m</a:t>
            </a:r>
            <a:r>
              <a:rPr lang="ko-KR" altLang="en-US" dirty="0"/>
              <a:t>을 암호화하기 위해 </a:t>
            </a:r>
            <a:r>
              <a:rPr lang="ko-KR" altLang="en-US" dirty="0" err="1"/>
              <a:t>난수</a:t>
            </a:r>
            <a:r>
              <a:rPr lang="ko-KR" altLang="en-US" dirty="0"/>
              <a:t> </a:t>
            </a:r>
            <a:r>
              <a:rPr lang="en-US" altLang="ko-KR" dirty="0"/>
              <a:t>k </a:t>
            </a:r>
            <a:r>
              <a:rPr lang="ko-KR" altLang="en-US" dirty="0" smtClean="0"/>
              <a:t>선택</a:t>
            </a:r>
            <a:endParaRPr lang="en-US" altLang="ko-KR" dirty="0"/>
          </a:p>
          <a:p>
            <a:pPr lvl="1"/>
            <a:r>
              <a:rPr lang="en-US" altLang="ko-KR" dirty="0" smtClean="0"/>
              <a:t>r </a:t>
            </a:r>
            <a:r>
              <a:rPr lang="en-US" altLang="ko-KR" dirty="0"/>
              <a:t>= </a:t>
            </a:r>
            <a:r>
              <a:rPr lang="en-US" altLang="ko-KR" dirty="0" err="1"/>
              <a:t>g^k</a:t>
            </a:r>
            <a:r>
              <a:rPr lang="en-US" altLang="ko-KR" dirty="0"/>
              <a:t> mod </a:t>
            </a:r>
            <a:r>
              <a:rPr lang="en-US" altLang="ko-KR" dirty="0" smtClean="0"/>
              <a:t>p, s </a:t>
            </a:r>
            <a:r>
              <a:rPr lang="en-US" altLang="ko-KR" dirty="0"/>
              <a:t>= </a:t>
            </a:r>
            <a:r>
              <a:rPr lang="en-US" altLang="ko-KR" dirty="0" smtClean="0"/>
              <a:t>m </a:t>
            </a:r>
            <a:r>
              <a:rPr lang="en-US" altLang="ko-KR" dirty="0" err="1" smtClean="0"/>
              <a:t>y^k</a:t>
            </a:r>
            <a:r>
              <a:rPr lang="en-US" altLang="ko-KR" dirty="0" smtClean="0"/>
              <a:t> </a:t>
            </a:r>
            <a:r>
              <a:rPr lang="en-US" altLang="ko-KR" dirty="0"/>
              <a:t>mod p</a:t>
            </a:r>
          </a:p>
          <a:p>
            <a:pPr lvl="1"/>
            <a:r>
              <a:rPr lang="ko-KR" altLang="en-US" dirty="0" smtClean="0"/>
              <a:t>암호문 </a:t>
            </a:r>
            <a:r>
              <a:rPr lang="en-US" altLang="ko-KR" dirty="0"/>
              <a:t>[r, s]</a:t>
            </a:r>
            <a:r>
              <a:rPr lang="ko-KR" altLang="en-US" dirty="0"/>
              <a:t>를 수신자에게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수신자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m </a:t>
            </a:r>
            <a:r>
              <a:rPr lang="en-US" altLang="ko-KR" dirty="0"/>
              <a:t>= s/</a:t>
            </a:r>
            <a:r>
              <a:rPr lang="en-US" altLang="ko-KR" dirty="0" err="1"/>
              <a:t>r^x</a:t>
            </a:r>
            <a:r>
              <a:rPr lang="en-US" altLang="ko-KR" dirty="0"/>
              <a:t> mod p </a:t>
            </a:r>
            <a:r>
              <a:rPr lang="ko-KR" altLang="en-US" dirty="0"/>
              <a:t>로 </a:t>
            </a:r>
            <a:r>
              <a:rPr lang="ko-KR" altLang="en-US" dirty="0" smtClean="0"/>
              <a:t>메시지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복구 </a:t>
            </a:r>
            <a:endParaRPr lang="en-US" altLang="ko-KR" dirty="0" smtClean="0"/>
          </a:p>
          <a:p>
            <a:r>
              <a:rPr lang="en-US" altLang="ko-KR" dirty="0" smtClean="0"/>
              <a:t>RSA</a:t>
            </a:r>
            <a:r>
              <a:rPr lang="ko-KR" altLang="en-US" dirty="0" smtClean="0"/>
              <a:t>와의 비교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난수를</a:t>
            </a:r>
            <a:r>
              <a:rPr lang="ko-KR" altLang="en-US" dirty="0" smtClean="0"/>
              <a:t> 이용하므로 암호문이 </a:t>
            </a:r>
            <a:r>
              <a:rPr lang="ko-KR" altLang="en-US" dirty="0" err="1" smtClean="0"/>
              <a:t>난수화됨</a:t>
            </a:r>
            <a:r>
              <a:rPr lang="ko-KR" altLang="en-US" dirty="0" smtClean="0"/>
              <a:t> </a:t>
            </a:r>
            <a:r>
              <a:rPr lang="en-US" altLang="ko-KR" dirty="0" smtClean="0"/>
              <a:t>(RSA </a:t>
            </a:r>
            <a:r>
              <a:rPr lang="ko-KR" altLang="en-US" dirty="0" smtClean="0"/>
              <a:t>암호화의 경우 동일한 암호문이 출력되므로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적용 필요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암호문의 길이가 메시지의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됨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11. </a:t>
            </a:r>
            <a:r>
              <a:rPr lang="ko-KR" altLang="en-US" sz="3600" dirty="0" smtClean="0"/>
              <a:t>암호 알고리즘</a:t>
            </a:r>
            <a:r>
              <a:rPr lang="en-US" altLang="ko-KR" sz="3600" dirty="0" smtClean="0"/>
              <a:t>/</a:t>
            </a:r>
            <a:r>
              <a:rPr lang="ko-KR" altLang="en-US" sz="3600" dirty="0" smtClean="0"/>
              <a:t>프로토콜 구현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ElGamal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6288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</a:t>
            </a:r>
            <a:r>
              <a:rPr lang="en-US" altLang="ko-KR" dirty="0" smtClean="0"/>
              <a:t>(A)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5157" y="1628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수신자</a:t>
            </a:r>
            <a:r>
              <a:rPr lang="en-US" altLang="ko-KR" dirty="0" smtClean="0"/>
              <a:t>(B)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8845" y="2204864"/>
                <a:ext cx="1605504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45" y="2204864"/>
                <a:ext cx="1605504" cy="667747"/>
              </a:xfrm>
              <a:prstGeom prst="rect">
                <a:avLst/>
              </a:prstGeom>
              <a:blipFill rotWithShape="1">
                <a:blip r:embed="rId2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3645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암호화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8598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복호화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3768" y="3383738"/>
                <a:ext cx="1827488" cy="95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𝑟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𝑠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83738"/>
                <a:ext cx="1827488" cy="954620"/>
              </a:xfrm>
              <a:prstGeom prst="rect">
                <a:avLst/>
              </a:prstGeom>
              <a:blipFill rotWithShape="1">
                <a:blip r:embed="rId3"/>
                <a:stretch>
                  <a:fillRect b="-25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/>
          <p:cNvCxnSpPr/>
          <p:nvPr/>
        </p:nvCxnSpPr>
        <p:spPr>
          <a:xfrm>
            <a:off x="4499992" y="3861048"/>
            <a:ext cx="1848853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517" y="3851756"/>
                <a:ext cx="791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ko-KR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17" y="3851756"/>
                <a:ext cx="7916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91030" y="4657536"/>
                <a:ext cx="1678023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30" y="4657536"/>
                <a:ext cx="1678023" cy="5648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69831" y="5661248"/>
                <a:ext cx="361304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𝑚𝑜𝑑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𝑚𝑜𝑑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𝑝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𝑚𝑜𝑑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𝑝</m:t>
                    </m:r>
                  </m:oMath>
                </a14:m>
                <a:endParaRPr lang="en-US" altLang="ko-KR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31" y="5661248"/>
                <a:ext cx="3613040" cy="374270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03648" y="6157055"/>
            <a:ext cx="690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수신자가 공유하는 비밀정보를 이용하여 메시지를 숨김</a:t>
            </a:r>
            <a:endParaRPr lang="ko-KR" altLang="en-US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907704" y="155679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55576" y="155679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55576" y="544522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55576" y="306896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55576" y="45091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11256" y="2149614"/>
                <a:ext cx="1836528" cy="374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latin typeface="Cambria Math"/>
                      </a:rPr>
                      <m:t>공개키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ko-KR" altLang="en-US" dirty="0" smtClean="0"/>
                  <a:t>를 공개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56" y="2149614"/>
                <a:ext cx="1836528" cy="374526"/>
              </a:xfrm>
              <a:prstGeom prst="rect">
                <a:avLst/>
              </a:prstGeom>
              <a:blipFill rotWithShape="1">
                <a:blip r:embed="rId7"/>
                <a:stretch>
                  <a:fillRect l="-664" t="-6557" r="-2658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7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ElGamalBI.java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06381"/>
            <a:ext cx="47933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1. </a:t>
            </a:r>
            <a:r>
              <a:rPr lang="ko-KR" altLang="en-US" sz="1400" dirty="0" err="1"/>
              <a:t>키생성</a:t>
            </a:r>
            <a:r>
              <a:rPr lang="ko-KR" altLang="en-US" sz="1400" dirty="0"/>
              <a:t> </a:t>
            </a:r>
            <a:r>
              <a:rPr lang="en-US" altLang="ko-KR" sz="1400" dirty="0"/>
              <a:t>(Key Generation) </a:t>
            </a:r>
          </a:p>
          <a:p>
            <a:r>
              <a:rPr lang="en-US" altLang="ko-KR" sz="1400" dirty="0"/>
              <a:t>q</a:t>
            </a:r>
            <a:r>
              <a:rPr lang="ko-KR" altLang="en-US" sz="1400" dirty="0"/>
              <a:t>의 </a:t>
            </a:r>
            <a:r>
              <a:rPr lang="ko-KR" altLang="en-US" sz="1400" dirty="0" err="1"/>
              <a:t>비트수를</a:t>
            </a:r>
            <a:r>
              <a:rPr lang="ko-KR" altLang="en-US" sz="1400" dirty="0"/>
              <a:t> 입력하세요 </a:t>
            </a:r>
            <a:r>
              <a:rPr lang="en-US" altLang="ko-KR" sz="1400" dirty="0"/>
              <a:t>(1000</a:t>
            </a:r>
            <a:r>
              <a:rPr lang="ko-KR" altLang="en-US" sz="1400" dirty="0"/>
              <a:t>비트 이하</a:t>
            </a:r>
            <a:r>
              <a:rPr lang="en-US" altLang="ko-KR" sz="1400" dirty="0"/>
              <a:t>)&gt;&gt; 100</a:t>
            </a:r>
          </a:p>
          <a:p>
            <a:r>
              <a:rPr lang="en-US" altLang="ko-KR" sz="1400" dirty="0"/>
              <a:t>loop = 116</a:t>
            </a:r>
          </a:p>
          <a:p>
            <a:r>
              <a:rPr lang="en-US" altLang="ko-KR" sz="1400" dirty="0"/>
              <a:t>q = 660538669937162329671019445669</a:t>
            </a:r>
          </a:p>
          <a:p>
            <a:r>
              <a:rPr lang="ko-KR" altLang="en-US" sz="1400" dirty="0"/>
              <a:t>소수 </a:t>
            </a:r>
            <a:r>
              <a:rPr lang="en-US" altLang="ko-KR" sz="1400" dirty="0"/>
              <a:t>p = 2*q+1 = 1321077339874324659342038891339</a:t>
            </a:r>
          </a:p>
          <a:p>
            <a:r>
              <a:rPr lang="en-US" altLang="ko-KR" sz="1400" dirty="0"/>
              <a:t>p</a:t>
            </a:r>
            <a:r>
              <a:rPr lang="ko-KR" altLang="en-US" sz="1400" dirty="0"/>
              <a:t>의 </a:t>
            </a:r>
            <a:r>
              <a:rPr lang="en-US" altLang="ko-KR" sz="1400" dirty="0"/>
              <a:t>bit</a:t>
            </a:r>
            <a:r>
              <a:rPr lang="ko-KR" altLang="en-US" sz="1400" dirty="0"/>
              <a:t>수 </a:t>
            </a:r>
            <a:r>
              <a:rPr lang="en-US" altLang="ko-KR" sz="1400" dirty="0"/>
              <a:t>= 101</a:t>
            </a:r>
          </a:p>
          <a:p>
            <a:endParaRPr lang="ko-KR" altLang="en-US" sz="1400" dirty="0"/>
          </a:p>
          <a:p>
            <a:r>
              <a:rPr lang="ko-KR" altLang="en-US" sz="1400" dirty="0" err="1"/>
              <a:t>생성자</a:t>
            </a:r>
            <a:r>
              <a:rPr lang="ko-KR" altLang="en-US" sz="1400" dirty="0"/>
              <a:t> </a:t>
            </a:r>
            <a:r>
              <a:rPr lang="en-US" altLang="ko-KR" sz="1400" dirty="0"/>
              <a:t>g</a:t>
            </a:r>
            <a:r>
              <a:rPr lang="ko-KR" altLang="en-US" sz="1400" dirty="0"/>
              <a:t>는 </a:t>
            </a:r>
            <a:r>
              <a:rPr lang="en-US" altLang="ko-KR" sz="1400" dirty="0" err="1"/>
              <a:t>g^q</a:t>
            </a:r>
            <a:r>
              <a:rPr lang="en-US" altLang="ko-KR" sz="1400" dirty="0"/>
              <a:t> mod p = 1 </a:t>
            </a:r>
            <a:r>
              <a:rPr lang="ko-KR" altLang="en-US" sz="1400" dirty="0"/>
              <a:t>인 수를 선정 </a:t>
            </a:r>
          </a:p>
          <a:p>
            <a:r>
              <a:rPr lang="en-US" altLang="ko-KR" sz="1400" dirty="0"/>
              <a:t>loop = 2</a:t>
            </a:r>
          </a:p>
          <a:p>
            <a:r>
              <a:rPr lang="en-US" altLang="ko-KR" sz="1400" dirty="0"/>
              <a:t>g = 796917503013762129604435956421</a:t>
            </a:r>
          </a:p>
          <a:p>
            <a:endParaRPr lang="ko-KR" altLang="en-US" sz="1400" dirty="0"/>
          </a:p>
          <a:p>
            <a:r>
              <a:rPr lang="ko-KR" altLang="en-US" sz="1400" dirty="0"/>
              <a:t>개인키 </a:t>
            </a:r>
            <a:r>
              <a:rPr lang="en-US" altLang="ko-KR" sz="1400" dirty="0"/>
              <a:t>x </a:t>
            </a:r>
            <a:r>
              <a:rPr lang="ko-KR" altLang="en-US" sz="1400" dirty="0"/>
              <a:t>는 임의로 선정 </a:t>
            </a:r>
          </a:p>
          <a:p>
            <a:r>
              <a:rPr lang="en-US" altLang="ko-KR" sz="1400" dirty="0"/>
              <a:t>x = 655581759845177090865858884653</a:t>
            </a:r>
          </a:p>
          <a:p>
            <a:r>
              <a:rPr lang="ko-KR" altLang="en-US" sz="1400" dirty="0"/>
              <a:t>공개키 </a:t>
            </a:r>
            <a:r>
              <a:rPr lang="en-US" altLang="ko-KR" sz="1400" dirty="0"/>
              <a:t>y = </a:t>
            </a:r>
            <a:r>
              <a:rPr lang="en-US" altLang="ko-KR" sz="1400" dirty="0" err="1"/>
              <a:t>g^x</a:t>
            </a:r>
            <a:r>
              <a:rPr lang="en-US" altLang="ko-KR" sz="1400" dirty="0"/>
              <a:t> mod p </a:t>
            </a:r>
          </a:p>
          <a:p>
            <a:r>
              <a:rPr lang="en-US" altLang="ko-KR" sz="1400" dirty="0"/>
              <a:t>y = 230937086949196817004209073889</a:t>
            </a:r>
          </a:p>
          <a:p>
            <a:endParaRPr lang="ko-KR" altLang="en-US" sz="1400" dirty="0"/>
          </a:p>
          <a:p>
            <a:r>
              <a:rPr lang="en-US" altLang="ko-KR" sz="1400" dirty="0"/>
              <a:t>2. </a:t>
            </a:r>
            <a:r>
              <a:rPr lang="ko-KR" altLang="en-US" sz="1400" dirty="0"/>
              <a:t>암호화 </a:t>
            </a:r>
            <a:r>
              <a:rPr lang="en-US" altLang="ko-KR" sz="1400" dirty="0"/>
              <a:t>(Encryption) </a:t>
            </a:r>
          </a:p>
          <a:p>
            <a:r>
              <a:rPr lang="ko-KR" altLang="en-US" sz="1400" dirty="0" err="1"/>
              <a:t>평문을</a:t>
            </a:r>
            <a:r>
              <a:rPr lang="ko-KR" altLang="en-US" sz="1400" dirty="0"/>
              <a:t> 정수로 입력하세요 </a:t>
            </a:r>
            <a:r>
              <a:rPr lang="en-US" altLang="ko-KR" sz="1400" dirty="0"/>
              <a:t>&gt;&gt;&gt; 111111111</a:t>
            </a:r>
          </a:p>
          <a:p>
            <a:r>
              <a:rPr lang="ko-KR" altLang="en-US" sz="1400" dirty="0" err="1"/>
              <a:t>평문</a:t>
            </a:r>
            <a:r>
              <a:rPr lang="ko-KR" altLang="en-US" sz="1400" dirty="0"/>
              <a:t> </a:t>
            </a:r>
            <a:r>
              <a:rPr lang="en-US" altLang="ko-KR" sz="1400" dirty="0"/>
              <a:t>M = 111111111</a:t>
            </a:r>
          </a:p>
          <a:p>
            <a:r>
              <a:rPr lang="ko-KR" altLang="en-US" sz="1400" dirty="0"/>
              <a:t>암호문 </a:t>
            </a:r>
            <a:r>
              <a:rPr lang="en-US" altLang="ko-KR" sz="1400" dirty="0"/>
              <a:t>C1 = 806871049416881996688977785189</a:t>
            </a:r>
          </a:p>
          <a:p>
            <a:r>
              <a:rPr lang="ko-KR" altLang="en-US" sz="1400" dirty="0"/>
              <a:t>암호문 </a:t>
            </a:r>
            <a:r>
              <a:rPr lang="en-US" altLang="ko-KR" sz="1400" dirty="0"/>
              <a:t>C2 = 436817157945620804697925816413</a:t>
            </a:r>
          </a:p>
          <a:p>
            <a:endParaRPr lang="ko-KR" altLang="en-US" sz="1400" dirty="0"/>
          </a:p>
          <a:p>
            <a:r>
              <a:rPr lang="en-US" altLang="ko-KR" sz="1400" dirty="0"/>
              <a:t>3.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</a:t>
            </a:r>
            <a:r>
              <a:rPr lang="en-US" altLang="ko-KR" sz="1400" dirty="0"/>
              <a:t>(Decryption) </a:t>
            </a:r>
          </a:p>
          <a:p>
            <a:r>
              <a:rPr lang="ko-KR" altLang="en-US" sz="1400" dirty="0" err="1"/>
              <a:t>복호화된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평문</a:t>
            </a:r>
            <a:r>
              <a:rPr lang="ko-KR" altLang="en-US" sz="1400" dirty="0"/>
              <a:t> </a:t>
            </a:r>
            <a:r>
              <a:rPr lang="en-US" altLang="ko-KR" sz="1400" dirty="0"/>
              <a:t>M = C2/C1^x mod p = 111111111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74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ElGamal</a:t>
            </a:r>
            <a:r>
              <a:rPr lang="en-US" altLang="ko-KR" dirty="0"/>
              <a:t> </a:t>
            </a:r>
            <a:r>
              <a:rPr lang="ko-KR" altLang="en-US" dirty="0"/>
              <a:t>암호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안전한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소수 </a:t>
            </a:r>
            <a:r>
              <a:rPr lang="en-US" altLang="ko-KR" dirty="0" smtClean="0"/>
              <a:t>p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소수</a:t>
            </a:r>
            <a:r>
              <a:rPr lang="en-US" altLang="ko-KR" dirty="0" smtClean="0"/>
              <a:t> q</a:t>
            </a:r>
            <a:r>
              <a:rPr lang="ko-KR" altLang="en-US" dirty="0" smtClean="0"/>
              <a:t>에 대하여 </a:t>
            </a:r>
            <a:r>
              <a:rPr lang="en-US" altLang="ko-KR" dirty="0" smtClean="0"/>
              <a:t>p=2q+1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p</a:t>
            </a:r>
            <a:r>
              <a:rPr lang="ko-KR" altLang="en-US" dirty="0" smtClean="0"/>
              <a:t>가 소수가 되도록 선택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생성자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g</a:t>
            </a:r>
            <a:r>
              <a:rPr lang="ko-KR" altLang="en-US" dirty="0" smtClean="0"/>
              <a:t> 선택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g^q</a:t>
            </a:r>
            <a:r>
              <a:rPr lang="en-US" altLang="ko-KR" dirty="0" smtClean="0"/>
              <a:t> mod p = 1 </a:t>
            </a:r>
            <a:r>
              <a:rPr lang="ko-KR" altLang="en-US" dirty="0" smtClean="0"/>
              <a:t>이 되도록 </a:t>
            </a:r>
            <a:r>
              <a:rPr lang="en-US" altLang="ko-KR" dirty="0" smtClean="0"/>
              <a:t>g</a:t>
            </a:r>
            <a:r>
              <a:rPr lang="ko-KR" altLang="en-US" dirty="0" smtClean="0"/>
              <a:t>를 선택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204864"/>
            <a:ext cx="664239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q = new </a:t>
            </a:r>
            <a:r>
              <a:rPr lang="en-US" altLang="ko-KR" sz="1400" dirty="0" err="1"/>
              <a:t>BigInteger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bitLength</a:t>
            </a:r>
            <a:r>
              <a:rPr lang="en-US" altLang="ko-KR" sz="1400" dirty="0"/>
              <a:t>, certainty, </a:t>
            </a:r>
            <a:r>
              <a:rPr lang="en-US" altLang="ko-KR" sz="1400" dirty="0" err="1"/>
              <a:t>sr</a:t>
            </a:r>
            <a:r>
              <a:rPr lang="en-US" altLang="ko-KR" sz="1400" dirty="0"/>
              <a:t>); // </a:t>
            </a:r>
            <a:r>
              <a:rPr lang="ko-KR" altLang="en-US" sz="1400" dirty="0" err="1"/>
              <a:t>첫번째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난수</a:t>
            </a:r>
            <a:endParaRPr lang="ko-KR" altLang="en-US" sz="1400" dirty="0"/>
          </a:p>
          <a:p>
            <a:r>
              <a:rPr lang="en-US" altLang="ko-KR" sz="1400" dirty="0" err="1"/>
              <a:t>i</a:t>
            </a:r>
            <a:r>
              <a:rPr lang="en-US" altLang="ko-KR" sz="1400" dirty="0"/>
              <a:t>=0;</a:t>
            </a:r>
          </a:p>
          <a:p>
            <a:r>
              <a:rPr lang="en-US" altLang="ko-KR" sz="1400" dirty="0"/>
              <a:t>do {</a:t>
            </a:r>
          </a:p>
          <a:p>
            <a:pPr lvl="1"/>
            <a:r>
              <a:rPr lang="en-US" altLang="ko-KR" sz="1400" dirty="0"/>
              <a:t>p = </a:t>
            </a:r>
            <a:r>
              <a:rPr lang="en-US" altLang="ko-KR" sz="1400" dirty="0" err="1"/>
              <a:t>q.multiply</a:t>
            </a:r>
            <a:r>
              <a:rPr lang="en-US" altLang="ko-KR" sz="1400" dirty="0"/>
              <a:t>(two).add(one);     // p = 2*q+1 </a:t>
            </a:r>
            <a:r>
              <a:rPr lang="ko-KR" altLang="en-US" sz="1400" dirty="0"/>
              <a:t>을 계산 </a:t>
            </a:r>
          </a:p>
          <a:p>
            <a:pPr lvl="1"/>
            <a:r>
              <a:rPr lang="en-US" altLang="ko-KR" sz="1400" dirty="0"/>
              <a:t>if (</a:t>
            </a:r>
            <a:r>
              <a:rPr lang="en-US" altLang="ko-KR" sz="1400" dirty="0" err="1"/>
              <a:t>p.isProbablePrime</a:t>
            </a:r>
            <a:r>
              <a:rPr lang="en-US" altLang="ko-KR" sz="1400" dirty="0"/>
              <a:t>(certainty)) break;  // p</a:t>
            </a:r>
            <a:r>
              <a:rPr lang="ko-KR" altLang="en-US" sz="1400" dirty="0"/>
              <a:t>가 소수인지 검사 </a:t>
            </a:r>
          </a:p>
          <a:p>
            <a:pPr lvl="1"/>
            <a:r>
              <a:rPr lang="en-US" altLang="ko-KR" sz="1400" dirty="0"/>
              <a:t>q</a:t>
            </a:r>
            <a:r>
              <a:rPr lang="ko-KR" altLang="en-US" sz="1400" dirty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q.nextProbablePrime</a:t>
            </a:r>
            <a:r>
              <a:rPr lang="en-US" altLang="ko-KR" sz="1400" dirty="0"/>
              <a:t>();        // </a:t>
            </a:r>
            <a:r>
              <a:rPr lang="ko-KR" altLang="en-US" sz="1400" dirty="0"/>
              <a:t>다음 소수 </a:t>
            </a:r>
            <a:r>
              <a:rPr lang="en-US" altLang="ko-KR" sz="1400" dirty="0"/>
              <a:t>q</a:t>
            </a:r>
            <a:r>
              <a:rPr lang="ko-KR" altLang="en-US" sz="1400" dirty="0"/>
              <a:t>를 선택하여 다시 시도   </a:t>
            </a:r>
          </a:p>
          <a:p>
            <a:pPr lvl="1"/>
            <a:r>
              <a:rPr lang="en-US" altLang="ko-KR" sz="1400" dirty="0" err="1"/>
              <a:t>i</a:t>
            </a:r>
            <a:r>
              <a:rPr lang="en-US" altLang="ko-KR" sz="1400" dirty="0"/>
              <a:t>++;</a:t>
            </a:r>
          </a:p>
          <a:p>
            <a:r>
              <a:rPr lang="en-US" altLang="ko-KR" sz="1400" dirty="0"/>
              <a:t>} while (true);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157192"/>
            <a:ext cx="716298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i</a:t>
            </a:r>
            <a:r>
              <a:rPr lang="en-US" altLang="ko-KR" sz="1400" dirty="0"/>
              <a:t>=0;</a:t>
            </a:r>
          </a:p>
          <a:p>
            <a:r>
              <a:rPr lang="en-US" altLang="ko-KR" sz="1400" dirty="0"/>
              <a:t>do { </a:t>
            </a:r>
          </a:p>
          <a:p>
            <a:pPr lvl="1"/>
            <a:r>
              <a:rPr lang="en-US" altLang="ko-KR" sz="1400" dirty="0"/>
              <a:t>g = new </a:t>
            </a:r>
            <a:r>
              <a:rPr lang="en-US" altLang="ko-KR" sz="1400" dirty="0" err="1"/>
              <a:t>BigInteger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bitLength</a:t>
            </a:r>
            <a:r>
              <a:rPr lang="en-US" altLang="ko-KR" sz="1400" dirty="0"/>
              <a:t>, certainty, </a:t>
            </a:r>
            <a:r>
              <a:rPr lang="en-US" altLang="ko-KR" sz="1400" dirty="0" err="1"/>
              <a:t>sr</a:t>
            </a:r>
            <a:r>
              <a:rPr lang="en-US" altLang="ko-KR" sz="1400" dirty="0"/>
              <a:t>);  // </a:t>
            </a:r>
            <a:r>
              <a:rPr lang="ko-KR" altLang="en-US" sz="1400" dirty="0" err="1"/>
              <a:t>생성자</a:t>
            </a:r>
            <a:r>
              <a:rPr lang="ko-KR" altLang="en-US" sz="1400" dirty="0"/>
              <a:t> </a:t>
            </a:r>
            <a:r>
              <a:rPr lang="en-US" altLang="ko-KR" sz="1400" dirty="0"/>
              <a:t>g</a:t>
            </a:r>
            <a:r>
              <a:rPr lang="ko-KR" altLang="en-US" sz="1400" dirty="0"/>
              <a:t>를 소수 </a:t>
            </a:r>
            <a:r>
              <a:rPr lang="ko-KR" altLang="en-US" sz="1400" dirty="0" err="1"/>
              <a:t>난수로</a:t>
            </a:r>
            <a:r>
              <a:rPr lang="ko-KR" altLang="en-US" sz="1400" dirty="0"/>
              <a:t> 선택 </a:t>
            </a:r>
          </a:p>
          <a:p>
            <a:pPr lvl="1"/>
            <a:r>
              <a:rPr lang="en-US" altLang="ko-KR" sz="1400" dirty="0"/>
              <a:t>if (</a:t>
            </a:r>
            <a:r>
              <a:rPr lang="en-US" altLang="ko-KR" sz="1400" dirty="0" err="1"/>
              <a:t>g.modPow</a:t>
            </a:r>
            <a:r>
              <a:rPr lang="en-US" altLang="ko-KR" sz="1400" dirty="0"/>
              <a:t>(q, p).equals(one)) break;        // </a:t>
            </a:r>
            <a:r>
              <a:rPr lang="en-US" altLang="ko-KR" sz="1400" dirty="0" err="1"/>
              <a:t>g^q</a:t>
            </a:r>
            <a:r>
              <a:rPr lang="en-US" altLang="ko-KR" sz="1400" dirty="0"/>
              <a:t> mod p = 1 </a:t>
            </a:r>
            <a:r>
              <a:rPr lang="ko-KR" altLang="en-US" sz="1400" dirty="0"/>
              <a:t>인지 검사 </a:t>
            </a:r>
          </a:p>
          <a:p>
            <a:pPr lvl="1"/>
            <a:r>
              <a:rPr lang="en-US" altLang="ko-KR" sz="1400" dirty="0" err="1"/>
              <a:t>i</a:t>
            </a:r>
            <a:r>
              <a:rPr lang="en-US" altLang="ko-KR" sz="1400" dirty="0"/>
              <a:t>++;</a:t>
            </a:r>
          </a:p>
          <a:p>
            <a:r>
              <a:rPr lang="en-US" altLang="ko-KR" sz="1400" dirty="0"/>
              <a:t>} while (true);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535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ElGamal</a:t>
            </a:r>
            <a:r>
              <a:rPr lang="en-US" altLang="ko-KR" dirty="0"/>
              <a:t> </a:t>
            </a:r>
            <a:r>
              <a:rPr lang="ko-KR" altLang="en-US" dirty="0"/>
              <a:t>암호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개인키 </a:t>
            </a:r>
            <a:r>
              <a:rPr lang="en-US" altLang="ko-KR" dirty="0" smtClean="0"/>
              <a:t>x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난수로</a:t>
            </a:r>
            <a:r>
              <a:rPr lang="ko-KR" altLang="en-US" dirty="0" smtClean="0"/>
              <a:t> 선택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공개키는 </a:t>
            </a:r>
            <a:r>
              <a:rPr lang="en-US" altLang="ko-KR" dirty="0" smtClean="0"/>
              <a:t>y=</a:t>
            </a:r>
            <a:r>
              <a:rPr lang="en-US" altLang="ko-KR" dirty="0" err="1" smtClean="0"/>
              <a:t>g^x</a:t>
            </a:r>
            <a:r>
              <a:rPr lang="en-US" altLang="ko-KR" dirty="0" smtClean="0"/>
              <a:t> mod p </a:t>
            </a:r>
            <a:r>
              <a:rPr lang="ko-KR" altLang="en-US" dirty="0" smtClean="0"/>
              <a:t>계산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564904"/>
            <a:ext cx="7113999" cy="18774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x = new </a:t>
            </a:r>
            <a:r>
              <a:rPr lang="en-US" altLang="ko-KR" sz="1600" dirty="0" err="1"/>
              <a:t>BigInteger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bitLength</a:t>
            </a:r>
            <a:r>
              <a:rPr lang="en-US" altLang="ko-KR" sz="1600" dirty="0"/>
              <a:t>, certainty, </a:t>
            </a:r>
            <a:r>
              <a:rPr lang="en-US" altLang="ko-KR" sz="1600" dirty="0" err="1"/>
              <a:t>sr</a:t>
            </a:r>
            <a:r>
              <a:rPr lang="en-US" altLang="ko-KR" sz="1600" dirty="0"/>
              <a:t>);  // </a:t>
            </a:r>
            <a:r>
              <a:rPr lang="ko-KR" altLang="en-US" sz="1600" dirty="0"/>
              <a:t>개인키 </a:t>
            </a:r>
            <a:r>
              <a:rPr lang="en-US" altLang="ko-KR" sz="1600" dirty="0"/>
              <a:t>x</a:t>
            </a:r>
            <a:r>
              <a:rPr lang="ko-KR" altLang="en-US" sz="1600" dirty="0"/>
              <a:t>를 </a:t>
            </a:r>
            <a:r>
              <a:rPr lang="ko-KR" altLang="en-US" sz="1600" dirty="0" err="1"/>
              <a:t>난수로</a:t>
            </a:r>
            <a:r>
              <a:rPr lang="ko-KR" altLang="en-US" sz="1600" dirty="0"/>
              <a:t> 선택 </a:t>
            </a:r>
          </a:p>
          <a:p>
            <a:r>
              <a:rPr lang="en-US" altLang="ko-KR" sz="1600" dirty="0"/>
              <a:t>y = </a:t>
            </a:r>
            <a:r>
              <a:rPr lang="en-US" altLang="ko-KR" sz="1600" dirty="0" err="1"/>
              <a:t>g.modPow</a:t>
            </a:r>
            <a:r>
              <a:rPr lang="en-US" altLang="ko-KR" sz="1600" dirty="0"/>
              <a:t>(x, p);                            // </a:t>
            </a:r>
            <a:r>
              <a:rPr lang="ko-KR" altLang="en-US" sz="1600" dirty="0"/>
              <a:t>공개키 계산 </a:t>
            </a:r>
            <a:r>
              <a:rPr lang="en-US" altLang="ko-KR" sz="1600" dirty="0"/>
              <a:t>y=</a:t>
            </a:r>
            <a:r>
              <a:rPr lang="en-US" altLang="ko-KR" sz="1600" dirty="0" err="1"/>
              <a:t>g^x</a:t>
            </a:r>
            <a:r>
              <a:rPr lang="en-US" altLang="ko-KR" sz="1600" dirty="0"/>
              <a:t> mod p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</a:t>
            </a:r>
            <a:r>
              <a:rPr lang="ko-KR" altLang="en-US" sz="1600" dirty="0"/>
              <a:t>개인키 </a:t>
            </a:r>
            <a:r>
              <a:rPr lang="en-US" altLang="ko-KR" sz="1600" dirty="0"/>
              <a:t>x </a:t>
            </a:r>
            <a:r>
              <a:rPr lang="ko-KR" altLang="en-US" sz="1600" dirty="0"/>
              <a:t>는 임의로 선정 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("x = "+x);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</a:t>
            </a:r>
            <a:r>
              <a:rPr lang="ko-KR" altLang="en-US" sz="1600" dirty="0"/>
              <a:t>공개키 </a:t>
            </a:r>
            <a:r>
              <a:rPr lang="en-US" altLang="ko-KR" sz="1600" dirty="0"/>
              <a:t>y = </a:t>
            </a:r>
            <a:r>
              <a:rPr lang="en-US" altLang="ko-KR" sz="1600" dirty="0" err="1"/>
              <a:t>g^x</a:t>
            </a:r>
            <a:r>
              <a:rPr lang="en-US" altLang="ko-KR" sz="1600" dirty="0"/>
              <a:t> mod p ");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("y = "+y);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492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ElGamal</a:t>
            </a:r>
            <a:r>
              <a:rPr lang="en-US" altLang="ko-KR" dirty="0"/>
              <a:t> </a:t>
            </a:r>
            <a:r>
              <a:rPr lang="ko-KR" altLang="en-US" dirty="0"/>
              <a:t>암호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암호화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복호화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4388189" cy="24622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------------------- </a:t>
            </a:r>
            <a:r>
              <a:rPr lang="ko-KR" altLang="en-US" sz="1400" dirty="0"/>
              <a:t>암호화 </a:t>
            </a:r>
            <a:r>
              <a:rPr lang="en-US" altLang="ko-KR" sz="1400" dirty="0"/>
              <a:t>----------------------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("\n2. </a:t>
            </a:r>
            <a:r>
              <a:rPr lang="ko-KR" altLang="en-US" sz="1400" dirty="0"/>
              <a:t>암호화 </a:t>
            </a:r>
            <a:r>
              <a:rPr lang="en-US" altLang="ko-KR" sz="1400" dirty="0"/>
              <a:t>(Encryption) ");</a:t>
            </a:r>
          </a:p>
          <a:p>
            <a:r>
              <a:rPr lang="nl-NL" altLang="ko-KR" sz="1400" dirty="0"/>
              <a:t>BigInteger M, C1, C2, k; </a:t>
            </a:r>
          </a:p>
          <a:p>
            <a:r>
              <a:rPr lang="en-US" altLang="ko-KR" sz="1400" dirty="0" err="1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평문을</a:t>
            </a:r>
            <a:r>
              <a:rPr lang="ko-KR" altLang="en-US" sz="1400" dirty="0"/>
              <a:t> 정수로 입력하세요 </a:t>
            </a:r>
            <a:r>
              <a:rPr lang="en-US" altLang="ko-KR" sz="1400" dirty="0"/>
              <a:t>&gt;&gt;&gt; ");</a:t>
            </a:r>
          </a:p>
          <a:p>
            <a:r>
              <a:rPr lang="en-US" altLang="ko-KR" sz="1400" dirty="0"/>
              <a:t>M = </a:t>
            </a:r>
            <a:r>
              <a:rPr lang="en-US" altLang="ko-KR" sz="1400" dirty="0" err="1"/>
              <a:t>s.nextBigInteger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/>
              <a:t>k = new </a:t>
            </a:r>
            <a:r>
              <a:rPr lang="en-US" altLang="ko-KR" sz="1400" dirty="0" err="1"/>
              <a:t>BigInteger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bitLength</a:t>
            </a:r>
            <a:r>
              <a:rPr lang="en-US" altLang="ko-KR" sz="1400" dirty="0"/>
              <a:t>, certainty, </a:t>
            </a:r>
            <a:r>
              <a:rPr lang="en-US" altLang="ko-KR" sz="1400" dirty="0" err="1"/>
              <a:t>sr</a:t>
            </a:r>
            <a:r>
              <a:rPr lang="en-US" altLang="ko-KR" sz="1400" dirty="0"/>
              <a:t>); </a:t>
            </a:r>
          </a:p>
          <a:p>
            <a:r>
              <a:rPr lang="en-US" altLang="ko-KR" sz="1400" dirty="0"/>
              <a:t>C1 = </a:t>
            </a:r>
            <a:r>
              <a:rPr lang="en-US" altLang="ko-KR" sz="1400" dirty="0" err="1"/>
              <a:t>g.modPow</a:t>
            </a:r>
            <a:r>
              <a:rPr lang="en-US" altLang="ko-KR" sz="1400" dirty="0"/>
              <a:t>(k, p);</a:t>
            </a:r>
          </a:p>
          <a:p>
            <a:r>
              <a:rPr lang="en-US" altLang="ko-KR" sz="1400" dirty="0"/>
              <a:t>C2 = </a:t>
            </a:r>
            <a:r>
              <a:rPr lang="en-US" altLang="ko-KR" sz="1400" dirty="0" err="1"/>
              <a:t>y.modPow</a:t>
            </a:r>
            <a:r>
              <a:rPr lang="en-US" altLang="ko-KR" sz="1400" dirty="0"/>
              <a:t>(k, p).multiply(M).mod(p);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평문</a:t>
            </a:r>
            <a:r>
              <a:rPr lang="ko-KR" altLang="en-US" sz="1400" dirty="0"/>
              <a:t> </a:t>
            </a:r>
            <a:r>
              <a:rPr lang="en-US" altLang="ko-KR" sz="1400" dirty="0"/>
              <a:t>M = "+M);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암호문 </a:t>
            </a:r>
            <a:r>
              <a:rPr lang="en-US" altLang="ko-KR" sz="1400" dirty="0"/>
              <a:t>C1 = "+C1);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암호문 </a:t>
            </a:r>
            <a:r>
              <a:rPr lang="en-US" altLang="ko-KR" sz="1400" dirty="0"/>
              <a:t>C2 = "+C2);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04557" y="4797152"/>
            <a:ext cx="5571205" cy="1169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-------------------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</a:t>
            </a:r>
            <a:r>
              <a:rPr lang="en-US" altLang="ko-KR" sz="1400" dirty="0"/>
              <a:t>----------------------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("\n3.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</a:t>
            </a:r>
            <a:r>
              <a:rPr lang="en-US" altLang="ko-KR" sz="1400" dirty="0"/>
              <a:t>(Decryption) ");</a:t>
            </a:r>
          </a:p>
          <a:p>
            <a:r>
              <a:rPr lang="en-US" altLang="ko-KR" sz="1400" dirty="0" err="1"/>
              <a:t>BigInteger</a:t>
            </a:r>
            <a:r>
              <a:rPr lang="en-US" altLang="ko-KR" sz="1400" dirty="0"/>
              <a:t> temp = C1.modPow(</a:t>
            </a:r>
            <a:r>
              <a:rPr lang="en-US" altLang="ko-KR" sz="1400" dirty="0" err="1"/>
              <a:t>x,p</a:t>
            </a:r>
            <a:r>
              <a:rPr lang="en-US" altLang="ko-KR" sz="1400" dirty="0"/>
              <a:t>);  </a:t>
            </a:r>
          </a:p>
          <a:p>
            <a:r>
              <a:rPr lang="en-US" altLang="ko-KR" sz="1400" dirty="0" err="1"/>
              <a:t>BigInteger</a:t>
            </a:r>
            <a:r>
              <a:rPr lang="en-US" altLang="ko-KR" sz="1400" dirty="0"/>
              <a:t> MM = C2.multiply(</a:t>
            </a:r>
            <a:r>
              <a:rPr lang="en-US" altLang="ko-KR" sz="1400" dirty="0" err="1"/>
              <a:t>temp.modInverse</a:t>
            </a:r>
            <a:r>
              <a:rPr lang="en-US" altLang="ko-KR" sz="1400" dirty="0"/>
              <a:t>(p)).mod(p);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복호화된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평문</a:t>
            </a:r>
            <a:r>
              <a:rPr lang="ko-KR" altLang="en-US" sz="1400" dirty="0"/>
              <a:t> </a:t>
            </a:r>
            <a:r>
              <a:rPr lang="en-US" altLang="ko-KR" sz="1400" dirty="0"/>
              <a:t>M = C2/C1^x mod p = "+MM);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89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Schnorr</a:t>
            </a:r>
            <a:r>
              <a:rPr lang="en-US" altLang="ko-KR" dirty="0"/>
              <a:t> </a:t>
            </a:r>
            <a:r>
              <a:rPr lang="ko-KR" altLang="en-US" dirty="0"/>
              <a:t>서명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이산대수 기반의 전자서명 </a:t>
            </a:r>
            <a:endParaRPr lang="en-US" altLang="ko-KR" dirty="0" smtClean="0"/>
          </a:p>
          <a:p>
            <a:r>
              <a:rPr lang="ko-KR" altLang="en-US" dirty="0" smtClean="0"/>
              <a:t>안전성이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증명된 간단한 전자서명 </a:t>
            </a:r>
            <a:endParaRPr lang="en-US" altLang="ko-KR" dirty="0" smtClean="0"/>
          </a:p>
          <a:p>
            <a:pPr lvl="1"/>
            <a:r>
              <a:rPr lang="en-US" altLang="ko-KR" dirty="0" err="1"/>
              <a:t>Schnorr</a:t>
            </a:r>
            <a:r>
              <a:rPr lang="en-US" altLang="ko-KR" dirty="0"/>
              <a:t> </a:t>
            </a:r>
            <a:r>
              <a:rPr lang="en-US" altLang="ko-KR" dirty="0" smtClean="0"/>
              <a:t>group</a:t>
            </a:r>
            <a:r>
              <a:rPr lang="ko-KR" altLang="en-US" dirty="0" smtClean="0"/>
              <a:t>에 속하는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선정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r>
              <a:rPr lang="en-US" altLang="ko-KR" dirty="0" err="1" smtClean="0"/>
              <a:t>Schnorr</a:t>
            </a:r>
            <a:r>
              <a:rPr lang="en-US" altLang="ko-KR" dirty="0" smtClean="0"/>
              <a:t> group (</a:t>
            </a:r>
            <a:r>
              <a:rPr lang="ko-KR" altLang="en-US" dirty="0" smtClean="0"/>
              <a:t>안전한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그룹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p: </a:t>
            </a:r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소수 </a:t>
            </a:r>
            <a:r>
              <a:rPr lang="en-US" altLang="ko-KR" dirty="0" smtClean="0"/>
              <a:t>(1024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q: (p-1)/2</a:t>
            </a:r>
            <a:r>
              <a:rPr lang="ko-KR" altLang="en-US" dirty="0" smtClean="0"/>
              <a:t>을 나누는 작은 사이즈의 소수 </a:t>
            </a:r>
            <a:r>
              <a:rPr lang="en-US" altLang="ko-KR" dirty="0" smtClean="0"/>
              <a:t>(160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 </a:t>
            </a:r>
          </a:p>
          <a:p>
            <a:pPr lvl="2"/>
            <a:r>
              <a:rPr lang="en-US" altLang="ko-KR" dirty="0" smtClean="0"/>
              <a:t>p=q*r+1 </a:t>
            </a:r>
            <a:r>
              <a:rPr lang="ko-KR" altLang="en-US" dirty="0" smtClean="0"/>
              <a:t>을 만족하는 </a:t>
            </a:r>
            <a:r>
              <a:rPr lang="en-US" altLang="ko-KR" dirty="0" smtClean="0"/>
              <a:t>q </a:t>
            </a:r>
            <a:r>
              <a:rPr lang="ko-KR" altLang="en-US" dirty="0" smtClean="0"/>
              <a:t>찾기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g: </a:t>
            </a:r>
            <a:r>
              <a:rPr lang="ko-KR" altLang="en-US" dirty="0" smtClean="0"/>
              <a:t>위수가 </a:t>
            </a:r>
            <a:r>
              <a:rPr lang="en-US" altLang="ko-KR" dirty="0" smtClean="0"/>
              <a:t>q</a:t>
            </a:r>
            <a:r>
              <a:rPr lang="ko-KR" altLang="en-US" dirty="0" smtClean="0"/>
              <a:t>인 </a:t>
            </a:r>
            <a:r>
              <a:rPr lang="ko-KR" altLang="en-US" dirty="0" err="1" smtClean="0"/>
              <a:t>생성자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err="1" smtClean="0"/>
              <a:t>h^r</a:t>
            </a:r>
            <a:r>
              <a:rPr lang="en-US" altLang="ko-KR" dirty="0" smtClean="0"/>
              <a:t> mod p 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이 아닌 어떤 수 </a:t>
            </a:r>
            <a:r>
              <a:rPr lang="en-US" altLang="ko-KR" dirty="0" smtClean="0"/>
              <a:t>h</a:t>
            </a:r>
            <a:r>
              <a:rPr lang="ko-KR" altLang="en-US" dirty="0" smtClean="0"/>
              <a:t>를 선택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g=</a:t>
            </a:r>
            <a:r>
              <a:rPr lang="en-US" altLang="ko-KR" dirty="0" err="1" smtClean="0"/>
              <a:t>h^r</a:t>
            </a:r>
            <a:r>
              <a:rPr lang="en-US" altLang="ko-KR" dirty="0" smtClean="0"/>
              <a:t> mod p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생성자로</a:t>
            </a:r>
            <a:r>
              <a:rPr lang="ko-KR" altLang="en-US" dirty="0" smtClean="0"/>
              <a:t> 선택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6146" name="Picture 2" descr="Claus-Peter Schno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6" y="620688"/>
            <a:ext cx="1905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547" y="2276872"/>
            <a:ext cx="187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Claus-Peter </a:t>
            </a:r>
            <a:r>
              <a:rPr lang="en-US" altLang="ko-KR" sz="1400" b="1" dirty="0" err="1"/>
              <a:t>Schnorr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32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Schnorr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키생성</a:t>
            </a:r>
            <a:endParaRPr lang="ko-KR" altLang="en-US" dirty="0"/>
          </a:p>
          <a:p>
            <a:pPr lvl="1"/>
            <a:r>
              <a:rPr lang="ko-KR" altLang="en-US" dirty="0"/>
              <a:t>비밀키 </a:t>
            </a:r>
            <a:r>
              <a:rPr lang="en-US" altLang="ko-KR" dirty="0" err="1"/>
              <a:t>x</a:t>
            </a:r>
            <a:r>
              <a:rPr lang="en-US" altLang="ko-KR" sz="1000" dirty="0" err="1"/>
              <a:t>A</a:t>
            </a:r>
            <a:endParaRPr lang="en-US" altLang="ko-KR" sz="1000" dirty="0"/>
          </a:p>
          <a:p>
            <a:pPr lvl="1"/>
            <a:r>
              <a:rPr lang="ko-KR" altLang="en-US" dirty="0"/>
              <a:t>공개키 </a:t>
            </a:r>
            <a:r>
              <a:rPr lang="en-US" altLang="ko-KR" dirty="0" err="1"/>
              <a:t>y</a:t>
            </a:r>
            <a:r>
              <a:rPr lang="en-US" altLang="ko-KR" sz="1050" dirty="0" err="1"/>
              <a:t>A</a:t>
            </a:r>
            <a:endParaRPr lang="en-US" altLang="ko-KR" sz="1050" dirty="0"/>
          </a:p>
          <a:p>
            <a:endParaRPr lang="ko-KR" altLang="en-US" dirty="0"/>
          </a:p>
          <a:p>
            <a:r>
              <a:rPr lang="ko-KR" altLang="en-US" dirty="0"/>
              <a:t>서명 생성</a:t>
            </a:r>
          </a:p>
          <a:p>
            <a:pPr lvl="1"/>
            <a:r>
              <a:rPr lang="ko-KR" altLang="en-US" dirty="0"/>
              <a:t>        는 </a:t>
            </a:r>
            <a:r>
              <a:rPr lang="en-US" altLang="ko-KR" dirty="0"/>
              <a:t>m</a:t>
            </a:r>
            <a:r>
              <a:rPr lang="ko-KR" altLang="en-US" dirty="0"/>
              <a:t>에 대한 서명 </a:t>
            </a:r>
          </a:p>
          <a:p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서명 검증</a:t>
            </a:r>
            <a:endParaRPr lang="ko-KR" altLang="en-US" sz="16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87682"/>
              </p:ext>
            </p:extLst>
          </p:nvPr>
        </p:nvGraphicFramePr>
        <p:xfrm>
          <a:off x="4716016" y="2996952"/>
          <a:ext cx="3519487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수식" r:id="rId3" imgW="1803240" imgH="736560" progId="Equation.3">
                  <p:embed/>
                </p:oleObj>
              </mc:Choice>
              <mc:Fallback>
                <p:oleObj name="수식" r:id="rId3" imgW="1803240" imgH="736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96952"/>
                        <a:ext cx="3519487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48303"/>
              </p:ext>
            </p:extLst>
          </p:nvPr>
        </p:nvGraphicFramePr>
        <p:xfrm>
          <a:off x="4644008" y="1556792"/>
          <a:ext cx="22225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수식" r:id="rId5" imgW="1091880" imgH="253800" progId="Equation.3">
                  <p:embed/>
                </p:oleObj>
              </mc:Choice>
              <mc:Fallback>
                <p:oleObj name="수식" r:id="rId5" imgW="10918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56792"/>
                        <a:ext cx="22225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98164"/>
              </p:ext>
            </p:extLst>
          </p:nvPr>
        </p:nvGraphicFramePr>
        <p:xfrm>
          <a:off x="1280766" y="3467348"/>
          <a:ext cx="8429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7" imgW="431613" imgH="203112" progId="Equation.3">
                  <p:embed/>
                </p:oleObj>
              </mc:Choice>
              <mc:Fallback>
                <p:oleObj name="Equation" r:id="rId7" imgW="431613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66" y="3467348"/>
                        <a:ext cx="8429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555119"/>
              </p:ext>
            </p:extLst>
          </p:nvPr>
        </p:nvGraphicFramePr>
        <p:xfrm>
          <a:off x="4716016" y="4797152"/>
          <a:ext cx="1660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9" imgW="850531" imgH="304668" progId="Equation.3">
                  <p:embed/>
                </p:oleObj>
              </mc:Choice>
              <mc:Fallback>
                <p:oleObj name="Equation" r:id="rId9" imgW="850531" imgH="3046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797152"/>
                        <a:ext cx="16605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0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Schnorr</a:t>
            </a:r>
            <a:r>
              <a:rPr lang="en-US" altLang="ko-KR" dirty="0"/>
              <a:t> </a:t>
            </a:r>
            <a:r>
              <a:rPr lang="ko-KR" altLang="en-US" dirty="0"/>
              <a:t>서명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6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서명자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5157" y="16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검증자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79637" y="2204864"/>
                <a:ext cx="1605504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𝑦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37" y="2204864"/>
                <a:ext cx="1605504" cy="667747"/>
              </a:xfrm>
              <a:prstGeom prst="rect">
                <a:avLst/>
              </a:prstGeom>
              <a:blipFill rotWithShape="1">
                <a:blip r:embed="rId2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7700" y="36450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서명생</a:t>
            </a:r>
            <a:r>
              <a:rPr lang="ko-KR" altLang="en-US"/>
              <a:t>성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700" y="4859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서명검증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7334" y="3383738"/>
                <a:ext cx="2899640" cy="94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𝑈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𝑉</m:t>
                      </m:r>
                      <m:r>
                        <a:rPr lang="en-US" altLang="ko-KR" b="0" i="1" smtClean="0">
                          <a:latin typeface="Cambria Math"/>
                        </a:rPr>
                        <m:t>=(</m:t>
                      </m:r>
                      <m:r>
                        <a:rPr lang="en-US" altLang="ko-KR" b="0" i="1" smtClean="0">
                          <a:latin typeface="Cambria Math"/>
                        </a:rPr>
                        <m:t>𝑘</m:t>
                      </m:r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𝑥𝐻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334" y="3383738"/>
                <a:ext cx="2899640" cy="949684"/>
              </a:xfrm>
              <a:prstGeom prst="rect">
                <a:avLst/>
              </a:prstGeom>
              <a:blipFill rotWithShape="1"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/>
          <p:cNvCxnSpPr>
            <a:stCxn id="12" idx="3"/>
          </p:cNvCxnSpPr>
          <p:nvPr/>
        </p:nvCxnSpPr>
        <p:spPr>
          <a:xfrm>
            <a:off x="4926974" y="3858580"/>
            <a:ext cx="1589242" cy="7945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92024" y="3851756"/>
                <a:ext cx="880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altLang="ko-KR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24" y="3851756"/>
                <a:ext cx="88017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6852" y="4848390"/>
                <a:ext cx="245772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𝑉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=?</m:t>
                      </m:r>
                      <m:r>
                        <a:rPr lang="en-US" altLang="ko-KR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52" y="4848390"/>
                <a:ext cx="2457724" cy="380810"/>
              </a:xfrm>
              <a:prstGeom prst="rect">
                <a:avLst/>
              </a:prstGeom>
              <a:blipFill rotWithShape="1">
                <a:blip r:embed="rId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907704" y="155679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55576" y="155679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55576" y="544522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55576" y="306896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55576" y="45091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1256" y="2149614"/>
                <a:ext cx="1836528" cy="374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latin typeface="Cambria Math"/>
                      </a:rPr>
                      <m:t>공개키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ko-KR" altLang="en-US" dirty="0" smtClean="0"/>
                  <a:t>를 공개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56" y="2149614"/>
                <a:ext cx="1836528" cy="374526"/>
              </a:xfrm>
              <a:prstGeom prst="rect">
                <a:avLst/>
              </a:prstGeom>
              <a:blipFill rotWithShape="1">
                <a:blip r:embed="rId6"/>
                <a:stretch>
                  <a:fillRect l="-664" t="-6557" r="-2658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2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SchnorrSig.java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33523"/>
            <a:ext cx="7843769" cy="463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Schnorr</a:t>
            </a:r>
            <a:r>
              <a:rPr lang="en-US" altLang="ko-KR" dirty="0"/>
              <a:t> </a:t>
            </a:r>
            <a:r>
              <a:rPr lang="ko-KR" altLang="en-US" dirty="0"/>
              <a:t>서명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안전한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p, q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q: 160 bit </a:t>
            </a:r>
            <a:r>
              <a:rPr lang="ko-KR" altLang="en-US" dirty="0" smtClean="0"/>
              <a:t>소수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p: 1024 bit </a:t>
            </a:r>
            <a:r>
              <a:rPr lang="ko-KR" altLang="en-US" dirty="0" smtClean="0"/>
              <a:t>소수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p-1|q=0 (p-1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q</a:t>
            </a:r>
            <a:r>
              <a:rPr lang="ko-KR" altLang="en-US" dirty="0" smtClean="0"/>
              <a:t>로 나누어 떨어지는 수 </a:t>
            </a:r>
            <a:r>
              <a:rPr lang="en-US" altLang="ko-KR" dirty="0" smtClean="0"/>
              <a:t>p</a:t>
            </a:r>
            <a:r>
              <a:rPr lang="ko-KR" altLang="en-US" dirty="0" smtClean="0"/>
              <a:t>를 선택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생성자</a:t>
            </a:r>
            <a:r>
              <a:rPr lang="en-US" altLang="ko-KR" dirty="0" smtClean="0"/>
              <a:t> g </a:t>
            </a:r>
            <a:r>
              <a:rPr lang="ko-KR" altLang="en-US" dirty="0" smtClean="0"/>
              <a:t>선택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g^q</a:t>
            </a:r>
            <a:r>
              <a:rPr lang="en-US" altLang="ko-KR" dirty="0" smtClean="0"/>
              <a:t> mod p = 1 </a:t>
            </a:r>
            <a:r>
              <a:rPr lang="ko-KR" altLang="en-US" dirty="0" smtClean="0"/>
              <a:t>을 만족하는 </a:t>
            </a:r>
            <a:r>
              <a:rPr lang="en-US" altLang="ko-KR" dirty="0" smtClean="0"/>
              <a:t>g </a:t>
            </a:r>
            <a:r>
              <a:rPr lang="ko-KR" altLang="en-US" dirty="0" smtClean="0"/>
              <a:t>선택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6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공부의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알고리즘의 동작을 직접 테스트해보자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JCA/JCE</a:t>
            </a:r>
            <a:r>
              <a:rPr lang="ko-KR" altLang="en-US" dirty="0" smtClean="0"/>
              <a:t>에 구현되어 있지 않은 암호 알고리즘을 직접 구현해보자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8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비밀서명</a:t>
            </a:r>
            <a:r>
              <a:rPr lang="en-US" altLang="ko-KR" dirty="0" smtClean="0"/>
              <a:t> (</a:t>
            </a:r>
            <a:r>
              <a:rPr lang="en-US" altLang="ko-KR" smtClean="0"/>
              <a:t>Secret Signature)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일반 전자서명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서명은 공개된 정보임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서명자가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이용하여 생성한 것이며 서명자의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알고 있으면 누구나 유효성 검증 가능 </a:t>
            </a:r>
            <a:endParaRPr lang="en-US" altLang="ko-KR" dirty="0" smtClean="0"/>
          </a:p>
          <a:p>
            <a:r>
              <a:rPr lang="ko-KR" altLang="en-US" dirty="0" smtClean="0"/>
              <a:t>비밀서명</a:t>
            </a:r>
            <a:r>
              <a:rPr lang="en-US" altLang="ko-KR" dirty="0" smtClean="0"/>
              <a:t>(secret signature) </a:t>
            </a:r>
          </a:p>
          <a:p>
            <a:pPr lvl="1"/>
            <a:r>
              <a:rPr lang="ko-KR" altLang="en-US" dirty="0" smtClean="0"/>
              <a:t>서명자가 특정 수신자만 검증할 수 있도록 서명을 생성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서명자는 자신의 </a:t>
            </a:r>
            <a:r>
              <a:rPr lang="ko-KR" altLang="en-US" dirty="0" err="1" smtClean="0"/>
              <a:t>개인키와</a:t>
            </a:r>
            <a:r>
              <a:rPr lang="ko-KR" altLang="en-US" dirty="0" smtClean="0"/>
              <a:t> 수신자의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이용하여 서명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수신자는 자신의 </a:t>
            </a:r>
            <a:r>
              <a:rPr lang="ko-KR" altLang="en-US" dirty="0" err="1" smtClean="0"/>
              <a:t>개인키와</a:t>
            </a:r>
            <a:r>
              <a:rPr lang="ko-KR" altLang="en-US" dirty="0" smtClean="0"/>
              <a:t> 송신자의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이용하여 서명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수신자간의 개인적인 업무에 사용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필요시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비밀서명의 유효성을 증명할 수 있음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6225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42153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906" y="5980638"/>
            <a:ext cx="58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http://cris.joongbu.ac.kr/publication/SS-WISA2007.pdf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072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비밀서명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6288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서명자 </a:t>
            </a:r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5157" y="162880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검증자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9752" y="2204864"/>
                <a:ext cx="1862881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04864"/>
                <a:ext cx="1862881" cy="667747"/>
              </a:xfrm>
              <a:prstGeom prst="rect">
                <a:avLst/>
              </a:prstGeom>
              <a:blipFill rotWithShape="1">
                <a:blip r:embed="rId2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7700" y="36450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서명생</a:t>
            </a:r>
            <a:r>
              <a:rPr lang="ko-KR" altLang="en-US"/>
              <a:t>성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700" y="4859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서명검증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704" y="3127388"/>
                <a:ext cx="3340466" cy="12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𝑈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𝑊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𝑉</m:t>
                      </m:r>
                      <m:r>
                        <a:rPr lang="en-US" altLang="ko-KR" b="0" i="1" smtClean="0">
                          <a:latin typeface="Cambria Math"/>
                        </a:rPr>
                        <m:t>=(</m:t>
                      </m:r>
                      <m:r>
                        <a:rPr lang="en-US" altLang="ko-KR" b="0" i="1" smtClean="0">
                          <a:latin typeface="Cambria Math"/>
                        </a:rPr>
                        <m:t>𝑘</m:t>
                      </m:r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27388"/>
                <a:ext cx="3340466" cy="1231940"/>
              </a:xfrm>
              <a:prstGeom prst="rect">
                <a:avLst/>
              </a:prstGeom>
              <a:blipFill rotWithShape="1">
                <a:blip r:embed="rId3"/>
                <a:stretch>
                  <a:fillRect b="-3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/>
          <p:cNvCxnSpPr>
            <a:stCxn id="12" idx="3"/>
          </p:cNvCxnSpPr>
          <p:nvPr/>
        </p:nvCxnSpPr>
        <p:spPr>
          <a:xfrm>
            <a:off x="5248170" y="3743358"/>
            <a:ext cx="1148416" cy="6534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92024" y="3573016"/>
                <a:ext cx="1164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altLang="ko-KR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024" y="3573016"/>
                <a:ext cx="116467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40152" y="4653136"/>
                <a:ext cx="2770951" cy="658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𝑊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 </m:t>
                      </m:r>
                      <m:r>
                        <a:rPr lang="en-US" altLang="ko-KR" i="1">
                          <a:latin typeface="Cambria Math"/>
                        </a:rPr>
                        <m:t>𝑚𝑜𝑑</m:t>
                      </m:r>
                      <m:r>
                        <a:rPr lang="en-US" altLang="ko-KR" i="1">
                          <a:latin typeface="Cambria Math"/>
                        </a:rPr>
                        <m:t> </m:t>
                      </m:r>
                      <m:r>
                        <a:rPr lang="en-US" altLang="ko-KR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𝑉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  <m:r>
                        <a:rPr lang="en-US" altLang="ko-KR" b="0" i="1" smtClean="0">
                          <a:latin typeface="Cambria Math"/>
                        </a:rPr>
                        <m:t>=?</m:t>
                      </m:r>
                      <m:r>
                        <a:rPr lang="en-US" altLang="ko-KR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653136"/>
                <a:ext cx="2770951" cy="658129"/>
              </a:xfrm>
              <a:prstGeom prst="rect">
                <a:avLst/>
              </a:prstGeom>
              <a:blipFill rotWithShape="1">
                <a:blip r:embed="rId5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907704" y="155679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55576" y="155679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55576" y="544522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55576" y="306896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755576" y="45091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4260" y="2060848"/>
                <a:ext cx="1543884" cy="28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200" b="0" i="1" smtClean="0">
                        <a:latin typeface="Cambria Math"/>
                      </a:rPr>
                      <m:t>공개키</m:t>
                    </m:r>
                    <m:sSub>
                      <m:sSubPr>
                        <m:ctrlPr>
                          <a:rPr lang="en-US" altLang="ko-K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ko-KR" sz="12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ko-K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sz="12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sz="1200" dirty="0" smtClean="0"/>
                  <a:t>를 공개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60" y="2060848"/>
                <a:ext cx="1543884" cy="280526"/>
              </a:xfrm>
              <a:prstGeom prst="rect">
                <a:avLst/>
              </a:prstGeom>
              <a:blipFill rotWithShape="1"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5503" y="2204864"/>
                <a:ext cx="1880387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03" y="2204864"/>
                <a:ext cx="1880387" cy="667747"/>
              </a:xfrm>
              <a:prstGeom prst="rect">
                <a:avLst/>
              </a:prstGeom>
              <a:blipFill rotWithShape="1">
                <a:blip r:embed="rId7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2409222" y="5598357"/>
                <a:ext cx="4753417" cy="531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𝑊</m:t>
                    </m:r>
                    <m:r>
                      <a:rPr lang="en-US" altLang="ko-KR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28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ko-KR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ko-KR" sz="28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sz="2800" i="1">
                        <a:latin typeface="Cambria Math"/>
                      </a:rPr>
                      <m:t> </m:t>
                    </m:r>
                    <m:r>
                      <a:rPr lang="en-US" altLang="ko-KR" sz="2800" i="1">
                        <a:latin typeface="Cambria Math"/>
                      </a:rPr>
                      <m:t>𝑚𝑜𝑑</m:t>
                    </m:r>
                    <m:r>
                      <a:rPr lang="en-US" altLang="ko-KR" sz="2800" i="1">
                        <a:latin typeface="Cambria Math"/>
                      </a:rPr>
                      <m:t> </m:t>
                    </m:r>
                    <m:r>
                      <a:rPr lang="en-US" altLang="ko-KR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ko-KR" sz="2800" i="1" dirty="0" smtClean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/>
                          </a:rPr>
                          <m:t>𝑈</m:t>
                        </m:r>
                      </m:e>
                      <m:sup>
                        <m:sSub>
                          <m:sSubPr>
                            <m:ctrlPr>
                              <a:rPr lang="en-US" altLang="ko-K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p>
                    </m:sSup>
                    <m:r>
                      <a:rPr lang="en-US" altLang="ko-KR" sz="2800" i="1">
                        <a:latin typeface="Cambria Math"/>
                      </a:rPr>
                      <m:t> </m:t>
                    </m:r>
                    <m:r>
                      <a:rPr lang="en-US" altLang="ko-KR" sz="2800" i="1">
                        <a:latin typeface="Cambria Math"/>
                      </a:rPr>
                      <m:t>𝑚𝑜𝑑</m:t>
                    </m:r>
                    <m:r>
                      <a:rPr lang="en-US" altLang="ko-KR" sz="2800" i="1">
                        <a:latin typeface="Cambria Math"/>
                      </a:rPr>
                      <m:t> </m:t>
                    </m:r>
                    <m:r>
                      <a:rPr lang="en-US" altLang="ko-KR" sz="2800" i="1">
                        <a:latin typeface="Cambria Math"/>
                      </a:rPr>
                      <m:t>𝑝</m:t>
                    </m:r>
                  </m:oMath>
                </a14:m>
                <a:endParaRPr lang="en-US" altLang="ko-KR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22" y="5598357"/>
                <a:ext cx="4753417" cy="531428"/>
              </a:xfrm>
              <a:prstGeom prst="rect">
                <a:avLst/>
              </a:prstGeom>
              <a:blipFill rotWithShape="1">
                <a:blip r:embed="rId8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83768" y="6237312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서명자 </a:t>
            </a:r>
            <a:r>
              <a:rPr lang="en-US" altLang="ko-KR" dirty="0" smtClean="0"/>
              <a:t>A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검증자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B</a:t>
            </a:r>
            <a:r>
              <a:rPr lang="ko-KR" altLang="en-US" dirty="0" smtClean="0"/>
              <a:t>가 공유하는 비밀정보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784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SecretSig.java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2771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36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암호 프로토콜 구현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디피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헬만</a:t>
            </a:r>
            <a:r>
              <a:rPr lang="ko-KR" altLang="en-US" dirty="0" smtClean="0"/>
              <a:t> 키 합의 </a:t>
            </a:r>
            <a:r>
              <a:rPr lang="en-US" altLang="ko-KR" dirty="0" smtClean="0"/>
              <a:t>(</a:t>
            </a:r>
            <a:r>
              <a:rPr lang="en-US" altLang="ko-KR" dirty="0" err="1"/>
              <a:t>Diffie</a:t>
            </a:r>
            <a:r>
              <a:rPr lang="en-US" altLang="ko-KR" dirty="0"/>
              <a:t>-Hellman </a:t>
            </a:r>
            <a:r>
              <a:rPr lang="en-US" altLang="ko-KR" dirty="0" smtClean="0"/>
              <a:t>Key Agreement) </a:t>
            </a:r>
          </a:p>
          <a:p>
            <a:r>
              <a:rPr lang="ko-KR" altLang="en-US" dirty="0" smtClean="0"/>
              <a:t>은닉서명 </a:t>
            </a:r>
            <a:r>
              <a:rPr lang="en-US" altLang="ko-KR" dirty="0" smtClean="0"/>
              <a:t>(Blind Signature) </a:t>
            </a:r>
          </a:p>
          <a:p>
            <a:r>
              <a:rPr lang="ko-KR" altLang="en-US" dirty="0" err="1" smtClean="0"/>
              <a:t>영지식증명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(Zero-knowledge Proof)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997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키 합의 </a:t>
            </a:r>
            <a:r>
              <a:rPr lang="en-US" altLang="ko-KR" dirty="0"/>
              <a:t>(</a:t>
            </a:r>
            <a:r>
              <a:rPr lang="en-US" altLang="ko-KR" dirty="0" err="1"/>
              <a:t>Diffie</a:t>
            </a:r>
            <a:r>
              <a:rPr lang="en-US" altLang="ko-KR" dirty="0"/>
              <a:t>-Hellman Key Agreement)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디피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헬만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키합의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비밀채널을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이용하지 않고도 키를 안전하게 합의하는 방법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SSL/TLS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브라우저와 서버 사이의 비밀채널 생성에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5" y="2780928"/>
            <a:ext cx="72787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942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DH.java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7920881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54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은닉서명</a:t>
            </a:r>
            <a:r>
              <a:rPr lang="en-US" altLang="ko-KR" dirty="0" smtClean="0"/>
              <a:t> (Blind Signature)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은닉서명이란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사용자 </a:t>
            </a:r>
            <a:r>
              <a:rPr lang="en-US" altLang="ko-KR" dirty="0"/>
              <a:t>A</a:t>
            </a:r>
            <a:r>
              <a:rPr lang="ko-KR" altLang="en-US" dirty="0"/>
              <a:t>가 서명자 </a:t>
            </a:r>
            <a:r>
              <a:rPr lang="en-US" altLang="ko-KR" dirty="0"/>
              <a:t>B</a:t>
            </a:r>
            <a:r>
              <a:rPr lang="ko-KR" altLang="en-US" dirty="0"/>
              <a:t>에게 자신의 메시지를 </a:t>
            </a:r>
            <a:r>
              <a:rPr lang="ko-KR" altLang="en-US" dirty="0" smtClean="0"/>
              <a:t>보여주지 </a:t>
            </a:r>
            <a:r>
              <a:rPr lang="ko-KR" altLang="en-US" dirty="0"/>
              <a:t>않고 서명을 얻는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메시지의 </a:t>
            </a:r>
            <a:r>
              <a:rPr lang="ko-KR" altLang="en-US" dirty="0" err="1"/>
              <a:t>비밀성을</a:t>
            </a:r>
            <a:r>
              <a:rPr lang="ko-KR" altLang="en-US" dirty="0"/>
              <a:t> 지키면서 타인의 인증을 </a:t>
            </a:r>
            <a:r>
              <a:rPr lang="ko-KR" altLang="en-US" dirty="0" smtClean="0"/>
              <a:t>받기 위해 </a:t>
            </a:r>
            <a:r>
              <a:rPr lang="ko-KR" altLang="en-US" dirty="0"/>
              <a:t>사용  </a:t>
            </a:r>
            <a:endParaRPr lang="en-US" altLang="ko-KR" dirty="0" smtClean="0"/>
          </a:p>
          <a:p>
            <a:pPr lvl="1"/>
            <a:r>
              <a:rPr lang="en-US" altLang="ko-KR" dirty="0"/>
              <a:t>1982</a:t>
            </a:r>
            <a:r>
              <a:rPr lang="ko-KR" altLang="en-US" dirty="0"/>
              <a:t>년 </a:t>
            </a:r>
            <a:r>
              <a:rPr lang="en-US" altLang="ko-KR" dirty="0" smtClean="0"/>
              <a:t>David </a:t>
            </a:r>
            <a:r>
              <a:rPr lang="en-US" altLang="ko-KR" dirty="0" err="1" smtClean="0"/>
              <a:t>Chaum</a:t>
            </a:r>
            <a:r>
              <a:rPr lang="ko-KR" altLang="en-US" dirty="0"/>
              <a:t>이 </a:t>
            </a:r>
            <a:r>
              <a:rPr lang="ko-KR" altLang="en-US" dirty="0" smtClean="0"/>
              <a:t>제안 </a:t>
            </a:r>
            <a:endParaRPr lang="en-US" altLang="ko-KR" dirty="0" smtClean="0"/>
          </a:p>
          <a:p>
            <a:r>
              <a:rPr lang="ko-KR" altLang="en-US" dirty="0" smtClean="0"/>
              <a:t>응용분야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고객이 </a:t>
            </a:r>
            <a:r>
              <a:rPr lang="ko-KR" altLang="en-US" dirty="0"/>
              <a:t>은행에서 전자화폐를 인출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소유자가 누구인지 모르도록 서명된 화폐를 발행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투표자가 </a:t>
            </a:r>
            <a:r>
              <a:rPr lang="ko-KR" altLang="en-US" dirty="0"/>
              <a:t>투표용지를 </a:t>
            </a:r>
            <a:r>
              <a:rPr lang="ko-KR" altLang="en-US" dirty="0" smtClean="0"/>
              <a:t>발급받음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투표자의 기표 내용은 볼 수 없는 상태에서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선거관리자는 투표용지에 서명함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19458" name="Picture 2" descr="Image result for blind 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8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94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전자화폐 발행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12768" cy="46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5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은닉서명</a:t>
            </a:r>
            <a:r>
              <a:rPr lang="en-US" altLang="ko-KR" dirty="0"/>
              <a:t> (Blind Signature)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기반 은닉서명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9" y="2420888"/>
            <a:ext cx="78771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5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잉여계에서의</a:t>
            </a:r>
            <a:r>
              <a:rPr lang="ko-KR" altLang="en-US" dirty="0" smtClean="0"/>
              <a:t> 사칙연산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잉여계와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모듈러</a:t>
            </a:r>
            <a:r>
              <a:rPr lang="ko-KR" altLang="en-US" dirty="0" smtClean="0"/>
              <a:t> 연산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최대공약수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역수 계산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모듈러승산</a:t>
            </a:r>
            <a:r>
              <a:rPr lang="ko-KR" altLang="en-US" dirty="0" smtClean="0"/>
              <a:t> </a:t>
            </a:r>
            <a:r>
              <a:rPr lang="ko-KR" altLang="en-US" dirty="0"/>
              <a:t>테이블 </a:t>
            </a:r>
            <a:r>
              <a:rPr lang="ko-KR" altLang="en-US" dirty="0" smtClean="0"/>
              <a:t>만들기</a:t>
            </a:r>
            <a:endParaRPr lang="ko-KR" altLang="en-US" dirty="0"/>
          </a:p>
          <a:p>
            <a:r>
              <a:rPr lang="en-US" altLang="ko-KR" dirty="0" smtClean="0"/>
              <a:t>2. </a:t>
            </a:r>
            <a:r>
              <a:rPr lang="en-US" altLang="ko-KR" dirty="0" err="1" smtClean="0"/>
              <a:t>Java.math.BigInteger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수들의 사칙연산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암호 알고리즘 구현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알고리즘 구현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ElGamal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구현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Schnorr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서명 알고리즘 구현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암호 프로토콜 구현 </a:t>
            </a:r>
            <a:endParaRPr lang="en-US" altLang="ko-KR" dirty="0" smtClean="0"/>
          </a:p>
          <a:p>
            <a:pPr lvl="1"/>
            <a:r>
              <a:rPr lang="ko-KR" altLang="en-US" dirty="0" err="1"/>
              <a:t>디피</a:t>
            </a:r>
            <a:r>
              <a:rPr lang="en-US" altLang="ko-KR" dirty="0"/>
              <a:t>-</a:t>
            </a:r>
            <a:r>
              <a:rPr lang="ko-KR" altLang="en-US" dirty="0" err="1"/>
              <a:t>헬만</a:t>
            </a:r>
            <a:r>
              <a:rPr lang="ko-KR" altLang="en-US" dirty="0"/>
              <a:t> 키 합의 </a:t>
            </a:r>
            <a:r>
              <a:rPr lang="en-US" altLang="ko-KR" dirty="0"/>
              <a:t>(</a:t>
            </a:r>
            <a:r>
              <a:rPr lang="en-US" altLang="ko-KR" dirty="0" err="1"/>
              <a:t>Diffie</a:t>
            </a:r>
            <a:r>
              <a:rPr lang="en-US" altLang="ko-KR" dirty="0"/>
              <a:t>-Hellman Key Agreement) </a:t>
            </a:r>
          </a:p>
          <a:p>
            <a:pPr lvl="1"/>
            <a:r>
              <a:rPr lang="ko-KR" altLang="en-US" dirty="0"/>
              <a:t>은닉서명 </a:t>
            </a:r>
            <a:r>
              <a:rPr lang="en-US" altLang="ko-KR" dirty="0"/>
              <a:t>(Blind Signature) </a:t>
            </a:r>
          </a:p>
          <a:p>
            <a:pPr lvl="1"/>
            <a:r>
              <a:rPr lang="ko-KR" altLang="en-US" dirty="0" err="1"/>
              <a:t>영지식증명</a:t>
            </a:r>
            <a:r>
              <a:rPr lang="ko-KR" altLang="en-US" dirty="0"/>
              <a:t> </a:t>
            </a:r>
            <a:r>
              <a:rPr lang="en-US" altLang="ko-KR" dirty="0"/>
              <a:t>(Zero-knowledge Proof) </a:t>
            </a:r>
            <a:endParaRPr lang="ko-KR" altLang="en-US" dirty="0"/>
          </a:p>
          <a:p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3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BlindSig.java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0678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84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영지식증명</a:t>
            </a:r>
            <a:r>
              <a:rPr lang="ko-KR" altLang="en-US" dirty="0"/>
              <a:t> </a:t>
            </a:r>
            <a:r>
              <a:rPr lang="en-US" altLang="ko-KR" dirty="0"/>
              <a:t>(Zero-Knowledge Proof)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공개할 수 있는 증명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수학에서의 </a:t>
            </a:r>
            <a:r>
              <a:rPr lang="ko-KR" altLang="en-US" dirty="0"/>
              <a:t>정리와 </a:t>
            </a:r>
            <a:r>
              <a:rPr lang="ko-KR" altLang="en-US" dirty="0" smtClean="0"/>
              <a:t>증명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자신이 </a:t>
            </a:r>
            <a:r>
              <a:rPr lang="ko-KR" altLang="en-US" dirty="0"/>
              <a:t>주장하는 정리가 옳다는 것을 수학적으로 증명하여 공개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피타고라스 </a:t>
            </a:r>
            <a:r>
              <a:rPr lang="ko-KR" altLang="en-US" dirty="0"/>
              <a:t>정리 </a:t>
            </a:r>
            <a:r>
              <a:rPr lang="ko-KR" altLang="en-US" dirty="0" smtClean="0"/>
              <a:t>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공개할 </a:t>
            </a:r>
            <a:r>
              <a:rPr lang="ko-KR" altLang="en-US" dirty="0"/>
              <a:t>수 없는 증명 </a:t>
            </a:r>
            <a:r>
              <a:rPr lang="ko-KR" altLang="en-US" dirty="0" smtClean="0"/>
              <a:t>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비밀정보는 </a:t>
            </a:r>
            <a:r>
              <a:rPr lang="ko-KR" altLang="en-US" dirty="0"/>
              <a:t>한번 공개하면 더 이상 쓸 수 없음 </a:t>
            </a:r>
            <a:r>
              <a:rPr lang="ko-KR" altLang="en-US" dirty="0" smtClean="0"/>
              <a:t>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알리바바와</a:t>
            </a:r>
            <a:r>
              <a:rPr lang="ko-KR" altLang="en-US" dirty="0" smtClean="0"/>
              <a:t> </a:t>
            </a:r>
            <a:r>
              <a:rPr lang="en-US" altLang="ko-KR" dirty="0"/>
              <a:t>40</a:t>
            </a:r>
            <a:r>
              <a:rPr lang="ko-KR" altLang="en-US" dirty="0"/>
              <a:t>인의 도적 </a:t>
            </a:r>
            <a:r>
              <a:rPr lang="en-US" altLang="ko-KR" dirty="0"/>
              <a:t>– </a:t>
            </a:r>
            <a:r>
              <a:rPr lang="ko-KR" altLang="en-US" dirty="0"/>
              <a:t>보물동굴의 문을 여는 </a:t>
            </a:r>
            <a:r>
              <a:rPr lang="ko-KR" altLang="en-US" dirty="0" smtClean="0"/>
              <a:t>암호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로그인 패스워드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447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영지식증명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(Zero-Knowledge Proof)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영지식증명이란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/>
              <a:t>내가 알고 있는 어떤 중요한 정보에 대하여 </a:t>
            </a:r>
            <a:r>
              <a:rPr lang="ko-KR" altLang="en-US" dirty="0" smtClean="0"/>
              <a:t>그것을 공개하지 </a:t>
            </a:r>
            <a:r>
              <a:rPr lang="ko-KR" altLang="en-US" dirty="0"/>
              <a:t>않으면서 그것을 알고 있다는 것을 </a:t>
            </a:r>
            <a:r>
              <a:rPr lang="ko-KR" altLang="en-US" dirty="0" smtClean="0"/>
              <a:t>상대방에게 </a:t>
            </a:r>
            <a:r>
              <a:rPr lang="ko-KR" altLang="en-US" dirty="0"/>
              <a:t>증명해 보이는 방법 </a:t>
            </a:r>
            <a:endParaRPr lang="en-US" altLang="ko-KR" dirty="0" smtClean="0"/>
          </a:p>
          <a:p>
            <a:r>
              <a:rPr lang="ko-KR" altLang="en-US" dirty="0" smtClean="0"/>
              <a:t>목적 </a:t>
            </a:r>
            <a:endParaRPr lang="en-US" altLang="ko-KR" dirty="0" smtClean="0"/>
          </a:p>
          <a:p>
            <a:pPr lvl="1"/>
            <a:r>
              <a:rPr lang="ko-KR" altLang="en-US" dirty="0"/>
              <a:t>비밀정보를 노출시키지 않고 반복해서 사용하기 위한 암호학적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626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영지식증명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알리바바와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인의 도적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보안 실패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err="1" smtClean="0"/>
              <a:t>영지식증명을</a:t>
            </a:r>
            <a:r>
              <a:rPr lang="ko-KR" altLang="en-US" dirty="0" smtClean="0"/>
              <a:t> 위한 가상실험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6146" name="Picture 2" descr="Image result for ìë¦¬ë°ë°ì 40ì¸ì ëë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43388" cy="24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76" y="4299993"/>
            <a:ext cx="3390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11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동굴실험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갑순이는 동굴의 문을 여는 암호를 알고 있지만 </a:t>
            </a:r>
            <a:r>
              <a:rPr lang="ko-KR" altLang="en-US" sz="2000" dirty="0" err="1"/>
              <a:t>을돌이에게는</a:t>
            </a:r>
            <a:r>
              <a:rPr lang="ko-KR" altLang="en-US" sz="2000" dirty="0"/>
              <a:t> 알려 주지 않고 자신이 암호를 알고 있다는 것을 증명하려고 한다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1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을돌이는</a:t>
            </a:r>
            <a:r>
              <a:rPr lang="ko-KR" altLang="en-US" sz="1800" dirty="0"/>
              <a:t> 동굴 입구에서 기다리게 하고 갑순이는 갈라지는 지점에서 </a:t>
            </a:r>
            <a:r>
              <a:rPr lang="en-US" altLang="ko-KR" sz="1800" dirty="0"/>
              <a:t>A </a:t>
            </a:r>
            <a:r>
              <a:rPr lang="ko-KR" altLang="en-US" sz="1800" dirty="0"/>
              <a:t>또는 </a:t>
            </a:r>
            <a:r>
              <a:rPr lang="en-US" altLang="ko-KR" sz="1800" dirty="0"/>
              <a:t>B</a:t>
            </a:r>
            <a:r>
              <a:rPr lang="ko-KR" altLang="en-US" sz="1800" dirty="0"/>
              <a:t>의 방향으로 임의로 선택하여 들어가서 </a:t>
            </a:r>
            <a:r>
              <a:rPr lang="ko-KR" altLang="en-US" sz="1800" dirty="0" err="1"/>
              <a:t>비밀문</a:t>
            </a:r>
            <a:r>
              <a:rPr lang="ko-KR" altLang="en-US" sz="1800" dirty="0"/>
              <a:t> 앞으로 간다</a:t>
            </a:r>
            <a:r>
              <a:rPr lang="en-US" altLang="ko-KR" sz="1800" dirty="0"/>
              <a:t>. </a:t>
            </a:r>
            <a:r>
              <a:rPr lang="ko-KR" altLang="en-US" sz="1800" dirty="0"/>
              <a:t>이때 </a:t>
            </a:r>
            <a:r>
              <a:rPr lang="ko-KR" altLang="en-US" sz="1800" dirty="0" err="1"/>
              <a:t>을돌이는</a:t>
            </a:r>
            <a:r>
              <a:rPr lang="ko-KR" altLang="en-US" sz="1800" dirty="0"/>
              <a:t> 갑순이가 어느 방향으로 갔는지 알 수 없다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2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을돌이는</a:t>
            </a:r>
            <a:r>
              <a:rPr lang="ko-KR" altLang="en-US" sz="1800" dirty="0"/>
              <a:t> 동굴이 갈라지는 지점까지 와서 갑순이에게 </a:t>
            </a:r>
            <a:r>
              <a:rPr lang="en-US" altLang="ko-KR" sz="1800" dirty="0"/>
              <a:t>A </a:t>
            </a:r>
            <a:r>
              <a:rPr lang="ko-KR" altLang="en-US" sz="1800" dirty="0"/>
              <a:t>또는 </a:t>
            </a:r>
            <a:r>
              <a:rPr lang="en-US" altLang="ko-KR" sz="1800" dirty="0"/>
              <a:t>B</a:t>
            </a:r>
            <a:r>
              <a:rPr lang="ko-KR" altLang="en-US" sz="1800" dirty="0"/>
              <a:t>의 어느 한 방향으로 나오도록 큰 소리로 말한다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3</a:t>
            </a:r>
            <a:r>
              <a:rPr lang="en-US" altLang="ko-KR" sz="1800" dirty="0"/>
              <a:t>. </a:t>
            </a:r>
            <a:r>
              <a:rPr lang="ko-KR" altLang="en-US" sz="1800" dirty="0"/>
              <a:t>갑순이는 </a:t>
            </a:r>
            <a:r>
              <a:rPr lang="ko-KR" altLang="en-US" sz="1800" dirty="0" err="1"/>
              <a:t>을돌이의</a:t>
            </a:r>
            <a:r>
              <a:rPr lang="ko-KR" altLang="en-US" sz="1800" dirty="0"/>
              <a:t> 요구에 따라 </a:t>
            </a:r>
            <a:r>
              <a:rPr lang="en-US" altLang="ko-KR" sz="1800" dirty="0"/>
              <a:t>A </a:t>
            </a:r>
            <a:r>
              <a:rPr lang="ko-KR" altLang="en-US" sz="1800" dirty="0"/>
              <a:t>또는 </a:t>
            </a:r>
            <a:r>
              <a:rPr lang="en-US" altLang="ko-KR" sz="1800" dirty="0"/>
              <a:t>B</a:t>
            </a:r>
            <a:r>
              <a:rPr lang="ko-KR" altLang="en-US" sz="1800" dirty="0"/>
              <a:t>의 방향으로 </a:t>
            </a:r>
            <a:r>
              <a:rPr lang="ko-KR" altLang="en-US" sz="1800" dirty="0" err="1"/>
              <a:t>을돌이에게</a:t>
            </a:r>
            <a:r>
              <a:rPr lang="ko-KR" altLang="en-US" sz="1800" dirty="0"/>
              <a:t> 간다</a:t>
            </a:r>
            <a:r>
              <a:rPr lang="en-US" altLang="ko-KR" sz="1800" dirty="0"/>
              <a:t>. </a:t>
            </a:r>
            <a:r>
              <a:rPr lang="ko-KR" altLang="en-US" sz="1800" dirty="0"/>
              <a:t>갑순이는 필요한 경우 암호를 이용하여 </a:t>
            </a:r>
            <a:r>
              <a:rPr lang="ko-KR" altLang="en-US" sz="1800" dirty="0" err="1"/>
              <a:t>비밀문을</a:t>
            </a:r>
            <a:r>
              <a:rPr lang="ko-KR" altLang="en-US" sz="1800" dirty="0"/>
              <a:t> 열고 반대편으로 갈 수 있다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4</a:t>
            </a:r>
            <a:r>
              <a:rPr lang="en-US" altLang="ko-KR" sz="1800" dirty="0"/>
              <a:t>. 1~3</a:t>
            </a:r>
            <a:r>
              <a:rPr lang="ko-KR" altLang="en-US" sz="1800" dirty="0"/>
              <a:t>의 게임을 </a:t>
            </a:r>
            <a:r>
              <a:rPr lang="ko-KR" altLang="en-US" sz="1800" dirty="0" err="1"/>
              <a:t>을돌이가</a:t>
            </a:r>
            <a:r>
              <a:rPr lang="ko-KR" altLang="en-US" sz="1800" dirty="0"/>
              <a:t> 동의할 때까지 </a:t>
            </a:r>
            <a:r>
              <a:rPr lang="en-US" altLang="ko-KR" sz="1800" dirty="0"/>
              <a:t>n</a:t>
            </a:r>
            <a:r>
              <a:rPr lang="ko-KR" altLang="en-US" sz="1800" dirty="0"/>
              <a:t>회 반복한다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0870"/>
            <a:ext cx="2310140" cy="14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0870"/>
            <a:ext cx="2080878" cy="141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5080870"/>
            <a:ext cx="2407457" cy="14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016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이산대수값을</a:t>
            </a:r>
            <a:r>
              <a:rPr lang="ko-KR" altLang="en-US" dirty="0"/>
              <a:t> 알고 있다는 것을 증명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증명자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는 </a:t>
            </a:r>
            <a:r>
              <a:rPr lang="ko-KR" altLang="en-US" dirty="0" smtClean="0"/>
              <a:t>공개키 </a:t>
            </a:r>
            <a:r>
              <a:rPr lang="en-US" altLang="ko-KR" dirty="0" smtClean="0"/>
              <a:t>y</a:t>
            </a:r>
            <a:r>
              <a:rPr lang="ko-KR" altLang="en-US" dirty="0" smtClean="0"/>
              <a:t>에 대한 개인키 </a:t>
            </a:r>
            <a:r>
              <a:rPr lang="en-US" altLang="ko-KR" dirty="0" smtClean="0"/>
              <a:t>x</a:t>
            </a:r>
            <a:r>
              <a:rPr lang="ko-KR" altLang="en-US" dirty="0" smtClean="0"/>
              <a:t>를 알고 </a:t>
            </a:r>
            <a:r>
              <a:rPr lang="ko-KR" altLang="en-US" dirty="0"/>
              <a:t>있다는 것을 </a:t>
            </a:r>
            <a:r>
              <a:rPr lang="en-US" altLang="ko-KR" dirty="0"/>
              <a:t>x</a:t>
            </a:r>
            <a:r>
              <a:rPr lang="ko-KR" altLang="en-US" dirty="0"/>
              <a:t>를 노출시키지 않고 증명하고자 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5816" y="2223859"/>
                <a:ext cx="2993255" cy="989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𝑌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 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𝑝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altLang="ko-KR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8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fName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𝑌</m:t>
                          </m:r>
                        </m:e>
                      </m:func>
                      <m:r>
                        <a:rPr lang="en-US" altLang="ko-KR" sz="2800" b="0" i="1" smtClean="0">
                          <a:latin typeface="Cambria Math"/>
                        </a:rPr>
                        <m:t>𝑚𝑜𝑑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 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223859"/>
                <a:ext cx="2993255" cy="9891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208690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32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ZKPSchnorr.java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3538"/>
            <a:ext cx="7777647" cy="40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93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상호 통신이 필요 없는 </a:t>
            </a:r>
            <a:r>
              <a:rPr lang="ko-KR" altLang="en-US" dirty="0" err="1" smtClean="0"/>
              <a:t>영지식증명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상호 통신의 부담을 줄이는 </a:t>
            </a:r>
            <a:r>
              <a:rPr lang="ko-KR" altLang="en-US" dirty="0" err="1" smtClean="0"/>
              <a:t>영지식증명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Non-interactive </a:t>
            </a:r>
            <a:r>
              <a:rPr lang="en-US" altLang="ko-KR" dirty="0"/>
              <a:t>Zero-knowledge (NIZK) proofs using </a:t>
            </a:r>
            <a:r>
              <a:rPr lang="en-US" altLang="ko-KR" dirty="0" smtClean="0"/>
              <a:t>Fiat-Shamir Heuristics </a:t>
            </a:r>
          </a:p>
          <a:p>
            <a:pPr lvl="1"/>
            <a:r>
              <a:rPr lang="en-US" altLang="ko-KR" dirty="0" smtClean="0"/>
              <a:t>Challenge</a:t>
            </a:r>
            <a:r>
              <a:rPr lang="ko-KR" altLang="en-US" dirty="0" smtClean="0"/>
              <a:t> </a:t>
            </a:r>
            <a:r>
              <a:rPr lang="en-US" altLang="ko-KR" dirty="0" smtClean="0"/>
              <a:t>u</a:t>
            </a:r>
            <a:r>
              <a:rPr lang="ko-KR" altLang="en-US" dirty="0" smtClean="0"/>
              <a:t>값을 </a:t>
            </a:r>
            <a:r>
              <a:rPr lang="ko-KR" altLang="en-US" dirty="0" err="1" smtClean="0"/>
              <a:t>해쉬함수를</a:t>
            </a:r>
            <a:r>
              <a:rPr lang="ko-KR" altLang="en-US" dirty="0" smtClean="0"/>
              <a:t> 이용하여 선택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증명자가 </a:t>
            </a:r>
            <a:r>
              <a:rPr lang="ko-KR" altLang="en-US" dirty="0" err="1" smtClean="0"/>
              <a:t>검증자를</a:t>
            </a:r>
            <a:r>
              <a:rPr lang="ko-KR" altLang="en-US" dirty="0" smtClean="0"/>
              <a:t> 속이려면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조작할 수 있어야 함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개인키를</a:t>
            </a:r>
            <a:r>
              <a:rPr lang="ko-KR" altLang="en-US" dirty="0" smtClean="0"/>
              <a:t> 이용한 서버 </a:t>
            </a:r>
            <a:r>
              <a:rPr lang="ko-KR" altLang="en-US" dirty="0" err="1" smtClean="0"/>
              <a:t>로그인에</a:t>
            </a:r>
            <a:r>
              <a:rPr lang="ko-KR" altLang="en-US" dirty="0" smtClean="0"/>
              <a:t> 사용 가능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400600" cy="27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50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 </a:t>
            </a:r>
            <a:r>
              <a:rPr lang="en-US" altLang="ko-KR" b="1" dirty="0" smtClean="0"/>
              <a:t>ZKPSchnorrNI.java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3343"/>
            <a:ext cx="7470836" cy="437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2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pic>
        <p:nvPicPr>
          <p:cNvPr id="27650" name="Picture 2" descr="Image result for 감사합니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275933" cy="27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47664" y="4653136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/>
              <a:t>한 학기 동안 수고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많았습니다</a:t>
            </a:r>
            <a:r>
              <a:rPr lang="en-US" altLang="ko-KR" sz="3600" dirty="0" smtClean="0"/>
              <a:t>.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145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잉여계에서의</a:t>
            </a:r>
            <a:r>
              <a:rPr lang="ko-KR" altLang="en-US" dirty="0" smtClean="0"/>
              <a:t> 사칙연산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잉여계와</a:t>
            </a:r>
            <a:r>
              <a:rPr lang="ko-KR" altLang="en-US" dirty="0" smtClean="0"/>
              <a:t> </a:t>
            </a:r>
            <a:r>
              <a:rPr lang="ko-KR" altLang="en-US" dirty="0" err="1"/>
              <a:t>모듈러</a:t>
            </a:r>
            <a:r>
              <a:rPr lang="ko-KR" altLang="en-US" dirty="0"/>
              <a:t> 연산 </a:t>
            </a:r>
            <a:endParaRPr lang="en-US" altLang="ko-KR" dirty="0"/>
          </a:p>
          <a:p>
            <a:r>
              <a:rPr lang="ko-KR" altLang="en-US" dirty="0" smtClean="0"/>
              <a:t>최대공약수</a:t>
            </a:r>
            <a:r>
              <a:rPr lang="en-US" altLang="ko-KR" dirty="0"/>
              <a:t> </a:t>
            </a:r>
            <a:r>
              <a:rPr lang="ko-KR" altLang="en-US" dirty="0" smtClean="0"/>
              <a:t>계산 </a:t>
            </a:r>
            <a:endParaRPr lang="en-US" altLang="ko-KR" dirty="0" smtClean="0"/>
          </a:p>
          <a:p>
            <a:r>
              <a:rPr lang="ko-KR" altLang="en-US" dirty="0" smtClean="0"/>
              <a:t>역수 </a:t>
            </a:r>
            <a:r>
              <a:rPr lang="ko-KR" altLang="en-US" dirty="0"/>
              <a:t>계산 </a:t>
            </a:r>
            <a:endParaRPr lang="en-US" altLang="ko-KR" dirty="0"/>
          </a:p>
          <a:p>
            <a:r>
              <a:rPr lang="ko-KR" altLang="en-US" dirty="0" err="1"/>
              <a:t>모듈러승산</a:t>
            </a:r>
            <a:r>
              <a:rPr lang="ko-KR" altLang="en-US" dirty="0"/>
              <a:t> 테이블 만들기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5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모듈러</a:t>
            </a:r>
            <a:r>
              <a:rPr lang="ko-KR" altLang="en-US" dirty="0" smtClean="0"/>
              <a:t> 연산 </a:t>
            </a:r>
            <a:r>
              <a:rPr lang="en-US" altLang="ko-KR" dirty="0" smtClean="0"/>
              <a:t>(Modular Arithmetic)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모듈러스로</a:t>
            </a:r>
            <a:r>
              <a:rPr lang="ko-KR" altLang="en-US" dirty="0" smtClean="0"/>
              <a:t> 나누어 나머지만 취하는 연산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공개키 암호의 </a:t>
            </a:r>
            <a:r>
              <a:rPr lang="ko-KR" altLang="en-US" dirty="0" smtClean="0"/>
              <a:t>기반이 되는 </a:t>
            </a:r>
            <a:r>
              <a:rPr lang="ko-KR" altLang="en-US" dirty="0"/>
              <a:t>수학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시계에서의 </a:t>
            </a:r>
            <a:r>
              <a:rPr lang="en-US" altLang="ko-KR" dirty="0" smtClean="0"/>
              <a:t>mod 6 </a:t>
            </a:r>
            <a:r>
              <a:rPr lang="ko-KR" altLang="en-US" dirty="0" smtClean="0"/>
              <a:t>연산 </a:t>
            </a:r>
            <a:endParaRPr lang="en-US" altLang="ko-KR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altLang="ko-KR" sz="2400" dirty="0"/>
              <a:t>7 mod 6 = </a:t>
            </a:r>
            <a:r>
              <a:rPr lang="en-US" altLang="ko-KR" sz="2400" dirty="0" smtClean="0"/>
              <a:t>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altLang="ko-KR" sz="2400" dirty="0" smtClean="0"/>
              <a:t>10 mod 6 = 4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altLang="ko-KR" sz="2400" dirty="0" smtClean="0"/>
              <a:t>100</a:t>
            </a:r>
            <a:r>
              <a:rPr lang="ko-KR" altLang="en-US" sz="2400" dirty="0" smtClean="0"/>
              <a:t>분 </a:t>
            </a:r>
            <a:r>
              <a:rPr lang="en-US" altLang="ko-KR" sz="2400" dirty="0" smtClean="0"/>
              <a:t>= 1</a:t>
            </a:r>
            <a:r>
              <a:rPr lang="ko-KR" altLang="en-US" sz="2400" dirty="0" smtClean="0"/>
              <a:t>시간 </a:t>
            </a:r>
            <a:r>
              <a:rPr lang="en-US" altLang="ko-KR" sz="2400" dirty="0" smtClean="0"/>
              <a:t>40</a:t>
            </a:r>
            <a:r>
              <a:rPr lang="ko-KR" altLang="en-US" sz="2400" dirty="0" smtClean="0"/>
              <a:t>분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436096" y="2839467"/>
            <a:ext cx="3101975" cy="3613869"/>
            <a:chOff x="5154613" y="2441740"/>
            <a:chExt cx="3101975" cy="3613869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448300" y="2947284"/>
              <a:ext cx="2438400" cy="24384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488113" y="2441740"/>
              <a:ext cx="3698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 dirty="0"/>
                <a:t>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886700" y="4715759"/>
              <a:ext cx="3698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/>
                <a:t>2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745413" y="2931409"/>
              <a:ext cx="3206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/>
                <a:t>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54613" y="3023484"/>
              <a:ext cx="3698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/>
                <a:t>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154613" y="4868159"/>
              <a:ext cx="3698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/>
                <a:t>4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478588" y="5538084"/>
              <a:ext cx="3698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/>
                <a:t>3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667500" y="538568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6667500" y="279488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7581900" y="3252084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7734300" y="4776084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5524500" y="4852284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5524500" y="3404484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905500" y="3731509"/>
              <a:ext cx="14319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Comic Sans MS" pitchFamily="66" charset="0"/>
                  <a:ea typeface="굴림" pitchFamily="50" charset="-127"/>
                  <a:cs typeface="+mn-cs"/>
                </a:defRPr>
              </a:lvl9pPr>
            </a:lstStyle>
            <a:p>
              <a:pPr algn="ctr" eaLnBrk="1" hangingPunct="1"/>
              <a:r>
                <a:rPr lang="en-US" altLang="ko-KR" sz="2000" dirty="0"/>
                <a:t>arithmetic</a:t>
              </a:r>
            </a:p>
            <a:p>
              <a:pPr algn="ctr" eaLnBrk="1" hangingPunct="1"/>
              <a:r>
                <a:rPr lang="en-US" altLang="ko-KR" sz="2000" dirty="0"/>
                <a:t>mod 6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4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잉여계와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모듈러</a:t>
            </a:r>
            <a:r>
              <a:rPr lang="ko-KR" altLang="en-US" dirty="0" smtClean="0"/>
              <a:t> 연산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잉여계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residue system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모듈러</a:t>
            </a:r>
            <a:r>
              <a:rPr lang="ko-KR" altLang="en-US" dirty="0" smtClean="0"/>
              <a:t> 연산 </a:t>
            </a:r>
            <a:r>
              <a:rPr lang="en-US" altLang="ko-KR" dirty="0" smtClean="0"/>
              <a:t>(modular arithmetic)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0399" y="2421463"/>
            <a:ext cx="639790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600" dirty="0" err="1" smtClean="0"/>
              <a:t>모듈러스를</a:t>
            </a:r>
            <a:r>
              <a:rPr lang="ko-KR" altLang="en-US" sz="1600" dirty="0" smtClean="0"/>
              <a:t> 소수로 선택해야 사칙연산이 가능</a:t>
            </a:r>
            <a:r>
              <a:rPr lang="en-US" altLang="ko-KR" sz="1600" dirty="0" smtClean="0"/>
              <a:t>. </a:t>
            </a:r>
          </a:p>
          <a:p>
            <a:pPr fontAlgn="base"/>
            <a:endParaRPr lang="en-US" altLang="ko-KR" sz="1600" dirty="0" smtClean="0"/>
          </a:p>
          <a:p>
            <a:pPr fontAlgn="base"/>
            <a:r>
              <a:rPr lang="en-US" altLang="ko-KR" sz="1600" dirty="0" smtClean="0"/>
              <a:t>Z</a:t>
            </a:r>
            <a:r>
              <a:rPr lang="en-US" altLang="ko-KR" sz="1000" dirty="0" smtClean="0"/>
              <a:t>7</a:t>
            </a:r>
            <a:r>
              <a:rPr lang="en-US" altLang="ko-KR" sz="1600" dirty="0" smtClean="0"/>
              <a:t> = {0,1,2,3,4,5,6}</a:t>
            </a:r>
            <a:r>
              <a:rPr lang="ko-KR" altLang="en-US" sz="1600" dirty="0" smtClean="0"/>
              <a:t>에서의 </a:t>
            </a:r>
            <a:r>
              <a:rPr lang="ko-KR" altLang="en-US" sz="1600" dirty="0"/>
              <a:t>덧셈</a:t>
            </a:r>
            <a:r>
              <a:rPr lang="en-US" altLang="ko-KR" sz="1600" dirty="0"/>
              <a:t>, </a:t>
            </a:r>
            <a:r>
              <a:rPr lang="ko-KR" altLang="en-US" sz="1600" dirty="0"/>
              <a:t>뺄셈</a:t>
            </a:r>
            <a:r>
              <a:rPr lang="en-US" altLang="ko-KR" sz="1600" dirty="0"/>
              <a:t>, </a:t>
            </a:r>
            <a:r>
              <a:rPr lang="ko-KR" altLang="en-US" sz="1600" dirty="0"/>
              <a:t>곱셈</a:t>
            </a:r>
            <a:r>
              <a:rPr lang="en-US" altLang="ko-KR" sz="1600" dirty="0"/>
              <a:t>, </a:t>
            </a:r>
            <a:r>
              <a:rPr lang="ko-KR" altLang="en-US" sz="1600" dirty="0"/>
              <a:t>나눗셈은 </a:t>
            </a:r>
          </a:p>
          <a:p>
            <a:pPr fontAlgn="base"/>
            <a:r>
              <a:rPr lang="en-US" altLang="ko-KR" sz="1600" dirty="0" err="1"/>
              <a:t>a+b</a:t>
            </a:r>
            <a:r>
              <a:rPr lang="en-US" altLang="ko-KR" sz="1600" dirty="0"/>
              <a:t> (mod 7), a-b (mod 7), </a:t>
            </a:r>
            <a:r>
              <a:rPr lang="en-US" altLang="ko-KR" sz="1600" dirty="0" err="1"/>
              <a:t>axb</a:t>
            </a:r>
            <a:r>
              <a:rPr lang="en-US" altLang="ko-KR" sz="1600" dirty="0"/>
              <a:t> (mod 7), a/b (mod 7) </a:t>
            </a:r>
            <a:r>
              <a:rPr lang="ko-KR" altLang="en-US" sz="1600" dirty="0"/>
              <a:t>로 계산한다</a:t>
            </a:r>
            <a:r>
              <a:rPr lang="en-US" altLang="ko-KR" sz="1600" dirty="0"/>
              <a:t>. </a:t>
            </a:r>
            <a:endParaRPr lang="ko-KR" altLang="en-US" sz="1600" dirty="0"/>
          </a:p>
          <a:p>
            <a:pPr fontAlgn="base"/>
            <a:r>
              <a:rPr lang="en-US" altLang="ko-KR" sz="1600" dirty="0" smtClean="0"/>
              <a:t>  4+6 </a:t>
            </a:r>
            <a:r>
              <a:rPr lang="en-US" altLang="ko-KR" sz="1600" dirty="0"/>
              <a:t>mod 7 = 3</a:t>
            </a:r>
          </a:p>
          <a:p>
            <a:pPr fontAlgn="base"/>
            <a:r>
              <a:rPr lang="en-US" altLang="ko-KR" sz="1600" dirty="0" smtClean="0"/>
              <a:t>  3-5 </a:t>
            </a:r>
            <a:r>
              <a:rPr lang="en-US" altLang="ko-KR" sz="1600" dirty="0"/>
              <a:t>mod 7 = -2+7 = 5</a:t>
            </a:r>
          </a:p>
          <a:p>
            <a:pPr fontAlgn="base"/>
            <a:r>
              <a:rPr lang="en-US" altLang="ko-KR" sz="1600" dirty="0" smtClean="0"/>
              <a:t>  4x5 </a:t>
            </a:r>
            <a:r>
              <a:rPr lang="en-US" altLang="ko-KR" sz="1600" dirty="0"/>
              <a:t>mod 7 = 6</a:t>
            </a:r>
          </a:p>
          <a:p>
            <a:endParaRPr lang="en-US" altLang="ko-KR" sz="1600" dirty="0" smtClean="0"/>
          </a:p>
          <a:p>
            <a:r>
              <a:rPr lang="en-US" altLang="ko-KR" sz="1600" dirty="0"/>
              <a:t>a</a:t>
            </a:r>
            <a:r>
              <a:rPr lang="ko-KR" altLang="en-US" sz="1600" dirty="0"/>
              <a:t>의 역수는 </a:t>
            </a:r>
            <a:r>
              <a:rPr lang="en-US" altLang="ko-KR" sz="1600" dirty="0"/>
              <a:t>ab (mod 7) = 1 </a:t>
            </a:r>
            <a:r>
              <a:rPr lang="ko-KR" altLang="en-US" sz="1600" dirty="0"/>
              <a:t>이 만족되는 숫자 </a:t>
            </a:r>
            <a:r>
              <a:rPr lang="en-US" altLang="ko-KR" sz="1600" dirty="0" smtClean="0"/>
              <a:t>b </a:t>
            </a:r>
          </a:p>
          <a:p>
            <a:pPr fontAlgn="base"/>
            <a:r>
              <a:rPr lang="en-US" altLang="ko-KR" sz="1600" dirty="0" smtClean="0"/>
              <a:t>  4</a:t>
            </a:r>
            <a:r>
              <a:rPr lang="ko-KR" altLang="en-US" sz="1600" dirty="0"/>
              <a:t>와 </a:t>
            </a:r>
            <a:r>
              <a:rPr lang="en-US" altLang="ko-KR" sz="1600" dirty="0"/>
              <a:t>2</a:t>
            </a:r>
            <a:r>
              <a:rPr lang="ko-KR" altLang="en-US" sz="1600" dirty="0"/>
              <a:t>는 서로 역수 </a:t>
            </a:r>
            <a:r>
              <a:rPr lang="en-US" altLang="ko-KR" sz="1600" dirty="0"/>
              <a:t>(4x2 mod 7 = 1)</a:t>
            </a:r>
            <a:endParaRPr lang="ko-KR" altLang="en-US" sz="1600" dirty="0"/>
          </a:p>
          <a:p>
            <a:pPr fontAlgn="base"/>
            <a:r>
              <a:rPr lang="en-US" altLang="ko-KR" sz="1600" dirty="0" smtClean="0"/>
              <a:t>  3</a:t>
            </a:r>
            <a:r>
              <a:rPr lang="ko-KR" altLang="en-US" sz="1600" dirty="0"/>
              <a:t>과 </a:t>
            </a:r>
            <a:r>
              <a:rPr lang="en-US" altLang="ko-KR" sz="1600" dirty="0"/>
              <a:t>5</a:t>
            </a:r>
            <a:r>
              <a:rPr lang="ko-KR" altLang="en-US" sz="1600" dirty="0"/>
              <a:t>는 서로 역수 </a:t>
            </a:r>
            <a:r>
              <a:rPr lang="en-US" altLang="ko-KR" sz="1600" dirty="0"/>
              <a:t>(3x5 mod 7 = 1)</a:t>
            </a:r>
            <a:endParaRPr lang="ko-KR" altLang="en-US" sz="1600" dirty="0"/>
          </a:p>
          <a:p>
            <a:pPr fontAlgn="base"/>
            <a:r>
              <a:rPr lang="en-US" altLang="ko-KR" sz="1600" dirty="0" smtClean="0"/>
              <a:t>  1</a:t>
            </a:r>
            <a:r>
              <a:rPr lang="ko-KR" altLang="en-US" sz="1600" dirty="0"/>
              <a:t>의 역수는 </a:t>
            </a:r>
            <a:r>
              <a:rPr lang="en-US" altLang="ko-KR" sz="1600" dirty="0"/>
              <a:t>1 (1x1 mod 7 = 1)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 </a:t>
            </a:r>
            <a:r>
              <a:rPr lang="en-US" altLang="ko-KR" sz="1600" dirty="0" smtClean="0"/>
              <a:t> 6</a:t>
            </a:r>
            <a:r>
              <a:rPr lang="ko-KR" altLang="en-US" sz="1600" dirty="0"/>
              <a:t>의 역수는 </a:t>
            </a:r>
            <a:r>
              <a:rPr lang="en-US" altLang="ko-KR" sz="1600" dirty="0"/>
              <a:t>6 (6x6 mod 7 = 1)</a:t>
            </a:r>
            <a:endParaRPr lang="ko-KR" altLang="en-US" sz="1600" dirty="0"/>
          </a:p>
          <a:p>
            <a:endParaRPr lang="en-US" altLang="ko-KR" sz="1600" dirty="0" smtClean="0"/>
          </a:p>
          <a:p>
            <a:pPr fontAlgn="base"/>
            <a:r>
              <a:rPr lang="ko-KR" altLang="en-US" sz="1600" dirty="0"/>
              <a:t>나눗셈을 하려면 먼저 분모의 역수를 구하여 분자에 곱해준다</a:t>
            </a:r>
            <a:r>
              <a:rPr lang="en-US" altLang="ko-KR" sz="1600" dirty="0"/>
              <a:t>. 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3/4 mod 7 = 3x2 mod 7 = 6 (4</a:t>
            </a:r>
            <a:r>
              <a:rPr lang="ko-KR" altLang="en-US" sz="1600" dirty="0"/>
              <a:t>의 역수는 </a:t>
            </a:r>
            <a:r>
              <a:rPr lang="en-US" altLang="ko-KR" sz="1600" dirty="0"/>
              <a:t>2, 4x2 mod 7 = 1)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18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두 정수의 최대공약수 계산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최대공약수란</a:t>
            </a:r>
            <a:r>
              <a:rPr lang="en-US" altLang="ko-KR" dirty="0" smtClean="0"/>
              <a:t>?</a:t>
            </a:r>
          </a:p>
          <a:p>
            <a:pPr lvl="1" fontAlgn="base"/>
            <a:r>
              <a:rPr lang="ko-KR" altLang="en-US" dirty="0" smtClean="0"/>
              <a:t>두 </a:t>
            </a:r>
            <a:r>
              <a:rPr lang="ko-KR" altLang="en-US" dirty="0"/>
              <a:t>수의 약수란 두 수를 모두 나누는 </a:t>
            </a:r>
            <a:r>
              <a:rPr lang="ko-KR" altLang="en-US" dirty="0" smtClean="0"/>
              <a:t>수</a:t>
            </a:r>
            <a:endParaRPr lang="ko-KR" altLang="en-US" dirty="0"/>
          </a:p>
          <a:p>
            <a:pPr lvl="1" fontAlgn="base"/>
            <a:r>
              <a:rPr lang="ko-KR" altLang="en-US" dirty="0"/>
              <a:t>최대공약수란 약수 중에서 가장 큰 </a:t>
            </a:r>
            <a:r>
              <a:rPr lang="ko-KR" altLang="en-US" dirty="0" smtClean="0"/>
              <a:t>수</a:t>
            </a:r>
            <a:endParaRPr lang="ko-KR" altLang="en-US" dirty="0"/>
          </a:p>
          <a:p>
            <a:pPr lvl="1" fontAlgn="base"/>
            <a:r>
              <a:rPr lang="ko-KR" altLang="en-US" dirty="0" err="1" smtClean="0"/>
              <a:t>유클리드의</a:t>
            </a:r>
            <a:r>
              <a:rPr lang="ko-KR" altLang="en-US" dirty="0" smtClean="0"/>
              <a:t> </a:t>
            </a:r>
            <a:r>
              <a:rPr lang="ko-KR" altLang="en-US" dirty="0" err="1"/>
              <a:t>호제법</a:t>
            </a:r>
            <a:r>
              <a:rPr lang="ko-KR" altLang="en-US" dirty="0"/>
              <a:t> </a:t>
            </a:r>
            <a:r>
              <a:rPr lang="en-US" altLang="ko-KR" dirty="0"/>
              <a:t>(Euclidean algorithm)</a:t>
            </a:r>
            <a:r>
              <a:rPr lang="ko-KR" altLang="en-US" dirty="0"/>
              <a:t>을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1"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예제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a=510</a:t>
            </a:r>
            <a:r>
              <a:rPr lang="ko-KR" altLang="en-US" dirty="0"/>
              <a:t>과 </a:t>
            </a:r>
            <a:r>
              <a:rPr lang="en-US" altLang="ko-KR" dirty="0"/>
              <a:t>b=62</a:t>
            </a:r>
            <a:r>
              <a:rPr lang="ko-KR" altLang="en-US" dirty="0"/>
              <a:t>의 최대 공약수를 구하라</a:t>
            </a:r>
          </a:p>
          <a:p>
            <a:pPr lvl="1"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8194" name="Picture 2" descr="Image result for 최대공약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51149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86798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최대공약수는 </a:t>
            </a:r>
            <a:r>
              <a:rPr lang="en-US" altLang="ko-KR" dirty="0"/>
              <a:t>2</a:t>
            </a:r>
            <a:r>
              <a:rPr lang="ko-KR" altLang="en-US" dirty="0"/>
              <a:t>가 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4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4438</TotalTime>
  <Words>3989</Words>
  <Application>Microsoft Office PowerPoint</Application>
  <PresentationFormat>화면 슬라이드 쇼(4:3)</PresentationFormat>
  <Paragraphs>1170</Paragraphs>
  <Slides>59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59</vt:i4>
      </vt:variant>
    </vt:vector>
  </HeadingPairs>
  <TitlesOfParts>
    <vt:vector size="62" baseType="lpstr">
      <vt:lpstr>가을</vt:lpstr>
      <vt:lpstr>수식</vt:lpstr>
      <vt:lpstr>Equation</vt:lpstr>
      <vt:lpstr>자바 암호 프로그래밍 Java Cryptography Programming 2017. 3.  </vt:lpstr>
      <vt:lpstr>차례</vt:lpstr>
      <vt:lpstr>11. 암호 알고리즘/프로토콜 구현</vt:lpstr>
      <vt:lpstr>공부의 목표</vt:lpstr>
      <vt:lpstr>차례</vt:lpstr>
      <vt:lpstr>1. 잉여계에서의 사칙연산</vt:lpstr>
      <vt:lpstr>모듈러 연산 (Modular Arithmetic)</vt:lpstr>
      <vt:lpstr>잉여계와 모듈러 연산</vt:lpstr>
      <vt:lpstr>두 정수의 최대공약수 계산 </vt:lpstr>
      <vt:lpstr>최대공약수 계산하기</vt:lpstr>
      <vt:lpstr>역수 계산하기 </vt:lpstr>
      <vt:lpstr>역수 계산하기 </vt:lpstr>
      <vt:lpstr>모듈러 승산 알고리즘</vt:lpstr>
      <vt:lpstr>모듈러 승산 알고리즘</vt:lpstr>
      <vt:lpstr>Z23에서의 모듈러 승산 테이블 </vt:lpstr>
      <vt:lpstr>모듈러 승산 테이블 만들기</vt:lpstr>
      <vt:lpstr>2. BigInteger 클래스 </vt:lpstr>
      <vt:lpstr>모듈러 연산 </vt:lpstr>
      <vt:lpstr>모듈러 연산 </vt:lpstr>
      <vt:lpstr>3. 암호 알고리즘 구현 </vt:lpstr>
      <vt:lpstr>NP-problem (nondeterministic polynomial time)</vt:lpstr>
      <vt:lpstr>RSA 알고리즘 </vt:lpstr>
      <vt:lpstr>RSA 알고리즘 </vt:lpstr>
      <vt:lpstr>RSA 알고리즘 </vt:lpstr>
      <vt:lpstr>RSA 알고리즘 </vt:lpstr>
      <vt:lpstr>ElGamal 암호</vt:lpstr>
      <vt:lpstr>이산대수문제</vt:lpstr>
      <vt:lpstr>Z23의 모듈러 승산표 </vt:lpstr>
      <vt:lpstr>ElGamal 암호</vt:lpstr>
      <vt:lpstr>ElGamal 암호</vt:lpstr>
      <vt:lpstr>예제: ElGamalBI.java</vt:lpstr>
      <vt:lpstr>ElGamal 암호</vt:lpstr>
      <vt:lpstr>ElGamal 암호</vt:lpstr>
      <vt:lpstr>ElGamal 암호</vt:lpstr>
      <vt:lpstr>Schnorr 서명 </vt:lpstr>
      <vt:lpstr>Schnorr 서명 </vt:lpstr>
      <vt:lpstr>Schnorr 서명 </vt:lpstr>
      <vt:lpstr>예제: SchnorrSig.java</vt:lpstr>
      <vt:lpstr>Schnorr 서명 </vt:lpstr>
      <vt:lpstr>비밀서명 (Secret Signature) </vt:lpstr>
      <vt:lpstr>PowerPoint 프레젠테이션</vt:lpstr>
      <vt:lpstr>비밀서명 </vt:lpstr>
      <vt:lpstr>예제: SecretSig.java</vt:lpstr>
      <vt:lpstr>4. 암호 프로토콜 구현 </vt:lpstr>
      <vt:lpstr>키 합의 (Diffie-Hellman Key Agreement) </vt:lpstr>
      <vt:lpstr>예제: DH.java</vt:lpstr>
      <vt:lpstr>은닉서명 (Blind Signature)</vt:lpstr>
      <vt:lpstr>전자화폐 발행 </vt:lpstr>
      <vt:lpstr>은닉서명 (Blind Signature)</vt:lpstr>
      <vt:lpstr>예제: BlindSig.java</vt:lpstr>
      <vt:lpstr>영지식증명 (Zero-Knowledge Proof) </vt:lpstr>
      <vt:lpstr>영지식증명 (Zero-Knowledge Proof) </vt:lpstr>
      <vt:lpstr>영지식증명</vt:lpstr>
      <vt:lpstr>동굴실험 </vt:lpstr>
      <vt:lpstr>이산대수값을 알고 있다는 것을 증명 </vt:lpstr>
      <vt:lpstr>예제: ZKPSchnorr.java</vt:lpstr>
      <vt:lpstr>상호 통신이 필요 없는 영지식증명 </vt:lpstr>
      <vt:lpstr>예제: ZKPSchnorrNI.java</vt:lpstr>
      <vt:lpstr>Q&amp;A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234</cp:revision>
  <dcterms:created xsi:type="dcterms:W3CDTF">2011-08-27T14:53:28Z</dcterms:created>
  <dcterms:modified xsi:type="dcterms:W3CDTF">2019-01-31T02:51:25Z</dcterms:modified>
</cp:coreProperties>
</file>