
<file path=[Content_Types].xml><?xml version="1.0" encoding="utf-8"?>
<Types xmlns="http://schemas.openxmlformats.org/package/2006/content-types">
  <Default Extension="png" ContentType="image/png"/>
  <Default Extension="jpeg" ContentType="image/jpeg"/>
  <Default Extension="wmf" ContentType="image/x-wmf"/>
  <Default Extension="rels" ContentType="application/vnd.openxmlformats-package.relationships+xml"/>
  <Default Extension="xml" ContentType="application/xml"/>
  <Default Extension="gif" ContentType="image/gif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slides/slide58.xml" ContentType="application/vnd.openxmlformats-officedocument.presentationml.slide+xml"/>
  <Override PartName="/ppt/slides/slide59.xml" ContentType="application/vnd.openxmlformats-officedocument.presentationml.slide+xml"/>
  <Override PartName="/ppt/slides/slide60.xml" ContentType="application/vnd.openxmlformats-officedocument.presentationml.slide+xml"/>
  <Override PartName="/ppt/slides/slide61.xml" ContentType="application/vnd.openxmlformats-officedocument.presentationml.slide+xml"/>
  <Override PartName="/ppt/slides/slide62.xml" ContentType="application/vnd.openxmlformats-officedocument.presentationml.slide+xml"/>
  <Override PartName="/ppt/slides/slide63.xml" ContentType="application/vnd.openxmlformats-officedocument.presentationml.slide+xml"/>
  <Override PartName="/ppt/slides/slide64.xml" ContentType="application/vnd.openxmlformats-officedocument.presentationml.slide+xml"/>
  <Override PartName="/ppt/slides/slide65.xml" ContentType="application/vnd.openxmlformats-officedocument.presentationml.slide+xml"/>
  <Override PartName="/ppt/slides/slide66.xml" ContentType="application/vnd.openxmlformats-officedocument.presentationml.slide+xml"/>
  <Override PartName="/ppt/slides/slide67.xml" ContentType="application/vnd.openxmlformats-officedocument.presentationml.slide+xml"/>
  <Override PartName="/ppt/slides/slide68.xml" ContentType="application/vnd.openxmlformats-officedocument.presentationml.slide+xml"/>
  <Override PartName="/ppt/slides/slide69.xml" ContentType="application/vnd.openxmlformats-officedocument.presentationml.slide+xml"/>
  <Override PartName="/ppt/slides/slide70.xml" ContentType="application/vnd.openxmlformats-officedocument.presentationml.slide+xml"/>
  <Override PartName="/ppt/slides/slide71.xml" ContentType="application/vnd.openxmlformats-officedocument.presentationml.slide+xml"/>
  <Override PartName="/ppt/slides/slide72.xml" ContentType="application/vnd.openxmlformats-officedocument.presentationml.slide+xml"/>
  <Override PartName="/ppt/slides/slide73.xml" ContentType="application/vnd.openxmlformats-officedocument.presentationml.slide+xml"/>
  <Override PartName="/ppt/slides/slide74.xml" ContentType="application/vnd.openxmlformats-officedocument.presentationml.slide+xml"/>
  <Override PartName="/ppt/slides/slide75.xml" ContentType="application/vnd.openxmlformats-officedocument.presentationml.slide+xml"/>
  <Override PartName="/ppt/slides/slide76.xml" ContentType="application/vnd.openxmlformats-officedocument.presentationml.slide+xml"/>
  <Override PartName="/ppt/slides/slide77.xml" ContentType="application/vnd.openxmlformats-officedocument.presentationml.slide+xml"/>
  <Override PartName="/ppt/slides/slide78.xml" ContentType="application/vnd.openxmlformats-officedocument.presentationml.slide+xml"/>
  <Override PartName="/ppt/slides/slide79.xml" ContentType="application/vnd.openxmlformats-officedocument.presentationml.slide+xml"/>
  <Override PartName="/ppt/slides/slide80.xml" ContentType="application/vnd.openxmlformats-officedocument.presentationml.slide+xml"/>
  <Override PartName="/ppt/slides/slide81.xml" ContentType="application/vnd.openxmlformats-officedocument.presentationml.slide+xml"/>
  <Override PartName="/ppt/slides/slide82.xml" ContentType="application/vnd.openxmlformats-officedocument.presentationml.slide+xml"/>
  <Override PartName="/ppt/slides/slide83.xml" ContentType="application/vnd.openxmlformats-officedocument.presentationml.slide+xml"/>
  <Override PartName="/ppt/slides/slide84.xml" ContentType="application/vnd.openxmlformats-officedocument.presentationml.slide+xml"/>
  <Override PartName="/ppt/slides/slide85.xml" ContentType="application/vnd.openxmlformats-officedocument.presentationml.slide+xml"/>
  <Override PartName="/ppt/slides/slide86.xml" ContentType="application/vnd.openxmlformats-officedocument.presentationml.slide+xml"/>
  <Override PartName="/ppt/slides/slide87.xml" ContentType="application/vnd.openxmlformats-officedocument.presentationml.slide+xml"/>
  <Override PartName="/ppt/slides/slide88.xml" ContentType="application/vnd.openxmlformats-officedocument.presentationml.slide+xml"/>
  <Override PartName="/ppt/slides/slide89.xml" ContentType="application/vnd.openxmlformats-officedocument.presentationml.slide+xml"/>
  <Override PartName="/ppt/slides/slide90.xml" ContentType="application/vnd.openxmlformats-officedocument.presentationml.slide+xml"/>
  <Override PartName="/ppt/slides/slide91.xml" ContentType="application/vnd.openxmlformats-officedocument.presentationml.slide+xml"/>
  <Override PartName="/ppt/slides/slide92.xml" ContentType="application/vnd.openxmlformats-officedocument.presentationml.slide+xml"/>
  <Override PartName="/ppt/slides/slide93.xml" ContentType="application/vnd.openxmlformats-officedocument.presentationml.slide+xml"/>
  <Override PartName="/ppt/slides/slide94.xml" ContentType="application/vnd.openxmlformats-officedocument.presentationml.slide+xml"/>
  <Override PartName="/ppt/slides/slide95.xml" ContentType="application/vnd.openxmlformats-officedocument.presentationml.slide+xml"/>
  <Override PartName="/ppt/slides/slide96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852" r:id="rId1"/>
  </p:sldMasterIdLst>
  <p:notesMasterIdLst>
    <p:notesMasterId r:id="rId98"/>
  </p:notesMasterIdLst>
  <p:sldIdLst>
    <p:sldId id="256" r:id="rId2"/>
    <p:sldId id="333" r:id="rId3"/>
    <p:sldId id="334" r:id="rId4"/>
    <p:sldId id="383" r:id="rId5"/>
    <p:sldId id="338" r:id="rId6"/>
    <p:sldId id="363" r:id="rId7"/>
    <p:sldId id="342" r:id="rId8"/>
    <p:sldId id="343" r:id="rId9"/>
    <p:sldId id="344" r:id="rId10"/>
    <p:sldId id="345" r:id="rId11"/>
    <p:sldId id="387" r:id="rId12"/>
    <p:sldId id="390" r:id="rId13"/>
    <p:sldId id="389" r:id="rId14"/>
    <p:sldId id="392" r:id="rId15"/>
    <p:sldId id="339" r:id="rId16"/>
    <p:sldId id="385" r:id="rId17"/>
    <p:sldId id="394" r:id="rId18"/>
    <p:sldId id="395" r:id="rId19"/>
    <p:sldId id="346" r:id="rId20"/>
    <p:sldId id="372" r:id="rId21"/>
    <p:sldId id="340" r:id="rId22"/>
    <p:sldId id="341" r:id="rId23"/>
    <p:sldId id="370" r:id="rId24"/>
    <p:sldId id="371" r:id="rId25"/>
    <p:sldId id="373" r:id="rId26"/>
    <p:sldId id="374" r:id="rId27"/>
    <p:sldId id="375" r:id="rId28"/>
    <p:sldId id="393" r:id="rId29"/>
    <p:sldId id="376" r:id="rId30"/>
    <p:sldId id="347" r:id="rId31"/>
    <p:sldId id="409" r:id="rId32"/>
    <p:sldId id="348" r:id="rId33"/>
    <p:sldId id="350" r:id="rId34"/>
    <p:sldId id="368" r:id="rId35"/>
    <p:sldId id="369" r:id="rId36"/>
    <p:sldId id="364" r:id="rId37"/>
    <p:sldId id="367" r:id="rId38"/>
    <p:sldId id="353" r:id="rId39"/>
    <p:sldId id="354" r:id="rId40"/>
    <p:sldId id="412" r:id="rId41"/>
    <p:sldId id="355" r:id="rId42"/>
    <p:sldId id="356" r:id="rId43"/>
    <p:sldId id="357" r:id="rId44"/>
    <p:sldId id="358" r:id="rId45"/>
    <p:sldId id="359" r:id="rId46"/>
    <p:sldId id="411" r:id="rId47"/>
    <p:sldId id="410" r:id="rId48"/>
    <p:sldId id="360" r:id="rId49"/>
    <p:sldId id="361" r:id="rId50"/>
    <p:sldId id="362" r:id="rId51"/>
    <p:sldId id="413" r:id="rId52"/>
    <p:sldId id="396" r:id="rId53"/>
    <p:sldId id="414" r:id="rId54"/>
    <p:sldId id="397" r:id="rId55"/>
    <p:sldId id="398" r:id="rId56"/>
    <p:sldId id="399" r:id="rId57"/>
    <p:sldId id="415" r:id="rId58"/>
    <p:sldId id="416" r:id="rId59"/>
    <p:sldId id="289" r:id="rId60"/>
    <p:sldId id="407" r:id="rId61"/>
    <p:sldId id="408" r:id="rId62"/>
    <p:sldId id="351" r:id="rId63"/>
    <p:sldId id="401" r:id="rId64"/>
    <p:sldId id="400" r:id="rId65"/>
    <p:sldId id="352" r:id="rId66"/>
    <p:sldId id="402" r:id="rId67"/>
    <p:sldId id="403" r:id="rId68"/>
    <p:sldId id="404" r:id="rId69"/>
    <p:sldId id="405" r:id="rId70"/>
    <p:sldId id="406" r:id="rId71"/>
    <p:sldId id="418" r:id="rId72"/>
    <p:sldId id="419" r:id="rId73"/>
    <p:sldId id="421" r:id="rId74"/>
    <p:sldId id="422" r:id="rId75"/>
    <p:sldId id="423" r:id="rId76"/>
    <p:sldId id="437" r:id="rId77"/>
    <p:sldId id="438" r:id="rId78"/>
    <p:sldId id="439" r:id="rId79"/>
    <p:sldId id="424" r:id="rId80"/>
    <p:sldId id="426" r:id="rId81"/>
    <p:sldId id="427" r:id="rId82"/>
    <p:sldId id="428" r:id="rId83"/>
    <p:sldId id="429" r:id="rId84"/>
    <p:sldId id="430" r:id="rId85"/>
    <p:sldId id="431" r:id="rId86"/>
    <p:sldId id="435" r:id="rId87"/>
    <p:sldId id="432" r:id="rId88"/>
    <p:sldId id="436" r:id="rId89"/>
    <p:sldId id="433" r:id="rId90"/>
    <p:sldId id="434" r:id="rId91"/>
    <p:sldId id="298" r:id="rId92"/>
    <p:sldId id="300" r:id="rId93"/>
    <p:sldId id="301" r:id="rId94"/>
    <p:sldId id="440" r:id="rId95"/>
    <p:sldId id="441" r:id="rId96"/>
    <p:sldId id="417" r:id="rId97"/>
  </p:sldIdLst>
  <p:sldSz cx="9144000" cy="6858000" type="screen4x3"/>
  <p:notesSz cx="6858000" cy="9144000"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/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DAEEC4"/>
    <a:srgbClr val="D0EAB4"/>
    <a:srgbClr val="C0E399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DA37D80-6434-44D0-A028-1B22A696006F}" styleName="밝은 스타일 3 - 강조 2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 w="12700" cmpd="sng">
              <a:solidFill>
                <a:schemeClr val="accent2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2">
              <a:alpha val="20000"/>
            </a:schemeClr>
          </a:solidFill>
        </a:fill>
      </a:tcStyle>
    </a:band1H>
    <a:band1V>
      <a:tcStyle>
        <a:tcBdr/>
        <a:fill>
          <a:solidFill>
            <a:schemeClr val="accent2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2"/>
              </a:solidFill>
            </a:ln>
          </a:bottom>
        </a:tcBdr>
        <a:fill>
          <a:noFill/>
        </a:fill>
      </a:tcStyle>
    </a:firstRow>
  </a:tblStyle>
  <a:tblStyle styleId="{ED083AE6-46FA-4A59-8FB0-9F97EB10719F}" styleName="밝은 스타일 3 - 강조 4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 w="12700" cmpd="sng">
              <a:solidFill>
                <a:schemeClr val="accent4"/>
              </a:solidFill>
            </a:ln>
          </a:insideV>
        </a:tcBdr>
        <a:fill>
          <a:noFill/>
        </a:fill>
      </a:tcStyle>
    </a:wholeTbl>
    <a:band1H>
      <a:tcStyle>
        <a:tcBdr/>
        <a:fill>
          <a:solidFill>
            <a:schemeClr val="accent4">
              <a:alpha val="20000"/>
            </a:schemeClr>
          </a:solidFill>
        </a:fill>
      </a:tcStyle>
    </a:band1H>
    <a:band1V>
      <a:tcStyle>
        <a:tcBdr/>
        <a:fill>
          <a:solidFill>
            <a:schemeClr val="accent4">
              <a:alpha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noFill/>
        </a:fill>
      </a:tcStyle>
    </a:lastRow>
    <a:firstRow>
      <a:tcTxStyle b="on"/>
      <a:tcStyle>
        <a:tcBdr>
          <a:bottom>
            <a:ln w="25400" cmpd="sng">
              <a:solidFill>
                <a:schemeClr val="accent4"/>
              </a:solidFill>
            </a:ln>
          </a:bottom>
        </a:tcBdr>
        <a:fill>
          <a:noFill/>
        </a:fill>
      </a:tcStyle>
    </a:firstRow>
  </a:tblStyle>
  <a:tblStyle styleId="{1E171933-4619-4E11-9A3F-F7608DF75F80}" styleName="보통 스타일 1 - 강조 4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4"/>
              </a:solidFill>
            </a:ln>
          </a:left>
          <a:right>
            <a:ln w="12700" cmpd="sng">
              <a:solidFill>
                <a:schemeClr val="accent4"/>
              </a:solidFill>
            </a:ln>
          </a:right>
          <a:top>
            <a:ln w="12700" cmpd="sng">
              <a:solidFill>
                <a:schemeClr val="accent4"/>
              </a:solidFill>
            </a:ln>
          </a:top>
          <a:bottom>
            <a:ln w="12700" cmpd="sng">
              <a:solidFill>
                <a:schemeClr val="accent4"/>
              </a:solidFill>
            </a:ln>
          </a:bottom>
          <a:insideH>
            <a:ln w="12700" cmpd="sng">
              <a:solidFill>
                <a:schemeClr val="accent4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4">
              <a:tint val="20000"/>
            </a:schemeClr>
          </a:solidFill>
        </a:fill>
      </a:tcStyle>
    </a:band1H>
    <a:band1V>
      <a:tcStyle>
        <a:tcBdr/>
        <a:fill>
          <a:solidFill>
            <a:schemeClr val="accent4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4"/>
          </a:solidFill>
        </a:fill>
      </a:tcStyle>
    </a:firstRow>
  </a:tblStyle>
  <a:tblStyle styleId="{17292A2E-F333-43FB-9621-5CBBE7FDCDCB}" styleName="밝은 스타일 2 - 강조 4">
    <a:wholeTbl>
      <a:tcTxStyle>
        <a:fontRef idx="minor">
          <a:scrgbClr r="0" g="0" b="0"/>
        </a:fontRef>
        <a:schemeClr val="tx1"/>
      </a:tcTxStyle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  <a:band1H>
      <a:tcStyle>
        <a:tcBdr>
          <a:top>
            <a:lnRef idx="1">
              <a:schemeClr val="accent4"/>
            </a:lnRef>
          </a:top>
          <a:bottom>
            <a:lnRef idx="1">
              <a:schemeClr val="accent4"/>
            </a:lnRef>
          </a:bottom>
        </a:tcBdr>
      </a:tcStyle>
    </a:band1H>
    <a:band1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1V>
    <a:band2V>
      <a:tcStyle>
        <a:tcBdr>
          <a:left>
            <a:lnRef idx="1">
              <a:schemeClr val="accent4"/>
            </a:lnRef>
          </a:left>
          <a:right>
            <a:lnRef idx="1">
              <a:schemeClr val="accent4"/>
            </a:lnRef>
          </a:right>
        </a:tcBdr>
      </a:tcStyle>
    </a:band2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4"/>
              </a:solidFill>
            </a:ln>
          </a:top>
        </a:tcBdr>
      </a:tcStyle>
    </a:lastRow>
    <a:firstRow>
      <a:tcTxStyle b="on">
        <a:fontRef idx="minor">
          <a:scrgbClr r="0" g="0" b="0"/>
        </a:fontRef>
        <a:schemeClr val="bg1"/>
      </a:tcTxStyle>
      <a:tcStyle>
        <a:tcBdr/>
        <a:fillRef idx="1">
          <a:schemeClr val="accent4"/>
        </a:fillRef>
      </a:tcStyle>
    </a:firstRow>
  </a:tblStyle>
  <a:tblStyle styleId="{00A15C55-8517-42AA-B614-E9B94910E393}" styleName="보통 스타일 2 - 강조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9890" autoAdjust="0"/>
    <p:restoredTop sz="94625" autoAdjust="0"/>
  </p:normalViewPr>
  <p:slideViewPr>
    <p:cSldViewPr>
      <p:cViewPr varScale="1">
        <p:scale>
          <a:sx n="95" d="100"/>
          <a:sy n="95" d="100"/>
        </p:scale>
        <p:origin x="-1110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notesViewPr>
    <p:cSldViewPr>
      <p:cViewPr varScale="1">
        <p:scale>
          <a:sx n="81" d="100"/>
          <a:sy n="81" d="100"/>
        </p:scale>
        <p:origin x="-2040" y="-78"/>
      </p:cViewPr>
      <p:guideLst>
        <p:guide orient="horz" pos="2880"/>
        <p:guide pos="216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slide" Target="slides/slide62.xml"/><Relationship Id="rId68" Type="http://schemas.openxmlformats.org/officeDocument/2006/relationships/slide" Target="slides/slide67.xml"/><Relationship Id="rId76" Type="http://schemas.openxmlformats.org/officeDocument/2006/relationships/slide" Target="slides/slide75.xml"/><Relationship Id="rId84" Type="http://schemas.openxmlformats.org/officeDocument/2006/relationships/slide" Target="slides/slide83.xml"/><Relationship Id="rId89" Type="http://schemas.openxmlformats.org/officeDocument/2006/relationships/slide" Target="slides/slide88.xml"/><Relationship Id="rId97" Type="http://schemas.openxmlformats.org/officeDocument/2006/relationships/slide" Target="slides/slide96.xml"/><Relationship Id="rId7" Type="http://schemas.openxmlformats.org/officeDocument/2006/relationships/slide" Target="slides/slide6.xml"/><Relationship Id="rId71" Type="http://schemas.openxmlformats.org/officeDocument/2006/relationships/slide" Target="slides/slide70.xml"/><Relationship Id="rId92" Type="http://schemas.openxmlformats.org/officeDocument/2006/relationships/slide" Target="slides/slide9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9" Type="http://schemas.openxmlformats.org/officeDocument/2006/relationships/slide" Target="slides/slide28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66" Type="http://schemas.openxmlformats.org/officeDocument/2006/relationships/slide" Target="slides/slide65.xml"/><Relationship Id="rId74" Type="http://schemas.openxmlformats.org/officeDocument/2006/relationships/slide" Target="slides/slide73.xml"/><Relationship Id="rId79" Type="http://schemas.openxmlformats.org/officeDocument/2006/relationships/slide" Target="slides/slide78.xml"/><Relationship Id="rId87" Type="http://schemas.openxmlformats.org/officeDocument/2006/relationships/slide" Target="slides/slide86.xml"/><Relationship Id="rId102" Type="http://schemas.openxmlformats.org/officeDocument/2006/relationships/tableStyles" Target="tableStyles.xml"/><Relationship Id="rId5" Type="http://schemas.openxmlformats.org/officeDocument/2006/relationships/slide" Target="slides/slide4.xml"/><Relationship Id="rId61" Type="http://schemas.openxmlformats.org/officeDocument/2006/relationships/slide" Target="slides/slide60.xml"/><Relationship Id="rId82" Type="http://schemas.openxmlformats.org/officeDocument/2006/relationships/slide" Target="slides/slide81.xml"/><Relationship Id="rId90" Type="http://schemas.openxmlformats.org/officeDocument/2006/relationships/slide" Target="slides/slide89.xml"/><Relationship Id="rId95" Type="http://schemas.openxmlformats.org/officeDocument/2006/relationships/slide" Target="slides/slide94.xml"/><Relationship Id="rId19" Type="http://schemas.openxmlformats.org/officeDocument/2006/relationships/slide" Target="slides/slide1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slide" Target="slides/slide63.xml"/><Relationship Id="rId69" Type="http://schemas.openxmlformats.org/officeDocument/2006/relationships/slide" Target="slides/slide68.xml"/><Relationship Id="rId77" Type="http://schemas.openxmlformats.org/officeDocument/2006/relationships/slide" Target="slides/slide76.xml"/><Relationship Id="rId100" Type="http://schemas.openxmlformats.org/officeDocument/2006/relationships/viewProps" Target="viewProp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72" Type="http://schemas.openxmlformats.org/officeDocument/2006/relationships/slide" Target="slides/slide71.xml"/><Relationship Id="rId80" Type="http://schemas.openxmlformats.org/officeDocument/2006/relationships/slide" Target="slides/slide79.xml"/><Relationship Id="rId85" Type="http://schemas.openxmlformats.org/officeDocument/2006/relationships/slide" Target="slides/slide84.xml"/><Relationship Id="rId93" Type="http://schemas.openxmlformats.org/officeDocument/2006/relationships/slide" Target="slides/slide92.xml"/><Relationship Id="rId98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slide" Target="slides/slide58.xml"/><Relationship Id="rId67" Type="http://schemas.openxmlformats.org/officeDocument/2006/relationships/slide" Target="slides/slide66.xml"/><Relationship Id="rId20" Type="http://schemas.openxmlformats.org/officeDocument/2006/relationships/slide" Target="slides/slide19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slide" Target="slides/slide61.xml"/><Relationship Id="rId70" Type="http://schemas.openxmlformats.org/officeDocument/2006/relationships/slide" Target="slides/slide69.xml"/><Relationship Id="rId75" Type="http://schemas.openxmlformats.org/officeDocument/2006/relationships/slide" Target="slides/slide74.xml"/><Relationship Id="rId83" Type="http://schemas.openxmlformats.org/officeDocument/2006/relationships/slide" Target="slides/slide82.xml"/><Relationship Id="rId88" Type="http://schemas.openxmlformats.org/officeDocument/2006/relationships/slide" Target="slides/slide87.xml"/><Relationship Id="rId91" Type="http://schemas.openxmlformats.org/officeDocument/2006/relationships/slide" Target="slides/slide90.xml"/><Relationship Id="rId96" Type="http://schemas.openxmlformats.org/officeDocument/2006/relationships/slide" Target="slides/slide95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10" Type="http://schemas.openxmlformats.org/officeDocument/2006/relationships/slide" Target="slides/slide9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slide" Target="slides/slide59.xml"/><Relationship Id="rId65" Type="http://schemas.openxmlformats.org/officeDocument/2006/relationships/slide" Target="slides/slide64.xml"/><Relationship Id="rId73" Type="http://schemas.openxmlformats.org/officeDocument/2006/relationships/slide" Target="slides/slide72.xml"/><Relationship Id="rId78" Type="http://schemas.openxmlformats.org/officeDocument/2006/relationships/slide" Target="slides/slide77.xml"/><Relationship Id="rId81" Type="http://schemas.openxmlformats.org/officeDocument/2006/relationships/slide" Target="slides/slide80.xml"/><Relationship Id="rId86" Type="http://schemas.openxmlformats.org/officeDocument/2006/relationships/slide" Target="slides/slide85.xml"/><Relationship Id="rId94" Type="http://schemas.openxmlformats.org/officeDocument/2006/relationships/slide" Target="slides/slide93.xml"/><Relationship Id="rId99" Type="http://schemas.openxmlformats.org/officeDocument/2006/relationships/presProps" Target="presProps.xml"/><Relationship Id="rId101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9" Type="http://schemas.openxmlformats.org/officeDocument/2006/relationships/slide" Target="slides/slide38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A9D9897E-559B-4802-87FD-BDDBC21CBABC}" type="datetimeFigureOut">
              <a:rPr lang="ko-KR" altLang="en-US" smtClean="0"/>
              <a:t>2019-01-31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C7AADCE-4523-43FE-B0A8-90B87F2F6B62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541313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C7AADCE-4523-43FE-B0A8-90B87F2F6B62}" type="slidenum">
              <a:rPr lang="ko-KR" altLang="en-US" smtClean="0"/>
              <a:t>63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434682082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제목 슬라이드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직사각형 6"/>
          <p:cNvSpPr/>
          <p:nvPr/>
        </p:nvSpPr>
        <p:spPr bwMode="white">
          <a:xfrm>
            <a:off x="0" y="5971032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-9144" y="6053328"/>
            <a:ext cx="2249424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직사각형 10"/>
          <p:cNvSpPr/>
          <p:nvPr/>
        </p:nvSpPr>
        <p:spPr>
          <a:xfrm>
            <a:off x="2359152" y="6044184"/>
            <a:ext cx="6784848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제목 7"/>
          <p:cNvSpPr>
            <a:spLocks noGrp="1"/>
          </p:cNvSpPr>
          <p:nvPr>
            <p:ph type="ctrTitle"/>
          </p:nvPr>
        </p:nvSpPr>
        <p:spPr>
          <a:xfrm>
            <a:off x="2362200" y="4038600"/>
            <a:ext cx="6477000" cy="1828800"/>
          </a:xfrm>
        </p:spPr>
        <p:txBody>
          <a:bodyPr anchor="b"/>
          <a:lstStyle>
            <a:lvl1pPr algn="r">
              <a:defRPr cap="all" baseline="0"/>
            </a:lvl1pPr>
          </a:lstStyle>
          <a:p>
            <a:endParaRPr kumimoji="0" lang="en-US" dirty="0"/>
          </a:p>
        </p:txBody>
      </p:sp>
      <p:sp>
        <p:nvSpPr>
          <p:cNvPr id="9" name="부제목 8"/>
          <p:cNvSpPr>
            <a:spLocks noGrp="1"/>
          </p:cNvSpPr>
          <p:nvPr>
            <p:ph type="subTitle" idx="1"/>
          </p:nvPr>
        </p:nvSpPr>
        <p:spPr>
          <a:xfrm>
            <a:off x="2362200" y="6050037"/>
            <a:ext cx="6705600" cy="685800"/>
          </a:xfrm>
        </p:spPr>
        <p:txBody>
          <a:bodyPr anchor="ctr">
            <a:normAutofit/>
          </a:bodyPr>
          <a:lstStyle>
            <a:lvl1pPr marL="0" indent="0" algn="l">
              <a:buNone/>
              <a:defRPr sz="2600">
                <a:solidFill>
                  <a:srgbClr val="FFFFFF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endParaRPr kumimoji="0" lang="en-US" dirty="0"/>
          </a:p>
        </p:txBody>
      </p:sp>
      <p:sp>
        <p:nvSpPr>
          <p:cNvPr id="28" name="날짜 개체 틀 27"/>
          <p:cNvSpPr>
            <a:spLocks noGrp="1"/>
          </p:cNvSpPr>
          <p:nvPr>
            <p:ph type="dt" sz="half" idx="10"/>
          </p:nvPr>
        </p:nvSpPr>
        <p:spPr>
          <a:xfrm>
            <a:off x="76200" y="6068699"/>
            <a:ext cx="2057400" cy="685800"/>
          </a:xfrm>
          <a:prstGeom prst="rect">
            <a:avLst/>
          </a:prstGeom>
        </p:spPr>
        <p:txBody>
          <a:bodyPr>
            <a:noAutofit/>
          </a:bodyPr>
          <a:lstStyle>
            <a:lvl1pPr algn="ctr">
              <a:defRPr sz="2000">
                <a:solidFill>
                  <a:srgbClr val="FFFFFF"/>
                </a:solidFill>
              </a:defRPr>
            </a:lvl1pPr>
          </a:lstStyle>
          <a:p>
            <a:fld id="{7299BC8C-D05E-4966-90C6-DB66949B9446}" type="datetime1">
              <a:rPr lang="ko-KR" altLang="en-US" smtClean="0"/>
              <a:t>2019-01-31</a:t>
            </a:fld>
            <a:endParaRPr lang="ko-KR" altLang="en-US" dirty="0"/>
          </a:p>
        </p:txBody>
      </p:sp>
      <p:sp>
        <p:nvSpPr>
          <p:cNvPr id="17" name="바닥글 개체 틀 16"/>
          <p:cNvSpPr>
            <a:spLocks noGrp="1"/>
          </p:cNvSpPr>
          <p:nvPr>
            <p:ph type="ftr" sz="quarter" idx="11"/>
          </p:nvPr>
        </p:nvSpPr>
        <p:spPr>
          <a:xfrm>
            <a:off x="2085393" y="236538"/>
            <a:ext cx="5867400" cy="365125"/>
          </a:xfrm>
          <a:prstGeom prst="rect">
            <a:avLst/>
          </a:prstGeom>
        </p:spPr>
        <p:txBody>
          <a:bodyPr/>
          <a:lstStyle>
            <a:lvl1pPr algn="r">
              <a:defRPr b="1">
                <a:solidFill>
                  <a:srgbClr val="FFC000"/>
                </a:solidFill>
              </a:defRPr>
            </a:lvl1pPr>
          </a:lstStyle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 dirty="0"/>
          </a:p>
        </p:txBody>
      </p:sp>
      <p:sp>
        <p:nvSpPr>
          <p:cNvPr id="29" name="슬라이드 번호 개체 틀 28"/>
          <p:cNvSpPr>
            <a:spLocks noGrp="1"/>
          </p:cNvSpPr>
          <p:nvPr>
            <p:ph type="sldNum" sz="quarter" idx="12"/>
          </p:nvPr>
        </p:nvSpPr>
        <p:spPr>
          <a:xfrm>
            <a:off x="8001000" y="228600"/>
            <a:ext cx="8382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3CF3B71A-966A-471E-8596-7D1D6A8996FF}" type="datetime1">
              <a:rPr lang="ko-KR" altLang="en-US" smtClean="0"/>
              <a:t>2019-01-31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세로 제목 및 텍스트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553200" y="609600"/>
            <a:ext cx="2057400" cy="5516563"/>
          </a:xfrm>
        </p:spPr>
        <p:txBody>
          <a:bodyPr vert="eaVert"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609600"/>
            <a:ext cx="5562600" cy="5516564"/>
          </a:xfrm>
        </p:spPr>
        <p:txBody>
          <a:bodyPr vert="eaVert"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>
          <a:xfrm>
            <a:off x="6553200" y="6248402"/>
            <a:ext cx="2209800" cy="365125"/>
          </a:xfrm>
          <a:prstGeom prst="rect">
            <a:avLst/>
          </a:prstGeom>
        </p:spPr>
        <p:txBody>
          <a:bodyPr/>
          <a:lstStyle/>
          <a:p>
            <a:fld id="{AD64A7B2-A2B0-4C9D-895B-FE1D68BE16F8}" type="datetime1">
              <a:rPr lang="ko-KR" altLang="en-US" smtClean="0"/>
              <a:t>2019-01-31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>
          <a:xfrm>
            <a:off x="457201" y="6248207"/>
            <a:ext cx="55734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직사각형 6"/>
          <p:cNvSpPr/>
          <p:nvPr/>
        </p:nvSpPr>
        <p:spPr bwMode="white">
          <a:xfrm>
            <a:off x="6096318" y="0"/>
            <a:ext cx="320040" cy="6858000"/>
          </a:xfrm>
          <a:prstGeom prst="rect">
            <a:avLst/>
          </a:prstGeom>
          <a:solidFill>
            <a:srgbClr val="FFFFFF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6142038" y="609600"/>
            <a:ext cx="228600" cy="6248400"/>
          </a:xfrm>
          <a:prstGeom prst="rect">
            <a:avLst/>
          </a:prstGeom>
          <a:solidFill>
            <a:schemeClr val="accent1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6142038" y="0"/>
            <a:ext cx="228600" cy="533400"/>
          </a:xfrm>
          <a:prstGeom prst="rect">
            <a:avLst/>
          </a:prstGeom>
          <a:solidFill>
            <a:schemeClr val="accent2"/>
          </a:solidFill>
          <a:ln w="19050" cap="flat" cmpd="sng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>
          <a:xfrm rot="5400000">
            <a:off x="5989638" y="144462"/>
            <a:ext cx="533400" cy="244476"/>
          </a:xfrm>
        </p:spPr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12648" y="228600"/>
            <a:ext cx="8153400" cy="680120"/>
          </a:xfrm>
        </p:spPr>
        <p:txBody>
          <a:bodyPr>
            <a:normAutofit/>
          </a:bodyPr>
          <a:lstStyle>
            <a:lvl1pPr>
              <a:defRPr sz="3200"/>
            </a:lvl1pPr>
          </a:lstStyle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8" name="내용 개체 틀 7"/>
          <p:cNvSpPr>
            <a:spLocks noGrp="1"/>
          </p:cNvSpPr>
          <p:nvPr>
            <p:ph sz="quarter" idx="1"/>
          </p:nvPr>
        </p:nvSpPr>
        <p:spPr>
          <a:xfrm>
            <a:off x="612648" y="1340768"/>
            <a:ext cx="8153400" cy="5040560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>
                <a:latin typeface="HY나무L" pitchFamily="18" charset="-127"/>
                <a:ea typeface="HY나무L" pitchFamily="18" charset="-127"/>
              </a:defRPr>
            </a:lvl3pPr>
            <a:lvl4pPr>
              <a:defRPr sz="1400">
                <a:latin typeface="휴먼편지체" pitchFamily="18" charset="-127"/>
                <a:ea typeface="휴먼편지체" pitchFamily="18" charset="-127"/>
              </a:defRPr>
            </a:lvl4pPr>
          </a:lstStyle>
          <a:p>
            <a:pPr lvl="0" eaLnBrk="1" latinLnBrk="0" hangingPunct="1"/>
            <a:r>
              <a:rPr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dirty="0" smtClean="0"/>
              <a:t>둘째 수준</a:t>
            </a:r>
          </a:p>
          <a:p>
            <a:pPr lvl="2" eaLnBrk="1" latinLnBrk="0" hangingPunct="1"/>
            <a:r>
              <a:rPr lang="ko-KR" altLang="en-US" dirty="0" smtClean="0"/>
              <a:t>셋째 수준</a:t>
            </a:r>
          </a:p>
          <a:p>
            <a:pPr lvl="3" eaLnBrk="1" latinLnBrk="0" hangingPunct="1"/>
            <a:r>
              <a:rPr lang="ko-KR" altLang="en-US" dirty="0" smtClean="0"/>
              <a:t>넷째 수준</a:t>
            </a:r>
          </a:p>
          <a:p>
            <a:pPr lvl="4" eaLnBrk="1" latinLnBrk="0" hangingPunct="1"/>
            <a:r>
              <a:rPr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구역 머리글"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1371600" y="2743200"/>
            <a:ext cx="7123113" cy="1673225"/>
          </a:xfrm>
        </p:spPr>
        <p:txBody>
          <a:bodyPr anchor="t"/>
          <a:lstStyle>
            <a:lvl1pPr marL="0" indent="0">
              <a:buNone/>
              <a:defRPr sz="2800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7" name="직사각형 6"/>
          <p:cNvSpPr/>
          <p:nvPr/>
        </p:nvSpPr>
        <p:spPr bwMode="white">
          <a:xfrm>
            <a:off x="0" y="1524000"/>
            <a:ext cx="9144000" cy="114300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0" y="1600200"/>
            <a:ext cx="1295400" cy="990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1371600" y="1600200"/>
            <a:ext cx="7772400" cy="990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371600" y="1600200"/>
            <a:ext cx="7620000" cy="990600"/>
          </a:xfrm>
        </p:spPr>
        <p:txBody>
          <a:bodyPr/>
          <a:lstStyle>
            <a:lvl1pPr algn="l">
              <a:buNone/>
              <a:defRPr sz="4400" b="0" cap="none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1752600"/>
            <a:ext cx="1295400" cy="701676"/>
          </a:xfrm>
        </p:spPr>
        <p:txBody>
          <a:bodyPr>
            <a:noAutofit/>
          </a:bodyPr>
          <a:lstStyle>
            <a:lvl1pPr>
              <a:defRPr sz="2400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609600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4844901" y="1589567"/>
            <a:ext cx="3886200" cy="45720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8" name="날짜 개체 틀 7"/>
          <p:cNvSpPr>
            <a:spLocks noGrp="1"/>
          </p:cNvSpPr>
          <p:nvPr>
            <p:ph type="dt" sz="half" idx="15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B31271CA-DFBA-4144-9186-0BE3AC6EE4B1}" type="datetime1">
              <a:rPr lang="ko-KR" altLang="en-US" smtClean="0"/>
              <a:t>2019-01-31</a:t>
            </a:fld>
            <a:endParaRPr lang="ko-KR" altLang="en-US"/>
          </a:p>
        </p:txBody>
      </p:sp>
      <p:sp>
        <p:nvSpPr>
          <p:cNvPr id="10" name="슬라이드 번호 개체 틀 9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2" name="바닥글 개체 틀 11"/>
          <p:cNvSpPr>
            <a:spLocks noGrp="1"/>
          </p:cNvSpPr>
          <p:nvPr>
            <p:ph type="ftr" sz="quarter" idx="17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533400" y="273050"/>
            <a:ext cx="8153400" cy="869950"/>
          </a:xfrm>
        </p:spPr>
        <p:txBody>
          <a:bodyPr anchor="ctr"/>
          <a:lstStyle>
            <a:lvl1pPr>
              <a:defRPr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내용 개체 틀 10"/>
          <p:cNvSpPr>
            <a:spLocks noGrp="1"/>
          </p:cNvSpPr>
          <p:nvPr>
            <p:ph sz="quarter" idx="2"/>
          </p:nvPr>
        </p:nvSpPr>
        <p:spPr>
          <a:xfrm>
            <a:off x="609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3" name="내용 개체 틀 12"/>
          <p:cNvSpPr>
            <a:spLocks noGrp="1"/>
          </p:cNvSpPr>
          <p:nvPr>
            <p:ph sz="quarter" idx="4"/>
          </p:nvPr>
        </p:nvSpPr>
        <p:spPr>
          <a:xfrm>
            <a:off x="4800600" y="2438400"/>
            <a:ext cx="3886200" cy="35814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  <p:sp>
        <p:nvSpPr>
          <p:cNvPr id="12" name="슬라이드 번호 개체 틀 11"/>
          <p:cNvSpPr>
            <a:spLocks noGrp="1"/>
          </p:cNvSpPr>
          <p:nvPr>
            <p:ph type="sldNum" sz="quarter" idx="16"/>
          </p:nvPr>
        </p:nvSpPr>
        <p:spPr/>
        <p:txBody>
          <a:bodyPr rtlCol="0"/>
          <a:lstStyle/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6" name="텍스트 개체 틀 15"/>
          <p:cNvSpPr>
            <a:spLocks noGrp="1"/>
          </p:cNvSpPr>
          <p:nvPr>
            <p:ph type="body" sz="quarter" idx="1"/>
          </p:nvPr>
        </p:nvSpPr>
        <p:spPr>
          <a:xfrm>
            <a:off x="609600" y="1752600"/>
            <a:ext cx="3886200" cy="640080"/>
          </a:xfrm>
          <a:solidFill>
            <a:schemeClr val="accent2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15" name="텍스트 개체 틀 14"/>
          <p:cNvSpPr>
            <a:spLocks noGrp="1"/>
          </p:cNvSpPr>
          <p:nvPr>
            <p:ph type="body" sz="quarter" idx="3"/>
          </p:nvPr>
        </p:nvSpPr>
        <p:spPr>
          <a:xfrm>
            <a:off x="4800600" y="1752600"/>
            <a:ext cx="3886200" cy="640080"/>
          </a:xfrm>
          <a:solidFill>
            <a:schemeClr val="accent4"/>
          </a:solidFill>
        </p:spPr>
        <p:txBody>
          <a:bodyPr rtlCol="0" anchor="ctr"/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>
          <a:xfrm>
            <a:off x="0" y="6248400"/>
            <a:ext cx="533400" cy="381000"/>
          </a:xfrm>
        </p:spPr>
        <p:txBody>
          <a:bodyPr/>
          <a:lstStyle>
            <a:lvl1pPr>
              <a:defRPr>
                <a:solidFill>
                  <a:schemeClr val="tx2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609600" y="273050"/>
            <a:ext cx="8077200" cy="869950"/>
          </a:xfrm>
        </p:spPr>
        <p:txBody>
          <a:bodyPr anchor="ctr"/>
          <a:lstStyle>
            <a:lvl1pPr algn="l">
              <a:buNone/>
              <a:defRPr sz="4400" b="0"/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>
          <a:xfrm>
            <a:off x="6096000" y="6248400"/>
            <a:ext cx="2667000" cy="365125"/>
          </a:xfrm>
          <a:prstGeom prst="rect">
            <a:avLst/>
          </a:prstGeom>
        </p:spPr>
        <p:txBody>
          <a:bodyPr/>
          <a:lstStyle/>
          <a:p>
            <a:fld id="{F87F4F71-3D90-4F92-8CFE-D11B433509C0}" type="datetime1">
              <a:rPr lang="ko-KR" altLang="en-US" smtClean="0"/>
              <a:t>2019-01-31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>
          <a:xfrm>
            <a:off x="609600" y="6248206"/>
            <a:ext cx="5421083" cy="365125"/>
          </a:xfrm>
          <a:prstGeom prst="rect">
            <a:avLst/>
          </a:prstGeom>
        </p:spPr>
        <p:txBody>
          <a:bodyPr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2"/>
          </p:nvPr>
        </p:nvSpPr>
        <p:spPr>
          <a:xfrm>
            <a:off x="609600" y="1752600"/>
            <a:ext cx="1600200" cy="4343400"/>
          </a:xfrm>
          <a:ln w="50800" cap="sq" cmpd="dbl" algn="ctr">
            <a:solidFill>
              <a:schemeClr val="accent2"/>
            </a:solidFill>
            <a:prstDash val="solid"/>
            <a:miter lim="800000"/>
          </a:ln>
          <a:effectLst/>
        </p:spPr>
        <p:style>
          <a:lnRef idx="3">
            <a:schemeClr val="lt1"/>
          </a:lnRef>
          <a:fillRef idx="1">
            <a:schemeClr val="accent2"/>
          </a:fillRef>
          <a:effectRef idx="1">
            <a:schemeClr val="accent2"/>
          </a:effectRef>
          <a:fontRef idx="minor">
            <a:schemeClr val="lt1"/>
          </a:fontRef>
        </p:style>
        <p:txBody>
          <a:bodyPr lIns="137160" tIns="182880" rIns="137160" bIns="91440"/>
          <a:lstStyle>
            <a:lvl1pPr marL="0" indent="0">
              <a:spcAft>
                <a:spcPts val="1000"/>
              </a:spcAft>
              <a:buNone/>
              <a:defRPr sz="18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9" name="내용 개체 틀 8"/>
          <p:cNvSpPr>
            <a:spLocks noGrp="1"/>
          </p:cNvSpPr>
          <p:nvPr>
            <p:ph sz="quarter" idx="1"/>
          </p:nvPr>
        </p:nvSpPr>
        <p:spPr>
          <a:xfrm>
            <a:off x="2362200" y="1752600"/>
            <a:ext cx="6400800" cy="4419600"/>
          </a:xfrm>
        </p:spPr>
        <p:txBody>
          <a:bodyPr/>
          <a:lstStyle/>
          <a:p>
            <a:pPr lvl="0" eaLnBrk="1" latinLnBrk="0" hangingPunct="1"/>
            <a:r>
              <a:rPr lang="ko-KR" altLang="en-US" smtClean="0"/>
              <a:t>마스터 텍스트 스타일을 편집합니다</a:t>
            </a:r>
          </a:p>
          <a:p>
            <a:pPr lvl="1" eaLnBrk="1" latinLnBrk="0" hangingPunct="1"/>
            <a:r>
              <a:rPr lang="ko-KR" altLang="en-US" smtClean="0"/>
              <a:t>둘째 수준</a:t>
            </a:r>
          </a:p>
          <a:p>
            <a:pPr lvl="2" eaLnBrk="1" latinLnBrk="0" hangingPunct="1"/>
            <a:r>
              <a:rPr lang="ko-KR" altLang="en-US" smtClean="0"/>
              <a:t>셋째 수준</a:t>
            </a:r>
          </a:p>
          <a:p>
            <a:pPr lvl="3" eaLnBrk="1" latinLnBrk="0" hangingPunct="1"/>
            <a:r>
              <a:rPr lang="ko-KR" altLang="en-US" smtClean="0"/>
              <a:t>넷째 수준</a:t>
            </a:r>
          </a:p>
          <a:p>
            <a:pPr lvl="4" eaLnBrk="1" latinLnBrk="0" hangingPunct="1"/>
            <a:r>
              <a:rPr lang="ko-KR" altLang="en-US" smtClean="0"/>
              <a:t>다섯째 수준</a:t>
            </a:r>
            <a:endParaRPr kumimoji="0"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캡션 있는 그림">
    <p:bg>
      <p:bgRef idx="1003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600200" y="5486400"/>
            <a:ext cx="7315200" cy="685800"/>
          </a:xfrm>
        </p:spPr>
        <p:txBody>
          <a:bodyPr/>
          <a:lstStyle>
            <a:lvl1pPr marL="0" indent="0">
              <a:buFontTx/>
              <a:buNone/>
              <a:defRPr sz="1700"/>
            </a:lvl1pPr>
            <a:lvl2pPr>
              <a:buFontTx/>
              <a:buNone/>
              <a:defRPr sz="1200"/>
            </a:lvl2pPr>
            <a:lvl3pPr>
              <a:buFontTx/>
              <a:buNone/>
              <a:defRPr sz="1000"/>
            </a:lvl3pPr>
            <a:lvl4pPr>
              <a:buFontTx/>
              <a:buNone/>
              <a:defRPr sz="900"/>
            </a:lvl4pPr>
            <a:lvl5pPr>
              <a:buFontTx/>
              <a:buNone/>
              <a:defRPr sz="900"/>
            </a:lvl5pPr>
          </a:lstStyle>
          <a:p>
            <a:pPr lvl="0" eaLnBrk="1" latinLnBrk="0" hangingPunct="1"/>
            <a:r>
              <a:rPr kumimoji="0" lang="ko-KR" altLang="en-US" smtClean="0"/>
              <a:t>마스터 텍스트 스타일을 편집합니다</a:t>
            </a:r>
          </a:p>
        </p:txBody>
      </p:sp>
      <p:sp>
        <p:nvSpPr>
          <p:cNvPr id="8" name="직사각형 7"/>
          <p:cNvSpPr/>
          <p:nvPr/>
        </p:nvSpPr>
        <p:spPr bwMode="white">
          <a:xfrm>
            <a:off x="-9144" y="4572000"/>
            <a:ext cx="9144000" cy="886968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-9144" y="4663440"/>
            <a:ext cx="1463040" cy="713232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직사각형 9"/>
          <p:cNvSpPr/>
          <p:nvPr/>
        </p:nvSpPr>
        <p:spPr>
          <a:xfrm>
            <a:off x="1545336" y="4654296"/>
            <a:ext cx="7598664" cy="713232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600200" y="4648200"/>
            <a:ext cx="7315200" cy="685800"/>
          </a:xfrm>
        </p:spPr>
        <p:txBody>
          <a:bodyPr anchor="ctr"/>
          <a:lstStyle>
            <a:lvl1pPr algn="l">
              <a:buNone/>
              <a:defRPr sz="2800" b="0">
                <a:solidFill>
                  <a:srgbClr val="FFFFFF"/>
                </a:solidFill>
              </a:defRPr>
            </a:lvl1pPr>
          </a:lstStyle>
          <a:p>
            <a:r>
              <a:rPr kumimoji="0" lang="ko-KR" altLang="en-US" smtClean="0"/>
              <a:t>마스터 제목 스타일 편집</a:t>
            </a:r>
            <a:endParaRPr kumimoji="0" lang="en-US"/>
          </a:p>
        </p:txBody>
      </p:sp>
      <p:sp>
        <p:nvSpPr>
          <p:cNvPr id="11" name="직사각형 10"/>
          <p:cNvSpPr/>
          <p:nvPr/>
        </p:nvSpPr>
        <p:spPr bwMode="white">
          <a:xfrm>
            <a:off x="1447800" y="0"/>
            <a:ext cx="100584" cy="6867144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날짜 개체 틀 11"/>
          <p:cNvSpPr>
            <a:spLocks noGrp="1"/>
          </p:cNvSpPr>
          <p:nvPr>
            <p:ph type="dt" sz="half" idx="10"/>
          </p:nvPr>
        </p:nvSpPr>
        <p:spPr>
          <a:xfrm>
            <a:off x="6248400" y="6248400"/>
            <a:ext cx="2667000" cy="365125"/>
          </a:xfrm>
          <a:prstGeom prst="rect">
            <a:avLst/>
          </a:prstGeom>
        </p:spPr>
        <p:txBody>
          <a:bodyPr rtlCol="0"/>
          <a:lstStyle/>
          <a:p>
            <a:fld id="{D200F4F1-024E-465C-B59D-A4FFBC6118A5}" type="datetime1">
              <a:rPr lang="ko-KR" altLang="en-US" smtClean="0"/>
              <a:t>2019-01-31</a:t>
            </a:fld>
            <a:endParaRPr lang="ko-KR" altLang="en-US"/>
          </a:p>
        </p:txBody>
      </p:sp>
      <p:sp>
        <p:nvSpPr>
          <p:cNvPr id="13" name="슬라이드 번호 개체 틀 12"/>
          <p:cNvSpPr>
            <a:spLocks noGrp="1"/>
          </p:cNvSpPr>
          <p:nvPr>
            <p:ph type="sldNum" sz="quarter" idx="11"/>
          </p:nvPr>
        </p:nvSpPr>
        <p:spPr>
          <a:xfrm>
            <a:off x="0" y="4667249"/>
            <a:ext cx="1447800" cy="663578"/>
          </a:xfrm>
        </p:spPr>
        <p:txBody>
          <a:bodyPr rtlCol="0"/>
          <a:lstStyle>
            <a:lvl1pPr>
              <a:defRPr sz="2800"/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/>
          </a:p>
        </p:txBody>
      </p:sp>
      <p:sp>
        <p:nvSpPr>
          <p:cNvPr id="14" name="바닥글 개체 틀 13"/>
          <p:cNvSpPr>
            <a:spLocks noGrp="1"/>
          </p:cNvSpPr>
          <p:nvPr>
            <p:ph type="ftr" sz="quarter" idx="12"/>
          </p:nvPr>
        </p:nvSpPr>
        <p:spPr>
          <a:xfrm>
            <a:off x="1600200" y="6248206"/>
            <a:ext cx="4572000" cy="365125"/>
          </a:xfrm>
          <a:prstGeom prst="rect">
            <a:avLst/>
          </a:prstGeom>
        </p:spPr>
        <p:txBody>
          <a:bodyPr rtlCol="0"/>
          <a:lstStyle/>
          <a:p>
            <a:r>
              <a:rPr lang="ko-KR" altLang="en-US" smtClean="0"/>
              <a:t>명품 </a:t>
            </a:r>
            <a:r>
              <a:rPr lang="en-US" altLang="ko-KR" smtClean="0"/>
              <a:t>Java Programming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560576" y="0"/>
            <a:ext cx="7583424" cy="4568952"/>
          </a:xfrm>
          <a:solidFill>
            <a:schemeClr val="accent1">
              <a:tint val="40000"/>
            </a:schemeClr>
          </a:solidFill>
          <a:ln>
            <a:noFill/>
          </a:ln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ko-KR" altLang="en-US" smtClean="0"/>
              <a:t>그림을 추가하려면 아이콘을 클릭하십시오</a:t>
            </a:r>
            <a:endParaRPr kumimoji="0" lang="en-US" dirty="0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" name="제목 개체 틀 21"/>
          <p:cNvSpPr>
            <a:spLocks noGrp="1"/>
          </p:cNvSpPr>
          <p:nvPr>
            <p:ph type="title"/>
          </p:nvPr>
        </p:nvSpPr>
        <p:spPr>
          <a:xfrm>
            <a:off x="609600" y="228600"/>
            <a:ext cx="8153400" cy="752128"/>
          </a:xfrm>
          <a:prstGeom prst="rect">
            <a:avLst/>
          </a:prstGeom>
        </p:spPr>
        <p:txBody>
          <a:bodyPr vert="horz" anchor="ctr">
            <a:normAutofit/>
          </a:bodyPr>
          <a:lstStyle/>
          <a:p>
            <a:r>
              <a:rPr kumimoji="0" lang="ko-KR" altLang="en-US" dirty="0" smtClean="0"/>
              <a:t>마스터 제목 스타일 편집</a:t>
            </a:r>
            <a:endParaRPr kumimoji="0" lang="en-US" dirty="0"/>
          </a:p>
        </p:txBody>
      </p:sp>
      <p:sp>
        <p:nvSpPr>
          <p:cNvPr id="13" name="텍스트 개체 틀 12"/>
          <p:cNvSpPr>
            <a:spLocks noGrp="1"/>
          </p:cNvSpPr>
          <p:nvPr>
            <p:ph type="body" idx="1"/>
          </p:nvPr>
        </p:nvSpPr>
        <p:spPr>
          <a:xfrm>
            <a:off x="590550" y="1394460"/>
            <a:ext cx="8153400" cy="5058876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ko-KR" altLang="en-US" dirty="0" smtClean="0"/>
              <a:t>마스터 텍스트 스타일을 편집합니다</a:t>
            </a:r>
          </a:p>
          <a:p>
            <a:pPr lvl="1" eaLnBrk="1" latinLnBrk="0" hangingPunct="1"/>
            <a:r>
              <a:rPr kumimoji="0" lang="ko-KR" altLang="en-US" dirty="0" smtClean="0"/>
              <a:t>둘째 수준</a:t>
            </a:r>
          </a:p>
          <a:p>
            <a:pPr lvl="2" eaLnBrk="1" latinLnBrk="0" hangingPunct="1"/>
            <a:r>
              <a:rPr kumimoji="0" lang="ko-KR" altLang="en-US" dirty="0" smtClean="0"/>
              <a:t>셋째 수준</a:t>
            </a:r>
          </a:p>
          <a:p>
            <a:pPr lvl="3" eaLnBrk="1" latinLnBrk="0" hangingPunct="1"/>
            <a:r>
              <a:rPr kumimoji="0" lang="ko-KR" altLang="en-US" dirty="0" smtClean="0"/>
              <a:t>넷째 수준</a:t>
            </a:r>
          </a:p>
          <a:p>
            <a:pPr lvl="4" eaLnBrk="1" latinLnBrk="0" hangingPunct="1"/>
            <a:r>
              <a:rPr kumimoji="0" lang="ko-KR" altLang="en-US" dirty="0" smtClean="0"/>
              <a:t>다섯째 수준</a:t>
            </a:r>
            <a:endParaRPr kumimoji="0" lang="en-US" dirty="0"/>
          </a:p>
        </p:txBody>
      </p:sp>
      <p:sp>
        <p:nvSpPr>
          <p:cNvPr id="7" name="직사각형 6"/>
          <p:cNvSpPr/>
          <p:nvPr/>
        </p:nvSpPr>
        <p:spPr bwMode="white">
          <a:xfrm>
            <a:off x="0" y="1234440"/>
            <a:ext cx="9144000" cy="320040"/>
          </a:xfrm>
          <a:prstGeom prst="rect">
            <a:avLst/>
          </a:prstGeom>
          <a:solidFill>
            <a:srgbClr val="FFFFFF"/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8" name="직사각형 7"/>
          <p:cNvSpPr/>
          <p:nvPr/>
        </p:nvSpPr>
        <p:spPr>
          <a:xfrm>
            <a:off x="-8725" y="1052736"/>
            <a:ext cx="533400" cy="228600"/>
          </a:xfrm>
          <a:prstGeom prst="rect">
            <a:avLst/>
          </a:prstGeom>
          <a:solidFill>
            <a:schemeClr val="accent2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9" name="직사각형 8"/>
          <p:cNvSpPr/>
          <p:nvPr/>
        </p:nvSpPr>
        <p:spPr>
          <a:xfrm>
            <a:off x="590550" y="1052736"/>
            <a:ext cx="8553450" cy="228600"/>
          </a:xfrm>
          <a:prstGeom prst="rect">
            <a:avLst/>
          </a:prstGeom>
          <a:solidFill>
            <a:schemeClr val="accent1">
              <a:alpha val="100000"/>
            </a:schemeClr>
          </a:solidFill>
          <a:ln w="50800" cap="rnd" cmpd="dbl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3" name="슬라이드 번호 개체 틀 22"/>
          <p:cNvSpPr>
            <a:spLocks noGrp="1"/>
          </p:cNvSpPr>
          <p:nvPr>
            <p:ph type="sldNum" sz="quarter" idx="4"/>
          </p:nvPr>
        </p:nvSpPr>
        <p:spPr>
          <a:xfrm>
            <a:off x="-8725" y="1036860"/>
            <a:ext cx="533400" cy="244476"/>
          </a:xfrm>
          <a:prstGeom prst="rect">
            <a:avLst/>
          </a:prstGeom>
        </p:spPr>
        <p:txBody>
          <a:bodyPr vert="horz" anchor="ctr" anchorCtr="0">
            <a:normAutofit/>
          </a:bodyPr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01870596-DAFA-46D2-82A7-2B6B5F8E0EA4}" type="slidenum">
              <a:rPr lang="ko-KR" altLang="en-US" smtClean="0"/>
              <a:t>‹#›</a:t>
            </a:fld>
            <a:endParaRPr lang="ko-KR" altLang="en-US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53" r:id="rId1"/>
    <p:sldLayoutId id="2147483854" r:id="rId2"/>
    <p:sldLayoutId id="2147483855" r:id="rId3"/>
    <p:sldLayoutId id="2147483856" r:id="rId4"/>
    <p:sldLayoutId id="2147483857" r:id="rId5"/>
    <p:sldLayoutId id="2147483858" r:id="rId6"/>
    <p:sldLayoutId id="2147483859" r:id="rId7"/>
    <p:sldLayoutId id="2147483860" r:id="rId8"/>
    <p:sldLayoutId id="2147483861" r:id="rId9"/>
    <p:sldLayoutId id="2147483862" r:id="rId10"/>
    <p:sldLayoutId id="2147483863" r:id="rId11"/>
  </p:sldLayoutIdLst>
  <p:hf hdr="0" dt="0"/>
  <p:txStyles>
    <p:titleStyle>
      <a:lvl1pPr algn="l" rtl="0" eaLnBrk="1" latinLnBrk="1" hangingPunct="1">
        <a:spcBef>
          <a:spcPct val="0"/>
        </a:spcBef>
        <a:buNone/>
        <a:defRPr kumimoji="0" sz="3200" kern="120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320040" indent="-320040" algn="l" rtl="0" eaLnBrk="1" latinLnBrk="1" hangingPunct="1">
        <a:spcBef>
          <a:spcPts val="700"/>
        </a:spcBef>
        <a:buClr>
          <a:schemeClr val="accent2"/>
        </a:buClr>
        <a:buSzPct val="60000"/>
        <a:buFont typeface="Wingdings"/>
        <a:buChar char=""/>
        <a:defRPr kumimoji="0" sz="29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l" rtl="0" eaLnBrk="1" latinLnBrk="1" hangingPunct="1">
        <a:spcBef>
          <a:spcPts val="550"/>
        </a:spcBef>
        <a:buClr>
          <a:schemeClr val="accent1"/>
        </a:buClr>
        <a:buSzPct val="70000"/>
        <a:buFont typeface="Wingdings 2"/>
        <a:buChar char="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28600" algn="l" rtl="0" eaLnBrk="1" latinLnBrk="1" hangingPunct="1">
        <a:spcBef>
          <a:spcPts val="500"/>
        </a:spcBef>
        <a:buClr>
          <a:schemeClr val="accent2"/>
        </a:buClr>
        <a:buSzPct val="75000"/>
        <a:buFont typeface="Wingdings"/>
        <a:buChar char=""/>
        <a:defRPr kumimoji="0" sz="23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indent="-228600" algn="l" rtl="0" eaLnBrk="1" latinLnBrk="1" hangingPunct="1">
        <a:spcBef>
          <a:spcPts val="400"/>
        </a:spcBef>
        <a:buClr>
          <a:schemeClr val="accent3"/>
        </a:buClr>
        <a:buSzPct val="7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indent="-228600" algn="l" rtl="0" eaLnBrk="1" latinLnBrk="1" hangingPunct="1">
        <a:spcBef>
          <a:spcPts val="400"/>
        </a:spcBef>
        <a:buClr>
          <a:schemeClr val="accent4"/>
        </a:buClr>
        <a:buSzPct val="65000"/>
        <a:buFont typeface="Wingdings"/>
        <a:buChar char="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103120" indent="-228600" algn="l" rtl="0" eaLnBrk="1" latinLnBrk="1" hangingPunct="1">
        <a:spcBef>
          <a:spcPct val="20000"/>
        </a:spcBef>
        <a:buClr>
          <a:schemeClr val="accent1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2377440" indent="-228600" algn="l" rtl="0" eaLnBrk="1" latinLnBrk="1" hangingPunct="1">
        <a:spcBef>
          <a:spcPct val="20000"/>
        </a:spcBef>
        <a:buClr>
          <a:schemeClr val="accent2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651760" indent="-228600" algn="l" rtl="0" eaLnBrk="1" latinLnBrk="1" hangingPunct="1">
        <a:spcBef>
          <a:spcPct val="20000"/>
        </a:spcBef>
        <a:buClr>
          <a:schemeClr val="accent3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926080" indent="-228600" algn="l" rtl="0" eaLnBrk="1" latinLnBrk="1" hangingPunct="1">
        <a:spcBef>
          <a:spcPct val="20000"/>
        </a:spcBef>
        <a:buClr>
          <a:schemeClr val="accent4"/>
        </a:buClr>
        <a:buFont typeface="Wingdings"/>
        <a:buChar char="§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1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hyperlink" Target="https://datatracker.ietf.org/wg/pkix/charter/" TargetMode="Externa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jpeg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wmf"/><Relationship Id="rId2" Type="http://schemas.openxmlformats.org/officeDocument/2006/relationships/image" Target="../media/image22.wmf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8.wmf"/><Relationship Id="rId5" Type="http://schemas.openxmlformats.org/officeDocument/2006/relationships/image" Target="../media/image27.png"/><Relationship Id="rId4" Type="http://schemas.openxmlformats.org/officeDocument/2006/relationships/image" Target="../media/image26.png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gif"/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eg"/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hyperlink" Target="http://www.yessign.or.kr/cps.htm" TargetMode="External"/><Relationship Id="rId2" Type="http://schemas.openxmlformats.org/officeDocument/2006/relationships/image" Target="../media/image32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3.png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gif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gif"/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jpeg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8.jpeg"/><Relationship Id="rId2" Type="http://schemas.openxmlformats.org/officeDocument/2006/relationships/image" Target="../media/image37.jpe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41.gif"/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2.gif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png"/><Relationship Id="rId2" Type="http://schemas.openxmlformats.org/officeDocument/2006/relationships/hyperlink" Target="https://www.base64encode.org/" TargetMode="Externa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image" Target="../media/image44.png"/><Relationship Id="rId1" Type="http://schemas.openxmlformats.org/officeDocument/2006/relationships/slideLayout" Target="../slideLayouts/slideLayout2.xml"/></Relationships>
</file>

<file path=ppt/slides/_rels/slide3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8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hyperlink" Target="https://www.openssl.org/" TargetMode="External"/><Relationship Id="rId1" Type="http://schemas.openxmlformats.org/officeDocument/2006/relationships/slideLayout" Target="../slideLayouts/slideLayout2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hyperlink" Target="http://zero-gravity.tistory.com/239" TargetMode="External"/><Relationship Id="rId2" Type="http://schemas.openxmlformats.org/officeDocument/2006/relationships/hyperlink" Target="http://slproweb.com/products/Win32OpenSSL.html" TargetMode="External"/><Relationship Id="rId1" Type="http://schemas.openxmlformats.org/officeDocument/2006/relationships/slideLayout" Target="../slideLayouts/slideLayout2.xml"/><Relationship Id="rId4" Type="http://schemas.openxmlformats.org/officeDocument/2006/relationships/hyperlink" Target="http://blog.daum.net/coy486/15" TargetMode="Externa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wmf"/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lesstif.com/pages/viewpage.action?pageId=7635159" TargetMode="External"/><Relationship Id="rId2" Type="http://schemas.openxmlformats.org/officeDocument/2006/relationships/hyperlink" Target="https://www.lesstif.com/spaces/flyingpdf/pdfpageexport.action?pageId=7635159" TargetMode="External"/><Relationship Id="rId1" Type="http://schemas.openxmlformats.org/officeDocument/2006/relationships/slideLayout" Target="../slideLayouts/slideLayout2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8.png"/><Relationship Id="rId2" Type="http://schemas.openxmlformats.org/officeDocument/2006/relationships/image" Target="../media/image47.png"/><Relationship Id="rId1" Type="http://schemas.openxmlformats.org/officeDocument/2006/relationships/slideLayout" Target="../slideLayouts/slideLayout2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4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9.xml.rels><?xml version="1.0" encoding="UTF-8" standalone="yes"?>
<Relationships xmlns="http://schemas.openxmlformats.org/package/2006/relationships"><Relationship Id="rId3" Type="http://schemas.openxmlformats.org/officeDocument/2006/relationships/image" Target="../media/image52.png"/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53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wmf"/><Relationship Id="rId2" Type="http://schemas.openxmlformats.org/officeDocument/2006/relationships/image" Target="../media/image5.wmf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7.wmf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2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2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2.xml"/></Relationships>
</file>

<file path=ppt/slides/_rels/slide5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2.xml"/></Relationships>
</file>

<file path=ppt/slides/_rels/slide5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2.xml"/></Relationships>
</file>

<file path=ppt/slides/_rels/slide5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2.xml"/></Relationships>
</file>

<file path=ppt/slides/_rels/slide5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0.png"/></Relationships>
</file>

<file path=ppt/slides/_rels/slide60.xml.rels><?xml version="1.0" encoding="UTF-8" standalone="yes"?>
<Relationships xmlns="http://schemas.openxmlformats.org/package/2006/relationships"><Relationship Id="rId3" Type="http://schemas.openxmlformats.org/officeDocument/2006/relationships/image" Target="../media/image60.png"/><Relationship Id="rId2" Type="http://schemas.openxmlformats.org/officeDocument/2006/relationships/hyperlink" Target="https://www.bouncycastle.org/latest_releases.html" TargetMode="External"/><Relationship Id="rId1" Type="http://schemas.openxmlformats.org/officeDocument/2006/relationships/slideLayout" Target="../slideLayouts/slideLayout2.xml"/></Relationships>
</file>

<file path=ppt/slides/_rels/slide61.xml.rels><?xml version="1.0" encoding="UTF-8" standalone="yes"?>
<Relationships xmlns="http://schemas.openxmlformats.org/package/2006/relationships"><Relationship Id="rId2" Type="http://schemas.openxmlformats.org/officeDocument/2006/relationships/image" Target="../media/image61.png"/><Relationship Id="rId1" Type="http://schemas.openxmlformats.org/officeDocument/2006/relationships/slideLayout" Target="../slideLayouts/slideLayout2.xml"/></Relationships>
</file>

<file path=ppt/slides/_rels/slide6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6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2.xml"/></Relationships>
</file>

<file path=ppt/slides/_rels/slide6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2.xml"/></Relationships>
</file>

<file path=ppt/slides/_rels/slide6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5.png"/><Relationship Id="rId2" Type="http://schemas.openxmlformats.org/officeDocument/2006/relationships/image" Target="../media/image64.pn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6.png"/></Relationships>
</file>

<file path=ppt/slides/_rels/slide6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7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7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6.xml.rels><?xml version="1.0" encoding="UTF-8" standalone="yes"?>
<Relationships xmlns="http://schemas.openxmlformats.org/package/2006/relationships"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2.xml"/></Relationships>
</file>

<file path=ppt/slides/_rels/slide7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9.png"/><Relationship Id="rId1" Type="http://schemas.openxmlformats.org/officeDocument/2006/relationships/slideLayout" Target="../slideLayouts/slideLayout2.xml"/></Relationships>
</file>

<file path=ppt/slides/_rels/slide7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0.png"/><Relationship Id="rId1" Type="http://schemas.openxmlformats.org/officeDocument/2006/relationships/slideLayout" Target="../slideLayouts/slideLayout2.xml"/></Relationships>
</file>

<file path=ppt/slides/_rels/slide8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2.png"/><Relationship Id="rId2" Type="http://schemas.openxmlformats.org/officeDocument/2006/relationships/image" Target="../media/image71.png"/><Relationship Id="rId1" Type="http://schemas.openxmlformats.org/officeDocument/2006/relationships/slideLayout" Target="../slideLayouts/slideLayout2.xml"/></Relationships>
</file>

<file path=ppt/slides/_rels/slide9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3.png"/><Relationship Id="rId1" Type="http://schemas.openxmlformats.org/officeDocument/2006/relationships/slideLayout" Target="../slideLayouts/slideLayout2.xml"/></Relationships>
</file>

<file path=ppt/slides/_rels/slide9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4.png"/><Relationship Id="rId1" Type="http://schemas.openxmlformats.org/officeDocument/2006/relationships/slideLayout" Target="../slideLayouts/slideLayout2.xml"/></Relationships>
</file>

<file path=ppt/slides/_rels/slide9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ko-KR" altLang="en-US" sz="4400" dirty="0" smtClean="0"/>
              <a:t>자바</a:t>
            </a:r>
            <a:r>
              <a:rPr lang="en-US" altLang="ko-KR" sz="4400" dirty="0" smtClean="0"/>
              <a:t> </a:t>
            </a:r>
            <a:r>
              <a:rPr lang="ko-KR" altLang="en-US" sz="4400" dirty="0" smtClean="0"/>
              <a:t>암호 프로그래밍</a:t>
            </a:r>
            <a:r>
              <a:rPr lang="en-US" altLang="ko-KR" sz="4400" dirty="0" smtClean="0"/>
              <a:t/>
            </a:r>
            <a:br>
              <a:rPr lang="en-US" altLang="ko-KR" sz="4400" dirty="0" smtClean="0"/>
            </a:br>
            <a:r>
              <a:rPr lang="en-US" altLang="ko-KR" sz="2700" dirty="0" smtClean="0"/>
              <a:t>Java Cryptography Programming</a:t>
            </a:r>
            <a:r>
              <a:rPr lang="en-US" altLang="ko-KR" sz="4000" dirty="0" smtClean="0"/>
              <a:t/>
            </a:r>
            <a:br>
              <a:rPr lang="en-US" altLang="ko-KR" sz="4000" dirty="0" smtClean="0"/>
            </a:br>
            <a:r>
              <a:rPr lang="en-US" altLang="ko-KR" dirty="0" smtClean="0"/>
              <a:t>2017. 3.</a:t>
            </a:r>
            <a:br>
              <a:rPr lang="en-US" altLang="ko-KR" dirty="0" smtClean="0"/>
            </a:br>
            <a:r>
              <a:rPr lang="en-US" altLang="ko-KR" dirty="0"/>
              <a:t/>
            </a:r>
            <a:br>
              <a:rPr lang="en-US" altLang="ko-KR" dirty="0"/>
            </a:br>
            <a:endParaRPr lang="ko-KR" altLang="en-US" dirty="0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ko-KR" altLang="en-US" dirty="0"/>
              <a:t>중부대학교 정보보호학과 이병천 교수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1A6BD2C2-3D3B-4E94-BD92-61B02C5F4DEE}" type="slidenum">
              <a:rPr lang="ko-KR" altLang="en-US" smtClean="0"/>
              <a:pPr/>
              <a:t>1</a:t>
            </a:fld>
            <a:endParaRPr lang="ko-KR" altLang="en-US"/>
          </a:p>
        </p:txBody>
      </p:sp>
      <p:sp>
        <p:nvSpPr>
          <p:cNvPr id="5" name="Rectangle 2"/>
          <p:cNvSpPr>
            <a:spLocks noChangeArrowheads="1"/>
          </p:cNvSpPr>
          <p:nvPr/>
        </p:nvSpPr>
        <p:spPr bwMode="auto">
          <a:xfrm>
            <a:off x="0" y="0"/>
            <a:ext cx="9144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ko-KR" altLang="en-US"/>
          </a:p>
        </p:txBody>
      </p:sp>
      <p:pic>
        <p:nvPicPr>
          <p:cNvPr id="1025" name="_x208591848" descr="EMB000019542f6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620688"/>
            <a:ext cx="2687638" cy="268287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604205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공개키인증서</a:t>
            </a:r>
            <a:r>
              <a:rPr lang="ko-KR" altLang="en-US" dirty="0"/>
              <a:t>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b="1" dirty="0" smtClean="0"/>
              <a:t>인증서 </a:t>
            </a:r>
            <a:r>
              <a:rPr lang="en-US" altLang="ko-KR" b="1" dirty="0"/>
              <a:t>(</a:t>
            </a:r>
            <a:r>
              <a:rPr lang="ko-KR" altLang="en-US" b="1" dirty="0"/>
              <a:t>확장영역</a:t>
            </a:r>
            <a:r>
              <a:rPr lang="en-US" altLang="ko-KR" b="1" dirty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10</a:t>
            </a:fld>
            <a:endParaRPr lang="ko-KR" altLang="en-US" dirty="0"/>
          </a:p>
        </p:txBody>
      </p:sp>
      <p:pic>
        <p:nvPicPr>
          <p:cNvPr id="7170" name="Picture 2" descr="http://cfile6.uf.tistory.com/image/21184343519062282A0DF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44824"/>
            <a:ext cx="7143750" cy="390525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131299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err="1" smtClean="0"/>
              <a:t>공개키기반구조</a:t>
            </a:r>
            <a:r>
              <a:rPr lang="en-US" altLang="ko-KR" dirty="0" smtClean="0"/>
              <a:t>(PKI)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b="1" dirty="0" err="1" smtClean="0"/>
              <a:t>공개키기반구조</a:t>
            </a:r>
            <a:r>
              <a:rPr lang="en-US" altLang="ko-KR" dirty="0"/>
              <a:t>(public key infrastructure, </a:t>
            </a:r>
            <a:r>
              <a:rPr lang="en-US" altLang="ko-KR" b="1" dirty="0"/>
              <a:t>PKI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공개키 </a:t>
            </a:r>
            <a:r>
              <a:rPr lang="ko-KR" altLang="en-US" dirty="0"/>
              <a:t>암호 방식을 바탕으로 한 </a:t>
            </a:r>
            <a:r>
              <a:rPr lang="ko-KR" altLang="en-US" dirty="0" smtClean="0"/>
              <a:t>인증서를 </a:t>
            </a:r>
            <a:r>
              <a:rPr lang="ko-KR" altLang="en-US" dirty="0"/>
              <a:t>활용하는 소프트웨어</a:t>
            </a:r>
            <a:r>
              <a:rPr lang="en-US" altLang="ko-KR" dirty="0"/>
              <a:t>, </a:t>
            </a:r>
            <a:r>
              <a:rPr lang="ko-KR" altLang="en-US" dirty="0"/>
              <a:t>하드웨어</a:t>
            </a:r>
            <a:r>
              <a:rPr lang="en-US" altLang="ko-KR" dirty="0"/>
              <a:t>, </a:t>
            </a:r>
            <a:r>
              <a:rPr lang="ko-KR" altLang="en-US" dirty="0"/>
              <a:t>사용자</a:t>
            </a:r>
            <a:r>
              <a:rPr lang="en-US" altLang="ko-KR" dirty="0"/>
              <a:t>, </a:t>
            </a:r>
            <a:r>
              <a:rPr lang="ko-KR" altLang="en-US" dirty="0"/>
              <a:t>정책 및 제도 등을 </a:t>
            </a:r>
            <a:r>
              <a:rPr lang="ko-KR" altLang="en-US" dirty="0" smtClean="0"/>
              <a:t>총칭하는</a:t>
            </a:r>
            <a:r>
              <a:rPr lang="en-US" altLang="ko-KR" dirty="0" smtClean="0"/>
              <a:t> </a:t>
            </a:r>
            <a:r>
              <a:rPr lang="ko-KR" altLang="en-US" dirty="0" smtClean="0"/>
              <a:t>용어 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err="1" smtClean="0"/>
              <a:t>공개키암호기술이</a:t>
            </a:r>
            <a:r>
              <a:rPr lang="ko-KR" altLang="en-US" dirty="0" smtClean="0"/>
              <a:t> </a:t>
            </a:r>
            <a:r>
              <a:rPr lang="ko-KR" altLang="en-US" dirty="0"/>
              <a:t>안전하게 </a:t>
            </a:r>
            <a:r>
              <a:rPr lang="ko-KR" altLang="en-US" dirty="0" smtClean="0"/>
              <a:t>사용될 수 있는 환경을 제공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인증서 표준</a:t>
            </a:r>
            <a:endParaRPr lang="en-US" altLang="ko-KR" dirty="0"/>
          </a:p>
          <a:p>
            <a:pPr lvl="1"/>
            <a:r>
              <a:rPr lang="en-US" altLang="ko-KR" dirty="0"/>
              <a:t>X.509, The Directory: Authentication Framework, 1993</a:t>
            </a:r>
            <a:r>
              <a:rPr lang="en-US" altLang="ko-KR" dirty="0" smtClean="0"/>
              <a:t>. </a:t>
            </a:r>
            <a:endParaRPr lang="en-US" altLang="ko-KR" dirty="0"/>
          </a:p>
          <a:p>
            <a:pPr lvl="1"/>
            <a:endParaRPr lang="en-US" altLang="ko-KR" dirty="0" smtClean="0"/>
          </a:p>
          <a:p>
            <a:r>
              <a:rPr lang="ko-KR" altLang="en-US" dirty="0" err="1" smtClean="0"/>
              <a:t>공개키기반구조</a:t>
            </a:r>
            <a:r>
              <a:rPr lang="ko-KR" altLang="en-US" dirty="0" smtClean="0"/>
              <a:t> 표준 </a:t>
            </a:r>
            <a:endParaRPr lang="en-US" altLang="ko-KR" dirty="0"/>
          </a:p>
          <a:p>
            <a:pPr lvl="1"/>
            <a:r>
              <a:rPr lang="en-US" altLang="ko-KR" dirty="0" smtClean="0"/>
              <a:t>PKIX</a:t>
            </a:r>
            <a:r>
              <a:rPr lang="en-US" altLang="ko-KR" dirty="0"/>
              <a:t>: Internet X.509 Public Key Certificate Infrastructure.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https://datatracker.ietf.org/wg/pkix/charter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11</a:t>
            </a:fld>
            <a:endParaRPr lang="ko-KR" altLang="en-US" dirty="0"/>
          </a:p>
        </p:txBody>
      </p:sp>
      <p:pic>
        <p:nvPicPr>
          <p:cNvPr id="1026" name="Picture 2" descr="Image result for ì¸íë¼ì¤í¸ë­ì²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444208" y="188639"/>
            <a:ext cx="2520280" cy="108012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4577948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인증기관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인증기관의 계층구조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정책승인기관</a:t>
            </a:r>
            <a:r>
              <a:rPr lang="en-US" altLang="ko-KR" dirty="0" smtClean="0"/>
              <a:t>(PAA, Policy approval authority)</a:t>
            </a:r>
          </a:p>
          <a:p>
            <a:pPr lvl="1"/>
            <a:r>
              <a:rPr lang="ko-KR" altLang="en-US" dirty="0" smtClean="0"/>
              <a:t>정책인증기관</a:t>
            </a:r>
            <a:r>
              <a:rPr lang="en-US" altLang="ko-KR" dirty="0" smtClean="0"/>
              <a:t>(PCA, policy certification authority)</a:t>
            </a:r>
          </a:p>
          <a:p>
            <a:pPr lvl="1"/>
            <a:r>
              <a:rPr lang="ko-KR" altLang="en-US" dirty="0" smtClean="0"/>
              <a:t>인증기관</a:t>
            </a:r>
            <a:r>
              <a:rPr lang="en-US" altLang="ko-KR" dirty="0" smtClean="0"/>
              <a:t>(CA, certification authority)</a:t>
            </a:r>
          </a:p>
          <a:p>
            <a:pPr lvl="2"/>
            <a:r>
              <a:rPr lang="ko-KR" altLang="en-US" dirty="0" smtClean="0"/>
              <a:t>인증서를 발급하는 기관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등록기관</a:t>
            </a:r>
            <a:r>
              <a:rPr lang="en-US" altLang="ko-KR" dirty="0" smtClean="0"/>
              <a:t>(RA, registration authority)</a:t>
            </a:r>
          </a:p>
          <a:p>
            <a:pPr lvl="2"/>
            <a:r>
              <a:rPr lang="ko-KR" altLang="en-US" dirty="0" smtClean="0"/>
              <a:t>사용자의 신분을 확인하고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ko-KR" altLang="en-US" dirty="0" smtClean="0"/>
              <a:t>등록요청을 대행하는 기관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사용자 대면 신분인증 필요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12</a:t>
            </a:fld>
            <a:endParaRPr lang="ko-KR" altLang="en-US" dirty="0"/>
          </a:p>
        </p:txBody>
      </p:sp>
      <p:pic>
        <p:nvPicPr>
          <p:cNvPr id="8194" name="Picture 2" descr="Image result for 공개키기반구조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36096" y="3717032"/>
            <a:ext cx="3528392" cy="298323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419872" y="4869160"/>
            <a:ext cx="1745991" cy="138499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화살표는 인증서 </a:t>
            </a:r>
            <a:endParaRPr lang="en-US" altLang="ko-KR" sz="1400" dirty="0" smtClean="0"/>
          </a:p>
          <a:p>
            <a:r>
              <a:rPr lang="ko-KR" altLang="en-US" sz="1400" dirty="0" smtClean="0"/>
              <a:t>발급관계를 나타냄 </a:t>
            </a:r>
            <a:endParaRPr lang="en-US" altLang="ko-KR" sz="1400" dirty="0" smtClean="0"/>
          </a:p>
          <a:p>
            <a:endParaRPr lang="en-US" altLang="ko-KR" sz="1400" dirty="0" smtClean="0"/>
          </a:p>
          <a:p>
            <a:r>
              <a:rPr lang="ko-KR" altLang="en-US" sz="1400" dirty="0" smtClean="0"/>
              <a:t>상위 인증기관이 </a:t>
            </a:r>
            <a:endParaRPr lang="en-US" altLang="ko-KR" sz="1400" dirty="0" smtClean="0"/>
          </a:p>
          <a:p>
            <a:r>
              <a:rPr lang="ko-KR" altLang="en-US" sz="1400" dirty="0" smtClean="0"/>
              <a:t>하위 인증기관의 </a:t>
            </a:r>
            <a:endParaRPr lang="en-US" altLang="ko-KR" sz="1400" dirty="0" smtClean="0"/>
          </a:p>
          <a:p>
            <a:r>
              <a:rPr lang="ko-KR" altLang="en-US" sz="1400" dirty="0" smtClean="0"/>
              <a:t>인증서를 발급 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38617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인증기관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인증기관의 업무</a:t>
            </a:r>
            <a:endParaRPr lang="en-US" altLang="ko-KR" dirty="0" smtClean="0"/>
          </a:p>
          <a:p>
            <a:pPr lvl="1"/>
            <a:r>
              <a:rPr lang="ko-KR" altLang="en-US" dirty="0"/>
              <a:t>인증서 발급</a:t>
            </a:r>
          </a:p>
          <a:p>
            <a:pPr lvl="1"/>
            <a:r>
              <a:rPr lang="ko-KR" altLang="en-US" dirty="0"/>
              <a:t>인증서 관리</a:t>
            </a:r>
          </a:p>
          <a:p>
            <a:pPr lvl="1"/>
            <a:r>
              <a:rPr lang="ko-KR" altLang="en-US" dirty="0"/>
              <a:t>인증서 배포</a:t>
            </a:r>
          </a:p>
          <a:p>
            <a:pPr lvl="1"/>
            <a:r>
              <a:rPr lang="ko-KR" altLang="en-US" dirty="0"/>
              <a:t>인증서 사용</a:t>
            </a:r>
          </a:p>
          <a:p>
            <a:pPr lvl="1"/>
            <a:r>
              <a:rPr lang="ko-KR" altLang="en-US" dirty="0"/>
              <a:t>인증서 저장</a:t>
            </a:r>
          </a:p>
          <a:p>
            <a:pPr lvl="1"/>
            <a:r>
              <a:rPr lang="ko-KR" altLang="en-US" dirty="0"/>
              <a:t>인증서 취소</a:t>
            </a:r>
          </a:p>
          <a:p>
            <a:pPr lvl="1"/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13</a:t>
            </a:fld>
            <a:endParaRPr lang="ko-KR" altLang="en-US" dirty="0"/>
          </a:p>
        </p:txBody>
      </p:sp>
      <p:pic>
        <p:nvPicPr>
          <p:cNvPr id="9218" name="Picture 2" descr="http://cfile22.uf.tistory.com/image/1404CC4B50A5BD7D23478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37045" y="2204864"/>
            <a:ext cx="6000750" cy="37719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8709223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PKI </a:t>
            </a:r>
            <a:r>
              <a:rPr lang="ko-KR" altLang="en-US" dirty="0" smtClean="0"/>
              <a:t>서비스 흐름도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14</a:t>
            </a:fld>
            <a:endParaRPr lang="ko-KR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4825" y="1484784"/>
            <a:ext cx="7620000" cy="501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01207396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공인인증서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공인인증서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공인인증기관이 발행하는 인증서 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널리 호환되어 이용 가능 </a:t>
            </a:r>
            <a:endParaRPr lang="en-US" altLang="ko-KR" dirty="0" smtClean="0"/>
          </a:p>
          <a:p>
            <a:endParaRPr lang="en-US" altLang="ko-KR" dirty="0" smtClean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15</a:t>
            </a:fld>
            <a:endParaRPr lang="ko-KR" altLang="en-US" dirty="0"/>
          </a:p>
        </p:txBody>
      </p:sp>
      <p:pic>
        <p:nvPicPr>
          <p:cNvPr id="6" name="Picture 2" descr="사진제공 : 한국정보인증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3436595"/>
            <a:ext cx="3810000" cy="22717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7" name="Picture 4" descr="Image result for 공인인증서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21413" y="3356992"/>
            <a:ext cx="2077822" cy="23645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6" descr="Image result for 공인인증서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20272" y="3416588"/>
            <a:ext cx="1656184" cy="218817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3149395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공인인증서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공인인증기관 </a:t>
            </a:r>
            <a:endParaRPr lang="en-US" altLang="ko-KR" dirty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16</a:t>
            </a:fld>
            <a:endParaRPr lang="ko-KR" altLang="en-US" dirty="0"/>
          </a:p>
        </p:txBody>
      </p:sp>
      <p:pic>
        <p:nvPicPr>
          <p:cNvPr id="1026" name="Picture 2" descr="Image result for 공인인증기관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060848"/>
            <a:ext cx="6942061" cy="396044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965583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공인인증체계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17</a:t>
            </a:fld>
            <a:endParaRPr lang="ko-KR" altLang="en-US" dirty="0"/>
          </a:p>
        </p:txBody>
      </p:sp>
      <p:grpSp>
        <p:nvGrpSpPr>
          <p:cNvPr id="355" name="그룹 354"/>
          <p:cNvGrpSpPr/>
          <p:nvPr/>
        </p:nvGrpSpPr>
        <p:grpSpPr>
          <a:xfrm>
            <a:off x="325313" y="1556345"/>
            <a:ext cx="8639175" cy="4752975"/>
            <a:chOff x="252413" y="1412875"/>
            <a:chExt cx="8639175" cy="4752975"/>
          </a:xfrm>
        </p:grpSpPr>
        <p:sp>
          <p:nvSpPr>
            <p:cNvPr id="5" name="Rectangle 4"/>
            <p:cNvSpPr>
              <a:spLocks noChangeArrowheads="1"/>
            </p:cNvSpPr>
            <p:nvPr/>
          </p:nvSpPr>
          <p:spPr bwMode="auto">
            <a:xfrm>
              <a:off x="252413" y="1412875"/>
              <a:ext cx="8639175" cy="4752975"/>
            </a:xfrm>
            <a:prstGeom prst="rect">
              <a:avLst/>
            </a:prstGeom>
            <a:solidFill>
              <a:schemeClr val="bg1"/>
            </a:solidFill>
            <a:ln w="19050">
              <a:solidFill>
                <a:schemeClr val="tx1"/>
              </a:solidFill>
              <a:miter lim="800000"/>
              <a:headEnd/>
              <a:tailEnd/>
            </a:ln>
            <a:effectLst>
              <a:outerShdw dist="35921" dir="2700000" algn="ctr" rotWithShape="0">
                <a:schemeClr val="bg2"/>
              </a:outerShdw>
            </a:effectLst>
          </p:spPr>
          <p:txBody>
            <a:bodyPr wrap="none" tIns="360000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6" name="Rectangle 5"/>
            <p:cNvSpPr>
              <a:spLocks noChangeArrowheads="1"/>
            </p:cNvSpPr>
            <p:nvPr/>
          </p:nvSpPr>
          <p:spPr bwMode="auto">
            <a:xfrm>
              <a:off x="2965450" y="1450975"/>
              <a:ext cx="3325813" cy="4705350"/>
            </a:xfrm>
            <a:prstGeom prst="rect">
              <a:avLst/>
            </a:prstGeom>
            <a:gradFill rotWithShape="0">
              <a:gsLst>
                <a:gs pos="0">
                  <a:schemeClr val="accent2"/>
                </a:gs>
                <a:gs pos="100000">
                  <a:schemeClr val="accent2">
                    <a:gamma/>
                    <a:tint val="44314"/>
                    <a:invGamma/>
                  </a:schemeClr>
                </a:gs>
              </a:gsLst>
              <a:lin ang="5400000" scaled="1"/>
            </a:gradFill>
            <a:ln w="12700">
              <a:solidFill>
                <a:schemeClr val="folHlink"/>
              </a:solidFill>
              <a:miter lim="800000"/>
              <a:headEnd/>
              <a:tailEnd/>
            </a:ln>
            <a:effectLst/>
          </p:spPr>
          <p:txBody>
            <a:bodyPr wrap="none" tIns="360000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7" name="Oval 6"/>
            <p:cNvSpPr>
              <a:spLocks noChangeArrowheads="1"/>
            </p:cNvSpPr>
            <p:nvPr/>
          </p:nvSpPr>
          <p:spPr bwMode="auto">
            <a:xfrm>
              <a:off x="592138" y="1792288"/>
              <a:ext cx="930275" cy="57626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8" name="AutoShape 7"/>
            <p:cNvSpPr>
              <a:spLocks noChangeArrowheads="1"/>
            </p:cNvSpPr>
            <p:nvPr/>
          </p:nvSpPr>
          <p:spPr bwMode="auto">
            <a:xfrm rot="5400000">
              <a:off x="-546100" y="3624263"/>
              <a:ext cx="3168650" cy="800100"/>
            </a:xfrm>
            <a:custGeom>
              <a:avLst/>
              <a:gdLst>
                <a:gd name="T0" fmla="*/ 2376487 w 21600"/>
                <a:gd name="T1" fmla="*/ 0 h 21600"/>
                <a:gd name="T2" fmla="*/ 0 w 21600"/>
                <a:gd name="T3" fmla="*/ 400050 h 21600"/>
                <a:gd name="T4" fmla="*/ 2376487 w 21600"/>
                <a:gd name="T5" fmla="*/ 800100 h 21600"/>
                <a:gd name="T6" fmla="*/ 3168650 w 21600"/>
                <a:gd name="T7" fmla="*/ 400050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006699"/>
                </a:gs>
              </a:gsLst>
              <a:lin ang="5400000" scaled="1"/>
            </a:gradFill>
            <a:ln w="381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tIns="360000" anchor="ctr"/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pic>
          <p:nvPicPr>
            <p:cNvPr id="9" name="Picture 8" descr="j029201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66875" y="5392738"/>
              <a:ext cx="320675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10" name="Rectangle 9"/>
            <p:cNvSpPr>
              <a:spLocks noChangeArrowheads="1"/>
            </p:cNvSpPr>
            <p:nvPr/>
          </p:nvSpPr>
          <p:spPr bwMode="auto">
            <a:xfrm>
              <a:off x="1535113" y="5680075"/>
              <a:ext cx="1176337" cy="252413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>
                <a:lnSpc>
                  <a:spcPct val="135000"/>
                </a:lnSpc>
                <a:spcBef>
                  <a:spcPct val="50000"/>
                </a:spcBef>
              </a:pPr>
              <a:r>
                <a:rPr lang="ko-KR" altLang="en-US" sz="1000">
                  <a:latin typeface="굴림" charset="-127"/>
                </a:rPr>
                <a:t>기관</a:t>
              </a:r>
              <a:r>
                <a:rPr lang="en-US" altLang="ko-KR" sz="1000">
                  <a:latin typeface="굴림" charset="-127"/>
                </a:rPr>
                <a:t>, </a:t>
              </a:r>
              <a:r>
                <a:rPr lang="ko-KR" altLang="en-US" sz="1000">
                  <a:latin typeface="굴림" charset="-127"/>
                </a:rPr>
                <a:t>개인</a:t>
              </a:r>
              <a:r>
                <a:rPr lang="en-US" altLang="ko-KR" sz="1000">
                  <a:latin typeface="굴림" charset="-127"/>
                </a:rPr>
                <a:t>, </a:t>
              </a:r>
              <a:r>
                <a:rPr lang="ko-KR" altLang="en-US" sz="1000">
                  <a:latin typeface="굴림" charset="-127"/>
                </a:rPr>
                <a:t>특별용도</a:t>
              </a:r>
            </a:p>
          </p:txBody>
        </p:sp>
        <p:sp>
          <p:nvSpPr>
            <p:cNvPr id="11" name="Oval 10"/>
            <p:cNvSpPr>
              <a:spLocks noChangeArrowheads="1"/>
            </p:cNvSpPr>
            <p:nvPr/>
          </p:nvSpPr>
          <p:spPr bwMode="auto">
            <a:xfrm>
              <a:off x="1760538" y="5602288"/>
              <a:ext cx="396875" cy="95250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12" name="Rectangle 11"/>
            <p:cNvSpPr>
              <a:spLocks noChangeArrowheads="1"/>
            </p:cNvSpPr>
            <p:nvPr/>
          </p:nvSpPr>
          <p:spPr bwMode="auto">
            <a:xfrm>
              <a:off x="1547664" y="1772816"/>
              <a:ext cx="1347787" cy="538609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 bIns="0">
              <a:spAutoFit/>
            </a:bodyPr>
            <a:lstStyle>
              <a:lvl1pPr marL="342900" indent="-3429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lnSpc>
                  <a:spcPct val="135000"/>
                </a:lnSpc>
                <a:spcBef>
                  <a:spcPct val="50000"/>
                </a:spcBef>
              </a:pPr>
              <a:r>
                <a:rPr lang="ko-KR" altLang="en-US" sz="1000">
                  <a:latin typeface="굴림" charset="-127"/>
                </a:rPr>
                <a:t>정부인증관리센터</a:t>
              </a:r>
            </a:p>
            <a:p>
              <a:pPr algn="ctr" eaLnBrk="1" hangingPunct="1">
                <a:lnSpc>
                  <a:spcPct val="135000"/>
                </a:lnSpc>
                <a:spcBef>
                  <a:spcPct val="50000"/>
                </a:spcBef>
              </a:pPr>
              <a:r>
                <a:rPr lang="en-US" altLang="ko-KR" sz="1000">
                  <a:latin typeface="굴림" charset="-127"/>
                </a:rPr>
                <a:t>(</a:t>
              </a:r>
              <a:r>
                <a:rPr lang="ko-KR" altLang="en-US" sz="1000">
                  <a:latin typeface="굴림" charset="-127"/>
                </a:rPr>
                <a:t>정부전산정보관리소</a:t>
              </a:r>
              <a:r>
                <a:rPr lang="en-US" altLang="ko-KR" sz="1000">
                  <a:latin typeface="굴림" charset="-127"/>
                </a:rPr>
                <a:t>)</a:t>
              </a:r>
            </a:p>
          </p:txBody>
        </p:sp>
        <p:sp>
          <p:nvSpPr>
            <p:cNvPr id="13" name="Rectangle 12"/>
            <p:cNvSpPr>
              <a:spLocks noChangeArrowheads="1"/>
            </p:cNvSpPr>
            <p:nvPr/>
          </p:nvSpPr>
          <p:spPr bwMode="auto">
            <a:xfrm>
              <a:off x="1485900" y="2871788"/>
              <a:ext cx="1166813" cy="87153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>
                <a:lnSpc>
                  <a:spcPct val="135000"/>
                </a:lnSpc>
                <a:spcBef>
                  <a:spcPct val="50000"/>
                </a:spcBef>
              </a:pPr>
              <a:r>
                <a:rPr lang="ko-KR" altLang="en-US" sz="1000">
                  <a:latin typeface="굴림" charset="-127"/>
                </a:rPr>
                <a:t>국가정보원</a:t>
              </a:r>
              <a:r>
                <a:rPr lang="en-US" altLang="ko-KR" sz="1000">
                  <a:latin typeface="굴림" charset="-127"/>
                </a:rPr>
                <a:t>, </a:t>
              </a:r>
              <a:r>
                <a:rPr lang="ko-KR" altLang="en-US" sz="1000">
                  <a:latin typeface="굴림" charset="-127"/>
                </a:rPr>
                <a:t>국방부</a:t>
              </a:r>
              <a:r>
                <a:rPr lang="en-US" altLang="ko-KR" sz="1000">
                  <a:latin typeface="굴림" charset="-127"/>
                </a:rPr>
                <a:t>,  </a:t>
              </a:r>
              <a:r>
                <a:rPr lang="ko-KR" altLang="en-US" sz="1000">
                  <a:latin typeface="굴림" charset="-127"/>
                </a:rPr>
                <a:t>대검찰청</a:t>
              </a:r>
              <a:r>
                <a:rPr lang="en-US" altLang="ko-KR" sz="1000">
                  <a:latin typeface="굴림" charset="-127"/>
                </a:rPr>
                <a:t>, </a:t>
              </a:r>
              <a:r>
                <a:rPr lang="ko-KR" altLang="en-US" sz="1000">
                  <a:latin typeface="굴림" charset="-127"/>
                </a:rPr>
                <a:t>대통령비서실</a:t>
              </a:r>
              <a:r>
                <a:rPr lang="en-US" altLang="ko-KR" sz="1000">
                  <a:latin typeface="굴림" charset="-127"/>
                </a:rPr>
                <a:t>,  </a:t>
              </a:r>
              <a:r>
                <a:rPr lang="ko-KR" altLang="en-US" sz="1000">
                  <a:latin typeface="굴림" charset="-127"/>
                </a:rPr>
                <a:t>병무청</a:t>
              </a:r>
              <a:r>
                <a:rPr lang="en-US" altLang="ko-KR" sz="1000">
                  <a:latin typeface="굴림" charset="-127"/>
                </a:rPr>
                <a:t>, </a:t>
              </a:r>
              <a:r>
                <a:rPr lang="ko-KR" altLang="en-US" sz="1000">
                  <a:latin typeface="굴림" charset="-127"/>
                </a:rPr>
                <a:t>교육부</a:t>
              </a:r>
              <a:r>
                <a:rPr lang="en-US" altLang="ko-KR" sz="1000">
                  <a:latin typeface="굴림" charset="-127"/>
                </a:rPr>
                <a:t>. </a:t>
              </a:r>
              <a:r>
                <a:rPr lang="ko-KR" altLang="en-US" sz="1000">
                  <a:latin typeface="굴림" charset="-127"/>
                </a:rPr>
                <a:t>행정자치부</a:t>
              </a:r>
            </a:p>
          </p:txBody>
        </p:sp>
        <p:sp>
          <p:nvSpPr>
            <p:cNvPr id="14" name="Rectangle 13"/>
            <p:cNvSpPr>
              <a:spLocks noChangeArrowheads="1"/>
            </p:cNvSpPr>
            <p:nvPr/>
          </p:nvSpPr>
          <p:spPr bwMode="auto">
            <a:xfrm>
              <a:off x="1489075" y="3816350"/>
              <a:ext cx="1030288" cy="66516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>
                <a:lnSpc>
                  <a:spcPct val="135000"/>
                </a:lnSpc>
                <a:spcBef>
                  <a:spcPct val="50000"/>
                </a:spcBef>
              </a:pPr>
              <a:r>
                <a:rPr lang="ko-KR" altLang="en-US" sz="1000">
                  <a:latin typeface="굴림" charset="-127"/>
                </a:rPr>
                <a:t>정보통신부 외 </a:t>
              </a:r>
              <a:r>
                <a:rPr lang="en-US" altLang="ko-KR" sz="1000">
                  <a:latin typeface="굴림" charset="-127"/>
                </a:rPr>
                <a:t>10</a:t>
              </a:r>
              <a:r>
                <a:rPr lang="ko-KR" altLang="en-US" sz="1000">
                  <a:latin typeface="굴림" charset="-127"/>
                </a:rPr>
                <a:t>개 중앙행정기관</a:t>
              </a:r>
              <a:r>
                <a:rPr lang="en-US" altLang="ko-KR" sz="1000">
                  <a:latin typeface="굴림" charset="-127"/>
                </a:rPr>
                <a:t>,          16</a:t>
              </a:r>
              <a:r>
                <a:rPr lang="ko-KR" altLang="en-US" sz="1000">
                  <a:latin typeface="굴림" charset="-127"/>
                </a:rPr>
                <a:t>개  시도</a:t>
              </a:r>
            </a:p>
          </p:txBody>
        </p:sp>
        <p:sp>
          <p:nvSpPr>
            <p:cNvPr id="15" name="Rectangle 14"/>
            <p:cNvSpPr>
              <a:spLocks noChangeArrowheads="1"/>
            </p:cNvSpPr>
            <p:nvPr/>
          </p:nvSpPr>
          <p:spPr bwMode="auto">
            <a:xfrm>
              <a:off x="517525" y="1893888"/>
              <a:ext cx="1063625" cy="258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 b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굴림" pitchFamily="50" charset="-127"/>
                  <a:ea typeface="굴림" pitchFamily="50" charset="-127"/>
                </a:rPr>
                <a:t>Root-CA</a:t>
              </a:r>
            </a:p>
          </p:txBody>
        </p:sp>
        <p:sp>
          <p:nvSpPr>
            <p:cNvPr id="16" name="Rectangle 15"/>
            <p:cNvSpPr>
              <a:spLocks noChangeArrowheads="1"/>
            </p:cNvSpPr>
            <p:nvPr/>
          </p:nvSpPr>
          <p:spPr bwMode="auto">
            <a:xfrm>
              <a:off x="592138" y="5537200"/>
              <a:ext cx="914400" cy="376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 bIns="0">
              <a:spAutoFit/>
            </a:bodyPr>
            <a:lstStyle/>
            <a:p>
              <a:pPr marL="342900" indent="-342900" algn="ctr">
                <a:lnSpc>
                  <a:spcPct val="135000"/>
                </a:lnSpc>
                <a:spcBef>
                  <a:spcPct val="50000"/>
                </a:spcBef>
                <a:defRPr/>
              </a:pPr>
              <a:r>
                <a:rPr lang="ko-KR" altLang="en-US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굴림" pitchFamily="50" charset="-127"/>
                  <a:ea typeface="굴림" pitchFamily="50" charset="-127"/>
                </a:rPr>
                <a:t>가입자</a:t>
              </a:r>
            </a:p>
          </p:txBody>
        </p:sp>
        <p:sp>
          <p:nvSpPr>
            <p:cNvPr id="17" name="Oval 16"/>
            <p:cNvSpPr>
              <a:spLocks noChangeArrowheads="1"/>
            </p:cNvSpPr>
            <p:nvPr/>
          </p:nvSpPr>
          <p:spPr bwMode="auto">
            <a:xfrm>
              <a:off x="725488" y="3849688"/>
              <a:ext cx="617537" cy="55562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/>
              <a:r>
                <a:rPr lang="en-US" altLang="ko-KR" sz="1400">
                  <a:solidFill>
                    <a:srgbClr val="000000"/>
                  </a:solidFill>
                  <a:latin typeface="Century Gothic" pitchFamily="34" charset="0"/>
                </a:rPr>
                <a:t>RA</a:t>
              </a:r>
            </a:p>
          </p:txBody>
        </p:sp>
        <p:sp>
          <p:nvSpPr>
            <p:cNvPr id="18" name="Oval 17"/>
            <p:cNvSpPr>
              <a:spLocks noChangeArrowheads="1"/>
            </p:cNvSpPr>
            <p:nvPr/>
          </p:nvSpPr>
          <p:spPr bwMode="auto">
            <a:xfrm>
              <a:off x="725488" y="4745038"/>
              <a:ext cx="614362" cy="55562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/>
              <a:r>
                <a:rPr lang="en-US" altLang="ko-KR" sz="1400">
                  <a:solidFill>
                    <a:srgbClr val="000000"/>
                  </a:solidFill>
                  <a:latin typeface="Century Gothic" pitchFamily="34" charset="0"/>
                </a:rPr>
                <a:t>LRA</a:t>
              </a:r>
            </a:p>
          </p:txBody>
        </p:sp>
        <p:sp>
          <p:nvSpPr>
            <p:cNvPr id="19" name="Oval 18"/>
            <p:cNvSpPr>
              <a:spLocks noChangeArrowheads="1"/>
            </p:cNvSpPr>
            <p:nvPr/>
          </p:nvSpPr>
          <p:spPr bwMode="auto">
            <a:xfrm>
              <a:off x="738188" y="2944813"/>
              <a:ext cx="598487" cy="60007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CC99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/>
              <a:r>
                <a:rPr lang="en-US" altLang="ko-KR" sz="1400">
                  <a:latin typeface="Century Gothic" pitchFamily="34" charset="0"/>
                </a:rPr>
                <a:t>CA</a:t>
              </a:r>
            </a:p>
          </p:txBody>
        </p:sp>
        <p:sp>
          <p:nvSpPr>
            <p:cNvPr id="20" name="Oval 19"/>
            <p:cNvSpPr>
              <a:spLocks noChangeArrowheads="1"/>
            </p:cNvSpPr>
            <p:nvPr/>
          </p:nvSpPr>
          <p:spPr bwMode="auto">
            <a:xfrm>
              <a:off x="3575050" y="5640388"/>
              <a:ext cx="530225" cy="293687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/>
              <a:r>
                <a:rPr lang="ko-KR" altLang="en-US" sz="1000">
                  <a:solidFill>
                    <a:srgbClr val="000000"/>
                  </a:solidFill>
                  <a:latin typeface="굴림" charset="-127"/>
                </a:rPr>
                <a:t>가입자</a:t>
              </a:r>
            </a:p>
          </p:txBody>
        </p:sp>
        <p:sp>
          <p:nvSpPr>
            <p:cNvPr id="21" name="Oval 20"/>
            <p:cNvSpPr>
              <a:spLocks noChangeArrowheads="1"/>
            </p:cNvSpPr>
            <p:nvPr/>
          </p:nvSpPr>
          <p:spPr bwMode="auto">
            <a:xfrm>
              <a:off x="3708400" y="1863725"/>
              <a:ext cx="1728788" cy="541338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2" name="Text Box 21"/>
            <p:cNvSpPr txBox="1">
              <a:spLocks noChangeArrowheads="1"/>
            </p:cNvSpPr>
            <p:nvPr/>
          </p:nvSpPr>
          <p:spPr bwMode="auto">
            <a:xfrm>
              <a:off x="3948113" y="2039938"/>
              <a:ext cx="1246187" cy="1984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lnSpc>
                  <a:spcPct val="50000"/>
                </a:lnSpc>
                <a:spcBef>
                  <a:spcPct val="50000"/>
                </a:spcBef>
              </a:pPr>
              <a:r>
                <a:rPr lang="en-US" altLang="ko-KR" sz="1400">
                  <a:solidFill>
                    <a:srgbClr val="000000"/>
                  </a:solidFill>
                  <a:latin typeface="굴림" charset="-127"/>
                </a:rPr>
                <a:t>Root CA</a:t>
              </a:r>
            </a:p>
          </p:txBody>
        </p:sp>
        <p:sp>
          <p:nvSpPr>
            <p:cNvPr id="23" name="Oval 22"/>
            <p:cNvSpPr>
              <a:spLocks noChangeArrowheads="1"/>
            </p:cNvSpPr>
            <p:nvPr/>
          </p:nvSpPr>
          <p:spPr bwMode="auto">
            <a:xfrm>
              <a:off x="4248150" y="4022725"/>
              <a:ext cx="681038" cy="55562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/>
              <a:r>
                <a:rPr lang="ko-KR" altLang="en-US" sz="1000">
                  <a:solidFill>
                    <a:srgbClr val="000000"/>
                  </a:solidFill>
                  <a:latin typeface="굴림" charset="-127"/>
                </a:rPr>
                <a:t>등록기관</a:t>
              </a:r>
            </a:p>
            <a:p>
              <a:pPr algn="ctr" eaLnBrk="1" hangingPunct="1"/>
              <a:r>
                <a:rPr lang="en-US" altLang="ko-KR" sz="1000">
                  <a:solidFill>
                    <a:srgbClr val="000000"/>
                  </a:solidFill>
                  <a:latin typeface="굴림" charset="-127"/>
                </a:rPr>
                <a:t>(RA)</a:t>
              </a:r>
            </a:p>
          </p:txBody>
        </p:sp>
        <p:sp>
          <p:nvSpPr>
            <p:cNvPr id="24" name="Oval 23"/>
            <p:cNvSpPr>
              <a:spLocks noChangeArrowheads="1"/>
            </p:cNvSpPr>
            <p:nvPr/>
          </p:nvSpPr>
          <p:spPr bwMode="auto">
            <a:xfrm>
              <a:off x="5218113" y="4022725"/>
              <a:ext cx="682625" cy="55562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/>
              <a:r>
                <a:rPr lang="ko-KR" altLang="en-US" sz="1000">
                  <a:solidFill>
                    <a:srgbClr val="000000"/>
                  </a:solidFill>
                  <a:latin typeface="굴림" charset="-127"/>
                </a:rPr>
                <a:t>등록기관</a:t>
              </a:r>
            </a:p>
            <a:p>
              <a:pPr algn="ctr" eaLnBrk="1" hangingPunct="1"/>
              <a:r>
                <a:rPr lang="en-US" altLang="ko-KR" sz="1000">
                  <a:solidFill>
                    <a:srgbClr val="000000"/>
                  </a:solidFill>
                  <a:latin typeface="굴림" charset="-127"/>
                </a:rPr>
                <a:t>(RA)</a:t>
              </a:r>
            </a:p>
          </p:txBody>
        </p:sp>
        <p:cxnSp>
          <p:nvCxnSpPr>
            <p:cNvPr id="25" name="AutoShape 24"/>
            <p:cNvCxnSpPr>
              <a:cxnSpLocks noChangeShapeType="1"/>
              <a:stCxn id="21" idx="4"/>
            </p:cNvCxnSpPr>
            <p:nvPr/>
          </p:nvCxnSpPr>
          <p:spPr bwMode="auto">
            <a:xfrm>
              <a:off x="4573588" y="2405063"/>
              <a:ext cx="661987" cy="6985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6" name="AutoShape 25"/>
            <p:cNvCxnSpPr>
              <a:cxnSpLocks noChangeShapeType="1"/>
              <a:stCxn id="50" idx="4"/>
              <a:endCxn id="23" idx="0"/>
            </p:cNvCxnSpPr>
            <p:nvPr/>
          </p:nvCxnSpPr>
          <p:spPr bwMode="auto">
            <a:xfrm>
              <a:off x="4578350" y="3589338"/>
              <a:ext cx="11113" cy="4333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27" name="AutoShape 26"/>
            <p:cNvCxnSpPr>
              <a:cxnSpLocks noChangeShapeType="1"/>
              <a:stCxn id="50" idx="4"/>
              <a:endCxn id="24" idx="0"/>
            </p:cNvCxnSpPr>
            <p:nvPr/>
          </p:nvCxnSpPr>
          <p:spPr bwMode="auto">
            <a:xfrm>
              <a:off x="4578350" y="3589338"/>
              <a:ext cx="981075" cy="433387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28" name="Oval 27"/>
            <p:cNvSpPr>
              <a:spLocks noChangeArrowheads="1"/>
            </p:cNvSpPr>
            <p:nvPr/>
          </p:nvSpPr>
          <p:spPr bwMode="auto">
            <a:xfrm>
              <a:off x="2976563" y="2924175"/>
              <a:ext cx="782637" cy="62547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CC99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29" name="Text Box 28"/>
            <p:cNvSpPr txBox="1">
              <a:spLocks noChangeArrowheads="1"/>
            </p:cNvSpPr>
            <p:nvPr/>
          </p:nvSpPr>
          <p:spPr bwMode="auto">
            <a:xfrm>
              <a:off x="2936875" y="2814638"/>
              <a:ext cx="838200" cy="61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</a:pPr>
              <a:endParaRPr lang="ko-KR" altLang="en-US" sz="1000">
                <a:latin typeface="굴림" charset="-127"/>
              </a:endParaRPr>
            </a:p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ko-KR" altLang="en-US" sz="1000">
                  <a:latin typeface="굴림" charset="-127"/>
                </a:rPr>
                <a:t>인증기관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ko-KR" sz="1000">
                  <a:latin typeface="굴림" charset="-127"/>
                </a:rPr>
                <a:t>(CA)</a:t>
              </a:r>
            </a:p>
          </p:txBody>
        </p:sp>
        <p:cxnSp>
          <p:nvCxnSpPr>
            <p:cNvPr id="30" name="AutoShape 29"/>
            <p:cNvCxnSpPr>
              <a:cxnSpLocks noChangeShapeType="1"/>
              <a:stCxn id="21" idx="4"/>
              <a:endCxn id="47" idx="0"/>
            </p:cNvCxnSpPr>
            <p:nvPr/>
          </p:nvCxnSpPr>
          <p:spPr bwMode="auto">
            <a:xfrm>
              <a:off x="4573588" y="2405063"/>
              <a:ext cx="1238250" cy="5461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1" name="AutoShape 30"/>
            <p:cNvCxnSpPr>
              <a:cxnSpLocks noChangeShapeType="1"/>
              <a:stCxn id="21" idx="4"/>
              <a:endCxn id="28" idx="0"/>
            </p:cNvCxnSpPr>
            <p:nvPr/>
          </p:nvCxnSpPr>
          <p:spPr bwMode="auto">
            <a:xfrm flipH="1">
              <a:off x="3368675" y="2405063"/>
              <a:ext cx="1204913" cy="519112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32" name="Oval 31"/>
            <p:cNvSpPr>
              <a:spLocks noChangeArrowheads="1"/>
            </p:cNvSpPr>
            <p:nvPr/>
          </p:nvSpPr>
          <p:spPr bwMode="auto">
            <a:xfrm>
              <a:off x="4238625" y="5622925"/>
              <a:ext cx="508000" cy="29210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/>
              <a:r>
                <a:rPr lang="ko-KR" altLang="en-US" sz="1000">
                  <a:solidFill>
                    <a:srgbClr val="000000"/>
                  </a:solidFill>
                  <a:latin typeface="굴림" charset="-127"/>
                </a:rPr>
                <a:t>가입자</a:t>
              </a:r>
            </a:p>
          </p:txBody>
        </p:sp>
        <p:sp>
          <p:nvSpPr>
            <p:cNvPr id="33" name="Oval 32"/>
            <p:cNvSpPr>
              <a:spLocks noChangeArrowheads="1"/>
            </p:cNvSpPr>
            <p:nvPr/>
          </p:nvSpPr>
          <p:spPr bwMode="auto">
            <a:xfrm>
              <a:off x="4927600" y="5622925"/>
              <a:ext cx="509588" cy="292100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/>
              <a:r>
                <a:rPr lang="ko-KR" altLang="en-US" sz="1000">
                  <a:solidFill>
                    <a:srgbClr val="000000"/>
                  </a:solidFill>
                  <a:latin typeface="굴림" charset="-127"/>
                </a:rPr>
                <a:t>가입자</a:t>
              </a:r>
            </a:p>
          </p:txBody>
        </p:sp>
        <p:cxnSp>
          <p:nvCxnSpPr>
            <p:cNvPr id="34" name="AutoShape 33"/>
            <p:cNvCxnSpPr>
              <a:cxnSpLocks noChangeShapeType="1"/>
              <a:stCxn id="52" idx="4"/>
              <a:endCxn id="33" idx="0"/>
            </p:cNvCxnSpPr>
            <p:nvPr/>
          </p:nvCxnSpPr>
          <p:spPr bwMode="auto">
            <a:xfrm>
              <a:off x="4591050" y="5372100"/>
              <a:ext cx="592138" cy="25082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35" name="AutoShape 34"/>
            <p:cNvCxnSpPr>
              <a:cxnSpLocks noChangeShapeType="1"/>
              <a:stCxn id="21" idx="4"/>
            </p:cNvCxnSpPr>
            <p:nvPr/>
          </p:nvCxnSpPr>
          <p:spPr bwMode="auto">
            <a:xfrm flipH="1">
              <a:off x="3946525" y="2405063"/>
              <a:ext cx="627063" cy="68262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pic>
          <p:nvPicPr>
            <p:cNvPr id="36" name="Picture 35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43513" y="1936750"/>
              <a:ext cx="428625" cy="6445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7" name="Rectangle 36"/>
            <p:cNvSpPr>
              <a:spLocks noChangeArrowheads="1"/>
            </p:cNvSpPr>
            <p:nvPr/>
          </p:nvSpPr>
          <p:spPr bwMode="auto">
            <a:xfrm>
              <a:off x="5237163" y="2008188"/>
              <a:ext cx="469900" cy="5492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defTabSz="7620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defTabSz="7620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defTabSz="7620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defTabSz="7620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fontAlgn="t" hangingPunct="1"/>
              <a:endParaRPr lang="ko-KR" altLang="en-US" sz="1000">
                <a:solidFill>
                  <a:srgbClr val="000000"/>
                </a:solidFill>
                <a:latin typeface="굴림" charset="-127"/>
              </a:endParaRPr>
            </a:p>
            <a:p>
              <a:pPr algn="ctr" eaLnBrk="1" fontAlgn="t" hangingPunct="1"/>
              <a:r>
                <a:rPr lang="ko-KR" altLang="en-US" sz="1000">
                  <a:solidFill>
                    <a:srgbClr val="000000"/>
                  </a:solidFill>
                  <a:latin typeface="굴림" charset="-127"/>
                </a:rPr>
                <a:t>디렉  토리</a:t>
              </a:r>
            </a:p>
          </p:txBody>
        </p:sp>
        <p:pic>
          <p:nvPicPr>
            <p:cNvPr id="38" name="Picture 37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689350" y="3273425"/>
              <a:ext cx="317500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9" name="Rectangle 38"/>
            <p:cNvSpPr>
              <a:spLocks noChangeArrowheads="1"/>
            </p:cNvSpPr>
            <p:nvPr/>
          </p:nvSpPr>
          <p:spPr bwMode="auto">
            <a:xfrm>
              <a:off x="3614738" y="3392488"/>
              <a:ext cx="508000" cy="36512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defTabSz="7620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defTabSz="7620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defTabSz="7620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defTabSz="7620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fontAlgn="t" hangingPunct="1">
                <a:lnSpc>
                  <a:spcPct val="90000"/>
                </a:lnSpc>
              </a:pPr>
              <a:r>
                <a:rPr lang="ko-KR" altLang="en-US" sz="1000">
                  <a:solidFill>
                    <a:srgbClr val="000000"/>
                  </a:solidFill>
                  <a:latin typeface="굴림" charset="-127"/>
                </a:rPr>
                <a:t>디렉토리</a:t>
              </a:r>
            </a:p>
          </p:txBody>
        </p:sp>
        <p:sp>
          <p:nvSpPr>
            <p:cNvPr id="40" name="Oval 39"/>
            <p:cNvSpPr>
              <a:spLocks noChangeArrowheads="1"/>
            </p:cNvSpPr>
            <p:nvPr/>
          </p:nvSpPr>
          <p:spPr bwMode="auto">
            <a:xfrm>
              <a:off x="3033713" y="4040188"/>
              <a:ext cx="684212" cy="55562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/>
              <a:r>
                <a:rPr lang="ko-KR" altLang="en-US" sz="1000">
                  <a:solidFill>
                    <a:srgbClr val="000000"/>
                  </a:solidFill>
                  <a:latin typeface="굴림" charset="-127"/>
                </a:rPr>
                <a:t>등록기관</a:t>
              </a:r>
            </a:p>
            <a:p>
              <a:pPr algn="ctr" eaLnBrk="1" hangingPunct="1"/>
              <a:r>
                <a:rPr lang="en-US" altLang="ko-KR" sz="1000">
                  <a:solidFill>
                    <a:srgbClr val="000000"/>
                  </a:solidFill>
                  <a:latin typeface="굴림" charset="-127"/>
                </a:rPr>
                <a:t>(RA)</a:t>
              </a:r>
            </a:p>
          </p:txBody>
        </p:sp>
        <p:sp>
          <p:nvSpPr>
            <p:cNvPr id="41" name="Oval 40"/>
            <p:cNvSpPr>
              <a:spLocks noChangeArrowheads="1"/>
            </p:cNvSpPr>
            <p:nvPr/>
          </p:nvSpPr>
          <p:spPr bwMode="auto">
            <a:xfrm>
              <a:off x="3460750" y="4040188"/>
              <a:ext cx="682625" cy="55562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/>
              <a:r>
                <a:rPr lang="ko-KR" altLang="en-US" sz="1000">
                  <a:solidFill>
                    <a:srgbClr val="000000"/>
                  </a:solidFill>
                  <a:latin typeface="굴림" charset="-127"/>
                </a:rPr>
                <a:t>등록기관</a:t>
              </a:r>
            </a:p>
            <a:p>
              <a:pPr algn="ctr" eaLnBrk="1" hangingPunct="1"/>
              <a:r>
                <a:rPr lang="en-US" altLang="ko-KR" sz="1000">
                  <a:solidFill>
                    <a:srgbClr val="000000"/>
                  </a:solidFill>
                  <a:latin typeface="굴림" charset="-127"/>
                </a:rPr>
                <a:t>(RA)</a:t>
              </a:r>
            </a:p>
          </p:txBody>
        </p:sp>
        <p:sp>
          <p:nvSpPr>
            <p:cNvPr id="42" name="Oval 41"/>
            <p:cNvSpPr>
              <a:spLocks noChangeArrowheads="1"/>
            </p:cNvSpPr>
            <p:nvPr/>
          </p:nvSpPr>
          <p:spPr bwMode="auto">
            <a:xfrm>
              <a:off x="2976563" y="5640388"/>
              <a:ext cx="508000" cy="293687"/>
            </a:xfrm>
            <a:prstGeom prst="ellipse">
              <a:avLst/>
            </a:prstGeom>
            <a:solidFill>
              <a:srgbClr val="FFFF99"/>
            </a:soli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/>
              <a:r>
                <a:rPr lang="ko-KR" altLang="en-US" sz="1000">
                  <a:solidFill>
                    <a:srgbClr val="000000"/>
                  </a:solidFill>
                  <a:latin typeface="굴림" charset="-127"/>
                </a:rPr>
                <a:t>가입자</a:t>
              </a:r>
            </a:p>
          </p:txBody>
        </p:sp>
        <p:cxnSp>
          <p:nvCxnSpPr>
            <p:cNvPr id="43" name="AutoShape 42"/>
            <p:cNvCxnSpPr>
              <a:cxnSpLocks noChangeShapeType="1"/>
              <a:stCxn id="40" idx="4"/>
              <a:endCxn id="20" idx="0"/>
            </p:cNvCxnSpPr>
            <p:nvPr/>
          </p:nvCxnSpPr>
          <p:spPr bwMode="auto">
            <a:xfrm>
              <a:off x="3376613" y="4595813"/>
              <a:ext cx="463550" cy="10445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4" name="AutoShape 43"/>
            <p:cNvCxnSpPr>
              <a:cxnSpLocks noChangeShapeType="1"/>
              <a:stCxn id="40" idx="4"/>
              <a:endCxn id="42" idx="0"/>
            </p:cNvCxnSpPr>
            <p:nvPr/>
          </p:nvCxnSpPr>
          <p:spPr bwMode="auto">
            <a:xfrm flipH="1">
              <a:off x="3230563" y="4595813"/>
              <a:ext cx="146050" cy="104457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5" name="AutoShape 44"/>
            <p:cNvCxnSpPr>
              <a:cxnSpLocks noChangeShapeType="1"/>
              <a:stCxn id="28" idx="4"/>
              <a:endCxn id="40" idx="0"/>
            </p:cNvCxnSpPr>
            <p:nvPr/>
          </p:nvCxnSpPr>
          <p:spPr bwMode="auto">
            <a:xfrm>
              <a:off x="3368675" y="3549650"/>
              <a:ext cx="7938" cy="49053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46" name="AutoShape 45"/>
            <p:cNvCxnSpPr>
              <a:cxnSpLocks noChangeShapeType="1"/>
              <a:stCxn id="28" idx="4"/>
              <a:endCxn id="41" idx="0"/>
            </p:cNvCxnSpPr>
            <p:nvPr/>
          </p:nvCxnSpPr>
          <p:spPr bwMode="auto">
            <a:xfrm>
              <a:off x="3368675" y="3549650"/>
              <a:ext cx="433388" cy="490538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47" name="Oval 46"/>
            <p:cNvSpPr>
              <a:spLocks noChangeArrowheads="1"/>
            </p:cNvSpPr>
            <p:nvPr/>
          </p:nvSpPr>
          <p:spPr bwMode="auto">
            <a:xfrm>
              <a:off x="5419725" y="2951163"/>
              <a:ext cx="784225" cy="627062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CC99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pic>
          <p:nvPicPr>
            <p:cNvPr id="48" name="Picture 47"/>
            <p:cNvPicPr>
              <a:picLocks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233988" y="3273425"/>
              <a:ext cx="315912" cy="4762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49" name="Rectangle 48"/>
            <p:cNvSpPr>
              <a:spLocks noChangeArrowheads="1"/>
            </p:cNvSpPr>
            <p:nvPr/>
          </p:nvSpPr>
          <p:spPr bwMode="auto">
            <a:xfrm>
              <a:off x="5159375" y="3392488"/>
              <a:ext cx="420688" cy="6381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2075" tIns="46038" rIns="92075" bIns="46038">
              <a:spAutoFit/>
            </a:bodyPr>
            <a:lstStyle>
              <a:lvl1pPr defTabSz="7620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defTabSz="7620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defTabSz="7620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defTabSz="7620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defTabSz="7620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defTabSz="7620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fontAlgn="t" hangingPunct="1">
                <a:lnSpc>
                  <a:spcPct val="90000"/>
                </a:lnSpc>
              </a:pPr>
              <a:r>
                <a:rPr lang="ko-KR" altLang="en-US" sz="1000">
                  <a:solidFill>
                    <a:srgbClr val="000000"/>
                  </a:solidFill>
                  <a:latin typeface="굴림" charset="-127"/>
                </a:rPr>
                <a:t>디렉토리</a:t>
              </a:r>
            </a:p>
          </p:txBody>
        </p:sp>
        <p:sp>
          <p:nvSpPr>
            <p:cNvPr id="50" name="Oval 49"/>
            <p:cNvSpPr>
              <a:spLocks noChangeArrowheads="1"/>
            </p:cNvSpPr>
            <p:nvPr/>
          </p:nvSpPr>
          <p:spPr bwMode="auto">
            <a:xfrm>
              <a:off x="4186238" y="2963863"/>
              <a:ext cx="784225" cy="62547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CC99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cxnSp>
          <p:nvCxnSpPr>
            <p:cNvPr id="51" name="AutoShape 50"/>
            <p:cNvCxnSpPr>
              <a:cxnSpLocks noChangeShapeType="1"/>
              <a:stCxn id="21" idx="4"/>
              <a:endCxn id="50" idx="0"/>
            </p:cNvCxnSpPr>
            <p:nvPr/>
          </p:nvCxnSpPr>
          <p:spPr bwMode="auto">
            <a:xfrm>
              <a:off x="4573588" y="2405063"/>
              <a:ext cx="4762" cy="558800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sp>
          <p:nvSpPr>
            <p:cNvPr id="52" name="Oval 51"/>
            <p:cNvSpPr>
              <a:spLocks noChangeArrowheads="1"/>
            </p:cNvSpPr>
            <p:nvPr/>
          </p:nvSpPr>
          <p:spPr bwMode="auto">
            <a:xfrm>
              <a:off x="4162425" y="4816475"/>
              <a:ext cx="855663" cy="55562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/>
              <a:r>
                <a:rPr lang="ko-KR" altLang="en-US" sz="1000">
                  <a:solidFill>
                    <a:srgbClr val="000000"/>
                  </a:solidFill>
                  <a:latin typeface="굴림" charset="-127"/>
                </a:rPr>
                <a:t>원격등록기관</a:t>
              </a:r>
            </a:p>
            <a:p>
              <a:pPr algn="ctr" eaLnBrk="1" hangingPunct="1"/>
              <a:r>
                <a:rPr lang="en-US" altLang="ko-KR" sz="1000">
                  <a:solidFill>
                    <a:srgbClr val="000000"/>
                  </a:solidFill>
                  <a:latin typeface="굴림" charset="-127"/>
                </a:rPr>
                <a:t>(LRA)</a:t>
              </a:r>
            </a:p>
          </p:txBody>
        </p:sp>
        <p:cxnSp>
          <p:nvCxnSpPr>
            <p:cNvPr id="53" name="AutoShape 52"/>
            <p:cNvCxnSpPr>
              <a:cxnSpLocks noChangeShapeType="1"/>
              <a:stCxn id="23" idx="4"/>
              <a:endCxn id="52" idx="0"/>
            </p:cNvCxnSpPr>
            <p:nvPr/>
          </p:nvCxnSpPr>
          <p:spPr bwMode="auto">
            <a:xfrm>
              <a:off x="4589463" y="4578350"/>
              <a:ext cx="1587" cy="23812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cxnSp>
          <p:nvCxnSpPr>
            <p:cNvPr id="54" name="AutoShape 53"/>
            <p:cNvCxnSpPr>
              <a:cxnSpLocks noChangeShapeType="1"/>
              <a:stCxn id="52" idx="4"/>
              <a:endCxn id="32" idx="0"/>
            </p:cNvCxnSpPr>
            <p:nvPr/>
          </p:nvCxnSpPr>
          <p:spPr bwMode="auto">
            <a:xfrm flipH="1">
              <a:off x="4492625" y="5372100"/>
              <a:ext cx="98425" cy="250825"/>
            </a:xfrm>
            <a:prstGeom prst="straightConnector1">
              <a:avLst/>
            </a:prstGeom>
            <a:noFill/>
            <a:ln w="25400">
              <a:solidFill>
                <a:schemeClr val="tx1"/>
              </a:solidFill>
              <a:round/>
              <a:headEnd/>
              <a:tailEnd type="triangle" w="med" len="med"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</p:cxnSp>
        <p:grpSp>
          <p:nvGrpSpPr>
            <p:cNvPr id="55" name="Group 54"/>
            <p:cNvGrpSpPr>
              <a:grpSpLocks/>
            </p:cNvGrpSpPr>
            <p:nvPr/>
          </p:nvGrpSpPr>
          <p:grpSpPr bwMode="auto">
            <a:xfrm>
              <a:off x="4356100" y="2355850"/>
              <a:ext cx="430213" cy="228600"/>
              <a:chOff x="2200" y="2052"/>
              <a:chExt cx="1134" cy="834"/>
            </a:xfrm>
          </p:grpSpPr>
          <p:sp>
            <p:nvSpPr>
              <p:cNvPr id="56" name="Line 55"/>
              <p:cNvSpPr>
                <a:spLocks noChangeShapeType="1"/>
              </p:cNvSpPr>
              <p:nvPr/>
            </p:nvSpPr>
            <p:spPr bwMode="auto">
              <a:xfrm>
                <a:off x="2278" y="2295"/>
                <a:ext cx="980" cy="2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57" name="Group 56"/>
              <p:cNvGrpSpPr>
                <a:grpSpLocks/>
              </p:cNvGrpSpPr>
              <p:nvPr/>
            </p:nvGrpSpPr>
            <p:grpSpPr bwMode="auto">
              <a:xfrm>
                <a:off x="2200" y="2052"/>
                <a:ext cx="1134" cy="834"/>
                <a:chOff x="3799" y="1694"/>
                <a:chExt cx="434" cy="306"/>
              </a:xfrm>
            </p:grpSpPr>
            <p:grpSp>
              <p:nvGrpSpPr>
                <p:cNvPr id="117" name="Group 57"/>
                <p:cNvGrpSpPr>
                  <a:grpSpLocks/>
                </p:cNvGrpSpPr>
                <p:nvPr/>
              </p:nvGrpSpPr>
              <p:grpSpPr bwMode="auto">
                <a:xfrm>
                  <a:off x="3799" y="1694"/>
                  <a:ext cx="434" cy="115"/>
                  <a:chOff x="3799" y="1694"/>
                  <a:chExt cx="434" cy="115"/>
                </a:xfrm>
              </p:grpSpPr>
              <p:sp>
                <p:nvSpPr>
                  <p:cNvPr id="122" name="Freeform 58"/>
                  <p:cNvSpPr>
                    <a:spLocks/>
                  </p:cNvSpPr>
                  <p:nvPr/>
                </p:nvSpPr>
                <p:spPr bwMode="auto">
                  <a:xfrm>
                    <a:off x="3799" y="1694"/>
                    <a:ext cx="434" cy="96"/>
                  </a:xfrm>
                  <a:custGeom>
                    <a:avLst/>
                    <a:gdLst>
                      <a:gd name="T0" fmla="*/ 0 w 434"/>
                      <a:gd name="T1" fmla="*/ 96 h 96"/>
                      <a:gd name="T2" fmla="*/ 434 w 434"/>
                      <a:gd name="T3" fmla="*/ 96 h 96"/>
                      <a:gd name="T4" fmla="*/ 221 w 434"/>
                      <a:gd name="T5" fmla="*/ 0 h 96"/>
                      <a:gd name="T6" fmla="*/ 0 w 434"/>
                      <a:gd name="T7" fmla="*/ 96 h 9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34"/>
                      <a:gd name="T13" fmla="*/ 0 h 96"/>
                      <a:gd name="T14" fmla="*/ 434 w 434"/>
                      <a:gd name="T15" fmla="*/ 96 h 9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34" h="96">
                        <a:moveTo>
                          <a:pt x="0" y="96"/>
                        </a:moveTo>
                        <a:lnTo>
                          <a:pt x="434" y="96"/>
                        </a:lnTo>
                        <a:lnTo>
                          <a:pt x="221" y="0"/>
                        </a:lnTo>
                        <a:lnTo>
                          <a:pt x="0" y="96"/>
                        </a:lnTo>
                        <a:close/>
                      </a:path>
                    </a:pathLst>
                  </a:custGeom>
                  <a:solidFill>
                    <a:srgbClr val="CC66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23" name="Freeform 59"/>
                  <p:cNvSpPr>
                    <a:spLocks/>
                  </p:cNvSpPr>
                  <p:nvPr/>
                </p:nvSpPr>
                <p:spPr bwMode="auto">
                  <a:xfrm>
                    <a:off x="3836" y="1702"/>
                    <a:ext cx="368" cy="81"/>
                  </a:xfrm>
                  <a:custGeom>
                    <a:avLst/>
                    <a:gdLst>
                      <a:gd name="T0" fmla="*/ 0 w 368"/>
                      <a:gd name="T1" fmla="*/ 81 h 81"/>
                      <a:gd name="T2" fmla="*/ 368 w 368"/>
                      <a:gd name="T3" fmla="*/ 81 h 81"/>
                      <a:gd name="T4" fmla="*/ 184 w 368"/>
                      <a:gd name="T5" fmla="*/ 0 h 81"/>
                      <a:gd name="T6" fmla="*/ 0 w 368"/>
                      <a:gd name="T7" fmla="*/ 81 h 8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68"/>
                      <a:gd name="T13" fmla="*/ 0 h 81"/>
                      <a:gd name="T14" fmla="*/ 368 w 368"/>
                      <a:gd name="T15" fmla="*/ 81 h 8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68" h="81">
                        <a:moveTo>
                          <a:pt x="0" y="81"/>
                        </a:moveTo>
                        <a:lnTo>
                          <a:pt x="368" y="81"/>
                        </a:lnTo>
                        <a:lnTo>
                          <a:pt x="184" y="0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CC6600"/>
                  </a:solidFill>
                  <a:ln w="11113">
                    <a:solidFill>
                      <a:srgbClr val="A2C1FE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24" name="Rectangle 60"/>
                  <p:cNvSpPr>
                    <a:spLocks noChangeArrowheads="1"/>
                  </p:cNvSpPr>
                  <p:nvPr/>
                </p:nvSpPr>
                <p:spPr bwMode="auto">
                  <a:xfrm>
                    <a:off x="3809" y="1808"/>
                    <a:ext cx="414" cy="1"/>
                  </a:xfrm>
                  <a:prstGeom prst="rect">
                    <a:avLst/>
                  </a:prstGeom>
                  <a:solidFill>
                    <a:srgbClr val="CC66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  <p:grpSp>
              <p:nvGrpSpPr>
                <p:cNvPr id="118" name="Group 61"/>
                <p:cNvGrpSpPr>
                  <a:grpSpLocks/>
                </p:cNvGrpSpPr>
                <p:nvPr/>
              </p:nvGrpSpPr>
              <p:grpSpPr bwMode="auto">
                <a:xfrm>
                  <a:off x="3802" y="1977"/>
                  <a:ext cx="428" cy="23"/>
                  <a:chOff x="3802" y="1977"/>
                  <a:chExt cx="428" cy="23"/>
                </a:xfrm>
              </p:grpSpPr>
              <p:sp>
                <p:nvSpPr>
                  <p:cNvPr id="119" name="Rectangle 62"/>
                  <p:cNvSpPr>
                    <a:spLocks noChangeArrowheads="1"/>
                  </p:cNvSpPr>
                  <p:nvPr/>
                </p:nvSpPr>
                <p:spPr bwMode="auto">
                  <a:xfrm>
                    <a:off x="3817" y="1977"/>
                    <a:ext cx="398" cy="1"/>
                  </a:xfrm>
                  <a:prstGeom prst="rect">
                    <a:avLst/>
                  </a:prstGeom>
                  <a:solidFill>
                    <a:srgbClr val="CC66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20" name="Rectangle 63"/>
                  <p:cNvSpPr>
                    <a:spLocks noChangeArrowheads="1"/>
                  </p:cNvSpPr>
                  <p:nvPr/>
                </p:nvSpPr>
                <p:spPr bwMode="auto">
                  <a:xfrm>
                    <a:off x="3809" y="1984"/>
                    <a:ext cx="414" cy="2"/>
                  </a:xfrm>
                  <a:prstGeom prst="rect">
                    <a:avLst/>
                  </a:prstGeom>
                  <a:solidFill>
                    <a:srgbClr val="CC66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21" name="Rectangle 64"/>
                  <p:cNvSpPr>
                    <a:spLocks noChangeArrowheads="1"/>
                  </p:cNvSpPr>
                  <p:nvPr/>
                </p:nvSpPr>
                <p:spPr bwMode="auto">
                  <a:xfrm>
                    <a:off x="3802" y="1999"/>
                    <a:ext cx="428" cy="1"/>
                  </a:xfrm>
                  <a:prstGeom prst="rect">
                    <a:avLst/>
                  </a:prstGeom>
                  <a:solidFill>
                    <a:srgbClr val="CC66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</p:grpSp>
          <p:grpSp>
            <p:nvGrpSpPr>
              <p:cNvPr id="58" name="Group 65"/>
              <p:cNvGrpSpPr>
                <a:grpSpLocks/>
              </p:cNvGrpSpPr>
              <p:nvPr/>
            </p:nvGrpSpPr>
            <p:grpSpPr bwMode="auto">
              <a:xfrm>
                <a:off x="2286" y="2382"/>
                <a:ext cx="964" cy="425"/>
                <a:chOff x="3832" y="1815"/>
                <a:chExt cx="369" cy="156"/>
              </a:xfrm>
            </p:grpSpPr>
            <p:grpSp>
              <p:nvGrpSpPr>
                <p:cNvPr id="59" name="Group 66"/>
                <p:cNvGrpSpPr>
                  <a:grpSpLocks/>
                </p:cNvGrpSpPr>
                <p:nvPr/>
              </p:nvGrpSpPr>
              <p:grpSpPr bwMode="auto">
                <a:xfrm>
                  <a:off x="3883" y="1815"/>
                  <a:ext cx="45" cy="156"/>
                  <a:chOff x="3883" y="1815"/>
                  <a:chExt cx="45" cy="156"/>
                </a:xfrm>
              </p:grpSpPr>
              <p:sp>
                <p:nvSpPr>
                  <p:cNvPr id="109" name="Rectangle 67"/>
                  <p:cNvSpPr>
                    <a:spLocks noChangeArrowheads="1"/>
                  </p:cNvSpPr>
                  <p:nvPr/>
                </p:nvSpPr>
                <p:spPr bwMode="auto">
                  <a:xfrm>
                    <a:off x="3883" y="1969"/>
                    <a:ext cx="45" cy="2"/>
                  </a:xfrm>
                  <a:prstGeom prst="rect">
                    <a:avLst/>
                  </a:prstGeom>
                  <a:solidFill>
                    <a:srgbClr val="CC66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10" name="Rectangle 68"/>
                  <p:cNvSpPr>
                    <a:spLocks noChangeArrowheads="1"/>
                  </p:cNvSpPr>
                  <p:nvPr/>
                </p:nvSpPr>
                <p:spPr bwMode="auto">
                  <a:xfrm>
                    <a:off x="3883" y="1815"/>
                    <a:ext cx="45" cy="1"/>
                  </a:xfrm>
                  <a:prstGeom prst="rect">
                    <a:avLst/>
                  </a:prstGeom>
                  <a:solidFill>
                    <a:srgbClr val="CC66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grpSp>
                <p:nvGrpSpPr>
                  <p:cNvPr id="111" name="Group 69"/>
                  <p:cNvGrpSpPr>
                    <a:grpSpLocks/>
                  </p:cNvGrpSpPr>
                  <p:nvPr/>
                </p:nvGrpSpPr>
                <p:grpSpPr bwMode="auto">
                  <a:xfrm>
                    <a:off x="3890" y="1822"/>
                    <a:ext cx="31" cy="141"/>
                    <a:chOff x="3890" y="1822"/>
                    <a:chExt cx="31" cy="141"/>
                  </a:xfrm>
                </p:grpSpPr>
                <p:sp>
                  <p:nvSpPr>
                    <p:cNvPr id="112" name="Rectangle 7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0" y="1822"/>
                      <a:ext cx="31" cy="141"/>
                    </a:xfrm>
                    <a:prstGeom prst="rect">
                      <a:avLst/>
                    </a:prstGeom>
                    <a:solidFill>
                      <a:srgbClr val="CC6600"/>
                    </a:solidFill>
                    <a:ln w="1111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113" name="Rectangle 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5" y="1830"/>
                      <a:ext cx="1" cy="133"/>
                    </a:xfrm>
                    <a:prstGeom prst="rect">
                      <a:avLst/>
                    </a:prstGeom>
                    <a:solidFill>
                      <a:srgbClr val="CC6600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114" name="Rectangle 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2" y="1830"/>
                      <a:ext cx="2" cy="133"/>
                    </a:xfrm>
                    <a:prstGeom prst="rect">
                      <a:avLst/>
                    </a:prstGeom>
                    <a:solidFill>
                      <a:srgbClr val="CC6600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115" name="Rectangle 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0" y="1830"/>
                      <a:ext cx="1" cy="133"/>
                    </a:xfrm>
                    <a:prstGeom prst="rect">
                      <a:avLst/>
                    </a:prstGeom>
                    <a:solidFill>
                      <a:srgbClr val="CC6600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116" name="Rectangle 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8" y="1830"/>
                      <a:ext cx="1" cy="133"/>
                    </a:xfrm>
                    <a:prstGeom prst="rect">
                      <a:avLst/>
                    </a:prstGeom>
                    <a:solidFill>
                      <a:srgbClr val="CC6600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</p:grpSp>
            </p:grpSp>
            <p:grpSp>
              <p:nvGrpSpPr>
                <p:cNvPr id="60" name="Group 75"/>
                <p:cNvGrpSpPr>
                  <a:grpSpLocks/>
                </p:cNvGrpSpPr>
                <p:nvPr/>
              </p:nvGrpSpPr>
              <p:grpSpPr bwMode="auto">
                <a:xfrm>
                  <a:off x="3942" y="1815"/>
                  <a:ext cx="38" cy="156"/>
                  <a:chOff x="3942" y="1815"/>
                  <a:chExt cx="38" cy="156"/>
                </a:xfrm>
              </p:grpSpPr>
              <p:sp>
                <p:nvSpPr>
                  <p:cNvPr id="101" name="Rectangle 76"/>
                  <p:cNvSpPr>
                    <a:spLocks noChangeArrowheads="1"/>
                  </p:cNvSpPr>
                  <p:nvPr/>
                </p:nvSpPr>
                <p:spPr bwMode="auto">
                  <a:xfrm>
                    <a:off x="3942" y="1969"/>
                    <a:ext cx="38" cy="2"/>
                  </a:xfrm>
                  <a:prstGeom prst="rect">
                    <a:avLst/>
                  </a:prstGeom>
                  <a:solidFill>
                    <a:srgbClr val="CC66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02" name="Rectangle 77"/>
                  <p:cNvSpPr>
                    <a:spLocks noChangeArrowheads="1"/>
                  </p:cNvSpPr>
                  <p:nvPr/>
                </p:nvSpPr>
                <p:spPr bwMode="auto">
                  <a:xfrm>
                    <a:off x="3942" y="1815"/>
                    <a:ext cx="38" cy="1"/>
                  </a:xfrm>
                  <a:prstGeom prst="rect">
                    <a:avLst/>
                  </a:prstGeom>
                  <a:solidFill>
                    <a:srgbClr val="CC66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grpSp>
                <p:nvGrpSpPr>
                  <p:cNvPr id="103" name="Group 78"/>
                  <p:cNvGrpSpPr>
                    <a:grpSpLocks/>
                  </p:cNvGrpSpPr>
                  <p:nvPr/>
                </p:nvGrpSpPr>
                <p:grpSpPr bwMode="auto">
                  <a:xfrm>
                    <a:off x="3949" y="1822"/>
                    <a:ext cx="31" cy="141"/>
                    <a:chOff x="3949" y="1822"/>
                    <a:chExt cx="31" cy="141"/>
                  </a:xfrm>
                </p:grpSpPr>
                <p:sp>
                  <p:nvSpPr>
                    <p:cNvPr id="104" name="Rectangle 7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9" y="1822"/>
                      <a:ext cx="31" cy="141"/>
                    </a:xfrm>
                    <a:prstGeom prst="rect">
                      <a:avLst/>
                    </a:prstGeom>
                    <a:solidFill>
                      <a:srgbClr val="CC6600"/>
                    </a:solidFill>
                    <a:ln w="1111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105" name="Rectangle 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57" y="1830"/>
                      <a:ext cx="1" cy="133"/>
                    </a:xfrm>
                    <a:prstGeom prst="rect">
                      <a:avLst/>
                    </a:prstGeom>
                    <a:solidFill>
                      <a:srgbClr val="CC6600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106" name="Rectangle 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64" y="1830"/>
                      <a:ext cx="1" cy="133"/>
                    </a:xfrm>
                    <a:prstGeom prst="rect">
                      <a:avLst/>
                    </a:prstGeom>
                    <a:solidFill>
                      <a:srgbClr val="CC6600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107" name="Rectangle 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1" y="1830"/>
                      <a:ext cx="2" cy="133"/>
                    </a:xfrm>
                    <a:prstGeom prst="rect">
                      <a:avLst/>
                    </a:prstGeom>
                    <a:solidFill>
                      <a:srgbClr val="CC6600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108" name="Rectangle 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9" y="1830"/>
                      <a:ext cx="2" cy="133"/>
                    </a:xfrm>
                    <a:prstGeom prst="rect">
                      <a:avLst/>
                    </a:prstGeom>
                    <a:solidFill>
                      <a:srgbClr val="CC6600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</p:grpSp>
            </p:grpSp>
            <p:grpSp>
              <p:nvGrpSpPr>
                <p:cNvPr id="61" name="Group 84"/>
                <p:cNvGrpSpPr>
                  <a:grpSpLocks/>
                </p:cNvGrpSpPr>
                <p:nvPr/>
              </p:nvGrpSpPr>
              <p:grpSpPr bwMode="auto">
                <a:xfrm>
                  <a:off x="3993" y="1815"/>
                  <a:ext cx="46" cy="156"/>
                  <a:chOff x="3993" y="1815"/>
                  <a:chExt cx="46" cy="156"/>
                </a:xfrm>
              </p:grpSpPr>
              <p:sp>
                <p:nvSpPr>
                  <p:cNvPr id="98" name="Rectangle 85"/>
                  <p:cNvSpPr>
                    <a:spLocks noChangeArrowheads="1"/>
                  </p:cNvSpPr>
                  <p:nvPr/>
                </p:nvSpPr>
                <p:spPr bwMode="auto">
                  <a:xfrm>
                    <a:off x="3993" y="1969"/>
                    <a:ext cx="46" cy="2"/>
                  </a:xfrm>
                  <a:prstGeom prst="rect">
                    <a:avLst/>
                  </a:prstGeom>
                  <a:solidFill>
                    <a:srgbClr val="CC66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99" name="Rectangle 86"/>
                  <p:cNvSpPr>
                    <a:spLocks noChangeArrowheads="1"/>
                  </p:cNvSpPr>
                  <p:nvPr/>
                </p:nvSpPr>
                <p:spPr bwMode="auto">
                  <a:xfrm>
                    <a:off x="3993" y="1815"/>
                    <a:ext cx="46" cy="1"/>
                  </a:xfrm>
                  <a:prstGeom prst="rect">
                    <a:avLst/>
                  </a:prstGeom>
                  <a:solidFill>
                    <a:srgbClr val="CC66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00" name="Rectangle 87"/>
                  <p:cNvSpPr>
                    <a:spLocks noChangeArrowheads="1"/>
                  </p:cNvSpPr>
                  <p:nvPr/>
                </p:nvSpPr>
                <p:spPr bwMode="auto">
                  <a:xfrm>
                    <a:off x="4001" y="1822"/>
                    <a:ext cx="30" cy="141"/>
                  </a:xfrm>
                  <a:prstGeom prst="rect">
                    <a:avLst/>
                  </a:prstGeom>
                  <a:solidFill>
                    <a:srgbClr val="CC66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  <p:grpSp>
              <p:nvGrpSpPr>
                <p:cNvPr id="62" name="Group 88"/>
                <p:cNvGrpSpPr>
                  <a:grpSpLocks/>
                </p:cNvGrpSpPr>
                <p:nvPr/>
              </p:nvGrpSpPr>
              <p:grpSpPr bwMode="auto">
                <a:xfrm>
                  <a:off x="4045" y="1815"/>
                  <a:ext cx="45" cy="156"/>
                  <a:chOff x="4045" y="1815"/>
                  <a:chExt cx="45" cy="156"/>
                </a:xfrm>
              </p:grpSpPr>
              <p:sp>
                <p:nvSpPr>
                  <p:cNvPr id="90" name="Rectangle 89"/>
                  <p:cNvSpPr>
                    <a:spLocks noChangeArrowheads="1"/>
                  </p:cNvSpPr>
                  <p:nvPr/>
                </p:nvSpPr>
                <p:spPr bwMode="auto">
                  <a:xfrm>
                    <a:off x="4045" y="1969"/>
                    <a:ext cx="45" cy="2"/>
                  </a:xfrm>
                  <a:prstGeom prst="rect">
                    <a:avLst/>
                  </a:prstGeom>
                  <a:solidFill>
                    <a:srgbClr val="CC66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91" name="Rectangle 90"/>
                  <p:cNvSpPr>
                    <a:spLocks noChangeArrowheads="1"/>
                  </p:cNvSpPr>
                  <p:nvPr/>
                </p:nvSpPr>
                <p:spPr bwMode="auto">
                  <a:xfrm>
                    <a:off x="4045" y="1815"/>
                    <a:ext cx="45" cy="1"/>
                  </a:xfrm>
                  <a:prstGeom prst="rect">
                    <a:avLst/>
                  </a:prstGeom>
                  <a:solidFill>
                    <a:srgbClr val="CC66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grpSp>
                <p:nvGrpSpPr>
                  <p:cNvPr id="92" name="Group 91"/>
                  <p:cNvGrpSpPr>
                    <a:grpSpLocks/>
                  </p:cNvGrpSpPr>
                  <p:nvPr/>
                </p:nvGrpSpPr>
                <p:grpSpPr bwMode="auto">
                  <a:xfrm>
                    <a:off x="4052" y="1822"/>
                    <a:ext cx="31" cy="141"/>
                    <a:chOff x="4052" y="1822"/>
                    <a:chExt cx="31" cy="141"/>
                  </a:xfrm>
                </p:grpSpPr>
                <p:sp>
                  <p:nvSpPr>
                    <p:cNvPr id="93" name="Rectangle 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2" y="1822"/>
                      <a:ext cx="31" cy="141"/>
                    </a:xfrm>
                    <a:prstGeom prst="rect">
                      <a:avLst/>
                    </a:prstGeom>
                    <a:solidFill>
                      <a:srgbClr val="CC6600"/>
                    </a:solidFill>
                    <a:ln w="1111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94" name="Rectangle 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67" y="1830"/>
                      <a:ext cx="1" cy="133"/>
                    </a:xfrm>
                    <a:prstGeom prst="rect">
                      <a:avLst/>
                    </a:prstGeom>
                    <a:solidFill>
                      <a:srgbClr val="CC6600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95" name="Rectangle 9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74" y="1830"/>
                      <a:ext cx="2" cy="133"/>
                    </a:xfrm>
                    <a:prstGeom prst="rect">
                      <a:avLst/>
                    </a:prstGeom>
                    <a:solidFill>
                      <a:srgbClr val="CC6600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96" name="Rectangle 9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82" y="1830"/>
                      <a:ext cx="1" cy="133"/>
                    </a:xfrm>
                    <a:prstGeom prst="rect">
                      <a:avLst/>
                    </a:prstGeom>
                    <a:solidFill>
                      <a:srgbClr val="CC6600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97" name="Rectangle 9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1830"/>
                      <a:ext cx="2" cy="133"/>
                    </a:xfrm>
                    <a:prstGeom prst="rect">
                      <a:avLst/>
                    </a:prstGeom>
                    <a:solidFill>
                      <a:srgbClr val="CC6600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</p:grpSp>
            </p:grpSp>
            <p:grpSp>
              <p:nvGrpSpPr>
                <p:cNvPr id="63" name="Group 97"/>
                <p:cNvGrpSpPr>
                  <a:grpSpLocks/>
                </p:cNvGrpSpPr>
                <p:nvPr/>
              </p:nvGrpSpPr>
              <p:grpSpPr bwMode="auto">
                <a:xfrm>
                  <a:off x="4155" y="1815"/>
                  <a:ext cx="46" cy="156"/>
                  <a:chOff x="4155" y="1815"/>
                  <a:chExt cx="46" cy="156"/>
                </a:xfrm>
              </p:grpSpPr>
              <p:sp>
                <p:nvSpPr>
                  <p:cNvPr id="82" name="Rectangle 98"/>
                  <p:cNvSpPr>
                    <a:spLocks noChangeArrowheads="1"/>
                  </p:cNvSpPr>
                  <p:nvPr/>
                </p:nvSpPr>
                <p:spPr bwMode="auto">
                  <a:xfrm>
                    <a:off x="4155" y="1969"/>
                    <a:ext cx="46" cy="2"/>
                  </a:xfrm>
                  <a:prstGeom prst="rect">
                    <a:avLst/>
                  </a:prstGeom>
                  <a:solidFill>
                    <a:srgbClr val="CC66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83" name="Rectangle 99"/>
                  <p:cNvSpPr>
                    <a:spLocks noChangeArrowheads="1"/>
                  </p:cNvSpPr>
                  <p:nvPr/>
                </p:nvSpPr>
                <p:spPr bwMode="auto">
                  <a:xfrm>
                    <a:off x="4155" y="1815"/>
                    <a:ext cx="46" cy="1"/>
                  </a:xfrm>
                  <a:prstGeom prst="rect">
                    <a:avLst/>
                  </a:prstGeom>
                  <a:solidFill>
                    <a:srgbClr val="CC66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grpSp>
                <p:nvGrpSpPr>
                  <p:cNvPr id="84" name="Group 100"/>
                  <p:cNvGrpSpPr>
                    <a:grpSpLocks/>
                  </p:cNvGrpSpPr>
                  <p:nvPr/>
                </p:nvGrpSpPr>
                <p:grpSpPr bwMode="auto">
                  <a:xfrm>
                    <a:off x="4162" y="1822"/>
                    <a:ext cx="31" cy="141"/>
                    <a:chOff x="4162" y="1822"/>
                    <a:chExt cx="31" cy="141"/>
                  </a:xfrm>
                </p:grpSpPr>
                <p:sp>
                  <p:nvSpPr>
                    <p:cNvPr id="85" name="Rectangle 10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2" y="1822"/>
                      <a:ext cx="31" cy="141"/>
                    </a:xfrm>
                    <a:prstGeom prst="rect">
                      <a:avLst/>
                    </a:prstGeom>
                    <a:solidFill>
                      <a:srgbClr val="CC6600"/>
                    </a:solidFill>
                    <a:ln w="1111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86" name="Rectangle 1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7" y="1830"/>
                      <a:ext cx="1" cy="133"/>
                    </a:xfrm>
                    <a:prstGeom prst="rect">
                      <a:avLst/>
                    </a:prstGeom>
                    <a:solidFill>
                      <a:srgbClr val="CC6600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87" name="Rectangle 1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84" y="1830"/>
                      <a:ext cx="2" cy="133"/>
                    </a:xfrm>
                    <a:prstGeom prst="rect">
                      <a:avLst/>
                    </a:prstGeom>
                    <a:solidFill>
                      <a:srgbClr val="CC6600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88" name="Rectangle 1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92" y="1830"/>
                      <a:ext cx="1" cy="133"/>
                    </a:xfrm>
                    <a:prstGeom prst="rect">
                      <a:avLst/>
                    </a:prstGeom>
                    <a:solidFill>
                      <a:srgbClr val="CC6600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89" name="Rectangle 1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0" y="1830"/>
                      <a:ext cx="1" cy="133"/>
                    </a:xfrm>
                    <a:prstGeom prst="rect">
                      <a:avLst/>
                    </a:prstGeom>
                    <a:solidFill>
                      <a:srgbClr val="CC6600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</p:grpSp>
            </p:grpSp>
            <p:grpSp>
              <p:nvGrpSpPr>
                <p:cNvPr id="64" name="Group 106"/>
                <p:cNvGrpSpPr>
                  <a:grpSpLocks/>
                </p:cNvGrpSpPr>
                <p:nvPr/>
              </p:nvGrpSpPr>
              <p:grpSpPr bwMode="auto">
                <a:xfrm>
                  <a:off x="3832" y="1815"/>
                  <a:ext cx="38" cy="156"/>
                  <a:chOff x="3832" y="1815"/>
                  <a:chExt cx="38" cy="156"/>
                </a:xfrm>
              </p:grpSpPr>
              <p:sp>
                <p:nvSpPr>
                  <p:cNvPr id="74" name="Rectangle 107"/>
                  <p:cNvSpPr>
                    <a:spLocks noChangeArrowheads="1"/>
                  </p:cNvSpPr>
                  <p:nvPr/>
                </p:nvSpPr>
                <p:spPr bwMode="auto">
                  <a:xfrm>
                    <a:off x="3832" y="1969"/>
                    <a:ext cx="38" cy="2"/>
                  </a:xfrm>
                  <a:prstGeom prst="rect">
                    <a:avLst/>
                  </a:prstGeom>
                  <a:solidFill>
                    <a:srgbClr val="CC66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75" name="Rectangle 108"/>
                  <p:cNvSpPr>
                    <a:spLocks noChangeArrowheads="1"/>
                  </p:cNvSpPr>
                  <p:nvPr/>
                </p:nvSpPr>
                <p:spPr bwMode="auto">
                  <a:xfrm>
                    <a:off x="3832" y="1815"/>
                    <a:ext cx="38" cy="1"/>
                  </a:xfrm>
                  <a:prstGeom prst="rect">
                    <a:avLst/>
                  </a:prstGeom>
                  <a:solidFill>
                    <a:srgbClr val="CC66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grpSp>
                <p:nvGrpSpPr>
                  <p:cNvPr id="76" name="Group 109"/>
                  <p:cNvGrpSpPr>
                    <a:grpSpLocks/>
                  </p:cNvGrpSpPr>
                  <p:nvPr/>
                </p:nvGrpSpPr>
                <p:grpSpPr bwMode="auto">
                  <a:xfrm>
                    <a:off x="3839" y="1822"/>
                    <a:ext cx="31" cy="141"/>
                    <a:chOff x="3839" y="1822"/>
                    <a:chExt cx="31" cy="141"/>
                  </a:xfrm>
                </p:grpSpPr>
                <p:sp>
                  <p:nvSpPr>
                    <p:cNvPr id="77" name="Rectangle 1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9" y="1822"/>
                      <a:ext cx="31" cy="141"/>
                    </a:xfrm>
                    <a:prstGeom prst="rect">
                      <a:avLst/>
                    </a:prstGeom>
                    <a:solidFill>
                      <a:srgbClr val="CC6600"/>
                    </a:solidFill>
                    <a:ln w="1111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78" name="Rectangle 1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6" y="1830"/>
                      <a:ext cx="2" cy="133"/>
                    </a:xfrm>
                    <a:prstGeom prst="rect">
                      <a:avLst/>
                    </a:prstGeom>
                    <a:solidFill>
                      <a:srgbClr val="CC6600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79" name="Rectangle 1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54" y="1830"/>
                      <a:ext cx="1" cy="133"/>
                    </a:xfrm>
                    <a:prstGeom prst="rect">
                      <a:avLst/>
                    </a:prstGeom>
                    <a:solidFill>
                      <a:srgbClr val="CC6600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80" name="Rectangle 1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61" y="1830"/>
                      <a:ext cx="1" cy="133"/>
                    </a:xfrm>
                    <a:prstGeom prst="rect">
                      <a:avLst/>
                    </a:prstGeom>
                    <a:solidFill>
                      <a:srgbClr val="CC6600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81" name="Rectangle 1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9" y="1830"/>
                      <a:ext cx="1" cy="133"/>
                    </a:xfrm>
                    <a:prstGeom prst="rect">
                      <a:avLst/>
                    </a:prstGeom>
                    <a:solidFill>
                      <a:srgbClr val="CC6600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</p:grpSp>
            </p:grpSp>
            <p:grpSp>
              <p:nvGrpSpPr>
                <p:cNvPr id="65" name="Group 115"/>
                <p:cNvGrpSpPr>
                  <a:grpSpLocks/>
                </p:cNvGrpSpPr>
                <p:nvPr/>
              </p:nvGrpSpPr>
              <p:grpSpPr bwMode="auto">
                <a:xfrm>
                  <a:off x="4104" y="1815"/>
                  <a:ext cx="45" cy="156"/>
                  <a:chOff x="4104" y="1815"/>
                  <a:chExt cx="45" cy="156"/>
                </a:xfrm>
              </p:grpSpPr>
              <p:sp>
                <p:nvSpPr>
                  <p:cNvPr id="66" name="Rectangle 116"/>
                  <p:cNvSpPr>
                    <a:spLocks noChangeArrowheads="1"/>
                  </p:cNvSpPr>
                  <p:nvPr/>
                </p:nvSpPr>
                <p:spPr bwMode="auto">
                  <a:xfrm>
                    <a:off x="4104" y="1969"/>
                    <a:ext cx="45" cy="2"/>
                  </a:xfrm>
                  <a:prstGeom prst="rect">
                    <a:avLst/>
                  </a:prstGeom>
                  <a:solidFill>
                    <a:srgbClr val="CC66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67" name="Rectangle 117"/>
                  <p:cNvSpPr>
                    <a:spLocks noChangeArrowheads="1"/>
                  </p:cNvSpPr>
                  <p:nvPr/>
                </p:nvSpPr>
                <p:spPr bwMode="auto">
                  <a:xfrm>
                    <a:off x="4104" y="1815"/>
                    <a:ext cx="45" cy="1"/>
                  </a:xfrm>
                  <a:prstGeom prst="rect">
                    <a:avLst/>
                  </a:prstGeom>
                  <a:solidFill>
                    <a:srgbClr val="CC66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grpSp>
                <p:nvGrpSpPr>
                  <p:cNvPr id="68" name="Group 118"/>
                  <p:cNvGrpSpPr>
                    <a:grpSpLocks/>
                  </p:cNvGrpSpPr>
                  <p:nvPr/>
                </p:nvGrpSpPr>
                <p:grpSpPr bwMode="auto">
                  <a:xfrm>
                    <a:off x="4111" y="1822"/>
                    <a:ext cx="31" cy="141"/>
                    <a:chOff x="4111" y="1822"/>
                    <a:chExt cx="31" cy="141"/>
                  </a:xfrm>
                </p:grpSpPr>
                <p:sp>
                  <p:nvSpPr>
                    <p:cNvPr id="69" name="Rectangle 1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11" y="1822"/>
                      <a:ext cx="31" cy="141"/>
                    </a:xfrm>
                    <a:prstGeom prst="rect">
                      <a:avLst/>
                    </a:prstGeom>
                    <a:solidFill>
                      <a:srgbClr val="CC6600"/>
                    </a:solidFill>
                    <a:ln w="1111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70" name="Rectangle 1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18" y="1830"/>
                      <a:ext cx="2" cy="133"/>
                    </a:xfrm>
                    <a:prstGeom prst="rect">
                      <a:avLst/>
                    </a:prstGeom>
                    <a:solidFill>
                      <a:srgbClr val="CC6600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71" name="Rectangle 1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26" y="1830"/>
                      <a:ext cx="1" cy="133"/>
                    </a:xfrm>
                    <a:prstGeom prst="rect">
                      <a:avLst/>
                    </a:prstGeom>
                    <a:solidFill>
                      <a:srgbClr val="CC6600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72" name="Rectangle 1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33" y="1830"/>
                      <a:ext cx="1" cy="133"/>
                    </a:xfrm>
                    <a:prstGeom prst="rect">
                      <a:avLst/>
                    </a:prstGeom>
                    <a:solidFill>
                      <a:srgbClr val="CC6600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73" name="Rectangle 1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11" y="1830"/>
                      <a:ext cx="1" cy="133"/>
                    </a:xfrm>
                    <a:prstGeom prst="rect">
                      <a:avLst/>
                    </a:prstGeom>
                    <a:solidFill>
                      <a:srgbClr val="CC6600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</p:grpSp>
            </p:grpSp>
          </p:grpSp>
        </p:grpSp>
        <p:grpSp>
          <p:nvGrpSpPr>
            <p:cNvPr id="125" name="Group 124"/>
            <p:cNvGrpSpPr>
              <a:grpSpLocks/>
            </p:cNvGrpSpPr>
            <p:nvPr/>
          </p:nvGrpSpPr>
          <p:grpSpPr bwMode="auto">
            <a:xfrm>
              <a:off x="3209925" y="3448050"/>
              <a:ext cx="298450" cy="206375"/>
              <a:chOff x="3799" y="1694"/>
              <a:chExt cx="434" cy="306"/>
            </a:xfrm>
          </p:grpSpPr>
          <p:sp>
            <p:nvSpPr>
              <p:cNvPr id="126" name="Line 125"/>
              <p:cNvSpPr>
                <a:spLocks noChangeShapeType="1"/>
              </p:cNvSpPr>
              <p:nvPr/>
            </p:nvSpPr>
            <p:spPr bwMode="auto">
              <a:xfrm>
                <a:off x="3829" y="1783"/>
                <a:ext cx="37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127" name="Group 126"/>
              <p:cNvGrpSpPr>
                <a:grpSpLocks/>
              </p:cNvGrpSpPr>
              <p:nvPr/>
            </p:nvGrpSpPr>
            <p:grpSpPr bwMode="auto">
              <a:xfrm>
                <a:off x="3799" y="1694"/>
                <a:ext cx="434" cy="306"/>
                <a:chOff x="3799" y="1694"/>
                <a:chExt cx="434" cy="306"/>
              </a:xfrm>
            </p:grpSpPr>
            <p:grpSp>
              <p:nvGrpSpPr>
                <p:cNvPr id="187" name="Group 127"/>
                <p:cNvGrpSpPr>
                  <a:grpSpLocks/>
                </p:cNvGrpSpPr>
                <p:nvPr/>
              </p:nvGrpSpPr>
              <p:grpSpPr bwMode="auto">
                <a:xfrm>
                  <a:off x="3799" y="1694"/>
                  <a:ext cx="434" cy="115"/>
                  <a:chOff x="3799" y="1694"/>
                  <a:chExt cx="434" cy="115"/>
                </a:xfrm>
              </p:grpSpPr>
              <p:sp>
                <p:nvSpPr>
                  <p:cNvPr id="192" name="Freeform 128"/>
                  <p:cNvSpPr>
                    <a:spLocks/>
                  </p:cNvSpPr>
                  <p:nvPr/>
                </p:nvSpPr>
                <p:spPr bwMode="auto">
                  <a:xfrm>
                    <a:off x="3799" y="1694"/>
                    <a:ext cx="434" cy="96"/>
                  </a:xfrm>
                  <a:custGeom>
                    <a:avLst/>
                    <a:gdLst>
                      <a:gd name="T0" fmla="*/ 0 w 434"/>
                      <a:gd name="T1" fmla="*/ 96 h 96"/>
                      <a:gd name="T2" fmla="*/ 434 w 434"/>
                      <a:gd name="T3" fmla="*/ 96 h 96"/>
                      <a:gd name="T4" fmla="*/ 221 w 434"/>
                      <a:gd name="T5" fmla="*/ 0 h 96"/>
                      <a:gd name="T6" fmla="*/ 0 w 434"/>
                      <a:gd name="T7" fmla="*/ 96 h 9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34"/>
                      <a:gd name="T13" fmla="*/ 0 h 96"/>
                      <a:gd name="T14" fmla="*/ 434 w 434"/>
                      <a:gd name="T15" fmla="*/ 96 h 9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34" h="96">
                        <a:moveTo>
                          <a:pt x="0" y="96"/>
                        </a:moveTo>
                        <a:lnTo>
                          <a:pt x="434" y="96"/>
                        </a:lnTo>
                        <a:lnTo>
                          <a:pt x="221" y="0"/>
                        </a:lnTo>
                        <a:lnTo>
                          <a:pt x="0" y="9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93" name="Freeform 129"/>
                  <p:cNvSpPr>
                    <a:spLocks/>
                  </p:cNvSpPr>
                  <p:nvPr/>
                </p:nvSpPr>
                <p:spPr bwMode="auto">
                  <a:xfrm>
                    <a:off x="3836" y="1702"/>
                    <a:ext cx="368" cy="81"/>
                  </a:xfrm>
                  <a:custGeom>
                    <a:avLst/>
                    <a:gdLst>
                      <a:gd name="T0" fmla="*/ 0 w 368"/>
                      <a:gd name="T1" fmla="*/ 81 h 81"/>
                      <a:gd name="T2" fmla="*/ 368 w 368"/>
                      <a:gd name="T3" fmla="*/ 81 h 81"/>
                      <a:gd name="T4" fmla="*/ 184 w 368"/>
                      <a:gd name="T5" fmla="*/ 0 h 81"/>
                      <a:gd name="T6" fmla="*/ 0 w 368"/>
                      <a:gd name="T7" fmla="*/ 81 h 8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68"/>
                      <a:gd name="T13" fmla="*/ 0 h 81"/>
                      <a:gd name="T14" fmla="*/ 368 w 368"/>
                      <a:gd name="T15" fmla="*/ 81 h 8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68" h="81">
                        <a:moveTo>
                          <a:pt x="0" y="81"/>
                        </a:moveTo>
                        <a:lnTo>
                          <a:pt x="368" y="81"/>
                        </a:lnTo>
                        <a:lnTo>
                          <a:pt x="184" y="0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A2C1FE"/>
                  </a:solidFill>
                  <a:ln w="11113">
                    <a:solidFill>
                      <a:srgbClr val="A2C1FE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94" name="Rectangle 130"/>
                  <p:cNvSpPr>
                    <a:spLocks noChangeArrowheads="1"/>
                  </p:cNvSpPr>
                  <p:nvPr/>
                </p:nvSpPr>
                <p:spPr bwMode="auto">
                  <a:xfrm>
                    <a:off x="3809" y="1808"/>
                    <a:ext cx="414" cy="1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  <p:grpSp>
              <p:nvGrpSpPr>
                <p:cNvPr id="188" name="Group 131"/>
                <p:cNvGrpSpPr>
                  <a:grpSpLocks/>
                </p:cNvGrpSpPr>
                <p:nvPr/>
              </p:nvGrpSpPr>
              <p:grpSpPr bwMode="auto">
                <a:xfrm>
                  <a:off x="3802" y="1977"/>
                  <a:ext cx="428" cy="23"/>
                  <a:chOff x="3802" y="1977"/>
                  <a:chExt cx="428" cy="23"/>
                </a:xfrm>
              </p:grpSpPr>
              <p:sp>
                <p:nvSpPr>
                  <p:cNvPr id="189" name="Rectangle 132"/>
                  <p:cNvSpPr>
                    <a:spLocks noChangeArrowheads="1"/>
                  </p:cNvSpPr>
                  <p:nvPr/>
                </p:nvSpPr>
                <p:spPr bwMode="auto">
                  <a:xfrm>
                    <a:off x="3817" y="1977"/>
                    <a:ext cx="398" cy="1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90" name="Rectangle 133"/>
                  <p:cNvSpPr>
                    <a:spLocks noChangeArrowheads="1"/>
                  </p:cNvSpPr>
                  <p:nvPr/>
                </p:nvSpPr>
                <p:spPr bwMode="auto">
                  <a:xfrm>
                    <a:off x="3809" y="1984"/>
                    <a:ext cx="414" cy="2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91" name="Rectangle 134"/>
                  <p:cNvSpPr>
                    <a:spLocks noChangeArrowheads="1"/>
                  </p:cNvSpPr>
                  <p:nvPr/>
                </p:nvSpPr>
                <p:spPr bwMode="auto">
                  <a:xfrm>
                    <a:off x="3802" y="1999"/>
                    <a:ext cx="428" cy="1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</p:grpSp>
          <p:grpSp>
            <p:nvGrpSpPr>
              <p:cNvPr id="128" name="Group 135"/>
              <p:cNvGrpSpPr>
                <a:grpSpLocks/>
              </p:cNvGrpSpPr>
              <p:nvPr/>
            </p:nvGrpSpPr>
            <p:grpSpPr bwMode="auto">
              <a:xfrm>
                <a:off x="3832" y="1815"/>
                <a:ext cx="369" cy="156"/>
                <a:chOff x="3832" y="1815"/>
                <a:chExt cx="369" cy="156"/>
              </a:xfrm>
            </p:grpSpPr>
            <p:grpSp>
              <p:nvGrpSpPr>
                <p:cNvPr id="129" name="Group 136"/>
                <p:cNvGrpSpPr>
                  <a:grpSpLocks/>
                </p:cNvGrpSpPr>
                <p:nvPr/>
              </p:nvGrpSpPr>
              <p:grpSpPr bwMode="auto">
                <a:xfrm>
                  <a:off x="3883" y="1815"/>
                  <a:ext cx="45" cy="156"/>
                  <a:chOff x="3883" y="1815"/>
                  <a:chExt cx="45" cy="156"/>
                </a:xfrm>
              </p:grpSpPr>
              <p:sp>
                <p:nvSpPr>
                  <p:cNvPr id="179" name="Rectangle 137"/>
                  <p:cNvSpPr>
                    <a:spLocks noChangeArrowheads="1"/>
                  </p:cNvSpPr>
                  <p:nvPr/>
                </p:nvSpPr>
                <p:spPr bwMode="auto">
                  <a:xfrm>
                    <a:off x="3883" y="1969"/>
                    <a:ext cx="45" cy="2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80" name="Rectangle 138"/>
                  <p:cNvSpPr>
                    <a:spLocks noChangeArrowheads="1"/>
                  </p:cNvSpPr>
                  <p:nvPr/>
                </p:nvSpPr>
                <p:spPr bwMode="auto">
                  <a:xfrm>
                    <a:off x="3883" y="1815"/>
                    <a:ext cx="45" cy="1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grpSp>
                <p:nvGrpSpPr>
                  <p:cNvPr id="181" name="Group 139"/>
                  <p:cNvGrpSpPr>
                    <a:grpSpLocks/>
                  </p:cNvGrpSpPr>
                  <p:nvPr/>
                </p:nvGrpSpPr>
                <p:grpSpPr bwMode="auto">
                  <a:xfrm>
                    <a:off x="3890" y="1822"/>
                    <a:ext cx="31" cy="141"/>
                    <a:chOff x="3890" y="1822"/>
                    <a:chExt cx="31" cy="141"/>
                  </a:xfrm>
                </p:grpSpPr>
                <p:sp>
                  <p:nvSpPr>
                    <p:cNvPr id="182" name="Rectangle 14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0" y="1822"/>
                      <a:ext cx="31" cy="14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1111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183" name="Rectangle 1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5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184" name="Rectangle 1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2" y="1830"/>
                      <a:ext cx="2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185" name="Rectangle 1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0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186" name="Rectangle 1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8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</p:grpSp>
            </p:grpSp>
            <p:grpSp>
              <p:nvGrpSpPr>
                <p:cNvPr id="130" name="Group 145"/>
                <p:cNvGrpSpPr>
                  <a:grpSpLocks/>
                </p:cNvGrpSpPr>
                <p:nvPr/>
              </p:nvGrpSpPr>
              <p:grpSpPr bwMode="auto">
                <a:xfrm>
                  <a:off x="3942" y="1815"/>
                  <a:ext cx="38" cy="156"/>
                  <a:chOff x="3942" y="1815"/>
                  <a:chExt cx="38" cy="156"/>
                </a:xfrm>
              </p:grpSpPr>
              <p:sp>
                <p:nvSpPr>
                  <p:cNvPr id="171" name="Rectangle 146"/>
                  <p:cNvSpPr>
                    <a:spLocks noChangeArrowheads="1"/>
                  </p:cNvSpPr>
                  <p:nvPr/>
                </p:nvSpPr>
                <p:spPr bwMode="auto">
                  <a:xfrm>
                    <a:off x="3942" y="1969"/>
                    <a:ext cx="38" cy="2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72" name="Rectangle 147"/>
                  <p:cNvSpPr>
                    <a:spLocks noChangeArrowheads="1"/>
                  </p:cNvSpPr>
                  <p:nvPr/>
                </p:nvSpPr>
                <p:spPr bwMode="auto">
                  <a:xfrm>
                    <a:off x="3942" y="1815"/>
                    <a:ext cx="38" cy="1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grpSp>
                <p:nvGrpSpPr>
                  <p:cNvPr id="173" name="Group 148"/>
                  <p:cNvGrpSpPr>
                    <a:grpSpLocks/>
                  </p:cNvGrpSpPr>
                  <p:nvPr/>
                </p:nvGrpSpPr>
                <p:grpSpPr bwMode="auto">
                  <a:xfrm>
                    <a:off x="3949" y="1822"/>
                    <a:ext cx="31" cy="141"/>
                    <a:chOff x="3949" y="1822"/>
                    <a:chExt cx="31" cy="141"/>
                  </a:xfrm>
                </p:grpSpPr>
                <p:sp>
                  <p:nvSpPr>
                    <p:cNvPr id="174" name="Rectangle 14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9" y="1822"/>
                      <a:ext cx="31" cy="14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1111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175" name="Rectangle 1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57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176" name="Rectangle 1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64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177" name="Rectangle 1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1" y="1830"/>
                      <a:ext cx="2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178" name="Rectangle 1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9" y="1830"/>
                      <a:ext cx="2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</p:grpSp>
            </p:grpSp>
            <p:grpSp>
              <p:nvGrpSpPr>
                <p:cNvPr id="131" name="Group 154"/>
                <p:cNvGrpSpPr>
                  <a:grpSpLocks/>
                </p:cNvGrpSpPr>
                <p:nvPr/>
              </p:nvGrpSpPr>
              <p:grpSpPr bwMode="auto">
                <a:xfrm>
                  <a:off x="3993" y="1815"/>
                  <a:ext cx="46" cy="156"/>
                  <a:chOff x="3993" y="1815"/>
                  <a:chExt cx="46" cy="156"/>
                </a:xfrm>
              </p:grpSpPr>
              <p:sp>
                <p:nvSpPr>
                  <p:cNvPr id="168" name="Rectangle 155"/>
                  <p:cNvSpPr>
                    <a:spLocks noChangeArrowheads="1"/>
                  </p:cNvSpPr>
                  <p:nvPr/>
                </p:nvSpPr>
                <p:spPr bwMode="auto">
                  <a:xfrm>
                    <a:off x="3993" y="1969"/>
                    <a:ext cx="46" cy="2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69" name="Rectangle 156"/>
                  <p:cNvSpPr>
                    <a:spLocks noChangeArrowheads="1"/>
                  </p:cNvSpPr>
                  <p:nvPr/>
                </p:nvSpPr>
                <p:spPr bwMode="auto">
                  <a:xfrm>
                    <a:off x="3993" y="1815"/>
                    <a:ext cx="46" cy="1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70" name="Rectangle 157"/>
                  <p:cNvSpPr>
                    <a:spLocks noChangeArrowheads="1"/>
                  </p:cNvSpPr>
                  <p:nvPr/>
                </p:nvSpPr>
                <p:spPr bwMode="auto">
                  <a:xfrm>
                    <a:off x="4001" y="1822"/>
                    <a:ext cx="30" cy="141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  <p:grpSp>
              <p:nvGrpSpPr>
                <p:cNvPr id="132" name="Group 158"/>
                <p:cNvGrpSpPr>
                  <a:grpSpLocks/>
                </p:cNvGrpSpPr>
                <p:nvPr/>
              </p:nvGrpSpPr>
              <p:grpSpPr bwMode="auto">
                <a:xfrm>
                  <a:off x="4045" y="1815"/>
                  <a:ext cx="45" cy="156"/>
                  <a:chOff x="4045" y="1815"/>
                  <a:chExt cx="45" cy="156"/>
                </a:xfrm>
              </p:grpSpPr>
              <p:sp>
                <p:nvSpPr>
                  <p:cNvPr id="160" name="Rectangle 159"/>
                  <p:cNvSpPr>
                    <a:spLocks noChangeArrowheads="1"/>
                  </p:cNvSpPr>
                  <p:nvPr/>
                </p:nvSpPr>
                <p:spPr bwMode="auto">
                  <a:xfrm>
                    <a:off x="4045" y="1969"/>
                    <a:ext cx="45" cy="2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61" name="Rectangle 160"/>
                  <p:cNvSpPr>
                    <a:spLocks noChangeArrowheads="1"/>
                  </p:cNvSpPr>
                  <p:nvPr/>
                </p:nvSpPr>
                <p:spPr bwMode="auto">
                  <a:xfrm>
                    <a:off x="4045" y="1815"/>
                    <a:ext cx="45" cy="1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grpSp>
                <p:nvGrpSpPr>
                  <p:cNvPr id="162" name="Group 161"/>
                  <p:cNvGrpSpPr>
                    <a:grpSpLocks/>
                  </p:cNvGrpSpPr>
                  <p:nvPr/>
                </p:nvGrpSpPr>
                <p:grpSpPr bwMode="auto">
                  <a:xfrm>
                    <a:off x="4052" y="1822"/>
                    <a:ext cx="31" cy="141"/>
                    <a:chOff x="4052" y="1822"/>
                    <a:chExt cx="31" cy="141"/>
                  </a:xfrm>
                </p:grpSpPr>
                <p:sp>
                  <p:nvSpPr>
                    <p:cNvPr id="163" name="Rectangle 1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2" y="1822"/>
                      <a:ext cx="31" cy="14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1111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164" name="Rectangle 1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67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165" name="Rectangle 16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74" y="1830"/>
                      <a:ext cx="2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166" name="Rectangle 16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82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167" name="Rectangle 16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1830"/>
                      <a:ext cx="2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</p:grpSp>
            </p:grpSp>
            <p:grpSp>
              <p:nvGrpSpPr>
                <p:cNvPr id="133" name="Group 167"/>
                <p:cNvGrpSpPr>
                  <a:grpSpLocks/>
                </p:cNvGrpSpPr>
                <p:nvPr/>
              </p:nvGrpSpPr>
              <p:grpSpPr bwMode="auto">
                <a:xfrm>
                  <a:off x="4155" y="1815"/>
                  <a:ext cx="46" cy="156"/>
                  <a:chOff x="4155" y="1815"/>
                  <a:chExt cx="46" cy="156"/>
                </a:xfrm>
              </p:grpSpPr>
              <p:sp>
                <p:nvSpPr>
                  <p:cNvPr id="152" name="Rectangle 168"/>
                  <p:cNvSpPr>
                    <a:spLocks noChangeArrowheads="1"/>
                  </p:cNvSpPr>
                  <p:nvPr/>
                </p:nvSpPr>
                <p:spPr bwMode="auto">
                  <a:xfrm>
                    <a:off x="4155" y="1969"/>
                    <a:ext cx="46" cy="2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53" name="Rectangle 169"/>
                  <p:cNvSpPr>
                    <a:spLocks noChangeArrowheads="1"/>
                  </p:cNvSpPr>
                  <p:nvPr/>
                </p:nvSpPr>
                <p:spPr bwMode="auto">
                  <a:xfrm>
                    <a:off x="4155" y="1815"/>
                    <a:ext cx="46" cy="1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grpSp>
                <p:nvGrpSpPr>
                  <p:cNvPr id="154" name="Group 170"/>
                  <p:cNvGrpSpPr>
                    <a:grpSpLocks/>
                  </p:cNvGrpSpPr>
                  <p:nvPr/>
                </p:nvGrpSpPr>
                <p:grpSpPr bwMode="auto">
                  <a:xfrm>
                    <a:off x="4162" y="1822"/>
                    <a:ext cx="31" cy="141"/>
                    <a:chOff x="4162" y="1822"/>
                    <a:chExt cx="31" cy="141"/>
                  </a:xfrm>
                </p:grpSpPr>
                <p:sp>
                  <p:nvSpPr>
                    <p:cNvPr id="155" name="Rectangle 17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2" y="1822"/>
                      <a:ext cx="31" cy="14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1111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156" name="Rectangle 17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7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157" name="Rectangle 17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84" y="1830"/>
                      <a:ext cx="2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158" name="Rectangle 17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92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159" name="Rectangle 17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0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</p:grpSp>
            </p:grpSp>
            <p:grpSp>
              <p:nvGrpSpPr>
                <p:cNvPr id="134" name="Group 176"/>
                <p:cNvGrpSpPr>
                  <a:grpSpLocks/>
                </p:cNvGrpSpPr>
                <p:nvPr/>
              </p:nvGrpSpPr>
              <p:grpSpPr bwMode="auto">
                <a:xfrm>
                  <a:off x="3832" y="1815"/>
                  <a:ext cx="38" cy="156"/>
                  <a:chOff x="3832" y="1815"/>
                  <a:chExt cx="38" cy="156"/>
                </a:xfrm>
              </p:grpSpPr>
              <p:sp>
                <p:nvSpPr>
                  <p:cNvPr id="144" name="Rectangle 177"/>
                  <p:cNvSpPr>
                    <a:spLocks noChangeArrowheads="1"/>
                  </p:cNvSpPr>
                  <p:nvPr/>
                </p:nvSpPr>
                <p:spPr bwMode="auto">
                  <a:xfrm>
                    <a:off x="3832" y="1969"/>
                    <a:ext cx="38" cy="2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45" name="Rectangle 178"/>
                  <p:cNvSpPr>
                    <a:spLocks noChangeArrowheads="1"/>
                  </p:cNvSpPr>
                  <p:nvPr/>
                </p:nvSpPr>
                <p:spPr bwMode="auto">
                  <a:xfrm>
                    <a:off x="3832" y="1815"/>
                    <a:ext cx="38" cy="1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grpSp>
                <p:nvGrpSpPr>
                  <p:cNvPr id="146" name="Group 179"/>
                  <p:cNvGrpSpPr>
                    <a:grpSpLocks/>
                  </p:cNvGrpSpPr>
                  <p:nvPr/>
                </p:nvGrpSpPr>
                <p:grpSpPr bwMode="auto">
                  <a:xfrm>
                    <a:off x="3839" y="1822"/>
                    <a:ext cx="31" cy="141"/>
                    <a:chOff x="3839" y="1822"/>
                    <a:chExt cx="31" cy="141"/>
                  </a:xfrm>
                </p:grpSpPr>
                <p:sp>
                  <p:nvSpPr>
                    <p:cNvPr id="147" name="Rectangle 1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9" y="1822"/>
                      <a:ext cx="31" cy="14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1111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148" name="Rectangle 1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6" y="1830"/>
                      <a:ext cx="2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149" name="Rectangle 1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54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150" name="Rectangle 1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61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151" name="Rectangle 1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9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</p:grpSp>
            </p:grpSp>
            <p:grpSp>
              <p:nvGrpSpPr>
                <p:cNvPr id="135" name="Group 185"/>
                <p:cNvGrpSpPr>
                  <a:grpSpLocks/>
                </p:cNvGrpSpPr>
                <p:nvPr/>
              </p:nvGrpSpPr>
              <p:grpSpPr bwMode="auto">
                <a:xfrm>
                  <a:off x="4104" y="1815"/>
                  <a:ext cx="45" cy="156"/>
                  <a:chOff x="4104" y="1815"/>
                  <a:chExt cx="45" cy="156"/>
                </a:xfrm>
              </p:grpSpPr>
              <p:sp>
                <p:nvSpPr>
                  <p:cNvPr id="136" name="Rectangle 186"/>
                  <p:cNvSpPr>
                    <a:spLocks noChangeArrowheads="1"/>
                  </p:cNvSpPr>
                  <p:nvPr/>
                </p:nvSpPr>
                <p:spPr bwMode="auto">
                  <a:xfrm>
                    <a:off x="4104" y="1969"/>
                    <a:ext cx="45" cy="2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137" name="Rectangle 187"/>
                  <p:cNvSpPr>
                    <a:spLocks noChangeArrowheads="1"/>
                  </p:cNvSpPr>
                  <p:nvPr/>
                </p:nvSpPr>
                <p:spPr bwMode="auto">
                  <a:xfrm>
                    <a:off x="4104" y="1815"/>
                    <a:ext cx="45" cy="1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grpSp>
                <p:nvGrpSpPr>
                  <p:cNvPr id="138" name="Group 188"/>
                  <p:cNvGrpSpPr>
                    <a:grpSpLocks/>
                  </p:cNvGrpSpPr>
                  <p:nvPr/>
                </p:nvGrpSpPr>
                <p:grpSpPr bwMode="auto">
                  <a:xfrm>
                    <a:off x="4111" y="1822"/>
                    <a:ext cx="31" cy="141"/>
                    <a:chOff x="4111" y="1822"/>
                    <a:chExt cx="31" cy="141"/>
                  </a:xfrm>
                </p:grpSpPr>
                <p:sp>
                  <p:nvSpPr>
                    <p:cNvPr id="139" name="Rectangle 1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11" y="1822"/>
                      <a:ext cx="31" cy="14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1111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140" name="Rectangle 1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18" y="1830"/>
                      <a:ext cx="2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141" name="Rectangle 1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26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142" name="Rectangle 1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33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143" name="Rectangle 1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11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</p:grpSp>
            </p:grpSp>
          </p:grpSp>
        </p:grpSp>
        <p:grpSp>
          <p:nvGrpSpPr>
            <p:cNvPr id="195" name="Group 194"/>
            <p:cNvGrpSpPr>
              <a:grpSpLocks/>
            </p:cNvGrpSpPr>
            <p:nvPr/>
          </p:nvGrpSpPr>
          <p:grpSpPr bwMode="auto">
            <a:xfrm>
              <a:off x="4438650" y="3457575"/>
              <a:ext cx="295275" cy="206375"/>
              <a:chOff x="3799" y="1694"/>
              <a:chExt cx="434" cy="306"/>
            </a:xfrm>
          </p:grpSpPr>
          <p:sp>
            <p:nvSpPr>
              <p:cNvPr id="196" name="Line 195"/>
              <p:cNvSpPr>
                <a:spLocks noChangeShapeType="1"/>
              </p:cNvSpPr>
              <p:nvPr/>
            </p:nvSpPr>
            <p:spPr bwMode="auto">
              <a:xfrm>
                <a:off x="3829" y="1783"/>
                <a:ext cx="37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197" name="Group 196"/>
              <p:cNvGrpSpPr>
                <a:grpSpLocks/>
              </p:cNvGrpSpPr>
              <p:nvPr/>
            </p:nvGrpSpPr>
            <p:grpSpPr bwMode="auto">
              <a:xfrm>
                <a:off x="3799" y="1694"/>
                <a:ext cx="434" cy="306"/>
                <a:chOff x="3799" y="1694"/>
                <a:chExt cx="434" cy="306"/>
              </a:xfrm>
            </p:grpSpPr>
            <p:grpSp>
              <p:nvGrpSpPr>
                <p:cNvPr id="257" name="Group 197"/>
                <p:cNvGrpSpPr>
                  <a:grpSpLocks/>
                </p:cNvGrpSpPr>
                <p:nvPr/>
              </p:nvGrpSpPr>
              <p:grpSpPr bwMode="auto">
                <a:xfrm>
                  <a:off x="3799" y="1694"/>
                  <a:ext cx="434" cy="115"/>
                  <a:chOff x="3799" y="1694"/>
                  <a:chExt cx="434" cy="115"/>
                </a:xfrm>
              </p:grpSpPr>
              <p:sp>
                <p:nvSpPr>
                  <p:cNvPr id="262" name="Freeform 198"/>
                  <p:cNvSpPr>
                    <a:spLocks/>
                  </p:cNvSpPr>
                  <p:nvPr/>
                </p:nvSpPr>
                <p:spPr bwMode="auto">
                  <a:xfrm>
                    <a:off x="3799" y="1694"/>
                    <a:ext cx="434" cy="96"/>
                  </a:xfrm>
                  <a:custGeom>
                    <a:avLst/>
                    <a:gdLst>
                      <a:gd name="T0" fmla="*/ 0 w 434"/>
                      <a:gd name="T1" fmla="*/ 96 h 96"/>
                      <a:gd name="T2" fmla="*/ 434 w 434"/>
                      <a:gd name="T3" fmla="*/ 96 h 96"/>
                      <a:gd name="T4" fmla="*/ 221 w 434"/>
                      <a:gd name="T5" fmla="*/ 0 h 96"/>
                      <a:gd name="T6" fmla="*/ 0 w 434"/>
                      <a:gd name="T7" fmla="*/ 96 h 9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34"/>
                      <a:gd name="T13" fmla="*/ 0 h 96"/>
                      <a:gd name="T14" fmla="*/ 434 w 434"/>
                      <a:gd name="T15" fmla="*/ 96 h 9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34" h="96">
                        <a:moveTo>
                          <a:pt x="0" y="96"/>
                        </a:moveTo>
                        <a:lnTo>
                          <a:pt x="434" y="96"/>
                        </a:lnTo>
                        <a:lnTo>
                          <a:pt x="221" y="0"/>
                        </a:lnTo>
                        <a:lnTo>
                          <a:pt x="0" y="9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263" name="Freeform 199"/>
                  <p:cNvSpPr>
                    <a:spLocks/>
                  </p:cNvSpPr>
                  <p:nvPr/>
                </p:nvSpPr>
                <p:spPr bwMode="auto">
                  <a:xfrm>
                    <a:off x="3836" y="1702"/>
                    <a:ext cx="368" cy="81"/>
                  </a:xfrm>
                  <a:custGeom>
                    <a:avLst/>
                    <a:gdLst>
                      <a:gd name="T0" fmla="*/ 0 w 368"/>
                      <a:gd name="T1" fmla="*/ 81 h 81"/>
                      <a:gd name="T2" fmla="*/ 368 w 368"/>
                      <a:gd name="T3" fmla="*/ 81 h 81"/>
                      <a:gd name="T4" fmla="*/ 184 w 368"/>
                      <a:gd name="T5" fmla="*/ 0 h 81"/>
                      <a:gd name="T6" fmla="*/ 0 w 368"/>
                      <a:gd name="T7" fmla="*/ 81 h 8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68"/>
                      <a:gd name="T13" fmla="*/ 0 h 81"/>
                      <a:gd name="T14" fmla="*/ 368 w 368"/>
                      <a:gd name="T15" fmla="*/ 81 h 8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68" h="81">
                        <a:moveTo>
                          <a:pt x="0" y="81"/>
                        </a:moveTo>
                        <a:lnTo>
                          <a:pt x="368" y="81"/>
                        </a:lnTo>
                        <a:lnTo>
                          <a:pt x="184" y="0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A2C1FE"/>
                  </a:solidFill>
                  <a:ln w="11113">
                    <a:solidFill>
                      <a:srgbClr val="A2C1FE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264" name="Rectangle 200"/>
                  <p:cNvSpPr>
                    <a:spLocks noChangeArrowheads="1"/>
                  </p:cNvSpPr>
                  <p:nvPr/>
                </p:nvSpPr>
                <p:spPr bwMode="auto">
                  <a:xfrm>
                    <a:off x="3809" y="1808"/>
                    <a:ext cx="414" cy="1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  <p:grpSp>
              <p:nvGrpSpPr>
                <p:cNvPr id="258" name="Group 201"/>
                <p:cNvGrpSpPr>
                  <a:grpSpLocks/>
                </p:cNvGrpSpPr>
                <p:nvPr/>
              </p:nvGrpSpPr>
              <p:grpSpPr bwMode="auto">
                <a:xfrm>
                  <a:off x="3802" y="1977"/>
                  <a:ext cx="428" cy="23"/>
                  <a:chOff x="3802" y="1977"/>
                  <a:chExt cx="428" cy="23"/>
                </a:xfrm>
              </p:grpSpPr>
              <p:sp>
                <p:nvSpPr>
                  <p:cNvPr id="259" name="Rectangle 202"/>
                  <p:cNvSpPr>
                    <a:spLocks noChangeArrowheads="1"/>
                  </p:cNvSpPr>
                  <p:nvPr/>
                </p:nvSpPr>
                <p:spPr bwMode="auto">
                  <a:xfrm>
                    <a:off x="3817" y="1977"/>
                    <a:ext cx="398" cy="1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260" name="Rectangle 203"/>
                  <p:cNvSpPr>
                    <a:spLocks noChangeArrowheads="1"/>
                  </p:cNvSpPr>
                  <p:nvPr/>
                </p:nvSpPr>
                <p:spPr bwMode="auto">
                  <a:xfrm>
                    <a:off x="3809" y="1984"/>
                    <a:ext cx="414" cy="2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261" name="Rectangle 204"/>
                  <p:cNvSpPr>
                    <a:spLocks noChangeArrowheads="1"/>
                  </p:cNvSpPr>
                  <p:nvPr/>
                </p:nvSpPr>
                <p:spPr bwMode="auto">
                  <a:xfrm>
                    <a:off x="3802" y="1999"/>
                    <a:ext cx="428" cy="1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</p:grpSp>
          <p:grpSp>
            <p:nvGrpSpPr>
              <p:cNvPr id="198" name="Group 205"/>
              <p:cNvGrpSpPr>
                <a:grpSpLocks/>
              </p:cNvGrpSpPr>
              <p:nvPr/>
            </p:nvGrpSpPr>
            <p:grpSpPr bwMode="auto">
              <a:xfrm>
                <a:off x="3832" y="1815"/>
                <a:ext cx="369" cy="156"/>
                <a:chOff x="3832" y="1815"/>
                <a:chExt cx="369" cy="156"/>
              </a:xfrm>
            </p:grpSpPr>
            <p:grpSp>
              <p:nvGrpSpPr>
                <p:cNvPr id="199" name="Group 206"/>
                <p:cNvGrpSpPr>
                  <a:grpSpLocks/>
                </p:cNvGrpSpPr>
                <p:nvPr/>
              </p:nvGrpSpPr>
              <p:grpSpPr bwMode="auto">
                <a:xfrm>
                  <a:off x="3883" y="1815"/>
                  <a:ext cx="45" cy="156"/>
                  <a:chOff x="3883" y="1815"/>
                  <a:chExt cx="45" cy="156"/>
                </a:xfrm>
              </p:grpSpPr>
              <p:sp>
                <p:nvSpPr>
                  <p:cNvPr id="249" name="Rectangle 207"/>
                  <p:cNvSpPr>
                    <a:spLocks noChangeArrowheads="1"/>
                  </p:cNvSpPr>
                  <p:nvPr/>
                </p:nvSpPr>
                <p:spPr bwMode="auto">
                  <a:xfrm>
                    <a:off x="3883" y="1969"/>
                    <a:ext cx="45" cy="2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250" name="Rectangle 208"/>
                  <p:cNvSpPr>
                    <a:spLocks noChangeArrowheads="1"/>
                  </p:cNvSpPr>
                  <p:nvPr/>
                </p:nvSpPr>
                <p:spPr bwMode="auto">
                  <a:xfrm>
                    <a:off x="3883" y="1815"/>
                    <a:ext cx="45" cy="1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grpSp>
                <p:nvGrpSpPr>
                  <p:cNvPr id="251" name="Group 209"/>
                  <p:cNvGrpSpPr>
                    <a:grpSpLocks/>
                  </p:cNvGrpSpPr>
                  <p:nvPr/>
                </p:nvGrpSpPr>
                <p:grpSpPr bwMode="auto">
                  <a:xfrm>
                    <a:off x="3890" y="1822"/>
                    <a:ext cx="31" cy="141"/>
                    <a:chOff x="3890" y="1822"/>
                    <a:chExt cx="31" cy="141"/>
                  </a:xfrm>
                </p:grpSpPr>
                <p:sp>
                  <p:nvSpPr>
                    <p:cNvPr id="252" name="Rectangle 21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0" y="1822"/>
                      <a:ext cx="31" cy="14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1111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253" name="Rectangle 2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5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254" name="Rectangle 2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2" y="1830"/>
                      <a:ext cx="2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255" name="Rectangle 2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0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256" name="Rectangle 2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8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</p:grpSp>
            </p:grpSp>
            <p:grpSp>
              <p:nvGrpSpPr>
                <p:cNvPr id="200" name="Group 215"/>
                <p:cNvGrpSpPr>
                  <a:grpSpLocks/>
                </p:cNvGrpSpPr>
                <p:nvPr/>
              </p:nvGrpSpPr>
              <p:grpSpPr bwMode="auto">
                <a:xfrm>
                  <a:off x="3942" y="1815"/>
                  <a:ext cx="38" cy="156"/>
                  <a:chOff x="3942" y="1815"/>
                  <a:chExt cx="38" cy="156"/>
                </a:xfrm>
              </p:grpSpPr>
              <p:sp>
                <p:nvSpPr>
                  <p:cNvPr id="241" name="Rectangle 216"/>
                  <p:cNvSpPr>
                    <a:spLocks noChangeArrowheads="1"/>
                  </p:cNvSpPr>
                  <p:nvPr/>
                </p:nvSpPr>
                <p:spPr bwMode="auto">
                  <a:xfrm>
                    <a:off x="3942" y="1969"/>
                    <a:ext cx="38" cy="2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242" name="Rectangle 217"/>
                  <p:cNvSpPr>
                    <a:spLocks noChangeArrowheads="1"/>
                  </p:cNvSpPr>
                  <p:nvPr/>
                </p:nvSpPr>
                <p:spPr bwMode="auto">
                  <a:xfrm>
                    <a:off x="3942" y="1815"/>
                    <a:ext cx="38" cy="1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grpSp>
                <p:nvGrpSpPr>
                  <p:cNvPr id="243" name="Group 218"/>
                  <p:cNvGrpSpPr>
                    <a:grpSpLocks/>
                  </p:cNvGrpSpPr>
                  <p:nvPr/>
                </p:nvGrpSpPr>
                <p:grpSpPr bwMode="auto">
                  <a:xfrm>
                    <a:off x="3949" y="1822"/>
                    <a:ext cx="31" cy="141"/>
                    <a:chOff x="3949" y="1822"/>
                    <a:chExt cx="31" cy="141"/>
                  </a:xfrm>
                </p:grpSpPr>
                <p:sp>
                  <p:nvSpPr>
                    <p:cNvPr id="244" name="Rectangle 21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9" y="1822"/>
                      <a:ext cx="31" cy="14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1111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245" name="Rectangle 2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57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246" name="Rectangle 2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64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247" name="Rectangle 2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1" y="1830"/>
                      <a:ext cx="2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248" name="Rectangle 2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9" y="1830"/>
                      <a:ext cx="2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</p:grpSp>
            </p:grpSp>
            <p:grpSp>
              <p:nvGrpSpPr>
                <p:cNvPr id="201" name="Group 224"/>
                <p:cNvGrpSpPr>
                  <a:grpSpLocks/>
                </p:cNvGrpSpPr>
                <p:nvPr/>
              </p:nvGrpSpPr>
              <p:grpSpPr bwMode="auto">
                <a:xfrm>
                  <a:off x="3993" y="1815"/>
                  <a:ext cx="46" cy="156"/>
                  <a:chOff x="3993" y="1815"/>
                  <a:chExt cx="46" cy="156"/>
                </a:xfrm>
              </p:grpSpPr>
              <p:sp>
                <p:nvSpPr>
                  <p:cNvPr id="238" name="Rectangle 225"/>
                  <p:cNvSpPr>
                    <a:spLocks noChangeArrowheads="1"/>
                  </p:cNvSpPr>
                  <p:nvPr/>
                </p:nvSpPr>
                <p:spPr bwMode="auto">
                  <a:xfrm>
                    <a:off x="3993" y="1969"/>
                    <a:ext cx="46" cy="2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239" name="Rectangle 226"/>
                  <p:cNvSpPr>
                    <a:spLocks noChangeArrowheads="1"/>
                  </p:cNvSpPr>
                  <p:nvPr/>
                </p:nvSpPr>
                <p:spPr bwMode="auto">
                  <a:xfrm>
                    <a:off x="3993" y="1815"/>
                    <a:ext cx="46" cy="1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240" name="Rectangle 227"/>
                  <p:cNvSpPr>
                    <a:spLocks noChangeArrowheads="1"/>
                  </p:cNvSpPr>
                  <p:nvPr/>
                </p:nvSpPr>
                <p:spPr bwMode="auto">
                  <a:xfrm>
                    <a:off x="4001" y="1822"/>
                    <a:ext cx="30" cy="141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  <p:grpSp>
              <p:nvGrpSpPr>
                <p:cNvPr id="202" name="Group 228"/>
                <p:cNvGrpSpPr>
                  <a:grpSpLocks/>
                </p:cNvGrpSpPr>
                <p:nvPr/>
              </p:nvGrpSpPr>
              <p:grpSpPr bwMode="auto">
                <a:xfrm>
                  <a:off x="4045" y="1815"/>
                  <a:ext cx="45" cy="156"/>
                  <a:chOff x="4045" y="1815"/>
                  <a:chExt cx="45" cy="156"/>
                </a:xfrm>
              </p:grpSpPr>
              <p:sp>
                <p:nvSpPr>
                  <p:cNvPr id="230" name="Rectangle 229"/>
                  <p:cNvSpPr>
                    <a:spLocks noChangeArrowheads="1"/>
                  </p:cNvSpPr>
                  <p:nvPr/>
                </p:nvSpPr>
                <p:spPr bwMode="auto">
                  <a:xfrm>
                    <a:off x="4045" y="1969"/>
                    <a:ext cx="45" cy="2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231" name="Rectangle 230"/>
                  <p:cNvSpPr>
                    <a:spLocks noChangeArrowheads="1"/>
                  </p:cNvSpPr>
                  <p:nvPr/>
                </p:nvSpPr>
                <p:spPr bwMode="auto">
                  <a:xfrm>
                    <a:off x="4045" y="1815"/>
                    <a:ext cx="45" cy="1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grpSp>
                <p:nvGrpSpPr>
                  <p:cNvPr id="232" name="Group 231"/>
                  <p:cNvGrpSpPr>
                    <a:grpSpLocks/>
                  </p:cNvGrpSpPr>
                  <p:nvPr/>
                </p:nvGrpSpPr>
                <p:grpSpPr bwMode="auto">
                  <a:xfrm>
                    <a:off x="4052" y="1822"/>
                    <a:ext cx="31" cy="141"/>
                    <a:chOff x="4052" y="1822"/>
                    <a:chExt cx="31" cy="141"/>
                  </a:xfrm>
                </p:grpSpPr>
                <p:sp>
                  <p:nvSpPr>
                    <p:cNvPr id="233" name="Rectangle 2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2" y="1822"/>
                      <a:ext cx="31" cy="14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1111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234" name="Rectangle 2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67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235" name="Rectangle 23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74" y="1830"/>
                      <a:ext cx="2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236" name="Rectangle 23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82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237" name="Rectangle 23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1830"/>
                      <a:ext cx="2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</p:grpSp>
            </p:grpSp>
            <p:grpSp>
              <p:nvGrpSpPr>
                <p:cNvPr id="203" name="Group 237"/>
                <p:cNvGrpSpPr>
                  <a:grpSpLocks/>
                </p:cNvGrpSpPr>
                <p:nvPr/>
              </p:nvGrpSpPr>
              <p:grpSpPr bwMode="auto">
                <a:xfrm>
                  <a:off x="4155" y="1815"/>
                  <a:ext cx="46" cy="156"/>
                  <a:chOff x="4155" y="1815"/>
                  <a:chExt cx="46" cy="156"/>
                </a:xfrm>
              </p:grpSpPr>
              <p:sp>
                <p:nvSpPr>
                  <p:cNvPr id="222" name="Rectangle 238"/>
                  <p:cNvSpPr>
                    <a:spLocks noChangeArrowheads="1"/>
                  </p:cNvSpPr>
                  <p:nvPr/>
                </p:nvSpPr>
                <p:spPr bwMode="auto">
                  <a:xfrm>
                    <a:off x="4155" y="1969"/>
                    <a:ext cx="46" cy="2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223" name="Rectangle 239"/>
                  <p:cNvSpPr>
                    <a:spLocks noChangeArrowheads="1"/>
                  </p:cNvSpPr>
                  <p:nvPr/>
                </p:nvSpPr>
                <p:spPr bwMode="auto">
                  <a:xfrm>
                    <a:off x="4155" y="1815"/>
                    <a:ext cx="46" cy="1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grpSp>
                <p:nvGrpSpPr>
                  <p:cNvPr id="224" name="Group 240"/>
                  <p:cNvGrpSpPr>
                    <a:grpSpLocks/>
                  </p:cNvGrpSpPr>
                  <p:nvPr/>
                </p:nvGrpSpPr>
                <p:grpSpPr bwMode="auto">
                  <a:xfrm>
                    <a:off x="4162" y="1822"/>
                    <a:ext cx="31" cy="141"/>
                    <a:chOff x="4162" y="1822"/>
                    <a:chExt cx="31" cy="141"/>
                  </a:xfrm>
                </p:grpSpPr>
                <p:sp>
                  <p:nvSpPr>
                    <p:cNvPr id="225" name="Rectangle 24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2" y="1822"/>
                      <a:ext cx="31" cy="14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1111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226" name="Rectangle 24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7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227" name="Rectangle 24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84" y="1830"/>
                      <a:ext cx="2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228" name="Rectangle 24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92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229" name="Rectangle 24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0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</p:grpSp>
            </p:grpSp>
            <p:grpSp>
              <p:nvGrpSpPr>
                <p:cNvPr id="204" name="Group 246"/>
                <p:cNvGrpSpPr>
                  <a:grpSpLocks/>
                </p:cNvGrpSpPr>
                <p:nvPr/>
              </p:nvGrpSpPr>
              <p:grpSpPr bwMode="auto">
                <a:xfrm>
                  <a:off x="3832" y="1815"/>
                  <a:ext cx="38" cy="156"/>
                  <a:chOff x="3832" y="1815"/>
                  <a:chExt cx="38" cy="156"/>
                </a:xfrm>
              </p:grpSpPr>
              <p:sp>
                <p:nvSpPr>
                  <p:cNvPr id="214" name="Rectangle 247"/>
                  <p:cNvSpPr>
                    <a:spLocks noChangeArrowheads="1"/>
                  </p:cNvSpPr>
                  <p:nvPr/>
                </p:nvSpPr>
                <p:spPr bwMode="auto">
                  <a:xfrm>
                    <a:off x="3832" y="1969"/>
                    <a:ext cx="38" cy="2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215" name="Rectangle 248"/>
                  <p:cNvSpPr>
                    <a:spLocks noChangeArrowheads="1"/>
                  </p:cNvSpPr>
                  <p:nvPr/>
                </p:nvSpPr>
                <p:spPr bwMode="auto">
                  <a:xfrm>
                    <a:off x="3832" y="1815"/>
                    <a:ext cx="38" cy="1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grpSp>
                <p:nvGrpSpPr>
                  <p:cNvPr id="216" name="Group 249"/>
                  <p:cNvGrpSpPr>
                    <a:grpSpLocks/>
                  </p:cNvGrpSpPr>
                  <p:nvPr/>
                </p:nvGrpSpPr>
                <p:grpSpPr bwMode="auto">
                  <a:xfrm>
                    <a:off x="3839" y="1822"/>
                    <a:ext cx="31" cy="141"/>
                    <a:chOff x="3839" y="1822"/>
                    <a:chExt cx="31" cy="141"/>
                  </a:xfrm>
                </p:grpSpPr>
                <p:sp>
                  <p:nvSpPr>
                    <p:cNvPr id="217" name="Rectangle 25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9" y="1822"/>
                      <a:ext cx="31" cy="14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1111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218" name="Rectangle 25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6" y="1830"/>
                      <a:ext cx="2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219" name="Rectangle 25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54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220" name="Rectangle 25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61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221" name="Rectangle 25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9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</p:grpSp>
            </p:grpSp>
            <p:grpSp>
              <p:nvGrpSpPr>
                <p:cNvPr id="205" name="Group 255"/>
                <p:cNvGrpSpPr>
                  <a:grpSpLocks/>
                </p:cNvGrpSpPr>
                <p:nvPr/>
              </p:nvGrpSpPr>
              <p:grpSpPr bwMode="auto">
                <a:xfrm>
                  <a:off x="4104" y="1815"/>
                  <a:ext cx="45" cy="156"/>
                  <a:chOff x="4104" y="1815"/>
                  <a:chExt cx="45" cy="156"/>
                </a:xfrm>
              </p:grpSpPr>
              <p:sp>
                <p:nvSpPr>
                  <p:cNvPr id="206" name="Rectangle 256"/>
                  <p:cNvSpPr>
                    <a:spLocks noChangeArrowheads="1"/>
                  </p:cNvSpPr>
                  <p:nvPr/>
                </p:nvSpPr>
                <p:spPr bwMode="auto">
                  <a:xfrm>
                    <a:off x="4104" y="1969"/>
                    <a:ext cx="45" cy="2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207" name="Rectangle 257"/>
                  <p:cNvSpPr>
                    <a:spLocks noChangeArrowheads="1"/>
                  </p:cNvSpPr>
                  <p:nvPr/>
                </p:nvSpPr>
                <p:spPr bwMode="auto">
                  <a:xfrm>
                    <a:off x="4104" y="1815"/>
                    <a:ext cx="45" cy="1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grpSp>
                <p:nvGrpSpPr>
                  <p:cNvPr id="208" name="Group 258"/>
                  <p:cNvGrpSpPr>
                    <a:grpSpLocks/>
                  </p:cNvGrpSpPr>
                  <p:nvPr/>
                </p:nvGrpSpPr>
                <p:grpSpPr bwMode="auto">
                  <a:xfrm>
                    <a:off x="4111" y="1822"/>
                    <a:ext cx="31" cy="141"/>
                    <a:chOff x="4111" y="1822"/>
                    <a:chExt cx="31" cy="141"/>
                  </a:xfrm>
                </p:grpSpPr>
                <p:sp>
                  <p:nvSpPr>
                    <p:cNvPr id="209" name="Rectangle 25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11" y="1822"/>
                      <a:ext cx="31" cy="14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1111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210" name="Rectangle 26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18" y="1830"/>
                      <a:ext cx="2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211" name="Rectangle 26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26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212" name="Rectangle 26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33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213" name="Rectangle 26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11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</p:grpSp>
            </p:grpSp>
          </p:grpSp>
        </p:grpSp>
        <p:grpSp>
          <p:nvGrpSpPr>
            <p:cNvPr id="265" name="Group 264"/>
            <p:cNvGrpSpPr>
              <a:grpSpLocks/>
            </p:cNvGrpSpPr>
            <p:nvPr/>
          </p:nvGrpSpPr>
          <p:grpSpPr bwMode="auto">
            <a:xfrm>
              <a:off x="5702300" y="3448050"/>
              <a:ext cx="293688" cy="206375"/>
              <a:chOff x="3799" y="1694"/>
              <a:chExt cx="434" cy="306"/>
            </a:xfrm>
          </p:grpSpPr>
          <p:sp>
            <p:nvSpPr>
              <p:cNvPr id="266" name="Line 265"/>
              <p:cNvSpPr>
                <a:spLocks noChangeShapeType="1"/>
              </p:cNvSpPr>
              <p:nvPr/>
            </p:nvSpPr>
            <p:spPr bwMode="auto">
              <a:xfrm>
                <a:off x="3829" y="1783"/>
                <a:ext cx="375" cy="1"/>
              </a:xfrm>
              <a:prstGeom prst="line">
                <a:avLst/>
              </a:prstGeom>
              <a:noFill/>
              <a:ln w="11113">
                <a:solidFill>
                  <a:srgbClr val="000000"/>
                </a:solidFill>
                <a:round/>
                <a:headEnd/>
                <a:tailEnd/>
              </a:ln>
              <a:extLst>
                <a:ext uri="{909E8E84-426E-40DD-AFC4-6F175D3DCCD1}">
                  <a14:hiddenFill xmlns:a14="http://schemas.microsoft.com/office/drawing/2010/main">
                    <a:noFill/>
                  </a14:hiddenFill>
                </a:ext>
              </a:extLst>
            </p:spPr>
            <p:txBody>
              <a:bodyPr/>
              <a:lstStyle/>
              <a:p>
                <a:endParaRPr lang="ko-KR" altLang="en-US"/>
              </a:p>
            </p:txBody>
          </p:sp>
          <p:grpSp>
            <p:nvGrpSpPr>
              <p:cNvPr id="267" name="Group 266"/>
              <p:cNvGrpSpPr>
                <a:grpSpLocks/>
              </p:cNvGrpSpPr>
              <p:nvPr/>
            </p:nvGrpSpPr>
            <p:grpSpPr bwMode="auto">
              <a:xfrm>
                <a:off x="3799" y="1694"/>
                <a:ext cx="434" cy="306"/>
                <a:chOff x="3799" y="1694"/>
                <a:chExt cx="434" cy="306"/>
              </a:xfrm>
            </p:grpSpPr>
            <p:grpSp>
              <p:nvGrpSpPr>
                <p:cNvPr id="327" name="Group 267"/>
                <p:cNvGrpSpPr>
                  <a:grpSpLocks/>
                </p:cNvGrpSpPr>
                <p:nvPr/>
              </p:nvGrpSpPr>
              <p:grpSpPr bwMode="auto">
                <a:xfrm>
                  <a:off x="3799" y="1694"/>
                  <a:ext cx="434" cy="115"/>
                  <a:chOff x="3799" y="1694"/>
                  <a:chExt cx="434" cy="115"/>
                </a:xfrm>
              </p:grpSpPr>
              <p:sp>
                <p:nvSpPr>
                  <p:cNvPr id="332" name="Freeform 268"/>
                  <p:cNvSpPr>
                    <a:spLocks/>
                  </p:cNvSpPr>
                  <p:nvPr/>
                </p:nvSpPr>
                <p:spPr bwMode="auto">
                  <a:xfrm>
                    <a:off x="3799" y="1694"/>
                    <a:ext cx="434" cy="96"/>
                  </a:xfrm>
                  <a:custGeom>
                    <a:avLst/>
                    <a:gdLst>
                      <a:gd name="T0" fmla="*/ 0 w 434"/>
                      <a:gd name="T1" fmla="*/ 96 h 96"/>
                      <a:gd name="T2" fmla="*/ 434 w 434"/>
                      <a:gd name="T3" fmla="*/ 96 h 96"/>
                      <a:gd name="T4" fmla="*/ 221 w 434"/>
                      <a:gd name="T5" fmla="*/ 0 h 96"/>
                      <a:gd name="T6" fmla="*/ 0 w 434"/>
                      <a:gd name="T7" fmla="*/ 96 h 96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434"/>
                      <a:gd name="T13" fmla="*/ 0 h 96"/>
                      <a:gd name="T14" fmla="*/ 434 w 434"/>
                      <a:gd name="T15" fmla="*/ 96 h 96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434" h="96">
                        <a:moveTo>
                          <a:pt x="0" y="96"/>
                        </a:moveTo>
                        <a:lnTo>
                          <a:pt x="434" y="96"/>
                        </a:lnTo>
                        <a:lnTo>
                          <a:pt x="221" y="0"/>
                        </a:lnTo>
                        <a:lnTo>
                          <a:pt x="0" y="96"/>
                        </a:lnTo>
                        <a:close/>
                      </a:path>
                    </a:pathLst>
                  </a:cu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333" name="Freeform 269"/>
                  <p:cNvSpPr>
                    <a:spLocks/>
                  </p:cNvSpPr>
                  <p:nvPr/>
                </p:nvSpPr>
                <p:spPr bwMode="auto">
                  <a:xfrm>
                    <a:off x="3836" y="1702"/>
                    <a:ext cx="368" cy="81"/>
                  </a:xfrm>
                  <a:custGeom>
                    <a:avLst/>
                    <a:gdLst>
                      <a:gd name="T0" fmla="*/ 0 w 368"/>
                      <a:gd name="T1" fmla="*/ 81 h 81"/>
                      <a:gd name="T2" fmla="*/ 368 w 368"/>
                      <a:gd name="T3" fmla="*/ 81 h 81"/>
                      <a:gd name="T4" fmla="*/ 184 w 368"/>
                      <a:gd name="T5" fmla="*/ 0 h 81"/>
                      <a:gd name="T6" fmla="*/ 0 w 368"/>
                      <a:gd name="T7" fmla="*/ 81 h 81"/>
                      <a:gd name="T8" fmla="*/ 0 60000 65536"/>
                      <a:gd name="T9" fmla="*/ 0 60000 65536"/>
                      <a:gd name="T10" fmla="*/ 0 60000 65536"/>
                      <a:gd name="T11" fmla="*/ 0 60000 65536"/>
                      <a:gd name="T12" fmla="*/ 0 w 368"/>
                      <a:gd name="T13" fmla="*/ 0 h 81"/>
                      <a:gd name="T14" fmla="*/ 368 w 368"/>
                      <a:gd name="T15" fmla="*/ 81 h 81"/>
                    </a:gdLst>
                    <a:ahLst/>
                    <a:cxnLst>
                      <a:cxn ang="T8">
                        <a:pos x="T0" y="T1"/>
                      </a:cxn>
                      <a:cxn ang="T9">
                        <a:pos x="T2" y="T3"/>
                      </a:cxn>
                      <a:cxn ang="T10">
                        <a:pos x="T4" y="T5"/>
                      </a:cxn>
                      <a:cxn ang="T11">
                        <a:pos x="T6" y="T7"/>
                      </a:cxn>
                    </a:cxnLst>
                    <a:rect l="T12" t="T13" r="T14" b="T15"/>
                    <a:pathLst>
                      <a:path w="368" h="81">
                        <a:moveTo>
                          <a:pt x="0" y="81"/>
                        </a:moveTo>
                        <a:lnTo>
                          <a:pt x="368" y="81"/>
                        </a:lnTo>
                        <a:lnTo>
                          <a:pt x="184" y="0"/>
                        </a:lnTo>
                        <a:lnTo>
                          <a:pt x="0" y="81"/>
                        </a:lnTo>
                        <a:close/>
                      </a:path>
                    </a:pathLst>
                  </a:custGeom>
                  <a:solidFill>
                    <a:srgbClr val="A2C1FE"/>
                  </a:solidFill>
                  <a:ln w="11113">
                    <a:solidFill>
                      <a:srgbClr val="A2C1FE"/>
                    </a:solidFill>
                    <a:round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334" name="Rectangle 270"/>
                  <p:cNvSpPr>
                    <a:spLocks noChangeArrowheads="1"/>
                  </p:cNvSpPr>
                  <p:nvPr/>
                </p:nvSpPr>
                <p:spPr bwMode="auto">
                  <a:xfrm>
                    <a:off x="3809" y="1808"/>
                    <a:ext cx="414" cy="1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  <p:grpSp>
              <p:nvGrpSpPr>
                <p:cNvPr id="328" name="Group 271"/>
                <p:cNvGrpSpPr>
                  <a:grpSpLocks/>
                </p:cNvGrpSpPr>
                <p:nvPr/>
              </p:nvGrpSpPr>
              <p:grpSpPr bwMode="auto">
                <a:xfrm>
                  <a:off x="3802" y="1977"/>
                  <a:ext cx="428" cy="23"/>
                  <a:chOff x="3802" y="1977"/>
                  <a:chExt cx="428" cy="23"/>
                </a:xfrm>
              </p:grpSpPr>
              <p:sp>
                <p:nvSpPr>
                  <p:cNvPr id="329" name="Rectangle 272"/>
                  <p:cNvSpPr>
                    <a:spLocks noChangeArrowheads="1"/>
                  </p:cNvSpPr>
                  <p:nvPr/>
                </p:nvSpPr>
                <p:spPr bwMode="auto">
                  <a:xfrm>
                    <a:off x="3817" y="1977"/>
                    <a:ext cx="398" cy="1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330" name="Rectangle 273"/>
                  <p:cNvSpPr>
                    <a:spLocks noChangeArrowheads="1"/>
                  </p:cNvSpPr>
                  <p:nvPr/>
                </p:nvSpPr>
                <p:spPr bwMode="auto">
                  <a:xfrm>
                    <a:off x="3809" y="1984"/>
                    <a:ext cx="414" cy="2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331" name="Rectangle 274"/>
                  <p:cNvSpPr>
                    <a:spLocks noChangeArrowheads="1"/>
                  </p:cNvSpPr>
                  <p:nvPr/>
                </p:nvSpPr>
                <p:spPr bwMode="auto">
                  <a:xfrm>
                    <a:off x="3802" y="1999"/>
                    <a:ext cx="428" cy="1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</p:grpSp>
          <p:grpSp>
            <p:nvGrpSpPr>
              <p:cNvPr id="268" name="Group 275"/>
              <p:cNvGrpSpPr>
                <a:grpSpLocks/>
              </p:cNvGrpSpPr>
              <p:nvPr/>
            </p:nvGrpSpPr>
            <p:grpSpPr bwMode="auto">
              <a:xfrm>
                <a:off x="3832" y="1815"/>
                <a:ext cx="369" cy="156"/>
                <a:chOff x="3832" y="1815"/>
                <a:chExt cx="369" cy="156"/>
              </a:xfrm>
            </p:grpSpPr>
            <p:grpSp>
              <p:nvGrpSpPr>
                <p:cNvPr id="269" name="Group 276"/>
                <p:cNvGrpSpPr>
                  <a:grpSpLocks/>
                </p:cNvGrpSpPr>
                <p:nvPr/>
              </p:nvGrpSpPr>
              <p:grpSpPr bwMode="auto">
                <a:xfrm>
                  <a:off x="3883" y="1815"/>
                  <a:ext cx="45" cy="156"/>
                  <a:chOff x="3883" y="1815"/>
                  <a:chExt cx="45" cy="156"/>
                </a:xfrm>
              </p:grpSpPr>
              <p:sp>
                <p:nvSpPr>
                  <p:cNvPr id="319" name="Rectangle 277"/>
                  <p:cNvSpPr>
                    <a:spLocks noChangeArrowheads="1"/>
                  </p:cNvSpPr>
                  <p:nvPr/>
                </p:nvSpPr>
                <p:spPr bwMode="auto">
                  <a:xfrm>
                    <a:off x="3883" y="1969"/>
                    <a:ext cx="45" cy="2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320" name="Rectangle 278"/>
                  <p:cNvSpPr>
                    <a:spLocks noChangeArrowheads="1"/>
                  </p:cNvSpPr>
                  <p:nvPr/>
                </p:nvSpPr>
                <p:spPr bwMode="auto">
                  <a:xfrm>
                    <a:off x="3883" y="1815"/>
                    <a:ext cx="45" cy="1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grpSp>
                <p:nvGrpSpPr>
                  <p:cNvPr id="321" name="Group 279"/>
                  <p:cNvGrpSpPr>
                    <a:grpSpLocks/>
                  </p:cNvGrpSpPr>
                  <p:nvPr/>
                </p:nvGrpSpPr>
                <p:grpSpPr bwMode="auto">
                  <a:xfrm>
                    <a:off x="3890" y="1822"/>
                    <a:ext cx="31" cy="141"/>
                    <a:chOff x="3890" y="1822"/>
                    <a:chExt cx="31" cy="141"/>
                  </a:xfrm>
                </p:grpSpPr>
                <p:sp>
                  <p:nvSpPr>
                    <p:cNvPr id="322" name="Rectangle 28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0" y="1822"/>
                      <a:ext cx="31" cy="14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1111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323" name="Rectangle 28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05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324" name="Rectangle 28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12" y="1830"/>
                      <a:ext cx="2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325" name="Rectangle 28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20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326" name="Rectangle 28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98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</p:grpSp>
            </p:grpSp>
            <p:grpSp>
              <p:nvGrpSpPr>
                <p:cNvPr id="270" name="Group 285"/>
                <p:cNvGrpSpPr>
                  <a:grpSpLocks/>
                </p:cNvGrpSpPr>
                <p:nvPr/>
              </p:nvGrpSpPr>
              <p:grpSpPr bwMode="auto">
                <a:xfrm>
                  <a:off x="3942" y="1815"/>
                  <a:ext cx="38" cy="156"/>
                  <a:chOff x="3942" y="1815"/>
                  <a:chExt cx="38" cy="156"/>
                </a:xfrm>
              </p:grpSpPr>
              <p:sp>
                <p:nvSpPr>
                  <p:cNvPr id="311" name="Rectangle 286"/>
                  <p:cNvSpPr>
                    <a:spLocks noChangeArrowheads="1"/>
                  </p:cNvSpPr>
                  <p:nvPr/>
                </p:nvSpPr>
                <p:spPr bwMode="auto">
                  <a:xfrm>
                    <a:off x="3942" y="1969"/>
                    <a:ext cx="38" cy="2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312" name="Rectangle 287"/>
                  <p:cNvSpPr>
                    <a:spLocks noChangeArrowheads="1"/>
                  </p:cNvSpPr>
                  <p:nvPr/>
                </p:nvSpPr>
                <p:spPr bwMode="auto">
                  <a:xfrm>
                    <a:off x="3942" y="1815"/>
                    <a:ext cx="38" cy="1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grpSp>
                <p:nvGrpSpPr>
                  <p:cNvPr id="313" name="Group 288"/>
                  <p:cNvGrpSpPr>
                    <a:grpSpLocks/>
                  </p:cNvGrpSpPr>
                  <p:nvPr/>
                </p:nvGrpSpPr>
                <p:grpSpPr bwMode="auto">
                  <a:xfrm>
                    <a:off x="3949" y="1822"/>
                    <a:ext cx="31" cy="141"/>
                    <a:chOff x="3949" y="1822"/>
                    <a:chExt cx="31" cy="141"/>
                  </a:xfrm>
                </p:grpSpPr>
                <p:sp>
                  <p:nvSpPr>
                    <p:cNvPr id="314" name="Rectangle 28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9" y="1822"/>
                      <a:ext cx="31" cy="14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1111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315" name="Rectangle 29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57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316" name="Rectangle 29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64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317" name="Rectangle 29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71" y="1830"/>
                      <a:ext cx="2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318" name="Rectangle 29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949" y="1830"/>
                      <a:ext cx="2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</p:grpSp>
            </p:grpSp>
            <p:grpSp>
              <p:nvGrpSpPr>
                <p:cNvPr id="271" name="Group 294"/>
                <p:cNvGrpSpPr>
                  <a:grpSpLocks/>
                </p:cNvGrpSpPr>
                <p:nvPr/>
              </p:nvGrpSpPr>
              <p:grpSpPr bwMode="auto">
                <a:xfrm>
                  <a:off x="3993" y="1815"/>
                  <a:ext cx="46" cy="156"/>
                  <a:chOff x="3993" y="1815"/>
                  <a:chExt cx="46" cy="156"/>
                </a:xfrm>
              </p:grpSpPr>
              <p:sp>
                <p:nvSpPr>
                  <p:cNvPr id="308" name="Rectangle 295"/>
                  <p:cNvSpPr>
                    <a:spLocks noChangeArrowheads="1"/>
                  </p:cNvSpPr>
                  <p:nvPr/>
                </p:nvSpPr>
                <p:spPr bwMode="auto">
                  <a:xfrm>
                    <a:off x="3993" y="1969"/>
                    <a:ext cx="46" cy="2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309" name="Rectangle 296"/>
                  <p:cNvSpPr>
                    <a:spLocks noChangeArrowheads="1"/>
                  </p:cNvSpPr>
                  <p:nvPr/>
                </p:nvSpPr>
                <p:spPr bwMode="auto">
                  <a:xfrm>
                    <a:off x="3993" y="1815"/>
                    <a:ext cx="46" cy="1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310" name="Rectangle 297"/>
                  <p:cNvSpPr>
                    <a:spLocks noChangeArrowheads="1"/>
                  </p:cNvSpPr>
                  <p:nvPr/>
                </p:nvSpPr>
                <p:spPr bwMode="auto">
                  <a:xfrm>
                    <a:off x="4001" y="1822"/>
                    <a:ext cx="30" cy="141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</p:grpSp>
            <p:grpSp>
              <p:nvGrpSpPr>
                <p:cNvPr id="272" name="Group 298"/>
                <p:cNvGrpSpPr>
                  <a:grpSpLocks/>
                </p:cNvGrpSpPr>
                <p:nvPr/>
              </p:nvGrpSpPr>
              <p:grpSpPr bwMode="auto">
                <a:xfrm>
                  <a:off x="4045" y="1815"/>
                  <a:ext cx="45" cy="156"/>
                  <a:chOff x="4045" y="1815"/>
                  <a:chExt cx="45" cy="156"/>
                </a:xfrm>
              </p:grpSpPr>
              <p:sp>
                <p:nvSpPr>
                  <p:cNvPr id="300" name="Rectangle 299"/>
                  <p:cNvSpPr>
                    <a:spLocks noChangeArrowheads="1"/>
                  </p:cNvSpPr>
                  <p:nvPr/>
                </p:nvSpPr>
                <p:spPr bwMode="auto">
                  <a:xfrm>
                    <a:off x="4045" y="1969"/>
                    <a:ext cx="45" cy="2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301" name="Rectangle 300"/>
                  <p:cNvSpPr>
                    <a:spLocks noChangeArrowheads="1"/>
                  </p:cNvSpPr>
                  <p:nvPr/>
                </p:nvSpPr>
                <p:spPr bwMode="auto">
                  <a:xfrm>
                    <a:off x="4045" y="1815"/>
                    <a:ext cx="45" cy="1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grpSp>
                <p:nvGrpSpPr>
                  <p:cNvPr id="302" name="Group 301"/>
                  <p:cNvGrpSpPr>
                    <a:grpSpLocks/>
                  </p:cNvGrpSpPr>
                  <p:nvPr/>
                </p:nvGrpSpPr>
                <p:grpSpPr bwMode="auto">
                  <a:xfrm>
                    <a:off x="4052" y="1822"/>
                    <a:ext cx="31" cy="141"/>
                    <a:chOff x="4052" y="1822"/>
                    <a:chExt cx="31" cy="141"/>
                  </a:xfrm>
                </p:grpSpPr>
                <p:sp>
                  <p:nvSpPr>
                    <p:cNvPr id="303" name="Rectangle 30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2" y="1822"/>
                      <a:ext cx="31" cy="14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1111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304" name="Rectangle 30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67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305" name="Rectangle 30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74" y="1830"/>
                      <a:ext cx="2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306" name="Rectangle 30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82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307" name="Rectangle 306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059" y="1830"/>
                      <a:ext cx="2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</p:grpSp>
            </p:grpSp>
            <p:grpSp>
              <p:nvGrpSpPr>
                <p:cNvPr id="273" name="Group 307"/>
                <p:cNvGrpSpPr>
                  <a:grpSpLocks/>
                </p:cNvGrpSpPr>
                <p:nvPr/>
              </p:nvGrpSpPr>
              <p:grpSpPr bwMode="auto">
                <a:xfrm>
                  <a:off x="4155" y="1815"/>
                  <a:ext cx="46" cy="156"/>
                  <a:chOff x="4155" y="1815"/>
                  <a:chExt cx="46" cy="156"/>
                </a:xfrm>
              </p:grpSpPr>
              <p:sp>
                <p:nvSpPr>
                  <p:cNvPr id="292" name="Rectangle 308"/>
                  <p:cNvSpPr>
                    <a:spLocks noChangeArrowheads="1"/>
                  </p:cNvSpPr>
                  <p:nvPr/>
                </p:nvSpPr>
                <p:spPr bwMode="auto">
                  <a:xfrm>
                    <a:off x="4155" y="1969"/>
                    <a:ext cx="46" cy="2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293" name="Rectangle 309"/>
                  <p:cNvSpPr>
                    <a:spLocks noChangeArrowheads="1"/>
                  </p:cNvSpPr>
                  <p:nvPr/>
                </p:nvSpPr>
                <p:spPr bwMode="auto">
                  <a:xfrm>
                    <a:off x="4155" y="1815"/>
                    <a:ext cx="46" cy="1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grpSp>
                <p:nvGrpSpPr>
                  <p:cNvPr id="294" name="Group 310"/>
                  <p:cNvGrpSpPr>
                    <a:grpSpLocks/>
                  </p:cNvGrpSpPr>
                  <p:nvPr/>
                </p:nvGrpSpPr>
                <p:grpSpPr bwMode="auto">
                  <a:xfrm>
                    <a:off x="4162" y="1822"/>
                    <a:ext cx="31" cy="141"/>
                    <a:chOff x="4162" y="1822"/>
                    <a:chExt cx="31" cy="141"/>
                  </a:xfrm>
                </p:grpSpPr>
                <p:sp>
                  <p:nvSpPr>
                    <p:cNvPr id="295" name="Rectangle 31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62" y="1822"/>
                      <a:ext cx="31" cy="14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1111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296" name="Rectangle 31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7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297" name="Rectangle 31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84" y="1830"/>
                      <a:ext cx="2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298" name="Rectangle 31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92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299" name="Rectangle 315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70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</p:grpSp>
            </p:grpSp>
            <p:grpSp>
              <p:nvGrpSpPr>
                <p:cNvPr id="274" name="Group 316"/>
                <p:cNvGrpSpPr>
                  <a:grpSpLocks/>
                </p:cNvGrpSpPr>
                <p:nvPr/>
              </p:nvGrpSpPr>
              <p:grpSpPr bwMode="auto">
                <a:xfrm>
                  <a:off x="3832" y="1815"/>
                  <a:ext cx="38" cy="156"/>
                  <a:chOff x="3832" y="1815"/>
                  <a:chExt cx="38" cy="156"/>
                </a:xfrm>
              </p:grpSpPr>
              <p:sp>
                <p:nvSpPr>
                  <p:cNvPr id="284" name="Rectangle 317"/>
                  <p:cNvSpPr>
                    <a:spLocks noChangeArrowheads="1"/>
                  </p:cNvSpPr>
                  <p:nvPr/>
                </p:nvSpPr>
                <p:spPr bwMode="auto">
                  <a:xfrm>
                    <a:off x="3832" y="1969"/>
                    <a:ext cx="38" cy="2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285" name="Rectangle 318"/>
                  <p:cNvSpPr>
                    <a:spLocks noChangeArrowheads="1"/>
                  </p:cNvSpPr>
                  <p:nvPr/>
                </p:nvSpPr>
                <p:spPr bwMode="auto">
                  <a:xfrm>
                    <a:off x="3832" y="1815"/>
                    <a:ext cx="38" cy="1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grpSp>
                <p:nvGrpSpPr>
                  <p:cNvPr id="286" name="Group 319"/>
                  <p:cNvGrpSpPr>
                    <a:grpSpLocks/>
                  </p:cNvGrpSpPr>
                  <p:nvPr/>
                </p:nvGrpSpPr>
                <p:grpSpPr bwMode="auto">
                  <a:xfrm>
                    <a:off x="3839" y="1822"/>
                    <a:ext cx="31" cy="141"/>
                    <a:chOff x="3839" y="1822"/>
                    <a:chExt cx="31" cy="141"/>
                  </a:xfrm>
                </p:grpSpPr>
                <p:sp>
                  <p:nvSpPr>
                    <p:cNvPr id="287" name="Rectangle 32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9" y="1822"/>
                      <a:ext cx="31" cy="14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1111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288" name="Rectangle 32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46" y="1830"/>
                      <a:ext cx="2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289" name="Rectangle 32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54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290" name="Rectangle 32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61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291" name="Rectangle 324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3839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</p:grpSp>
            </p:grpSp>
            <p:grpSp>
              <p:nvGrpSpPr>
                <p:cNvPr id="275" name="Group 325"/>
                <p:cNvGrpSpPr>
                  <a:grpSpLocks/>
                </p:cNvGrpSpPr>
                <p:nvPr/>
              </p:nvGrpSpPr>
              <p:grpSpPr bwMode="auto">
                <a:xfrm>
                  <a:off x="4104" y="1815"/>
                  <a:ext cx="45" cy="156"/>
                  <a:chOff x="4104" y="1815"/>
                  <a:chExt cx="45" cy="156"/>
                </a:xfrm>
              </p:grpSpPr>
              <p:sp>
                <p:nvSpPr>
                  <p:cNvPr id="276" name="Rectangle 326"/>
                  <p:cNvSpPr>
                    <a:spLocks noChangeArrowheads="1"/>
                  </p:cNvSpPr>
                  <p:nvPr/>
                </p:nvSpPr>
                <p:spPr bwMode="auto">
                  <a:xfrm>
                    <a:off x="4104" y="1969"/>
                    <a:ext cx="45" cy="2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sp>
                <p:nvSpPr>
                  <p:cNvPr id="277" name="Rectangle 327"/>
                  <p:cNvSpPr>
                    <a:spLocks noChangeArrowheads="1"/>
                  </p:cNvSpPr>
                  <p:nvPr/>
                </p:nvSpPr>
                <p:spPr bwMode="auto">
                  <a:xfrm>
                    <a:off x="4104" y="1815"/>
                    <a:ext cx="45" cy="1"/>
                  </a:xfrm>
                  <a:prstGeom prst="rect">
                    <a:avLst/>
                  </a:prstGeom>
                  <a:solidFill>
                    <a:srgbClr val="000000"/>
                  </a:solidFill>
                  <a:ln w="11113">
                    <a:solidFill>
                      <a:srgbClr val="000000"/>
                    </a:solidFill>
                    <a:miter lim="800000"/>
                    <a:headEnd/>
                    <a:tailEnd/>
                  </a:ln>
                </p:spPr>
                <p:txBody>
                  <a:bodyPr/>
                  <a:lstStyle>
                    <a:lvl1pPr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1pPr>
                    <a:lvl2pPr marL="742950" indent="-28575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2pPr>
                    <a:lvl3pPr marL="11430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3pPr>
                    <a:lvl4pPr marL="16002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4pPr>
                    <a:lvl5pPr marL="2057400" indent="-228600" eaLnBrk="0" hangingPunct="0"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5pPr>
                    <a:lvl6pPr marL="25146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6pPr>
                    <a:lvl7pPr marL="29718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7pPr>
                    <a:lvl8pPr marL="34290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8pPr>
                    <a:lvl9pPr marL="3886200" indent="-228600" eaLnBrk="0" fontAlgn="base" hangingPunct="0">
                      <a:spcBef>
                        <a:spcPct val="0"/>
                      </a:spcBef>
                      <a:spcAft>
                        <a:spcPct val="0"/>
                      </a:spcAft>
                      <a:defRPr kumimoji="1" sz="2400" b="1">
                        <a:solidFill>
                          <a:schemeClr val="tx1"/>
                        </a:solidFill>
                        <a:latin typeface="Arial" charset="0"/>
                        <a:ea typeface="굴림" charset="-127"/>
                      </a:defRPr>
                    </a:lvl9pPr>
                  </a:lstStyle>
                  <a:p>
                    <a:pPr eaLnBrk="1" hangingPunct="1"/>
                    <a:endParaRPr lang="ko-KR" altLang="en-US"/>
                  </a:p>
                </p:txBody>
              </p:sp>
              <p:grpSp>
                <p:nvGrpSpPr>
                  <p:cNvPr id="278" name="Group 328"/>
                  <p:cNvGrpSpPr>
                    <a:grpSpLocks/>
                  </p:cNvGrpSpPr>
                  <p:nvPr/>
                </p:nvGrpSpPr>
                <p:grpSpPr bwMode="auto">
                  <a:xfrm>
                    <a:off x="4111" y="1822"/>
                    <a:ext cx="31" cy="141"/>
                    <a:chOff x="4111" y="1822"/>
                    <a:chExt cx="31" cy="141"/>
                  </a:xfrm>
                </p:grpSpPr>
                <p:sp>
                  <p:nvSpPr>
                    <p:cNvPr id="279" name="Rectangle 329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11" y="1822"/>
                      <a:ext cx="31" cy="141"/>
                    </a:xfrm>
                    <a:prstGeom prst="rect">
                      <a:avLst/>
                    </a:prstGeom>
                    <a:solidFill>
                      <a:srgbClr val="000000"/>
                    </a:solidFill>
                    <a:ln w="11113">
                      <a:solidFill>
                        <a:srgbClr val="000000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280" name="Rectangle 330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18" y="1830"/>
                      <a:ext cx="2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281" name="Rectangle 331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26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282" name="Rectangle 332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33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  <p:sp>
                  <p:nvSpPr>
                    <p:cNvPr id="283" name="Rectangle 333"/>
                    <p:cNvSpPr>
                      <a:spLocks noChangeArrowheads="1"/>
                    </p:cNvSpPr>
                    <p:nvPr/>
                  </p:nvSpPr>
                  <p:spPr bwMode="auto">
                    <a:xfrm>
                      <a:off x="4111" y="1830"/>
                      <a:ext cx="1" cy="133"/>
                    </a:xfrm>
                    <a:prstGeom prst="rect">
                      <a:avLst/>
                    </a:prstGeom>
                    <a:solidFill>
                      <a:srgbClr val="A2C1FE"/>
                    </a:solidFill>
                    <a:ln w="11113">
                      <a:solidFill>
                        <a:srgbClr val="A2C1FE"/>
                      </a:solidFill>
                      <a:miter lim="800000"/>
                      <a:headEnd/>
                      <a:tailEnd/>
                    </a:ln>
                  </p:spPr>
                  <p:txBody>
                    <a:bodyPr/>
                    <a:lstStyle>
                      <a:lvl1pPr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1pPr>
                      <a:lvl2pPr marL="742950" indent="-28575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2pPr>
                      <a:lvl3pPr marL="11430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3pPr>
                      <a:lvl4pPr marL="16002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4pPr>
                      <a:lvl5pPr marL="2057400" indent="-228600" eaLnBrk="0" hangingPunct="0"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5pPr>
                      <a:lvl6pPr marL="25146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6pPr>
                      <a:lvl7pPr marL="29718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7pPr>
                      <a:lvl8pPr marL="34290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8pPr>
                      <a:lvl9pPr marL="3886200" indent="-228600" eaLnBrk="0" fontAlgn="base" hangingPunct="0">
                        <a:spcBef>
                          <a:spcPct val="0"/>
                        </a:spcBef>
                        <a:spcAft>
                          <a:spcPct val="0"/>
                        </a:spcAft>
                        <a:defRPr kumimoji="1" sz="2400" b="1">
                          <a:solidFill>
                            <a:schemeClr val="tx1"/>
                          </a:solidFill>
                          <a:latin typeface="Arial" charset="0"/>
                          <a:ea typeface="굴림" charset="-127"/>
                        </a:defRPr>
                      </a:lvl9pPr>
                    </a:lstStyle>
                    <a:p>
                      <a:pPr eaLnBrk="1" hangingPunct="1"/>
                      <a:endParaRPr lang="ko-KR" altLang="en-US"/>
                    </a:p>
                  </p:txBody>
                </p:sp>
              </p:grpSp>
            </p:grpSp>
          </p:grpSp>
        </p:grpSp>
        <p:sp>
          <p:nvSpPr>
            <p:cNvPr id="335" name="Text Box 334"/>
            <p:cNvSpPr txBox="1">
              <a:spLocks noChangeArrowheads="1"/>
            </p:cNvSpPr>
            <p:nvPr/>
          </p:nvSpPr>
          <p:spPr bwMode="auto">
            <a:xfrm>
              <a:off x="4238625" y="2836863"/>
              <a:ext cx="730250" cy="61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</a:pPr>
              <a:endParaRPr lang="ko-KR" altLang="en-US" sz="1000">
                <a:latin typeface="굴림" charset="-127"/>
              </a:endParaRPr>
            </a:p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ko-KR" altLang="en-US" sz="1000">
                  <a:latin typeface="굴림" charset="-127"/>
                </a:rPr>
                <a:t>인증기관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ko-KR" sz="1000">
                  <a:latin typeface="굴림" charset="-127"/>
                </a:rPr>
                <a:t>(CA)</a:t>
              </a:r>
            </a:p>
          </p:txBody>
        </p:sp>
        <p:sp>
          <p:nvSpPr>
            <p:cNvPr id="336" name="Text Box 335"/>
            <p:cNvSpPr txBox="1">
              <a:spLocks noChangeArrowheads="1"/>
            </p:cNvSpPr>
            <p:nvPr/>
          </p:nvSpPr>
          <p:spPr bwMode="auto">
            <a:xfrm>
              <a:off x="5437188" y="2805113"/>
              <a:ext cx="773112" cy="6111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</a:pPr>
              <a:endParaRPr lang="ko-KR" altLang="en-US" sz="1000">
                <a:latin typeface="굴림" charset="-127"/>
              </a:endParaRPr>
            </a:p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ko-KR" altLang="en-US" sz="1000">
                  <a:latin typeface="굴림" charset="-127"/>
                </a:rPr>
                <a:t>인증기관</a:t>
              </a:r>
            </a:p>
            <a:p>
              <a:pPr algn="ctr" eaLnBrk="1" hangingPunct="1">
                <a:lnSpc>
                  <a:spcPct val="80000"/>
                </a:lnSpc>
                <a:spcBef>
                  <a:spcPct val="50000"/>
                </a:spcBef>
              </a:pPr>
              <a:r>
                <a:rPr lang="en-US" altLang="ko-KR" sz="1000">
                  <a:latin typeface="굴림" charset="-127"/>
                </a:rPr>
                <a:t>(CA)</a:t>
              </a:r>
            </a:p>
          </p:txBody>
        </p:sp>
        <p:sp>
          <p:nvSpPr>
            <p:cNvPr id="337" name="Rectangle 336"/>
            <p:cNvSpPr>
              <a:spLocks noChangeArrowheads="1"/>
            </p:cNvSpPr>
            <p:nvPr/>
          </p:nvSpPr>
          <p:spPr bwMode="auto">
            <a:xfrm>
              <a:off x="1457325" y="4672013"/>
              <a:ext cx="995363" cy="665162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lnSpc>
                  <a:spcPct val="135000"/>
                </a:lnSpc>
                <a:spcBef>
                  <a:spcPct val="50000"/>
                </a:spcBef>
              </a:pPr>
              <a:r>
                <a:rPr lang="en-US" altLang="ko-KR" sz="1000">
                  <a:latin typeface="굴림" charset="-127"/>
                </a:rPr>
                <a:t>RA</a:t>
              </a:r>
              <a:r>
                <a:rPr lang="ko-KR" altLang="en-US" sz="1000">
                  <a:latin typeface="굴림" charset="-127"/>
                </a:rPr>
                <a:t>의 소속기관 지방청</a:t>
              </a:r>
              <a:r>
                <a:rPr lang="en-US" altLang="ko-KR" sz="1000">
                  <a:latin typeface="굴림" charset="-127"/>
                </a:rPr>
                <a:t>, 16</a:t>
              </a:r>
              <a:r>
                <a:rPr lang="ko-KR" altLang="en-US" sz="1000">
                  <a:latin typeface="굴림" charset="-127"/>
                </a:rPr>
                <a:t>개 시</a:t>
              </a:r>
              <a:r>
                <a:rPr lang="en-US" altLang="ko-KR" sz="1000">
                  <a:latin typeface="굴림" charset="-127"/>
                </a:rPr>
                <a:t>·</a:t>
              </a:r>
              <a:r>
                <a:rPr lang="ko-KR" altLang="en-US" sz="1000">
                  <a:latin typeface="굴림" charset="-127"/>
                </a:rPr>
                <a:t>도 내 시</a:t>
              </a:r>
              <a:r>
                <a:rPr lang="en-US" altLang="ko-KR" sz="1000">
                  <a:latin typeface="굴림" charset="-127"/>
                </a:rPr>
                <a:t>·</a:t>
              </a:r>
              <a:r>
                <a:rPr lang="ko-KR" altLang="en-US" sz="1000">
                  <a:latin typeface="굴림" charset="-127"/>
                </a:rPr>
                <a:t>군</a:t>
              </a:r>
              <a:r>
                <a:rPr lang="en-US" altLang="ko-KR" sz="1000">
                  <a:latin typeface="굴림" charset="-127"/>
                </a:rPr>
                <a:t>·</a:t>
              </a:r>
              <a:r>
                <a:rPr lang="ko-KR" altLang="en-US" sz="1000">
                  <a:latin typeface="굴림" charset="-127"/>
                </a:rPr>
                <a:t>구</a:t>
              </a:r>
            </a:p>
          </p:txBody>
        </p:sp>
        <p:sp>
          <p:nvSpPr>
            <p:cNvPr id="338" name="Oval 337"/>
            <p:cNvSpPr>
              <a:spLocks noChangeArrowheads="1"/>
            </p:cNvSpPr>
            <p:nvPr/>
          </p:nvSpPr>
          <p:spPr bwMode="auto">
            <a:xfrm>
              <a:off x="6584950" y="1792288"/>
              <a:ext cx="930275" cy="576262"/>
            </a:xfrm>
            <a:prstGeom prst="ellipse">
              <a:avLst/>
            </a:prstGeom>
            <a:gradFill rotWithShape="1">
              <a:gsLst>
                <a:gs pos="0">
                  <a:srgbClr val="FFFFFF"/>
                </a:gs>
                <a:gs pos="100000">
                  <a:srgbClr val="FF9900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pic>
          <p:nvPicPr>
            <p:cNvPr id="339" name="Picture 338" descr="j0292014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661275" y="5392738"/>
              <a:ext cx="319088" cy="26987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340" name="Rectangle 339"/>
            <p:cNvSpPr>
              <a:spLocks noChangeArrowheads="1"/>
            </p:cNvSpPr>
            <p:nvPr/>
          </p:nvSpPr>
          <p:spPr bwMode="auto">
            <a:xfrm>
              <a:off x="7529513" y="5680075"/>
              <a:ext cx="1031875" cy="45878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bIns="0">
              <a:spAutoFit/>
            </a:bodyPr>
            <a:lstStyle>
              <a:lvl1pPr marL="342900" indent="-3429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>
                <a:lnSpc>
                  <a:spcPct val="135000"/>
                </a:lnSpc>
                <a:spcBef>
                  <a:spcPct val="50000"/>
                </a:spcBef>
              </a:pPr>
              <a:r>
                <a:rPr lang="ko-KR" altLang="en-US" sz="1000">
                  <a:latin typeface="굴림" charset="-127"/>
                </a:rPr>
                <a:t>기업</a:t>
              </a:r>
              <a:r>
                <a:rPr lang="en-US" altLang="ko-KR" sz="1000">
                  <a:latin typeface="굴림" charset="-127"/>
                </a:rPr>
                <a:t>, </a:t>
              </a:r>
              <a:r>
                <a:rPr lang="ko-KR" altLang="en-US" sz="1000">
                  <a:latin typeface="굴림" charset="-127"/>
                </a:rPr>
                <a:t>서버</a:t>
              </a:r>
              <a:r>
                <a:rPr lang="en-US" altLang="ko-KR" sz="1000">
                  <a:latin typeface="굴림" charset="-127"/>
                </a:rPr>
                <a:t>, </a:t>
              </a:r>
              <a:r>
                <a:rPr lang="ko-KR" altLang="en-US" sz="1000">
                  <a:latin typeface="굴림" charset="-127"/>
                </a:rPr>
                <a:t>개인</a:t>
              </a:r>
              <a:r>
                <a:rPr lang="en-US" altLang="ko-KR" sz="1000">
                  <a:latin typeface="굴림" charset="-127"/>
                </a:rPr>
                <a:t>, </a:t>
              </a:r>
              <a:r>
                <a:rPr lang="ko-KR" altLang="en-US" sz="1000">
                  <a:latin typeface="굴림" charset="-127"/>
                </a:rPr>
                <a:t>특별용도</a:t>
              </a:r>
            </a:p>
          </p:txBody>
        </p:sp>
        <p:sp>
          <p:nvSpPr>
            <p:cNvPr id="341" name="Oval 340"/>
            <p:cNvSpPr>
              <a:spLocks noChangeArrowheads="1"/>
            </p:cNvSpPr>
            <p:nvPr/>
          </p:nvSpPr>
          <p:spPr bwMode="auto">
            <a:xfrm>
              <a:off x="7753350" y="5602288"/>
              <a:ext cx="396875" cy="95250"/>
            </a:xfrm>
            <a:prstGeom prst="ellipse">
              <a:avLst/>
            </a:prstGeom>
            <a:gradFill rotWithShape="0">
              <a:gsLst>
                <a:gs pos="0">
                  <a:schemeClr val="bg1">
                    <a:gamma/>
                    <a:shade val="46275"/>
                    <a:invGamma/>
                  </a:schemeClr>
                </a:gs>
                <a:gs pos="100000">
                  <a:schemeClr val="bg1"/>
                </a:gs>
              </a:gsLst>
              <a:path path="shape">
                <a:fillToRect l="50000" t="50000" r="50000" b="50000"/>
              </a:path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ko-KR" altLang="en-US">
                <a:ea typeface="굴림" pitchFamily="50" charset="-127"/>
              </a:endParaRPr>
            </a:p>
          </p:txBody>
        </p:sp>
        <p:sp>
          <p:nvSpPr>
            <p:cNvPr id="342" name="Rectangle 341"/>
            <p:cNvSpPr>
              <a:spLocks noChangeArrowheads="1"/>
            </p:cNvSpPr>
            <p:nvPr/>
          </p:nvSpPr>
          <p:spPr bwMode="auto">
            <a:xfrm>
              <a:off x="7524328" y="1792288"/>
              <a:ext cx="1328738" cy="538609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9900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 lIns="0" rIns="0" bIns="0">
              <a:spAutoFit/>
            </a:bodyPr>
            <a:lstStyle>
              <a:lvl1pPr marL="342900" indent="-3429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lnSpc>
                  <a:spcPct val="135000"/>
                </a:lnSpc>
                <a:spcBef>
                  <a:spcPct val="50000"/>
                </a:spcBef>
              </a:pPr>
              <a:r>
                <a:rPr lang="ko-KR" altLang="en-US" sz="1000" dirty="0">
                  <a:latin typeface="굴림" charset="-127"/>
                </a:rPr>
                <a:t>전자서명인증관리센터</a:t>
              </a:r>
            </a:p>
            <a:p>
              <a:pPr algn="ctr" eaLnBrk="1" hangingPunct="1">
                <a:lnSpc>
                  <a:spcPct val="135000"/>
                </a:lnSpc>
                <a:spcBef>
                  <a:spcPct val="50000"/>
                </a:spcBef>
              </a:pPr>
              <a:r>
                <a:rPr lang="en-US" altLang="ko-KR" sz="1000" dirty="0">
                  <a:latin typeface="굴림" charset="-127"/>
                </a:rPr>
                <a:t>(</a:t>
              </a:r>
              <a:r>
                <a:rPr lang="ko-KR" altLang="en-US" sz="1000" dirty="0">
                  <a:latin typeface="굴림" charset="-127"/>
                </a:rPr>
                <a:t>한국정보보호진흥원</a:t>
              </a:r>
              <a:r>
                <a:rPr lang="en-US" altLang="ko-KR" sz="1000" dirty="0">
                  <a:latin typeface="굴림" charset="-127"/>
                </a:rPr>
                <a:t>)</a:t>
              </a:r>
            </a:p>
          </p:txBody>
        </p:sp>
        <p:sp>
          <p:nvSpPr>
            <p:cNvPr id="343" name="Rectangle 342"/>
            <p:cNvSpPr>
              <a:spLocks noChangeArrowheads="1"/>
            </p:cNvSpPr>
            <p:nvPr/>
          </p:nvSpPr>
          <p:spPr bwMode="auto">
            <a:xfrm>
              <a:off x="7478713" y="2800350"/>
              <a:ext cx="1166812" cy="1077913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00CC99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>
                <a:lnSpc>
                  <a:spcPct val="135000"/>
                </a:lnSpc>
                <a:spcBef>
                  <a:spcPct val="50000"/>
                </a:spcBef>
              </a:pPr>
              <a:r>
                <a:rPr lang="ko-KR" altLang="en-US" sz="1000">
                  <a:latin typeface="굴림" charset="-127"/>
                </a:rPr>
                <a:t>한국정보인증</a:t>
              </a:r>
              <a:r>
                <a:rPr lang="en-US" altLang="ko-KR" sz="1000">
                  <a:latin typeface="굴림" charset="-127"/>
                </a:rPr>
                <a:t>, </a:t>
              </a:r>
              <a:r>
                <a:rPr lang="ko-KR" altLang="en-US" sz="1000">
                  <a:latin typeface="굴림" charset="-127"/>
                </a:rPr>
                <a:t>한국증권전산</a:t>
              </a:r>
              <a:r>
                <a:rPr lang="en-US" altLang="ko-KR" sz="1000">
                  <a:latin typeface="굴림" charset="-127"/>
                </a:rPr>
                <a:t>, </a:t>
              </a:r>
              <a:r>
                <a:rPr lang="ko-KR" altLang="en-US" sz="1000">
                  <a:latin typeface="굴림" charset="-127"/>
                </a:rPr>
                <a:t>금융결제원</a:t>
              </a:r>
              <a:r>
                <a:rPr lang="en-US" altLang="ko-KR" sz="1000">
                  <a:latin typeface="굴림" charset="-127"/>
                </a:rPr>
                <a:t>, </a:t>
              </a:r>
              <a:r>
                <a:rPr lang="ko-KR" altLang="en-US" sz="1000">
                  <a:latin typeface="굴림" charset="-127"/>
                </a:rPr>
                <a:t>한국전산원</a:t>
              </a:r>
              <a:r>
                <a:rPr lang="en-US" altLang="ko-KR" sz="1000">
                  <a:latin typeface="굴림" charset="-127"/>
                </a:rPr>
                <a:t>, </a:t>
              </a:r>
              <a:r>
                <a:rPr lang="ko-KR" altLang="en-US" sz="1000">
                  <a:latin typeface="굴림" charset="-127"/>
                </a:rPr>
                <a:t>한국전자인증</a:t>
              </a:r>
              <a:r>
                <a:rPr lang="en-US" altLang="ko-KR" sz="1000">
                  <a:latin typeface="굴림" charset="-127"/>
                </a:rPr>
                <a:t>, </a:t>
              </a:r>
              <a:r>
                <a:rPr lang="ko-KR" altLang="en-US" sz="1000">
                  <a:latin typeface="굴림" charset="-127"/>
                </a:rPr>
                <a:t>무역정보통신</a:t>
              </a:r>
            </a:p>
          </p:txBody>
        </p:sp>
        <p:sp>
          <p:nvSpPr>
            <p:cNvPr id="344" name="Rectangle 343"/>
            <p:cNvSpPr>
              <a:spLocks noChangeArrowheads="1"/>
            </p:cNvSpPr>
            <p:nvPr/>
          </p:nvSpPr>
          <p:spPr bwMode="auto">
            <a:xfrm>
              <a:off x="7496175" y="3898106"/>
              <a:ext cx="1030287" cy="458788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>
                <a:lnSpc>
                  <a:spcPct val="135000"/>
                </a:lnSpc>
                <a:spcBef>
                  <a:spcPct val="50000"/>
                </a:spcBef>
              </a:pPr>
              <a:r>
                <a:rPr lang="ko-KR" altLang="en-US" sz="1000" dirty="0">
                  <a:latin typeface="굴림" charset="-127"/>
                </a:rPr>
                <a:t>은행</a:t>
              </a:r>
              <a:r>
                <a:rPr lang="en-US" altLang="ko-KR" sz="1000" dirty="0">
                  <a:latin typeface="굴림" charset="-127"/>
                </a:rPr>
                <a:t>, </a:t>
              </a:r>
              <a:r>
                <a:rPr lang="ko-KR" altLang="en-US" sz="1000" dirty="0">
                  <a:latin typeface="굴림" charset="-127"/>
                </a:rPr>
                <a:t>증권 기타 기업 및 공공기관</a:t>
              </a:r>
            </a:p>
          </p:txBody>
        </p:sp>
        <p:sp>
          <p:nvSpPr>
            <p:cNvPr id="345" name="Rectangle 344"/>
            <p:cNvSpPr>
              <a:spLocks noChangeArrowheads="1"/>
            </p:cNvSpPr>
            <p:nvPr/>
          </p:nvSpPr>
          <p:spPr bwMode="auto">
            <a:xfrm>
              <a:off x="6584950" y="5537200"/>
              <a:ext cx="914400" cy="376238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 bIns="0">
              <a:spAutoFit/>
            </a:bodyPr>
            <a:lstStyle/>
            <a:p>
              <a:pPr marL="342900" indent="-342900" algn="ctr">
                <a:lnSpc>
                  <a:spcPct val="135000"/>
                </a:lnSpc>
                <a:spcBef>
                  <a:spcPct val="50000"/>
                </a:spcBef>
                <a:defRPr/>
              </a:pPr>
              <a:r>
                <a:rPr lang="ko-KR" altLang="en-US" sz="1600">
                  <a:effectLst>
                    <a:outerShdw blurRad="38100" dist="38100" dir="2700000" algn="tl">
                      <a:srgbClr val="C0C0C0"/>
                    </a:outerShdw>
                  </a:effectLst>
                  <a:latin typeface="굴림" pitchFamily="50" charset="-127"/>
                  <a:ea typeface="굴림" pitchFamily="50" charset="-127"/>
                </a:rPr>
                <a:t>가입자</a:t>
              </a:r>
            </a:p>
          </p:txBody>
        </p:sp>
        <p:sp>
          <p:nvSpPr>
            <p:cNvPr id="346" name="Rectangle 345"/>
            <p:cNvSpPr>
              <a:spLocks noChangeArrowheads="1"/>
            </p:cNvSpPr>
            <p:nvPr/>
          </p:nvSpPr>
          <p:spPr bwMode="auto">
            <a:xfrm>
              <a:off x="7496175" y="4745038"/>
              <a:ext cx="1030288" cy="458787"/>
            </a:xfrm>
            <a:prstGeom prst="rect">
              <a:avLst/>
            </a:prstGeom>
            <a:gradFill rotWithShape="1">
              <a:gsLst>
                <a:gs pos="0">
                  <a:schemeClr val="bg1"/>
                </a:gs>
                <a:gs pos="100000">
                  <a:srgbClr val="FFFFCC"/>
                </a:gs>
              </a:gsLst>
              <a:lin ang="5400000" scaled="1"/>
            </a:gra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0" rIns="0" bIns="0">
              <a:spAutoFit/>
            </a:bodyPr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>
                <a:lnSpc>
                  <a:spcPct val="135000"/>
                </a:lnSpc>
                <a:spcBef>
                  <a:spcPct val="50000"/>
                </a:spcBef>
              </a:pPr>
              <a:r>
                <a:rPr lang="ko-KR" altLang="en-US" sz="1000">
                  <a:latin typeface="굴림" charset="-127"/>
                </a:rPr>
                <a:t>은행</a:t>
              </a:r>
              <a:r>
                <a:rPr lang="en-US" altLang="ko-KR" sz="1000">
                  <a:latin typeface="굴림" charset="-127"/>
                </a:rPr>
                <a:t>, </a:t>
              </a:r>
              <a:r>
                <a:rPr lang="ko-KR" altLang="en-US" sz="1000">
                  <a:latin typeface="굴림" charset="-127"/>
                </a:rPr>
                <a:t>증권 기타 기업 및 공공기관</a:t>
              </a:r>
            </a:p>
          </p:txBody>
        </p:sp>
        <p:sp>
          <p:nvSpPr>
            <p:cNvPr id="347" name="Rectangle 346"/>
            <p:cNvSpPr>
              <a:spLocks noChangeArrowheads="1"/>
            </p:cNvSpPr>
            <p:nvPr/>
          </p:nvSpPr>
          <p:spPr bwMode="auto">
            <a:xfrm>
              <a:off x="6499225" y="1893888"/>
              <a:ext cx="1063625" cy="258762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 b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1400">
                  <a:effectLst>
                    <a:outerShdw blurRad="38100" dist="38100" dir="2700000" algn="tl">
                      <a:srgbClr val="C0C0C0"/>
                    </a:outerShdw>
                  </a:effectLst>
                  <a:latin typeface="굴림" pitchFamily="50" charset="-127"/>
                  <a:ea typeface="굴림" pitchFamily="50" charset="-127"/>
                </a:rPr>
                <a:t>Root-CA</a:t>
              </a:r>
            </a:p>
          </p:txBody>
        </p:sp>
        <p:sp>
          <p:nvSpPr>
            <p:cNvPr id="348" name="AutoShape 347"/>
            <p:cNvSpPr>
              <a:spLocks noChangeArrowheads="1"/>
            </p:cNvSpPr>
            <p:nvPr/>
          </p:nvSpPr>
          <p:spPr bwMode="auto">
            <a:xfrm rot="5400000">
              <a:off x="5447507" y="3625056"/>
              <a:ext cx="3168650" cy="798513"/>
            </a:xfrm>
            <a:custGeom>
              <a:avLst/>
              <a:gdLst>
                <a:gd name="T0" fmla="*/ 2376487 w 21600"/>
                <a:gd name="T1" fmla="*/ 0 h 21600"/>
                <a:gd name="T2" fmla="*/ 0 w 21600"/>
                <a:gd name="T3" fmla="*/ 399257 h 21600"/>
                <a:gd name="T4" fmla="*/ 2376487 w 21600"/>
                <a:gd name="T5" fmla="*/ 798513 h 21600"/>
                <a:gd name="T6" fmla="*/ 3168650 w 21600"/>
                <a:gd name="T7" fmla="*/ 399257 h 21600"/>
                <a:gd name="T8" fmla="*/ 17694720 60000 65536"/>
                <a:gd name="T9" fmla="*/ 11796480 60000 65536"/>
                <a:gd name="T10" fmla="*/ 5898240 60000 65536"/>
                <a:gd name="T11" fmla="*/ 0 60000 65536"/>
                <a:gd name="T12" fmla="*/ 3375 w 21600"/>
                <a:gd name="T13" fmla="*/ 5400 h 21600"/>
                <a:gd name="T14" fmla="*/ 18900 w 21600"/>
                <a:gd name="T15" fmla="*/ 16200 h 21600"/>
              </a:gdLst>
              <a:ahLst/>
              <a:cxnLst>
                <a:cxn ang="T8">
                  <a:pos x="T0" y="T1"/>
                </a:cxn>
                <a:cxn ang="T9">
                  <a:pos x="T2" y="T3"/>
                </a:cxn>
                <a:cxn ang="T10">
                  <a:pos x="T4" y="T5"/>
                </a:cxn>
                <a:cxn ang="T11">
                  <a:pos x="T6" y="T7"/>
                </a:cxn>
              </a:cxnLst>
              <a:rect l="T12" t="T13" r="T14" b="T15"/>
              <a:pathLst>
                <a:path w="21600" h="21600">
                  <a:moveTo>
                    <a:pt x="16200" y="0"/>
                  </a:moveTo>
                  <a:lnTo>
                    <a:pt x="16200" y="5400"/>
                  </a:lnTo>
                  <a:lnTo>
                    <a:pt x="3375" y="5400"/>
                  </a:lnTo>
                  <a:lnTo>
                    <a:pt x="3375" y="16200"/>
                  </a:lnTo>
                  <a:lnTo>
                    <a:pt x="16200" y="16200"/>
                  </a:lnTo>
                  <a:lnTo>
                    <a:pt x="16200" y="21600"/>
                  </a:lnTo>
                  <a:lnTo>
                    <a:pt x="21600" y="10800"/>
                  </a:lnTo>
                  <a:close/>
                </a:path>
                <a:path w="21600" h="21600">
                  <a:moveTo>
                    <a:pt x="1350" y="5400"/>
                  </a:moveTo>
                  <a:lnTo>
                    <a:pt x="1350" y="16200"/>
                  </a:lnTo>
                  <a:lnTo>
                    <a:pt x="2700" y="16200"/>
                  </a:lnTo>
                  <a:lnTo>
                    <a:pt x="2700" y="5400"/>
                  </a:lnTo>
                  <a:close/>
                </a:path>
                <a:path w="21600" h="21600">
                  <a:moveTo>
                    <a:pt x="0" y="5400"/>
                  </a:moveTo>
                  <a:lnTo>
                    <a:pt x="0" y="16200"/>
                  </a:lnTo>
                  <a:lnTo>
                    <a:pt x="675" y="16200"/>
                  </a:lnTo>
                  <a:lnTo>
                    <a:pt x="675" y="5400"/>
                  </a:lnTo>
                  <a:close/>
                </a:path>
              </a:pathLst>
            </a:custGeom>
            <a:gradFill rotWithShape="1">
              <a:gsLst>
                <a:gs pos="0">
                  <a:schemeClr val="bg1"/>
                </a:gs>
                <a:gs pos="100000">
                  <a:srgbClr val="336699"/>
                </a:gs>
              </a:gsLst>
              <a:lin ang="5400000" scaled="1"/>
            </a:gradFill>
            <a:ln w="38100">
              <a:solidFill>
                <a:schemeClr val="folHlink"/>
              </a:solidFill>
              <a:miter lim="800000"/>
              <a:headEnd/>
              <a:tailEnd/>
            </a:ln>
          </p:spPr>
          <p:txBody>
            <a:bodyPr wrap="none" tIns="360000" anchor="ctr"/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eaLnBrk="1" hangingPunct="1"/>
              <a:endParaRPr lang="ko-KR" altLang="en-US"/>
            </a:p>
          </p:txBody>
        </p:sp>
        <p:sp>
          <p:nvSpPr>
            <p:cNvPr id="349" name="Oval 348"/>
            <p:cNvSpPr>
              <a:spLocks noChangeArrowheads="1"/>
            </p:cNvSpPr>
            <p:nvPr/>
          </p:nvSpPr>
          <p:spPr bwMode="auto">
            <a:xfrm>
              <a:off x="6718300" y="3849688"/>
              <a:ext cx="619125" cy="55562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/>
              <a:r>
                <a:rPr lang="en-US" altLang="ko-KR" sz="1400">
                  <a:solidFill>
                    <a:srgbClr val="000000"/>
                  </a:solidFill>
                  <a:latin typeface="Century Gothic" pitchFamily="34" charset="0"/>
                </a:rPr>
                <a:t>RA</a:t>
              </a:r>
            </a:p>
          </p:txBody>
        </p:sp>
        <p:sp>
          <p:nvSpPr>
            <p:cNvPr id="350" name="Oval 349"/>
            <p:cNvSpPr>
              <a:spLocks noChangeArrowheads="1"/>
            </p:cNvSpPr>
            <p:nvPr/>
          </p:nvSpPr>
          <p:spPr bwMode="auto">
            <a:xfrm>
              <a:off x="6718300" y="4745038"/>
              <a:ext cx="614363" cy="55562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FFFF99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/>
              <a:r>
                <a:rPr lang="en-US" altLang="ko-KR" sz="1400">
                  <a:solidFill>
                    <a:srgbClr val="000000"/>
                  </a:solidFill>
                  <a:latin typeface="Century Gothic" pitchFamily="34" charset="0"/>
                </a:rPr>
                <a:t>LRA</a:t>
              </a:r>
            </a:p>
          </p:txBody>
        </p:sp>
        <p:sp>
          <p:nvSpPr>
            <p:cNvPr id="351" name="Oval 350"/>
            <p:cNvSpPr>
              <a:spLocks noChangeArrowheads="1"/>
            </p:cNvSpPr>
            <p:nvPr/>
          </p:nvSpPr>
          <p:spPr bwMode="auto">
            <a:xfrm>
              <a:off x="6732588" y="2944813"/>
              <a:ext cx="596900" cy="600075"/>
            </a:xfrm>
            <a:prstGeom prst="ellipse">
              <a:avLst/>
            </a:prstGeom>
            <a:gradFill rotWithShape="0">
              <a:gsLst>
                <a:gs pos="0">
                  <a:srgbClr val="FFFFFF"/>
                </a:gs>
                <a:gs pos="100000">
                  <a:srgbClr val="00CC99"/>
                </a:gs>
              </a:gsLst>
              <a:lin ang="5400000" scaled="1"/>
            </a:gradFill>
            <a:ln w="12700">
              <a:solidFill>
                <a:schemeClr val="tx1"/>
              </a:solidFill>
              <a:round/>
              <a:headEnd/>
              <a:tailEnd/>
            </a:ln>
          </p:spPr>
          <p:txBody>
            <a:bodyPr wrap="none" anchor="ctr"/>
            <a:lstStyle>
              <a:lvl1pPr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/>
              <a:r>
                <a:rPr lang="en-US" altLang="ko-KR" sz="1400">
                  <a:latin typeface="Century Gothic" pitchFamily="34" charset="0"/>
                </a:rPr>
                <a:t>CA</a:t>
              </a:r>
            </a:p>
          </p:txBody>
        </p:sp>
        <p:sp>
          <p:nvSpPr>
            <p:cNvPr id="352" name="Rectangle 351"/>
            <p:cNvSpPr>
              <a:spLocks noChangeArrowheads="1"/>
            </p:cNvSpPr>
            <p:nvPr/>
          </p:nvSpPr>
          <p:spPr bwMode="auto">
            <a:xfrm>
              <a:off x="517525" y="1431925"/>
              <a:ext cx="1063625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 b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GPKI</a:t>
              </a:r>
            </a:p>
          </p:txBody>
        </p:sp>
        <p:sp>
          <p:nvSpPr>
            <p:cNvPr id="353" name="Rectangle 352"/>
            <p:cNvSpPr>
              <a:spLocks noChangeArrowheads="1"/>
            </p:cNvSpPr>
            <p:nvPr/>
          </p:nvSpPr>
          <p:spPr bwMode="auto">
            <a:xfrm>
              <a:off x="6499225" y="1431925"/>
              <a:ext cx="1063625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 b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en-US" altLang="ko-KR" sz="1800"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NPKI</a:t>
              </a:r>
            </a:p>
          </p:txBody>
        </p:sp>
        <p:sp>
          <p:nvSpPr>
            <p:cNvPr id="354" name="Rectangle 353"/>
            <p:cNvSpPr>
              <a:spLocks noChangeArrowheads="1"/>
            </p:cNvSpPr>
            <p:nvPr/>
          </p:nvSpPr>
          <p:spPr bwMode="auto">
            <a:xfrm>
              <a:off x="3251200" y="1466850"/>
              <a:ext cx="2659063" cy="320675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 lIns="0" rIns="0" bIns="0">
              <a:spAutoFit/>
            </a:bodyPr>
            <a:lstStyle/>
            <a:p>
              <a:pPr algn="ctr">
                <a:spcBef>
                  <a:spcPct val="50000"/>
                </a:spcBef>
                <a:defRPr/>
              </a:pPr>
              <a:r>
                <a:rPr lang="ko-KR" altLang="en-US" sz="1800">
                  <a:solidFill>
                    <a:schemeClr val="accent1"/>
                  </a:solidFill>
                  <a:effectLst>
                    <a:outerShdw blurRad="38100" dist="38100" dir="2700000" algn="tl">
                      <a:srgbClr val="C0C0C0"/>
                    </a:outerShdw>
                  </a:effectLst>
                  <a:latin typeface="HY헤드라인M" pitchFamily="18" charset="-127"/>
                  <a:ea typeface="HY헤드라인M" pitchFamily="18" charset="-127"/>
                </a:rPr>
                <a:t>최상위 인증기관</a:t>
              </a:r>
            </a:p>
          </p:txBody>
        </p:sp>
      </p:grpSp>
      <p:sp>
        <p:nvSpPr>
          <p:cNvPr id="3" name="TextBox 2"/>
          <p:cNvSpPr txBox="1"/>
          <p:nvPr/>
        </p:nvSpPr>
        <p:spPr>
          <a:xfrm>
            <a:off x="827584" y="6309320"/>
            <a:ext cx="17844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정부</a:t>
            </a:r>
            <a:r>
              <a:rPr lang="en-US" altLang="ko-KR" dirty="0" smtClean="0"/>
              <a:t>, </a:t>
            </a:r>
            <a:r>
              <a:rPr lang="ko-KR" altLang="en-US" dirty="0" smtClean="0"/>
              <a:t>행정 영역</a:t>
            </a:r>
            <a:endParaRPr lang="ko-KR" altLang="en-US" dirty="0"/>
          </a:p>
        </p:txBody>
      </p:sp>
      <p:sp>
        <p:nvSpPr>
          <p:cNvPr id="356" name="TextBox 355"/>
          <p:cNvSpPr txBox="1"/>
          <p:nvPr/>
        </p:nvSpPr>
        <p:spPr>
          <a:xfrm>
            <a:off x="6910643" y="6309320"/>
            <a:ext cx="118974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민간 영역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091477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전자정부에서의 활용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18</a:t>
            </a:fld>
            <a:endParaRPr lang="ko-KR" altLang="en-US" dirty="0"/>
          </a:p>
        </p:txBody>
      </p:sp>
      <p:grpSp>
        <p:nvGrpSpPr>
          <p:cNvPr id="49" name="그룹 48"/>
          <p:cNvGrpSpPr/>
          <p:nvPr/>
        </p:nvGrpSpPr>
        <p:grpSpPr>
          <a:xfrm>
            <a:off x="352425" y="1484313"/>
            <a:ext cx="8539163" cy="4681537"/>
            <a:chOff x="352425" y="1484313"/>
            <a:chExt cx="8539163" cy="4681537"/>
          </a:xfrm>
        </p:grpSpPr>
        <p:pic>
          <p:nvPicPr>
            <p:cNvPr id="5" name="Picture 3" descr="NEIS홈페이지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571875" y="1916113"/>
              <a:ext cx="1927225" cy="19431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6" name="Picture 4" descr="전자정부G4C 홈페이지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79575" y="1916113"/>
              <a:ext cx="1836738" cy="187483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7" name="Picture 5" descr="조달청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5494338" y="1916113"/>
              <a:ext cx="1727200" cy="18478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pic>
          <p:nvPicPr>
            <p:cNvPr id="8" name="Picture 6" descr="특허청"/>
            <p:cNvPicPr>
              <a:picLocks noChangeAspect="1" noChangeArrowheads="1"/>
            </p:cNvPicPr>
            <p:nvPr/>
          </p:nvPicPr>
          <p:blipFill>
            <a:blip r:embed="rId5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7229475" y="1916113"/>
              <a:ext cx="1662113" cy="191770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9" name="Rectangle 7"/>
            <p:cNvSpPr>
              <a:spLocks noChangeArrowheads="1"/>
            </p:cNvSpPr>
            <p:nvPr/>
          </p:nvSpPr>
          <p:spPr bwMode="auto">
            <a:xfrm>
              <a:off x="3575050" y="1916113"/>
              <a:ext cx="1916113" cy="2160587"/>
            </a:xfrm>
            <a:prstGeom prst="rect">
              <a:avLst/>
            </a:prstGeom>
            <a:noFill/>
            <a:ln w="9525">
              <a:solidFill>
                <a:srgbClr val="0032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b" anchorCtr="1"/>
            <a:lstStyle>
              <a:lvl1pPr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itchFamily="2" charset="2"/>
                <a:buNone/>
              </a:pPr>
              <a:r>
                <a:rPr lang="ko-KR" altLang="en-US" sz="1000">
                  <a:solidFill>
                    <a:srgbClr val="001456"/>
                  </a:solidFill>
                  <a:latin typeface="굴림" charset="-127"/>
                </a:rPr>
                <a:t>교육행정정보서비스 </a:t>
              </a:r>
              <a:r>
                <a:rPr lang="en-US" altLang="ko-KR" sz="1000">
                  <a:solidFill>
                    <a:srgbClr val="001456"/>
                  </a:solidFill>
                  <a:latin typeface="굴림" charset="-127"/>
                </a:rPr>
                <a:t>(NEIS)</a:t>
              </a:r>
            </a:p>
          </p:txBody>
        </p:sp>
        <p:sp>
          <p:nvSpPr>
            <p:cNvPr id="10" name="Rectangle 8"/>
            <p:cNvSpPr>
              <a:spLocks noChangeArrowheads="1"/>
            </p:cNvSpPr>
            <p:nvPr/>
          </p:nvSpPr>
          <p:spPr bwMode="auto">
            <a:xfrm>
              <a:off x="7229475" y="1916113"/>
              <a:ext cx="1662113" cy="2160587"/>
            </a:xfrm>
            <a:prstGeom prst="rect">
              <a:avLst/>
            </a:prstGeom>
            <a:noFill/>
            <a:ln w="9525">
              <a:solidFill>
                <a:srgbClr val="0032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b" anchorCtr="1"/>
            <a:lstStyle>
              <a:lvl1pPr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itchFamily="2" charset="2"/>
                <a:buNone/>
              </a:pPr>
              <a:r>
                <a:rPr lang="ko-KR" altLang="en-US" sz="1000">
                  <a:solidFill>
                    <a:srgbClr val="001456"/>
                  </a:solidFill>
                  <a:latin typeface="굴림" charset="-127"/>
                </a:rPr>
                <a:t>특허넷시스템 </a:t>
              </a:r>
            </a:p>
          </p:txBody>
        </p:sp>
        <p:sp>
          <p:nvSpPr>
            <p:cNvPr id="11" name="Rectangle 9"/>
            <p:cNvSpPr>
              <a:spLocks noChangeArrowheads="1"/>
            </p:cNvSpPr>
            <p:nvPr/>
          </p:nvSpPr>
          <p:spPr bwMode="auto">
            <a:xfrm>
              <a:off x="5491163" y="1916113"/>
              <a:ext cx="1738312" cy="2160587"/>
            </a:xfrm>
            <a:prstGeom prst="rect">
              <a:avLst/>
            </a:prstGeom>
            <a:noFill/>
            <a:ln w="9525">
              <a:solidFill>
                <a:srgbClr val="0032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b" anchorCtr="1"/>
            <a:lstStyle>
              <a:lvl1pPr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itchFamily="2" charset="2"/>
                <a:buNone/>
              </a:pPr>
              <a:r>
                <a:rPr lang="ko-KR" altLang="en-US" sz="1000">
                  <a:solidFill>
                    <a:srgbClr val="001456"/>
                  </a:solidFill>
                  <a:latin typeface="굴림" charset="-127"/>
                </a:rPr>
                <a:t>전자조달시스템 </a:t>
              </a:r>
              <a:r>
                <a:rPr lang="en-US" altLang="ko-KR" sz="1000">
                  <a:solidFill>
                    <a:srgbClr val="001456"/>
                  </a:solidFill>
                  <a:latin typeface="굴림" charset="-127"/>
                </a:rPr>
                <a:t>(G2B)</a:t>
              </a:r>
            </a:p>
          </p:txBody>
        </p:sp>
        <p:sp>
          <p:nvSpPr>
            <p:cNvPr id="12" name="Rectangle 10"/>
            <p:cNvSpPr>
              <a:spLocks noChangeArrowheads="1"/>
            </p:cNvSpPr>
            <p:nvPr/>
          </p:nvSpPr>
          <p:spPr bwMode="auto">
            <a:xfrm>
              <a:off x="1657350" y="1916113"/>
              <a:ext cx="1917700" cy="2160587"/>
            </a:xfrm>
            <a:prstGeom prst="rect">
              <a:avLst/>
            </a:prstGeom>
            <a:noFill/>
            <a:ln w="9525">
              <a:solidFill>
                <a:srgbClr val="0032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b" anchorCtr="1"/>
            <a:lstStyle>
              <a:lvl1pPr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itchFamily="2" charset="2"/>
                <a:buNone/>
              </a:pPr>
              <a:r>
                <a:rPr lang="ko-KR" altLang="en-US" sz="1000">
                  <a:solidFill>
                    <a:srgbClr val="001456"/>
                  </a:solidFill>
                  <a:latin typeface="굴림" charset="-127"/>
                </a:rPr>
                <a:t>전자민원 </a:t>
              </a:r>
              <a:r>
                <a:rPr lang="en-US" altLang="ko-KR" sz="1000">
                  <a:solidFill>
                    <a:srgbClr val="001456"/>
                  </a:solidFill>
                  <a:latin typeface="굴림" charset="-127"/>
                </a:rPr>
                <a:t>(G4C)</a:t>
              </a:r>
            </a:p>
          </p:txBody>
        </p:sp>
        <p:sp>
          <p:nvSpPr>
            <p:cNvPr id="13" name="Rectangle 11"/>
            <p:cNvSpPr>
              <a:spLocks noChangeArrowheads="1"/>
            </p:cNvSpPr>
            <p:nvPr/>
          </p:nvSpPr>
          <p:spPr bwMode="auto">
            <a:xfrm>
              <a:off x="995363" y="4419600"/>
              <a:ext cx="620712" cy="304800"/>
            </a:xfrm>
            <a:prstGeom prst="rect">
              <a:avLst/>
            </a:prstGeom>
            <a:solidFill>
              <a:srgbClr val="003296"/>
            </a:solidFill>
            <a:ln w="9525">
              <a:solidFill>
                <a:srgbClr val="003296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>
              <a:lvl1pPr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itchFamily="2" charset="2"/>
                <a:buNone/>
              </a:pPr>
              <a:r>
                <a:rPr lang="ko-KR" altLang="en-US" sz="1000">
                  <a:solidFill>
                    <a:schemeClr val="bg1"/>
                  </a:solidFill>
                  <a:latin typeface="굴림" charset="-127"/>
                </a:rPr>
                <a:t>행정</a:t>
              </a:r>
            </a:p>
          </p:txBody>
        </p:sp>
        <p:sp>
          <p:nvSpPr>
            <p:cNvPr id="14" name="Rectangle 12"/>
            <p:cNvSpPr>
              <a:spLocks noChangeArrowheads="1"/>
            </p:cNvSpPr>
            <p:nvPr/>
          </p:nvSpPr>
          <p:spPr bwMode="auto">
            <a:xfrm>
              <a:off x="995363" y="4724400"/>
              <a:ext cx="623887" cy="344488"/>
            </a:xfrm>
            <a:prstGeom prst="rect">
              <a:avLst/>
            </a:prstGeom>
            <a:solidFill>
              <a:srgbClr val="00329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 anchorCtr="1"/>
            <a:lstStyle>
              <a:lvl1pPr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itchFamily="2" charset="2"/>
                <a:buNone/>
              </a:pPr>
              <a:r>
                <a:rPr lang="ko-KR" altLang="en-US" sz="1000">
                  <a:solidFill>
                    <a:schemeClr val="bg1"/>
                  </a:solidFill>
                  <a:latin typeface="굴림" charset="-127"/>
                </a:rPr>
                <a:t>대민</a:t>
              </a:r>
            </a:p>
          </p:txBody>
        </p:sp>
        <p:sp>
          <p:nvSpPr>
            <p:cNvPr id="15" name="Rectangle 13"/>
            <p:cNvSpPr>
              <a:spLocks noChangeArrowheads="1"/>
            </p:cNvSpPr>
            <p:nvPr/>
          </p:nvSpPr>
          <p:spPr bwMode="auto">
            <a:xfrm>
              <a:off x="3575050" y="5800725"/>
              <a:ext cx="1916113" cy="365125"/>
            </a:xfrm>
            <a:prstGeom prst="rect">
              <a:avLst/>
            </a:prstGeom>
            <a:noFill/>
            <a:ln w="9525">
              <a:solidFill>
                <a:srgbClr val="0032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itchFamily="2" charset="2"/>
                <a:buNone/>
              </a:pPr>
              <a:r>
                <a:rPr lang="ko-KR" altLang="en-US" sz="1000" b="0">
                  <a:latin typeface="굴림" charset="-127"/>
                </a:rPr>
                <a:t>지역교육청 전산실 담당자</a:t>
              </a:r>
            </a:p>
          </p:txBody>
        </p:sp>
        <p:sp>
          <p:nvSpPr>
            <p:cNvPr id="16" name="Rectangle 14"/>
            <p:cNvSpPr>
              <a:spLocks noChangeArrowheads="1"/>
            </p:cNvSpPr>
            <p:nvPr/>
          </p:nvSpPr>
          <p:spPr bwMode="auto">
            <a:xfrm>
              <a:off x="3575050" y="5562600"/>
              <a:ext cx="1916113" cy="238125"/>
            </a:xfrm>
            <a:prstGeom prst="rect">
              <a:avLst/>
            </a:prstGeom>
            <a:noFill/>
            <a:ln w="9525">
              <a:solidFill>
                <a:srgbClr val="0032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itchFamily="2" charset="2"/>
                <a:buNone/>
              </a:pPr>
              <a:r>
                <a:rPr lang="en-US" altLang="ko-KR" sz="1000" b="0">
                  <a:latin typeface="굴림" charset="-127"/>
                </a:rPr>
                <a:t>RA  </a:t>
              </a:r>
              <a:r>
                <a:rPr lang="ko-KR" altLang="en-US" sz="1000" b="0">
                  <a:latin typeface="굴림" charset="-127"/>
                </a:rPr>
                <a:t>이중화 </a:t>
              </a:r>
            </a:p>
          </p:txBody>
        </p:sp>
        <p:sp>
          <p:nvSpPr>
            <p:cNvPr id="17" name="Rectangle 15"/>
            <p:cNvSpPr>
              <a:spLocks noChangeArrowheads="1"/>
            </p:cNvSpPr>
            <p:nvPr/>
          </p:nvSpPr>
          <p:spPr bwMode="auto">
            <a:xfrm>
              <a:off x="3575050" y="5040313"/>
              <a:ext cx="1916113" cy="522287"/>
            </a:xfrm>
            <a:prstGeom prst="rect">
              <a:avLst/>
            </a:prstGeom>
            <a:noFill/>
            <a:ln w="9525">
              <a:solidFill>
                <a:srgbClr val="0032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itchFamily="2" charset="2"/>
                <a:buNone/>
              </a:pPr>
              <a:r>
                <a:rPr lang="ko-KR" altLang="en-US" sz="1000" b="0">
                  <a:latin typeface="굴림" charset="-127"/>
                </a:rPr>
                <a:t>행정업무</a:t>
              </a:r>
            </a:p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itchFamily="2" charset="2"/>
                <a:buNone/>
              </a:pPr>
              <a:r>
                <a:rPr lang="ko-KR" altLang="en-US" sz="1000" b="0">
                  <a:latin typeface="굴림" charset="-127"/>
                </a:rPr>
                <a:t>중요 정보의 암호화</a:t>
              </a:r>
              <a:r>
                <a:rPr lang="en-US" altLang="ko-KR" sz="1000" b="0">
                  <a:latin typeface="굴림" charset="-127"/>
                </a:rPr>
                <a:t>, </a:t>
              </a:r>
              <a:r>
                <a:rPr lang="ko-KR" altLang="en-US" sz="1000" b="0">
                  <a:latin typeface="굴림" charset="-127"/>
                </a:rPr>
                <a:t>전자서명</a:t>
              </a:r>
            </a:p>
          </p:txBody>
        </p:sp>
        <p:sp>
          <p:nvSpPr>
            <p:cNvPr id="18" name="Rectangle 16"/>
            <p:cNvSpPr>
              <a:spLocks noChangeArrowheads="1"/>
            </p:cNvSpPr>
            <p:nvPr/>
          </p:nvSpPr>
          <p:spPr bwMode="auto">
            <a:xfrm>
              <a:off x="3575050" y="4710113"/>
              <a:ext cx="1916113" cy="330200"/>
            </a:xfrm>
            <a:prstGeom prst="rect">
              <a:avLst/>
            </a:prstGeom>
            <a:noFill/>
            <a:ln w="9525">
              <a:solidFill>
                <a:srgbClr val="0032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itchFamily="2" charset="2"/>
                <a:buNone/>
              </a:pPr>
              <a:r>
                <a:rPr lang="ko-KR" altLang="en-US" sz="1000" b="0">
                  <a:latin typeface="굴림" charset="-127"/>
                </a:rPr>
                <a:t>공인인증</a:t>
              </a:r>
            </a:p>
          </p:txBody>
        </p:sp>
        <p:sp>
          <p:nvSpPr>
            <p:cNvPr id="19" name="Rectangle 17"/>
            <p:cNvSpPr>
              <a:spLocks noChangeArrowheads="1"/>
            </p:cNvSpPr>
            <p:nvPr/>
          </p:nvSpPr>
          <p:spPr bwMode="auto">
            <a:xfrm>
              <a:off x="3575050" y="4419600"/>
              <a:ext cx="1916113" cy="288925"/>
            </a:xfrm>
            <a:prstGeom prst="rect">
              <a:avLst/>
            </a:prstGeom>
            <a:noFill/>
            <a:ln w="9525">
              <a:solidFill>
                <a:srgbClr val="0032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itchFamily="2" charset="2"/>
                <a:buNone/>
              </a:pPr>
              <a:r>
                <a:rPr lang="ko-KR" altLang="en-US" sz="1000" b="0">
                  <a:latin typeface="굴림" charset="-127"/>
                </a:rPr>
                <a:t>공인인증</a:t>
              </a:r>
              <a:r>
                <a:rPr lang="en-US" altLang="ko-KR" sz="1000" b="0">
                  <a:latin typeface="굴림" charset="-127"/>
                </a:rPr>
                <a:t>(</a:t>
              </a:r>
              <a:r>
                <a:rPr lang="ko-KR" altLang="en-US" sz="1000" b="0">
                  <a:latin typeface="굴림" charset="-127"/>
                </a:rPr>
                <a:t>교육부용</a:t>
              </a:r>
              <a:r>
                <a:rPr lang="en-US" altLang="ko-KR" sz="1000" b="0">
                  <a:latin typeface="굴림" charset="-127"/>
                </a:rPr>
                <a:t>)</a:t>
              </a:r>
            </a:p>
          </p:txBody>
        </p:sp>
        <p:sp>
          <p:nvSpPr>
            <p:cNvPr id="20" name="Rectangle 18"/>
            <p:cNvSpPr>
              <a:spLocks noChangeArrowheads="1"/>
            </p:cNvSpPr>
            <p:nvPr/>
          </p:nvSpPr>
          <p:spPr bwMode="auto">
            <a:xfrm>
              <a:off x="3575050" y="4132263"/>
              <a:ext cx="1916113" cy="287337"/>
            </a:xfrm>
            <a:prstGeom prst="rect">
              <a:avLst/>
            </a:prstGeom>
            <a:noFill/>
            <a:ln w="9525">
              <a:solidFill>
                <a:srgbClr val="0032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itchFamily="2" charset="2"/>
                <a:buNone/>
              </a:pPr>
              <a:r>
                <a:rPr lang="en-US" altLang="ko-KR" sz="1000" b="0">
                  <a:latin typeface="굴림" charset="-127"/>
                </a:rPr>
                <a:t>RA </a:t>
              </a:r>
            </a:p>
          </p:txBody>
        </p:sp>
        <p:sp>
          <p:nvSpPr>
            <p:cNvPr id="21" name="Rectangle 19"/>
            <p:cNvSpPr>
              <a:spLocks noChangeArrowheads="1"/>
            </p:cNvSpPr>
            <p:nvPr/>
          </p:nvSpPr>
          <p:spPr bwMode="auto">
            <a:xfrm>
              <a:off x="3587750" y="1484313"/>
              <a:ext cx="1873250" cy="288925"/>
            </a:xfrm>
            <a:prstGeom prst="rect">
              <a:avLst/>
            </a:prstGeom>
            <a:solidFill>
              <a:srgbClr val="336699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l"/>
            </a:scene3d>
            <a:sp3d extrusionH="887400" prstMaterial="legacyMetal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lIns="0" tIns="0" rIns="0" bIns="0" anchor="ctr">
              <a:flatTx/>
            </a:bodyPr>
            <a:lstStyle>
              <a:lvl1pPr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itchFamily="2" charset="2"/>
                <a:buNone/>
              </a:pPr>
              <a:r>
                <a:rPr lang="ko-KR" altLang="en-US" sz="1000">
                  <a:solidFill>
                    <a:schemeClr val="bg1"/>
                  </a:solidFill>
                  <a:latin typeface="굴림" charset="-127"/>
                </a:rPr>
                <a:t>교육부</a:t>
              </a:r>
            </a:p>
          </p:txBody>
        </p:sp>
        <p:sp>
          <p:nvSpPr>
            <p:cNvPr id="22" name="Rectangle 20"/>
            <p:cNvSpPr>
              <a:spLocks noChangeArrowheads="1"/>
            </p:cNvSpPr>
            <p:nvPr/>
          </p:nvSpPr>
          <p:spPr bwMode="auto">
            <a:xfrm>
              <a:off x="7229475" y="4132263"/>
              <a:ext cx="1662113" cy="287337"/>
            </a:xfrm>
            <a:prstGeom prst="rect">
              <a:avLst/>
            </a:prstGeom>
            <a:noFill/>
            <a:ln w="9525">
              <a:solidFill>
                <a:srgbClr val="0032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itchFamily="2" charset="2"/>
                <a:buNone/>
              </a:pPr>
              <a:r>
                <a:rPr lang="en-US" altLang="ko-KR" sz="1000" b="0">
                  <a:latin typeface="굴림" charset="-127"/>
                </a:rPr>
                <a:t>CA  </a:t>
              </a:r>
            </a:p>
          </p:txBody>
        </p:sp>
        <p:sp>
          <p:nvSpPr>
            <p:cNvPr id="23" name="Rectangle 21"/>
            <p:cNvSpPr>
              <a:spLocks noChangeArrowheads="1"/>
            </p:cNvSpPr>
            <p:nvPr/>
          </p:nvSpPr>
          <p:spPr bwMode="auto">
            <a:xfrm>
              <a:off x="5491163" y="4132263"/>
              <a:ext cx="1738312" cy="287337"/>
            </a:xfrm>
            <a:prstGeom prst="rect">
              <a:avLst/>
            </a:prstGeom>
            <a:noFill/>
            <a:ln w="9525">
              <a:solidFill>
                <a:srgbClr val="0032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itchFamily="2" charset="2"/>
                <a:buNone/>
              </a:pPr>
              <a:r>
                <a:rPr lang="en-US" altLang="ko-KR" sz="1000" b="0">
                  <a:latin typeface="굴림" charset="-127"/>
                </a:rPr>
                <a:t>X </a:t>
              </a:r>
            </a:p>
          </p:txBody>
        </p:sp>
        <p:sp>
          <p:nvSpPr>
            <p:cNvPr id="24" name="Rectangle 22"/>
            <p:cNvSpPr>
              <a:spLocks noChangeArrowheads="1"/>
            </p:cNvSpPr>
            <p:nvPr/>
          </p:nvSpPr>
          <p:spPr bwMode="auto">
            <a:xfrm>
              <a:off x="1657350" y="4132263"/>
              <a:ext cx="1917700" cy="287337"/>
            </a:xfrm>
            <a:prstGeom prst="rect">
              <a:avLst/>
            </a:prstGeom>
            <a:noFill/>
            <a:ln w="9525">
              <a:solidFill>
                <a:srgbClr val="0032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itchFamily="2" charset="2"/>
                <a:buNone/>
              </a:pPr>
              <a:r>
                <a:rPr lang="ko-KR" altLang="en-US" sz="1000" b="0">
                  <a:latin typeface="굴림" charset="-127"/>
                </a:rPr>
                <a:t>인증센터 구축</a:t>
              </a:r>
            </a:p>
          </p:txBody>
        </p:sp>
        <p:sp>
          <p:nvSpPr>
            <p:cNvPr id="25" name="Rectangle 23"/>
            <p:cNvSpPr>
              <a:spLocks noChangeArrowheads="1"/>
            </p:cNvSpPr>
            <p:nvPr/>
          </p:nvSpPr>
          <p:spPr bwMode="auto">
            <a:xfrm>
              <a:off x="7229475" y="4710113"/>
              <a:ext cx="1662113" cy="330200"/>
            </a:xfrm>
            <a:prstGeom prst="rect">
              <a:avLst/>
            </a:prstGeom>
            <a:noFill/>
            <a:ln w="9525">
              <a:solidFill>
                <a:srgbClr val="0032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itchFamily="2" charset="2"/>
                <a:buNone/>
              </a:pPr>
              <a:r>
                <a:rPr lang="ko-KR" altLang="en-US" sz="1000" b="0">
                  <a:latin typeface="굴림" charset="-127"/>
                </a:rPr>
                <a:t>사설인증서</a:t>
              </a:r>
              <a:r>
                <a:rPr lang="en-US" altLang="ko-KR" sz="1000" b="0">
                  <a:latin typeface="굴림" charset="-127"/>
                </a:rPr>
                <a:t>, </a:t>
              </a:r>
              <a:r>
                <a:rPr lang="ko-KR" altLang="en-US" sz="1000" b="0">
                  <a:latin typeface="굴림" charset="-127"/>
                </a:rPr>
                <a:t>공인인증서</a:t>
              </a:r>
            </a:p>
          </p:txBody>
        </p:sp>
        <p:sp>
          <p:nvSpPr>
            <p:cNvPr id="26" name="Rectangle 24"/>
            <p:cNvSpPr>
              <a:spLocks noChangeArrowheads="1"/>
            </p:cNvSpPr>
            <p:nvPr/>
          </p:nvSpPr>
          <p:spPr bwMode="auto">
            <a:xfrm>
              <a:off x="5491163" y="4710113"/>
              <a:ext cx="1738312" cy="330200"/>
            </a:xfrm>
            <a:prstGeom prst="rect">
              <a:avLst/>
            </a:prstGeom>
            <a:noFill/>
            <a:ln w="9525">
              <a:solidFill>
                <a:srgbClr val="0032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itchFamily="2" charset="2"/>
                <a:buNone/>
              </a:pPr>
              <a:r>
                <a:rPr lang="ko-KR" altLang="en-US" sz="1000" b="0">
                  <a:latin typeface="굴림" charset="-127"/>
                </a:rPr>
                <a:t>공인인증서</a:t>
              </a:r>
            </a:p>
          </p:txBody>
        </p:sp>
        <p:sp>
          <p:nvSpPr>
            <p:cNvPr id="27" name="Rectangle 25"/>
            <p:cNvSpPr>
              <a:spLocks noChangeArrowheads="1"/>
            </p:cNvSpPr>
            <p:nvPr/>
          </p:nvSpPr>
          <p:spPr bwMode="auto">
            <a:xfrm>
              <a:off x="1657350" y="4710113"/>
              <a:ext cx="1917700" cy="330200"/>
            </a:xfrm>
            <a:prstGeom prst="rect">
              <a:avLst/>
            </a:prstGeom>
            <a:noFill/>
            <a:ln w="9525">
              <a:solidFill>
                <a:srgbClr val="0032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itchFamily="2" charset="2"/>
                <a:buNone/>
              </a:pPr>
              <a:r>
                <a:rPr lang="ko-KR" altLang="en-US" sz="1000" b="0">
                  <a:latin typeface="굴림" charset="-127"/>
                </a:rPr>
                <a:t>공인인증</a:t>
              </a:r>
            </a:p>
          </p:txBody>
        </p:sp>
        <p:sp>
          <p:nvSpPr>
            <p:cNvPr id="28" name="Rectangle 26"/>
            <p:cNvSpPr>
              <a:spLocks noChangeArrowheads="1"/>
            </p:cNvSpPr>
            <p:nvPr/>
          </p:nvSpPr>
          <p:spPr bwMode="auto">
            <a:xfrm>
              <a:off x="7229475" y="5800725"/>
              <a:ext cx="1662113" cy="365125"/>
            </a:xfrm>
            <a:prstGeom prst="rect">
              <a:avLst/>
            </a:prstGeom>
            <a:noFill/>
            <a:ln w="9525">
              <a:solidFill>
                <a:srgbClr val="0032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itchFamily="2" charset="2"/>
                <a:buNone/>
              </a:pPr>
              <a:r>
                <a:rPr lang="ko-KR" altLang="en-US" sz="1000" b="0">
                  <a:latin typeface="굴림" charset="-127"/>
                </a:rPr>
                <a:t>운영인원 필요 </a:t>
              </a:r>
            </a:p>
          </p:txBody>
        </p:sp>
        <p:sp>
          <p:nvSpPr>
            <p:cNvPr id="29" name="Rectangle 27"/>
            <p:cNvSpPr>
              <a:spLocks noChangeArrowheads="1"/>
            </p:cNvSpPr>
            <p:nvPr/>
          </p:nvSpPr>
          <p:spPr bwMode="auto">
            <a:xfrm>
              <a:off x="5491163" y="5800725"/>
              <a:ext cx="1738312" cy="365125"/>
            </a:xfrm>
            <a:prstGeom prst="rect">
              <a:avLst/>
            </a:prstGeom>
            <a:noFill/>
            <a:ln w="9525">
              <a:solidFill>
                <a:srgbClr val="0032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itchFamily="2" charset="2"/>
                <a:buNone/>
              </a:pPr>
              <a:r>
                <a:rPr lang="en-US" altLang="ko-KR" sz="1000" b="0">
                  <a:latin typeface="굴림" charset="-127"/>
                </a:rPr>
                <a:t>RA </a:t>
              </a:r>
              <a:r>
                <a:rPr lang="ko-KR" altLang="en-US" sz="1000" b="0">
                  <a:latin typeface="굴림" charset="-127"/>
                </a:rPr>
                <a:t>운영인원</a:t>
              </a:r>
              <a:r>
                <a:rPr lang="en-US" altLang="ko-KR" sz="1000" b="0">
                  <a:latin typeface="굴림" charset="-127"/>
                </a:rPr>
                <a:t>(X)</a:t>
              </a:r>
            </a:p>
          </p:txBody>
        </p:sp>
        <p:sp>
          <p:nvSpPr>
            <p:cNvPr id="30" name="Rectangle 28"/>
            <p:cNvSpPr>
              <a:spLocks noChangeArrowheads="1"/>
            </p:cNvSpPr>
            <p:nvPr/>
          </p:nvSpPr>
          <p:spPr bwMode="auto">
            <a:xfrm>
              <a:off x="1657350" y="5800725"/>
              <a:ext cx="1917700" cy="365125"/>
            </a:xfrm>
            <a:prstGeom prst="rect">
              <a:avLst/>
            </a:prstGeom>
            <a:noFill/>
            <a:ln w="9525">
              <a:solidFill>
                <a:srgbClr val="0032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itchFamily="2" charset="2"/>
                <a:buNone/>
              </a:pPr>
              <a:r>
                <a:rPr lang="ko-KR" altLang="en-US" sz="1000" b="0">
                  <a:latin typeface="굴림" charset="-127"/>
                </a:rPr>
                <a:t>운용관리</a:t>
              </a:r>
              <a:r>
                <a:rPr lang="en-US" altLang="ko-KR" sz="1000" b="0">
                  <a:latin typeface="굴림" charset="-127"/>
                </a:rPr>
                <a:t>(10~20</a:t>
              </a:r>
              <a:r>
                <a:rPr lang="ko-KR" altLang="en-US" sz="1000" b="0">
                  <a:latin typeface="굴림" charset="-127"/>
                </a:rPr>
                <a:t>명</a:t>
              </a:r>
              <a:r>
                <a:rPr lang="en-US" altLang="ko-KR" sz="1000" b="0">
                  <a:latin typeface="굴림" charset="-127"/>
                </a:rPr>
                <a:t>)</a:t>
              </a:r>
            </a:p>
          </p:txBody>
        </p:sp>
        <p:sp>
          <p:nvSpPr>
            <p:cNvPr id="31" name="Rectangle 29"/>
            <p:cNvSpPr>
              <a:spLocks noChangeArrowheads="1"/>
            </p:cNvSpPr>
            <p:nvPr/>
          </p:nvSpPr>
          <p:spPr bwMode="auto">
            <a:xfrm>
              <a:off x="7229475" y="5562600"/>
              <a:ext cx="1662113" cy="238125"/>
            </a:xfrm>
            <a:prstGeom prst="rect">
              <a:avLst/>
            </a:prstGeom>
            <a:noFill/>
            <a:ln w="9525">
              <a:solidFill>
                <a:srgbClr val="0032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itchFamily="2" charset="2"/>
                <a:buNone/>
              </a:pPr>
              <a:r>
                <a:rPr lang="ko-KR" altLang="en-US" sz="1000" b="0">
                  <a:latin typeface="굴림" charset="-127"/>
                </a:rPr>
                <a:t>사설 </a:t>
              </a:r>
              <a:r>
                <a:rPr lang="en-US" altLang="ko-KR" sz="1000" b="0">
                  <a:latin typeface="굴림" charset="-127"/>
                </a:rPr>
                <a:t>CA</a:t>
              </a:r>
              <a:r>
                <a:rPr lang="ko-KR" altLang="en-US" sz="1000" b="0">
                  <a:latin typeface="굴림" charset="-127"/>
                </a:rPr>
                <a:t>시스템</a:t>
              </a:r>
            </a:p>
          </p:txBody>
        </p:sp>
        <p:sp>
          <p:nvSpPr>
            <p:cNvPr id="32" name="Rectangle 30"/>
            <p:cNvSpPr>
              <a:spLocks noChangeArrowheads="1"/>
            </p:cNvSpPr>
            <p:nvPr/>
          </p:nvSpPr>
          <p:spPr bwMode="auto">
            <a:xfrm>
              <a:off x="5491163" y="5562600"/>
              <a:ext cx="1738312" cy="238125"/>
            </a:xfrm>
            <a:prstGeom prst="rect">
              <a:avLst/>
            </a:prstGeom>
            <a:noFill/>
            <a:ln w="9525">
              <a:solidFill>
                <a:srgbClr val="0032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itchFamily="2" charset="2"/>
                <a:buNone/>
              </a:pPr>
              <a:r>
                <a:rPr lang="en-US" altLang="ko-KR" sz="1000" b="0">
                  <a:latin typeface="굴림" charset="-127"/>
                </a:rPr>
                <a:t>X</a:t>
              </a:r>
            </a:p>
          </p:txBody>
        </p:sp>
        <p:sp>
          <p:nvSpPr>
            <p:cNvPr id="33" name="Rectangle 31"/>
            <p:cNvSpPr>
              <a:spLocks noChangeArrowheads="1"/>
            </p:cNvSpPr>
            <p:nvPr/>
          </p:nvSpPr>
          <p:spPr bwMode="auto">
            <a:xfrm>
              <a:off x="1657350" y="5562600"/>
              <a:ext cx="1917700" cy="238125"/>
            </a:xfrm>
            <a:prstGeom prst="rect">
              <a:avLst/>
            </a:prstGeom>
            <a:noFill/>
            <a:ln w="9525">
              <a:solidFill>
                <a:srgbClr val="0032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itchFamily="2" charset="2"/>
                <a:buNone/>
              </a:pPr>
              <a:r>
                <a:rPr lang="ko-KR" altLang="en-US" sz="1000" b="0">
                  <a:latin typeface="굴림" charset="-127"/>
                </a:rPr>
                <a:t>센터 운영 </a:t>
              </a:r>
            </a:p>
          </p:txBody>
        </p:sp>
        <p:sp>
          <p:nvSpPr>
            <p:cNvPr id="34" name="Rectangle 32"/>
            <p:cNvSpPr>
              <a:spLocks noChangeArrowheads="1"/>
            </p:cNvSpPr>
            <p:nvPr/>
          </p:nvSpPr>
          <p:spPr bwMode="auto">
            <a:xfrm>
              <a:off x="7229475" y="5040313"/>
              <a:ext cx="1662113" cy="522287"/>
            </a:xfrm>
            <a:prstGeom prst="rect">
              <a:avLst/>
            </a:prstGeom>
            <a:noFill/>
            <a:ln w="9525">
              <a:solidFill>
                <a:srgbClr val="0032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itchFamily="2" charset="2"/>
                <a:buNone/>
              </a:pPr>
              <a:r>
                <a:rPr lang="ko-KR" altLang="en-US" sz="1000" b="0">
                  <a:latin typeface="굴림" charset="-127"/>
                </a:rPr>
                <a:t>행정업무</a:t>
              </a:r>
            </a:p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itchFamily="2" charset="2"/>
                <a:buNone/>
              </a:pPr>
              <a:r>
                <a:rPr lang="ko-KR" altLang="en-US" sz="1000" b="0">
                  <a:latin typeface="굴림" charset="-127"/>
                </a:rPr>
                <a:t>전자출원 적용</a:t>
              </a:r>
            </a:p>
          </p:txBody>
        </p:sp>
        <p:sp>
          <p:nvSpPr>
            <p:cNvPr id="35" name="Rectangle 33"/>
            <p:cNvSpPr>
              <a:spLocks noChangeArrowheads="1"/>
            </p:cNvSpPr>
            <p:nvPr/>
          </p:nvSpPr>
          <p:spPr bwMode="auto">
            <a:xfrm>
              <a:off x="5491163" y="5040313"/>
              <a:ext cx="1738312" cy="522287"/>
            </a:xfrm>
            <a:prstGeom prst="rect">
              <a:avLst/>
            </a:prstGeom>
            <a:noFill/>
            <a:ln w="9525">
              <a:solidFill>
                <a:srgbClr val="0032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itchFamily="2" charset="2"/>
                <a:buNone/>
              </a:pPr>
              <a:r>
                <a:rPr lang="ko-KR" altLang="en-US" sz="1000" b="0">
                  <a:latin typeface="굴림" charset="-127"/>
                </a:rPr>
                <a:t>입찰업무</a:t>
              </a:r>
            </a:p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itchFamily="2" charset="2"/>
                <a:buNone/>
              </a:pPr>
              <a:r>
                <a:rPr lang="ko-KR" altLang="en-US" sz="1000" b="0">
                  <a:latin typeface="굴림" charset="-127"/>
                </a:rPr>
                <a:t>전자입찰서 </a:t>
              </a:r>
              <a:r>
                <a:rPr lang="en-US" altLang="ko-KR" sz="1000" b="0">
                  <a:latin typeface="굴림" charset="-127"/>
                </a:rPr>
                <a:t>(XML </a:t>
              </a:r>
              <a:r>
                <a:rPr lang="ko-KR" altLang="en-US" sz="1000" b="0">
                  <a:latin typeface="굴림" charset="-127"/>
                </a:rPr>
                <a:t>기반</a:t>
              </a:r>
              <a:r>
                <a:rPr lang="en-US" altLang="ko-KR" sz="1000" b="0">
                  <a:latin typeface="굴림" charset="-127"/>
                </a:rPr>
                <a:t>)</a:t>
              </a:r>
            </a:p>
          </p:txBody>
        </p:sp>
        <p:sp>
          <p:nvSpPr>
            <p:cNvPr id="36" name="Rectangle 34"/>
            <p:cNvSpPr>
              <a:spLocks noChangeArrowheads="1"/>
            </p:cNvSpPr>
            <p:nvPr/>
          </p:nvSpPr>
          <p:spPr bwMode="auto">
            <a:xfrm>
              <a:off x="1657350" y="5040313"/>
              <a:ext cx="1917700" cy="522287"/>
            </a:xfrm>
            <a:prstGeom prst="rect">
              <a:avLst/>
            </a:prstGeom>
            <a:noFill/>
            <a:ln w="9525">
              <a:solidFill>
                <a:srgbClr val="0032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itchFamily="2" charset="2"/>
                <a:buNone/>
              </a:pPr>
              <a:r>
                <a:rPr lang="ko-KR" altLang="en-US" sz="1000" b="0">
                  <a:latin typeface="굴림" charset="-127"/>
                </a:rPr>
                <a:t>전자결재</a:t>
              </a:r>
            </a:p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itchFamily="2" charset="2"/>
                <a:buNone/>
              </a:pPr>
              <a:r>
                <a:rPr lang="ko-KR" altLang="en-US" sz="1000" b="0">
                  <a:latin typeface="굴림" charset="-127"/>
                </a:rPr>
                <a:t>민원신청서 적용</a:t>
              </a:r>
            </a:p>
          </p:txBody>
        </p:sp>
        <p:sp>
          <p:nvSpPr>
            <p:cNvPr id="37" name="Rectangle 35"/>
            <p:cNvSpPr>
              <a:spLocks noChangeArrowheads="1"/>
            </p:cNvSpPr>
            <p:nvPr/>
          </p:nvSpPr>
          <p:spPr bwMode="auto">
            <a:xfrm>
              <a:off x="7229475" y="4419600"/>
              <a:ext cx="1662113" cy="288925"/>
            </a:xfrm>
            <a:prstGeom prst="rect">
              <a:avLst/>
            </a:prstGeom>
            <a:noFill/>
            <a:ln w="9525">
              <a:solidFill>
                <a:srgbClr val="0032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itchFamily="2" charset="2"/>
                <a:buNone/>
              </a:pPr>
              <a:r>
                <a:rPr lang="ko-KR" altLang="en-US" sz="1000" b="0">
                  <a:latin typeface="굴림" charset="-127"/>
                </a:rPr>
                <a:t>사설인증</a:t>
              </a:r>
              <a:r>
                <a:rPr lang="en-US" altLang="ko-KR" sz="1000" b="0">
                  <a:latin typeface="굴림" charset="-127"/>
                </a:rPr>
                <a:t>, </a:t>
              </a:r>
              <a:r>
                <a:rPr lang="ko-KR" altLang="en-US" sz="1000" b="0">
                  <a:latin typeface="굴림" charset="-127"/>
                </a:rPr>
                <a:t>전자관인</a:t>
              </a:r>
            </a:p>
          </p:txBody>
        </p:sp>
        <p:sp>
          <p:nvSpPr>
            <p:cNvPr id="38" name="Rectangle 36"/>
            <p:cNvSpPr>
              <a:spLocks noChangeArrowheads="1"/>
            </p:cNvSpPr>
            <p:nvPr/>
          </p:nvSpPr>
          <p:spPr bwMode="auto">
            <a:xfrm>
              <a:off x="5491163" y="4419600"/>
              <a:ext cx="1738312" cy="288925"/>
            </a:xfrm>
            <a:prstGeom prst="rect">
              <a:avLst/>
            </a:prstGeom>
            <a:noFill/>
            <a:ln w="9525">
              <a:solidFill>
                <a:srgbClr val="0032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itchFamily="2" charset="2"/>
                <a:buNone/>
              </a:pPr>
              <a:r>
                <a:rPr lang="ko-KR" altLang="en-US" sz="1000" b="0">
                  <a:latin typeface="굴림" charset="-127"/>
                </a:rPr>
                <a:t>전자관인 </a:t>
              </a:r>
              <a:r>
                <a:rPr lang="en-US" altLang="ko-KR" sz="1000" b="0">
                  <a:latin typeface="굴림" charset="-127"/>
                </a:rPr>
                <a:t>, </a:t>
              </a:r>
              <a:r>
                <a:rPr lang="ko-KR" altLang="en-US" sz="1000" b="0">
                  <a:latin typeface="굴림" charset="-127"/>
                </a:rPr>
                <a:t>공인인증</a:t>
              </a:r>
            </a:p>
          </p:txBody>
        </p:sp>
        <p:sp>
          <p:nvSpPr>
            <p:cNvPr id="39" name="Rectangle 37"/>
            <p:cNvSpPr>
              <a:spLocks noChangeArrowheads="1"/>
            </p:cNvSpPr>
            <p:nvPr/>
          </p:nvSpPr>
          <p:spPr bwMode="auto">
            <a:xfrm>
              <a:off x="1657350" y="4419600"/>
              <a:ext cx="1917700" cy="288925"/>
            </a:xfrm>
            <a:prstGeom prst="rect">
              <a:avLst/>
            </a:prstGeom>
            <a:noFill/>
            <a:ln w="9525">
              <a:solidFill>
                <a:srgbClr val="003296"/>
              </a:solidFill>
              <a:miter lim="800000"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</a:extLst>
          </p:spPr>
          <p:txBody>
            <a:bodyPr lIns="0" tIns="0" rIns="0" bIns="0" anchor="ctr"/>
            <a:lstStyle>
              <a:lvl1pPr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itchFamily="2" charset="2"/>
                <a:buNone/>
              </a:pPr>
              <a:r>
                <a:rPr lang="ko-KR" altLang="en-US" sz="1000" b="0">
                  <a:latin typeface="굴림" charset="-127"/>
                </a:rPr>
                <a:t>전자관인</a:t>
              </a:r>
            </a:p>
          </p:txBody>
        </p:sp>
        <p:sp>
          <p:nvSpPr>
            <p:cNvPr id="40" name="Rectangle 38"/>
            <p:cNvSpPr>
              <a:spLocks noChangeArrowheads="1"/>
            </p:cNvSpPr>
            <p:nvPr/>
          </p:nvSpPr>
          <p:spPr bwMode="auto">
            <a:xfrm>
              <a:off x="7229475" y="1484313"/>
              <a:ext cx="1662113" cy="288925"/>
            </a:xfrm>
            <a:prstGeom prst="rect">
              <a:avLst/>
            </a:prstGeom>
            <a:solidFill>
              <a:srgbClr val="336699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l"/>
            </a:scene3d>
            <a:sp3d extrusionH="887400" prstMaterial="legacyMetal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lIns="0" tIns="0" rIns="0" bIns="0" anchor="ctr">
              <a:flatTx/>
            </a:bodyPr>
            <a:lstStyle>
              <a:lvl1pPr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itchFamily="2" charset="2"/>
                <a:buNone/>
              </a:pPr>
              <a:r>
                <a:rPr lang="ko-KR" altLang="en-US" sz="1000">
                  <a:solidFill>
                    <a:schemeClr val="bg1"/>
                  </a:solidFill>
                  <a:latin typeface="굴림" charset="-127"/>
                </a:rPr>
                <a:t>특허청</a:t>
              </a:r>
            </a:p>
          </p:txBody>
        </p:sp>
        <p:sp>
          <p:nvSpPr>
            <p:cNvPr id="41" name="Rectangle 39"/>
            <p:cNvSpPr>
              <a:spLocks noChangeArrowheads="1"/>
            </p:cNvSpPr>
            <p:nvPr/>
          </p:nvSpPr>
          <p:spPr bwMode="auto">
            <a:xfrm>
              <a:off x="5492750" y="1484313"/>
              <a:ext cx="1698625" cy="288925"/>
            </a:xfrm>
            <a:prstGeom prst="rect">
              <a:avLst/>
            </a:prstGeom>
            <a:solidFill>
              <a:srgbClr val="336699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l"/>
            </a:scene3d>
            <a:sp3d extrusionH="887400" prstMaterial="legacyMetal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lIns="0" tIns="0" rIns="0" bIns="0" anchor="ctr">
              <a:flatTx/>
            </a:bodyPr>
            <a:lstStyle>
              <a:lvl1pPr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itchFamily="2" charset="2"/>
                <a:buNone/>
              </a:pPr>
              <a:r>
                <a:rPr lang="ko-KR" altLang="en-US" sz="1000">
                  <a:solidFill>
                    <a:schemeClr val="bg1"/>
                  </a:solidFill>
                  <a:latin typeface="굴림" charset="-127"/>
                </a:rPr>
                <a:t>조달청</a:t>
              </a:r>
            </a:p>
          </p:txBody>
        </p:sp>
        <p:sp>
          <p:nvSpPr>
            <p:cNvPr id="42" name="Rectangle 40"/>
            <p:cNvSpPr>
              <a:spLocks noChangeArrowheads="1"/>
            </p:cNvSpPr>
            <p:nvPr/>
          </p:nvSpPr>
          <p:spPr bwMode="auto">
            <a:xfrm>
              <a:off x="1657350" y="1484313"/>
              <a:ext cx="1890713" cy="288925"/>
            </a:xfrm>
            <a:prstGeom prst="rect">
              <a:avLst/>
            </a:prstGeom>
            <a:solidFill>
              <a:srgbClr val="336699"/>
            </a:solidFill>
            <a:ln w="9525">
              <a:miter lim="800000"/>
              <a:headEnd/>
              <a:tailEnd/>
            </a:ln>
            <a:scene3d>
              <a:camera prst="legacyPerspectiveBottom"/>
              <a:lightRig rig="legacyFlat3" dir="l"/>
            </a:scene3d>
            <a:sp3d extrusionH="887400" prstMaterial="legacyMetal">
              <a:bevelT w="13500" h="13500" prst="angle"/>
              <a:bevelB w="13500" h="13500" prst="angle"/>
              <a:extrusionClr>
                <a:schemeClr val="folHlink"/>
              </a:extrusionClr>
            </a:sp3d>
          </p:spPr>
          <p:txBody>
            <a:bodyPr lIns="0" tIns="0" rIns="0" bIns="0" anchor="ctr">
              <a:flatTx/>
            </a:bodyPr>
            <a:lstStyle>
              <a:lvl1pPr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itchFamily="2" charset="2"/>
                <a:buNone/>
              </a:pPr>
              <a:r>
                <a:rPr lang="ko-KR" altLang="en-US" sz="1000">
                  <a:solidFill>
                    <a:schemeClr val="bg1"/>
                  </a:solidFill>
                  <a:latin typeface="굴림" charset="-127"/>
                </a:rPr>
                <a:t>행정자치부</a:t>
              </a:r>
            </a:p>
          </p:txBody>
        </p:sp>
        <p:sp>
          <p:nvSpPr>
            <p:cNvPr id="43" name="Rectangle 41"/>
            <p:cNvSpPr>
              <a:spLocks noChangeArrowheads="1"/>
            </p:cNvSpPr>
            <p:nvPr/>
          </p:nvSpPr>
          <p:spPr bwMode="auto">
            <a:xfrm>
              <a:off x="352425" y="4132263"/>
              <a:ext cx="1273175" cy="287337"/>
            </a:xfrm>
            <a:prstGeom prst="rect">
              <a:avLst/>
            </a:prstGeom>
            <a:solidFill>
              <a:srgbClr val="00145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itchFamily="2" charset="2"/>
                <a:buNone/>
              </a:pPr>
              <a:r>
                <a:rPr lang="ko-KR" altLang="en-US" sz="1000">
                  <a:solidFill>
                    <a:schemeClr val="bg1"/>
                  </a:solidFill>
                  <a:latin typeface="굴림" charset="-127"/>
                </a:rPr>
                <a:t>인증 시스템</a:t>
              </a:r>
            </a:p>
          </p:txBody>
        </p:sp>
        <p:sp>
          <p:nvSpPr>
            <p:cNvPr id="44" name="Rectangle 42"/>
            <p:cNvSpPr>
              <a:spLocks noChangeArrowheads="1"/>
            </p:cNvSpPr>
            <p:nvPr/>
          </p:nvSpPr>
          <p:spPr bwMode="auto">
            <a:xfrm>
              <a:off x="352425" y="5800725"/>
              <a:ext cx="1273175" cy="365125"/>
            </a:xfrm>
            <a:prstGeom prst="rect">
              <a:avLst/>
            </a:prstGeom>
            <a:solidFill>
              <a:srgbClr val="00145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itchFamily="2" charset="2"/>
                <a:buNone/>
              </a:pPr>
              <a:r>
                <a:rPr lang="ko-KR" altLang="en-US" sz="1000">
                  <a:solidFill>
                    <a:schemeClr val="bg1"/>
                  </a:solidFill>
                  <a:latin typeface="굴림" charset="-127"/>
                </a:rPr>
                <a:t>인원</a:t>
              </a:r>
            </a:p>
          </p:txBody>
        </p:sp>
        <p:sp>
          <p:nvSpPr>
            <p:cNvPr id="45" name="Rectangle 43"/>
            <p:cNvSpPr>
              <a:spLocks noChangeArrowheads="1"/>
            </p:cNvSpPr>
            <p:nvPr/>
          </p:nvSpPr>
          <p:spPr bwMode="auto">
            <a:xfrm>
              <a:off x="352425" y="5562600"/>
              <a:ext cx="1273175" cy="238125"/>
            </a:xfrm>
            <a:prstGeom prst="rect">
              <a:avLst/>
            </a:prstGeom>
            <a:solidFill>
              <a:srgbClr val="00145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itchFamily="2" charset="2"/>
                <a:buNone/>
              </a:pPr>
              <a:r>
                <a:rPr lang="ko-KR" altLang="en-US" sz="1000">
                  <a:solidFill>
                    <a:schemeClr val="bg1"/>
                  </a:solidFill>
                  <a:latin typeface="굴림" charset="-127"/>
                </a:rPr>
                <a:t>운영</a:t>
              </a:r>
            </a:p>
          </p:txBody>
        </p:sp>
        <p:sp>
          <p:nvSpPr>
            <p:cNvPr id="46" name="Rectangle 44"/>
            <p:cNvSpPr>
              <a:spLocks noChangeArrowheads="1"/>
            </p:cNvSpPr>
            <p:nvPr/>
          </p:nvSpPr>
          <p:spPr bwMode="auto">
            <a:xfrm>
              <a:off x="352425" y="5040313"/>
              <a:ext cx="1273175" cy="522287"/>
            </a:xfrm>
            <a:prstGeom prst="rect">
              <a:avLst/>
            </a:prstGeom>
            <a:solidFill>
              <a:srgbClr val="00145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190500" algn="l"/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itchFamily="2" charset="2"/>
                <a:buNone/>
              </a:pPr>
              <a:r>
                <a:rPr lang="ko-KR" altLang="en-US" sz="1000">
                  <a:solidFill>
                    <a:schemeClr val="bg1"/>
                  </a:solidFill>
                  <a:latin typeface="굴림" charset="-127"/>
                </a:rPr>
                <a:t>인증</a:t>
              </a:r>
              <a:r>
                <a:rPr lang="en-US" altLang="ko-KR" sz="1000">
                  <a:solidFill>
                    <a:schemeClr val="bg1"/>
                  </a:solidFill>
                  <a:latin typeface="Times New Roman" pitchFamily="18" charset="0"/>
                </a:rPr>
                <a:t>·</a:t>
              </a:r>
              <a:r>
                <a:rPr lang="ko-KR" altLang="en-US" sz="1000">
                  <a:solidFill>
                    <a:schemeClr val="bg1"/>
                  </a:solidFill>
                  <a:latin typeface="굴림" charset="-127"/>
                </a:rPr>
                <a:t>보안 적용</a:t>
              </a:r>
            </a:p>
          </p:txBody>
        </p:sp>
        <p:sp>
          <p:nvSpPr>
            <p:cNvPr id="47" name="Rectangle 45"/>
            <p:cNvSpPr>
              <a:spLocks noChangeArrowheads="1"/>
            </p:cNvSpPr>
            <p:nvPr/>
          </p:nvSpPr>
          <p:spPr bwMode="auto">
            <a:xfrm>
              <a:off x="352425" y="4419600"/>
              <a:ext cx="650875" cy="620713"/>
            </a:xfrm>
            <a:prstGeom prst="rect">
              <a:avLst/>
            </a:prstGeom>
            <a:solidFill>
              <a:srgbClr val="001456"/>
            </a:solidFill>
            <a:ln w="9525">
              <a:solidFill>
                <a:schemeClr val="bg1"/>
              </a:solidFill>
              <a:miter lim="800000"/>
              <a:headEnd/>
              <a:tailEnd/>
            </a:ln>
          </p:spPr>
          <p:txBody>
            <a:bodyPr lIns="0" tIns="0" rIns="0" bIns="0" anchor="ctr"/>
            <a:lstStyle>
              <a:lvl1pPr eaLnBrk="0" hangingPunct="0">
                <a:tabLst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1pPr>
              <a:lvl2pPr marL="742950" indent="-285750" eaLnBrk="0" hangingPunct="0">
                <a:tabLst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2pPr>
              <a:lvl3pPr marL="1143000" indent="-228600" eaLnBrk="0" hangingPunct="0">
                <a:tabLst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3pPr>
              <a:lvl4pPr marL="1600200" indent="-228600" eaLnBrk="0" hangingPunct="0">
                <a:tabLst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4pPr>
              <a:lvl5pPr marL="2057400" indent="-228600" eaLnBrk="0" hangingPunct="0">
                <a:tabLst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tabLst>
                  <a:tab pos="571500" algn="l"/>
                </a:tabLst>
                <a:defRPr kumimoji="1" sz="2400" b="1">
                  <a:solidFill>
                    <a:schemeClr val="tx1"/>
                  </a:solidFill>
                  <a:latin typeface="Arial" charset="0"/>
                  <a:ea typeface="굴림" charset="-127"/>
                </a:defRPr>
              </a:lvl9pPr>
            </a:lstStyle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itchFamily="2" charset="2"/>
                <a:buNone/>
              </a:pPr>
              <a:r>
                <a:rPr lang="ko-KR" altLang="en-US" sz="1000">
                  <a:solidFill>
                    <a:schemeClr val="bg1"/>
                  </a:solidFill>
                  <a:latin typeface="굴림" charset="-127"/>
                </a:rPr>
                <a:t>인증서</a:t>
              </a:r>
            </a:p>
            <a:p>
              <a:pPr algn="ctr" eaLnBrk="1" hangingPunct="1">
                <a:spcBef>
                  <a:spcPct val="20000"/>
                </a:spcBef>
                <a:buClr>
                  <a:srgbClr val="CC0000"/>
                </a:buClr>
                <a:buSzPct val="70000"/>
                <a:buFont typeface="Wingdings" pitchFamily="2" charset="2"/>
                <a:buNone/>
              </a:pPr>
              <a:r>
                <a:rPr lang="ko-KR" altLang="en-US" sz="1000">
                  <a:solidFill>
                    <a:schemeClr val="bg1"/>
                  </a:solidFill>
                  <a:latin typeface="굴림" charset="-127"/>
                </a:rPr>
                <a:t>사용 </a:t>
              </a:r>
            </a:p>
          </p:txBody>
        </p:sp>
        <p:pic>
          <p:nvPicPr>
            <p:cNvPr id="48" name="Picture 46" descr="j0199251[1]"/>
            <p:cNvPicPr>
              <a:picLocks noChangeAspect="1" noChangeArrowheads="1"/>
            </p:cNvPicPr>
            <p:nvPr/>
          </p:nvPicPr>
          <p:blipFill>
            <a:blip r:embed="rId6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 flipH="1">
              <a:off x="582613" y="2420938"/>
              <a:ext cx="863600" cy="69215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</p:grpSp>
    </p:spTree>
    <p:extLst>
      <p:ext uri="{BB962C8B-B14F-4D97-AF65-F5344CB8AC3E}">
        <p14:creationId xmlns:p14="http://schemas.microsoft.com/office/powerpoint/2010/main" val="320768606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공인인증서 발급 절차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19</a:t>
            </a:fld>
            <a:endParaRPr lang="ko-KR" altLang="en-US" dirty="0"/>
          </a:p>
        </p:txBody>
      </p:sp>
      <p:pic>
        <p:nvPicPr>
          <p:cNvPr id="9218" name="Picture 2" descr="http://cfile2.uf.tistory.com/image/261BA1435190622A221B4C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8665" y="1700808"/>
            <a:ext cx="7143750" cy="252412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발급신청-참조번호/인가코드 입력-인증서 저장매체 선택-인증서 암호 입력-인증서 발급 완료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74415" y="4869160"/>
            <a:ext cx="6572250" cy="10191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292592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차례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/>
              <a:t>1. </a:t>
            </a:r>
            <a:r>
              <a:rPr lang="ko-KR" altLang="en-US" dirty="0"/>
              <a:t>강의</a:t>
            </a:r>
            <a:r>
              <a:rPr lang="en-US" altLang="ko-KR" dirty="0"/>
              <a:t> </a:t>
            </a:r>
            <a:r>
              <a:rPr lang="ko-KR" altLang="en-US" dirty="0"/>
              <a:t>개요 </a:t>
            </a:r>
            <a:endParaRPr lang="en-US" altLang="ko-KR" dirty="0"/>
          </a:p>
          <a:p>
            <a:r>
              <a:rPr lang="en-US" altLang="ko-KR" dirty="0"/>
              <a:t>2. </a:t>
            </a:r>
            <a:r>
              <a:rPr lang="ko-KR" altLang="en-US" dirty="0"/>
              <a:t>자바프로그래밍 기초</a:t>
            </a:r>
            <a:endParaRPr lang="en-US" altLang="ko-KR" dirty="0"/>
          </a:p>
          <a:p>
            <a:r>
              <a:rPr lang="en-US" altLang="ko-KR" dirty="0"/>
              <a:t>3. </a:t>
            </a:r>
            <a:r>
              <a:rPr lang="ko-KR" altLang="en-US" dirty="0"/>
              <a:t>자바</a:t>
            </a:r>
            <a:r>
              <a:rPr lang="en-US" altLang="ko-KR" dirty="0"/>
              <a:t> </a:t>
            </a:r>
            <a:r>
              <a:rPr lang="ko-KR" altLang="en-US" dirty="0"/>
              <a:t>네트워크 프로그래밍 </a:t>
            </a:r>
            <a:endParaRPr lang="en-US" altLang="ko-KR" dirty="0"/>
          </a:p>
          <a:p>
            <a:r>
              <a:rPr lang="en-US" altLang="ko-KR" dirty="0"/>
              <a:t>4. </a:t>
            </a:r>
            <a:r>
              <a:rPr lang="ko-KR" altLang="en-US" dirty="0"/>
              <a:t>자바 </a:t>
            </a:r>
            <a:r>
              <a:rPr lang="en-US" altLang="ko-KR" dirty="0"/>
              <a:t>GUI </a:t>
            </a:r>
            <a:r>
              <a:rPr lang="ko-KR" altLang="en-US" dirty="0"/>
              <a:t>프로그래밍 </a:t>
            </a:r>
            <a:endParaRPr lang="en-US" altLang="ko-KR"/>
          </a:p>
          <a:p>
            <a:r>
              <a:rPr lang="en-US" altLang="ko-KR" smtClean="0"/>
              <a:t>5</a:t>
            </a:r>
            <a:r>
              <a:rPr lang="en-US" altLang="ko-KR" dirty="0"/>
              <a:t>. JCA/JCE </a:t>
            </a:r>
            <a:r>
              <a:rPr lang="ko-KR" altLang="en-US" dirty="0"/>
              <a:t>암호 프로그래밍 </a:t>
            </a:r>
            <a:endParaRPr lang="en-US" altLang="ko-KR" dirty="0"/>
          </a:p>
          <a:p>
            <a:r>
              <a:rPr lang="en-US" altLang="ko-KR" dirty="0"/>
              <a:t>6. </a:t>
            </a:r>
            <a:r>
              <a:rPr lang="ko-KR" altLang="en-US" dirty="0" err="1"/>
              <a:t>해쉬함수</a:t>
            </a:r>
            <a:r>
              <a:rPr lang="en-US" altLang="ko-KR" dirty="0"/>
              <a:t>, MAC, </a:t>
            </a:r>
            <a:r>
              <a:rPr lang="ko-KR" altLang="en-US" dirty="0"/>
              <a:t>패스워드 기반 </a:t>
            </a:r>
            <a:r>
              <a:rPr lang="ko-KR" altLang="en-US" dirty="0" err="1"/>
              <a:t>키생성</a:t>
            </a:r>
            <a:r>
              <a:rPr lang="ko-KR" altLang="en-US" dirty="0"/>
              <a:t>  </a:t>
            </a:r>
            <a:endParaRPr lang="en-US" altLang="ko-KR" dirty="0"/>
          </a:p>
          <a:p>
            <a:r>
              <a:rPr lang="en-US" altLang="ko-KR" dirty="0"/>
              <a:t>7. </a:t>
            </a:r>
            <a:r>
              <a:rPr lang="ko-KR" altLang="en-US" dirty="0" err="1"/>
              <a:t>대칭키</a:t>
            </a:r>
            <a:r>
              <a:rPr lang="ko-KR" altLang="en-US" dirty="0"/>
              <a:t> 암호</a:t>
            </a:r>
            <a:r>
              <a:rPr lang="en-US" altLang="ko-KR" dirty="0"/>
              <a:t>,</a:t>
            </a:r>
            <a:r>
              <a:rPr lang="ko-KR" altLang="en-US" dirty="0"/>
              <a:t> 파일 암호화</a:t>
            </a:r>
            <a:r>
              <a:rPr lang="en-US" altLang="ko-KR" dirty="0"/>
              <a:t>/</a:t>
            </a:r>
            <a:r>
              <a:rPr lang="ko-KR" altLang="en-US" dirty="0" err="1"/>
              <a:t>복호화</a:t>
            </a:r>
            <a:r>
              <a:rPr lang="ko-KR" altLang="en-US" dirty="0"/>
              <a:t> </a:t>
            </a:r>
            <a:endParaRPr lang="en-US" altLang="ko-KR" dirty="0"/>
          </a:p>
          <a:p>
            <a:r>
              <a:rPr lang="en-US" altLang="ko-KR" dirty="0"/>
              <a:t>8. </a:t>
            </a:r>
            <a:r>
              <a:rPr lang="ko-KR" altLang="en-US" dirty="0"/>
              <a:t>공개키 암호</a:t>
            </a:r>
            <a:endParaRPr lang="en-US" altLang="ko-KR" dirty="0"/>
          </a:p>
          <a:p>
            <a:r>
              <a:rPr lang="en-US" altLang="ko-KR" dirty="0"/>
              <a:t>9. </a:t>
            </a:r>
            <a:r>
              <a:rPr lang="ko-KR" altLang="en-US" dirty="0"/>
              <a:t>전자서명</a:t>
            </a:r>
            <a:r>
              <a:rPr lang="en-US" altLang="ko-KR" dirty="0"/>
              <a:t> </a:t>
            </a:r>
          </a:p>
          <a:p>
            <a:r>
              <a:rPr lang="en-US" altLang="ko-KR" b="1" dirty="0"/>
              <a:t>10. </a:t>
            </a:r>
            <a:r>
              <a:rPr lang="ko-KR" altLang="en-US" b="1" dirty="0"/>
              <a:t>인증서와 </a:t>
            </a:r>
            <a:r>
              <a:rPr lang="ko-KR" altLang="en-US" b="1" dirty="0" err="1"/>
              <a:t>공개키기반구조</a:t>
            </a:r>
            <a:r>
              <a:rPr lang="en-US" altLang="ko-KR" b="1" dirty="0"/>
              <a:t>(PKI)</a:t>
            </a:r>
            <a:r>
              <a:rPr lang="ko-KR" altLang="en-US" b="1" dirty="0"/>
              <a:t> </a:t>
            </a:r>
            <a:r>
              <a:rPr lang="en-US" altLang="ko-KR" b="1" dirty="0"/>
              <a:t> </a:t>
            </a:r>
          </a:p>
          <a:p>
            <a:r>
              <a:rPr lang="en-US" altLang="ko-KR" dirty="0"/>
              <a:t>11. </a:t>
            </a:r>
            <a:r>
              <a:rPr lang="ko-KR" altLang="en-US" dirty="0"/>
              <a:t>암호</a:t>
            </a:r>
            <a:r>
              <a:rPr lang="en-US" altLang="ko-KR" dirty="0"/>
              <a:t> </a:t>
            </a:r>
            <a:r>
              <a:rPr lang="ko-KR" altLang="en-US" dirty="0"/>
              <a:t>알고리즘</a:t>
            </a:r>
            <a:r>
              <a:rPr lang="en-US" altLang="ko-KR" dirty="0"/>
              <a:t>/</a:t>
            </a:r>
            <a:r>
              <a:rPr lang="ko-KR" altLang="en-US" dirty="0"/>
              <a:t>프로토콜 구현 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7480427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공인인증기관이 제공하는 서비스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기본 서비스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인증서 </a:t>
            </a:r>
            <a:r>
              <a:rPr lang="ko-KR" altLang="en-US" dirty="0"/>
              <a:t>발급</a:t>
            </a:r>
          </a:p>
          <a:p>
            <a:pPr lvl="1"/>
            <a:r>
              <a:rPr lang="ko-KR" altLang="en-US" dirty="0"/>
              <a:t>인증서 갱신</a:t>
            </a:r>
          </a:p>
          <a:p>
            <a:pPr lvl="1"/>
            <a:r>
              <a:rPr lang="ko-KR" altLang="en-US" dirty="0"/>
              <a:t>인증서 재발급</a:t>
            </a:r>
          </a:p>
          <a:p>
            <a:pPr lvl="1"/>
            <a:r>
              <a:rPr lang="ko-KR" altLang="en-US" dirty="0"/>
              <a:t>인증서 폐지</a:t>
            </a:r>
          </a:p>
          <a:p>
            <a:pPr lvl="1"/>
            <a:r>
              <a:rPr lang="ko-KR" altLang="en-US" dirty="0"/>
              <a:t>인증서 효력정지</a:t>
            </a:r>
          </a:p>
          <a:p>
            <a:pPr lvl="1"/>
            <a:r>
              <a:rPr lang="ko-KR" altLang="en-US" dirty="0"/>
              <a:t>인증서 효력회복</a:t>
            </a:r>
          </a:p>
          <a:p>
            <a:pPr lvl="1"/>
            <a:r>
              <a:rPr lang="ko-KR" altLang="en-US" dirty="0"/>
              <a:t>인증서 </a:t>
            </a:r>
            <a:r>
              <a:rPr lang="ko-KR" altLang="en-US" dirty="0" smtClean="0"/>
              <a:t>관리</a:t>
            </a:r>
            <a:endParaRPr lang="en-US" altLang="ko-KR" dirty="0" smtClean="0"/>
          </a:p>
          <a:p>
            <a:r>
              <a:rPr lang="ko-KR" altLang="en-US" dirty="0" smtClean="0"/>
              <a:t>부가 서비스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실시간 상태조회 서비스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시점확인 서비스 </a:t>
            </a:r>
            <a:endParaRPr lang="ko-KR" altLang="en-US" dirty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1648242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공인인증서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공인인증서의 저장 위치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Windows XP </a:t>
            </a:r>
          </a:p>
          <a:p>
            <a:pPr lvl="2"/>
            <a:r>
              <a:rPr lang="en-US" altLang="ko-KR" dirty="0" smtClean="0"/>
              <a:t>C: &gt; Program </a:t>
            </a:r>
            <a:r>
              <a:rPr lang="en-US" altLang="ko-KR" dirty="0"/>
              <a:t>files &gt; NPKI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Windows</a:t>
            </a:r>
            <a:r>
              <a:rPr lang="ko-KR" altLang="en-US" dirty="0" smtClean="0"/>
              <a:t> </a:t>
            </a:r>
            <a:r>
              <a:rPr lang="en-US" altLang="ko-KR" dirty="0" smtClean="0"/>
              <a:t>7 </a:t>
            </a:r>
            <a:r>
              <a:rPr lang="ko-KR" altLang="en-US" dirty="0" smtClean="0"/>
              <a:t>이후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C:</a:t>
            </a:r>
            <a:r>
              <a:rPr lang="ko-KR" altLang="en-US" dirty="0"/>
              <a:t> </a:t>
            </a:r>
            <a:r>
              <a:rPr lang="en-US" altLang="ko-KR" dirty="0"/>
              <a:t>&gt; </a:t>
            </a:r>
            <a:r>
              <a:rPr lang="ko-KR" altLang="en-US" dirty="0"/>
              <a:t>사용자 </a:t>
            </a:r>
            <a:r>
              <a:rPr lang="en-US" altLang="ko-KR" dirty="0"/>
              <a:t>&gt; </a:t>
            </a:r>
            <a:r>
              <a:rPr lang="ko-KR" altLang="en-US" dirty="0"/>
              <a:t>사용중인 계정이름 </a:t>
            </a:r>
            <a:r>
              <a:rPr lang="en-US" altLang="ko-KR" dirty="0"/>
              <a:t>&gt; </a:t>
            </a:r>
            <a:r>
              <a:rPr lang="en-US" altLang="ko-KR" dirty="0" err="1"/>
              <a:t>AppData</a:t>
            </a:r>
            <a:r>
              <a:rPr lang="en-US" altLang="ko-KR" dirty="0"/>
              <a:t> &gt; </a:t>
            </a:r>
            <a:r>
              <a:rPr lang="en-US" altLang="ko-KR" dirty="0" err="1"/>
              <a:t>LocalLow</a:t>
            </a:r>
            <a:r>
              <a:rPr lang="en-US" altLang="ko-KR" dirty="0"/>
              <a:t> &gt; NPKI</a:t>
            </a:r>
            <a:r>
              <a:rPr lang="ko-KR" altLang="en-US" dirty="0"/>
              <a:t> 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21</a:t>
            </a:fld>
            <a:endParaRPr lang="ko-KR" altLang="en-US" dirty="0"/>
          </a:p>
        </p:txBody>
      </p:sp>
      <p:pic>
        <p:nvPicPr>
          <p:cNvPr id="2050" name="Picture 2" descr="http://cfile26.uf.tistory.com/image/255D654A55C7BB97353A3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6" y="3467777"/>
            <a:ext cx="7056784" cy="302559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995386" y="5445224"/>
            <a:ext cx="3825086" cy="1200329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User </a:t>
            </a:r>
            <a:r>
              <a:rPr lang="ko-KR" altLang="en-US" dirty="0" smtClean="0"/>
              <a:t>폴더 </a:t>
            </a:r>
            <a:endParaRPr lang="en-US" altLang="ko-KR" dirty="0" smtClean="0"/>
          </a:p>
          <a:p>
            <a:r>
              <a:rPr lang="ko-KR" altLang="en-US" dirty="0" smtClean="0"/>
              <a:t>  공개키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signCert.der</a:t>
            </a:r>
            <a:endParaRPr lang="en-US" altLang="ko-KR" dirty="0" smtClean="0"/>
          </a:p>
          <a:p>
            <a:r>
              <a:rPr lang="ko-KR" altLang="en-US" dirty="0" smtClean="0"/>
              <a:t>  개인키</a:t>
            </a:r>
            <a:r>
              <a:rPr lang="en-US" altLang="ko-KR" dirty="0" smtClean="0"/>
              <a:t>: </a:t>
            </a:r>
            <a:r>
              <a:rPr lang="en-US" altLang="ko-KR" dirty="0" err="1" smtClean="0"/>
              <a:t>signPri.key</a:t>
            </a:r>
            <a:r>
              <a:rPr lang="en-US" altLang="ko-KR" dirty="0" smtClean="0"/>
              <a:t>  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</a:t>
            </a:r>
            <a:r>
              <a:rPr lang="ko-KR" altLang="en-US" dirty="0" smtClean="0"/>
              <a:t>개인키는 패스워드 암호화 저장됨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3873339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공인인증서 정보 보기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22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1560" y="1628800"/>
            <a:ext cx="3862916" cy="482453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4575201" y="1556792"/>
            <a:ext cx="3813223" cy="147732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서명 해시 알고리즘</a:t>
            </a:r>
            <a:r>
              <a:rPr lang="en-US" altLang="ko-KR" dirty="0" smtClean="0"/>
              <a:t>: sha256 </a:t>
            </a:r>
          </a:p>
          <a:p>
            <a:r>
              <a:rPr lang="ko-KR" altLang="en-US" dirty="0" smtClean="0"/>
              <a:t>공개키</a:t>
            </a:r>
            <a:r>
              <a:rPr lang="en-US" altLang="ko-KR" dirty="0" smtClean="0"/>
              <a:t>: RSA 2048 bits </a:t>
            </a:r>
          </a:p>
          <a:p>
            <a:r>
              <a:rPr lang="ko-KR" altLang="en-US" dirty="0" smtClean="0"/>
              <a:t>키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사용</a:t>
            </a:r>
            <a:r>
              <a:rPr lang="en-US" altLang="ko-KR" dirty="0" smtClean="0"/>
              <a:t>: </a:t>
            </a:r>
            <a:r>
              <a:rPr lang="ko-KR" altLang="en-US" dirty="0" smtClean="0"/>
              <a:t>전자서명</a:t>
            </a:r>
            <a:r>
              <a:rPr lang="en-US" altLang="ko-KR" dirty="0" smtClean="0"/>
              <a:t>, </a:t>
            </a:r>
            <a:r>
              <a:rPr lang="ko-KR" altLang="en-US" dirty="0" smtClean="0"/>
              <a:t>부인방지 </a:t>
            </a:r>
            <a:endParaRPr lang="en-US" altLang="ko-KR" dirty="0" smtClean="0"/>
          </a:p>
          <a:p>
            <a:r>
              <a:rPr lang="ko-KR" altLang="en-US" dirty="0" smtClean="0"/>
              <a:t>인증서 정책</a:t>
            </a:r>
            <a:r>
              <a:rPr lang="en-US" altLang="ko-KR" dirty="0" smtClean="0"/>
              <a:t>: </a:t>
            </a:r>
          </a:p>
          <a:p>
            <a:r>
              <a:rPr lang="en-US" altLang="ko-KR" dirty="0" smtClean="0">
                <a:hlinkClick r:id="rId3"/>
              </a:rPr>
              <a:t>  http</a:t>
            </a:r>
            <a:r>
              <a:rPr lang="en-US" altLang="ko-KR" dirty="0">
                <a:hlinkClick r:id="rId3"/>
              </a:rPr>
              <a:t>://</a:t>
            </a:r>
            <a:r>
              <a:rPr lang="en-US" altLang="ko-KR" dirty="0" smtClean="0">
                <a:hlinkClick r:id="rId3"/>
              </a:rPr>
              <a:t>www.yessign.or.kr/cps.htm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29113" y="3212976"/>
            <a:ext cx="3443287" cy="343376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10783005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실시간 상태조회 서비스</a:t>
            </a:r>
            <a:r>
              <a:rPr lang="en-US" altLang="ko-KR" dirty="0"/>
              <a:t>(OCSP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OCSP (</a:t>
            </a:r>
            <a:r>
              <a:rPr lang="en-US" altLang="ko-KR" dirty="0"/>
              <a:t>Online Certificate Status Protocol)</a:t>
            </a:r>
            <a:endParaRPr lang="ko-KR" altLang="en-US" dirty="0"/>
          </a:p>
          <a:p>
            <a:pPr lvl="1"/>
            <a:r>
              <a:rPr lang="ko-KR" altLang="en-US" dirty="0" smtClean="0"/>
              <a:t>사용자의 </a:t>
            </a:r>
            <a:r>
              <a:rPr lang="ko-KR" altLang="en-US" dirty="0"/>
              <a:t>실수 또는 고의로 폐지된 공인인증서가 사용되는 것을 방지하기 </a:t>
            </a:r>
            <a:r>
              <a:rPr lang="ko-KR" altLang="en-US" dirty="0" smtClean="0"/>
              <a:t>위해 공인인증서의 </a:t>
            </a:r>
            <a:r>
              <a:rPr lang="ko-KR" altLang="en-US" dirty="0"/>
              <a:t>유효성을 실시간으로 검증하여 결과를 제공하는 서비스 </a:t>
            </a:r>
            <a:br>
              <a:rPr lang="ko-KR" altLang="en-US" dirty="0"/>
            </a:b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23</a:t>
            </a:fld>
            <a:endParaRPr lang="ko-KR" altLang="en-US" dirty="0"/>
          </a:p>
        </p:txBody>
      </p:sp>
      <p:pic>
        <p:nvPicPr>
          <p:cNvPr id="1026" name="Picture 2" descr="서비스 흐름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95936" y="2492896"/>
            <a:ext cx="4891534" cy="411172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080669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ko-KR" altLang="en-US" dirty="0"/>
              <a:t>시점확인 서비스</a:t>
            </a:r>
            <a:r>
              <a:rPr lang="en-US" altLang="ko-KR" dirty="0"/>
              <a:t>(TSA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TSA (</a:t>
            </a:r>
            <a:r>
              <a:rPr lang="en-US" altLang="ko-KR" dirty="0"/>
              <a:t>Time Stamping Authority)</a:t>
            </a:r>
            <a:endParaRPr lang="ko-KR" altLang="en-US" dirty="0"/>
          </a:p>
          <a:p>
            <a:pPr lvl="1"/>
            <a:r>
              <a:rPr lang="ko-KR" altLang="en-US" dirty="0" smtClean="0"/>
              <a:t>전자문서 </a:t>
            </a:r>
            <a:r>
              <a:rPr lang="ko-KR" altLang="en-US" dirty="0"/>
              <a:t>생성시점의 법률적 증명과 </a:t>
            </a:r>
            <a:r>
              <a:rPr lang="ko-KR" altLang="en-US" dirty="0" smtClean="0"/>
              <a:t>위</a:t>
            </a:r>
            <a:r>
              <a:rPr lang="en-US" altLang="ko-KR" dirty="0" smtClean="0"/>
              <a:t>·</a:t>
            </a:r>
            <a:r>
              <a:rPr lang="ko-KR" altLang="en-US" dirty="0" smtClean="0"/>
              <a:t>변조 </a:t>
            </a:r>
            <a:r>
              <a:rPr lang="ko-KR" altLang="en-US" dirty="0"/>
              <a:t>방지를 위해 </a:t>
            </a:r>
            <a:r>
              <a:rPr lang="ko-KR" altLang="en-US" dirty="0" smtClean="0"/>
              <a:t>특정 </a:t>
            </a:r>
            <a:r>
              <a:rPr lang="ko-KR" altLang="en-US" dirty="0"/>
              <a:t>시점에 존재하였으며</a:t>
            </a:r>
            <a:r>
              <a:rPr lang="en-US" altLang="ko-KR" dirty="0"/>
              <a:t>, </a:t>
            </a:r>
            <a:r>
              <a:rPr lang="ko-KR" altLang="en-US" dirty="0"/>
              <a:t>그 이후 변경되지 </a:t>
            </a:r>
            <a:r>
              <a:rPr lang="ko-KR" altLang="en-US" dirty="0" smtClean="0"/>
              <a:t>않았음을 증명해 주는 </a:t>
            </a:r>
            <a:r>
              <a:rPr lang="ko-KR" altLang="en-US" dirty="0"/>
              <a:t>서비스</a:t>
            </a:r>
            <a:br>
              <a:rPr lang="ko-KR" altLang="en-US" dirty="0"/>
            </a:b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24</a:t>
            </a:fld>
            <a:endParaRPr lang="ko-KR" altLang="en-US" dirty="0"/>
          </a:p>
        </p:txBody>
      </p:sp>
      <p:pic>
        <p:nvPicPr>
          <p:cNvPr id="2050" name="Picture 2" descr="서비스 흐름도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2780928"/>
            <a:ext cx="6120680" cy="359257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4481285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인증서 폐기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생성한 전자문서를 폐기할 수 있는가</a:t>
            </a:r>
            <a:r>
              <a:rPr lang="en-US" altLang="ko-KR" dirty="0" smtClean="0"/>
              <a:t>? </a:t>
            </a:r>
          </a:p>
          <a:p>
            <a:pPr lvl="1"/>
            <a:r>
              <a:rPr lang="ko-KR" altLang="en-US" dirty="0" smtClean="0"/>
              <a:t>전자문서는 여러 곳에 복사 가능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사생활</a:t>
            </a:r>
            <a:r>
              <a:rPr lang="en-US" altLang="ko-KR" dirty="0" smtClean="0"/>
              <a:t>, </a:t>
            </a:r>
            <a:r>
              <a:rPr lang="ko-KR" altLang="en-US" dirty="0" smtClean="0"/>
              <a:t>명예훼손 </a:t>
            </a:r>
            <a:r>
              <a:rPr lang="en-US" altLang="ko-KR" dirty="0" smtClean="0"/>
              <a:t> </a:t>
            </a:r>
          </a:p>
          <a:p>
            <a:pPr lvl="1"/>
            <a:r>
              <a:rPr lang="ko-KR" altLang="en-US" dirty="0" smtClean="0"/>
              <a:t>잊혀질 권리 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pPr lvl="1"/>
            <a:endParaRPr lang="en-US" altLang="ko-KR" dirty="0" smtClean="0"/>
          </a:p>
          <a:p>
            <a:pPr marL="365760" lvl="1" indent="0">
              <a:buNone/>
            </a:pPr>
            <a:endParaRPr lang="en-US" altLang="ko-KR" dirty="0" smtClean="0"/>
          </a:p>
          <a:p>
            <a:r>
              <a:rPr lang="ko-KR" altLang="en-US" dirty="0" smtClean="0"/>
              <a:t>발급한 인증서를 무효화시킬 수 있는가</a:t>
            </a:r>
            <a:r>
              <a:rPr lang="en-US" altLang="ko-KR" dirty="0" smtClean="0"/>
              <a:t>? </a:t>
            </a:r>
          </a:p>
          <a:p>
            <a:pPr lvl="1"/>
            <a:r>
              <a:rPr lang="ko-KR" altLang="en-US" dirty="0" smtClean="0"/>
              <a:t>인증서 분실로 사용이 불가능해진 경우 재발급 필요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사용자의 신분이 변경되어 더 이상 사용하지 못하는 경우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25</a:t>
            </a:fld>
            <a:endParaRPr lang="ko-KR" altLang="en-US" dirty="0"/>
          </a:p>
        </p:txBody>
      </p:sp>
      <p:pic>
        <p:nvPicPr>
          <p:cNvPr id="4098" name="Picture 2" descr="Image result for 잊혀질 권리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27984" y="2276872"/>
            <a:ext cx="3528392" cy="234095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5298311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WANTED! </a:t>
            </a:r>
            <a:r>
              <a:rPr lang="ko-KR" altLang="en-US" dirty="0" smtClean="0"/>
              <a:t>공개수배전단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26</a:t>
            </a:fld>
            <a:endParaRPr lang="ko-KR" altLang="en-US" dirty="0"/>
          </a:p>
        </p:txBody>
      </p:sp>
      <p:pic>
        <p:nvPicPr>
          <p:cNvPr id="3076" name="Picture 4" descr="Image result for wanted poster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2017519"/>
            <a:ext cx="2808312" cy="393163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8" name="Picture 6" descr="Image result for 공개수배 포스터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48064" y="1988839"/>
            <a:ext cx="2592288" cy="406989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253490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인증서 폐기 목록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Certificate Revocation List (CRL)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/>
              <a:t>해지되었거나 더 이상 유효하지 않은 인증서의 </a:t>
            </a:r>
            <a:r>
              <a:rPr lang="ko-KR" altLang="en-US" dirty="0" smtClean="0"/>
              <a:t>목록을</a:t>
            </a:r>
            <a:r>
              <a:rPr lang="en-US" altLang="ko-KR" dirty="0" smtClean="0"/>
              <a:t> </a:t>
            </a:r>
            <a:r>
              <a:rPr lang="ko-KR" altLang="en-US" dirty="0" smtClean="0"/>
              <a:t>인증기관이 서명한 문서 </a:t>
            </a:r>
            <a:endParaRPr lang="en-US" altLang="ko-KR" dirty="0" smtClean="0"/>
          </a:p>
          <a:p>
            <a:pPr lvl="1"/>
            <a:r>
              <a:rPr lang="en-US" altLang="ko-KR" dirty="0"/>
              <a:t>CRL</a:t>
            </a:r>
            <a:r>
              <a:rPr lang="ko-KR" altLang="en-US" dirty="0"/>
              <a:t>에 포함된 인증서는 유효하지 않으므로 신뢰해서는 </a:t>
            </a:r>
            <a:r>
              <a:rPr lang="ko-KR" altLang="en-US" dirty="0" smtClean="0"/>
              <a:t>안됨 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r>
              <a:rPr lang="en-US" altLang="ko-KR" dirty="0" smtClean="0"/>
              <a:t>RFC 5280</a:t>
            </a:r>
            <a:r>
              <a:rPr lang="ko-KR" altLang="en-US" dirty="0" smtClean="0"/>
              <a:t>으로 표준화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Internet </a:t>
            </a:r>
            <a:r>
              <a:rPr lang="en-US" altLang="ko-KR" dirty="0"/>
              <a:t>X.509 Public Key Infrastructure </a:t>
            </a:r>
            <a:r>
              <a:rPr lang="en-US" altLang="ko-KR" dirty="0" smtClean="0"/>
              <a:t>Certificate and </a:t>
            </a:r>
            <a:r>
              <a:rPr lang="en-US" altLang="ko-KR" dirty="0"/>
              <a:t>Certificate Revocation List (CRL) Profile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351496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인증서 폐기 목록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ko-KR" altLang="en-US" dirty="0" smtClean="0"/>
              <a:t>인증서취소목록</a:t>
            </a:r>
            <a:r>
              <a:rPr lang="en-US" altLang="ko-KR" dirty="0"/>
              <a:t>(CRL)</a:t>
            </a:r>
            <a:r>
              <a:rPr lang="ko-KR" altLang="en-US" dirty="0"/>
              <a:t>의 기본 영역</a:t>
            </a:r>
          </a:p>
          <a:p>
            <a:pPr lvl="1">
              <a:lnSpc>
                <a:spcPct val="90000"/>
              </a:lnSpc>
            </a:pPr>
            <a:r>
              <a:rPr lang="ko-KR" altLang="en-US" dirty="0"/>
              <a:t>서명 알고리즘 </a:t>
            </a:r>
            <a:r>
              <a:rPr lang="en-US" altLang="ko-KR" dirty="0"/>
              <a:t>: CRL</a:t>
            </a:r>
            <a:r>
              <a:rPr lang="ko-KR" altLang="en-US" dirty="0"/>
              <a:t>에 서명한 서명 알고리즘 </a:t>
            </a:r>
            <a:r>
              <a:rPr lang="en-US" altLang="ko-KR" dirty="0"/>
              <a:t>ID </a:t>
            </a:r>
            <a:r>
              <a:rPr lang="ko-KR" altLang="en-US" dirty="0"/>
              <a:t>및 관련 데이터</a:t>
            </a:r>
          </a:p>
          <a:p>
            <a:pPr lvl="1">
              <a:lnSpc>
                <a:spcPct val="90000"/>
              </a:lnSpc>
            </a:pPr>
            <a:r>
              <a:rPr lang="ko-KR" altLang="en-US" dirty="0" err="1"/>
              <a:t>발급자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 err="1"/>
              <a:t>발급자</a:t>
            </a:r>
            <a:r>
              <a:rPr lang="ko-KR" altLang="en-US" dirty="0"/>
              <a:t> </a:t>
            </a:r>
            <a:r>
              <a:rPr lang="en-US" altLang="ko-KR" dirty="0"/>
              <a:t>CA</a:t>
            </a:r>
            <a:r>
              <a:rPr lang="ko-KR" altLang="en-US" dirty="0"/>
              <a:t>의 </a:t>
            </a:r>
            <a:r>
              <a:rPr lang="en-US" altLang="ko-KR" dirty="0"/>
              <a:t>X.509 </a:t>
            </a:r>
            <a:r>
              <a:rPr lang="ko-KR" altLang="en-US" dirty="0"/>
              <a:t>이름</a:t>
            </a:r>
          </a:p>
          <a:p>
            <a:pPr lvl="1">
              <a:lnSpc>
                <a:spcPct val="90000"/>
              </a:lnSpc>
            </a:pPr>
            <a:r>
              <a:rPr lang="ko-KR" altLang="en-US" dirty="0"/>
              <a:t>최근 수정 일자 </a:t>
            </a:r>
            <a:r>
              <a:rPr lang="en-US" altLang="ko-KR" dirty="0"/>
              <a:t>: </a:t>
            </a:r>
            <a:r>
              <a:rPr lang="ko-KR" altLang="en-US" dirty="0"/>
              <a:t>최근 수정 일자</a:t>
            </a:r>
            <a:r>
              <a:rPr lang="en-US" altLang="ko-KR" dirty="0"/>
              <a:t>(UTC Time)</a:t>
            </a:r>
          </a:p>
          <a:p>
            <a:pPr lvl="1">
              <a:lnSpc>
                <a:spcPct val="90000"/>
              </a:lnSpc>
            </a:pPr>
            <a:r>
              <a:rPr lang="ko-KR" altLang="en-US" dirty="0"/>
              <a:t>차후 수정 일자 </a:t>
            </a:r>
            <a:r>
              <a:rPr lang="en-US" altLang="ko-KR" dirty="0"/>
              <a:t>: </a:t>
            </a:r>
            <a:r>
              <a:rPr lang="ko-KR" altLang="en-US" dirty="0"/>
              <a:t>다음 수정 일자</a:t>
            </a:r>
            <a:r>
              <a:rPr lang="en-US" altLang="ko-KR" dirty="0"/>
              <a:t>(UTC Time)</a:t>
            </a:r>
          </a:p>
          <a:p>
            <a:pPr lvl="1">
              <a:lnSpc>
                <a:spcPct val="90000"/>
              </a:lnSpc>
            </a:pPr>
            <a:r>
              <a:rPr lang="ko-KR" altLang="en-US" dirty="0"/>
              <a:t>취소 인증서 목록 </a:t>
            </a:r>
            <a:r>
              <a:rPr lang="en-US" altLang="ko-KR" dirty="0"/>
              <a:t>: </a:t>
            </a:r>
            <a:r>
              <a:rPr lang="ko-KR" altLang="en-US" dirty="0"/>
              <a:t>취소된 인증서 목록들</a:t>
            </a:r>
          </a:p>
          <a:p>
            <a:pPr lvl="1">
              <a:lnSpc>
                <a:spcPct val="90000"/>
              </a:lnSpc>
            </a:pPr>
            <a:r>
              <a:rPr lang="en-US" altLang="ko-KR" dirty="0"/>
              <a:t>CRL</a:t>
            </a:r>
            <a:r>
              <a:rPr lang="ko-KR" altLang="en-US" dirty="0" err="1"/>
              <a:t>확장자</a:t>
            </a:r>
            <a:r>
              <a:rPr lang="ko-KR" altLang="en-US" dirty="0"/>
              <a:t> </a:t>
            </a:r>
            <a:r>
              <a:rPr lang="en-US" altLang="ko-KR" dirty="0"/>
              <a:t>: CRL </a:t>
            </a:r>
            <a:r>
              <a:rPr lang="ko-KR" altLang="en-US" dirty="0" err="1"/>
              <a:t>확장자</a:t>
            </a:r>
            <a:r>
              <a:rPr lang="ko-KR" altLang="en-US" dirty="0"/>
              <a:t> 유무 및 내용</a:t>
            </a:r>
          </a:p>
          <a:p>
            <a:pPr lvl="1">
              <a:lnSpc>
                <a:spcPct val="90000"/>
              </a:lnSpc>
            </a:pPr>
            <a:r>
              <a:rPr lang="ko-KR" altLang="en-US" dirty="0" err="1"/>
              <a:t>발급자</a:t>
            </a:r>
            <a:r>
              <a:rPr lang="ko-KR" altLang="en-US" dirty="0"/>
              <a:t> </a:t>
            </a:r>
            <a:r>
              <a:rPr lang="ko-KR" altLang="en-US" dirty="0" err="1"/>
              <a:t>서명문</a:t>
            </a:r>
            <a:r>
              <a:rPr lang="ko-KR" altLang="en-US" dirty="0"/>
              <a:t> </a:t>
            </a:r>
            <a:r>
              <a:rPr lang="en-US" altLang="ko-KR" dirty="0"/>
              <a:t>: </a:t>
            </a:r>
            <a:r>
              <a:rPr lang="ko-KR" altLang="en-US" dirty="0"/>
              <a:t>발급자의  </a:t>
            </a:r>
            <a:r>
              <a:rPr lang="ko-KR" altLang="en-US" dirty="0" err="1"/>
              <a:t>서명문</a:t>
            </a:r>
            <a:r>
              <a:rPr lang="ko-KR" altLang="en-US" dirty="0"/>
              <a:t> </a:t>
            </a:r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28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779912" y="4277808"/>
            <a:ext cx="5128327" cy="2391552"/>
          </a:xfrm>
          <a:prstGeom prst="rect">
            <a:avLst/>
          </a:prstGeom>
          <a:solidFill>
            <a:schemeClr val="accent4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CRL</a:t>
            </a:r>
            <a:r>
              <a:rPr lang="ko-KR" altLang="en-US" sz="1100" dirty="0"/>
              <a:t>의 </a:t>
            </a:r>
            <a:r>
              <a:rPr lang="ko-KR" altLang="en-US" sz="1100" dirty="0" smtClean="0"/>
              <a:t>확장 </a:t>
            </a:r>
            <a:r>
              <a:rPr lang="ko-KR" altLang="en-US" sz="1100" dirty="0"/>
              <a:t>영역 </a:t>
            </a:r>
            <a:r>
              <a:rPr lang="en-US" altLang="ko-KR" sz="1100" dirty="0"/>
              <a:t>: </a:t>
            </a:r>
            <a:r>
              <a:rPr lang="ko-KR" altLang="en-US" sz="1100" dirty="0"/>
              <a:t>기본 </a:t>
            </a:r>
            <a:r>
              <a:rPr lang="ko-KR" altLang="en-US" sz="1100" dirty="0" err="1"/>
              <a:t>확장자</a:t>
            </a:r>
            <a:r>
              <a:rPr lang="ko-KR" altLang="en-US" sz="1100" dirty="0"/>
              <a:t> </a:t>
            </a:r>
            <a:r>
              <a:rPr lang="en-US" altLang="ko-KR" sz="1100" dirty="0"/>
              <a:t>+ </a:t>
            </a:r>
            <a:r>
              <a:rPr lang="ko-KR" altLang="en-US" sz="1100" dirty="0"/>
              <a:t>개체 </a:t>
            </a:r>
            <a:r>
              <a:rPr lang="ko-KR" altLang="en-US" sz="1100" dirty="0" err="1" smtClean="0"/>
              <a:t>확장자</a:t>
            </a:r>
            <a:endParaRPr lang="ko-KR" altLang="en-US" sz="1100" dirty="0" smtClean="0"/>
          </a:p>
          <a:p>
            <a:pPr lvl="1">
              <a:lnSpc>
                <a:spcPct val="130000"/>
              </a:lnSpc>
            </a:pPr>
            <a:r>
              <a:rPr lang="ko-KR" altLang="en-US" sz="1050" dirty="0" smtClean="0"/>
              <a:t>기본 </a:t>
            </a:r>
            <a:r>
              <a:rPr lang="ko-KR" altLang="en-US" sz="1050" dirty="0" err="1" smtClean="0"/>
              <a:t>확장자</a:t>
            </a:r>
            <a:endParaRPr lang="ko-KR" altLang="en-US" sz="1050" dirty="0" smtClean="0"/>
          </a:p>
          <a:p>
            <a:pPr lvl="2">
              <a:lnSpc>
                <a:spcPct val="120000"/>
              </a:lnSpc>
            </a:pPr>
            <a:r>
              <a:rPr lang="en-US" altLang="ko-KR" sz="1050" dirty="0" smtClean="0"/>
              <a:t>CA </a:t>
            </a:r>
            <a:r>
              <a:rPr lang="ko-KR" altLang="en-US" sz="1050" dirty="0"/>
              <a:t>키 고유 번호 </a:t>
            </a:r>
            <a:r>
              <a:rPr lang="en-US" altLang="ko-KR" sz="1050" dirty="0"/>
              <a:t>: CRL</a:t>
            </a:r>
            <a:r>
              <a:rPr lang="ko-KR" altLang="en-US" sz="1050" dirty="0"/>
              <a:t>에 서명한 키 번호</a:t>
            </a:r>
          </a:p>
          <a:p>
            <a:pPr lvl="2">
              <a:lnSpc>
                <a:spcPct val="120000"/>
              </a:lnSpc>
            </a:pPr>
            <a:r>
              <a:rPr lang="ko-KR" altLang="en-US" sz="1050" dirty="0" err="1"/>
              <a:t>발급자</a:t>
            </a:r>
            <a:r>
              <a:rPr lang="ko-KR" altLang="en-US" sz="1050" dirty="0"/>
              <a:t> 대체 이름 </a:t>
            </a:r>
            <a:r>
              <a:rPr lang="en-US" altLang="ko-KR" sz="1050" dirty="0"/>
              <a:t>: CRL </a:t>
            </a:r>
            <a:r>
              <a:rPr lang="ko-KR" altLang="en-US" sz="1050" dirty="0"/>
              <a:t>발급자의 대체 이름</a:t>
            </a:r>
            <a:r>
              <a:rPr lang="en-US" altLang="ko-KR" sz="1050" dirty="0"/>
              <a:t>(e-mail, IP </a:t>
            </a:r>
            <a:r>
              <a:rPr lang="ko-KR" altLang="en-US" sz="1050" dirty="0"/>
              <a:t>주소 등</a:t>
            </a:r>
            <a:r>
              <a:rPr lang="en-US" altLang="ko-KR" sz="1050" dirty="0"/>
              <a:t>)</a:t>
            </a:r>
          </a:p>
          <a:p>
            <a:pPr lvl="2">
              <a:lnSpc>
                <a:spcPct val="120000"/>
              </a:lnSpc>
            </a:pPr>
            <a:r>
              <a:rPr lang="en-US" altLang="ko-KR" sz="1050" dirty="0"/>
              <a:t>CRL </a:t>
            </a:r>
            <a:r>
              <a:rPr lang="ko-KR" altLang="en-US" sz="1050" dirty="0"/>
              <a:t>발급번호 </a:t>
            </a:r>
            <a:r>
              <a:rPr lang="en-US" altLang="ko-KR" sz="1050" dirty="0"/>
              <a:t>: CRL</a:t>
            </a:r>
            <a:r>
              <a:rPr lang="ko-KR" altLang="en-US" sz="1050" dirty="0"/>
              <a:t>에 대한 일련 번호</a:t>
            </a:r>
          </a:p>
          <a:p>
            <a:pPr lvl="2">
              <a:lnSpc>
                <a:spcPct val="120000"/>
              </a:lnSpc>
            </a:pPr>
            <a:r>
              <a:rPr lang="ko-KR" altLang="en-US" sz="1050" dirty="0"/>
              <a:t>발급 </a:t>
            </a:r>
            <a:r>
              <a:rPr lang="ko-KR" altLang="en-US" sz="1050" dirty="0" err="1"/>
              <a:t>분배점</a:t>
            </a:r>
            <a:r>
              <a:rPr lang="ko-KR" altLang="en-US" sz="1050" dirty="0"/>
              <a:t> </a:t>
            </a:r>
            <a:r>
              <a:rPr lang="en-US" altLang="ko-KR" sz="1050" dirty="0"/>
              <a:t>: CRL </a:t>
            </a:r>
            <a:r>
              <a:rPr lang="ko-KR" altLang="en-US" sz="1050" dirty="0" err="1"/>
              <a:t>분배점</a:t>
            </a:r>
            <a:r>
              <a:rPr lang="ko-KR" altLang="en-US" sz="1050" dirty="0"/>
              <a:t> 이름</a:t>
            </a:r>
          </a:p>
          <a:p>
            <a:pPr lvl="2">
              <a:lnSpc>
                <a:spcPct val="120000"/>
              </a:lnSpc>
            </a:pPr>
            <a:r>
              <a:rPr lang="ko-KR" altLang="en-US" sz="1050" dirty="0"/>
              <a:t>델타 </a:t>
            </a:r>
            <a:r>
              <a:rPr lang="en-US" altLang="ko-KR" sz="1050" dirty="0"/>
              <a:t>CRL</a:t>
            </a:r>
            <a:r>
              <a:rPr lang="ko-KR" altLang="en-US" sz="1050" dirty="0"/>
              <a:t>지시자 </a:t>
            </a:r>
            <a:r>
              <a:rPr lang="en-US" altLang="ko-KR" sz="1050" dirty="0"/>
              <a:t>: </a:t>
            </a:r>
            <a:r>
              <a:rPr lang="ko-KR" altLang="en-US" sz="1050" dirty="0"/>
              <a:t>최근에 취소된 목록만을 저장한 델타 </a:t>
            </a:r>
            <a:r>
              <a:rPr lang="en-US" altLang="ko-KR" sz="1050" dirty="0"/>
              <a:t>CRL </a:t>
            </a:r>
            <a:r>
              <a:rPr lang="ko-KR" altLang="en-US" sz="1050" dirty="0"/>
              <a:t>지시자</a:t>
            </a:r>
          </a:p>
          <a:p>
            <a:pPr lvl="1">
              <a:lnSpc>
                <a:spcPct val="120000"/>
              </a:lnSpc>
            </a:pPr>
            <a:r>
              <a:rPr lang="ko-KR" altLang="en-US" sz="1050" dirty="0"/>
              <a:t>개체 </a:t>
            </a:r>
            <a:r>
              <a:rPr lang="ko-KR" altLang="en-US" sz="1050" dirty="0" err="1"/>
              <a:t>확장자</a:t>
            </a:r>
            <a:r>
              <a:rPr lang="ko-KR" altLang="en-US" sz="1050" dirty="0"/>
              <a:t> </a:t>
            </a:r>
          </a:p>
          <a:p>
            <a:pPr lvl="2">
              <a:lnSpc>
                <a:spcPct val="120000"/>
              </a:lnSpc>
            </a:pPr>
            <a:r>
              <a:rPr lang="ko-KR" altLang="en-US" sz="1050" dirty="0"/>
              <a:t>취소 이유 부호 </a:t>
            </a:r>
            <a:r>
              <a:rPr lang="en-US" altLang="ko-KR" sz="1050" dirty="0"/>
              <a:t>: </a:t>
            </a:r>
            <a:r>
              <a:rPr lang="ko-KR" altLang="en-US" sz="1050" dirty="0"/>
              <a:t>인증서가 취소된 이유</a:t>
            </a:r>
          </a:p>
          <a:p>
            <a:pPr lvl="2">
              <a:lnSpc>
                <a:spcPct val="120000"/>
              </a:lnSpc>
            </a:pPr>
            <a:r>
              <a:rPr lang="ko-KR" altLang="en-US" sz="1050" dirty="0"/>
              <a:t>명령 부호 </a:t>
            </a:r>
            <a:r>
              <a:rPr lang="en-US" altLang="ko-KR" sz="1050" dirty="0"/>
              <a:t>: </a:t>
            </a:r>
            <a:r>
              <a:rPr lang="ko-KR" altLang="en-US" sz="1050" dirty="0"/>
              <a:t>해당 인증서를 만났을 경우 취해져야 할 명령</a:t>
            </a:r>
          </a:p>
          <a:p>
            <a:pPr lvl="2">
              <a:lnSpc>
                <a:spcPct val="120000"/>
              </a:lnSpc>
            </a:pPr>
            <a:r>
              <a:rPr lang="ko-KR" altLang="en-US" sz="1050" dirty="0"/>
              <a:t>무효화 날짜 </a:t>
            </a:r>
            <a:r>
              <a:rPr lang="en-US" altLang="ko-KR" sz="1050" dirty="0"/>
              <a:t>: </a:t>
            </a:r>
            <a:r>
              <a:rPr lang="ko-KR" altLang="en-US" sz="1050" dirty="0"/>
              <a:t>해당 인증서가 무효화된 날짜</a:t>
            </a:r>
          </a:p>
          <a:p>
            <a:pPr lvl="2">
              <a:lnSpc>
                <a:spcPct val="120000"/>
              </a:lnSpc>
            </a:pPr>
            <a:r>
              <a:rPr lang="ko-KR" altLang="en-US" sz="1050" dirty="0"/>
              <a:t>인증서 </a:t>
            </a:r>
            <a:r>
              <a:rPr lang="ko-KR" altLang="en-US" sz="1050" dirty="0" err="1"/>
              <a:t>발급자</a:t>
            </a:r>
            <a:r>
              <a:rPr lang="ko-KR" altLang="en-US" sz="1050" dirty="0"/>
              <a:t> </a:t>
            </a:r>
            <a:r>
              <a:rPr lang="en-US" altLang="ko-KR" sz="1050" dirty="0"/>
              <a:t>: </a:t>
            </a:r>
            <a:r>
              <a:rPr lang="ko-KR" altLang="en-US" sz="1050" dirty="0"/>
              <a:t>간접 </a:t>
            </a:r>
            <a:r>
              <a:rPr lang="en-US" altLang="ko-KR" sz="1050" dirty="0"/>
              <a:t>CRL</a:t>
            </a:r>
            <a:r>
              <a:rPr lang="ko-KR" altLang="en-US" sz="1050" dirty="0"/>
              <a:t>에서의 해당 인증서 </a:t>
            </a:r>
            <a:r>
              <a:rPr lang="ko-KR" altLang="en-US" sz="1050" dirty="0" err="1" smtClean="0"/>
              <a:t>발급자</a:t>
            </a:r>
            <a:endParaRPr lang="ko-KR" altLang="en-US" sz="1050" dirty="0"/>
          </a:p>
        </p:txBody>
      </p:sp>
    </p:spTree>
    <p:extLst>
      <p:ext uri="{BB962C8B-B14F-4D97-AF65-F5344CB8AC3E}">
        <p14:creationId xmlns:p14="http://schemas.microsoft.com/office/powerpoint/2010/main" val="3949361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인증서 폐기 목록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인증서 폐기 이유 명시 </a:t>
            </a:r>
            <a:r>
              <a:rPr lang="en-US" altLang="ko-KR" dirty="0" smtClean="0"/>
              <a:t>(CRL reason code)</a:t>
            </a:r>
          </a:p>
          <a:p>
            <a:pPr lvl="1"/>
            <a:r>
              <a:rPr lang="en-US" altLang="ko-KR" dirty="0"/>
              <a:t>unspecified (0)</a:t>
            </a:r>
          </a:p>
          <a:p>
            <a:pPr lvl="1"/>
            <a:r>
              <a:rPr lang="en-US" altLang="ko-KR" dirty="0" err="1"/>
              <a:t>keyCompromise</a:t>
            </a:r>
            <a:r>
              <a:rPr lang="en-US" altLang="ko-KR" dirty="0"/>
              <a:t> (1)</a:t>
            </a:r>
          </a:p>
          <a:p>
            <a:pPr lvl="1"/>
            <a:r>
              <a:rPr lang="en-US" altLang="ko-KR" dirty="0" err="1"/>
              <a:t>CACompromise</a:t>
            </a:r>
            <a:r>
              <a:rPr lang="en-US" altLang="ko-KR" dirty="0"/>
              <a:t> (2)</a:t>
            </a:r>
          </a:p>
          <a:p>
            <a:pPr lvl="1"/>
            <a:r>
              <a:rPr lang="en-US" altLang="ko-KR" dirty="0" err="1"/>
              <a:t>affiliationChanged</a:t>
            </a:r>
            <a:r>
              <a:rPr lang="en-US" altLang="ko-KR" dirty="0"/>
              <a:t> (3)</a:t>
            </a:r>
          </a:p>
          <a:p>
            <a:pPr lvl="1"/>
            <a:r>
              <a:rPr lang="en-US" altLang="ko-KR" dirty="0"/>
              <a:t>superseded (4)</a:t>
            </a:r>
          </a:p>
          <a:p>
            <a:pPr lvl="1"/>
            <a:r>
              <a:rPr lang="en-US" altLang="ko-KR" dirty="0" err="1"/>
              <a:t>cessationOfOperation</a:t>
            </a:r>
            <a:r>
              <a:rPr lang="en-US" altLang="ko-KR" dirty="0"/>
              <a:t> (5)</a:t>
            </a:r>
          </a:p>
          <a:p>
            <a:pPr lvl="1"/>
            <a:r>
              <a:rPr lang="en-US" altLang="ko-KR" dirty="0" err="1"/>
              <a:t>certificateHold</a:t>
            </a:r>
            <a:r>
              <a:rPr lang="en-US" altLang="ko-KR" dirty="0"/>
              <a:t> (6)</a:t>
            </a:r>
          </a:p>
          <a:p>
            <a:pPr lvl="1"/>
            <a:r>
              <a:rPr lang="en-US" altLang="ko-KR" dirty="0" err="1"/>
              <a:t>removeFromCRL</a:t>
            </a:r>
            <a:r>
              <a:rPr lang="en-US" altLang="ko-KR" dirty="0"/>
              <a:t> (8)</a:t>
            </a:r>
          </a:p>
          <a:p>
            <a:pPr lvl="1"/>
            <a:r>
              <a:rPr lang="en-US" altLang="ko-KR" dirty="0" err="1"/>
              <a:t>privilegeWithdrawn</a:t>
            </a:r>
            <a:r>
              <a:rPr lang="en-US" altLang="ko-KR" dirty="0"/>
              <a:t> (9)</a:t>
            </a:r>
          </a:p>
          <a:p>
            <a:pPr lvl="1"/>
            <a:r>
              <a:rPr lang="en-US" altLang="ko-KR" dirty="0" err="1"/>
              <a:t>AACompromise</a:t>
            </a:r>
            <a:r>
              <a:rPr lang="en-US" altLang="ko-KR" dirty="0"/>
              <a:t> (10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29</a:t>
            </a:fld>
            <a:endParaRPr lang="ko-KR" altLang="en-US" dirty="0"/>
          </a:p>
        </p:txBody>
      </p:sp>
      <p:pic>
        <p:nvPicPr>
          <p:cNvPr id="5" name="Picture 2" descr="imag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20071" y="2204864"/>
            <a:ext cx="3719181" cy="28576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783427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텍스트 개체 틀 1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3" name="제목 2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10. </a:t>
            </a:r>
            <a:r>
              <a:rPr lang="ko-KR" altLang="en-US" dirty="0" smtClean="0"/>
              <a:t>인증서와 </a:t>
            </a:r>
            <a:r>
              <a:rPr lang="ko-KR" altLang="en-US" dirty="0" err="1" smtClean="0"/>
              <a:t>공개키기반구조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01870596-DAFA-46D2-82A7-2B6B5F8E0EA4}" type="slidenum">
              <a:rPr lang="ko-KR" altLang="en-US" smtClean="0"/>
              <a:t>3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018282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 </a:t>
            </a:r>
            <a:r>
              <a:rPr lang="ko-KR" altLang="en-US" dirty="0" err="1" smtClean="0"/>
              <a:t>인코딩과</a:t>
            </a:r>
            <a:r>
              <a:rPr lang="en-US" altLang="ko-KR" dirty="0" smtClean="0"/>
              <a:t> </a:t>
            </a:r>
            <a:r>
              <a:rPr lang="ko-KR" altLang="en-US" dirty="0" smtClean="0"/>
              <a:t>저장형식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Base64</a:t>
            </a:r>
          </a:p>
          <a:p>
            <a:r>
              <a:rPr lang="en-US" altLang="ko-KR" dirty="0" smtClean="0"/>
              <a:t>ASN.1 (Abstract </a:t>
            </a:r>
            <a:r>
              <a:rPr lang="en-US" altLang="ko-KR" dirty="0"/>
              <a:t>Syntax Notation </a:t>
            </a:r>
            <a:r>
              <a:rPr lang="en-US" altLang="ko-KR" dirty="0" smtClean="0"/>
              <a:t>One) </a:t>
            </a:r>
          </a:p>
          <a:p>
            <a:r>
              <a:rPr lang="en-US" altLang="ko-KR" dirty="0"/>
              <a:t>DER (Distinguished Encoding Rules) </a:t>
            </a:r>
          </a:p>
          <a:p>
            <a:r>
              <a:rPr lang="en-US" altLang="ko-KR" dirty="0"/>
              <a:t>PEM (Privacy-enhanced Electronic Mail)</a:t>
            </a:r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2412596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Base64 </a:t>
            </a:r>
            <a:r>
              <a:rPr lang="ko-KR" altLang="en-US" dirty="0" err="1"/>
              <a:t>인코딩</a:t>
            </a:r>
            <a:r>
              <a:rPr lang="ko-KR" altLang="en-US" dirty="0"/>
              <a:t>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Base64 </a:t>
            </a:r>
            <a:r>
              <a:rPr lang="ko-KR" altLang="en-US" dirty="0" err="1" smtClean="0"/>
              <a:t>인코딩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/>
              <a:t>8</a:t>
            </a:r>
            <a:r>
              <a:rPr lang="ko-KR" altLang="en-US" dirty="0"/>
              <a:t>비트 이진 데이터</a:t>
            </a:r>
            <a:r>
              <a:rPr lang="en-US" altLang="ko-KR" dirty="0"/>
              <a:t>(</a:t>
            </a:r>
            <a:r>
              <a:rPr lang="ko-KR" altLang="en-US" dirty="0"/>
              <a:t>예를 들어 실행 파일이나</a:t>
            </a:r>
            <a:r>
              <a:rPr lang="en-US" altLang="ko-KR" dirty="0"/>
              <a:t>, ZIP</a:t>
            </a:r>
            <a:r>
              <a:rPr lang="ko-KR" altLang="en-US" dirty="0"/>
              <a:t> 파일 등</a:t>
            </a:r>
            <a:r>
              <a:rPr lang="en-US" altLang="ko-KR" dirty="0"/>
              <a:t>)</a:t>
            </a:r>
            <a:r>
              <a:rPr lang="ko-KR" altLang="en-US" dirty="0"/>
              <a:t>를 문자 코드에 영향을 받지 않는 공통 </a:t>
            </a:r>
            <a:r>
              <a:rPr lang="en-US" altLang="ko-KR" dirty="0"/>
              <a:t>ASCII </a:t>
            </a:r>
            <a:r>
              <a:rPr lang="ko-KR" altLang="en-US" dirty="0"/>
              <a:t>영역의 문자들로만 이루어진 일련의 문자열로 바꾸는 </a:t>
            </a:r>
            <a:r>
              <a:rPr lang="ko-KR" altLang="en-US" dirty="0" err="1"/>
              <a:t>인코딩</a:t>
            </a:r>
            <a:r>
              <a:rPr lang="ko-KR" altLang="en-US" dirty="0"/>
              <a:t> </a:t>
            </a:r>
            <a:r>
              <a:rPr lang="ko-KR" altLang="en-US" dirty="0" smtClean="0"/>
              <a:t>방식 </a:t>
            </a:r>
            <a:endParaRPr lang="en-US" altLang="ko-KR" dirty="0" smtClean="0"/>
          </a:p>
          <a:p>
            <a:pPr lvl="1"/>
            <a:r>
              <a:rPr lang="en-US" altLang="ko-KR" dirty="0"/>
              <a:t>64 = </a:t>
            </a:r>
            <a:r>
              <a:rPr lang="en-US" altLang="ko-KR" dirty="0" smtClean="0"/>
              <a:t>2</a:t>
            </a:r>
            <a:r>
              <a:rPr lang="en-US" altLang="ko-KR" baseline="30000" dirty="0" smtClean="0"/>
              <a:t>6</a:t>
            </a:r>
            <a:r>
              <a:rPr lang="ko-KR" altLang="en-US" dirty="0" smtClean="0"/>
              <a:t>은 화면에 </a:t>
            </a:r>
            <a:r>
              <a:rPr lang="ko-KR" altLang="en-US" dirty="0"/>
              <a:t>표시되는 </a:t>
            </a:r>
            <a:r>
              <a:rPr lang="en-US" altLang="ko-KR" dirty="0"/>
              <a:t>ASCII</a:t>
            </a:r>
            <a:r>
              <a:rPr lang="ko-KR" altLang="en-US" dirty="0"/>
              <a:t> 문자들을 써서 표현할 수 있는 가장 큰 </a:t>
            </a:r>
            <a:r>
              <a:rPr lang="ko-KR" altLang="en-US" dirty="0" smtClean="0"/>
              <a:t>진법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알파벳 </a:t>
            </a:r>
            <a:r>
              <a:rPr lang="ko-KR" altLang="en-US" dirty="0"/>
              <a:t>대소문자</a:t>
            </a:r>
            <a:r>
              <a:rPr lang="en-US" altLang="ko-KR" sz="2000" dirty="0"/>
              <a:t>(A-Z, a-z)</a:t>
            </a:r>
            <a:r>
              <a:rPr lang="ko-KR" altLang="en-US" dirty="0"/>
              <a:t>와 숫자</a:t>
            </a:r>
            <a:r>
              <a:rPr lang="en-US" altLang="ko-KR" sz="2000" dirty="0"/>
              <a:t>(0-9) </a:t>
            </a:r>
            <a:r>
              <a:rPr lang="ko-KR" altLang="en-US" dirty="0"/>
              <a:t>그리고 두 개의 기호</a:t>
            </a:r>
            <a:r>
              <a:rPr lang="en-US" altLang="ko-KR" sz="2000" dirty="0"/>
              <a:t>(“+”, “/”)</a:t>
            </a:r>
            <a:r>
              <a:rPr lang="ko-KR" altLang="en-US" dirty="0"/>
              <a:t>로 이루어져 </a:t>
            </a:r>
            <a:r>
              <a:rPr lang="ko-KR" altLang="en-US" dirty="0" smtClean="0"/>
              <a:t>있으며</a:t>
            </a:r>
            <a:r>
              <a:rPr lang="en-US" altLang="ko-KR" dirty="0"/>
              <a:t>, </a:t>
            </a:r>
            <a:r>
              <a:rPr lang="ko-KR" altLang="en-US" dirty="0" err="1"/>
              <a:t>패딩</a:t>
            </a:r>
            <a:r>
              <a:rPr lang="ko-KR" altLang="en-US" dirty="0"/>
              <a:t> 문자로 “</a:t>
            </a:r>
            <a:r>
              <a:rPr lang="en-US" altLang="ko-KR" dirty="0"/>
              <a:t>=”</a:t>
            </a:r>
            <a:r>
              <a:rPr lang="ko-KR" altLang="en-US" dirty="0"/>
              <a:t>를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바이너리 데이터 </a:t>
            </a:r>
            <a:r>
              <a:rPr lang="en-US" altLang="ko-KR" dirty="0" smtClean="0"/>
              <a:t>3</a:t>
            </a:r>
            <a:r>
              <a:rPr lang="ko-KR" altLang="en-US" dirty="0" smtClean="0"/>
              <a:t>바이트를 </a:t>
            </a:r>
            <a:r>
              <a:rPr lang="en-US" altLang="ko-KR" dirty="0" smtClean="0"/>
              <a:t>4</a:t>
            </a:r>
            <a:r>
              <a:rPr lang="ko-KR" altLang="en-US" dirty="0"/>
              <a:t>개의 </a:t>
            </a:r>
            <a:r>
              <a:rPr lang="en-US" altLang="ko-KR" dirty="0" smtClean="0"/>
              <a:t>Base64 </a:t>
            </a:r>
            <a:r>
              <a:rPr lang="ko-KR" altLang="en-US" dirty="0" smtClean="0"/>
              <a:t>문자로 변환 </a:t>
            </a:r>
            <a:r>
              <a:rPr lang="en-US" altLang="ko-KR" dirty="0" smtClean="0"/>
              <a:t>(8*3=6*4)</a:t>
            </a:r>
            <a:endParaRPr lang="ko-KR" altLang="en-US" dirty="0"/>
          </a:p>
          <a:p>
            <a:pPr lvl="1"/>
            <a:r>
              <a:rPr lang="ko-KR" altLang="en-US" dirty="0"/>
              <a:t>입력되는 데이터가 </a:t>
            </a:r>
            <a:r>
              <a:rPr lang="en-US" altLang="ko-KR" dirty="0"/>
              <a:t>3</a:t>
            </a:r>
            <a:r>
              <a:rPr lang="ko-KR" altLang="en-US" dirty="0"/>
              <a:t>바이트로 나누어 떨어지지 않는 경우에는 “</a:t>
            </a:r>
            <a:r>
              <a:rPr lang="en-US" altLang="ko-KR" dirty="0"/>
              <a:t>=”</a:t>
            </a:r>
            <a:r>
              <a:rPr lang="ko-KR" altLang="en-US" dirty="0"/>
              <a:t>를 </a:t>
            </a:r>
            <a:r>
              <a:rPr lang="ko-KR" altLang="en-US" dirty="0" err="1"/>
              <a:t>패딩</a:t>
            </a:r>
            <a:r>
              <a:rPr lang="ko-KR" altLang="en-US" dirty="0"/>
              <a:t> 문자로 </a:t>
            </a:r>
            <a:r>
              <a:rPr lang="ko-KR" altLang="en-US" dirty="0" smtClean="0"/>
              <a:t>사용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저장</a:t>
            </a:r>
            <a:r>
              <a:rPr lang="en-US" altLang="ko-KR" dirty="0" smtClean="0"/>
              <a:t>, </a:t>
            </a:r>
            <a:r>
              <a:rPr lang="ko-KR" altLang="en-US" dirty="0" smtClean="0"/>
              <a:t>전송</a:t>
            </a:r>
            <a:r>
              <a:rPr lang="en-US" altLang="ko-KR" dirty="0" smtClean="0"/>
              <a:t>, </a:t>
            </a:r>
            <a:r>
              <a:rPr lang="ko-KR" altLang="en-US" dirty="0" smtClean="0"/>
              <a:t>화면 표시 등에 편리</a:t>
            </a:r>
            <a:r>
              <a:rPr lang="en-US" altLang="ko-KR" dirty="0" smtClean="0"/>
              <a:t>. </a:t>
            </a:r>
            <a:r>
              <a:rPr lang="ko-KR" altLang="en-US" dirty="0" smtClean="0"/>
              <a:t>그러나 데이터가 확대되는 단점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31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8314209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ASCII 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Base64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32</a:t>
            </a:fld>
            <a:endParaRPr lang="ko-KR" altLang="en-US" dirty="0"/>
          </a:p>
        </p:txBody>
      </p:sp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788024" y="1883252"/>
            <a:ext cx="3988824" cy="45911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6" name="Picture 6" descr="Ascii Table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1844824"/>
            <a:ext cx="3735757" cy="254972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5128" name="Picture 8" descr="EBCDIC and IBM Scan Codes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16983" y="4466551"/>
            <a:ext cx="3758326" cy="21972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619672" y="1412776"/>
            <a:ext cx="162576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ASCII (8</a:t>
            </a:r>
            <a:r>
              <a:rPr lang="ko-KR" altLang="en-US" dirty="0" smtClean="0"/>
              <a:t>비트</a:t>
            </a:r>
            <a:r>
              <a:rPr lang="en-US" altLang="ko-KR" dirty="0" smtClean="0"/>
              <a:t>) 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012160" y="1412776"/>
            <a:ext cx="17267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Base64 (6</a:t>
            </a:r>
            <a:r>
              <a:rPr lang="ko-KR" altLang="en-US" dirty="0" smtClean="0"/>
              <a:t>비트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271505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Base64 </a:t>
            </a:r>
            <a:r>
              <a:rPr lang="ko-KR" altLang="en-US" dirty="0" err="1" smtClean="0"/>
              <a:t>인코딩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ASCII </a:t>
            </a:r>
            <a:r>
              <a:rPr lang="ko-KR" altLang="en-US" dirty="0" smtClean="0"/>
              <a:t>데이터 </a:t>
            </a:r>
            <a:r>
              <a:rPr lang="en-US" altLang="ko-KR" dirty="0" smtClean="0"/>
              <a:t>“Man”</a:t>
            </a:r>
            <a:r>
              <a:rPr lang="ko-KR" altLang="en-US" dirty="0" smtClean="0"/>
              <a:t>을 </a:t>
            </a:r>
            <a:r>
              <a:rPr lang="en-US" altLang="ko-KR" dirty="0" smtClean="0"/>
              <a:t>Base64 </a:t>
            </a:r>
            <a:r>
              <a:rPr lang="ko-KR" altLang="en-US" dirty="0" err="1" smtClean="0"/>
              <a:t>인코딩하면</a:t>
            </a:r>
            <a:r>
              <a:rPr lang="ko-KR" altLang="en-US" dirty="0" smtClean="0"/>
              <a:t> </a:t>
            </a:r>
            <a:r>
              <a:rPr lang="en-US" altLang="ko-KR" dirty="0" smtClean="0"/>
              <a:t>“</a:t>
            </a:r>
            <a:r>
              <a:rPr lang="en-US" altLang="ko-KR" dirty="0" err="1" smtClean="0"/>
              <a:t>TWFu</a:t>
            </a:r>
            <a:r>
              <a:rPr lang="en-US" altLang="ko-KR" dirty="0" smtClean="0"/>
              <a:t>”</a:t>
            </a:r>
            <a:r>
              <a:rPr lang="ko-KR" altLang="en-US" dirty="0" smtClean="0"/>
              <a:t>로 변환 </a:t>
            </a:r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endParaRPr lang="en-US" altLang="ko-KR" dirty="0" smtClean="0"/>
          </a:p>
          <a:p>
            <a:endParaRPr lang="en-US" altLang="ko-KR" dirty="0"/>
          </a:p>
          <a:p>
            <a:r>
              <a:rPr lang="ko-KR" altLang="en-US" dirty="0"/>
              <a:t>온라인 </a:t>
            </a:r>
            <a:r>
              <a:rPr lang="en-US" altLang="ko-KR" dirty="0"/>
              <a:t>Base64 </a:t>
            </a:r>
            <a:r>
              <a:rPr lang="ko-KR" altLang="en-US" dirty="0" err="1"/>
              <a:t>인코딩</a:t>
            </a:r>
            <a:r>
              <a:rPr lang="ko-KR" altLang="en-US" dirty="0"/>
              <a:t> </a:t>
            </a:r>
            <a:r>
              <a:rPr lang="ko-KR" altLang="en-US" dirty="0" smtClean="0"/>
              <a:t>테스트 사이트 </a:t>
            </a:r>
            <a:endParaRPr lang="en-US" altLang="ko-KR" dirty="0"/>
          </a:p>
          <a:p>
            <a:pPr lvl="1"/>
            <a:r>
              <a:rPr lang="en-US" altLang="ko-KR" dirty="0">
                <a:hlinkClick r:id="rId2"/>
              </a:rPr>
              <a:t>https://www.base64encode.org/</a:t>
            </a:r>
            <a:r>
              <a:rPr lang="en-US" altLang="ko-KR" dirty="0"/>
              <a:t> </a:t>
            </a:r>
            <a:endParaRPr lang="ko-KR" altLang="en-US" dirty="0"/>
          </a:p>
          <a:p>
            <a:pPr marL="0" indent="0">
              <a:buNone/>
            </a:pP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33</a:t>
            </a:fld>
            <a:endParaRPr lang="ko-KR" altLang="en-US" dirty="0"/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36378" y="2348880"/>
            <a:ext cx="6818929" cy="16953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13988865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ASN.1 </a:t>
            </a:r>
            <a:r>
              <a:rPr lang="ko-KR" altLang="en-US" dirty="0" smtClean="0"/>
              <a:t>표현법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en-US" altLang="ko-KR" b="1" dirty="0"/>
              <a:t>Abstract Syntax Notation One</a:t>
            </a:r>
            <a:r>
              <a:rPr lang="en-US" altLang="ko-KR" dirty="0"/>
              <a:t> (</a:t>
            </a:r>
            <a:r>
              <a:rPr lang="en-US" altLang="ko-KR" b="1" dirty="0"/>
              <a:t>ASN.1</a:t>
            </a:r>
            <a:r>
              <a:rPr lang="en-US" altLang="ko-KR" dirty="0" smtClean="0"/>
              <a:t>) </a:t>
            </a:r>
          </a:p>
          <a:p>
            <a:pPr lvl="1"/>
            <a:r>
              <a:rPr lang="ko-KR" altLang="en-US" dirty="0" smtClean="0"/>
              <a:t>데이터 구조를 나타내기 위한 표현언어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X.509 </a:t>
            </a:r>
            <a:r>
              <a:rPr lang="ko-KR" altLang="en-US" dirty="0" smtClean="0"/>
              <a:t>인증서를 저장하는데 사용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이기종</a:t>
            </a:r>
            <a:r>
              <a:rPr lang="ko-KR" altLang="en-US" dirty="0" smtClean="0"/>
              <a:t> 시스템간의 데이터 전송을 위한 표준 방식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적용 사례 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PKCS </a:t>
            </a:r>
            <a:r>
              <a:rPr lang="en-US" altLang="ko-KR" dirty="0"/>
              <a:t>group of cryptography </a:t>
            </a:r>
            <a:r>
              <a:rPr lang="en-US" altLang="ko-KR" dirty="0" smtClean="0"/>
              <a:t>standards</a:t>
            </a:r>
          </a:p>
          <a:p>
            <a:pPr lvl="2"/>
            <a:r>
              <a:rPr lang="en-US" altLang="ko-KR" dirty="0" smtClean="0"/>
              <a:t>X.400</a:t>
            </a:r>
            <a:r>
              <a:rPr lang="en-US" altLang="ko-KR" dirty="0"/>
              <a:t> electronic </a:t>
            </a:r>
            <a:r>
              <a:rPr lang="en-US" altLang="ko-KR" dirty="0" smtClean="0"/>
              <a:t>mail</a:t>
            </a:r>
          </a:p>
          <a:p>
            <a:pPr lvl="2"/>
            <a:r>
              <a:rPr lang="en-US" altLang="ko-KR" dirty="0" smtClean="0"/>
              <a:t>X.500</a:t>
            </a:r>
            <a:r>
              <a:rPr lang="en-US" altLang="ko-KR" dirty="0"/>
              <a:t> </a:t>
            </a:r>
            <a:r>
              <a:rPr lang="en-US" altLang="ko-KR" dirty="0" smtClean="0"/>
              <a:t>Lightweight </a:t>
            </a:r>
            <a:r>
              <a:rPr lang="en-US" altLang="ko-KR" dirty="0"/>
              <a:t>Directory Access </a:t>
            </a:r>
            <a:r>
              <a:rPr lang="en-US" altLang="ko-KR" dirty="0" smtClean="0"/>
              <a:t>Protocol</a:t>
            </a:r>
            <a:r>
              <a:rPr lang="en-US" altLang="ko-KR" dirty="0"/>
              <a:t> (LDAP</a:t>
            </a:r>
            <a:r>
              <a:rPr lang="en-US" altLang="ko-KR" dirty="0" smtClean="0"/>
              <a:t>)</a:t>
            </a:r>
          </a:p>
          <a:p>
            <a:pPr lvl="2"/>
            <a:r>
              <a:rPr lang="en-US" altLang="ko-KR" dirty="0" smtClean="0"/>
              <a:t>H.323</a:t>
            </a:r>
            <a:r>
              <a:rPr lang="en-US" altLang="ko-KR" dirty="0"/>
              <a:t> (VoIP</a:t>
            </a:r>
            <a:r>
              <a:rPr lang="en-US" altLang="ko-KR" dirty="0" smtClean="0"/>
              <a:t>)</a:t>
            </a:r>
            <a:r>
              <a:rPr lang="en-US" altLang="ko-KR" dirty="0"/>
              <a:t> 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Kerberos</a:t>
            </a:r>
            <a:r>
              <a:rPr lang="en-US" altLang="ko-KR" dirty="0"/>
              <a:t> 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BACnet</a:t>
            </a:r>
            <a:endParaRPr lang="en-US" altLang="ko-KR" dirty="0" smtClean="0"/>
          </a:p>
          <a:p>
            <a:pPr lvl="2"/>
            <a:r>
              <a:rPr lang="en-US" altLang="ko-KR" dirty="0" smtClean="0"/>
              <a:t>simple </a:t>
            </a:r>
            <a:r>
              <a:rPr lang="en-US" altLang="ko-KR" dirty="0"/>
              <a:t>network management protocol (SNMP</a:t>
            </a:r>
            <a:r>
              <a:rPr lang="en-US" altLang="ko-KR" dirty="0" smtClean="0"/>
              <a:t>)</a:t>
            </a:r>
          </a:p>
          <a:p>
            <a:pPr lvl="2"/>
            <a:r>
              <a:rPr lang="en-US" altLang="ko-KR" dirty="0" smtClean="0"/>
              <a:t>UMTS</a:t>
            </a:r>
            <a:r>
              <a:rPr lang="en-US" altLang="ko-KR" dirty="0"/>
              <a:t>, LTE, and WiMAX </a:t>
            </a:r>
            <a:r>
              <a:rPr lang="en-US" altLang="ko-KR" dirty="0" smtClean="0"/>
              <a:t>2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5197077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X.509 </a:t>
            </a:r>
            <a:r>
              <a:rPr lang="ko-KR" altLang="en-US" dirty="0" smtClean="0"/>
              <a:t>인증서의 </a:t>
            </a:r>
            <a:r>
              <a:rPr lang="en-US" altLang="ko-KR" dirty="0" smtClean="0"/>
              <a:t>ASN.1 </a:t>
            </a:r>
            <a:r>
              <a:rPr lang="ko-KR" altLang="en-US" dirty="0" smtClean="0"/>
              <a:t>표현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X.509 </a:t>
            </a:r>
            <a:r>
              <a:rPr lang="ko-KR" altLang="en-US" dirty="0" smtClean="0"/>
              <a:t>인증서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35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90" y="1980828"/>
            <a:ext cx="3952875" cy="8001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36290" y="3085306"/>
            <a:ext cx="5695950" cy="2647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6958098" y="3070701"/>
            <a:ext cx="15023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인증서 양식 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220072" y="1988840"/>
            <a:ext cx="31999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아래 문서를 인증기관이 서명</a:t>
            </a:r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2875739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인증서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인코딩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DER</a:t>
            </a:r>
            <a:r>
              <a:rPr lang="en-US" altLang="ko-KR" dirty="0"/>
              <a:t> </a:t>
            </a:r>
            <a:r>
              <a:rPr lang="en-US" altLang="ko-KR" dirty="0" smtClean="0"/>
              <a:t>(Distinguished </a:t>
            </a:r>
            <a:r>
              <a:rPr lang="en-US" altLang="ko-KR" dirty="0"/>
              <a:t>Encoding </a:t>
            </a:r>
            <a:r>
              <a:rPr lang="en-US" altLang="ko-KR" dirty="0" smtClean="0"/>
              <a:t>Rules) </a:t>
            </a:r>
          </a:p>
          <a:p>
            <a:pPr lvl="1"/>
            <a:r>
              <a:rPr lang="ko-KR" altLang="en-US" dirty="0" smtClean="0"/>
              <a:t>바이너리 </a:t>
            </a:r>
            <a:r>
              <a:rPr lang="ko-KR" altLang="en-US" dirty="0" err="1" smtClean="0"/>
              <a:t>인코딩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화면 표시가 어려움</a:t>
            </a:r>
            <a:r>
              <a:rPr lang="en-US" altLang="ko-KR" dirty="0" smtClean="0"/>
              <a:t>) </a:t>
            </a:r>
          </a:p>
          <a:p>
            <a:pPr lvl="1"/>
            <a:r>
              <a:rPr lang="ko-KR" altLang="en-US" dirty="0" smtClean="0"/>
              <a:t>인증서 저장에 사용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CER </a:t>
            </a:r>
            <a:r>
              <a:rPr lang="ko-KR" altLang="en-US" dirty="0" smtClean="0"/>
              <a:t>또는</a:t>
            </a:r>
            <a:r>
              <a:rPr lang="en-US" altLang="ko-KR" dirty="0" smtClean="0"/>
              <a:t> CRT </a:t>
            </a:r>
            <a:r>
              <a:rPr lang="ko-KR" altLang="en-US" dirty="0" err="1" smtClean="0"/>
              <a:t>확장자로</a:t>
            </a:r>
            <a:r>
              <a:rPr lang="ko-KR" altLang="en-US" dirty="0" smtClean="0"/>
              <a:t> 사용되기도 함 </a:t>
            </a:r>
            <a:endParaRPr lang="en-US" altLang="ko-KR" dirty="0" smtClean="0"/>
          </a:p>
          <a:p>
            <a:pPr lvl="1"/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en-US" altLang="ko-KR" dirty="0" smtClean="0"/>
              <a:t>PEM</a:t>
            </a:r>
            <a:r>
              <a:rPr lang="en-US" altLang="ko-KR" dirty="0"/>
              <a:t> </a:t>
            </a:r>
            <a:r>
              <a:rPr lang="en-US" altLang="ko-KR" dirty="0" smtClean="0"/>
              <a:t>(</a:t>
            </a:r>
            <a:r>
              <a:rPr lang="en-US" altLang="ko-KR" dirty="0"/>
              <a:t>Privacy-enhanced Electronic </a:t>
            </a:r>
            <a:r>
              <a:rPr lang="en-US" altLang="ko-KR" dirty="0" smtClean="0"/>
              <a:t>Mail)</a:t>
            </a:r>
          </a:p>
          <a:p>
            <a:pPr lvl="1"/>
            <a:r>
              <a:rPr lang="en-US" altLang="ko-KR" dirty="0" smtClean="0"/>
              <a:t>Base64 </a:t>
            </a:r>
            <a:r>
              <a:rPr lang="ko-KR" altLang="en-US" dirty="0" err="1" smtClean="0"/>
              <a:t>인코딩</a:t>
            </a:r>
            <a:r>
              <a:rPr lang="ko-KR" altLang="en-US" dirty="0" smtClean="0"/>
              <a:t> </a:t>
            </a:r>
            <a:r>
              <a:rPr lang="en-US" altLang="ko-KR" dirty="0" smtClean="0"/>
              <a:t>(</a:t>
            </a:r>
            <a:r>
              <a:rPr lang="ko-KR" altLang="en-US" dirty="0" smtClean="0"/>
              <a:t>화면 출력 가능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X.509v3 </a:t>
            </a:r>
            <a:r>
              <a:rPr lang="ko-KR" altLang="en-US" dirty="0" smtClean="0"/>
              <a:t>에서 사용되는 여러 파일 양식들을 저장하는데 사용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인증서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개인키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인증서 발급 요청 양식 등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“—– </a:t>
            </a:r>
            <a:r>
              <a:rPr lang="en-US" altLang="ko-KR" dirty="0"/>
              <a:t>BEGIN …” </a:t>
            </a:r>
            <a:r>
              <a:rPr lang="ko-KR" altLang="en-US" dirty="0" smtClean="0"/>
              <a:t>으로 시작됨 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31640" y="5661248"/>
            <a:ext cx="4351384" cy="92333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/>
              <a:t>openssl</a:t>
            </a:r>
            <a:r>
              <a:rPr lang="en-US" altLang="ko-KR" dirty="0"/>
              <a:t> x509 -in </a:t>
            </a:r>
            <a:r>
              <a:rPr lang="en-US" altLang="ko-KR" dirty="0" err="1"/>
              <a:t>cert.pem</a:t>
            </a:r>
            <a:r>
              <a:rPr lang="en-US" altLang="ko-KR" dirty="0"/>
              <a:t> -text -</a:t>
            </a:r>
            <a:r>
              <a:rPr lang="en-US" altLang="ko-KR" dirty="0" err="1"/>
              <a:t>noout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r>
              <a:rPr lang="en-US" altLang="ko-KR" dirty="0" err="1" smtClean="0"/>
              <a:t>openssl</a:t>
            </a:r>
            <a:r>
              <a:rPr lang="en-US" altLang="ko-KR" dirty="0" smtClean="0"/>
              <a:t> </a:t>
            </a:r>
            <a:r>
              <a:rPr lang="en-US" altLang="ko-KR" dirty="0"/>
              <a:t>x509 -in cert.cer -text -</a:t>
            </a:r>
            <a:r>
              <a:rPr lang="en-US" altLang="ko-KR" dirty="0" err="1"/>
              <a:t>noout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r>
              <a:rPr lang="en-US" altLang="ko-KR" dirty="0" err="1" smtClean="0"/>
              <a:t>openssl</a:t>
            </a:r>
            <a:r>
              <a:rPr lang="en-US" altLang="ko-KR" dirty="0" smtClean="0"/>
              <a:t> </a:t>
            </a:r>
            <a:r>
              <a:rPr lang="en-US" altLang="ko-KR" dirty="0"/>
              <a:t>x509 -in cert.crt -text -</a:t>
            </a:r>
            <a:r>
              <a:rPr lang="en-US" altLang="ko-KR" dirty="0" err="1"/>
              <a:t>noout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31640" y="2996952"/>
            <a:ext cx="6054606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/>
              <a:t>openssl</a:t>
            </a:r>
            <a:r>
              <a:rPr lang="en-US" altLang="ko-KR" dirty="0"/>
              <a:t> x509 -in </a:t>
            </a:r>
            <a:r>
              <a:rPr lang="en-US" altLang="ko-KR" dirty="0" err="1"/>
              <a:t>certificate.der</a:t>
            </a:r>
            <a:r>
              <a:rPr lang="en-US" altLang="ko-KR" dirty="0"/>
              <a:t> -inform der -text -</a:t>
            </a:r>
            <a:r>
              <a:rPr lang="en-US" altLang="ko-KR" dirty="0" err="1"/>
              <a:t>noout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80713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인증서 관련 </a:t>
            </a:r>
            <a:r>
              <a:rPr lang="ko-KR" altLang="en-US" dirty="0" err="1" smtClean="0"/>
              <a:t>확장자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 lnSpcReduction="10000"/>
          </a:bodyPr>
          <a:lstStyle/>
          <a:p>
            <a:r>
              <a:rPr lang="en-US" altLang="ko-KR" dirty="0" smtClean="0"/>
              <a:t>.DER</a:t>
            </a:r>
          </a:p>
          <a:p>
            <a:pPr lvl="1"/>
            <a:r>
              <a:rPr lang="ko-KR" altLang="en-US" dirty="0" smtClean="0"/>
              <a:t>인증서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저장에 사용되는 </a:t>
            </a:r>
            <a:r>
              <a:rPr lang="ko-KR" altLang="en-US" dirty="0" err="1" smtClean="0"/>
              <a:t>확장자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r>
              <a:rPr lang="en-US" altLang="ko-KR" dirty="0" smtClean="0"/>
              <a:t>.</a:t>
            </a:r>
            <a:r>
              <a:rPr lang="en-US" altLang="ko-KR" dirty="0"/>
              <a:t>CRT 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인증서 저장에 사용 </a:t>
            </a:r>
            <a:r>
              <a:rPr lang="en-US" altLang="ko-KR" dirty="0" smtClean="0"/>
              <a:t>(Unix </a:t>
            </a:r>
            <a:r>
              <a:rPr lang="ko-KR" altLang="en-US" dirty="0" smtClean="0"/>
              <a:t>방식</a:t>
            </a:r>
            <a:r>
              <a:rPr lang="en-US" altLang="ko-KR" dirty="0" smtClean="0"/>
              <a:t>)</a:t>
            </a:r>
          </a:p>
          <a:p>
            <a:pPr lvl="1"/>
            <a:r>
              <a:rPr lang="en-US" altLang="ko-KR" dirty="0" smtClean="0"/>
              <a:t>The </a:t>
            </a:r>
            <a:r>
              <a:rPr lang="en-US" altLang="ko-KR" dirty="0"/>
              <a:t>CRT extension is used for certificates. The certificates may be encoded as binary DER or as ASCII PEM. The CER and CRT extensions are nearly synonymous</a:t>
            </a:r>
            <a:r>
              <a:rPr lang="en-US" altLang="ko-KR" dirty="0" smtClean="0"/>
              <a:t>.</a:t>
            </a:r>
            <a:endParaRPr lang="en-US" altLang="ko-KR" dirty="0"/>
          </a:p>
          <a:p>
            <a:r>
              <a:rPr lang="en-US" altLang="ko-KR" dirty="0" smtClean="0"/>
              <a:t>.CER</a:t>
            </a:r>
            <a:r>
              <a:rPr lang="en-US" altLang="ko-KR" dirty="0"/>
              <a:t> 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인증서 저장에 사용 </a:t>
            </a:r>
            <a:r>
              <a:rPr lang="en-US" altLang="ko-KR" dirty="0" smtClean="0"/>
              <a:t>(</a:t>
            </a:r>
            <a:r>
              <a:rPr lang="ko-KR" altLang="en-US" dirty="0" smtClean="0"/>
              <a:t>마이크로소프트 방식</a:t>
            </a:r>
            <a:r>
              <a:rPr lang="en-US" altLang="ko-KR" dirty="0" smtClean="0"/>
              <a:t>) </a:t>
            </a:r>
          </a:p>
          <a:p>
            <a:pPr lvl="1"/>
            <a:r>
              <a:rPr lang="en-US" altLang="ko-KR" dirty="0" smtClean="0"/>
              <a:t>alternate </a:t>
            </a:r>
            <a:r>
              <a:rPr lang="en-US" altLang="ko-KR" dirty="0"/>
              <a:t>form of .</a:t>
            </a:r>
            <a:r>
              <a:rPr lang="en-US" altLang="ko-KR" dirty="0" err="1"/>
              <a:t>crt</a:t>
            </a:r>
            <a:r>
              <a:rPr lang="en-US" altLang="ko-KR" dirty="0"/>
              <a:t> (Microsoft Convention) </a:t>
            </a:r>
            <a:endParaRPr lang="en-US" altLang="ko-KR" dirty="0" smtClean="0"/>
          </a:p>
          <a:p>
            <a:r>
              <a:rPr lang="en-US" altLang="ko-KR" dirty="0" smtClean="0"/>
              <a:t>.</a:t>
            </a:r>
            <a:r>
              <a:rPr lang="en-US" altLang="ko-KR" dirty="0"/>
              <a:t>KEY 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PKCS#8 </a:t>
            </a:r>
            <a:r>
              <a:rPr lang="ko-KR" altLang="en-US" dirty="0" smtClean="0"/>
              <a:t>형식으로 공개키</a:t>
            </a:r>
            <a:r>
              <a:rPr lang="en-US" altLang="ko-KR" dirty="0" smtClean="0"/>
              <a:t>, </a:t>
            </a:r>
            <a:r>
              <a:rPr lang="ko-KR" altLang="en-US" dirty="0" smtClean="0"/>
              <a:t>개인키 저장에 사용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The </a:t>
            </a:r>
            <a:r>
              <a:rPr lang="en-US" altLang="ko-KR" dirty="0"/>
              <a:t>keys may be encoded as binary DER or as ASCII </a:t>
            </a:r>
            <a:r>
              <a:rPr lang="en-US" altLang="ko-KR" dirty="0" smtClean="0"/>
              <a:t>PEM</a:t>
            </a:r>
            <a:endParaRPr lang="en-US" altLang="ko-KR" dirty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37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6369889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</a:t>
            </a:r>
            <a:r>
              <a:rPr lang="en-US" altLang="ko-KR" dirty="0" smtClean="0"/>
              <a:t>. OpenSSL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Secure Sockets Layer (SSL) </a:t>
            </a:r>
            <a:r>
              <a:rPr lang="ko-KR" altLang="en-US" dirty="0" smtClean="0"/>
              <a:t>이란</a:t>
            </a:r>
            <a:r>
              <a:rPr lang="en-US" altLang="ko-KR" dirty="0" smtClean="0"/>
              <a:t>?</a:t>
            </a:r>
            <a:r>
              <a:rPr lang="ko-KR" altLang="en-US" dirty="0" smtClean="0"/>
              <a:t> 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pPr lvl="1"/>
            <a:r>
              <a:rPr lang="ko-KR" altLang="en-US" dirty="0" err="1" smtClean="0"/>
              <a:t>넷스케이프</a:t>
            </a:r>
            <a:r>
              <a:rPr lang="ko-KR" altLang="en-US" dirty="0" smtClean="0"/>
              <a:t> 사에서 최초 개발 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서버와 클라이언트 사이의 통신 보안을 제공하는 프로토콜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IETF </a:t>
            </a:r>
            <a:r>
              <a:rPr lang="ko-KR" altLang="en-US" dirty="0" smtClean="0"/>
              <a:t>에서 </a:t>
            </a:r>
            <a:r>
              <a:rPr lang="en-US" altLang="ko-KR" dirty="0"/>
              <a:t>TLS </a:t>
            </a:r>
            <a:r>
              <a:rPr lang="en-US" altLang="ko-KR" dirty="0" smtClean="0"/>
              <a:t>(Transport </a:t>
            </a:r>
            <a:r>
              <a:rPr lang="en-US" altLang="ko-KR" dirty="0"/>
              <a:t>Layer </a:t>
            </a:r>
            <a:r>
              <a:rPr lang="en-US" altLang="ko-KR" dirty="0" smtClean="0"/>
              <a:t>Security) </a:t>
            </a:r>
            <a:r>
              <a:rPr lang="ko-KR" altLang="en-US" dirty="0" smtClean="0"/>
              <a:t>라는 이름으로 표준화 </a:t>
            </a:r>
            <a:r>
              <a:rPr lang="en-US" altLang="ko-KR" dirty="0" smtClean="0"/>
              <a:t> </a:t>
            </a:r>
          </a:p>
          <a:p>
            <a:r>
              <a:rPr lang="en-US" altLang="ko-KR" dirty="0" smtClean="0"/>
              <a:t>OpenSSL</a:t>
            </a:r>
            <a:r>
              <a:rPr lang="ko-KR" altLang="en-US" dirty="0" smtClean="0"/>
              <a:t>이란</a:t>
            </a:r>
            <a:r>
              <a:rPr lang="en-US" altLang="ko-KR" dirty="0" smtClean="0"/>
              <a:t>? </a:t>
            </a:r>
          </a:p>
          <a:p>
            <a:pPr lvl="1"/>
            <a:r>
              <a:rPr lang="en-US" altLang="ko-KR" dirty="0" smtClean="0"/>
              <a:t>SSL/TLS </a:t>
            </a:r>
            <a:r>
              <a:rPr lang="ko-KR" altLang="en-US" dirty="0" smtClean="0"/>
              <a:t>통신보안을 제공하는 </a:t>
            </a:r>
            <a:r>
              <a:rPr lang="ko-KR" altLang="en-US" dirty="0" err="1" smtClean="0"/>
              <a:t>오픈소스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툴킷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인증서 생성 및 이용 기능 제공 </a:t>
            </a:r>
            <a:endParaRPr lang="en-US" altLang="ko-KR" dirty="0" smtClean="0"/>
          </a:p>
          <a:p>
            <a:pPr lvl="1"/>
            <a:r>
              <a:rPr lang="en-US" altLang="ko-KR" dirty="0" smtClean="0">
                <a:hlinkClick r:id="rId2"/>
              </a:rPr>
              <a:t>https</a:t>
            </a:r>
            <a:r>
              <a:rPr lang="en-US" altLang="ko-KR" dirty="0">
                <a:hlinkClick r:id="rId2"/>
              </a:rPr>
              <a:t>://www.openssl.org</a:t>
            </a:r>
            <a:r>
              <a:rPr lang="en-US" altLang="ko-KR" dirty="0" smtClean="0">
                <a:hlinkClick r:id="rId2"/>
              </a:rPr>
              <a:t>/</a:t>
            </a:r>
            <a:r>
              <a:rPr lang="en-US" altLang="ko-KR" dirty="0" smtClean="0"/>
              <a:t>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38</a:t>
            </a:fld>
            <a:endParaRPr lang="ko-KR" altLang="en-US" dirty="0"/>
          </a:p>
        </p:txBody>
      </p:sp>
      <p:pic>
        <p:nvPicPr>
          <p:cNvPr id="1026" name="Picture 2" descr="Image result for openssl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691680" y="4866157"/>
            <a:ext cx="4736521" cy="12868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899948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OpenSSL </a:t>
            </a:r>
            <a:r>
              <a:rPr lang="ko-KR" altLang="en-US" dirty="0" smtClean="0"/>
              <a:t>설치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리눅스</a:t>
            </a:r>
            <a:r>
              <a:rPr lang="en-US" altLang="ko-KR" dirty="0" smtClean="0"/>
              <a:t> </a:t>
            </a:r>
            <a:r>
              <a:rPr lang="ko-KR" altLang="en-US" dirty="0" smtClean="0"/>
              <a:t>환경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대부분의 </a:t>
            </a:r>
            <a:r>
              <a:rPr lang="ko-KR" altLang="en-US" dirty="0" err="1" smtClean="0"/>
              <a:t>리눅스</a:t>
            </a:r>
            <a:r>
              <a:rPr lang="ko-KR" altLang="en-US" dirty="0" smtClean="0"/>
              <a:t> 운영체제에 기본 설치되어 있음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# </a:t>
            </a:r>
            <a:r>
              <a:rPr lang="en-US" altLang="ko-KR" dirty="0" err="1" smtClean="0"/>
              <a:t>sudo</a:t>
            </a:r>
            <a:r>
              <a:rPr lang="en-US" altLang="ko-KR" dirty="0" smtClean="0"/>
              <a:t> apt-get install </a:t>
            </a:r>
            <a:r>
              <a:rPr lang="en-US" altLang="ko-KR" dirty="0" err="1" smtClean="0"/>
              <a:t>openssl</a:t>
            </a:r>
            <a:r>
              <a:rPr lang="en-US" altLang="ko-KR" dirty="0" smtClean="0"/>
              <a:t> </a:t>
            </a:r>
          </a:p>
          <a:p>
            <a:pPr lvl="1"/>
            <a:endParaRPr lang="en-US" altLang="ko-KR" dirty="0"/>
          </a:p>
          <a:p>
            <a:r>
              <a:rPr lang="ko-KR" altLang="en-US" dirty="0" smtClean="0"/>
              <a:t>윈도우 환경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http://</a:t>
            </a:r>
            <a:r>
              <a:rPr lang="en-US" altLang="ko-KR" dirty="0" smtClean="0">
                <a:hlinkClick r:id="rId2"/>
              </a:rPr>
              <a:t>slproweb.com/products/Win32OpenSSL.html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/>
              <a:t>Win64 OpenSSL </a:t>
            </a:r>
            <a:r>
              <a:rPr lang="en-US" altLang="ko-KR" dirty="0" smtClean="0"/>
              <a:t>v1.0.2k </a:t>
            </a:r>
            <a:r>
              <a:rPr lang="ko-KR" altLang="en-US" dirty="0" smtClean="0"/>
              <a:t>다운로드 및 설치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환경변수에 설치 </a:t>
            </a:r>
            <a:r>
              <a:rPr lang="ko-KR" altLang="en-US" dirty="0" err="1" smtClean="0"/>
              <a:t>디렉토리</a:t>
            </a:r>
            <a:r>
              <a:rPr lang="ko-KR" altLang="en-US" dirty="0" smtClean="0"/>
              <a:t> 등록</a:t>
            </a:r>
            <a:r>
              <a:rPr lang="en-US" altLang="ko-KR" dirty="0"/>
              <a:t>, C:\</a:t>
            </a:r>
            <a:r>
              <a:rPr lang="en-US" altLang="ko-KR" dirty="0" smtClean="0"/>
              <a:t>OpenSSL-Win64\bin 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openssl.cfg</a:t>
            </a:r>
            <a:r>
              <a:rPr lang="ko-KR" altLang="en-US" dirty="0" smtClean="0"/>
              <a:t> 파일을</a:t>
            </a:r>
            <a:r>
              <a:rPr lang="en-US" altLang="ko-KR" dirty="0" smtClean="0"/>
              <a:t> </a:t>
            </a:r>
            <a:r>
              <a:rPr lang="en-US" altLang="ko-KR" dirty="0"/>
              <a:t>C:\</a:t>
            </a:r>
            <a:r>
              <a:rPr lang="en-US" altLang="ko-KR" dirty="0" smtClean="0"/>
              <a:t>OpenSSL-Win64 </a:t>
            </a:r>
            <a:r>
              <a:rPr lang="ko-KR" altLang="en-US" dirty="0" smtClean="0"/>
              <a:t>폴더에</a:t>
            </a:r>
            <a:r>
              <a:rPr lang="en-US" altLang="ko-KR" dirty="0" smtClean="0"/>
              <a:t> </a:t>
            </a:r>
            <a:r>
              <a:rPr lang="ko-KR" altLang="en-US" dirty="0" smtClean="0"/>
              <a:t>복사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참고</a:t>
            </a:r>
            <a:endParaRPr lang="en-US" altLang="ko-KR" dirty="0" smtClean="0"/>
          </a:p>
          <a:p>
            <a:pPr lvl="2"/>
            <a:r>
              <a:rPr lang="en-US" altLang="ko-KR" dirty="0" smtClean="0">
                <a:hlinkClick r:id="rId3"/>
              </a:rPr>
              <a:t>http</a:t>
            </a:r>
            <a:r>
              <a:rPr lang="en-US" altLang="ko-KR" dirty="0">
                <a:hlinkClick r:id="rId3"/>
              </a:rPr>
              <a:t>://zero-gravity.tistory.com/239</a:t>
            </a:r>
            <a:r>
              <a:rPr lang="en-US" altLang="ko-KR" dirty="0"/>
              <a:t> </a:t>
            </a:r>
            <a:endParaRPr lang="en-US" altLang="ko-KR" dirty="0" smtClean="0"/>
          </a:p>
          <a:p>
            <a:pPr lvl="2"/>
            <a:r>
              <a:rPr lang="en-US" altLang="ko-KR" dirty="0">
                <a:hlinkClick r:id="rId4"/>
              </a:rPr>
              <a:t>http://</a:t>
            </a:r>
            <a:r>
              <a:rPr lang="en-US" altLang="ko-KR" dirty="0" smtClean="0">
                <a:hlinkClick r:id="rId4"/>
              </a:rPr>
              <a:t>blog.daum.net/coy486/15</a:t>
            </a:r>
            <a:r>
              <a:rPr lang="en-US" altLang="ko-KR" dirty="0" smtClean="0"/>
              <a:t>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39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813701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1. </a:t>
            </a:r>
            <a:r>
              <a:rPr lang="ko-KR" altLang="en-US" dirty="0" err="1" smtClean="0"/>
              <a:t>공개키인증서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On</a:t>
            </a:r>
            <a:r>
              <a:rPr lang="ko-KR" altLang="en-US" dirty="0" smtClean="0"/>
              <a:t> </a:t>
            </a:r>
            <a:r>
              <a:rPr lang="en-US" altLang="ko-KR" dirty="0" smtClean="0"/>
              <a:t>the Internet, nobody knows you’re a dog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</a:t>
            </a:fld>
            <a:endParaRPr lang="ko-KR" altLang="en-US" dirty="0"/>
          </a:p>
        </p:txBody>
      </p:sp>
      <p:grpSp>
        <p:nvGrpSpPr>
          <p:cNvPr id="5" name="Group 2"/>
          <p:cNvGrpSpPr>
            <a:grpSpLocks/>
          </p:cNvGrpSpPr>
          <p:nvPr/>
        </p:nvGrpSpPr>
        <p:grpSpPr bwMode="auto">
          <a:xfrm>
            <a:off x="1835696" y="2016825"/>
            <a:ext cx="6046788" cy="4289425"/>
            <a:chOff x="149" y="144"/>
            <a:chExt cx="5387" cy="4048"/>
          </a:xfrm>
        </p:grpSpPr>
        <p:pic>
          <p:nvPicPr>
            <p:cNvPr id="6" name="Picture 3"/>
            <p:cNvPicPr>
              <a:picLocks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624" y="144"/>
              <a:ext cx="4912" cy="404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7" name="Rectangle 4"/>
            <p:cNvSpPr>
              <a:spLocks noChangeArrowheads="1"/>
            </p:cNvSpPr>
            <p:nvPr/>
          </p:nvSpPr>
          <p:spPr bwMode="auto">
            <a:xfrm rot="16140000" flipH="1">
              <a:off x="-1518" y="1856"/>
              <a:ext cx="3739" cy="405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90488" tIns="44450" rIns="90488" bIns="44450">
              <a:spAutoFit/>
            </a:bodyPr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9pPr>
            </a:lstStyle>
            <a:p>
              <a:pPr latinLnBrk="0"/>
              <a:r>
                <a:rPr kumimoji="0" lang="en-US" altLang="en-US" sz="1200" b="0" i="1">
                  <a:latin typeface="Times New Roman" pitchFamily="18" charset="0"/>
                </a:rPr>
                <a:t>© The New Yorker Collection 1993 Peter Steiner from cartoonlink.com. All rights reserved.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335981030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OpenSSL </a:t>
            </a:r>
            <a:r>
              <a:rPr lang="ko-KR" altLang="en-US" dirty="0" smtClean="0"/>
              <a:t>자주</a:t>
            </a:r>
            <a:r>
              <a:rPr lang="en-US" altLang="ko-KR" dirty="0" smtClean="0"/>
              <a:t> </a:t>
            </a:r>
            <a:r>
              <a:rPr lang="ko-KR" altLang="en-US" dirty="0" smtClean="0"/>
              <a:t>쓰는 명령어 사용법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인터넷 검색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www.lesstif.com/spaces/flyingpdf/pdfpageexport.action?pageId=7635159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>
                <a:hlinkClick r:id="rId3"/>
              </a:rPr>
              <a:t>https://</a:t>
            </a:r>
            <a:r>
              <a:rPr lang="en-US" altLang="ko-KR" dirty="0" smtClean="0">
                <a:hlinkClick r:id="rId3"/>
              </a:rPr>
              <a:t>www.lesstif.com/pages/viewpage.action?pageId=7635159</a:t>
            </a:r>
            <a:r>
              <a:rPr lang="en-US" altLang="ko-KR" dirty="0" smtClean="0"/>
              <a:t> </a:t>
            </a:r>
          </a:p>
          <a:p>
            <a:r>
              <a:rPr lang="ko-KR" altLang="en-US" dirty="0" smtClean="0"/>
              <a:t>명령어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인증서 정보 보기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인코딩</a:t>
            </a:r>
            <a:r>
              <a:rPr lang="ko-KR" altLang="en-US" dirty="0" smtClean="0"/>
              <a:t> 변환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개인키 생성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암호 설정</a:t>
            </a:r>
            <a:r>
              <a:rPr lang="en-US" altLang="ko-KR" dirty="0" smtClean="0"/>
              <a:t>, </a:t>
            </a:r>
            <a:r>
              <a:rPr lang="ko-KR" altLang="en-US" dirty="0" smtClean="0"/>
              <a:t>암호 변경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556202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OpenSSL </a:t>
            </a:r>
            <a:r>
              <a:rPr lang="ko-KR" altLang="en-US" dirty="0" smtClean="0"/>
              <a:t>명령어 활용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키 생성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41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1844824"/>
            <a:ext cx="524380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OpensSSL</a:t>
            </a:r>
            <a:r>
              <a:rPr lang="en-US" altLang="ko-KR" dirty="0" smtClean="0"/>
              <a:t>&gt; </a:t>
            </a:r>
            <a:r>
              <a:rPr lang="fr-FR" altLang="ko-KR" dirty="0" smtClean="0"/>
              <a:t>genrsa </a:t>
            </a:r>
            <a:r>
              <a:rPr lang="fr-FR" altLang="ko-KR" dirty="0"/>
              <a:t>-des3 -out private.pem </a:t>
            </a:r>
            <a:r>
              <a:rPr lang="fr-FR" altLang="ko-KR" dirty="0" smtClean="0"/>
              <a:t>2048</a:t>
            </a:r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9552" y="2842937"/>
            <a:ext cx="4488194" cy="226854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39552" y="2276872"/>
            <a:ext cx="3611886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개인키 암호화 저장을 위한 패스워드 입력 </a:t>
            </a:r>
            <a:endParaRPr lang="en-US" altLang="ko-KR" sz="1400" dirty="0" smtClean="0"/>
          </a:p>
          <a:p>
            <a:r>
              <a:rPr lang="en-US" altLang="ko-KR" sz="1400" dirty="0" smtClean="0"/>
              <a:t>*.</a:t>
            </a:r>
            <a:r>
              <a:rPr lang="en-US" altLang="ko-KR" sz="1400" dirty="0" err="1" smtClean="0"/>
              <a:t>pem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형식으로 개인키 저장 </a:t>
            </a:r>
            <a:endParaRPr lang="ko-KR" altLang="en-US" sz="14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64088" y="2903848"/>
            <a:ext cx="3643511" cy="38244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5364088" y="2555612"/>
            <a:ext cx="1406154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fr-FR" altLang="ko-KR" dirty="0"/>
              <a:t>private.pem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0114411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OpenSSL </a:t>
            </a:r>
            <a:r>
              <a:rPr lang="ko-KR" altLang="en-US" dirty="0"/>
              <a:t>명령어 활용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RSA </a:t>
            </a:r>
            <a:r>
              <a:rPr lang="ko-KR" altLang="en-US" dirty="0" smtClean="0"/>
              <a:t>공개키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앞에서 생성한 개인키 파일에 공개키 정보도 포함되어 있음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개인키 파일로부터 </a:t>
            </a:r>
            <a:r>
              <a:rPr lang="ko-KR" altLang="en-US" dirty="0" err="1" smtClean="0"/>
              <a:t>공개키를</a:t>
            </a:r>
            <a:r>
              <a:rPr lang="ko-KR" altLang="en-US" dirty="0" smtClean="0"/>
              <a:t> 추출하여 파일로 저장 가능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42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2627620"/>
            <a:ext cx="7673511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OpenSSL&gt; </a:t>
            </a:r>
            <a:r>
              <a:rPr lang="en-US" altLang="ko-KR" dirty="0" err="1" smtClean="0"/>
              <a:t>rsa</a:t>
            </a:r>
            <a:r>
              <a:rPr lang="en-US" altLang="ko-KR" dirty="0" smtClean="0"/>
              <a:t> </a:t>
            </a:r>
            <a:r>
              <a:rPr lang="en-US" altLang="ko-KR" dirty="0"/>
              <a:t>-in </a:t>
            </a:r>
            <a:r>
              <a:rPr lang="en-US" altLang="ko-KR" dirty="0" err="1"/>
              <a:t>private.pem</a:t>
            </a:r>
            <a:r>
              <a:rPr lang="en-US" altLang="ko-KR" dirty="0"/>
              <a:t> -</a:t>
            </a:r>
            <a:r>
              <a:rPr lang="en-US" altLang="ko-KR" dirty="0" err="1"/>
              <a:t>outform</a:t>
            </a:r>
            <a:r>
              <a:rPr lang="en-US" altLang="ko-KR" dirty="0"/>
              <a:t> PEM -</a:t>
            </a:r>
            <a:r>
              <a:rPr lang="en-US" altLang="ko-KR" dirty="0" err="1"/>
              <a:t>pubout</a:t>
            </a:r>
            <a:r>
              <a:rPr lang="en-US" altLang="ko-KR" dirty="0"/>
              <a:t> -out </a:t>
            </a:r>
            <a:r>
              <a:rPr lang="en-US" altLang="ko-KR" dirty="0" err="1"/>
              <a:t>public.pem</a:t>
            </a:r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31640" y="4158372"/>
            <a:ext cx="4191000" cy="14954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336195" y="3789040"/>
            <a:ext cx="1330814" cy="369332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public.pem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7120589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OpenSSL </a:t>
            </a:r>
            <a:r>
              <a:rPr lang="ko-KR" altLang="en-US" dirty="0"/>
              <a:t>명령어 활용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자체서명인증서</a:t>
            </a:r>
            <a:r>
              <a:rPr lang="en-US" altLang="ko-KR" dirty="0" smtClean="0"/>
              <a:t>(Self-signed certificate) </a:t>
            </a:r>
            <a:r>
              <a:rPr lang="ko-KR" altLang="en-US" dirty="0" smtClean="0"/>
              <a:t>생성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루트</a:t>
            </a:r>
            <a:r>
              <a:rPr lang="en-US" altLang="ko-KR" dirty="0" smtClean="0"/>
              <a:t> </a:t>
            </a:r>
            <a:r>
              <a:rPr lang="ko-KR" altLang="en-US" dirty="0" smtClean="0"/>
              <a:t>인증기관은 상위에 인증기관이 없음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자신의 개인키로 자신의 </a:t>
            </a:r>
            <a:r>
              <a:rPr lang="ko-KR" altLang="en-US" dirty="0" err="1" smtClean="0"/>
              <a:t>공개키를</a:t>
            </a:r>
            <a:r>
              <a:rPr lang="ko-KR" altLang="en-US" dirty="0" smtClean="0"/>
              <a:t> 서명한 자체서명인증서를 생성하여 사용 가능 </a:t>
            </a:r>
            <a:r>
              <a:rPr lang="en-US" altLang="ko-KR" dirty="0" smtClean="0"/>
              <a:t>(</a:t>
            </a:r>
            <a:r>
              <a:rPr lang="ko-KR" altLang="en-US" dirty="0" smtClean="0"/>
              <a:t>대외적인 신뢰도는 없음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개인키 사용을 위한 접근암호 입력 필요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인증서 생성에 필요한 정보 입력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43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5615" y="3789040"/>
            <a:ext cx="7076617" cy="369332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/>
              <a:t>OpenSSL&gt; </a:t>
            </a:r>
            <a:r>
              <a:rPr lang="en-US" altLang="ko-KR" dirty="0" err="1"/>
              <a:t>req</a:t>
            </a:r>
            <a:r>
              <a:rPr lang="en-US" altLang="ko-KR" dirty="0"/>
              <a:t> -new -x509 -days 365 -key </a:t>
            </a:r>
            <a:r>
              <a:rPr lang="en-US" altLang="ko-KR" dirty="0" err="1"/>
              <a:t>private.pem</a:t>
            </a:r>
            <a:r>
              <a:rPr lang="en-US" altLang="ko-KR" dirty="0"/>
              <a:t> -out ca.crt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615" y="4293095"/>
            <a:ext cx="5472609" cy="245015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0698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OpenSSL </a:t>
            </a:r>
            <a:r>
              <a:rPr lang="ko-KR" altLang="en-US" dirty="0"/>
              <a:t>명령어 활용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생성된 인증서 보기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ca.crt </a:t>
            </a:r>
            <a:r>
              <a:rPr lang="ko-KR" altLang="en-US" dirty="0" smtClean="0"/>
              <a:t>파일 클릭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44</a:t>
            </a:fld>
            <a:endParaRPr lang="ko-KR" altLang="en-US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51" y="2492896"/>
            <a:ext cx="282511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3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975" y="2492896"/>
            <a:ext cx="282511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124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362" y="2492896"/>
            <a:ext cx="282511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5680340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OpenSSL</a:t>
            </a:r>
            <a:r>
              <a:rPr lang="ko-KR" altLang="en-US" dirty="0" smtClean="0"/>
              <a:t>로 인증기관 운영하기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운영 방법 </a:t>
            </a:r>
            <a:r>
              <a:rPr lang="en-US" altLang="ko-KR" dirty="0" smtClean="0"/>
              <a:t>(</a:t>
            </a:r>
            <a:r>
              <a:rPr lang="ko-KR" altLang="en-US" dirty="0" smtClean="0"/>
              <a:t>시뮬레이션</a:t>
            </a:r>
            <a:r>
              <a:rPr lang="en-US" altLang="ko-KR" dirty="0" smtClean="0"/>
              <a:t>) </a:t>
            </a:r>
          </a:p>
          <a:p>
            <a:pPr lvl="1"/>
            <a:r>
              <a:rPr lang="en-US" altLang="ko-KR" dirty="0" smtClean="0"/>
              <a:t>1. </a:t>
            </a:r>
            <a:r>
              <a:rPr lang="en-US" altLang="ko-KR" dirty="0" err="1" smtClean="0"/>
              <a:t>DemoCA</a:t>
            </a:r>
            <a:r>
              <a:rPr lang="en-US" altLang="ko-KR" dirty="0" smtClean="0"/>
              <a:t> </a:t>
            </a:r>
            <a:r>
              <a:rPr lang="ko-KR" altLang="en-US" dirty="0" smtClean="0"/>
              <a:t>환경 설정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폴더생성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파일생성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2. </a:t>
            </a:r>
            <a:r>
              <a:rPr lang="ko-KR" altLang="en-US" dirty="0" smtClean="0"/>
              <a:t>인증서버 준비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인증기관 </a:t>
            </a:r>
            <a:r>
              <a:rPr lang="ko-KR" altLang="en-US" dirty="0" err="1" smtClean="0"/>
              <a:t>키쌍</a:t>
            </a:r>
            <a:r>
              <a:rPr lang="ko-KR" altLang="en-US" dirty="0" smtClean="0"/>
              <a:t> 생성 </a:t>
            </a:r>
            <a:endParaRPr lang="en-US" altLang="ko-KR" dirty="0" smtClean="0"/>
          </a:p>
          <a:p>
            <a:pPr lvl="2"/>
            <a:r>
              <a:rPr lang="en-US" altLang="ko-KR" dirty="0" err="1" smtClean="0"/>
              <a:t>RootCA</a:t>
            </a:r>
            <a:r>
              <a:rPr lang="en-US" altLang="ko-KR" dirty="0" smtClean="0"/>
              <a:t> </a:t>
            </a:r>
            <a:r>
              <a:rPr lang="ko-KR" altLang="en-US" dirty="0" smtClean="0"/>
              <a:t>자체서명인증서 생성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3. </a:t>
            </a:r>
            <a:r>
              <a:rPr lang="ko-KR" altLang="en-US" dirty="0" smtClean="0"/>
              <a:t>사용자의 인증서 발급 요청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사용자는 </a:t>
            </a:r>
            <a:r>
              <a:rPr lang="ko-KR" altLang="en-US" dirty="0" err="1" smtClean="0"/>
              <a:t>키쌍을</a:t>
            </a:r>
            <a:r>
              <a:rPr lang="ko-KR" altLang="en-US" dirty="0" smtClean="0"/>
              <a:t> 생성하여 인증기관에 인증서 발급 요청서 작성 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4. </a:t>
            </a:r>
            <a:r>
              <a:rPr lang="ko-KR" altLang="en-US" dirty="0" smtClean="0"/>
              <a:t>인증기관이 인증서를 발급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인증기관의 개인키로 서명하여 인증서 생성 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45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033876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OpenSSL</a:t>
            </a:r>
            <a:r>
              <a:rPr lang="ko-KR" altLang="en-US" dirty="0" smtClean="0"/>
              <a:t>로 인증기관 운영하기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작업 순서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844824"/>
            <a:ext cx="7920880" cy="397031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1. Demo </a:t>
            </a:r>
            <a:r>
              <a:rPr lang="en-US" altLang="ko-KR" b="1" dirty="0"/>
              <a:t>CA </a:t>
            </a:r>
            <a:r>
              <a:rPr lang="ko-KR" altLang="en-US" b="1" dirty="0" smtClean="0"/>
              <a:t>설정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환경 설정</a:t>
            </a:r>
            <a:r>
              <a:rPr lang="en-US" altLang="ko-KR" b="1" dirty="0" smtClean="0"/>
              <a:t>)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dirty="0" smtClean="0"/>
              <a:t>1) </a:t>
            </a:r>
            <a:r>
              <a:rPr lang="ko-KR" altLang="en-US" dirty="0" smtClean="0"/>
              <a:t>현재 </a:t>
            </a:r>
            <a:r>
              <a:rPr lang="ko-KR" altLang="en-US" dirty="0" err="1" smtClean="0"/>
              <a:t>디렉토리에</a:t>
            </a:r>
            <a:r>
              <a:rPr lang="ko-KR" altLang="en-US" dirty="0" smtClean="0"/>
              <a:t> </a:t>
            </a:r>
            <a:r>
              <a:rPr lang="en-US" altLang="ko-KR" dirty="0" err="1" smtClean="0"/>
              <a:t>demoCA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디렉토리</a:t>
            </a:r>
            <a:r>
              <a:rPr lang="ko-KR" altLang="en-US" dirty="0" smtClean="0"/>
              <a:t> 생성 </a:t>
            </a:r>
            <a:r>
              <a:rPr lang="en-US" altLang="ko-KR" dirty="0" smtClean="0"/>
              <a:t>: </a:t>
            </a:r>
          </a:p>
          <a:p>
            <a:r>
              <a:rPr lang="en-US" altLang="ko-KR" dirty="0" smtClean="0"/>
              <a:t>   </a:t>
            </a:r>
            <a:r>
              <a:rPr lang="en-US" altLang="ko-KR" dirty="0" err="1" smtClean="0"/>
              <a:t>mkdir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demoCA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2) </a:t>
            </a:r>
            <a:r>
              <a:rPr lang="en-US" altLang="ko-KR" dirty="0" err="1" smtClean="0"/>
              <a:t>demoCA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디렉토리</a:t>
            </a:r>
            <a:r>
              <a:rPr lang="ko-KR" altLang="en-US" dirty="0" smtClean="0"/>
              <a:t> 안에 시리얼 파일 생성 </a:t>
            </a:r>
            <a:r>
              <a:rPr lang="en-US" altLang="ko-KR" dirty="0" smtClean="0"/>
              <a:t>: 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serial </a:t>
            </a:r>
            <a:r>
              <a:rPr lang="ko-KR" altLang="en-US" dirty="0" smtClean="0"/>
              <a:t>이란 이름의 </a:t>
            </a:r>
            <a:r>
              <a:rPr lang="en-US" altLang="ko-KR" dirty="0" smtClean="0"/>
              <a:t>text </a:t>
            </a:r>
            <a:r>
              <a:rPr lang="ko-KR" altLang="en-US" dirty="0" smtClean="0"/>
              <a:t>파일에 </a:t>
            </a:r>
            <a:r>
              <a:rPr lang="en-US" altLang="ko-KR" dirty="0" smtClean="0"/>
              <a:t>00 </a:t>
            </a:r>
            <a:r>
              <a:rPr lang="ko-KR" altLang="en-US" dirty="0" smtClean="0"/>
              <a:t>을 적는다</a:t>
            </a:r>
            <a:r>
              <a:rPr lang="en-US" altLang="ko-KR" dirty="0" smtClean="0"/>
              <a:t>. </a:t>
            </a:r>
            <a:r>
              <a:rPr lang="ko-KR" altLang="en-US" dirty="0" smtClean="0"/>
              <a:t/>
            </a:r>
            <a:br>
              <a:rPr lang="ko-KR" altLang="en-US" dirty="0" smtClean="0"/>
            </a:br>
            <a:r>
              <a:rPr lang="en-US" altLang="ko-KR" dirty="0" smtClean="0"/>
              <a:t>3) index </a:t>
            </a:r>
            <a:r>
              <a:rPr lang="ko-KR" altLang="en-US" dirty="0" smtClean="0"/>
              <a:t>파일 생성 </a:t>
            </a:r>
            <a:r>
              <a:rPr lang="en-US" altLang="ko-KR" dirty="0" smtClean="0"/>
              <a:t>: 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index.txt </a:t>
            </a:r>
            <a:r>
              <a:rPr lang="ko-KR" altLang="en-US" dirty="0" smtClean="0"/>
              <a:t>란 이름으로 빈 파일을 만든다</a:t>
            </a:r>
            <a:r>
              <a:rPr lang="en-US" altLang="ko-KR" dirty="0" smtClean="0"/>
              <a:t>.</a:t>
            </a:r>
          </a:p>
          <a:p>
            <a:endParaRPr lang="en-US" altLang="ko-KR" dirty="0"/>
          </a:p>
          <a:p>
            <a:r>
              <a:rPr lang="en-US" altLang="ko-KR" b="1" dirty="0"/>
              <a:t>2. </a:t>
            </a:r>
            <a:r>
              <a:rPr lang="ko-KR" altLang="en-US" b="1" dirty="0"/>
              <a:t>인증서버 준비 </a:t>
            </a:r>
            <a:r>
              <a:rPr lang="en-US" altLang="ko-KR" b="1" dirty="0" smtClean="0"/>
              <a:t>(</a:t>
            </a:r>
            <a:r>
              <a:rPr lang="ko-KR" altLang="en-US" b="1" dirty="0" smtClean="0"/>
              <a:t>인증서버의 자체서명인증서 </a:t>
            </a:r>
            <a:r>
              <a:rPr lang="ko-KR" altLang="en-US" b="1" dirty="0"/>
              <a:t>생성</a:t>
            </a:r>
            <a:r>
              <a:rPr lang="en-US" altLang="ko-KR" b="1" dirty="0" smtClean="0"/>
              <a:t>)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ko-KR" altLang="en-US" dirty="0" smtClean="0"/>
              <a:t>현재 </a:t>
            </a:r>
            <a:r>
              <a:rPr lang="ko-KR" altLang="en-US" dirty="0" err="1" smtClean="0"/>
              <a:t>디렉토리에서</a:t>
            </a:r>
            <a:r>
              <a:rPr lang="ko-KR" altLang="en-US" dirty="0" smtClean="0"/>
              <a:t> 작업 수행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demoCA</a:t>
            </a:r>
            <a:r>
              <a:rPr lang="en-US" altLang="ko-KR" dirty="0" smtClean="0"/>
              <a:t> </a:t>
            </a:r>
            <a:r>
              <a:rPr lang="ko-KR" altLang="en-US" dirty="0" smtClean="0"/>
              <a:t>폴더에서 수행하지 않음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1</a:t>
            </a:r>
            <a:r>
              <a:rPr lang="en-US" altLang="ko-KR" dirty="0"/>
              <a:t>) CA </a:t>
            </a:r>
            <a:r>
              <a:rPr lang="ko-KR" altLang="en-US" dirty="0"/>
              <a:t>개인키 생성 </a:t>
            </a:r>
            <a:r>
              <a:rPr lang="en-US" altLang="ko-KR" dirty="0"/>
              <a:t>(</a:t>
            </a:r>
            <a:r>
              <a:rPr lang="en-US" altLang="ko-KR" dirty="0" err="1"/>
              <a:t>ca.key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   </a:t>
            </a:r>
            <a:r>
              <a:rPr lang="en-US" altLang="ko-KR" dirty="0" err="1"/>
              <a:t>openssl</a:t>
            </a:r>
            <a:r>
              <a:rPr lang="en-US" altLang="ko-KR" dirty="0"/>
              <a:t> </a:t>
            </a:r>
            <a:r>
              <a:rPr lang="en-US" altLang="ko-KR" dirty="0" err="1"/>
              <a:t>genrsa</a:t>
            </a:r>
            <a:r>
              <a:rPr lang="en-US" altLang="ko-KR" dirty="0"/>
              <a:t> -des3 -out </a:t>
            </a:r>
            <a:r>
              <a:rPr lang="en-US" altLang="ko-KR" dirty="0" err="1"/>
              <a:t>ca.key</a:t>
            </a:r>
            <a:r>
              <a:rPr lang="en-US" altLang="ko-KR" dirty="0"/>
              <a:t> 1024 </a:t>
            </a:r>
            <a:br>
              <a:rPr lang="en-US" altLang="ko-KR" dirty="0"/>
            </a:br>
            <a:r>
              <a:rPr lang="en-US" altLang="ko-KR" dirty="0"/>
              <a:t>2) </a:t>
            </a:r>
            <a:r>
              <a:rPr lang="ko-KR" altLang="en-US" dirty="0"/>
              <a:t>자체서명</a:t>
            </a:r>
            <a:r>
              <a:rPr lang="en-US" altLang="ko-KR" dirty="0"/>
              <a:t> </a:t>
            </a:r>
            <a:r>
              <a:rPr lang="ko-KR" altLang="en-US" dirty="0"/>
              <a:t>인증서 생성 </a:t>
            </a:r>
            <a:r>
              <a:rPr lang="en-US" altLang="ko-KR" dirty="0"/>
              <a:t>(ca.crt)</a:t>
            </a:r>
          </a:p>
          <a:p>
            <a:r>
              <a:rPr lang="en-US" altLang="ko-KR" dirty="0"/>
              <a:t>   </a:t>
            </a:r>
            <a:r>
              <a:rPr lang="en-US" altLang="ko-KR" dirty="0" err="1"/>
              <a:t>openssl</a:t>
            </a:r>
            <a:r>
              <a:rPr lang="en-US" altLang="ko-KR" dirty="0"/>
              <a:t> </a:t>
            </a:r>
            <a:r>
              <a:rPr lang="en-US" altLang="ko-KR" dirty="0" err="1"/>
              <a:t>req</a:t>
            </a:r>
            <a:r>
              <a:rPr lang="en-US" altLang="ko-KR" dirty="0"/>
              <a:t> -new -x509 -days 365 -key </a:t>
            </a:r>
            <a:r>
              <a:rPr lang="en-US" altLang="ko-KR" dirty="0" err="1"/>
              <a:t>ca.key</a:t>
            </a:r>
            <a:r>
              <a:rPr lang="en-US" altLang="ko-KR" dirty="0"/>
              <a:t> -out ca.crt 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85879542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OpenSSL</a:t>
            </a:r>
            <a:r>
              <a:rPr lang="ko-KR" altLang="en-US" dirty="0" smtClean="0"/>
              <a:t>로 인증기관 운영하기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작업 순서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827584" y="1844824"/>
            <a:ext cx="7920880" cy="28623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 smtClean="0"/>
              <a:t>3. </a:t>
            </a:r>
            <a:r>
              <a:rPr lang="ko-KR" altLang="en-US" b="1" dirty="0" smtClean="0"/>
              <a:t>사용자</a:t>
            </a:r>
            <a:r>
              <a:rPr lang="en-US" altLang="ko-KR" b="1" dirty="0" smtClean="0"/>
              <a:t> </a:t>
            </a:r>
            <a:r>
              <a:rPr lang="ko-KR" altLang="en-US" b="1" dirty="0" err="1" smtClean="0"/>
              <a:t>웹서버의</a:t>
            </a:r>
            <a:r>
              <a:rPr lang="ko-KR" altLang="en-US" b="1" dirty="0" smtClean="0"/>
              <a:t> 인증서 발급 요청서 생성 </a:t>
            </a:r>
            <a:r>
              <a:rPr lang="en-US" altLang="ko-KR" b="1" dirty="0"/>
              <a:t>(</a:t>
            </a:r>
            <a:r>
              <a:rPr lang="ko-KR" altLang="en-US" b="1" dirty="0"/>
              <a:t>예</a:t>
            </a:r>
            <a:r>
              <a:rPr lang="en-US" altLang="ko-KR" b="1" dirty="0"/>
              <a:t>: </a:t>
            </a:r>
            <a:r>
              <a:rPr lang="en-US" altLang="ko-KR" b="1" dirty="0" err="1" smtClean="0"/>
              <a:t>cris</a:t>
            </a:r>
            <a:r>
              <a:rPr lang="ko-KR" altLang="en-US" b="1" dirty="0" smtClean="0"/>
              <a:t> </a:t>
            </a:r>
            <a:r>
              <a:rPr lang="en-US" altLang="ko-KR" b="1" dirty="0" smtClean="0"/>
              <a:t>Web </a:t>
            </a:r>
            <a:r>
              <a:rPr lang="ko-KR" altLang="en-US" b="1" dirty="0" smtClean="0"/>
              <a:t>서버용</a:t>
            </a:r>
            <a:r>
              <a:rPr lang="en-US" altLang="ko-KR" b="1" dirty="0" smtClean="0"/>
              <a:t>)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dirty="0" smtClean="0"/>
              <a:t>1) server </a:t>
            </a:r>
            <a:r>
              <a:rPr lang="ko-KR" altLang="en-US" dirty="0"/>
              <a:t>개인키 생성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server.key</a:t>
            </a:r>
            <a:r>
              <a:rPr lang="en-US" altLang="ko-KR" dirty="0" smtClean="0"/>
              <a:t>)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en-US" altLang="ko-KR" dirty="0" err="1" smtClean="0"/>
              <a:t>openssl</a:t>
            </a:r>
            <a:r>
              <a:rPr lang="en-US" altLang="ko-KR" dirty="0" smtClean="0"/>
              <a:t> </a:t>
            </a:r>
            <a:r>
              <a:rPr lang="en-US" altLang="ko-KR" dirty="0" err="1"/>
              <a:t>genrsa</a:t>
            </a:r>
            <a:r>
              <a:rPr lang="en-US" altLang="ko-KR" dirty="0"/>
              <a:t> -des3 -out </a:t>
            </a:r>
            <a:r>
              <a:rPr lang="en-US" altLang="ko-KR" dirty="0" err="1"/>
              <a:t>server.key</a:t>
            </a:r>
            <a:r>
              <a:rPr lang="en-US" altLang="ko-KR" dirty="0"/>
              <a:t> 1024 </a:t>
            </a:r>
            <a:br>
              <a:rPr lang="en-US" altLang="ko-KR" dirty="0"/>
            </a:br>
            <a:r>
              <a:rPr lang="en-US" altLang="ko-KR" dirty="0" smtClean="0"/>
              <a:t>2) </a:t>
            </a:r>
            <a:r>
              <a:rPr lang="en-US" altLang="ko-KR" dirty="0"/>
              <a:t>server </a:t>
            </a:r>
            <a:r>
              <a:rPr lang="ko-KR" altLang="en-US" dirty="0"/>
              <a:t>인증서 발급을 위한 </a:t>
            </a:r>
            <a:r>
              <a:rPr lang="ko-KR" altLang="en-US" dirty="0" smtClean="0"/>
              <a:t>요청</a:t>
            </a:r>
            <a:r>
              <a:rPr lang="ko-KR" altLang="en-US" dirty="0"/>
              <a:t>서</a:t>
            </a:r>
            <a:r>
              <a:rPr lang="ko-KR" altLang="en-US" dirty="0" smtClean="0"/>
              <a:t> </a:t>
            </a:r>
            <a:r>
              <a:rPr lang="ko-KR" altLang="en-US" dirty="0"/>
              <a:t>생성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server.csr</a:t>
            </a:r>
            <a:r>
              <a:rPr lang="en-US" altLang="ko-KR" dirty="0" smtClean="0"/>
              <a:t>)</a:t>
            </a:r>
          </a:p>
          <a:p>
            <a:r>
              <a:rPr lang="en-US" altLang="ko-KR" dirty="0" smtClean="0"/>
              <a:t>   </a:t>
            </a:r>
            <a:r>
              <a:rPr lang="en-US" altLang="ko-KR" dirty="0" err="1"/>
              <a:t>openssl</a:t>
            </a:r>
            <a:r>
              <a:rPr lang="en-US" altLang="ko-KR" dirty="0"/>
              <a:t> </a:t>
            </a:r>
            <a:r>
              <a:rPr lang="en-US" altLang="ko-KR" dirty="0" err="1"/>
              <a:t>req</a:t>
            </a:r>
            <a:r>
              <a:rPr lang="en-US" altLang="ko-KR" dirty="0"/>
              <a:t> -new -days 365 -key </a:t>
            </a:r>
            <a:r>
              <a:rPr lang="en-US" altLang="ko-KR" dirty="0" err="1"/>
              <a:t>server.key</a:t>
            </a:r>
            <a:r>
              <a:rPr lang="en-US" altLang="ko-KR" dirty="0"/>
              <a:t> -out </a:t>
            </a:r>
            <a:r>
              <a:rPr lang="en-US" altLang="ko-KR" dirty="0" err="1" smtClean="0"/>
              <a:t>server.csr</a:t>
            </a:r>
            <a:endParaRPr lang="en-US" altLang="ko-KR" dirty="0" smtClean="0"/>
          </a:p>
          <a:p>
            <a:endParaRPr lang="en-US" altLang="ko-KR" dirty="0"/>
          </a:p>
          <a:p>
            <a:r>
              <a:rPr lang="en-US" altLang="ko-KR" b="1" dirty="0"/>
              <a:t>4</a:t>
            </a:r>
            <a:r>
              <a:rPr lang="en-US" altLang="ko-KR" b="1" dirty="0" smtClean="0"/>
              <a:t>. </a:t>
            </a:r>
            <a:r>
              <a:rPr lang="ko-KR" altLang="en-US" b="1" dirty="0" smtClean="0"/>
              <a:t>인증서 발급 </a:t>
            </a:r>
            <a:r>
              <a:rPr lang="en-US" altLang="ko-KR" b="1" dirty="0" smtClean="0"/>
              <a:t> </a:t>
            </a:r>
            <a:r>
              <a:rPr lang="en-US" altLang="ko-KR" dirty="0"/>
              <a:t/>
            </a:r>
            <a:br>
              <a:rPr lang="en-US" altLang="ko-KR" dirty="0"/>
            </a:br>
            <a:r>
              <a:rPr lang="en-US" altLang="ko-KR" dirty="0" smtClean="0"/>
              <a:t>1) </a:t>
            </a:r>
            <a:r>
              <a:rPr lang="en-US" altLang="ko-KR" dirty="0"/>
              <a:t>server </a:t>
            </a:r>
            <a:r>
              <a:rPr lang="ko-KR" altLang="en-US" dirty="0"/>
              <a:t>인증서 발급 </a:t>
            </a:r>
            <a:r>
              <a:rPr lang="en-US" altLang="ko-KR" dirty="0" smtClean="0"/>
              <a:t>(server.crt)</a:t>
            </a:r>
          </a:p>
          <a:p>
            <a:r>
              <a:rPr lang="en-US" altLang="ko-KR" dirty="0"/>
              <a:t> </a:t>
            </a:r>
            <a:r>
              <a:rPr lang="en-US" altLang="ko-KR" dirty="0" smtClean="0"/>
              <a:t>  </a:t>
            </a:r>
            <a:r>
              <a:rPr lang="en-US" altLang="ko-KR" dirty="0" err="1" smtClean="0"/>
              <a:t>openssl</a:t>
            </a:r>
            <a:r>
              <a:rPr lang="en-US" altLang="ko-KR" dirty="0" smtClean="0"/>
              <a:t> </a:t>
            </a:r>
            <a:r>
              <a:rPr lang="en-US" altLang="ko-KR" dirty="0"/>
              <a:t>ca -in </a:t>
            </a:r>
            <a:r>
              <a:rPr lang="en-US" altLang="ko-KR" dirty="0" err="1"/>
              <a:t>server.csr</a:t>
            </a:r>
            <a:r>
              <a:rPr lang="en-US" altLang="ko-KR" dirty="0"/>
              <a:t> -out server.crt -</a:t>
            </a:r>
            <a:r>
              <a:rPr lang="en-US" altLang="ko-KR" dirty="0" err="1"/>
              <a:t>keyfile</a:t>
            </a:r>
            <a:r>
              <a:rPr lang="en-US" altLang="ko-KR" dirty="0"/>
              <a:t> </a:t>
            </a:r>
            <a:r>
              <a:rPr lang="en-US" altLang="ko-KR" dirty="0" err="1"/>
              <a:t>ca.key</a:t>
            </a:r>
            <a:r>
              <a:rPr lang="en-US" altLang="ko-KR" dirty="0"/>
              <a:t> -cert ca.crt </a:t>
            </a:r>
            <a:r>
              <a:rPr lang="en-US" altLang="ko-KR" dirty="0" smtClean="0"/>
              <a:t/>
            </a:r>
            <a:br>
              <a:rPr lang="en-US" altLang="ko-KR" dirty="0" smtClean="0"/>
            </a:br>
            <a:r>
              <a:rPr lang="en-US" altLang="ko-KR" dirty="0" smtClean="0"/>
              <a:t>      -</a:t>
            </a:r>
            <a:r>
              <a:rPr lang="en-US" altLang="ko-KR" dirty="0" err="1"/>
              <a:t>outdir</a:t>
            </a:r>
            <a:r>
              <a:rPr lang="en-US" altLang="ko-KR" dirty="0"/>
              <a:t> .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1689982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OpenSSL</a:t>
            </a:r>
            <a:r>
              <a:rPr lang="ko-KR" altLang="en-US" dirty="0"/>
              <a:t>로 인증기관 운영하기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48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1340768"/>
            <a:ext cx="6412333" cy="5324535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000" dirty="0"/>
              <a:t>F:\workspace\openssl\CAtest&gt;openssl ca -in </a:t>
            </a:r>
            <a:r>
              <a:rPr lang="en-US" altLang="ko-KR" sz="1000" dirty="0" err="1"/>
              <a:t>server.csr</a:t>
            </a:r>
            <a:r>
              <a:rPr lang="en-US" altLang="ko-KR" sz="1000" dirty="0"/>
              <a:t> -out server.crt -</a:t>
            </a:r>
            <a:r>
              <a:rPr lang="en-US" altLang="ko-KR" sz="1000" dirty="0" err="1"/>
              <a:t>keyfile</a:t>
            </a:r>
            <a:r>
              <a:rPr lang="en-US" altLang="ko-KR" sz="1000" dirty="0"/>
              <a:t> </a:t>
            </a:r>
            <a:r>
              <a:rPr lang="en-US" altLang="ko-KR" sz="1000" dirty="0" err="1"/>
              <a:t>ca.key</a:t>
            </a:r>
            <a:r>
              <a:rPr lang="en-US" altLang="ko-KR" sz="1000" dirty="0"/>
              <a:t> -cert ca.crt -</a:t>
            </a:r>
            <a:r>
              <a:rPr lang="en-US" altLang="ko-KR" sz="1000" dirty="0" err="1"/>
              <a:t>outdir</a:t>
            </a:r>
            <a:r>
              <a:rPr lang="en-US" altLang="ko-KR" sz="1000" dirty="0"/>
              <a:t> .</a:t>
            </a:r>
          </a:p>
          <a:p>
            <a:r>
              <a:rPr lang="en-US" altLang="ko-KR" sz="1000" dirty="0"/>
              <a:t>Using configuration from C:\OpenSSL-Win64\bin\openssl.cfg</a:t>
            </a:r>
          </a:p>
          <a:p>
            <a:r>
              <a:rPr lang="en-US" altLang="ko-KR" sz="1000" dirty="0"/>
              <a:t>Enter pass phrase for </a:t>
            </a:r>
            <a:r>
              <a:rPr lang="en-US" altLang="ko-KR" sz="1000" dirty="0" err="1"/>
              <a:t>ca.key</a:t>
            </a:r>
            <a:r>
              <a:rPr lang="en-US" altLang="ko-KR" sz="1000" dirty="0"/>
              <a:t>:</a:t>
            </a:r>
          </a:p>
          <a:p>
            <a:r>
              <a:rPr lang="en-US" altLang="ko-KR" sz="1000" dirty="0"/>
              <a:t>Check that the request matches the signature</a:t>
            </a:r>
          </a:p>
          <a:p>
            <a:r>
              <a:rPr lang="en-US" altLang="ko-KR" sz="1000" dirty="0"/>
              <a:t>Signature ok</a:t>
            </a:r>
          </a:p>
          <a:p>
            <a:r>
              <a:rPr lang="en-US" altLang="ko-KR" sz="1000" dirty="0"/>
              <a:t>Certificate Details:</a:t>
            </a:r>
          </a:p>
          <a:p>
            <a:r>
              <a:rPr lang="en-US" altLang="ko-KR" sz="1000" dirty="0"/>
              <a:t>        Serial Number: 0 (0x0)</a:t>
            </a:r>
          </a:p>
          <a:p>
            <a:r>
              <a:rPr lang="en-US" altLang="ko-KR" sz="1000" dirty="0"/>
              <a:t>        Validity</a:t>
            </a:r>
          </a:p>
          <a:p>
            <a:r>
              <a:rPr lang="en-US" altLang="ko-KR" sz="1000" dirty="0"/>
              <a:t>            Not Before: Apr 29 02:29:33 2017 GMT</a:t>
            </a:r>
          </a:p>
          <a:p>
            <a:r>
              <a:rPr lang="en-US" altLang="ko-KR" sz="1000" dirty="0"/>
              <a:t>            Not After : Apr 29 02:29:33 2018 GMT</a:t>
            </a:r>
          </a:p>
          <a:p>
            <a:r>
              <a:rPr lang="en-US" altLang="ko-KR" sz="1000" dirty="0"/>
              <a:t>        Subject:</a:t>
            </a:r>
          </a:p>
          <a:p>
            <a:r>
              <a:rPr lang="en-US" altLang="ko-KR" sz="1000" dirty="0"/>
              <a:t>            </a:t>
            </a:r>
            <a:r>
              <a:rPr lang="en-US" altLang="ko-KR" sz="1000" dirty="0" err="1"/>
              <a:t>countryName</a:t>
            </a:r>
            <a:r>
              <a:rPr lang="en-US" altLang="ko-KR" sz="1000" dirty="0"/>
              <a:t>               = </a:t>
            </a:r>
            <a:r>
              <a:rPr lang="en-US" altLang="ko-KR" sz="1000" dirty="0" err="1"/>
              <a:t>kr</a:t>
            </a:r>
            <a:endParaRPr lang="en-US" altLang="ko-KR" sz="1000" dirty="0"/>
          </a:p>
          <a:p>
            <a:r>
              <a:rPr lang="en-US" altLang="ko-KR" sz="1000" dirty="0"/>
              <a:t>            </a:t>
            </a:r>
            <a:r>
              <a:rPr lang="en-US" altLang="ko-KR" sz="1000" dirty="0" err="1"/>
              <a:t>stateOrProvinceName</a:t>
            </a:r>
            <a:r>
              <a:rPr lang="en-US" altLang="ko-KR" sz="1000" dirty="0"/>
              <a:t>       = </a:t>
            </a:r>
            <a:r>
              <a:rPr lang="en-US" altLang="ko-KR" sz="1000" dirty="0" err="1"/>
              <a:t>Gyeonggi</a:t>
            </a:r>
            <a:r>
              <a:rPr lang="en-US" altLang="ko-KR" sz="1000" dirty="0"/>
              <a:t>-do</a:t>
            </a:r>
          </a:p>
          <a:p>
            <a:r>
              <a:rPr lang="en-US" altLang="ko-KR" sz="1000" dirty="0"/>
              <a:t>            </a:t>
            </a:r>
            <a:r>
              <a:rPr lang="en-US" altLang="ko-KR" sz="1000" dirty="0" err="1"/>
              <a:t>organizationName</a:t>
            </a:r>
            <a:r>
              <a:rPr lang="en-US" altLang="ko-KR" sz="1000" dirty="0"/>
              <a:t>          = </a:t>
            </a:r>
            <a:r>
              <a:rPr lang="en-US" altLang="ko-KR" sz="1000" dirty="0" err="1"/>
              <a:t>Joongbu</a:t>
            </a:r>
            <a:r>
              <a:rPr lang="en-US" altLang="ko-KR" sz="1000" dirty="0"/>
              <a:t> Univ.</a:t>
            </a:r>
          </a:p>
          <a:p>
            <a:r>
              <a:rPr lang="en-US" altLang="ko-KR" sz="1000" dirty="0"/>
              <a:t>            </a:t>
            </a:r>
            <a:r>
              <a:rPr lang="en-US" altLang="ko-KR" sz="1000" dirty="0" err="1"/>
              <a:t>organizationalUnitName</a:t>
            </a:r>
            <a:r>
              <a:rPr lang="en-US" altLang="ko-KR" sz="1000" dirty="0"/>
              <a:t>    = Information Security</a:t>
            </a:r>
          </a:p>
          <a:p>
            <a:r>
              <a:rPr lang="en-US" altLang="ko-KR" sz="1000" dirty="0"/>
              <a:t>            </a:t>
            </a:r>
            <a:r>
              <a:rPr lang="en-US" altLang="ko-KR" sz="1000" dirty="0" err="1"/>
              <a:t>commonName</a:t>
            </a:r>
            <a:r>
              <a:rPr lang="en-US" altLang="ko-KR" sz="1000" dirty="0"/>
              <a:t>                = </a:t>
            </a:r>
            <a:r>
              <a:rPr lang="en-US" altLang="ko-KR" sz="1000" dirty="0" err="1"/>
              <a:t>cris</a:t>
            </a:r>
            <a:endParaRPr lang="en-US" altLang="ko-KR" sz="1000" dirty="0"/>
          </a:p>
          <a:p>
            <a:r>
              <a:rPr lang="en-US" altLang="ko-KR" sz="1000" dirty="0"/>
              <a:t>            </a:t>
            </a:r>
            <a:r>
              <a:rPr lang="en-US" altLang="ko-KR" sz="1000" dirty="0" err="1"/>
              <a:t>emailAddress</a:t>
            </a:r>
            <a:r>
              <a:rPr lang="en-US" altLang="ko-KR" sz="1000" dirty="0"/>
              <a:t>              = sultan@joongbu.ac.kr</a:t>
            </a:r>
          </a:p>
          <a:p>
            <a:r>
              <a:rPr lang="en-US" altLang="ko-KR" sz="1000" dirty="0"/>
              <a:t>        X509v3 extensions:</a:t>
            </a:r>
          </a:p>
          <a:p>
            <a:r>
              <a:rPr lang="en-US" altLang="ko-KR" sz="1000" dirty="0"/>
              <a:t>            X509v3 Basic Constraints:</a:t>
            </a:r>
          </a:p>
          <a:p>
            <a:r>
              <a:rPr lang="en-US" altLang="ko-KR" sz="1000" dirty="0"/>
              <a:t>                CA:FALSE</a:t>
            </a:r>
          </a:p>
          <a:p>
            <a:r>
              <a:rPr lang="en-US" altLang="ko-KR" sz="1000" dirty="0"/>
              <a:t>            Netscape Comment:</a:t>
            </a:r>
          </a:p>
          <a:p>
            <a:r>
              <a:rPr lang="en-US" altLang="ko-KR" sz="1000" dirty="0"/>
              <a:t>                OpenSSL Generated Certificate</a:t>
            </a:r>
          </a:p>
          <a:p>
            <a:r>
              <a:rPr lang="en-US" altLang="ko-KR" sz="1000" dirty="0"/>
              <a:t>            X509v3 Subject Key Identifier:</a:t>
            </a:r>
          </a:p>
          <a:p>
            <a:r>
              <a:rPr lang="en-US" altLang="ko-KR" sz="1000" dirty="0"/>
              <a:t>                9B:94:8B:22:FF:27:74:3A:50:91:19:77:B6:06:A5:77:19:E2:5C:DC</a:t>
            </a:r>
          </a:p>
          <a:p>
            <a:r>
              <a:rPr lang="en-US" altLang="ko-KR" sz="1000" dirty="0"/>
              <a:t>            X509v3 Authority Key Identifier:</a:t>
            </a:r>
          </a:p>
          <a:p>
            <a:r>
              <a:rPr lang="en-US" altLang="ko-KR" sz="1000" dirty="0"/>
              <a:t>                keyid:07:35:2C:60:76:4A:A0:D9:A9:97:59:47:8B:4E:3D:62:50:90:8F:A4</a:t>
            </a:r>
          </a:p>
          <a:p>
            <a:endParaRPr lang="en-US" altLang="ko-KR" sz="1000" dirty="0"/>
          </a:p>
          <a:p>
            <a:r>
              <a:rPr lang="en-US" altLang="ko-KR" sz="1000" dirty="0"/>
              <a:t>Certificate is to be certified until Apr 29 02:29:33 2018 GMT (365 days)</a:t>
            </a:r>
          </a:p>
          <a:p>
            <a:r>
              <a:rPr lang="en-US" altLang="ko-KR" sz="1000" dirty="0"/>
              <a:t>Sign the certificate? [y/n]:y</a:t>
            </a:r>
          </a:p>
          <a:p>
            <a:endParaRPr lang="en-US" altLang="ko-KR" sz="1000" dirty="0"/>
          </a:p>
          <a:p>
            <a:endParaRPr lang="en-US" altLang="ko-KR" sz="1000" dirty="0"/>
          </a:p>
          <a:p>
            <a:r>
              <a:rPr lang="en-US" altLang="ko-KR" sz="1000" dirty="0"/>
              <a:t>1 out of 1 certificate requests certified, commit? [y/n]y</a:t>
            </a:r>
          </a:p>
          <a:p>
            <a:r>
              <a:rPr lang="en-US" altLang="ko-KR" sz="1000" dirty="0"/>
              <a:t>Write out database with 1 new entries</a:t>
            </a:r>
          </a:p>
          <a:p>
            <a:r>
              <a:rPr lang="en-US" altLang="ko-KR" sz="1000" dirty="0"/>
              <a:t>Data Base Updated</a:t>
            </a:r>
            <a:endParaRPr lang="ko-KR" altLang="en-US" sz="1000" dirty="0"/>
          </a:p>
        </p:txBody>
      </p:sp>
    </p:spTree>
    <p:extLst>
      <p:ext uri="{BB962C8B-B14F-4D97-AF65-F5344CB8AC3E}">
        <p14:creationId xmlns:p14="http://schemas.microsoft.com/office/powerpoint/2010/main" val="5490778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발급된 서버 인증서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49</a:t>
            </a:fld>
            <a:endParaRPr lang="ko-KR" altLang="en-US" dirty="0"/>
          </a:p>
        </p:txBody>
      </p:sp>
      <p:pic>
        <p:nvPicPr>
          <p:cNvPr id="717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4365104"/>
            <a:ext cx="4229100" cy="21717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17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556792"/>
            <a:ext cx="4200525" cy="2705100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7" name="Picture 2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606777" y="2060848"/>
            <a:ext cx="3103207" cy="387570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389112" y="4859868"/>
            <a:ext cx="2194832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Server.csr</a:t>
            </a:r>
            <a:endParaRPr lang="en-US" altLang="ko-KR" dirty="0" smtClean="0"/>
          </a:p>
          <a:p>
            <a:r>
              <a:rPr lang="ko-KR" altLang="en-US" dirty="0" smtClean="0"/>
              <a:t>인증서 발급 요청서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403920" y="2483604"/>
            <a:ext cx="1882247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Server.key</a:t>
            </a:r>
            <a:endParaRPr lang="en-US" altLang="ko-KR" dirty="0" smtClean="0"/>
          </a:p>
          <a:p>
            <a:r>
              <a:rPr lang="ko-KR" altLang="en-US" dirty="0" err="1" smtClean="0"/>
              <a:t>웹서버의</a:t>
            </a:r>
            <a:r>
              <a:rPr lang="ko-KR" altLang="en-US" dirty="0" smtClean="0"/>
              <a:t> 개인키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5606777" y="1414517"/>
            <a:ext cx="2887329" cy="646331"/>
          </a:xfrm>
          <a:prstGeom prst="rect">
            <a:avLst/>
          </a:prstGeom>
          <a:solidFill>
            <a:schemeClr val="accent3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Server.crt</a:t>
            </a:r>
          </a:p>
          <a:p>
            <a:r>
              <a:rPr lang="ko-KR" altLang="en-US" dirty="0" smtClean="0"/>
              <a:t>인증기관이 발급한 인증서</a:t>
            </a:r>
            <a:endParaRPr lang="ko-KR" altLang="en-US" dirty="0"/>
          </a:p>
        </p:txBody>
      </p:sp>
      <p:cxnSp>
        <p:nvCxnSpPr>
          <p:cNvPr id="6" name="직선 화살표 연결선 5"/>
          <p:cNvCxnSpPr/>
          <p:nvPr/>
        </p:nvCxnSpPr>
        <p:spPr>
          <a:xfrm>
            <a:off x="755576" y="3284984"/>
            <a:ext cx="0" cy="144016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직선 화살표 연결선 11"/>
          <p:cNvCxnSpPr/>
          <p:nvPr/>
        </p:nvCxnSpPr>
        <p:spPr>
          <a:xfrm flipV="1">
            <a:off x="2483768" y="2132856"/>
            <a:ext cx="3123009" cy="2520280"/>
          </a:xfrm>
          <a:prstGeom prst="straightConnector1">
            <a:avLst/>
          </a:prstGeom>
          <a:ln w="31750"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418846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공개키인증서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공개키인증서</a:t>
            </a:r>
            <a:r>
              <a:rPr lang="en-US" altLang="ko-KR" dirty="0"/>
              <a:t>(Certificate</a:t>
            </a:r>
            <a:r>
              <a:rPr lang="en-US" altLang="ko-KR" dirty="0" smtClean="0"/>
              <a:t>)</a:t>
            </a:r>
            <a:r>
              <a:rPr lang="ko-KR" altLang="en-US" dirty="0" smtClean="0"/>
              <a:t>란</a:t>
            </a:r>
            <a:r>
              <a:rPr lang="en-US" altLang="ko-KR" dirty="0" smtClean="0"/>
              <a:t>? </a:t>
            </a:r>
          </a:p>
          <a:p>
            <a:pPr lvl="1"/>
            <a:r>
              <a:rPr lang="ko-KR" altLang="en-US" dirty="0" smtClean="0"/>
              <a:t>개인이 사용하는 </a:t>
            </a:r>
            <a:r>
              <a:rPr lang="ko-KR" altLang="en-US" dirty="0" err="1" smtClean="0"/>
              <a:t>공개키를</a:t>
            </a:r>
            <a:r>
              <a:rPr lang="ko-KR" altLang="en-US" dirty="0" smtClean="0"/>
              <a:t> 인증기관이 인증해주는 전자문서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개인정보와 공개키가 포함된 전자문서를 인증기관이 </a:t>
            </a:r>
            <a:r>
              <a:rPr lang="ko-KR" altLang="en-US" dirty="0" err="1" smtClean="0"/>
              <a:t>전자서명한</a:t>
            </a:r>
            <a:r>
              <a:rPr lang="ko-KR" altLang="en-US" dirty="0" smtClean="0"/>
              <a:t> 문서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인증기관을 신뢰하는 범위 내에서 사용자 인증을 위해 널리 호환되어 사용 가능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</a:t>
            </a:fld>
            <a:endParaRPr lang="ko-KR" altLang="en-US" dirty="0"/>
          </a:p>
        </p:txBody>
      </p:sp>
      <p:grpSp>
        <p:nvGrpSpPr>
          <p:cNvPr id="8" name="Group 4"/>
          <p:cNvGrpSpPr>
            <a:grpSpLocks/>
          </p:cNvGrpSpPr>
          <p:nvPr/>
        </p:nvGrpSpPr>
        <p:grpSpPr bwMode="auto">
          <a:xfrm>
            <a:off x="756418" y="3933056"/>
            <a:ext cx="7920038" cy="2127251"/>
            <a:chOff x="915" y="1008"/>
            <a:chExt cx="4131" cy="1340"/>
          </a:xfrm>
        </p:grpSpPr>
        <p:pic>
          <p:nvPicPr>
            <p:cNvPr id="9" name="그림 8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203" y="1104"/>
              <a:ext cx="404" cy="720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0" name="Text Box 6"/>
            <p:cNvSpPr txBox="1">
              <a:spLocks noChangeArrowheads="1"/>
            </p:cNvSpPr>
            <p:nvPr/>
          </p:nvSpPr>
          <p:spPr bwMode="auto">
            <a:xfrm>
              <a:off x="915" y="1868"/>
              <a:ext cx="854" cy="192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9pPr>
            </a:lstStyle>
            <a:p>
              <a:pPr latinLnBrk="0">
                <a:spcBef>
                  <a:spcPct val="20000"/>
                </a:spcBef>
              </a:pPr>
              <a:r>
                <a:rPr kumimoji="0" lang="ko-KR" altLang="en-US" sz="1400">
                  <a:latin typeface="굴림" pitchFamily="50" charset="-127"/>
                </a:rPr>
                <a:t>사용자 </a:t>
              </a:r>
              <a:r>
                <a:rPr kumimoji="0" lang="en-US" altLang="ko-KR" sz="1400">
                  <a:latin typeface="굴림" pitchFamily="50" charset="-127"/>
                </a:rPr>
                <a:t>A</a:t>
              </a:r>
              <a:r>
                <a:rPr kumimoji="0" lang="ko-KR" altLang="en-US" sz="1400">
                  <a:latin typeface="굴림" pitchFamily="50" charset="-127"/>
                </a:rPr>
                <a:t>의 공개키</a:t>
              </a:r>
            </a:p>
          </p:txBody>
        </p:sp>
        <p:pic>
          <p:nvPicPr>
            <p:cNvPr id="11" name="그림 10"/>
            <p:cNvPicPr>
              <a:picLocks noChangeAspect="1" noChangeArrowheads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2451" y="1056"/>
              <a:ext cx="529" cy="755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2" name="Text Box 8"/>
            <p:cNvSpPr txBox="1">
              <a:spLocks noChangeArrowheads="1"/>
            </p:cNvSpPr>
            <p:nvPr/>
          </p:nvSpPr>
          <p:spPr bwMode="auto">
            <a:xfrm>
              <a:off x="2017" y="1868"/>
              <a:ext cx="1188" cy="32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9pPr>
            </a:lstStyle>
            <a:p>
              <a:pPr latinLnBrk="0">
                <a:lnSpc>
                  <a:spcPct val="90000"/>
                </a:lnSpc>
                <a:spcBef>
                  <a:spcPct val="20000"/>
                </a:spcBef>
              </a:pPr>
              <a:r>
                <a:rPr kumimoji="0" lang="ko-KR" altLang="en-US" sz="1400">
                  <a:latin typeface="굴림" pitchFamily="50" charset="-127"/>
                </a:rPr>
                <a:t>사용자 </a:t>
              </a:r>
              <a:r>
                <a:rPr kumimoji="0" lang="en-US" altLang="ko-KR" sz="1400">
                  <a:latin typeface="굴림" pitchFamily="50" charset="-127"/>
                </a:rPr>
                <a:t>A</a:t>
              </a:r>
              <a:r>
                <a:rPr kumimoji="0" lang="ko-KR" altLang="en-US" sz="1400">
                  <a:latin typeface="굴림" pitchFamily="50" charset="-127"/>
                </a:rPr>
                <a:t>의 공개키에 대한 </a:t>
              </a:r>
            </a:p>
            <a:p>
              <a:pPr latinLnBrk="0">
                <a:lnSpc>
                  <a:spcPct val="90000"/>
                </a:lnSpc>
                <a:spcBef>
                  <a:spcPct val="20000"/>
                </a:spcBef>
              </a:pPr>
              <a:r>
                <a:rPr kumimoji="0" lang="ko-KR" altLang="en-US" sz="1400">
                  <a:latin typeface="굴림" pitchFamily="50" charset="-127"/>
                </a:rPr>
                <a:t>인증기관</a:t>
              </a:r>
              <a:r>
                <a:rPr kumimoji="0" lang="en-US" altLang="ko-KR" sz="1400">
                  <a:latin typeface="굴림" pitchFamily="50" charset="-127"/>
                </a:rPr>
                <a:t>(CA)</a:t>
              </a:r>
              <a:r>
                <a:rPr kumimoji="0" lang="ko-KR" altLang="en-US" sz="1400">
                  <a:latin typeface="굴림" pitchFamily="50" charset="-127"/>
                </a:rPr>
                <a:t>의 전자서명</a:t>
              </a:r>
            </a:p>
          </p:txBody>
        </p:sp>
        <p:sp>
          <p:nvSpPr>
            <p:cNvPr id="13" name="Text Box 9"/>
            <p:cNvSpPr txBox="1">
              <a:spLocks noChangeArrowheads="1"/>
            </p:cNvSpPr>
            <p:nvPr/>
          </p:nvSpPr>
          <p:spPr bwMode="auto">
            <a:xfrm>
              <a:off x="3603" y="1834"/>
              <a:ext cx="1443" cy="514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9pPr>
            </a:lstStyle>
            <a:p>
              <a:pPr latinLnBrk="0">
                <a:spcBef>
                  <a:spcPct val="20000"/>
                </a:spcBef>
              </a:pPr>
              <a:r>
                <a:rPr kumimoji="0" lang="ko-KR" altLang="en-US" sz="1400">
                  <a:latin typeface="굴림" pitchFamily="50" charset="-127"/>
                </a:rPr>
                <a:t>사용자 </a:t>
              </a:r>
              <a:r>
                <a:rPr kumimoji="0" lang="en-US" altLang="ko-KR" sz="1400">
                  <a:latin typeface="굴림" pitchFamily="50" charset="-127"/>
                </a:rPr>
                <a:t>A</a:t>
              </a:r>
              <a:r>
                <a:rPr kumimoji="0" lang="ko-KR" altLang="en-US" sz="1400">
                  <a:latin typeface="굴림" pitchFamily="50" charset="-127"/>
                </a:rPr>
                <a:t>의 인증서</a:t>
              </a:r>
              <a:r>
                <a:rPr kumimoji="0" lang="en-US" altLang="ko-KR" sz="1400">
                  <a:latin typeface="굴림" pitchFamily="50" charset="-127"/>
                </a:rPr>
                <a:t>(</a:t>
              </a:r>
              <a:r>
                <a:rPr kumimoji="0" lang="ko-KR" altLang="en-US" sz="1400">
                  <a:latin typeface="굴림" pitchFamily="50" charset="-127"/>
                </a:rPr>
                <a:t>사용자 </a:t>
              </a:r>
              <a:r>
                <a:rPr kumimoji="0" lang="en-US" altLang="ko-KR" sz="1400">
                  <a:latin typeface="굴림" pitchFamily="50" charset="-127"/>
                </a:rPr>
                <a:t>A</a:t>
              </a:r>
              <a:r>
                <a:rPr kumimoji="0" lang="ko-KR" altLang="en-US" sz="1400">
                  <a:latin typeface="굴림" pitchFamily="50" charset="-127"/>
                </a:rPr>
                <a:t>의 </a:t>
              </a:r>
            </a:p>
            <a:p>
              <a:pPr latinLnBrk="0">
                <a:spcBef>
                  <a:spcPct val="20000"/>
                </a:spcBef>
              </a:pPr>
              <a:r>
                <a:rPr kumimoji="0" lang="ko-KR" altLang="en-US" sz="1400">
                  <a:latin typeface="굴림" pitchFamily="50" charset="-127"/>
                </a:rPr>
                <a:t>공개키와 이것을 증명코자 하는</a:t>
              </a:r>
            </a:p>
            <a:p>
              <a:pPr latinLnBrk="0">
                <a:spcBef>
                  <a:spcPct val="20000"/>
                </a:spcBef>
              </a:pPr>
              <a:r>
                <a:rPr kumimoji="0" lang="ko-KR" altLang="en-US" sz="1400">
                  <a:latin typeface="굴림" pitchFamily="50" charset="-127"/>
                </a:rPr>
                <a:t>신뢰</a:t>
              </a:r>
              <a:r>
                <a:rPr kumimoji="0" lang="en-US" altLang="ko-KR" sz="1400">
                  <a:latin typeface="굴림" pitchFamily="50" charset="-127"/>
                </a:rPr>
                <a:t>(</a:t>
              </a:r>
              <a:r>
                <a:rPr kumimoji="0" lang="ko-KR" altLang="en-US" sz="1400">
                  <a:latin typeface="굴림" pitchFamily="50" charset="-127"/>
                </a:rPr>
                <a:t>인증</a:t>
              </a:r>
              <a:r>
                <a:rPr kumimoji="0" lang="en-US" altLang="ko-KR" sz="1400">
                  <a:latin typeface="굴림" pitchFamily="50" charset="-127"/>
                </a:rPr>
                <a:t>)</a:t>
              </a:r>
              <a:r>
                <a:rPr kumimoji="0" lang="ko-KR" altLang="en-US" sz="1400">
                  <a:latin typeface="굴림" pitchFamily="50" charset="-127"/>
                </a:rPr>
                <a:t>기관의 전자서명 포함</a:t>
              </a:r>
              <a:r>
                <a:rPr kumimoji="0" lang="en-US" altLang="ko-KR" sz="1400">
                  <a:latin typeface="굴림" pitchFamily="50" charset="-127"/>
                </a:rPr>
                <a:t>)</a:t>
              </a:r>
            </a:p>
          </p:txBody>
        </p:sp>
        <p:sp>
          <p:nvSpPr>
            <p:cNvPr id="14" name="Text Box 10"/>
            <p:cNvSpPr txBox="1">
              <a:spLocks noChangeArrowheads="1"/>
            </p:cNvSpPr>
            <p:nvPr/>
          </p:nvSpPr>
          <p:spPr bwMode="auto">
            <a:xfrm>
              <a:off x="1839" y="1152"/>
              <a:ext cx="33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9pPr>
            </a:lstStyle>
            <a:p>
              <a:pPr latinLnBrk="0">
                <a:spcBef>
                  <a:spcPct val="20000"/>
                </a:spcBef>
              </a:pPr>
              <a:r>
                <a:rPr kumimoji="0" lang="en-US" altLang="ko-KR" sz="4400">
                  <a:latin typeface="Tahoma" pitchFamily="34" charset="0"/>
                </a:rPr>
                <a:t>+</a:t>
              </a:r>
            </a:p>
          </p:txBody>
        </p:sp>
        <p:sp>
          <p:nvSpPr>
            <p:cNvPr id="15" name="Text Box 11"/>
            <p:cNvSpPr txBox="1">
              <a:spLocks noChangeArrowheads="1"/>
            </p:cNvSpPr>
            <p:nvPr/>
          </p:nvSpPr>
          <p:spPr bwMode="auto">
            <a:xfrm>
              <a:off x="3375" y="1152"/>
              <a:ext cx="335" cy="48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 wrap="none">
              <a:spAutoFit/>
            </a:bodyPr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9pPr>
            </a:lstStyle>
            <a:p>
              <a:pPr latinLnBrk="0">
                <a:spcBef>
                  <a:spcPct val="20000"/>
                </a:spcBef>
              </a:pPr>
              <a:r>
                <a:rPr kumimoji="0" lang="en-US" altLang="ko-KR" sz="4400">
                  <a:latin typeface="Tahoma" pitchFamily="34" charset="0"/>
                </a:rPr>
                <a:t>=</a:t>
              </a:r>
            </a:p>
          </p:txBody>
        </p:sp>
        <p:pic>
          <p:nvPicPr>
            <p:cNvPr id="16" name="그림 15"/>
            <p:cNvPicPr>
              <a:picLocks noChangeAspect="1" noChangeArrowheads="1"/>
            </p:cNvPicPr>
            <p:nvPr/>
          </p:nvPicPr>
          <p:blipFill>
            <a:blip r:embed="rId4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3888" y="1008"/>
              <a:ext cx="979" cy="796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pic>
          <p:nvPicPr>
            <p:cNvPr id="17" name="그림 16"/>
            <p:cNvPicPr>
              <a:picLocks noChangeAspect="1" noChangeArrowheads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4608" y="1248"/>
              <a:ext cx="162" cy="288"/>
            </a:xfrm>
            <a:prstGeom prst="rect">
              <a:avLst/>
            </a:prstGeom>
            <a:noFill/>
            <a:ln>
              <a:noFill/>
            </a:ln>
            <a:effectLst/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rgbClr val="808080"/>
                    </a:outerShdw>
                  </a:effectLst>
                </a14:hiddenEffects>
              </a:ext>
            </a:extLst>
          </p:spPr>
        </p:pic>
        <p:sp>
          <p:nvSpPr>
            <p:cNvPr id="18" name="Text Box 14"/>
            <p:cNvSpPr txBox="1">
              <a:spLocks noChangeArrowheads="1"/>
            </p:cNvSpPr>
            <p:nvPr/>
          </p:nvSpPr>
          <p:spPr bwMode="auto">
            <a:xfrm>
              <a:off x="4032" y="1093"/>
              <a:ext cx="672" cy="587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12700" cap="sq">
                  <a:solidFill>
                    <a:srgbClr val="000000"/>
                  </a:solidFill>
                  <a:miter lim="800000"/>
                  <a:headEnd type="none" w="sm" len="sm"/>
                  <a:tailEnd type="none" w="sm" len="sm"/>
                </a14:hiddenLine>
              </a:ext>
            </a:extLst>
          </p:spPr>
          <p:txBody>
            <a:bodyPr>
              <a:spAutoFit/>
            </a:bodyPr>
            <a:lstStyle>
              <a:defPPr>
                <a:defRPr lang="en-US"/>
              </a:defPPr>
              <a:lvl1pPr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1pPr>
              <a:lvl2pPr marL="4572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2pPr>
              <a:lvl3pPr marL="9144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3pPr>
              <a:lvl4pPr marL="13716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4pPr>
              <a:lvl5pPr marL="1828800" algn="l" rtl="0" fontAlgn="base" latinLnBrk="1">
                <a:spcBef>
                  <a:spcPct val="0"/>
                </a:spcBef>
                <a:spcAft>
                  <a:spcPct val="0"/>
                </a:spcAft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5pPr>
              <a:lvl6pPr marL="22860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6pPr>
              <a:lvl7pPr marL="27432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7pPr>
              <a:lvl8pPr marL="32004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8pPr>
              <a:lvl9pPr marL="3657600" algn="l" defTabSz="914400" rtl="0" eaLnBrk="1" latinLnBrk="1" hangingPunct="1">
                <a:defRPr kumimoji="1" sz="2400" b="1" kern="1200">
                  <a:solidFill>
                    <a:schemeClr val="tx1"/>
                  </a:solidFill>
                  <a:latin typeface="Arial" charset="0"/>
                  <a:ea typeface="굴림" pitchFamily="50" charset="-127"/>
                  <a:cs typeface="+mn-cs"/>
                </a:defRPr>
              </a:lvl9pPr>
            </a:lstStyle>
            <a:p>
              <a:pPr latinLnBrk="0">
                <a:spcBef>
                  <a:spcPct val="20000"/>
                </a:spcBef>
              </a:pPr>
              <a:r>
                <a:rPr kumimoji="0" lang="ko-KR" altLang="en-US" sz="1200" b="0">
                  <a:latin typeface="굴림" pitchFamily="50" charset="-127"/>
                </a:rPr>
                <a:t>  당 공개키는 </a:t>
              </a:r>
            </a:p>
            <a:p>
              <a:pPr latinLnBrk="0">
                <a:spcBef>
                  <a:spcPct val="20000"/>
                </a:spcBef>
              </a:pPr>
              <a:r>
                <a:rPr kumimoji="0" lang="ko-KR" altLang="en-US" sz="1200" b="0">
                  <a:latin typeface="굴림" pitchFamily="50" charset="-127"/>
                </a:rPr>
                <a:t>  사용자 </a:t>
              </a:r>
              <a:r>
                <a:rPr kumimoji="0" lang="en-US" altLang="ko-KR" sz="1200" b="0">
                  <a:latin typeface="굴림" pitchFamily="50" charset="-127"/>
                </a:rPr>
                <a:t>A</a:t>
              </a:r>
              <a:r>
                <a:rPr kumimoji="0" lang="ko-KR" altLang="en-US" sz="1200" b="0">
                  <a:latin typeface="굴림" pitchFamily="50" charset="-127"/>
                </a:rPr>
                <a:t>의 </a:t>
              </a:r>
            </a:p>
            <a:p>
              <a:pPr latinLnBrk="0">
                <a:spcBef>
                  <a:spcPct val="20000"/>
                </a:spcBef>
              </a:pPr>
              <a:r>
                <a:rPr kumimoji="0" lang="ko-KR" altLang="en-US" sz="1200" b="0">
                  <a:latin typeface="굴림" pitchFamily="50" charset="-127"/>
                </a:rPr>
                <a:t>  공개키 임을 </a:t>
              </a:r>
            </a:p>
            <a:p>
              <a:pPr latinLnBrk="0">
                <a:spcBef>
                  <a:spcPct val="20000"/>
                </a:spcBef>
              </a:pPr>
              <a:r>
                <a:rPr kumimoji="0" lang="ko-KR" altLang="en-US" sz="1200" b="0">
                  <a:latin typeface="굴림" pitchFamily="50" charset="-127"/>
                </a:rPr>
                <a:t>  증명함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66461422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포맷 변경</a:t>
            </a:r>
            <a:r>
              <a:rPr lang="en-US" altLang="ko-KR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Crt</a:t>
            </a:r>
            <a:r>
              <a:rPr lang="en-US" altLang="ko-KR" dirty="0" smtClean="0"/>
              <a:t> </a:t>
            </a:r>
            <a:r>
              <a:rPr lang="en-US" altLang="ko-KR" dirty="0" smtClean="0">
                <a:sym typeface="Wingdings" panose="05000000000000000000" pitchFamily="2" charset="2"/>
              </a:rPr>
              <a:t> der </a:t>
            </a:r>
            <a:r>
              <a:rPr lang="ko-KR" altLang="en-US" dirty="0" smtClean="0">
                <a:sym typeface="Wingdings" panose="05000000000000000000" pitchFamily="2" charset="2"/>
              </a:rPr>
              <a:t>포맷</a:t>
            </a:r>
            <a:r>
              <a:rPr lang="en-US" altLang="ko-KR" dirty="0" smtClean="0">
                <a:sym typeface="Wingdings" panose="05000000000000000000" pitchFamily="2" charset="2"/>
              </a:rPr>
              <a:t> </a:t>
            </a:r>
            <a:r>
              <a:rPr lang="ko-KR" altLang="en-US" dirty="0" smtClean="0">
                <a:sym typeface="Wingdings" panose="05000000000000000000" pitchFamily="2" charset="2"/>
              </a:rPr>
              <a:t>변경</a:t>
            </a:r>
            <a:endParaRPr lang="en-US" altLang="ko-KR" dirty="0" smtClean="0">
              <a:sym typeface="Wingdings" panose="05000000000000000000" pitchFamily="2" charset="2"/>
            </a:endParaRPr>
          </a:p>
          <a:p>
            <a:endParaRPr lang="en-US" altLang="ko-KR" dirty="0">
              <a:sym typeface="Wingdings" panose="05000000000000000000" pitchFamily="2" charset="2"/>
            </a:endParaRPr>
          </a:p>
          <a:p>
            <a:endParaRPr lang="en-US" altLang="ko-KR" dirty="0" smtClean="0">
              <a:sym typeface="Wingdings" panose="05000000000000000000" pitchFamily="2" charset="2"/>
            </a:endParaRP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50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43608" y="1916832"/>
            <a:ext cx="5311454" cy="369332"/>
          </a:xfrm>
          <a:prstGeom prst="rect">
            <a:avLst/>
          </a:prstGeom>
          <a:solidFill>
            <a:schemeClr val="bg2"/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/>
              <a:t>openssl</a:t>
            </a:r>
            <a:r>
              <a:rPr lang="en-US" altLang="ko-KR" dirty="0"/>
              <a:t> x509 -in ca.crt -out </a:t>
            </a:r>
            <a:r>
              <a:rPr lang="en-US" altLang="ko-KR" dirty="0" err="1"/>
              <a:t>ca.der</a:t>
            </a:r>
            <a:r>
              <a:rPr lang="en-US" altLang="ko-KR" dirty="0"/>
              <a:t> -</a:t>
            </a:r>
            <a:r>
              <a:rPr lang="en-US" altLang="ko-KR" dirty="0" err="1"/>
              <a:t>outform</a:t>
            </a:r>
            <a:r>
              <a:rPr lang="en-US" altLang="ko-KR" dirty="0"/>
              <a:t> DER</a:t>
            </a:r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2499121"/>
            <a:ext cx="4333875" cy="1914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430168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내용 보기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>
                <a:sym typeface="Wingdings" panose="05000000000000000000" pitchFamily="2" charset="2"/>
              </a:rPr>
              <a:t>인증서 내용 보기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51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3017" y="111458"/>
            <a:ext cx="4543479" cy="662991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1011776" y="1918573"/>
            <a:ext cx="6512552" cy="646331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openssl</a:t>
            </a:r>
            <a:r>
              <a:rPr lang="en-US" altLang="ko-KR" dirty="0" smtClean="0"/>
              <a:t> </a:t>
            </a:r>
            <a:r>
              <a:rPr lang="en-US" altLang="ko-KR" dirty="0"/>
              <a:t>x509 -in ca.crt -text   (PEM </a:t>
            </a:r>
            <a:r>
              <a:rPr lang="ko-KR" altLang="en-US" dirty="0"/>
              <a:t>포맷인 경우</a:t>
            </a:r>
            <a:r>
              <a:rPr lang="en-US" altLang="ko-KR" dirty="0"/>
              <a:t>)</a:t>
            </a:r>
            <a:r>
              <a:rPr lang="ko-KR" altLang="en-US" dirty="0"/>
              <a:t/>
            </a:r>
            <a:br>
              <a:rPr lang="ko-KR" altLang="en-US" dirty="0"/>
            </a:br>
            <a:r>
              <a:rPr lang="en-US" altLang="ko-KR" dirty="0" err="1" smtClean="0"/>
              <a:t>openssl</a:t>
            </a:r>
            <a:r>
              <a:rPr lang="en-US" altLang="ko-KR" dirty="0" smtClean="0"/>
              <a:t> </a:t>
            </a:r>
            <a:r>
              <a:rPr lang="en-US" altLang="ko-KR" dirty="0"/>
              <a:t>x509 -in </a:t>
            </a:r>
            <a:r>
              <a:rPr lang="en-US" altLang="ko-KR" dirty="0" err="1"/>
              <a:t>ca.der</a:t>
            </a:r>
            <a:r>
              <a:rPr lang="en-US" altLang="ko-KR" dirty="0"/>
              <a:t> -inform DER -text (DER </a:t>
            </a:r>
            <a:r>
              <a:rPr lang="ko-KR" altLang="en-US" dirty="0"/>
              <a:t>포맷인 경우</a:t>
            </a:r>
            <a:r>
              <a:rPr lang="en-US" altLang="ko-KR" dirty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9665236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SSL </a:t>
            </a:r>
            <a:r>
              <a:rPr lang="ko-KR" altLang="en-US" dirty="0" smtClean="0"/>
              <a:t>인증서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활용 예제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인증서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생성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jdk</a:t>
            </a:r>
            <a:r>
              <a:rPr lang="ko-KR" altLang="en-US" dirty="0" smtClean="0"/>
              <a:t>에 포함된 </a:t>
            </a:r>
            <a:r>
              <a:rPr lang="en-US" altLang="ko-KR" dirty="0" smtClean="0"/>
              <a:t>keytool.exe</a:t>
            </a:r>
            <a:r>
              <a:rPr lang="ko-KR" altLang="en-US" dirty="0" smtClean="0"/>
              <a:t>을 이용</a:t>
            </a:r>
            <a:r>
              <a:rPr lang="en-US" altLang="ko-KR" dirty="0" smtClean="0"/>
              <a:t>)  </a:t>
            </a:r>
          </a:p>
          <a:p>
            <a:pPr lvl="1"/>
            <a:r>
              <a:rPr lang="ko-KR" altLang="en-US" dirty="0" smtClean="0"/>
              <a:t>임의 </a:t>
            </a:r>
            <a:r>
              <a:rPr lang="ko-KR" altLang="en-US" dirty="0"/>
              <a:t>폴더에서 실행 가능하도록 </a:t>
            </a:r>
            <a:r>
              <a:rPr lang="en-US" altLang="ko-KR" dirty="0" smtClean="0"/>
              <a:t>Path</a:t>
            </a:r>
            <a:r>
              <a:rPr lang="ko-KR" altLang="en-US" dirty="0" smtClean="0"/>
              <a:t> 환경변수에 자바의 </a:t>
            </a:r>
            <a:r>
              <a:rPr lang="en-US" altLang="ko-KR" dirty="0" smtClean="0"/>
              <a:t>bin </a:t>
            </a:r>
            <a:r>
              <a:rPr lang="ko-KR" altLang="en-US" dirty="0" smtClean="0"/>
              <a:t>폴더를 추가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52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636912"/>
            <a:ext cx="5762625" cy="3724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7276978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SSL </a:t>
            </a:r>
            <a:r>
              <a:rPr lang="ko-KR" altLang="en-US" dirty="0" smtClean="0"/>
              <a:t>인증서</a:t>
            </a:r>
            <a:r>
              <a:rPr lang="en-US" altLang="ko-KR" dirty="0" smtClean="0"/>
              <a:t> </a:t>
            </a:r>
            <a:r>
              <a:rPr lang="ko-KR" altLang="en-US" dirty="0" smtClean="0"/>
              <a:t>활용 예제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err="1" smtClean="0"/>
              <a:t>Keytool</a:t>
            </a:r>
            <a:r>
              <a:rPr lang="en-US" altLang="ko-KR" dirty="0" smtClean="0"/>
              <a:t> </a:t>
            </a:r>
            <a:r>
              <a:rPr lang="ko-KR" altLang="en-US" dirty="0" smtClean="0"/>
              <a:t>명령어 </a:t>
            </a:r>
            <a:r>
              <a:rPr lang="en-US" altLang="ko-KR" dirty="0" smtClean="0"/>
              <a:t>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53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004427" y="1796038"/>
            <a:ext cx="7600021" cy="4801314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b="1" dirty="0"/>
              <a:t>Generate a Java </a:t>
            </a:r>
            <a:r>
              <a:rPr lang="en-US" altLang="ko-KR" b="1" dirty="0" err="1"/>
              <a:t>keystore</a:t>
            </a:r>
            <a:r>
              <a:rPr lang="en-US" altLang="ko-KR" b="1" dirty="0"/>
              <a:t> and key </a:t>
            </a:r>
            <a:r>
              <a:rPr lang="en-US" altLang="ko-KR" b="1" dirty="0" smtClean="0"/>
              <a:t>pair</a:t>
            </a:r>
          </a:p>
          <a:p>
            <a:r>
              <a:rPr lang="en-US" altLang="ko-KR" dirty="0" err="1" smtClean="0"/>
              <a:t>keytool</a:t>
            </a:r>
            <a:r>
              <a:rPr lang="en-US" altLang="ko-KR" dirty="0" smtClean="0"/>
              <a:t> </a:t>
            </a:r>
            <a:r>
              <a:rPr lang="en-US" altLang="ko-KR" dirty="0"/>
              <a:t>-</a:t>
            </a:r>
            <a:r>
              <a:rPr lang="en-US" altLang="ko-KR" dirty="0" err="1"/>
              <a:t>genkey</a:t>
            </a:r>
            <a:r>
              <a:rPr lang="en-US" altLang="ko-KR" dirty="0"/>
              <a:t> -alias </a:t>
            </a:r>
            <a:r>
              <a:rPr lang="en-US" altLang="ko-KR" dirty="0" err="1"/>
              <a:t>mydomain</a:t>
            </a:r>
            <a:r>
              <a:rPr lang="en-US" altLang="ko-KR" dirty="0"/>
              <a:t> -</a:t>
            </a:r>
            <a:r>
              <a:rPr lang="en-US" altLang="ko-KR" dirty="0" err="1"/>
              <a:t>keyalg</a:t>
            </a:r>
            <a:r>
              <a:rPr lang="en-US" altLang="ko-KR" dirty="0"/>
              <a:t> RSA -</a:t>
            </a:r>
            <a:r>
              <a:rPr lang="en-US" altLang="ko-KR" dirty="0" err="1"/>
              <a:t>keystore</a:t>
            </a:r>
            <a:r>
              <a:rPr lang="en-US" altLang="ko-KR" dirty="0"/>
              <a:t> </a:t>
            </a:r>
            <a:r>
              <a:rPr lang="en-US" altLang="ko-KR" dirty="0" err="1"/>
              <a:t>keystore.jks</a:t>
            </a:r>
            <a:r>
              <a:rPr lang="en-US" altLang="ko-KR" dirty="0"/>
              <a:t> -</a:t>
            </a:r>
            <a:r>
              <a:rPr lang="en-US" altLang="ko-KR" dirty="0" err="1"/>
              <a:t>keysize</a:t>
            </a:r>
            <a:r>
              <a:rPr lang="en-US" altLang="ko-KR" dirty="0"/>
              <a:t> 2048</a:t>
            </a:r>
          </a:p>
          <a:p>
            <a:r>
              <a:rPr lang="en-US" altLang="ko-KR" b="1" dirty="0"/>
              <a:t>Generate a certificate signing request (CSR) for an existing Java </a:t>
            </a:r>
            <a:r>
              <a:rPr lang="en-US" altLang="ko-KR" b="1" dirty="0" err="1" smtClean="0"/>
              <a:t>keystore</a:t>
            </a:r>
            <a:endParaRPr lang="en-US" altLang="ko-KR" b="1" dirty="0" smtClean="0"/>
          </a:p>
          <a:p>
            <a:r>
              <a:rPr lang="en-US" altLang="ko-KR" dirty="0" err="1" smtClean="0"/>
              <a:t>keytool</a:t>
            </a:r>
            <a:r>
              <a:rPr lang="en-US" altLang="ko-KR" dirty="0" smtClean="0"/>
              <a:t> </a:t>
            </a:r>
            <a:r>
              <a:rPr lang="en-US" altLang="ko-KR" dirty="0"/>
              <a:t>-</a:t>
            </a:r>
            <a:r>
              <a:rPr lang="en-US" altLang="ko-KR" dirty="0" err="1"/>
              <a:t>certreq</a:t>
            </a:r>
            <a:r>
              <a:rPr lang="en-US" altLang="ko-KR" dirty="0"/>
              <a:t> -alias </a:t>
            </a:r>
            <a:r>
              <a:rPr lang="en-US" altLang="ko-KR" dirty="0" err="1"/>
              <a:t>mydomain</a:t>
            </a:r>
            <a:r>
              <a:rPr lang="en-US" altLang="ko-KR" dirty="0"/>
              <a:t> -</a:t>
            </a:r>
            <a:r>
              <a:rPr lang="en-US" altLang="ko-KR" dirty="0" err="1"/>
              <a:t>keystore</a:t>
            </a:r>
            <a:r>
              <a:rPr lang="en-US" altLang="ko-KR" dirty="0"/>
              <a:t> </a:t>
            </a:r>
            <a:r>
              <a:rPr lang="en-US" altLang="ko-KR" dirty="0" err="1"/>
              <a:t>keystore.jks</a:t>
            </a:r>
            <a:r>
              <a:rPr lang="en-US" altLang="ko-KR" dirty="0"/>
              <a:t> -file </a:t>
            </a:r>
            <a:r>
              <a:rPr lang="en-US" altLang="ko-KR" dirty="0" err="1"/>
              <a:t>mydomain.csr</a:t>
            </a:r>
            <a:endParaRPr lang="en-US" altLang="ko-KR" dirty="0"/>
          </a:p>
          <a:p>
            <a:r>
              <a:rPr lang="en-US" altLang="ko-KR" b="1" dirty="0"/>
              <a:t>Import a root or intermediate CA certificate to an existing Java </a:t>
            </a:r>
            <a:r>
              <a:rPr lang="en-US" altLang="ko-KR" b="1" dirty="0" err="1" smtClean="0"/>
              <a:t>keystore</a:t>
            </a:r>
            <a:endParaRPr lang="en-US" altLang="ko-KR" b="1" dirty="0" smtClean="0"/>
          </a:p>
          <a:p>
            <a:r>
              <a:rPr lang="en-US" altLang="ko-KR" dirty="0" err="1" smtClean="0"/>
              <a:t>keytool</a:t>
            </a:r>
            <a:r>
              <a:rPr lang="en-US" altLang="ko-KR" dirty="0" smtClean="0"/>
              <a:t> </a:t>
            </a:r>
            <a:r>
              <a:rPr lang="en-US" altLang="ko-KR" dirty="0"/>
              <a:t>-import -</a:t>
            </a:r>
            <a:r>
              <a:rPr lang="en-US" altLang="ko-KR" dirty="0" err="1"/>
              <a:t>trustcacerts</a:t>
            </a:r>
            <a:r>
              <a:rPr lang="en-US" altLang="ko-KR" dirty="0"/>
              <a:t> -alias root -file Thawte.crt -</a:t>
            </a:r>
            <a:r>
              <a:rPr lang="en-US" altLang="ko-KR" dirty="0" err="1"/>
              <a:t>keystore</a:t>
            </a:r>
            <a:r>
              <a:rPr lang="en-US" altLang="ko-KR" dirty="0"/>
              <a:t> </a:t>
            </a:r>
            <a:r>
              <a:rPr lang="en-US" altLang="ko-KR" dirty="0" err="1"/>
              <a:t>keystore.jks</a:t>
            </a:r>
            <a:endParaRPr lang="en-US" altLang="ko-KR" dirty="0"/>
          </a:p>
          <a:p>
            <a:r>
              <a:rPr lang="en-US" altLang="ko-KR" b="1" dirty="0"/>
              <a:t>Import a signed primary certificate to an existing Java </a:t>
            </a:r>
            <a:r>
              <a:rPr lang="en-US" altLang="ko-KR" b="1" dirty="0" err="1" smtClean="0"/>
              <a:t>keystore</a:t>
            </a:r>
            <a:endParaRPr lang="en-US" altLang="ko-KR" b="1" dirty="0" smtClean="0"/>
          </a:p>
          <a:p>
            <a:r>
              <a:rPr lang="en-US" altLang="ko-KR" dirty="0" err="1" smtClean="0"/>
              <a:t>keytool</a:t>
            </a:r>
            <a:r>
              <a:rPr lang="en-US" altLang="ko-KR" dirty="0" smtClean="0"/>
              <a:t> </a:t>
            </a:r>
            <a:r>
              <a:rPr lang="en-US" altLang="ko-KR" dirty="0"/>
              <a:t>-import -</a:t>
            </a:r>
            <a:r>
              <a:rPr lang="en-US" altLang="ko-KR" dirty="0" err="1"/>
              <a:t>trustcacerts</a:t>
            </a:r>
            <a:r>
              <a:rPr lang="en-US" altLang="ko-KR" dirty="0"/>
              <a:t> -alias </a:t>
            </a:r>
            <a:r>
              <a:rPr lang="en-US" altLang="ko-KR" dirty="0" err="1"/>
              <a:t>mydomain</a:t>
            </a:r>
            <a:r>
              <a:rPr lang="en-US" altLang="ko-KR" dirty="0"/>
              <a:t> -file mydomain.crt -</a:t>
            </a:r>
            <a:r>
              <a:rPr lang="en-US" altLang="ko-KR" dirty="0" err="1"/>
              <a:t>keystore</a:t>
            </a:r>
            <a:r>
              <a:rPr lang="en-US" altLang="ko-KR" dirty="0"/>
              <a:t> </a:t>
            </a:r>
            <a:r>
              <a:rPr lang="en-US" altLang="ko-KR" dirty="0" err="1"/>
              <a:t>keystore.jks</a:t>
            </a:r>
            <a:endParaRPr lang="en-US" altLang="ko-KR" dirty="0"/>
          </a:p>
          <a:p>
            <a:r>
              <a:rPr lang="en-US" altLang="ko-KR" b="1" dirty="0"/>
              <a:t>Generate a </a:t>
            </a:r>
            <a:r>
              <a:rPr lang="en-US" altLang="ko-KR" b="1" dirty="0" err="1"/>
              <a:t>keystore</a:t>
            </a:r>
            <a:r>
              <a:rPr lang="en-US" altLang="ko-KR" b="1" dirty="0"/>
              <a:t> and self-signed </a:t>
            </a:r>
            <a:r>
              <a:rPr lang="en-US" altLang="ko-KR" b="1" dirty="0" smtClean="0"/>
              <a:t>certificate</a:t>
            </a:r>
          </a:p>
          <a:p>
            <a:r>
              <a:rPr lang="en-US" altLang="ko-KR" dirty="0" err="1" smtClean="0"/>
              <a:t>keytool</a:t>
            </a:r>
            <a:r>
              <a:rPr lang="en-US" altLang="ko-KR" dirty="0" smtClean="0"/>
              <a:t> </a:t>
            </a:r>
            <a:r>
              <a:rPr lang="en-US" altLang="ko-KR" dirty="0"/>
              <a:t>-</a:t>
            </a:r>
            <a:r>
              <a:rPr lang="en-US" altLang="ko-KR" dirty="0" err="1"/>
              <a:t>genkey</a:t>
            </a:r>
            <a:r>
              <a:rPr lang="en-US" altLang="ko-KR" dirty="0"/>
              <a:t> -</a:t>
            </a:r>
            <a:r>
              <a:rPr lang="en-US" altLang="ko-KR" dirty="0" err="1"/>
              <a:t>keyalg</a:t>
            </a:r>
            <a:r>
              <a:rPr lang="en-US" altLang="ko-KR" dirty="0"/>
              <a:t> RSA -alias </a:t>
            </a:r>
            <a:r>
              <a:rPr lang="en-US" altLang="ko-KR" dirty="0" err="1"/>
              <a:t>selfsigned</a:t>
            </a:r>
            <a:r>
              <a:rPr lang="en-US" altLang="ko-KR" dirty="0"/>
              <a:t> -</a:t>
            </a:r>
            <a:r>
              <a:rPr lang="en-US" altLang="ko-KR" dirty="0" err="1"/>
              <a:t>keystore</a:t>
            </a:r>
            <a:r>
              <a:rPr lang="en-US" altLang="ko-KR" dirty="0"/>
              <a:t> </a:t>
            </a:r>
            <a:r>
              <a:rPr lang="en-US" altLang="ko-KR" dirty="0" err="1"/>
              <a:t>keystore.jks</a:t>
            </a:r>
            <a:r>
              <a:rPr lang="en-US" altLang="ko-KR" dirty="0"/>
              <a:t> -</a:t>
            </a:r>
            <a:r>
              <a:rPr lang="en-US" altLang="ko-KR" dirty="0" err="1"/>
              <a:t>storepass</a:t>
            </a:r>
            <a:r>
              <a:rPr lang="en-US" altLang="ko-KR" dirty="0"/>
              <a:t> password -validity 360 -</a:t>
            </a:r>
            <a:r>
              <a:rPr lang="en-US" altLang="ko-KR" dirty="0" err="1"/>
              <a:t>keysize</a:t>
            </a:r>
            <a:r>
              <a:rPr lang="en-US" altLang="ko-KR" dirty="0"/>
              <a:t> </a:t>
            </a:r>
            <a:r>
              <a:rPr lang="en-US" altLang="ko-KR" dirty="0" smtClean="0"/>
              <a:t>2048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75454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SSL </a:t>
            </a:r>
            <a:r>
              <a:rPr lang="ko-KR" altLang="en-US" dirty="0"/>
              <a:t>인증서</a:t>
            </a:r>
            <a:r>
              <a:rPr lang="en-US" altLang="ko-KR" dirty="0"/>
              <a:t> </a:t>
            </a:r>
            <a:r>
              <a:rPr lang="ko-KR" altLang="en-US" dirty="0"/>
              <a:t>활용 예제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인증서</a:t>
            </a:r>
            <a:r>
              <a:rPr lang="en-US" altLang="ko-KR" dirty="0"/>
              <a:t> </a:t>
            </a:r>
            <a:r>
              <a:rPr lang="ko-KR" altLang="en-US" dirty="0" smtClean="0"/>
              <a:t>생성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프로젝트</a:t>
            </a:r>
            <a:r>
              <a:rPr lang="en-US" altLang="ko-KR" dirty="0" smtClean="0"/>
              <a:t> </a:t>
            </a:r>
            <a:r>
              <a:rPr lang="ko-KR" altLang="en-US" dirty="0" smtClean="0"/>
              <a:t>폴더 밑의 </a:t>
            </a:r>
            <a:r>
              <a:rPr lang="en-US" altLang="ko-KR" dirty="0" smtClean="0"/>
              <a:t>bin </a:t>
            </a:r>
            <a:r>
              <a:rPr lang="ko-KR" altLang="en-US" dirty="0" smtClean="0"/>
              <a:t>폴더에서 </a:t>
            </a:r>
            <a:r>
              <a:rPr lang="en-US" altLang="ko-KR" dirty="0" err="1" smtClean="0"/>
              <a:t>keytool</a:t>
            </a:r>
            <a:r>
              <a:rPr lang="ko-KR" altLang="en-US" dirty="0" smtClean="0"/>
              <a:t>로 인증서 생성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키저장소</a:t>
            </a:r>
            <a:r>
              <a:rPr lang="ko-KR" altLang="en-US" dirty="0" smtClean="0"/>
              <a:t> 지정 및 비밀번호 입력 필요 </a:t>
            </a:r>
            <a:r>
              <a:rPr lang="en-US" altLang="ko-KR" dirty="0" smtClean="0"/>
              <a:t>(</a:t>
            </a:r>
            <a:r>
              <a:rPr lang="ko-KR" altLang="en-US" dirty="0" smtClean="0"/>
              <a:t>비밀번호</a:t>
            </a:r>
            <a:r>
              <a:rPr lang="en-US" altLang="ko-KR" dirty="0" smtClean="0"/>
              <a:t>: 123456)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54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15616" y="2636912"/>
            <a:ext cx="5866734" cy="369332"/>
          </a:xfrm>
          <a:prstGeom prst="rect">
            <a:avLst/>
          </a:prstGeom>
          <a:solidFill>
            <a:schemeClr val="bg2">
              <a:lumMod val="75000"/>
            </a:schemeClr>
          </a:solidFill>
        </p:spPr>
        <p:txBody>
          <a:bodyPr wrap="none" rtlCol="0">
            <a:spAutoFit/>
          </a:bodyPr>
          <a:lstStyle/>
          <a:p>
            <a:pPr marL="0" lvl="1"/>
            <a:r>
              <a:rPr lang="en-US" altLang="ko-KR" dirty="0" err="1" smtClean="0"/>
              <a:t>keytool</a:t>
            </a:r>
            <a:r>
              <a:rPr lang="en-US" altLang="ko-KR" dirty="0" smtClean="0"/>
              <a:t> </a:t>
            </a:r>
            <a:r>
              <a:rPr lang="en-US" altLang="ko-KR" dirty="0"/>
              <a:t>-</a:t>
            </a:r>
            <a:r>
              <a:rPr lang="en-US" altLang="ko-KR" dirty="0" err="1"/>
              <a:t>genkey</a:t>
            </a:r>
            <a:r>
              <a:rPr lang="en-US" altLang="ko-KR" dirty="0"/>
              <a:t> -</a:t>
            </a:r>
            <a:r>
              <a:rPr lang="en-US" altLang="ko-KR" dirty="0" err="1"/>
              <a:t>keystore</a:t>
            </a:r>
            <a:r>
              <a:rPr lang="en-US" altLang="ko-KR" dirty="0"/>
              <a:t> </a:t>
            </a:r>
            <a:r>
              <a:rPr lang="en-US" altLang="ko-KR" dirty="0" err="1"/>
              <a:t>mySrvKeystore</a:t>
            </a:r>
            <a:r>
              <a:rPr lang="en-US" altLang="ko-KR" dirty="0"/>
              <a:t> -</a:t>
            </a:r>
            <a:r>
              <a:rPr lang="en-US" altLang="ko-KR" dirty="0" err="1"/>
              <a:t>keyalg</a:t>
            </a:r>
            <a:r>
              <a:rPr lang="en-US" altLang="ko-KR" dirty="0"/>
              <a:t> </a:t>
            </a:r>
            <a:r>
              <a:rPr lang="en-US" altLang="ko-KR" dirty="0" smtClean="0"/>
              <a:t>RSA</a:t>
            </a:r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912" y="3212976"/>
            <a:ext cx="6457950" cy="30956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6314973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SSL </a:t>
            </a:r>
            <a:r>
              <a:rPr lang="ko-KR" altLang="en-US" dirty="0"/>
              <a:t>인증서</a:t>
            </a:r>
            <a:r>
              <a:rPr lang="en-US" altLang="ko-KR" dirty="0"/>
              <a:t> </a:t>
            </a:r>
            <a:r>
              <a:rPr lang="ko-KR" altLang="en-US" dirty="0"/>
              <a:t>활용 예제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55</a:t>
            </a:fld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131640" y="2060848"/>
            <a:ext cx="4937570" cy="4385816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900" b="1" dirty="0"/>
              <a:t>import </a:t>
            </a:r>
            <a:r>
              <a:rPr lang="en-US" altLang="ko-KR" sz="900" b="1" dirty="0" err="1"/>
              <a:t>javax.net.ssl.SSLServerSocket</a:t>
            </a:r>
            <a:r>
              <a:rPr lang="en-US" altLang="ko-KR" sz="900" b="1" dirty="0"/>
              <a:t>;</a:t>
            </a:r>
          </a:p>
          <a:p>
            <a:r>
              <a:rPr lang="en-US" altLang="ko-KR" sz="900" b="1" dirty="0"/>
              <a:t>import </a:t>
            </a:r>
            <a:r>
              <a:rPr lang="en-US" altLang="ko-KR" sz="900" b="1" dirty="0" err="1"/>
              <a:t>javax.net.ssl.SSLServerSocketFactory</a:t>
            </a:r>
            <a:r>
              <a:rPr lang="en-US" altLang="ko-KR" sz="900" b="1" dirty="0"/>
              <a:t>;</a:t>
            </a:r>
          </a:p>
          <a:p>
            <a:r>
              <a:rPr lang="en-US" altLang="ko-KR" sz="900" b="1" dirty="0"/>
              <a:t>import </a:t>
            </a:r>
            <a:r>
              <a:rPr lang="en-US" altLang="ko-KR" sz="900" b="1" dirty="0" err="1"/>
              <a:t>javax.net.ssl.SSLSocket</a:t>
            </a:r>
            <a:r>
              <a:rPr lang="en-US" altLang="ko-KR" sz="900" b="1" dirty="0"/>
              <a:t>;</a:t>
            </a:r>
          </a:p>
          <a:p>
            <a:r>
              <a:rPr lang="en-US" altLang="ko-KR" sz="900" b="1" dirty="0"/>
              <a:t>import </a:t>
            </a:r>
            <a:r>
              <a:rPr lang="en-US" altLang="ko-KR" sz="900" b="1" dirty="0" err="1"/>
              <a:t>java.io.BufferedReader</a:t>
            </a:r>
            <a:r>
              <a:rPr lang="en-US" altLang="ko-KR" sz="900" b="1" dirty="0"/>
              <a:t>;</a:t>
            </a:r>
          </a:p>
          <a:p>
            <a:r>
              <a:rPr lang="en-US" altLang="ko-KR" sz="900" b="1" dirty="0"/>
              <a:t>import </a:t>
            </a:r>
            <a:r>
              <a:rPr lang="en-US" altLang="ko-KR" sz="900" b="1" dirty="0" err="1"/>
              <a:t>java.io.InputStream</a:t>
            </a:r>
            <a:r>
              <a:rPr lang="en-US" altLang="ko-KR" sz="900" b="1" dirty="0"/>
              <a:t>;</a:t>
            </a:r>
          </a:p>
          <a:p>
            <a:r>
              <a:rPr lang="en-US" altLang="ko-KR" sz="900" b="1" dirty="0"/>
              <a:t>import </a:t>
            </a:r>
            <a:r>
              <a:rPr lang="en-US" altLang="ko-KR" sz="900" b="1" dirty="0" err="1"/>
              <a:t>java.io.InputStreamReader</a:t>
            </a:r>
            <a:r>
              <a:rPr lang="en-US" altLang="ko-KR" sz="900" b="1" dirty="0"/>
              <a:t>;</a:t>
            </a:r>
          </a:p>
          <a:p>
            <a:endParaRPr lang="ko-KR" altLang="en-US" sz="900" dirty="0"/>
          </a:p>
          <a:p>
            <a:r>
              <a:rPr lang="en-US" altLang="ko-KR" sz="900" b="1" dirty="0"/>
              <a:t>public class </a:t>
            </a:r>
            <a:r>
              <a:rPr lang="en-US" altLang="ko-KR" sz="900" b="1" dirty="0" err="1"/>
              <a:t>EchoServer</a:t>
            </a:r>
            <a:r>
              <a:rPr lang="en-US" altLang="ko-KR" sz="900" b="1" dirty="0"/>
              <a:t> {</a:t>
            </a:r>
          </a:p>
          <a:p>
            <a:r>
              <a:rPr lang="en-US" altLang="ko-KR" sz="900" dirty="0"/>
              <a:t>    </a:t>
            </a:r>
            <a:r>
              <a:rPr lang="en-US" altLang="ko-KR" sz="900" b="1" dirty="0"/>
              <a:t>public static void main(String[] </a:t>
            </a:r>
            <a:r>
              <a:rPr lang="en-US" altLang="ko-KR" sz="900" b="1" dirty="0" err="1"/>
              <a:t>arstring</a:t>
            </a:r>
            <a:r>
              <a:rPr lang="en-US" altLang="ko-KR" sz="900" b="1" dirty="0"/>
              <a:t>) {</a:t>
            </a:r>
          </a:p>
          <a:p>
            <a:r>
              <a:rPr lang="en-US" altLang="ko-KR" sz="900" dirty="0"/>
              <a:t>        </a:t>
            </a:r>
            <a:r>
              <a:rPr lang="en-US" altLang="ko-KR" sz="900" b="1" dirty="0"/>
              <a:t>try {</a:t>
            </a:r>
          </a:p>
          <a:p>
            <a:r>
              <a:rPr lang="en-US" altLang="ko-KR" sz="900" dirty="0"/>
              <a:t>            </a:t>
            </a:r>
            <a:r>
              <a:rPr lang="en-US" altLang="ko-KR" sz="900" dirty="0" err="1"/>
              <a:t>SSLServerSocketFactory</a:t>
            </a:r>
            <a:r>
              <a:rPr lang="en-US" altLang="ko-KR" sz="900" dirty="0"/>
              <a:t> </a:t>
            </a:r>
            <a:r>
              <a:rPr lang="en-US" altLang="ko-KR" sz="900" dirty="0" err="1"/>
              <a:t>sslserversocketfactory</a:t>
            </a:r>
            <a:r>
              <a:rPr lang="en-US" altLang="ko-KR" sz="900" dirty="0"/>
              <a:t> =</a:t>
            </a:r>
          </a:p>
          <a:p>
            <a:r>
              <a:rPr lang="en-US" altLang="ko-KR" sz="900" dirty="0"/>
              <a:t>                    (</a:t>
            </a:r>
            <a:r>
              <a:rPr lang="en-US" altLang="ko-KR" sz="900" dirty="0" err="1"/>
              <a:t>SSLServerSocketFactory</a:t>
            </a:r>
            <a:r>
              <a:rPr lang="en-US" altLang="ko-KR" sz="900" dirty="0"/>
              <a:t>) </a:t>
            </a:r>
            <a:r>
              <a:rPr lang="en-US" altLang="ko-KR" sz="900" dirty="0" err="1"/>
              <a:t>SSLServerSocketFactory.</a:t>
            </a:r>
            <a:r>
              <a:rPr lang="en-US" altLang="ko-KR" sz="900" i="1" dirty="0" err="1"/>
              <a:t>getDefault</a:t>
            </a:r>
            <a:r>
              <a:rPr lang="en-US" altLang="ko-KR" sz="900" i="1" dirty="0"/>
              <a:t>();</a:t>
            </a:r>
          </a:p>
          <a:p>
            <a:r>
              <a:rPr lang="en-US" altLang="ko-KR" sz="900" dirty="0"/>
              <a:t>            </a:t>
            </a:r>
            <a:r>
              <a:rPr lang="en-US" altLang="ko-KR" sz="900" dirty="0" err="1"/>
              <a:t>SSLServerSocket</a:t>
            </a:r>
            <a:r>
              <a:rPr lang="en-US" altLang="ko-KR" sz="900" dirty="0"/>
              <a:t> </a:t>
            </a:r>
            <a:r>
              <a:rPr lang="en-US" altLang="ko-KR" sz="900" dirty="0" err="1"/>
              <a:t>sslserversocket</a:t>
            </a:r>
            <a:r>
              <a:rPr lang="en-US" altLang="ko-KR" sz="900" dirty="0"/>
              <a:t> =</a:t>
            </a:r>
          </a:p>
          <a:p>
            <a:r>
              <a:rPr lang="en-US" altLang="ko-KR" sz="900" dirty="0"/>
              <a:t>                    (</a:t>
            </a:r>
            <a:r>
              <a:rPr lang="en-US" altLang="ko-KR" sz="900" dirty="0" err="1"/>
              <a:t>SSLServerSocket</a:t>
            </a:r>
            <a:r>
              <a:rPr lang="en-US" altLang="ko-KR" sz="900" dirty="0"/>
              <a:t>) </a:t>
            </a:r>
            <a:r>
              <a:rPr lang="en-US" altLang="ko-KR" sz="900" dirty="0" err="1"/>
              <a:t>sslserversocketfactory.createServerSocket</a:t>
            </a:r>
            <a:r>
              <a:rPr lang="en-US" altLang="ko-KR" sz="900" dirty="0"/>
              <a:t>(9999);</a:t>
            </a:r>
          </a:p>
          <a:p>
            <a:r>
              <a:rPr lang="en-US" altLang="ko-KR" sz="900" dirty="0"/>
              <a:t>            </a:t>
            </a:r>
            <a:r>
              <a:rPr lang="en-US" altLang="ko-KR" sz="900" dirty="0" err="1"/>
              <a:t>SSLSocket</a:t>
            </a:r>
            <a:r>
              <a:rPr lang="en-US" altLang="ko-KR" sz="900" dirty="0"/>
              <a:t> </a:t>
            </a:r>
            <a:r>
              <a:rPr lang="en-US" altLang="ko-KR" sz="900" dirty="0" err="1"/>
              <a:t>sslsocket</a:t>
            </a:r>
            <a:r>
              <a:rPr lang="en-US" altLang="ko-KR" sz="900" dirty="0"/>
              <a:t> = (</a:t>
            </a:r>
            <a:r>
              <a:rPr lang="en-US" altLang="ko-KR" sz="900" dirty="0" err="1"/>
              <a:t>SSLSocket</a:t>
            </a:r>
            <a:r>
              <a:rPr lang="en-US" altLang="ko-KR" sz="900" dirty="0"/>
              <a:t>) </a:t>
            </a:r>
            <a:r>
              <a:rPr lang="en-US" altLang="ko-KR" sz="900" dirty="0" err="1"/>
              <a:t>sslserversocket.accept</a:t>
            </a:r>
            <a:r>
              <a:rPr lang="en-US" altLang="ko-KR" sz="900" dirty="0"/>
              <a:t>();</a:t>
            </a:r>
          </a:p>
          <a:p>
            <a:endParaRPr lang="ko-KR" altLang="en-US" sz="900" dirty="0"/>
          </a:p>
          <a:p>
            <a:r>
              <a:rPr lang="en-US" altLang="ko-KR" sz="900" dirty="0"/>
              <a:t>            </a:t>
            </a:r>
            <a:r>
              <a:rPr lang="en-US" altLang="ko-KR" sz="900" dirty="0" err="1"/>
              <a:t>InputStream</a:t>
            </a:r>
            <a:r>
              <a:rPr lang="en-US" altLang="ko-KR" sz="900" dirty="0"/>
              <a:t> </a:t>
            </a:r>
            <a:r>
              <a:rPr lang="en-US" altLang="ko-KR" sz="900" dirty="0" err="1"/>
              <a:t>inputstream</a:t>
            </a:r>
            <a:r>
              <a:rPr lang="en-US" altLang="ko-KR" sz="900" dirty="0"/>
              <a:t> = </a:t>
            </a:r>
            <a:r>
              <a:rPr lang="en-US" altLang="ko-KR" sz="900" dirty="0" err="1"/>
              <a:t>sslsocket.getInputStream</a:t>
            </a:r>
            <a:r>
              <a:rPr lang="en-US" altLang="ko-KR" sz="900" dirty="0"/>
              <a:t>();</a:t>
            </a:r>
          </a:p>
          <a:p>
            <a:r>
              <a:rPr lang="en-US" altLang="ko-KR" sz="900" dirty="0"/>
              <a:t>            </a:t>
            </a:r>
            <a:r>
              <a:rPr lang="en-US" altLang="ko-KR" sz="900" dirty="0" err="1"/>
              <a:t>InputStreamReader</a:t>
            </a:r>
            <a:r>
              <a:rPr lang="en-US" altLang="ko-KR" sz="900" dirty="0"/>
              <a:t> </a:t>
            </a:r>
            <a:r>
              <a:rPr lang="en-US" altLang="ko-KR" sz="900" dirty="0" err="1"/>
              <a:t>inputstreamreader</a:t>
            </a:r>
            <a:r>
              <a:rPr lang="en-US" altLang="ko-KR" sz="900" dirty="0"/>
              <a:t> = </a:t>
            </a:r>
            <a:r>
              <a:rPr lang="en-US" altLang="ko-KR" sz="900" b="1" dirty="0"/>
              <a:t>new </a:t>
            </a:r>
            <a:r>
              <a:rPr lang="en-US" altLang="ko-KR" sz="900" b="1" dirty="0" err="1"/>
              <a:t>InputStreamReader</a:t>
            </a:r>
            <a:r>
              <a:rPr lang="en-US" altLang="ko-KR" sz="900" b="1" dirty="0"/>
              <a:t>(</a:t>
            </a:r>
            <a:r>
              <a:rPr lang="en-US" altLang="ko-KR" sz="900" b="1" dirty="0" err="1"/>
              <a:t>inputstream</a:t>
            </a:r>
            <a:r>
              <a:rPr lang="en-US" altLang="ko-KR" sz="900" b="1" dirty="0"/>
              <a:t>);</a:t>
            </a:r>
          </a:p>
          <a:p>
            <a:r>
              <a:rPr lang="en-US" altLang="ko-KR" sz="900" dirty="0"/>
              <a:t>            </a:t>
            </a:r>
            <a:r>
              <a:rPr lang="en-US" altLang="ko-KR" sz="900" dirty="0" err="1"/>
              <a:t>BufferedReader</a:t>
            </a:r>
            <a:r>
              <a:rPr lang="en-US" altLang="ko-KR" sz="900" dirty="0"/>
              <a:t> </a:t>
            </a:r>
            <a:r>
              <a:rPr lang="en-US" altLang="ko-KR" sz="900" dirty="0" err="1"/>
              <a:t>bufferedreader</a:t>
            </a:r>
            <a:r>
              <a:rPr lang="en-US" altLang="ko-KR" sz="900" dirty="0"/>
              <a:t> = </a:t>
            </a:r>
            <a:r>
              <a:rPr lang="en-US" altLang="ko-KR" sz="900" b="1" dirty="0"/>
              <a:t>new </a:t>
            </a:r>
            <a:r>
              <a:rPr lang="en-US" altLang="ko-KR" sz="900" b="1" dirty="0" err="1"/>
              <a:t>BufferedReader</a:t>
            </a:r>
            <a:r>
              <a:rPr lang="en-US" altLang="ko-KR" sz="900" b="1" dirty="0"/>
              <a:t>(</a:t>
            </a:r>
            <a:r>
              <a:rPr lang="en-US" altLang="ko-KR" sz="900" b="1" dirty="0" err="1"/>
              <a:t>inputstreamreader</a:t>
            </a:r>
            <a:r>
              <a:rPr lang="en-US" altLang="ko-KR" sz="900" b="1" dirty="0"/>
              <a:t>);</a:t>
            </a:r>
          </a:p>
          <a:p>
            <a:endParaRPr lang="ko-KR" altLang="en-US" sz="900" dirty="0"/>
          </a:p>
          <a:p>
            <a:r>
              <a:rPr lang="en-US" altLang="ko-KR" sz="900" dirty="0"/>
              <a:t>            String </a:t>
            </a:r>
            <a:r>
              <a:rPr lang="en-US" altLang="ko-KR" sz="900" dirty="0" err="1"/>
              <a:t>string</a:t>
            </a:r>
            <a:r>
              <a:rPr lang="en-US" altLang="ko-KR" sz="900" dirty="0"/>
              <a:t> = </a:t>
            </a:r>
            <a:r>
              <a:rPr lang="en-US" altLang="ko-KR" sz="900" b="1" dirty="0"/>
              <a:t>null;</a:t>
            </a:r>
          </a:p>
          <a:p>
            <a:r>
              <a:rPr lang="en-US" altLang="ko-KR" sz="900" dirty="0"/>
              <a:t>            </a:t>
            </a:r>
            <a:r>
              <a:rPr lang="en-US" altLang="ko-KR" sz="900" b="1" dirty="0"/>
              <a:t>while ((string = </a:t>
            </a:r>
            <a:r>
              <a:rPr lang="en-US" altLang="ko-KR" sz="900" b="1" dirty="0" err="1"/>
              <a:t>bufferedreader.readLine</a:t>
            </a:r>
            <a:r>
              <a:rPr lang="en-US" altLang="ko-KR" sz="900" b="1" dirty="0"/>
              <a:t>()) != null) {</a:t>
            </a:r>
          </a:p>
          <a:p>
            <a:r>
              <a:rPr lang="en-US" altLang="ko-KR" sz="900" dirty="0"/>
              <a:t>                </a:t>
            </a:r>
            <a:r>
              <a:rPr lang="en-US" altLang="ko-KR" sz="900" dirty="0" err="1"/>
              <a:t>System.</a:t>
            </a:r>
            <a:r>
              <a:rPr lang="en-US" altLang="ko-KR" sz="900" b="1" i="1" dirty="0" err="1"/>
              <a:t>out.println</a:t>
            </a:r>
            <a:r>
              <a:rPr lang="en-US" altLang="ko-KR" sz="900" b="1" i="1" dirty="0"/>
              <a:t>(string);</a:t>
            </a:r>
          </a:p>
          <a:p>
            <a:r>
              <a:rPr lang="en-US" altLang="ko-KR" sz="900" dirty="0"/>
              <a:t>                </a:t>
            </a:r>
            <a:r>
              <a:rPr lang="en-US" altLang="ko-KR" sz="900" dirty="0" err="1"/>
              <a:t>System.</a:t>
            </a:r>
            <a:r>
              <a:rPr lang="en-US" altLang="ko-KR" sz="900" b="1" i="1" dirty="0" err="1"/>
              <a:t>out.flush</a:t>
            </a:r>
            <a:r>
              <a:rPr lang="en-US" altLang="ko-KR" sz="900" b="1" i="1" dirty="0"/>
              <a:t>();</a:t>
            </a:r>
          </a:p>
          <a:p>
            <a:r>
              <a:rPr lang="ko-KR" altLang="en-US" sz="900" dirty="0"/>
              <a:t>            </a:t>
            </a:r>
            <a:r>
              <a:rPr lang="en-US" altLang="ko-KR" sz="900" dirty="0"/>
              <a:t>}</a:t>
            </a:r>
          </a:p>
          <a:p>
            <a:r>
              <a:rPr lang="en-US" altLang="ko-KR" sz="900" dirty="0"/>
              <a:t>        } </a:t>
            </a:r>
            <a:r>
              <a:rPr lang="en-US" altLang="ko-KR" sz="900" b="1" dirty="0"/>
              <a:t>catch (Exception exception) {</a:t>
            </a:r>
          </a:p>
          <a:p>
            <a:r>
              <a:rPr lang="en-US" altLang="ko-KR" sz="900" dirty="0"/>
              <a:t>            </a:t>
            </a:r>
            <a:r>
              <a:rPr lang="en-US" altLang="ko-KR" sz="900" dirty="0" err="1"/>
              <a:t>exception.printStackTrace</a:t>
            </a:r>
            <a:r>
              <a:rPr lang="en-US" altLang="ko-KR" sz="900" dirty="0"/>
              <a:t>();</a:t>
            </a:r>
          </a:p>
          <a:p>
            <a:r>
              <a:rPr lang="ko-KR" altLang="en-US" sz="900" dirty="0"/>
              <a:t>        </a:t>
            </a:r>
            <a:r>
              <a:rPr lang="en-US" altLang="ko-KR" sz="900" dirty="0"/>
              <a:t>}</a:t>
            </a:r>
          </a:p>
          <a:p>
            <a:r>
              <a:rPr lang="ko-KR" altLang="en-US" sz="900" dirty="0"/>
              <a:t>    </a:t>
            </a:r>
            <a:r>
              <a:rPr lang="en-US" altLang="ko-KR" sz="900" dirty="0"/>
              <a:t>}</a:t>
            </a:r>
          </a:p>
          <a:p>
            <a:r>
              <a:rPr lang="en-US" altLang="ko-KR" sz="900" dirty="0"/>
              <a:t>}</a:t>
            </a:r>
          </a:p>
          <a:p>
            <a:r>
              <a:rPr lang="ko-KR" altLang="en-US" sz="900" dirty="0"/>
              <a:t> </a:t>
            </a:r>
          </a:p>
        </p:txBody>
      </p:sp>
      <p:sp>
        <p:nvSpPr>
          <p:cNvPr id="8" name="TextBox 7"/>
          <p:cNvSpPr txBox="1"/>
          <p:nvPr/>
        </p:nvSpPr>
        <p:spPr>
          <a:xfrm>
            <a:off x="4427984" y="1628800"/>
            <a:ext cx="310245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클라이언트 </a:t>
            </a:r>
            <a:r>
              <a:rPr lang="en-US" altLang="ko-KR" dirty="0"/>
              <a:t>: </a:t>
            </a:r>
            <a:r>
              <a:rPr lang="en-US" altLang="ko-KR" dirty="0" smtClean="0"/>
              <a:t>EchoClient.java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179512" y="1619508"/>
            <a:ext cx="245067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/>
              <a:t>서버 </a:t>
            </a:r>
            <a:r>
              <a:rPr lang="en-US" altLang="ko-KR" dirty="0"/>
              <a:t>: </a:t>
            </a:r>
            <a:r>
              <a:rPr lang="en-US" altLang="ko-KR" dirty="0" smtClean="0"/>
              <a:t>EchoServer.java</a:t>
            </a:r>
            <a:endParaRPr lang="en-US" altLang="ko-KR" dirty="0"/>
          </a:p>
        </p:txBody>
      </p:sp>
      <p:sp>
        <p:nvSpPr>
          <p:cNvPr id="5" name="TextBox 4"/>
          <p:cNvSpPr txBox="1"/>
          <p:nvPr/>
        </p:nvSpPr>
        <p:spPr>
          <a:xfrm>
            <a:off x="4355976" y="2060848"/>
            <a:ext cx="4652236" cy="3539430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800" b="1" dirty="0"/>
              <a:t>import </a:t>
            </a:r>
            <a:r>
              <a:rPr lang="en-US" altLang="ko-KR" sz="800" b="1" dirty="0" err="1"/>
              <a:t>javax.net.ssl.SSLSocket</a:t>
            </a:r>
            <a:r>
              <a:rPr lang="en-US" altLang="ko-KR" sz="800" b="1" dirty="0"/>
              <a:t>;</a:t>
            </a:r>
          </a:p>
          <a:p>
            <a:r>
              <a:rPr lang="en-US" altLang="ko-KR" sz="800" b="1" dirty="0"/>
              <a:t>import </a:t>
            </a:r>
            <a:r>
              <a:rPr lang="en-US" altLang="ko-KR" sz="800" b="1" dirty="0" err="1"/>
              <a:t>javax.net.ssl.SSLSocketFactory</a:t>
            </a:r>
            <a:r>
              <a:rPr lang="en-US" altLang="ko-KR" sz="800" b="1" dirty="0"/>
              <a:t>;</a:t>
            </a:r>
          </a:p>
          <a:p>
            <a:r>
              <a:rPr lang="en-US" altLang="ko-KR" sz="800" b="1" dirty="0"/>
              <a:t>import java.io.*;</a:t>
            </a:r>
          </a:p>
          <a:p>
            <a:endParaRPr lang="ko-KR" altLang="en-US" sz="800" dirty="0"/>
          </a:p>
          <a:p>
            <a:r>
              <a:rPr lang="en-US" altLang="ko-KR" sz="800" b="1" dirty="0"/>
              <a:t>public class </a:t>
            </a:r>
            <a:r>
              <a:rPr lang="en-US" altLang="ko-KR" sz="800" b="1" dirty="0" err="1"/>
              <a:t>EchoClient</a:t>
            </a:r>
            <a:r>
              <a:rPr lang="en-US" altLang="ko-KR" sz="800" b="1" dirty="0"/>
              <a:t> {</a:t>
            </a:r>
          </a:p>
          <a:p>
            <a:r>
              <a:rPr lang="en-US" altLang="ko-KR" sz="800" dirty="0"/>
              <a:t>    </a:t>
            </a:r>
            <a:r>
              <a:rPr lang="en-US" altLang="ko-KR" sz="800" b="1" dirty="0"/>
              <a:t>public static void main(String[] </a:t>
            </a:r>
            <a:r>
              <a:rPr lang="en-US" altLang="ko-KR" sz="800" b="1" dirty="0" err="1"/>
              <a:t>arstring</a:t>
            </a:r>
            <a:r>
              <a:rPr lang="en-US" altLang="ko-KR" sz="800" b="1" dirty="0"/>
              <a:t>) {</a:t>
            </a:r>
          </a:p>
          <a:p>
            <a:r>
              <a:rPr lang="en-US" altLang="ko-KR" sz="800" dirty="0"/>
              <a:t>        </a:t>
            </a:r>
            <a:r>
              <a:rPr lang="en-US" altLang="ko-KR" sz="800" b="1" dirty="0"/>
              <a:t>try {</a:t>
            </a:r>
          </a:p>
          <a:p>
            <a:r>
              <a:rPr lang="en-US" altLang="ko-KR" sz="800" dirty="0"/>
              <a:t>            </a:t>
            </a:r>
            <a:r>
              <a:rPr lang="en-US" altLang="ko-KR" sz="800" dirty="0" err="1"/>
              <a:t>SSLSocketFactory</a:t>
            </a:r>
            <a:r>
              <a:rPr lang="en-US" altLang="ko-KR" sz="800" dirty="0"/>
              <a:t> </a:t>
            </a:r>
            <a:r>
              <a:rPr lang="en-US" altLang="ko-KR" sz="800" dirty="0" err="1"/>
              <a:t>sslsocketfactory</a:t>
            </a:r>
            <a:r>
              <a:rPr lang="en-US" altLang="ko-KR" sz="800" dirty="0"/>
              <a:t> = (</a:t>
            </a:r>
            <a:r>
              <a:rPr lang="en-US" altLang="ko-KR" sz="800" dirty="0" err="1"/>
              <a:t>SSLSocketFactory</a:t>
            </a:r>
            <a:r>
              <a:rPr lang="en-US" altLang="ko-KR" sz="800" dirty="0"/>
              <a:t>) </a:t>
            </a:r>
            <a:r>
              <a:rPr lang="en-US" altLang="ko-KR" sz="800" dirty="0" err="1"/>
              <a:t>SSLSocketFactory.</a:t>
            </a:r>
            <a:r>
              <a:rPr lang="en-US" altLang="ko-KR" sz="800" i="1" dirty="0" err="1"/>
              <a:t>getDefault</a:t>
            </a:r>
            <a:r>
              <a:rPr lang="en-US" altLang="ko-KR" sz="800" i="1" dirty="0"/>
              <a:t>();</a:t>
            </a:r>
          </a:p>
          <a:p>
            <a:r>
              <a:rPr lang="en-US" altLang="ko-KR" sz="800" dirty="0"/>
              <a:t>            </a:t>
            </a:r>
            <a:r>
              <a:rPr lang="en-US" altLang="ko-KR" sz="800" dirty="0" err="1"/>
              <a:t>SSLSocket</a:t>
            </a:r>
            <a:r>
              <a:rPr lang="en-US" altLang="ko-KR" sz="800" dirty="0"/>
              <a:t> </a:t>
            </a:r>
            <a:r>
              <a:rPr lang="en-US" altLang="ko-KR" sz="800" dirty="0" err="1"/>
              <a:t>sslsocket</a:t>
            </a:r>
            <a:r>
              <a:rPr lang="en-US" altLang="ko-KR" sz="800" dirty="0"/>
              <a:t> = (</a:t>
            </a:r>
            <a:r>
              <a:rPr lang="en-US" altLang="ko-KR" sz="800" dirty="0" err="1"/>
              <a:t>SSLSocket</a:t>
            </a:r>
            <a:r>
              <a:rPr lang="en-US" altLang="ko-KR" sz="800" dirty="0"/>
              <a:t>) </a:t>
            </a:r>
            <a:r>
              <a:rPr lang="en-US" altLang="ko-KR" sz="800" dirty="0" err="1"/>
              <a:t>sslsocketfactory.createSocket</a:t>
            </a:r>
            <a:r>
              <a:rPr lang="en-US" altLang="ko-KR" sz="800" dirty="0"/>
              <a:t>("localhost", 9999);</a:t>
            </a:r>
          </a:p>
          <a:p>
            <a:endParaRPr lang="ko-KR" altLang="en-US" sz="800" dirty="0"/>
          </a:p>
          <a:p>
            <a:r>
              <a:rPr lang="en-US" altLang="ko-KR" sz="800" dirty="0"/>
              <a:t>            </a:t>
            </a:r>
            <a:r>
              <a:rPr lang="en-US" altLang="ko-KR" sz="800" dirty="0" err="1"/>
              <a:t>InputStream</a:t>
            </a:r>
            <a:r>
              <a:rPr lang="en-US" altLang="ko-KR" sz="800" dirty="0"/>
              <a:t> </a:t>
            </a:r>
            <a:r>
              <a:rPr lang="en-US" altLang="ko-KR" sz="800" dirty="0" err="1"/>
              <a:t>inputstream</a:t>
            </a:r>
            <a:r>
              <a:rPr lang="en-US" altLang="ko-KR" sz="800" dirty="0"/>
              <a:t> = System.</a:t>
            </a:r>
            <a:r>
              <a:rPr lang="en-US" altLang="ko-KR" sz="800" b="1" i="1" dirty="0"/>
              <a:t>in;</a:t>
            </a:r>
          </a:p>
          <a:p>
            <a:r>
              <a:rPr lang="en-US" altLang="ko-KR" sz="800" dirty="0"/>
              <a:t>            </a:t>
            </a:r>
            <a:r>
              <a:rPr lang="en-US" altLang="ko-KR" sz="800" dirty="0" err="1"/>
              <a:t>InputStreamReader</a:t>
            </a:r>
            <a:r>
              <a:rPr lang="en-US" altLang="ko-KR" sz="800" dirty="0"/>
              <a:t> </a:t>
            </a:r>
            <a:r>
              <a:rPr lang="en-US" altLang="ko-KR" sz="800" dirty="0" err="1"/>
              <a:t>inputstreamreader</a:t>
            </a:r>
            <a:r>
              <a:rPr lang="en-US" altLang="ko-KR" sz="800" dirty="0"/>
              <a:t> = </a:t>
            </a:r>
            <a:r>
              <a:rPr lang="en-US" altLang="ko-KR" sz="800" b="1" dirty="0"/>
              <a:t>new </a:t>
            </a:r>
            <a:r>
              <a:rPr lang="en-US" altLang="ko-KR" sz="800" b="1" dirty="0" err="1"/>
              <a:t>InputStreamReader</a:t>
            </a:r>
            <a:r>
              <a:rPr lang="en-US" altLang="ko-KR" sz="800" b="1" dirty="0"/>
              <a:t>(</a:t>
            </a:r>
            <a:r>
              <a:rPr lang="en-US" altLang="ko-KR" sz="800" b="1" dirty="0" err="1"/>
              <a:t>inputstream</a:t>
            </a:r>
            <a:r>
              <a:rPr lang="en-US" altLang="ko-KR" sz="800" b="1" dirty="0"/>
              <a:t>);</a:t>
            </a:r>
          </a:p>
          <a:p>
            <a:r>
              <a:rPr lang="en-US" altLang="ko-KR" sz="800" dirty="0"/>
              <a:t>            </a:t>
            </a:r>
            <a:r>
              <a:rPr lang="en-US" altLang="ko-KR" sz="800" dirty="0" err="1"/>
              <a:t>BufferedReader</a:t>
            </a:r>
            <a:r>
              <a:rPr lang="en-US" altLang="ko-KR" sz="800" dirty="0"/>
              <a:t> </a:t>
            </a:r>
            <a:r>
              <a:rPr lang="en-US" altLang="ko-KR" sz="800" dirty="0" err="1"/>
              <a:t>bufferedreader</a:t>
            </a:r>
            <a:r>
              <a:rPr lang="en-US" altLang="ko-KR" sz="800" dirty="0"/>
              <a:t> = </a:t>
            </a:r>
            <a:r>
              <a:rPr lang="en-US" altLang="ko-KR" sz="800" b="1" dirty="0"/>
              <a:t>new </a:t>
            </a:r>
            <a:r>
              <a:rPr lang="en-US" altLang="ko-KR" sz="800" b="1" dirty="0" err="1"/>
              <a:t>BufferedReader</a:t>
            </a:r>
            <a:r>
              <a:rPr lang="en-US" altLang="ko-KR" sz="800" b="1" dirty="0"/>
              <a:t>(</a:t>
            </a:r>
            <a:r>
              <a:rPr lang="en-US" altLang="ko-KR" sz="800" b="1" dirty="0" err="1"/>
              <a:t>inputstreamreader</a:t>
            </a:r>
            <a:r>
              <a:rPr lang="en-US" altLang="ko-KR" sz="800" b="1" dirty="0"/>
              <a:t>);</a:t>
            </a:r>
          </a:p>
          <a:p>
            <a:endParaRPr lang="ko-KR" altLang="en-US" sz="800" dirty="0"/>
          </a:p>
          <a:p>
            <a:r>
              <a:rPr lang="en-US" altLang="ko-KR" sz="800" dirty="0"/>
              <a:t>            </a:t>
            </a:r>
            <a:r>
              <a:rPr lang="en-US" altLang="ko-KR" sz="800" dirty="0" err="1"/>
              <a:t>OutputStream</a:t>
            </a:r>
            <a:r>
              <a:rPr lang="en-US" altLang="ko-KR" sz="800" dirty="0"/>
              <a:t> </a:t>
            </a:r>
            <a:r>
              <a:rPr lang="en-US" altLang="ko-KR" sz="800" dirty="0" err="1"/>
              <a:t>outputstream</a:t>
            </a:r>
            <a:r>
              <a:rPr lang="en-US" altLang="ko-KR" sz="800" dirty="0"/>
              <a:t> = </a:t>
            </a:r>
            <a:r>
              <a:rPr lang="en-US" altLang="ko-KR" sz="800" dirty="0" err="1"/>
              <a:t>sslsocket.getOutputStream</a:t>
            </a:r>
            <a:r>
              <a:rPr lang="en-US" altLang="ko-KR" sz="800" dirty="0"/>
              <a:t>();</a:t>
            </a:r>
          </a:p>
          <a:p>
            <a:r>
              <a:rPr lang="en-US" altLang="ko-KR" sz="800" dirty="0"/>
              <a:t>            </a:t>
            </a:r>
            <a:r>
              <a:rPr lang="en-US" altLang="ko-KR" sz="800" dirty="0" err="1"/>
              <a:t>OutputStreamWriter</a:t>
            </a:r>
            <a:r>
              <a:rPr lang="en-US" altLang="ko-KR" sz="800" dirty="0"/>
              <a:t> </a:t>
            </a:r>
            <a:r>
              <a:rPr lang="en-US" altLang="ko-KR" sz="800" dirty="0" err="1"/>
              <a:t>outputstreamwriter</a:t>
            </a:r>
            <a:r>
              <a:rPr lang="en-US" altLang="ko-KR" sz="800" dirty="0"/>
              <a:t> = </a:t>
            </a:r>
            <a:r>
              <a:rPr lang="en-US" altLang="ko-KR" sz="800" b="1" dirty="0"/>
              <a:t>new </a:t>
            </a:r>
            <a:r>
              <a:rPr lang="en-US" altLang="ko-KR" sz="800" b="1" dirty="0" err="1"/>
              <a:t>OutputStreamWriter</a:t>
            </a:r>
            <a:r>
              <a:rPr lang="en-US" altLang="ko-KR" sz="800" b="1" dirty="0"/>
              <a:t>(</a:t>
            </a:r>
            <a:r>
              <a:rPr lang="en-US" altLang="ko-KR" sz="800" b="1" dirty="0" err="1"/>
              <a:t>outputstream</a:t>
            </a:r>
            <a:r>
              <a:rPr lang="en-US" altLang="ko-KR" sz="800" b="1" dirty="0"/>
              <a:t>);</a:t>
            </a:r>
          </a:p>
          <a:p>
            <a:r>
              <a:rPr lang="en-US" altLang="ko-KR" sz="800" dirty="0"/>
              <a:t>            </a:t>
            </a:r>
            <a:r>
              <a:rPr lang="en-US" altLang="ko-KR" sz="800" dirty="0" err="1"/>
              <a:t>BufferedWriter</a:t>
            </a:r>
            <a:r>
              <a:rPr lang="en-US" altLang="ko-KR" sz="800" dirty="0"/>
              <a:t> </a:t>
            </a:r>
            <a:r>
              <a:rPr lang="en-US" altLang="ko-KR" sz="800" dirty="0" err="1"/>
              <a:t>bufferedwriter</a:t>
            </a:r>
            <a:r>
              <a:rPr lang="en-US" altLang="ko-KR" sz="800" dirty="0"/>
              <a:t> = </a:t>
            </a:r>
            <a:r>
              <a:rPr lang="en-US" altLang="ko-KR" sz="800" b="1" dirty="0"/>
              <a:t>new </a:t>
            </a:r>
            <a:r>
              <a:rPr lang="en-US" altLang="ko-KR" sz="800" b="1" dirty="0" err="1"/>
              <a:t>BufferedWriter</a:t>
            </a:r>
            <a:r>
              <a:rPr lang="en-US" altLang="ko-KR" sz="800" b="1" dirty="0"/>
              <a:t>(</a:t>
            </a:r>
            <a:r>
              <a:rPr lang="en-US" altLang="ko-KR" sz="800" b="1" dirty="0" err="1"/>
              <a:t>outputstreamwriter</a:t>
            </a:r>
            <a:r>
              <a:rPr lang="en-US" altLang="ko-KR" sz="800" b="1" dirty="0"/>
              <a:t>);</a:t>
            </a:r>
          </a:p>
          <a:p>
            <a:endParaRPr lang="ko-KR" altLang="en-US" sz="800" dirty="0"/>
          </a:p>
          <a:p>
            <a:r>
              <a:rPr lang="en-US" altLang="ko-KR" sz="800" dirty="0"/>
              <a:t>            String </a:t>
            </a:r>
            <a:r>
              <a:rPr lang="en-US" altLang="ko-KR" sz="800" dirty="0" err="1"/>
              <a:t>string</a:t>
            </a:r>
            <a:r>
              <a:rPr lang="en-US" altLang="ko-KR" sz="800" dirty="0"/>
              <a:t> = </a:t>
            </a:r>
            <a:r>
              <a:rPr lang="en-US" altLang="ko-KR" sz="800" b="1" dirty="0"/>
              <a:t>null;</a:t>
            </a:r>
          </a:p>
          <a:p>
            <a:r>
              <a:rPr lang="en-US" altLang="ko-KR" sz="800" dirty="0"/>
              <a:t>            </a:t>
            </a:r>
            <a:r>
              <a:rPr lang="en-US" altLang="ko-KR" sz="800" b="1" dirty="0"/>
              <a:t>while ((string = </a:t>
            </a:r>
            <a:r>
              <a:rPr lang="en-US" altLang="ko-KR" sz="800" b="1" dirty="0" err="1"/>
              <a:t>bufferedreader.readLine</a:t>
            </a:r>
            <a:r>
              <a:rPr lang="en-US" altLang="ko-KR" sz="800" b="1" dirty="0"/>
              <a:t>()) != null) {</a:t>
            </a:r>
          </a:p>
          <a:p>
            <a:r>
              <a:rPr lang="en-US" altLang="ko-KR" sz="800" dirty="0"/>
              <a:t>                </a:t>
            </a:r>
            <a:r>
              <a:rPr lang="en-US" altLang="ko-KR" sz="800" dirty="0" err="1"/>
              <a:t>bufferedwriter.write</a:t>
            </a:r>
            <a:r>
              <a:rPr lang="en-US" altLang="ko-KR" sz="800" dirty="0"/>
              <a:t>(string + '\n');</a:t>
            </a:r>
          </a:p>
          <a:p>
            <a:r>
              <a:rPr lang="en-US" altLang="ko-KR" sz="800" dirty="0"/>
              <a:t>                </a:t>
            </a:r>
            <a:r>
              <a:rPr lang="en-US" altLang="ko-KR" sz="800" dirty="0" err="1"/>
              <a:t>bufferedwriter.flush</a:t>
            </a:r>
            <a:r>
              <a:rPr lang="en-US" altLang="ko-KR" sz="800" dirty="0"/>
              <a:t>();</a:t>
            </a:r>
          </a:p>
          <a:p>
            <a:r>
              <a:rPr lang="ko-KR" altLang="en-US" sz="800" dirty="0"/>
              <a:t>            </a:t>
            </a:r>
            <a:r>
              <a:rPr lang="en-US" altLang="ko-KR" sz="800" dirty="0"/>
              <a:t>}</a:t>
            </a:r>
          </a:p>
          <a:p>
            <a:r>
              <a:rPr lang="en-US" altLang="ko-KR" sz="800" dirty="0"/>
              <a:t>        } </a:t>
            </a:r>
            <a:r>
              <a:rPr lang="en-US" altLang="ko-KR" sz="800" b="1" dirty="0"/>
              <a:t>catch (Exception exception) {</a:t>
            </a:r>
          </a:p>
          <a:p>
            <a:r>
              <a:rPr lang="en-US" altLang="ko-KR" sz="800" dirty="0"/>
              <a:t>            </a:t>
            </a:r>
            <a:r>
              <a:rPr lang="en-US" altLang="ko-KR" sz="800" dirty="0" err="1"/>
              <a:t>exception.printStackTrace</a:t>
            </a:r>
            <a:r>
              <a:rPr lang="en-US" altLang="ko-KR" sz="800" dirty="0"/>
              <a:t>();</a:t>
            </a:r>
          </a:p>
          <a:p>
            <a:r>
              <a:rPr lang="ko-KR" altLang="en-US" sz="800" dirty="0"/>
              <a:t>        </a:t>
            </a:r>
            <a:r>
              <a:rPr lang="en-US" altLang="ko-KR" sz="800" dirty="0"/>
              <a:t>}</a:t>
            </a:r>
          </a:p>
          <a:p>
            <a:r>
              <a:rPr lang="ko-KR" altLang="en-US" sz="800" dirty="0"/>
              <a:t>    </a:t>
            </a:r>
            <a:r>
              <a:rPr lang="en-US" altLang="ko-KR" sz="800" dirty="0"/>
              <a:t>}</a:t>
            </a:r>
          </a:p>
          <a:p>
            <a:r>
              <a:rPr lang="en-US" altLang="ko-KR" sz="800" dirty="0"/>
              <a:t>}</a:t>
            </a:r>
            <a:endParaRPr lang="ko-KR" altLang="en-US" sz="800" dirty="0"/>
          </a:p>
        </p:txBody>
      </p:sp>
      <p:sp>
        <p:nvSpPr>
          <p:cNvPr id="3" name="TextBox 2"/>
          <p:cNvSpPr txBox="1"/>
          <p:nvPr/>
        </p:nvSpPr>
        <p:spPr>
          <a:xfrm>
            <a:off x="4355976" y="5877272"/>
            <a:ext cx="4435830" cy="646331"/>
          </a:xfrm>
          <a:prstGeom prst="rect">
            <a:avLst/>
          </a:prstGeom>
          <a:solidFill>
            <a:schemeClr val="accent6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SSL</a:t>
            </a:r>
            <a:r>
              <a:rPr lang="ko-KR" altLang="en-US" dirty="0" smtClean="0"/>
              <a:t>을 이용한 보안통신 적용</a:t>
            </a:r>
            <a:endParaRPr lang="en-US" altLang="ko-KR" dirty="0" smtClean="0"/>
          </a:p>
          <a:p>
            <a:r>
              <a:rPr lang="ko-KR" altLang="en-US" dirty="0" smtClean="0"/>
              <a:t>클라이언트의 입력을 서버는 그대로 에코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5488623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SSL </a:t>
            </a:r>
            <a:r>
              <a:rPr lang="ko-KR" altLang="en-US" dirty="0"/>
              <a:t>인증서</a:t>
            </a:r>
            <a:r>
              <a:rPr lang="en-US" altLang="ko-KR" dirty="0"/>
              <a:t> </a:t>
            </a:r>
            <a:r>
              <a:rPr lang="ko-KR" altLang="en-US" dirty="0"/>
              <a:t>활용 예제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서버</a:t>
            </a:r>
            <a:r>
              <a:rPr lang="en-US" altLang="ko-KR" dirty="0" smtClean="0"/>
              <a:t> </a:t>
            </a:r>
            <a:r>
              <a:rPr lang="ko-KR" altLang="en-US" dirty="0" smtClean="0"/>
              <a:t>실행 </a:t>
            </a:r>
            <a:r>
              <a:rPr lang="en-US" altLang="ko-KR" dirty="0" smtClean="0"/>
              <a:t>(bin</a:t>
            </a:r>
            <a:r>
              <a:rPr lang="ko-KR" altLang="en-US" dirty="0" smtClean="0"/>
              <a:t> 폴더</a:t>
            </a:r>
            <a:r>
              <a:rPr lang="en-US" altLang="ko-KR" dirty="0"/>
              <a:t>)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키저장소이름</a:t>
            </a:r>
            <a:r>
              <a:rPr lang="en-US" altLang="ko-KR" dirty="0" smtClean="0"/>
              <a:t>,</a:t>
            </a:r>
            <a:r>
              <a:rPr lang="ko-KR" altLang="en-US" dirty="0" smtClean="0"/>
              <a:t> 비밀번호를 옵션으로 지정하여 실행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r>
              <a:rPr lang="ko-KR" altLang="en-US" dirty="0" smtClean="0"/>
              <a:t>클라이언트 실행 </a:t>
            </a:r>
            <a:r>
              <a:rPr lang="en-US" altLang="ko-KR" dirty="0"/>
              <a:t>(bin</a:t>
            </a:r>
            <a:r>
              <a:rPr lang="ko-KR" altLang="en-US" dirty="0"/>
              <a:t> 폴더</a:t>
            </a:r>
            <a:r>
              <a:rPr lang="en-US" altLang="ko-KR" dirty="0"/>
              <a:t>)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trustStore</a:t>
            </a:r>
            <a:r>
              <a:rPr lang="en-US" altLang="ko-KR" dirty="0" smtClean="0"/>
              <a:t> </a:t>
            </a:r>
            <a:r>
              <a:rPr lang="ko-KR" altLang="en-US" dirty="0" smtClean="0"/>
              <a:t>비밀번호 입력 필요</a:t>
            </a:r>
            <a:endParaRPr lang="en-US" altLang="ko-KR" dirty="0" smtClean="0"/>
          </a:p>
          <a:p>
            <a:pPr lvl="1"/>
            <a:endParaRPr lang="en-US" altLang="ko-KR" dirty="0"/>
          </a:p>
          <a:p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2215897"/>
            <a:ext cx="8138638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java -</a:t>
            </a:r>
            <a:r>
              <a:rPr lang="en-US" altLang="ko-KR" sz="1400" dirty="0" err="1"/>
              <a:t>Djavax.net.ssl.keyStore</a:t>
            </a:r>
            <a:r>
              <a:rPr lang="en-US" altLang="ko-KR" sz="1400" dirty="0"/>
              <a:t>=</a:t>
            </a:r>
            <a:r>
              <a:rPr lang="en-US" altLang="ko-KR" sz="1400" dirty="0" err="1"/>
              <a:t>mySrvKeystore</a:t>
            </a:r>
            <a:r>
              <a:rPr lang="en-US" altLang="ko-KR" sz="1400" dirty="0"/>
              <a:t> -</a:t>
            </a:r>
            <a:r>
              <a:rPr lang="en-US" altLang="ko-KR" sz="1400" dirty="0" err="1"/>
              <a:t>Djavax.net.ssl.keyStorePassword</a:t>
            </a:r>
            <a:r>
              <a:rPr lang="en-US" altLang="ko-KR" sz="1400" dirty="0"/>
              <a:t>=123456 </a:t>
            </a:r>
            <a:r>
              <a:rPr lang="en-US" altLang="ko-KR" sz="1400" dirty="0" err="1"/>
              <a:t>EchoServer</a:t>
            </a:r>
            <a:endParaRPr lang="ko-KR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683568" y="3409255"/>
            <a:ext cx="829195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java -</a:t>
            </a:r>
            <a:r>
              <a:rPr lang="en-US" altLang="ko-KR" sz="1400" dirty="0" err="1"/>
              <a:t>Djavax.net.ssl.trustStore</a:t>
            </a:r>
            <a:r>
              <a:rPr lang="en-US" altLang="ko-KR" sz="1400" dirty="0"/>
              <a:t>=</a:t>
            </a:r>
            <a:r>
              <a:rPr lang="en-US" altLang="ko-KR" sz="1400" dirty="0" err="1"/>
              <a:t>mySrvKeystore</a:t>
            </a:r>
            <a:r>
              <a:rPr lang="en-US" altLang="ko-KR" sz="1400" dirty="0"/>
              <a:t> -</a:t>
            </a:r>
            <a:r>
              <a:rPr lang="en-US" altLang="ko-KR" sz="1400" dirty="0" err="1"/>
              <a:t>Djavax.net.ssl.trustStorePassword</a:t>
            </a:r>
            <a:r>
              <a:rPr lang="en-US" altLang="ko-KR" sz="1400" dirty="0"/>
              <a:t>=123456 </a:t>
            </a:r>
            <a:r>
              <a:rPr lang="en-US" altLang="ko-KR" sz="1400" dirty="0" err="1"/>
              <a:t>EchoClient</a:t>
            </a:r>
            <a:endParaRPr lang="ko-KR" altLang="en-US" sz="1400" dirty="0"/>
          </a:p>
        </p:txBody>
      </p:sp>
      <p:pic>
        <p:nvPicPr>
          <p:cNvPr id="5122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26727" y="4005064"/>
            <a:ext cx="7452320" cy="262352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5384528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SSL </a:t>
            </a:r>
            <a:r>
              <a:rPr lang="ko-KR" altLang="en-US" dirty="0"/>
              <a:t>인증서</a:t>
            </a:r>
            <a:r>
              <a:rPr lang="en-US" altLang="ko-KR" dirty="0"/>
              <a:t> </a:t>
            </a:r>
            <a:r>
              <a:rPr lang="ko-KR" altLang="en-US" dirty="0"/>
              <a:t>활용 예제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디버깅 </a:t>
            </a:r>
            <a:r>
              <a:rPr lang="en-US" altLang="ko-KR" dirty="0" smtClean="0"/>
              <a:t>(</a:t>
            </a:r>
            <a:r>
              <a:rPr lang="ko-KR" altLang="en-US" dirty="0" smtClean="0"/>
              <a:t>상세 실행 내용을 콘솔에 출력</a:t>
            </a:r>
            <a:r>
              <a:rPr lang="en-US" altLang="ko-KR" dirty="0" smtClean="0"/>
              <a:t>)</a:t>
            </a:r>
          </a:p>
          <a:p>
            <a:pPr lvl="1"/>
            <a:r>
              <a:rPr lang="ko-KR" altLang="en-US" dirty="0" smtClean="0"/>
              <a:t>서버</a:t>
            </a:r>
            <a:r>
              <a:rPr lang="en-US" altLang="ko-KR" dirty="0" smtClean="0"/>
              <a:t>, </a:t>
            </a:r>
            <a:r>
              <a:rPr lang="ko-KR" altLang="en-US" dirty="0" smtClean="0"/>
              <a:t>클라이언트 </a:t>
            </a:r>
            <a:r>
              <a:rPr lang="ko-KR" altLang="en-US" dirty="0" err="1" smtClean="0"/>
              <a:t>실행시</a:t>
            </a:r>
            <a:r>
              <a:rPr lang="ko-KR" altLang="en-US" dirty="0" smtClean="0"/>
              <a:t> 다음 옵션 추가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57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755576" y="2257127"/>
            <a:ext cx="7486280" cy="307777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-</a:t>
            </a:r>
            <a:r>
              <a:rPr lang="en-US" altLang="ko-KR" sz="1400" dirty="0" err="1"/>
              <a:t>Djava.protocol.handler.pkgs</a:t>
            </a:r>
            <a:r>
              <a:rPr lang="en-US" altLang="ko-KR" sz="1400" dirty="0"/>
              <a:t>=</a:t>
            </a:r>
            <a:r>
              <a:rPr lang="en-US" altLang="ko-KR" sz="1400" dirty="0" err="1"/>
              <a:t>com.sun.net.ssl.internal.www.protocol</a:t>
            </a:r>
            <a:r>
              <a:rPr lang="en-US" altLang="ko-KR" sz="1400" dirty="0"/>
              <a:t> -</a:t>
            </a:r>
            <a:r>
              <a:rPr lang="en-US" altLang="ko-KR" sz="1400" dirty="0" err="1"/>
              <a:t>Djavax.net.debug</a:t>
            </a:r>
            <a:r>
              <a:rPr lang="en-US" altLang="ko-KR" sz="1400" dirty="0"/>
              <a:t>=</a:t>
            </a:r>
            <a:r>
              <a:rPr lang="en-US" altLang="ko-KR" sz="1400" dirty="0" err="1"/>
              <a:t>ssl</a:t>
            </a:r>
            <a:endParaRPr lang="ko-KR" altLang="en-US" sz="1400" dirty="0"/>
          </a:p>
        </p:txBody>
      </p:sp>
      <p:sp>
        <p:nvSpPr>
          <p:cNvPr id="8" name="TextBox 7"/>
          <p:cNvSpPr txBox="1"/>
          <p:nvPr/>
        </p:nvSpPr>
        <p:spPr>
          <a:xfrm>
            <a:off x="467544" y="3268722"/>
            <a:ext cx="8316416" cy="1600438"/>
          </a:xfrm>
          <a:prstGeom prst="rect">
            <a:avLst/>
          </a:prstGeom>
          <a:solidFill>
            <a:schemeClr val="tx2">
              <a:lumMod val="40000"/>
              <a:lumOff val="6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sz="1400" dirty="0" smtClean="0"/>
              <a:t>서버 실행</a:t>
            </a:r>
            <a:endParaRPr lang="en-US" altLang="ko-KR" sz="1400" dirty="0" smtClean="0"/>
          </a:p>
          <a:p>
            <a:r>
              <a:rPr lang="en-US" altLang="ko-KR" sz="1400" dirty="0" smtClean="0"/>
              <a:t>java </a:t>
            </a:r>
            <a:r>
              <a:rPr lang="en-US" altLang="ko-KR" sz="1400" dirty="0"/>
              <a:t>-</a:t>
            </a:r>
            <a:r>
              <a:rPr lang="en-US" altLang="ko-KR" sz="1400" dirty="0" err="1"/>
              <a:t>Djavax.net.ssl.keyStore</a:t>
            </a:r>
            <a:r>
              <a:rPr lang="en-US" altLang="ko-KR" sz="1400" dirty="0"/>
              <a:t>=</a:t>
            </a:r>
            <a:r>
              <a:rPr lang="en-US" altLang="ko-KR" sz="1400" dirty="0" err="1"/>
              <a:t>mySrvKeystore</a:t>
            </a:r>
            <a:r>
              <a:rPr lang="en-US" altLang="ko-KR" sz="1400" dirty="0"/>
              <a:t> -</a:t>
            </a:r>
            <a:r>
              <a:rPr lang="en-US" altLang="ko-KR" sz="1400" dirty="0" err="1"/>
              <a:t>Djavax.net.ssl.keyStorePassword</a:t>
            </a:r>
            <a:r>
              <a:rPr lang="en-US" altLang="ko-KR" sz="1400" dirty="0"/>
              <a:t>=123456 -</a:t>
            </a:r>
            <a:r>
              <a:rPr lang="en-US" altLang="ko-KR" sz="1400" dirty="0" err="1"/>
              <a:t>Djava.protocol.handler.pkgs</a:t>
            </a:r>
            <a:r>
              <a:rPr lang="en-US" altLang="ko-KR" sz="1400" dirty="0"/>
              <a:t>=</a:t>
            </a:r>
            <a:r>
              <a:rPr lang="en-US" altLang="ko-KR" sz="1400" dirty="0" err="1"/>
              <a:t>com.sun.net.ssl.internal.www.protocol</a:t>
            </a:r>
            <a:r>
              <a:rPr lang="en-US" altLang="ko-KR" sz="1400" dirty="0"/>
              <a:t> -</a:t>
            </a:r>
            <a:r>
              <a:rPr lang="en-US" altLang="ko-KR" sz="1400" dirty="0" err="1"/>
              <a:t>Djavax.net.debug</a:t>
            </a:r>
            <a:r>
              <a:rPr lang="en-US" altLang="ko-KR" sz="1400" dirty="0"/>
              <a:t>=</a:t>
            </a:r>
            <a:r>
              <a:rPr lang="en-US" altLang="ko-KR" sz="1400" dirty="0" err="1"/>
              <a:t>ssl</a:t>
            </a:r>
            <a:r>
              <a:rPr lang="en-US" altLang="ko-KR" sz="1400" dirty="0"/>
              <a:t> </a:t>
            </a:r>
            <a:r>
              <a:rPr lang="en-US" altLang="ko-KR" sz="1400" dirty="0" err="1" smtClean="0"/>
              <a:t>EchoServer</a:t>
            </a:r>
            <a:endParaRPr lang="en-US" altLang="ko-KR" sz="1400" dirty="0" smtClean="0"/>
          </a:p>
          <a:p>
            <a:endParaRPr lang="en-US" altLang="ko-KR" sz="1400" dirty="0" smtClean="0"/>
          </a:p>
          <a:p>
            <a:r>
              <a:rPr lang="ko-KR" altLang="en-US" sz="1400" dirty="0" smtClean="0"/>
              <a:t>클라이언트 실행 </a:t>
            </a:r>
            <a:endParaRPr lang="en-US" altLang="ko-KR" sz="1400" dirty="0" smtClean="0"/>
          </a:p>
          <a:p>
            <a:r>
              <a:rPr lang="en-US" altLang="ko-KR" sz="1400" dirty="0"/>
              <a:t>java -</a:t>
            </a:r>
            <a:r>
              <a:rPr lang="en-US" altLang="ko-KR" sz="1400" dirty="0" err="1"/>
              <a:t>Djavax.net.ssl.trustStore</a:t>
            </a:r>
            <a:r>
              <a:rPr lang="en-US" altLang="ko-KR" sz="1400" dirty="0"/>
              <a:t>=</a:t>
            </a:r>
            <a:r>
              <a:rPr lang="en-US" altLang="ko-KR" sz="1400" dirty="0" err="1"/>
              <a:t>mySrvKeystore</a:t>
            </a:r>
            <a:r>
              <a:rPr lang="en-US" altLang="ko-KR" sz="1400" dirty="0"/>
              <a:t> -</a:t>
            </a:r>
            <a:r>
              <a:rPr lang="en-US" altLang="ko-KR" sz="1400" dirty="0" err="1"/>
              <a:t>Djavax.net.ssl.trustStorePassword</a:t>
            </a:r>
            <a:r>
              <a:rPr lang="en-US" altLang="ko-KR" sz="1400" dirty="0"/>
              <a:t>=123456 -</a:t>
            </a:r>
            <a:r>
              <a:rPr lang="en-US" altLang="ko-KR" sz="1400" dirty="0" err="1"/>
              <a:t>Djava.protocol.handler.pkgs</a:t>
            </a:r>
            <a:r>
              <a:rPr lang="en-US" altLang="ko-KR" sz="1400" dirty="0"/>
              <a:t>=</a:t>
            </a:r>
            <a:r>
              <a:rPr lang="en-US" altLang="ko-KR" sz="1400" dirty="0" err="1"/>
              <a:t>com.sun.net.ssl.internal.www.protocol</a:t>
            </a:r>
            <a:r>
              <a:rPr lang="en-US" altLang="ko-KR" sz="1400" dirty="0"/>
              <a:t> -</a:t>
            </a:r>
            <a:r>
              <a:rPr lang="en-US" altLang="ko-KR" sz="1400" dirty="0" err="1" smtClean="0"/>
              <a:t>Djavax.net.debug</a:t>
            </a:r>
            <a:r>
              <a:rPr lang="en-US" altLang="ko-KR" sz="1400" dirty="0" smtClean="0"/>
              <a:t>=</a:t>
            </a:r>
            <a:r>
              <a:rPr lang="en-US" altLang="ko-KR" sz="1400" dirty="0" err="1" smtClean="0"/>
              <a:t>ssl</a:t>
            </a:r>
            <a:r>
              <a:rPr lang="en-US" altLang="ko-KR" sz="1400" dirty="0" smtClean="0"/>
              <a:t> </a:t>
            </a:r>
            <a:r>
              <a:rPr lang="en-US" altLang="ko-KR" sz="1400" dirty="0" err="1"/>
              <a:t>EchoClient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1820560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SSL </a:t>
            </a:r>
            <a:r>
              <a:rPr lang="ko-KR" altLang="en-US" dirty="0"/>
              <a:t>인증서</a:t>
            </a:r>
            <a:r>
              <a:rPr lang="en-US" altLang="ko-KR" dirty="0"/>
              <a:t> </a:t>
            </a:r>
            <a:r>
              <a:rPr lang="ko-KR" altLang="en-US" dirty="0"/>
              <a:t>활용 예제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58</a:t>
            </a:fld>
            <a:endParaRPr lang="ko-KR" altLang="en-US" dirty="0"/>
          </a:p>
        </p:txBody>
      </p:sp>
      <p:pic>
        <p:nvPicPr>
          <p:cNvPr id="614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124" y="1412776"/>
            <a:ext cx="8748518" cy="453650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475656" y="6021288"/>
            <a:ext cx="133934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EchoServer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896955" y="6021288"/>
            <a:ext cx="127791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EchoClient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22796282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7. </a:t>
            </a:r>
            <a:r>
              <a:rPr lang="ko-KR" altLang="en-US" dirty="0" smtClean="0"/>
              <a:t>인증서 프로그래밍 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b="1" dirty="0" smtClean="0"/>
              <a:t>JCA/JCE</a:t>
            </a:r>
            <a:r>
              <a:rPr lang="ko-KR" altLang="en-US" dirty="0"/>
              <a:t>는 </a:t>
            </a:r>
            <a:r>
              <a:rPr lang="ko-KR" altLang="en-US" dirty="0" smtClean="0"/>
              <a:t>인증서 관련 제공하는 기능이 부족  </a:t>
            </a:r>
            <a:endParaRPr lang="en-US" altLang="ko-KR" b="1" dirty="0"/>
          </a:p>
          <a:p>
            <a:r>
              <a:rPr lang="en-US" altLang="ko-KR" b="1" dirty="0" err="1" smtClean="0"/>
              <a:t>BouncyCastle</a:t>
            </a:r>
            <a:r>
              <a:rPr lang="ko-KR" altLang="en-US" dirty="0"/>
              <a:t> </a:t>
            </a:r>
            <a:r>
              <a:rPr lang="ko-KR" altLang="en-US" dirty="0" smtClean="0"/>
              <a:t>패키지 이용 가능 </a:t>
            </a:r>
            <a:endParaRPr lang="ko-KR" altLang="en-US" dirty="0"/>
          </a:p>
          <a:p>
            <a:pPr lvl="1"/>
            <a:r>
              <a:rPr lang="ko-KR" altLang="en-US" dirty="0" smtClean="0"/>
              <a:t>암호</a:t>
            </a:r>
            <a:r>
              <a:rPr lang="en-US" altLang="ko-KR" dirty="0" smtClean="0"/>
              <a:t>/</a:t>
            </a:r>
            <a:r>
              <a:rPr lang="ko-KR" altLang="en-US" dirty="0" smtClean="0"/>
              <a:t>보안</a:t>
            </a:r>
            <a:r>
              <a:rPr lang="en-US" altLang="ko-KR" dirty="0" smtClean="0"/>
              <a:t> </a:t>
            </a:r>
            <a:r>
              <a:rPr lang="ko-KR" altLang="en-US" dirty="0" smtClean="0"/>
              <a:t>관련 다양한 기능 제공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X.509 </a:t>
            </a:r>
            <a:r>
              <a:rPr lang="ko-KR" altLang="en-US" dirty="0" smtClean="0"/>
              <a:t>인증서 관련 엔진</a:t>
            </a:r>
            <a:r>
              <a:rPr lang="en-US" altLang="ko-KR" dirty="0" smtClean="0"/>
              <a:t> </a:t>
            </a:r>
            <a:r>
              <a:rPr lang="en-US" altLang="ko-KR" b="1" dirty="0" smtClean="0"/>
              <a:t>org.bouncycastle.x509.X509V3CertificateGenerator 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/>
              <a:t>bcprov-jdk15on-159.jar </a:t>
            </a:r>
            <a:r>
              <a:rPr lang="ko-KR" altLang="en-US" dirty="0" smtClean="0"/>
              <a:t>파일을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다운로드하여</a:t>
            </a:r>
            <a:r>
              <a:rPr lang="ko-KR" altLang="en-US" dirty="0" smtClean="0"/>
              <a:t> 프로젝트 폴더에 저장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Add External JARs</a:t>
            </a:r>
            <a:r>
              <a:rPr lang="ko-KR" altLang="en-US" dirty="0" smtClean="0"/>
              <a:t>로 등록하여</a:t>
            </a:r>
            <a:r>
              <a:rPr lang="en-US" altLang="ko-KR" dirty="0" smtClean="0"/>
              <a:t> </a:t>
            </a:r>
            <a:r>
              <a:rPr lang="ko-KR" altLang="en-US" dirty="0" smtClean="0"/>
              <a:t>사용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Java</a:t>
            </a:r>
            <a:r>
              <a:rPr lang="ko-KR" altLang="en-US" dirty="0" smtClean="0"/>
              <a:t> 소스 내에서 </a:t>
            </a:r>
            <a:r>
              <a:rPr lang="ko-KR" altLang="en-US" dirty="0" err="1" smtClean="0"/>
              <a:t>프로바이더</a:t>
            </a:r>
            <a:r>
              <a:rPr lang="ko-KR" altLang="en-US" dirty="0" smtClean="0"/>
              <a:t> 추가 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59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390592" y="4859868"/>
            <a:ext cx="5773696" cy="369332"/>
          </a:xfrm>
          <a:prstGeom prst="rect">
            <a:avLst/>
          </a:prstGeom>
          <a:solidFill>
            <a:schemeClr val="accent4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/>
              <a:t>Security.</a:t>
            </a:r>
            <a:r>
              <a:rPr lang="en-US" altLang="ko-KR" i="1" dirty="0" err="1"/>
              <a:t>addProvider</a:t>
            </a:r>
            <a:r>
              <a:rPr lang="en-US" altLang="ko-KR" i="1" dirty="0"/>
              <a:t>(</a:t>
            </a:r>
            <a:r>
              <a:rPr lang="en-US" altLang="ko-KR" b="1" i="1" dirty="0"/>
              <a:t>new </a:t>
            </a:r>
            <a:r>
              <a:rPr lang="en-US" altLang="ko-KR" b="1" i="1" dirty="0" err="1"/>
              <a:t>BouncyCastleProvider</a:t>
            </a:r>
            <a:r>
              <a:rPr lang="en-US" altLang="ko-KR" b="1" i="1" dirty="0"/>
              <a:t>()); 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3586323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공개키인증서</a:t>
            </a:r>
            <a:r>
              <a:rPr lang="ko-KR" altLang="en-US" dirty="0" smtClean="0"/>
              <a:t> 보기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</a:t>
            </a:fld>
            <a:endParaRPr lang="ko-KR" altLang="en-US" dirty="0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5251" y="2276872"/>
            <a:ext cx="282511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6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16975" y="2276872"/>
            <a:ext cx="282511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7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7362" y="2276872"/>
            <a:ext cx="2825118" cy="35283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TextBox 2"/>
          <p:cNvSpPr txBox="1"/>
          <p:nvPr/>
        </p:nvSpPr>
        <p:spPr>
          <a:xfrm>
            <a:off x="611560" y="1916832"/>
            <a:ext cx="64633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smtClean="0"/>
              <a:t>일반</a:t>
            </a:r>
            <a:endParaRPr lang="ko-KR" altLang="en-US"/>
          </a:p>
        </p:txBody>
      </p:sp>
      <p:sp>
        <p:nvSpPr>
          <p:cNvPr id="8" name="TextBox 7"/>
          <p:cNvSpPr txBox="1"/>
          <p:nvPr/>
        </p:nvSpPr>
        <p:spPr>
          <a:xfrm>
            <a:off x="3419872" y="1916832"/>
            <a:ext cx="8771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자세히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301933" y="1916832"/>
            <a:ext cx="110799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인증경로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8753737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 smtClean="0"/>
              <a:t>Bouncycastle</a:t>
            </a:r>
            <a:r>
              <a:rPr lang="ko-KR" altLang="en-US" dirty="0" smtClean="0"/>
              <a:t> 활용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Jar </a:t>
            </a:r>
            <a:r>
              <a:rPr lang="ko-KR" altLang="en-US" dirty="0" smtClean="0"/>
              <a:t>파일 다운로드 </a:t>
            </a:r>
            <a:endParaRPr lang="en-US" altLang="ko-KR" dirty="0" smtClean="0"/>
          </a:p>
          <a:p>
            <a:pPr lvl="1"/>
            <a:r>
              <a:rPr lang="en-US" altLang="ko-KR" dirty="0">
                <a:hlinkClick r:id="rId2"/>
              </a:rPr>
              <a:t>https://</a:t>
            </a:r>
            <a:r>
              <a:rPr lang="en-US" altLang="ko-KR" dirty="0" smtClean="0">
                <a:hlinkClick r:id="rId2"/>
              </a:rPr>
              <a:t>www.bouncycastle.org/latest_releases.html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bcprov-jdk15on-159.jar </a:t>
            </a:r>
            <a:r>
              <a:rPr lang="ko-KR" altLang="en-US" dirty="0" smtClean="0"/>
              <a:t>파일을 </a:t>
            </a:r>
            <a:r>
              <a:rPr lang="ko-KR" altLang="en-US" dirty="0" err="1" smtClean="0"/>
              <a:t>다운로드하여</a:t>
            </a:r>
            <a:r>
              <a:rPr lang="ko-KR" altLang="en-US" dirty="0" smtClean="0"/>
              <a:t> 현재 프로젝트 폴더에 저장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60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403648" y="2924944"/>
            <a:ext cx="6336704" cy="374591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93479837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err="1"/>
              <a:t>Bouncycastle</a:t>
            </a:r>
            <a:r>
              <a:rPr lang="ko-KR" altLang="en-US" dirty="0"/>
              <a:t> 활용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err="1" smtClean="0"/>
              <a:t>이클립스에서</a:t>
            </a:r>
            <a:r>
              <a:rPr lang="ko-KR" altLang="en-US" dirty="0" smtClean="0"/>
              <a:t> </a:t>
            </a:r>
            <a:r>
              <a:rPr lang="ko-KR" altLang="en-US" dirty="0"/>
              <a:t>외부 </a:t>
            </a:r>
            <a:r>
              <a:rPr lang="en-US" altLang="ko-KR" dirty="0"/>
              <a:t>JAR </a:t>
            </a:r>
            <a:r>
              <a:rPr lang="ko-KR" altLang="en-US" dirty="0"/>
              <a:t>파일 추가하기</a:t>
            </a:r>
            <a:r>
              <a:rPr lang="en-US" altLang="ko-KR" dirty="0"/>
              <a:t>: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프로젝트폴더</a:t>
            </a:r>
            <a:r>
              <a:rPr lang="en-US" altLang="ko-KR" dirty="0"/>
              <a:t>-&gt;</a:t>
            </a:r>
            <a:r>
              <a:rPr lang="ko-KR" altLang="en-US" dirty="0"/>
              <a:t>오른쪽마우스</a:t>
            </a:r>
            <a:r>
              <a:rPr lang="en-US" altLang="ko-KR" dirty="0"/>
              <a:t>-&gt;</a:t>
            </a:r>
            <a:r>
              <a:rPr lang="ko-KR" altLang="en-US" dirty="0"/>
              <a:t>속성</a:t>
            </a:r>
            <a:r>
              <a:rPr lang="en-US" altLang="ko-KR" dirty="0"/>
              <a:t>(Properties)-&gt;Java Build Path-&gt;</a:t>
            </a:r>
            <a:r>
              <a:rPr lang="en-US" altLang="ko-KR" dirty="0" smtClean="0"/>
              <a:t>Libraries-</a:t>
            </a:r>
            <a:r>
              <a:rPr lang="en-US" altLang="ko-KR" dirty="0"/>
              <a:t>&gt;Add External JARs-&gt;</a:t>
            </a:r>
            <a:r>
              <a:rPr lang="ko-KR" altLang="en-US" dirty="0" smtClean="0"/>
              <a:t>다운로드 받은 </a:t>
            </a:r>
            <a:r>
              <a:rPr lang="en-US" altLang="ko-KR" dirty="0"/>
              <a:t>jar</a:t>
            </a:r>
            <a:r>
              <a:rPr lang="ko-KR" altLang="en-US" dirty="0"/>
              <a:t>파일 선택</a:t>
            </a:r>
            <a:r>
              <a:rPr lang="en-US" altLang="ko-KR" dirty="0"/>
              <a:t>-&gt;OK 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61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55776" y="2780928"/>
            <a:ext cx="4968552" cy="3778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313587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인증서 저장 파일 포맷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/>
              <a:t>DER </a:t>
            </a:r>
            <a:r>
              <a:rPr lang="en-US" altLang="ko-KR" sz="2000" dirty="0"/>
              <a:t>(</a:t>
            </a:r>
            <a:r>
              <a:rPr lang="en-US" altLang="ko-KR" sz="2000" dirty="0" smtClean="0"/>
              <a:t>Distinguished </a:t>
            </a:r>
            <a:r>
              <a:rPr lang="en-US" altLang="ko-KR" sz="2000" dirty="0"/>
              <a:t>Encoding Rules)</a:t>
            </a:r>
            <a:endParaRPr lang="en-US" altLang="ko-KR" dirty="0" smtClean="0"/>
          </a:p>
          <a:p>
            <a:pPr lvl="1"/>
            <a:r>
              <a:rPr lang="ko-KR" altLang="en-US" dirty="0"/>
              <a:t>대부분의 브라우저에서 기본 형식이며 </a:t>
            </a:r>
            <a:r>
              <a:rPr lang="en-US" altLang="ko-KR" dirty="0"/>
              <a:t>ASN.1 DER </a:t>
            </a:r>
            <a:r>
              <a:rPr lang="ko-KR" altLang="en-US" dirty="0"/>
              <a:t>형식에 따라 </a:t>
            </a:r>
            <a:r>
              <a:rPr lang="ko-KR" altLang="en-US" dirty="0" smtClean="0"/>
              <a:t>바이너리 </a:t>
            </a:r>
            <a:r>
              <a:rPr lang="ko-KR" altLang="en-US" dirty="0"/>
              <a:t>형태로 </a:t>
            </a:r>
            <a:r>
              <a:rPr lang="ko-KR" altLang="en-US" dirty="0" smtClean="0"/>
              <a:t>저장됨</a:t>
            </a:r>
            <a:r>
              <a:rPr lang="en-US" altLang="ko-KR" dirty="0" smtClean="0"/>
              <a:t>.</a:t>
            </a:r>
            <a:r>
              <a:rPr lang="en-US" altLang="ko-KR" dirty="0"/>
              <a:t> 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ASN.1</a:t>
            </a:r>
            <a:r>
              <a:rPr lang="ko-KR" altLang="en-US" dirty="0" smtClean="0"/>
              <a:t>으로 정의한 인증서 데이터를 바이너리 </a:t>
            </a:r>
            <a:r>
              <a:rPr lang="ko-KR" altLang="en-US" dirty="0" err="1" smtClean="0"/>
              <a:t>스트림으로</a:t>
            </a:r>
            <a:r>
              <a:rPr lang="ko-KR" altLang="en-US" dirty="0" smtClean="0"/>
              <a:t> 변환한 것으로 </a:t>
            </a:r>
            <a:r>
              <a:rPr lang="en-US" altLang="ko-KR" dirty="0" smtClean="0"/>
              <a:t>TLV(Type, Length, Value) </a:t>
            </a:r>
            <a:r>
              <a:rPr lang="ko-KR" altLang="en-US" dirty="0" smtClean="0"/>
              <a:t>형태의 구조를 가짐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파일 </a:t>
            </a:r>
            <a:r>
              <a:rPr lang="ko-KR" altLang="en-US" dirty="0" err="1" smtClean="0"/>
              <a:t>확장자</a:t>
            </a:r>
            <a:r>
              <a:rPr lang="en-US" altLang="ko-KR" dirty="0" smtClean="0"/>
              <a:t>:</a:t>
            </a:r>
            <a:r>
              <a:rPr lang="ko-KR" altLang="en-US" dirty="0" smtClean="0"/>
              <a:t> </a:t>
            </a:r>
            <a:r>
              <a:rPr lang="en-US" altLang="ko-KR" dirty="0" smtClean="0"/>
              <a:t>*.</a:t>
            </a:r>
            <a:r>
              <a:rPr lang="en-US" altLang="ko-KR" dirty="0" err="1" smtClean="0"/>
              <a:t>crt</a:t>
            </a:r>
            <a:r>
              <a:rPr lang="en-US" altLang="ko-KR" dirty="0" smtClean="0"/>
              <a:t>, *.</a:t>
            </a:r>
            <a:r>
              <a:rPr lang="en-US" altLang="ko-KR" dirty="0" err="1" smtClean="0"/>
              <a:t>cer</a:t>
            </a:r>
            <a:r>
              <a:rPr lang="en-US" altLang="ko-KR" dirty="0" smtClean="0"/>
              <a:t>, *.der </a:t>
            </a:r>
            <a:r>
              <a:rPr lang="ko-KR" altLang="en-US" dirty="0" smtClean="0"/>
              <a:t>를 사용 </a:t>
            </a:r>
            <a:endParaRPr lang="en-US" altLang="ko-KR" dirty="0"/>
          </a:p>
          <a:p>
            <a:r>
              <a:rPr lang="en-US" altLang="ko-KR" dirty="0" smtClean="0"/>
              <a:t>PEM</a:t>
            </a:r>
            <a:r>
              <a:rPr lang="ko-KR" altLang="en-US" dirty="0" smtClean="0"/>
              <a:t> </a:t>
            </a:r>
            <a:r>
              <a:rPr lang="en-US" altLang="ko-KR" sz="2000" dirty="0" smtClean="0"/>
              <a:t>(Privacy Enhanced Mail)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“-----</a:t>
            </a:r>
            <a:r>
              <a:rPr lang="en-US" altLang="ko-KR" dirty="0"/>
              <a:t>BEGIN CERTIFICATE-</a:t>
            </a:r>
            <a:r>
              <a:rPr lang="en-US" altLang="ko-KR" dirty="0" smtClean="0"/>
              <a:t>----”</a:t>
            </a:r>
            <a:r>
              <a:rPr lang="ko-KR" altLang="en-US" dirty="0" smtClean="0"/>
              <a:t>와 </a:t>
            </a:r>
            <a:r>
              <a:rPr lang="en-US" altLang="ko-KR" dirty="0" smtClean="0"/>
              <a:t>“-----END </a:t>
            </a:r>
            <a:r>
              <a:rPr lang="en-US" altLang="ko-KR" dirty="0"/>
              <a:t>CERTIFICATE-</a:t>
            </a:r>
            <a:r>
              <a:rPr lang="en-US" altLang="ko-KR" dirty="0" smtClean="0"/>
              <a:t>----” </a:t>
            </a:r>
            <a:r>
              <a:rPr lang="ko-KR" altLang="en-US" dirty="0" smtClean="0"/>
              <a:t>사이에</a:t>
            </a:r>
            <a:r>
              <a:rPr lang="en-US" altLang="ko-KR" dirty="0" smtClean="0"/>
              <a:t> </a:t>
            </a:r>
            <a:r>
              <a:rPr lang="en-US" altLang="ko-KR" dirty="0"/>
              <a:t>Base64</a:t>
            </a:r>
            <a:r>
              <a:rPr lang="ko-KR" altLang="en-US" dirty="0"/>
              <a:t>로</a:t>
            </a:r>
            <a:r>
              <a:rPr lang="en-US" altLang="ko-KR" dirty="0"/>
              <a:t> </a:t>
            </a:r>
            <a:r>
              <a:rPr lang="ko-KR" altLang="en-US" dirty="0" err="1"/>
              <a:t>인코딩된</a:t>
            </a:r>
            <a:r>
              <a:rPr lang="ko-KR" altLang="en-US" dirty="0"/>
              <a:t> </a:t>
            </a:r>
            <a:r>
              <a:rPr lang="en-US" altLang="ko-KR" dirty="0"/>
              <a:t>ASCII </a:t>
            </a:r>
            <a:r>
              <a:rPr lang="ko-KR" altLang="en-US" dirty="0"/>
              <a:t>영역의 문자들로만 저장 </a:t>
            </a:r>
            <a:endParaRPr lang="en-US" altLang="ko-KR" dirty="0"/>
          </a:p>
          <a:p>
            <a:pPr lvl="1"/>
            <a:r>
              <a:rPr lang="ko-KR" altLang="en-US" dirty="0" smtClean="0"/>
              <a:t>파일 </a:t>
            </a:r>
            <a:r>
              <a:rPr lang="ko-KR" altLang="en-US" dirty="0" err="1" smtClean="0"/>
              <a:t>확장자</a:t>
            </a:r>
            <a:r>
              <a:rPr lang="en-US" altLang="ko-KR" dirty="0" smtClean="0"/>
              <a:t>: *.</a:t>
            </a:r>
            <a:r>
              <a:rPr lang="en-US" altLang="ko-KR" dirty="0" err="1" smtClean="0"/>
              <a:t>pem</a:t>
            </a:r>
            <a:r>
              <a:rPr lang="en-US" altLang="ko-KR" dirty="0" smtClean="0"/>
              <a:t>, *.</a:t>
            </a:r>
            <a:r>
              <a:rPr lang="en-US" altLang="ko-KR" dirty="0" err="1" smtClean="0"/>
              <a:t>crt</a:t>
            </a:r>
            <a:r>
              <a:rPr lang="en-US" altLang="ko-KR" dirty="0" smtClean="0"/>
              <a:t>, *.</a:t>
            </a:r>
            <a:r>
              <a:rPr lang="en-US" altLang="ko-KR" dirty="0" err="1" smtClean="0"/>
              <a:t>cer</a:t>
            </a:r>
            <a:r>
              <a:rPr lang="en-US" altLang="ko-KR" dirty="0" smtClean="0"/>
              <a:t>, *.key </a:t>
            </a:r>
            <a:endParaRPr lang="en-US" altLang="ko-KR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62</a:t>
            </a:fld>
            <a:endParaRPr lang="ko-KR" altLang="en-US" dirty="0"/>
          </a:p>
        </p:txBody>
      </p:sp>
      <p:sp>
        <p:nvSpPr>
          <p:cNvPr id="5" name="직사각형 4"/>
          <p:cNvSpPr/>
          <p:nvPr/>
        </p:nvSpPr>
        <p:spPr>
          <a:xfrm>
            <a:off x="1331640" y="5229200"/>
            <a:ext cx="5760640" cy="1446550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square">
            <a:spAutoFit/>
          </a:bodyPr>
          <a:lstStyle/>
          <a:p>
            <a:r>
              <a:rPr lang="en-US" altLang="ko-KR" sz="1100" dirty="0"/>
              <a:t>-----BEGIN CERTIFICATE-----</a:t>
            </a:r>
            <a:br>
              <a:rPr lang="en-US" altLang="ko-KR" sz="1100" dirty="0"/>
            </a:br>
            <a:r>
              <a:rPr lang="en-US" altLang="ko-KR" sz="1100" dirty="0"/>
              <a:t>MIIDOjCCAqOgAwIBAgIQNtMvw8xQuEEQOm0RKtWXsjANBgkqhkiG9w0BAQQFADBM</a:t>
            </a:r>
            <a:br>
              <a:rPr lang="en-US" altLang="ko-KR" sz="1100" dirty="0"/>
            </a:br>
            <a:r>
              <a:rPr lang="en-US" altLang="ko-KR" sz="1100" dirty="0"/>
              <a:t>MQswCQYDVQQGEwJaQTElMCMGA1UEChMcVGhhd3RlIENvbnN1bHRpbmcgKFB0eSkg</a:t>
            </a:r>
            <a:br>
              <a:rPr lang="en-US" altLang="ko-KR" sz="1100" dirty="0"/>
            </a:br>
            <a:r>
              <a:rPr lang="en-US" altLang="ko-KR" sz="1100" dirty="0"/>
              <a:t>..............................</a:t>
            </a:r>
            <a:br>
              <a:rPr lang="en-US" altLang="ko-KR" sz="1100" dirty="0"/>
            </a:br>
            <a:r>
              <a:rPr lang="en-US" altLang="ko-KR" sz="1100" dirty="0"/>
              <a:t>MREbZZxocDgCDBvw0zg1cVxjlQWN5+sZ8TdqfipqTaIHsdlyGXIeeGvVgjdaXdIA</a:t>
            </a:r>
            <a:br>
              <a:rPr lang="en-US" altLang="ko-KR" sz="1100" dirty="0"/>
            </a:br>
            <a:r>
              <a:rPr lang="en-US" altLang="ko-KR" sz="1100" dirty="0"/>
              <a:t>7rERx21tL4inO0pGk9FpRJvnmR4IAwcmNzG4Oi8tOpM7q5HPqVOCh4ADoZ1aPCDz</a:t>
            </a:r>
            <a:br>
              <a:rPr lang="en-US" altLang="ko-KR" sz="1100" dirty="0"/>
            </a:br>
            <a:r>
              <a:rPr lang="en-US" altLang="ko-KR" sz="1100" dirty="0"/>
              <a:t>ppyCZR9e2/8IYgVMyVo=</a:t>
            </a:r>
            <a:br>
              <a:rPr lang="en-US" altLang="ko-KR" sz="1100" dirty="0"/>
            </a:br>
            <a:r>
              <a:rPr lang="en-US" altLang="ko-KR" sz="1100" dirty="0"/>
              <a:t>-----END CERTIFICATE-</a:t>
            </a:r>
            <a:r>
              <a:rPr lang="en-US" altLang="ko-KR" sz="1100" dirty="0" smtClean="0"/>
              <a:t>----</a:t>
            </a:r>
            <a:endParaRPr lang="ko-KR" altLang="en-US" sz="1100" dirty="0"/>
          </a:p>
        </p:txBody>
      </p:sp>
    </p:spTree>
    <p:extLst>
      <p:ext uri="{BB962C8B-B14F-4D97-AF65-F5344CB8AC3E}">
        <p14:creationId xmlns:p14="http://schemas.microsoft.com/office/powerpoint/2010/main" val="4518340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인증서 저장 파일 포맷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PKCS#7 </a:t>
            </a:r>
            <a:r>
              <a:rPr lang="en-US" altLang="ko-KR" sz="2000" dirty="0" smtClean="0"/>
              <a:t>(</a:t>
            </a:r>
            <a:r>
              <a:rPr lang="en-US" altLang="ko-KR" sz="2000" dirty="0"/>
              <a:t>Cryptographic Message Syntax Standard</a:t>
            </a:r>
            <a:r>
              <a:rPr lang="en-US" altLang="ko-KR" sz="2000" dirty="0" smtClean="0"/>
              <a:t>)</a:t>
            </a:r>
            <a:endParaRPr lang="en-US" altLang="ko-KR" dirty="0" smtClean="0"/>
          </a:p>
          <a:p>
            <a:pPr lvl="1"/>
            <a:r>
              <a:rPr lang="en-US" altLang="ko-KR" dirty="0"/>
              <a:t>“-----BEGIN </a:t>
            </a:r>
            <a:r>
              <a:rPr lang="en-US" altLang="ko-KR" dirty="0" smtClean="0"/>
              <a:t>PKCS7----” </a:t>
            </a:r>
            <a:r>
              <a:rPr lang="ko-KR" altLang="en-US" dirty="0" smtClean="0"/>
              <a:t>과</a:t>
            </a:r>
            <a:r>
              <a:rPr lang="en-US" altLang="ko-KR" dirty="0" smtClean="0"/>
              <a:t> “-----END </a:t>
            </a:r>
            <a:r>
              <a:rPr lang="en-US" altLang="ko-KR" dirty="0"/>
              <a:t>PKCS7-</a:t>
            </a:r>
            <a:r>
              <a:rPr lang="en-US" altLang="ko-KR" dirty="0" smtClean="0"/>
              <a:t>---”</a:t>
            </a:r>
            <a:r>
              <a:rPr lang="ko-KR" altLang="en-US" dirty="0" smtClean="0"/>
              <a:t>사이에 </a:t>
            </a:r>
            <a:r>
              <a:rPr lang="en-US" altLang="ko-KR" dirty="0" smtClean="0"/>
              <a:t>Base64 </a:t>
            </a:r>
            <a:r>
              <a:rPr lang="ko-KR" altLang="en-US" dirty="0" err="1" smtClean="0"/>
              <a:t>인코딩된</a:t>
            </a:r>
            <a:r>
              <a:rPr lang="ko-KR" altLang="en-US" dirty="0" smtClean="0"/>
              <a:t> 데이터를 저장 </a:t>
            </a:r>
            <a:endParaRPr lang="en-US" altLang="ko-KR" dirty="0"/>
          </a:p>
          <a:p>
            <a:pPr lvl="1"/>
            <a:r>
              <a:rPr lang="ko-KR" altLang="en-US" dirty="0" smtClean="0"/>
              <a:t>서명 자료구조와 인증서를 저장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파일 </a:t>
            </a:r>
            <a:r>
              <a:rPr lang="ko-KR" altLang="en-US" dirty="0" err="1" smtClean="0"/>
              <a:t>확장자</a:t>
            </a:r>
            <a:r>
              <a:rPr lang="en-US" altLang="ko-KR" dirty="0" smtClean="0"/>
              <a:t>: *.p7b, *.p7c</a:t>
            </a:r>
            <a:endParaRPr lang="en-US" altLang="ko-KR" dirty="0"/>
          </a:p>
          <a:p>
            <a:r>
              <a:rPr lang="en-US" altLang="ko-KR" dirty="0" smtClean="0"/>
              <a:t>PKCS#12 </a:t>
            </a:r>
            <a:r>
              <a:rPr lang="en-US" altLang="ko-KR" sz="2000" dirty="0" smtClean="0"/>
              <a:t>(</a:t>
            </a:r>
            <a:r>
              <a:rPr lang="en-US" altLang="ko-KR" sz="2000" dirty="0"/>
              <a:t>Personal Information Exchange Syntax Standard</a:t>
            </a:r>
            <a:r>
              <a:rPr lang="en-US" altLang="ko-KR" sz="2000" dirty="0" smtClean="0"/>
              <a:t>)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바이너리 </a:t>
            </a:r>
            <a:r>
              <a:rPr lang="ko-KR" altLang="en-US" dirty="0"/>
              <a:t>형식으로 저장되며 </a:t>
            </a:r>
            <a:r>
              <a:rPr lang="en-US" altLang="ko-KR" dirty="0"/>
              <a:t>pkcs#12 </a:t>
            </a:r>
            <a:r>
              <a:rPr lang="ko-KR" altLang="en-US" dirty="0" smtClean="0"/>
              <a:t>포맷의 </a:t>
            </a:r>
            <a:r>
              <a:rPr lang="ko-KR" altLang="en-US" dirty="0"/>
              <a:t>파일은 인증서</a:t>
            </a:r>
            <a:r>
              <a:rPr lang="en-US" altLang="ko-KR" dirty="0"/>
              <a:t>, </a:t>
            </a:r>
            <a:r>
              <a:rPr lang="ko-KR" altLang="en-US" dirty="0"/>
              <a:t>개인키 내용을 </a:t>
            </a:r>
            <a:r>
              <a:rPr lang="ko-KR" altLang="en-US" dirty="0" smtClean="0"/>
              <a:t>파일 하나에 </a:t>
            </a:r>
            <a:r>
              <a:rPr lang="ko-KR" altLang="en-US" dirty="0"/>
              <a:t>모두 담고 </a:t>
            </a:r>
            <a:r>
              <a:rPr lang="ko-KR" altLang="en-US" dirty="0" smtClean="0"/>
              <a:t>있음</a:t>
            </a:r>
            <a:r>
              <a:rPr lang="en-US" altLang="ko-KR" dirty="0" smtClean="0"/>
              <a:t>. </a:t>
            </a:r>
            <a:r>
              <a:rPr lang="ko-KR" altLang="en-US" dirty="0" smtClean="0"/>
              <a:t>백업 </a:t>
            </a:r>
            <a:r>
              <a:rPr lang="ko-KR" altLang="en-US" dirty="0"/>
              <a:t>또는 이동용으로 주로 </a:t>
            </a:r>
            <a:r>
              <a:rPr lang="ko-KR" altLang="en-US" dirty="0" smtClean="0"/>
              <a:t>사용됨</a:t>
            </a:r>
            <a:r>
              <a:rPr lang="en-US" altLang="ko-KR" dirty="0" smtClean="0"/>
              <a:t>.</a:t>
            </a:r>
            <a:r>
              <a:rPr lang="en-US" altLang="ko-KR" dirty="0"/>
              <a:t> 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파일</a:t>
            </a:r>
            <a:r>
              <a:rPr lang="en-US" altLang="ko-KR" dirty="0" smtClean="0"/>
              <a:t> </a:t>
            </a:r>
            <a:r>
              <a:rPr lang="ko-KR" altLang="en-US" dirty="0" err="1" smtClean="0"/>
              <a:t>확장자</a:t>
            </a:r>
            <a:r>
              <a:rPr lang="en-US" altLang="ko-KR" dirty="0" smtClean="0"/>
              <a:t>: *.</a:t>
            </a:r>
            <a:r>
              <a:rPr lang="en-US" altLang="ko-KR" dirty="0" err="1"/>
              <a:t>pfx</a:t>
            </a:r>
            <a:r>
              <a:rPr lang="en-US" altLang="ko-KR" dirty="0"/>
              <a:t> , </a:t>
            </a:r>
            <a:r>
              <a:rPr lang="en-US" altLang="ko-KR" dirty="0" smtClean="0"/>
              <a:t>*.</a:t>
            </a:r>
            <a:r>
              <a:rPr lang="en-US" altLang="ko-KR" dirty="0"/>
              <a:t>p12 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pPr lvl="1"/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2151656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공인인증서 읽어오기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기존의 발급된 인증서를 읽어오기 예제</a:t>
            </a:r>
            <a:endParaRPr lang="en-US" altLang="ko-KR" dirty="0" smtClean="0"/>
          </a:p>
          <a:p>
            <a:r>
              <a:rPr lang="ko-KR" altLang="en-US" dirty="0" smtClean="0"/>
              <a:t>공인인증서 </a:t>
            </a:r>
            <a:r>
              <a:rPr lang="ko-KR" altLang="en-US" dirty="0" err="1" smtClean="0"/>
              <a:t>이용시</a:t>
            </a:r>
            <a:r>
              <a:rPr lang="en-US" altLang="ko-KR" dirty="0" smtClean="0"/>
              <a:t> </a:t>
            </a:r>
            <a:r>
              <a:rPr lang="ko-KR" altLang="en-US" dirty="0" smtClean="0"/>
              <a:t>다음 파일을 </a:t>
            </a:r>
            <a:r>
              <a:rPr lang="ko-KR" altLang="en-US" dirty="0"/>
              <a:t>프로젝트 폴더에 </a:t>
            </a:r>
            <a:r>
              <a:rPr lang="ko-KR" altLang="en-US" dirty="0" smtClean="0"/>
              <a:t>복사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signCert.der</a:t>
            </a:r>
            <a:r>
              <a:rPr lang="en-US" altLang="ko-KR" dirty="0" smtClean="0"/>
              <a:t> </a:t>
            </a:r>
            <a:r>
              <a:rPr lang="ko-KR" altLang="en-US" dirty="0" smtClean="0"/>
              <a:t>인증서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signPri.key</a:t>
            </a:r>
            <a:r>
              <a:rPr lang="en-US" altLang="ko-KR" dirty="0" smtClean="0"/>
              <a:t> </a:t>
            </a:r>
            <a:r>
              <a:rPr lang="ko-KR" altLang="en-US" dirty="0" smtClean="0"/>
              <a:t>개인키 </a:t>
            </a:r>
            <a:endParaRPr lang="en-US" altLang="ko-KR" dirty="0" smtClean="0"/>
          </a:p>
          <a:p>
            <a:r>
              <a:rPr lang="ko-KR" altLang="en-US" dirty="0" smtClean="0"/>
              <a:t>예제</a:t>
            </a:r>
            <a:r>
              <a:rPr lang="en-US" altLang="ko-KR" dirty="0" smtClean="0"/>
              <a:t>: </a:t>
            </a:r>
            <a:r>
              <a:rPr lang="en-US" altLang="ko-KR" b="1" dirty="0"/>
              <a:t>CertViewExample.java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64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1204739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: </a:t>
            </a:r>
            <a:r>
              <a:rPr lang="en-US" altLang="ko-KR" b="1" dirty="0" smtClean="0"/>
              <a:t>CertViewExample.java</a:t>
            </a: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65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5536" y="1621824"/>
            <a:ext cx="7520649" cy="5047536"/>
          </a:xfrm>
          <a:prstGeom prst="rect">
            <a:avLst/>
          </a:prstGeom>
          <a:solidFill>
            <a:schemeClr val="accent1">
              <a:lumMod val="40000"/>
              <a:lumOff val="6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import </a:t>
            </a:r>
            <a:r>
              <a:rPr lang="en-US" altLang="ko-KR" sz="1400" dirty="0" err="1"/>
              <a:t>java.io.BufferedInputStream</a:t>
            </a:r>
            <a:r>
              <a:rPr lang="en-US" altLang="ko-KR" sz="1400" dirty="0"/>
              <a:t>;</a:t>
            </a:r>
          </a:p>
          <a:p>
            <a:r>
              <a:rPr lang="en-US" altLang="ko-KR" sz="1400" dirty="0"/>
              <a:t>import </a:t>
            </a:r>
            <a:r>
              <a:rPr lang="en-US" altLang="ko-KR" sz="1400" dirty="0" err="1"/>
              <a:t>java.io.File</a:t>
            </a:r>
            <a:r>
              <a:rPr lang="en-US" altLang="ko-KR" sz="1400" dirty="0"/>
              <a:t>;</a:t>
            </a:r>
          </a:p>
          <a:p>
            <a:r>
              <a:rPr lang="en-US" altLang="ko-KR" sz="1400" dirty="0"/>
              <a:t>import </a:t>
            </a:r>
            <a:r>
              <a:rPr lang="en-US" altLang="ko-KR" sz="1400" dirty="0" err="1"/>
              <a:t>java.io.FileInputStream</a:t>
            </a:r>
            <a:r>
              <a:rPr lang="en-US" altLang="ko-KR" sz="1400" dirty="0"/>
              <a:t>;</a:t>
            </a:r>
          </a:p>
          <a:p>
            <a:r>
              <a:rPr lang="en-US" altLang="ko-KR" sz="1400" dirty="0"/>
              <a:t>import </a:t>
            </a:r>
            <a:r>
              <a:rPr lang="en-US" altLang="ko-KR" sz="1400" dirty="0" err="1"/>
              <a:t>java.io.IOException</a:t>
            </a:r>
            <a:r>
              <a:rPr lang="en-US" altLang="ko-KR" sz="1400" dirty="0"/>
              <a:t>;</a:t>
            </a:r>
          </a:p>
          <a:p>
            <a:r>
              <a:rPr lang="en-US" altLang="ko-KR" sz="1400" dirty="0"/>
              <a:t>import </a:t>
            </a:r>
            <a:r>
              <a:rPr lang="en-US" altLang="ko-KR" sz="1400" dirty="0" err="1"/>
              <a:t>java.io.InputStream</a:t>
            </a:r>
            <a:r>
              <a:rPr lang="en-US" altLang="ko-KR" sz="1400" dirty="0"/>
              <a:t>;</a:t>
            </a:r>
          </a:p>
          <a:p>
            <a:r>
              <a:rPr lang="en-US" altLang="ko-KR" sz="1400" dirty="0"/>
              <a:t>import </a:t>
            </a:r>
            <a:r>
              <a:rPr lang="en-US" altLang="ko-KR" sz="1400" dirty="0" err="1"/>
              <a:t>java.security.cert.CertificateFactory</a:t>
            </a:r>
            <a:r>
              <a:rPr lang="en-US" altLang="ko-KR" sz="1400" dirty="0"/>
              <a:t>;</a:t>
            </a:r>
          </a:p>
          <a:p>
            <a:r>
              <a:rPr lang="en-US" altLang="ko-KR" sz="1400" dirty="0"/>
              <a:t>import java.security.cert.X509Certificate;</a:t>
            </a:r>
          </a:p>
          <a:p>
            <a:endParaRPr lang="ko-KR" altLang="en-US" sz="1400" dirty="0"/>
          </a:p>
          <a:p>
            <a:r>
              <a:rPr lang="en-US" altLang="ko-KR" sz="1400" dirty="0"/>
              <a:t>public class </a:t>
            </a:r>
            <a:r>
              <a:rPr lang="en-US" altLang="ko-KR" sz="1400" dirty="0" err="1"/>
              <a:t>CertViewExample</a:t>
            </a:r>
            <a:r>
              <a:rPr lang="en-US" altLang="ko-KR" sz="1400" dirty="0"/>
              <a:t> {</a:t>
            </a:r>
          </a:p>
          <a:p>
            <a:pPr lvl="1"/>
            <a:r>
              <a:rPr lang="en-US" altLang="ko-KR" sz="1400" dirty="0"/>
              <a:t>public static void main(String[] </a:t>
            </a:r>
            <a:r>
              <a:rPr lang="en-US" altLang="ko-KR" sz="1400" dirty="0" err="1"/>
              <a:t>args</a:t>
            </a:r>
            <a:r>
              <a:rPr lang="en-US" altLang="ko-KR" sz="1400" dirty="0"/>
              <a:t>) throws Exception {</a:t>
            </a:r>
          </a:p>
          <a:p>
            <a:pPr lvl="2"/>
            <a:r>
              <a:rPr lang="en-US" altLang="ko-KR" sz="1400" dirty="0"/>
              <a:t>File </a:t>
            </a:r>
            <a:r>
              <a:rPr lang="en-US" altLang="ko-KR" sz="1400" dirty="0" err="1"/>
              <a:t>certFile</a:t>
            </a:r>
            <a:r>
              <a:rPr lang="en-US" altLang="ko-KR" sz="1400" dirty="0"/>
              <a:t> = new File("</a:t>
            </a:r>
            <a:r>
              <a:rPr lang="en-US" altLang="ko-KR" sz="1400" b="1" dirty="0" err="1"/>
              <a:t>signCert.der</a:t>
            </a:r>
            <a:r>
              <a:rPr lang="en-US" altLang="ko-KR" sz="1400" dirty="0"/>
              <a:t>");</a:t>
            </a:r>
          </a:p>
          <a:p>
            <a:pPr lvl="2"/>
            <a:r>
              <a:rPr lang="en-US" altLang="ko-KR" sz="1400" dirty="0" err="1"/>
              <a:t>CertificateFactory</a:t>
            </a:r>
            <a:r>
              <a:rPr lang="en-US" altLang="ko-KR" sz="1400" dirty="0"/>
              <a:t> </a:t>
            </a:r>
            <a:r>
              <a:rPr lang="en-US" altLang="ko-KR" sz="1400" dirty="0" err="1"/>
              <a:t>certificateFactory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CertificateFactory.</a:t>
            </a:r>
            <a:r>
              <a:rPr lang="en-US" altLang="ko-KR" sz="1400" i="1" dirty="0" err="1"/>
              <a:t>getInstance</a:t>
            </a:r>
            <a:r>
              <a:rPr lang="en-US" altLang="ko-KR" sz="1400" i="1" dirty="0"/>
              <a:t>("X.509");</a:t>
            </a:r>
          </a:p>
          <a:p>
            <a:pPr lvl="2"/>
            <a:r>
              <a:rPr lang="en-US" altLang="ko-KR" sz="1400" dirty="0"/>
              <a:t>X509Certificate cert = null;</a:t>
            </a:r>
          </a:p>
          <a:p>
            <a:pPr lvl="2"/>
            <a:r>
              <a:rPr lang="en-US" altLang="ko-KR" sz="1400" dirty="0" err="1"/>
              <a:t>InputStream</a:t>
            </a:r>
            <a:r>
              <a:rPr lang="en-US" altLang="ko-KR" sz="1400" dirty="0"/>
              <a:t> input = new </a:t>
            </a:r>
            <a:r>
              <a:rPr lang="en-US" altLang="ko-KR" sz="1400" dirty="0" err="1"/>
              <a:t>BufferedInputStream</a:t>
            </a:r>
            <a:r>
              <a:rPr lang="en-US" altLang="ko-KR" sz="1400" dirty="0"/>
              <a:t>(new </a:t>
            </a:r>
            <a:r>
              <a:rPr lang="en-US" altLang="ko-KR" sz="1400" dirty="0" err="1"/>
              <a:t>FileInputStream</a:t>
            </a:r>
            <a:r>
              <a:rPr lang="en-US" altLang="ko-KR" sz="1400" dirty="0"/>
              <a:t>(</a:t>
            </a:r>
            <a:r>
              <a:rPr lang="en-US" altLang="ko-KR" sz="1400" dirty="0" err="1"/>
              <a:t>certFile</a:t>
            </a:r>
            <a:r>
              <a:rPr lang="en-US" altLang="ko-KR" sz="1400" dirty="0"/>
              <a:t>));</a:t>
            </a:r>
          </a:p>
          <a:p>
            <a:pPr lvl="2"/>
            <a:endParaRPr lang="ko-KR" altLang="en-US" sz="1400" dirty="0"/>
          </a:p>
          <a:p>
            <a:pPr lvl="2"/>
            <a:r>
              <a:rPr lang="en-US" altLang="ko-KR" sz="1400" dirty="0"/>
              <a:t>try {</a:t>
            </a:r>
          </a:p>
          <a:p>
            <a:pPr lvl="2"/>
            <a:r>
              <a:rPr lang="en-US" altLang="ko-KR" sz="1400" dirty="0" smtClean="0"/>
              <a:t>     cert </a:t>
            </a:r>
            <a:r>
              <a:rPr lang="en-US" altLang="ko-KR" sz="1400" dirty="0"/>
              <a:t>= (X509Certificate) </a:t>
            </a:r>
            <a:r>
              <a:rPr lang="en-US" altLang="ko-KR" sz="1400" dirty="0" err="1"/>
              <a:t>certificateFactory.generateCertificate</a:t>
            </a:r>
            <a:r>
              <a:rPr lang="en-US" altLang="ko-KR" sz="1400" dirty="0"/>
              <a:t>(input);</a:t>
            </a:r>
          </a:p>
          <a:p>
            <a:pPr lvl="2"/>
            <a:r>
              <a:rPr lang="en-US" altLang="ko-KR" sz="1400" dirty="0"/>
              <a:t>} finally {</a:t>
            </a:r>
          </a:p>
          <a:p>
            <a:pPr lvl="2"/>
            <a:r>
              <a:rPr lang="en-US" altLang="ko-KR" sz="1400" dirty="0" smtClean="0"/>
              <a:t>     try </a:t>
            </a:r>
            <a:r>
              <a:rPr lang="en-US" altLang="ko-KR" sz="1400" dirty="0"/>
              <a:t>{ </a:t>
            </a:r>
            <a:r>
              <a:rPr lang="en-US" altLang="ko-KR" sz="1400" dirty="0" err="1"/>
              <a:t>input.close</a:t>
            </a:r>
            <a:r>
              <a:rPr lang="en-US" altLang="ko-KR" sz="1400" dirty="0"/>
              <a:t>(); } catch(</a:t>
            </a:r>
            <a:r>
              <a:rPr lang="en-US" altLang="ko-KR" sz="1400" dirty="0" err="1"/>
              <a:t>IOException</a:t>
            </a:r>
            <a:r>
              <a:rPr lang="en-US" altLang="ko-KR" sz="1400" dirty="0"/>
              <a:t> </a:t>
            </a:r>
            <a:r>
              <a:rPr lang="en-US" altLang="ko-KR" sz="1400" dirty="0" err="1"/>
              <a:t>ie</a:t>
            </a:r>
            <a:r>
              <a:rPr lang="en-US" altLang="ko-KR" sz="1400" dirty="0"/>
              <a:t>) {}</a:t>
            </a:r>
          </a:p>
          <a:p>
            <a:pPr lvl="2"/>
            <a:r>
              <a:rPr lang="en-US" altLang="ko-KR" sz="1400" dirty="0"/>
              <a:t>}</a:t>
            </a:r>
          </a:p>
          <a:p>
            <a:pPr lvl="2"/>
            <a:r>
              <a:rPr lang="en-US" altLang="ko-KR" sz="1400" dirty="0" err="1"/>
              <a:t>System.</a:t>
            </a:r>
            <a:r>
              <a:rPr lang="en-US" altLang="ko-KR" sz="1400" i="1" dirty="0" err="1"/>
              <a:t>out.println</a:t>
            </a:r>
            <a:r>
              <a:rPr lang="en-US" altLang="ko-KR" sz="1400" i="1" dirty="0"/>
              <a:t>(cert);</a:t>
            </a:r>
          </a:p>
          <a:p>
            <a:pPr lvl="1"/>
            <a:r>
              <a:rPr lang="en-US" altLang="ko-KR" sz="1400" dirty="0"/>
              <a:t>}</a:t>
            </a:r>
          </a:p>
          <a:p>
            <a:r>
              <a:rPr lang="en-US" altLang="ko-KR" sz="1400" dirty="0"/>
              <a:t>}</a:t>
            </a:r>
            <a:endParaRPr lang="ko-KR" altLang="en-US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565" y="1032098"/>
            <a:ext cx="4433453" cy="2521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직사각형 2"/>
          <p:cNvSpPr/>
          <p:nvPr/>
        </p:nvSpPr>
        <p:spPr>
          <a:xfrm>
            <a:off x="4780768" y="6021288"/>
            <a:ext cx="3848233" cy="646331"/>
          </a:xfrm>
          <a:prstGeom prst="rect">
            <a:avLst/>
          </a:prstGeom>
          <a:solidFill>
            <a:schemeClr val="accent2">
              <a:lumMod val="40000"/>
              <a:lumOff val="60000"/>
            </a:schemeClr>
          </a:solidFill>
        </p:spPr>
        <p:txBody>
          <a:bodyPr wrap="none">
            <a:spAutoFit/>
          </a:bodyPr>
          <a:lstStyle/>
          <a:p>
            <a:r>
              <a:rPr lang="ko-KR" altLang="en-US" b="1" dirty="0" smtClean="0"/>
              <a:t>자신의 공인인증서 </a:t>
            </a:r>
            <a:r>
              <a:rPr lang="en-US" altLang="ko-KR" b="1" dirty="0" err="1" smtClean="0"/>
              <a:t>signCert.der</a:t>
            </a:r>
            <a:r>
              <a:rPr lang="ko-KR" altLang="en-US" b="1" dirty="0" smtClean="0"/>
              <a:t>를 </a:t>
            </a:r>
            <a:endParaRPr lang="en-US" altLang="ko-KR" b="1" dirty="0" smtClean="0"/>
          </a:p>
          <a:p>
            <a:r>
              <a:rPr lang="ko-KR" altLang="en-US" b="1" dirty="0" smtClean="0"/>
              <a:t>프로젝트 폴더에 복사 후 실행 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52226291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공인인증서 검증하기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인증서를 검증하기 위해서는 인증기관의 인증서가 필요</a:t>
            </a:r>
            <a:endParaRPr lang="en-US" altLang="ko-KR" dirty="0" smtClean="0"/>
          </a:p>
          <a:p>
            <a:r>
              <a:rPr lang="ko-KR" altLang="en-US" dirty="0" smtClean="0"/>
              <a:t>인증기관의 인증서는 </a:t>
            </a:r>
            <a:r>
              <a:rPr lang="en-US" altLang="ko-KR" dirty="0" smtClean="0"/>
              <a:t>KISA </a:t>
            </a:r>
            <a:r>
              <a:rPr lang="ko-KR" altLang="en-US" dirty="0" smtClean="0"/>
              <a:t>에서 다운로드 </a:t>
            </a:r>
            <a:r>
              <a:rPr lang="en-US" altLang="ko-KR" dirty="0" smtClean="0"/>
              <a:t> </a:t>
            </a:r>
          </a:p>
          <a:p>
            <a:pPr lvl="1"/>
            <a:r>
              <a:rPr lang="en-US" altLang="ko-KR" dirty="0" smtClean="0"/>
              <a:t>http</a:t>
            </a:r>
            <a:r>
              <a:rPr lang="en-US" altLang="ko-KR" dirty="0"/>
              <a:t>://rootca.kisa.or.kr/kor/accredited/accredited03_01List.jsp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66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87624" y="2924944"/>
            <a:ext cx="5838648" cy="324036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" name="TextBox 4"/>
          <p:cNvSpPr txBox="1"/>
          <p:nvPr/>
        </p:nvSpPr>
        <p:spPr>
          <a:xfrm>
            <a:off x="1654059" y="6084004"/>
            <a:ext cx="118974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내 인증서</a:t>
            </a:r>
            <a:endParaRPr lang="ko-KR" altLang="en-US" dirty="0"/>
          </a:p>
        </p:txBody>
      </p:sp>
      <p:sp>
        <p:nvSpPr>
          <p:cNvPr id="6" name="TextBox 5"/>
          <p:cNvSpPr txBox="1"/>
          <p:nvPr/>
        </p:nvSpPr>
        <p:spPr>
          <a:xfrm>
            <a:off x="5364088" y="4797152"/>
            <a:ext cx="1717714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Yessign</a:t>
            </a:r>
            <a:r>
              <a:rPr lang="en-US" altLang="ko-KR" dirty="0" smtClean="0"/>
              <a:t> </a:t>
            </a:r>
            <a:r>
              <a:rPr lang="ko-KR" altLang="en-US" dirty="0" smtClean="0"/>
              <a:t>인증서</a:t>
            </a:r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5940152" y="3203684"/>
            <a:ext cx="2185150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Kisa</a:t>
            </a:r>
            <a:r>
              <a:rPr lang="en-US" altLang="ko-KR" dirty="0" smtClean="0"/>
              <a:t> </a:t>
            </a:r>
            <a:r>
              <a:rPr lang="en-US" altLang="ko-KR" dirty="0" err="1" smtClean="0"/>
              <a:t>rootCA</a:t>
            </a:r>
            <a:r>
              <a:rPr lang="en-US" altLang="ko-KR" dirty="0" smtClean="0"/>
              <a:t> </a:t>
            </a:r>
            <a:r>
              <a:rPr lang="ko-KR" altLang="en-US" dirty="0" smtClean="0"/>
              <a:t>인증서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8141335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인증경로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67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136" y="1394192"/>
            <a:ext cx="2765028" cy="345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6164" y="1694949"/>
            <a:ext cx="2757274" cy="344365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983437" y="1973297"/>
            <a:ext cx="2765027" cy="345334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6" name="직선 화살표 연결선 5"/>
          <p:cNvCxnSpPr/>
          <p:nvPr/>
        </p:nvCxnSpPr>
        <p:spPr>
          <a:xfrm>
            <a:off x="2339752" y="3482424"/>
            <a:ext cx="1224136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직선 화살표 연결선 10"/>
          <p:cNvCxnSpPr/>
          <p:nvPr/>
        </p:nvCxnSpPr>
        <p:spPr>
          <a:xfrm>
            <a:off x="5076056" y="3770456"/>
            <a:ext cx="1224136" cy="0"/>
          </a:xfrm>
          <a:prstGeom prst="straightConnector1">
            <a:avLst/>
          </a:prstGeom>
          <a:ln w="38100">
            <a:solidFill>
              <a:srgbClr val="C0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8" name="TextBox 7"/>
          <p:cNvSpPr txBox="1"/>
          <p:nvPr/>
        </p:nvSpPr>
        <p:spPr>
          <a:xfrm>
            <a:off x="1077995" y="5517232"/>
            <a:ext cx="1189749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내 인증서</a:t>
            </a:r>
            <a:endParaRPr lang="ko-KR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3563888" y="5507940"/>
            <a:ext cx="2057358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yessignCA</a:t>
            </a:r>
            <a:r>
              <a:rPr lang="en-US" altLang="ko-KR" dirty="0" smtClean="0"/>
              <a:t> Class 2</a:t>
            </a:r>
            <a:endParaRPr lang="ko-KR" altLang="en-US" dirty="0"/>
          </a:p>
        </p:txBody>
      </p:sp>
      <p:sp>
        <p:nvSpPr>
          <p:cNvPr id="14" name="TextBox 13"/>
          <p:cNvSpPr txBox="1"/>
          <p:nvPr/>
        </p:nvSpPr>
        <p:spPr>
          <a:xfrm>
            <a:off x="6588224" y="5517232"/>
            <a:ext cx="1738746" cy="369332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dirty="0" smtClean="0"/>
              <a:t>KISA </a:t>
            </a:r>
            <a:r>
              <a:rPr lang="en-US" altLang="ko-KR" dirty="0" err="1" smtClean="0"/>
              <a:t>RootCA</a:t>
            </a:r>
            <a:r>
              <a:rPr lang="en-US" altLang="ko-KR" dirty="0" smtClean="0"/>
              <a:t> 4</a:t>
            </a:r>
            <a:endParaRPr lang="ko-KR" alt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964697" y="5886564"/>
            <a:ext cx="144706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signCert.der</a:t>
            </a:r>
            <a:endParaRPr lang="ko-KR" altLang="en-US" dirty="0"/>
          </a:p>
        </p:txBody>
      </p:sp>
      <p:sp>
        <p:nvSpPr>
          <p:cNvPr id="16" name="TextBox 15"/>
          <p:cNvSpPr txBox="1"/>
          <p:nvPr/>
        </p:nvSpPr>
        <p:spPr>
          <a:xfrm>
            <a:off x="3948058" y="5877272"/>
            <a:ext cx="134402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 err="1" smtClean="0"/>
              <a:t>yessign.der</a:t>
            </a:r>
            <a:endParaRPr lang="ko-KR" altLang="en-US" dirty="0"/>
          </a:p>
        </p:txBody>
      </p:sp>
      <p:sp>
        <p:nvSpPr>
          <p:cNvPr id="17" name="TextBox 16"/>
          <p:cNvSpPr txBox="1"/>
          <p:nvPr/>
        </p:nvSpPr>
        <p:spPr>
          <a:xfrm>
            <a:off x="6444208" y="5877272"/>
            <a:ext cx="197272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altLang="ko-KR" dirty="0"/>
              <a:t>r</a:t>
            </a:r>
            <a:r>
              <a:rPr lang="en-US" altLang="ko-KR" dirty="0" smtClean="0"/>
              <a:t>oot-rsa-sha2.der</a:t>
            </a:r>
            <a:endParaRPr lang="ko-KR" alt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2411760" y="6372036"/>
            <a:ext cx="5105885" cy="369332"/>
          </a:xfrm>
          <a:prstGeom prst="rect">
            <a:avLst/>
          </a:prstGeom>
          <a:solidFill>
            <a:schemeClr val="accent5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smtClean="0"/>
              <a:t>프로젝트 폴더에 </a:t>
            </a:r>
            <a:r>
              <a:rPr lang="en-US" altLang="ko-KR" dirty="0" smtClean="0"/>
              <a:t>3</a:t>
            </a:r>
            <a:r>
              <a:rPr lang="ko-KR" altLang="en-US" dirty="0" smtClean="0"/>
              <a:t>개 파일을 </a:t>
            </a:r>
            <a:r>
              <a:rPr lang="ko-KR" altLang="en-US" dirty="0" err="1" smtClean="0"/>
              <a:t>다운로드하여</a:t>
            </a:r>
            <a:r>
              <a:rPr lang="ko-KR" altLang="en-US" dirty="0" smtClean="0"/>
              <a:t> 저장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4979340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공인인증서 검증하기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: </a:t>
            </a:r>
            <a:r>
              <a:rPr lang="en-US" altLang="ko-KR" b="1" dirty="0" smtClean="0"/>
              <a:t>CertValidateExample.java</a:t>
            </a:r>
            <a:endParaRPr lang="ko-KR" altLang="en-US" b="1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68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27088" y="1844824"/>
            <a:ext cx="7599901" cy="4832092"/>
          </a:xfrm>
          <a:prstGeom prst="rect">
            <a:avLst/>
          </a:prstGeom>
          <a:solidFill>
            <a:schemeClr val="tx2">
              <a:lumMod val="20000"/>
              <a:lumOff val="8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// </a:t>
            </a:r>
            <a:r>
              <a:rPr lang="ko-KR" altLang="en-US" sz="1400" dirty="0"/>
              <a:t>애플리케이션 실행 시 </a:t>
            </a:r>
            <a:r>
              <a:rPr lang="en-US" altLang="ko-KR" sz="1400" dirty="0"/>
              <a:t>Bouncy Castle Provider</a:t>
            </a:r>
            <a:r>
              <a:rPr lang="ko-KR" altLang="en-US" sz="1400" dirty="0"/>
              <a:t>를 추가한다</a:t>
            </a:r>
            <a:r>
              <a:rPr lang="en-US" altLang="ko-KR" sz="1400" dirty="0"/>
              <a:t>.</a:t>
            </a:r>
          </a:p>
          <a:p>
            <a:r>
              <a:rPr lang="en-US" altLang="ko-KR" sz="1400" dirty="0" err="1"/>
              <a:t>Security.</a:t>
            </a:r>
            <a:r>
              <a:rPr lang="en-US" altLang="ko-KR" sz="1400" i="1" dirty="0" err="1"/>
              <a:t>addProvider</a:t>
            </a:r>
            <a:r>
              <a:rPr lang="en-US" altLang="ko-KR" sz="1400" i="1" dirty="0"/>
              <a:t>(</a:t>
            </a:r>
            <a:r>
              <a:rPr lang="en-US" altLang="ko-KR" sz="1400" b="1" i="1" dirty="0"/>
              <a:t>new </a:t>
            </a:r>
            <a:r>
              <a:rPr lang="en-US" altLang="ko-KR" sz="1400" b="1" i="1" dirty="0" err="1"/>
              <a:t>BouncyCastleProvider</a:t>
            </a:r>
            <a:r>
              <a:rPr lang="en-US" altLang="ko-KR" sz="1400" b="1" i="1" dirty="0" smtClean="0"/>
              <a:t>());</a:t>
            </a:r>
          </a:p>
          <a:p>
            <a:endParaRPr lang="en-US" altLang="ko-KR" sz="1400" b="1" i="1" dirty="0"/>
          </a:p>
          <a:p>
            <a:r>
              <a:rPr lang="en-US" altLang="ko-KR" sz="1400" dirty="0" smtClean="0"/>
              <a:t>// </a:t>
            </a:r>
            <a:r>
              <a:rPr lang="ko-KR" altLang="en-US" sz="1400" dirty="0" smtClean="0"/>
              <a:t>인증서</a:t>
            </a:r>
            <a:r>
              <a:rPr lang="en-US" altLang="ko-KR" sz="1400" dirty="0" smtClean="0"/>
              <a:t> </a:t>
            </a:r>
            <a:r>
              <a:rPr lang="ko-KR" altLang="en-US" sz="1400" dirty="0" smtClean="0"/>
              <a:t>읽어오기 </a:t>
            </a:r>
            <a:endParaRPr lang="en-US" altLang="ko-KR" sz="1400" dirty="0"/>
          </a:p>
          <a:p>
            <a:r>
              <a:rPr lang="en-US" altLang="ko-KR" sz="1400" dirty="0" err="1"/>
              <a:t>CertificateFactory</a:t>
            </a:r>
            <a:r>
              <a:rPr lang="en-US" altLang="ko-KR" sz="1400" dirty="0"/>
              <a:t> </a:t>
            </a:r>
            <a:r>
              <a:rPr lang="en-US" altLang="ko-KR" sz="1400" dirty="0" err="1"/>
              <a:t>certificateFactory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CertificateFactory.</a:t>
            </a:r>
            <a:r>
              <a:rPr lang="en-US" altLang="ko-KR" sz="1400" i="1" dirty="0" err="1"/>
              <a:t>getInstance</a:t>
            </a:r>
            <a:r>
              <a:rPr lang="en-US" altLang="ko-KR" sz="1400" i="1" dirty="0"/>
              <a:t>("X.509");</a:t>
            </a:r>
          </a:p>
          <a:p>
            <a:r>
              <a:rPr lang="en-US" altLang="ko-KR" sz="1400" dirty="0"/>
              <a:t>File </a:t>
            </a:r>
            <a:r>
              <a:rPr lang="en-US" altLang="ko-KR" sz="1400" dirty="0" err="1"/>
              <a:t>certFile</a:t>
            </a:r>
            <a:r>
              <a:rPr lang="en-US" altLang="ko-KR" sz="1400" dirty="0"/>
              <a:t> = </a:t>
            </a:r>
            <a:r>
              <a:rPr lang="en-US" altLang="ko-KR" sz="1400" b="1" dirty="0"/>
              <a:t>new File("</a:t>
            </a:r>
            <a:r>
              <a:rPr lang="en-US" altLang="ko-KR" sz="1400" b="1" dirty="0" err="1"/>
              <a:t>signCert.der</a:t>
            </a:r>
            <a:r>
              <a:rPr lang="en-US" altLang="ko-KR" sz="1400" b="1" dirty="0"/>
              <a:t>");</a:t>
            </a:r>
          </a:p>
          <a:p>
            <a:r>
              <a:rPr lang="en-US" altLang="ko-KR" sz="1400" dirty="0"/>
              <a:t>X509Certificate cert = </a:t>
            </a:r>
            <a:r>
              <a:rPr lang="en-US" altLang="ko-KR" sz="1400" i="1" dirty="0" err="1"/>
              <a:t>generateCertificate</a:t>
            </a:r>
            <a:r>
              <a:rPr lang="en-US" altLang="ko-KR" sz="1400" i="1" dirty="0"/>
              <a:t>(</a:t>
            </a:r>
            <a:r>
              <a:rPr lang="en-US" altLang="ko-KR" sz="1400" i="1" dirty="0" err="1"/>
              <a:t>certificateFactory</a:t>
            </a:r>
            <a:r>
              <a:rPr lang="en-US" altLang="ko-KR" sz="1400" i="1" dirty="0"/>
              <a:t>, </a:t>
            </a:r>
            <a:r>
              <a:rPr lang="en-US" altLang="ko-KR" sz="1400" i="1" dirty="0" err="1"/>
              <a:t>certFile</a:t>
            </a:r>
            <a:r>
              <a:rPr lang="en-US" altLang="ko-KR" sz="1400" i="1" dirty="0"/>
              <a:t>);</a:t>
            </a:r>
          </a:p>
          <a:p>
            <a:r>
              <a:rPr lang="en-US" altLang="ko-KR" sz="1400" dirty="0"/>
              <a:t>File </a:t>
            </a:r>
            <a:r>
              <a:rPr lang="en-US" altLang="ko-KR" sz="1400" dirty="0" err="1"/>
              <a:t>yessginFile</a:t>
            </a:r>
            <a:r>
              <a:rPr lang="en-US" altLang="ko-KR" sz="1400" dirty="0"/>
              <a:t> = </a:t>
            </a:r>
            <a:r>
              <a:rPr lang="en-US" altLang="ko-KR" sz="1400" b="1" dirty="0"/>
              <a:t>new File("</a:t>
            </a:r>
            <a:r>
              <a:rPr lang="en-US" altLang="ko-KR" sz="1400" b="1" dirty="0" err="1"/>
              <a:t>yessign.der</a:t>
            </a:r>
            <a:r>
              <a:rPr lang="en-US" altLang="ko-KR" sz="1400" b="1" dirty="0"/>
              <a:t>");</a:t>
            </a:r>
          </a:p>
          <a:p>
            <a:r>
              <a:rPr lang="en-US" altLang="ko-KR" sz="1400" dirty="0"/>
              <a:t>X509Certificate </a:t>
            </a:r>
            <a:r>
              <a:rPr lang="en-US" altLang="ko-KR" sz="1400" dirty="0" err="1"/>
              <a:t>yessign</a:t>
            </a:r>
            <a:r>
              <a:rPr lang="en-US" altLang="ko-KR" sz="1400" dirty="0"/>
              <a:t> = </a:t>
            </a:r>
            <a:r>
              <a:rPr lang="en-US" altLang="ko-KR" sz="1400" i="1" dirty="0" err="1"/>
              <a:t>generateCertificate</a:t>
            </a:r>
            <a:r>
              <a:rPr lang="en-US" altLang="ko-KR" sz="1400" i="1" dirty="0"/>
              <a:t>(</a:t>
            </a:r>
            <a:r>
              <a:rPr lang="en-US" altLang="ko-KR" sz="1400" i="1" dirty="0" err="1"/>
              <a:t>certificateFactory</a:t>
            </a:r>
            <a:r>
              <a:rPr lang="en-US" altLang="ko-KR" sz="1400" i="1" dirty="0"/>
              <a:t>, </a:t>
            </a:r>
            <a:r>
              <a:rPr lang="en-US" altLang="ko-KR" sz="1400" i="1" dirty="0" err="1"/>
              <a:t>yessginFile</a:t>
            </a:r>
            <a:r>
              <a:rPr lang="en-US" altLang="ko-KR" sz="1400" i="1" dirty="0"/>
              <a:t>);</a:t>
            </a:r>
          </a:p>
          <a:p>
            <a:r>
              <a:rPr lang="en-US" altLang="ko-KR" sz="1400" dirty="0"/>
              <a:t>File </a:t>
            </a:r>
            <a:r>
              <a:rPr lang="en-US" altLang="ko-KR" sz="1400" dirty="0" err="1"/>
              <a:t>trustFile</a:t>
            </a:r>
            <a:r>
              <a:rPr lang="en-US" altLang="ko-KR" sz="1400" dirty="0"/>
              <a:t> = </a:t>
            </a:r>
            <a:r>
              <a:rPr lang="en-US" altLang="ko-KR" sz="1400" b="1" dirty="0"/>
              <a:t>new File("root-rsa-sha2.der");</a:t>
            </a:r>
          </a:p>
          <a:p>
            <a:r>
              <a:rPr lang="en-US" altLang="ko-KR" sz="1400" dirty="0"/>
              <a:t>X509Certificate trust = </a:t>
            </a:r>
            <a:r>
              <a:rPr lang="en-US" altLang="ko-KR" sz="1400" i="1" dirty="0" err="1"/>
              <a:t>generateCertificate</a:t>
            </a:r>
            <a:r>
              <a:rPr lang="en-US" altLang="ko-KR" sz="1400" i="1" dirty="0"/>
              <a:t>(</a:t>
            </a:r>
            <a:r>
              <a:rPr lang="en-US" altLang="ko-KR" sz="1400" i="1" dirty="0" err="1"/>
              <a:t>certificateFactory</a:t>
            </a:r>
            <a:r>
              <a:rPr lang="en-US" altLang="ko-KR" sz="1400" i="1" dirty="0"/>
              <a:t>, </a:t>
            </a:r>
            <a:r>
              <a:rPr lang="en-US" altLang="ko-KR" sz="1400" i="1" dirty="0" err="1"/>
              <a:t>trustFile</a:t>
            </a:r>
            <a:r>
              <a:rPr lang="en-US" altLang="ko-KR" sz="1400" i="1" dirty="0" smtClean="0"/>
              <a:t>);</a:t>
            </a:r>
          </a:p>
          <a:p>
            <a:endParaRPr lang="en-US" altLang="ko-KR" sz="1400" i="1" dirty="0"/>
          </a:p>
          <a:p>
            <a:r>
              <a:rPr lang="en-US" altLang="ko-KR" sz="1400" dirty="0"/>
              <a:t>// </a:t>
            </a:r>
            <a:r>
              <a:rPr lang="ko-KR" altLang="en-US" sz="1400" dirty="0"/>
              <a:t>인증서 검증을 위한 인증경로 생성 </a:t>
            </a:r>
          </a:p>
          <a:p>
            <a:r>
              <a:rPr lang="en-US" altLang="ko-KR" sz="1400" dirty="0"/>
              <a:t>List&lt;X509Certificate&gt; certificates = </a:t>
            </a:r>
            <a:r>
              <a:rPr lang="en-US" altLang="ko-KR" sz="1400" b="1" dirty="0"/>
              <a:t>new </a:t>
            </a:r>
            <a:r>
              <a:rPr lang="en-US" altLang="ko-KR" sz="1400" b="1" dirty="0" err="1"/>
              <a:t>ArrayList</a:t>
            </a:r>
            <a:r>
              <a:rPr lang="en-US" altLang="ko-KR" sz="1400" b="1" dirty="0"/>
              <a:t>&lt;X509Certificate&gt;();</a:t>
            </a:r>
          </a:p>
          <a:p>
            <a:r>
              <a:rPr lang="en-US" altLang="ko-KR" sz="1400" dirty="0" err="1"/>
              <a:t>certificates.add</a:t>
            </a:r>
            <a:r>
              <a:rPr lang="en-US" altLang="ko-KR" sz="1400" dirty="0"/>
              <a:t>(cert); // </a:t>
            </a:r>
            <a:r>
              <a:rPr lang="ko-KR" altLang="en-US" sz="1400" dirty="0"/>
              <a:t>공인인증서 추가</a:t>
            </a:r>
          </a:p>
          <a:p>
            <a:r>
              <a:rPr lang="en-US" altLang="ko-KR" sz="1400" dirty="0" err="1"/>
              <a:t>certificates.add</a:t>
            </a:r>
            <a:r>
              <a:rPr lang="en-US" altLang="ko-KR" sz="1400" dirty="0"/>
              <a:t>(</a:t>
            </a:r>
            <a:r>
              <a:rPr lang="en-US" altLang="ko-KR" sz="1400" dirty="0" err="1"/>
              <a:t>yessign</a:t>
            </a:r>
            <a:r>
              <a:rPr lang="en-US" altLang="ko-KR" sz="1400" dirty="0"/>
              <a:t>); // </a:t>
            </a:r>
            <a:r>
              <a:rPr lang="en-US" altLang="ko-KR" sz="1400" u="sng" dirty="0" err="1"/>
              <a:t>yessign</a:t>
            </a:r>
            <a:r>
              <a:rPr lang="en-US" altLang="ko-KR" sz="1400" u="sng" dirty="0"/>
              <a:t> </a:t>
            </a:r>
            <a:r>
              <a:rPr lang="ko-KR" altLang="en-US" sz="1400" u="sng" dirty="0"/>
              <a:t>인증서 추가</a:t>
            </a:r>
          </a:p>
          <a:p>
            <a:r>
              <a:rPr lang="en-US" altLang="ko-KR" sz="1400" dirty="0" err="1"/>
              <a:t>CertPath</a:t>
            </a:r>
            <a:r>
              <a:rPr lang="en-US" altLang="ko-KR" sz="1400" dirty="0"/>
              <a:t> </a:t>
            </a:r>
            <a:r>
              <a:rPr lang="en-US" altLang="ko-KR" sz="1400" dirty="0" err="1"/>
              <a:t>certPath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certificateFactory.generateCertPath</a:t>
            </a:r>
            <a:r>
              <a:rPr lang="en-US" altLang="ko-KR" sz="1400" dirty="0"/>
              <a:t>(certificates);</a:t>
            </a:r>
          </a:p>
          <a:p>
            <a:r>
              <a:rPr lang="en-US" altLang="ko-KR" sz="1400" dirty="0" err="1"/>
              <a:t>TrustAnchor</a:t>
            </a:r>
            <a:r>
              <a:rPr lang="en-US" altLang="ko-KR" sz="1400" dirty="0"/>
              <a:t> anchor = </a:t>
            </a:r>
            <a:r>
              <a:rPr lang="en-US" altLang="ko-KR" sz="1400" b="1" dirty="0"/>
              <a:t>new </a:t>
            </a:r>
            <a:r>
              <a:rPr lang="en-US" altLang="ko-KR" sz="1400" b="1" dirty="0" err="1"/>
              <a:t>TrustAnchor</a:t>
            </a:r>
            <a:r>
              <a:rPr lang="en-US" altLang="ko-KR" sz="1400" b="1" dirty="0"/>
              <a:t>(trust, null); // </a:t>
            </a:r>
            <a:r>
              <a:rPr lang="ko-KR" altLang="en-US" sz="1400" b="1" dirty="0"/>
              <a:t>루트인증서를 </a:t>
            </a:r>
            <a:r>
              <a:rPr lang="en-US" altLang="ko-KR" sz="1400" b="1" dirty="0" err="1"/>
              <a:t>TrustAnchor</a:t>
            </a:r>
            <a:r>
              <a:rPr lang="ko-KR" altLang="en-US" sz="1400" b="1" dirty="0"/>
              <a:t>로 등록 </a:t>
            </a:r>
          </a:p>
          <a:p>
            <a:r>
              <a:rPr lang="en-US" altLang="ko-KR" sz="1400" dirty="0" err="1"/>
              <a:t>PKIXParameters</a:t>
            </a:r>
            <a:r>
              <a:rPr lang="en-US" altLang="ko-KR" sz="1400" dirty="0"/>
              <a:t> </a:t>
            </a:r>
            <a:r>
              <a:rPr lang="en-US" altLang="ko-KR" sz="1400" dirty="0" err="1"/>
              <a:t>params</a:t>
            </a:r>
            <a:r>
              <a:rPr lang="en-US" altLang="ko-KR" sz="1400" dirty="0"/>
              <a:t> = </a:t>
            </a:r>
            <a:r>
              <a:rPr lang="en-US" altLang="ko-KR" sz="1400" b="1" dirty="0"/>
              <a:t>new </a:t>
            </a:r>
            <a:r>
              <a:rPr lang="en-US" altLang="ko-KR" sz="1400" b="1" dirty="0" err="1"/>
              <a:t>PKIXParameters</a:t>
            </a:r>
            <a:r>
              <a:rPr lang="en-US" altLang="ko-KR" sz="1400" b="1" dirty="0"/>
              <a:t>(</a:t>
            </a:r>
            <a:r>
              <a:rPr lang="en-US" altLang="ko-KR" sz="1400" b="1" dirty="0" err="1"/>
              <a:t>Collections.</a:t>
            </a:r>
            <a:r>
              <a:rPr lang="en-US" altLang="ko-KR" sz="1400" b="1" i="1" dirty="0" err="1"/>
              <a:t>singleton</a:t>
            </a:r>
            <a:r>
              <a:rPr lang="en-US" altLang="ko-KR" sz="1400" b="1" i="1" dirty="0"/>
              <a:t>(anchor));</a:t>
            </a:r>
          </a:p>
          <a:p>
            <a:r>
              <a:rPr lang="en-US" altLang="ko-KR" sz="1400" dirty="0" err="1"/>
              <a:t>params.setRevocationEnabled</a:t>
            </a:r>
            <a:r>
              <a:rPr lang="en-US" altLang="ko-KR" sz="1400" dirty="0"/>
              <a:t>(</a:t>
            </a:r>
            <a:r>
              <a:rPr lang="en-US" altLang="ko-KR" sz="1400" b="1" dirty="0"/>
              <a:t>false); // </a:t>
            </a:r>
            <a:r>
              <a:rPr lang="ko-KR" altLang="en-US" sz="1400" b="1" dirty="0"/>
              <a:t>폐기 정보 비활성화</a:t>
            </a:r>
            <a:r>
              <a:rPr lang="en-US" altLang="ko-KR" sz="1400" b="1" dirty="0"/>
              <a:t>, CRL </a:t>
            </a:r>
            <a:r>
              <a:rPr lang="ko-KR" altLang="en-US" sz="1400" b="1" dirty="0"/>
              <a:t>검증은 건너뜀 </a:t>
            </a:r>
          </a:p>
          <a:p>
            <a:r>
              <a:rPr lang="en-US" altLang="ko-KR" sz="1400" dirty="0" err="1"/>
              <a:t>CertPathValidator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cpv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CertPathValidator.</a:t>
            </a:r>
            <a:r>
              <a:rPr lang="en-US" altLang="ko-KR" sz="1400" i="1" dirty="0" err="1"/>
              <a:t>getInstance</a:t>
            </a:r>
            <a:r>
              <a:rPr lang="en-US" altLang="ko-KR" sz="1400" i="1" dirty="0"/>
              <a:t>("PKIX", "BC");</a:t>
            </a:r>
          </a:p>
          <a:p>
            <a:r>
              <a:rPr lang="en-US" altLang="ko-KR" sz="1400" dirty="0" err="1"/>
              <a:t>PKIXCertPathValidatorResult</a:t>
            </a:r>
            <a:r>
              <a:rPr lang="en-US" altLang="ko-KR" sz="1400" dirty="0"/>
              <a:t> result;  // </a:t>
            </a:r>
            <a:r>
              <a:rPr lang="ko-KR" altLang="en-US" sz="1400" dirty="0"/>
              <a:t>검증결과를 저장 </a:t>
            </a:r>
          </a:p>
        </p:txBody>
      </p:sp>
    </p:spTree>
    <p:extLst>
      <p:ext uri="{BB962C8B-B14F-4D97-AF65-F5344CB8AC3E}">
        <p14:creationId xmlns:p14="http://schemas.microsoft.com/office/powerpoint/2010/main" val="17640825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공인인증서 검증하기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검증 결과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69</a:t>
            </a:fld>
            <a:endParaRPr lang="ko-KR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43608" y="1844824"/>
            <a:ext cx="6153150" cy="44862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6570004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공개키인증서</a:t>
            </a:r>
            <a:r>
              <a:rPr lang="ko-KR" altLang="en-US" dirty="0" smtClean="0"/>
              <a:t>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pPr marL="320040" lvl="1" indent="-320040">
              <a:spcBef>
                <a:spcPts val="700"/>
              </a:spcBef>
              <a:buClr>
                <a:schemeClr val="accent2"/>
              </a:buClr>
              <a:buSzPct val="60000"/>
              <a:buFont typeface="Wingdings"/>
              <a:buChar char=""/>
            </a:pPr>
            <a:r>
              <a:rPr lang="ko-KR" altLang="en-US" sz="2400" dirty="0" err="1" smtClean="0"/>
              <a:t>공개키인증서</a:t>
            </a:r>
            <a:r>
              <a:rPr lang="ko-KR" altLang="en-US" sz="2400" dirty="0" smtClean="0"/>
              <a:t> 표준 </a:t>
            </a:r>
            <a:endParaRPr lang="en-US" altLang="ko-KR" sz="2400" dirty="0" smtClean="0"/>
          </a:p>
          <a:p>
            <a:pPr marL="594360" lvl="2" indent="-320040">
              <a:spcBef>
                <a:spcPts val="700"/>
              </a:spcBef>
              <a:buSzPct val="60000"/>
              <a:buFont typeface="Wingdings"/>
              <a:buChar char=""/>
            </a:pPr>
            <a:r>
              <a:rPr lang="en-US" altLang="ko-KR" sz="2200" dirty="0" smtClean="0"/>
              <a:t>X.509</a:t>
            </a:r>
            <a:r>
              <a:rPr lang="en-US" altLang="ko-KR" sz="2200" dirty="0"/>
              <a:t>, The Directory: Authentication Framework, 1993.</a:t>
            </a:r>
          </a:p>
          <a:p>
            <a:r>
              <a:rPr lang="ko-KR" altLang="en-US" dirty="0" smtClean="0"/>
              <a:t>인증서의 구성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</a:t>
            </a:fld>
            <a:endParaRPr lang="ko-KR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2780928"/>
            <a:ext cx="6086955" cy="381642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136111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인증서 종합 예제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예제</a:t>
            </a:r>
            <a:r>
              <a:rPr lang="en-US" altLang="ko-KR" dirty="0" smtClean="0"/>
              <a:t>: </a:t>
            </a:r>
            <a:r>
              <a:rPr lang="en-US" altLang="ko-KR" b="1" dirty="0" smtClean="0"/>
              <a:t>CertificateTest.java</a:t>
            </a:r>
          </a:p>
          <a:p>
            <a:r>
              <a:rPr lang="ko-KR" altLang="en-US" dirty="0" smtClean="0"/>
              <a:t>포함하는 기능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인증서 발급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루트 인증기관</a:t>
            </a:r>
            <a:r>
              <a:rPr lang="en-US" altLang="ko-KR" dirty="0" smtClean="0"/>
              <a:t> </a:t>
            </a:r>
            <a:r>
              <a:rPr lang="ko-KR" altLang="en-US" dirty="0" smtClean="0"/>
              <a:t>인증서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중간 인증기관 인증서 </a:t>
            </a:r>
            <a:endParaRPr lang="en-US" altLang="ko-KR" dirty="0" smtClean="0"/>
          </a:p>
          <a:p>
            <a:pPr lvl="2"/>
            <a:r>
              <a:rPr lang="ko-KR" altLang="en-US" dirty="0" smtClean="0"/>
              <a:t>사용자 </a:t>
            </a:r>
            <a:r>
              <a:rPr lang="en-US" altLang="ko-KR" dirty="0" smtClean="0"/>
              <a:t>Alice</a:t>
            </a:r>
            <a:r>
              <a:rPr lang="ko-KR" altLang="en-US" dirty="0" smtClean="0"/>
              <a:t>의 인증서 </a:t>
            </a:r>
            <a:endParaRPr lang="en-US" altLang="ko-KR" dirty="0"/>
          </a:p>
          <a:p>
            <a:pPr lvl="1"/>
            <a:r>
              <a:rPr lang="ko-KR" altLang="en-US" dirty="0" smtClean="0"/>
              <a:t>인증서취소목록 </a:t>
            </a:r>
            <a:r>
              <a:rPr lang="en-US" altLang="ko-KR" dirty="0" smtClean="0"/>
              <a:t>(CRL) </a:t>
            </a:r>
            <a:r>
              <a:rPr lang="ko-KR" altLang="en-US" dirty="0" smtClean="0"/>
              <a:t>이용하기</a:t>
            </a:r>
            <a:r>
              <a:rPr lang="en-US" altLang="ko-KR" dirty="0" smtClean="0"/>
              <a:t> </a:t>
            </a:r>
            <a:endParaRPr lang="en-US" altLang="ko-KR" dirty="0"/>
          </a:p>
          <a:p>
            <a:pPr lvl="1"/>
            <a:r>
              <a:rPr lang="ko-KR" altLang="en-US" dirty="0" smtClean="0"/>
              <a:t>인증서를 파일로 저장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파일에서 읽어오기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개인키를</a:t>
            </a:r>
            <a:r>
              <a:rPr lang="ko-KR" altLang="en-US" dirty="0" smtClean="0"/>
              <a:t> 파일로 저장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파일에서 읽어오기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RSA </a:t>
            </a:r>
            <a:r>
              <a:rPr lang="ko-KR" altLang="en-US" dirty="0" smtClean="0"/>
              <a:t>암호화</a:t>
            </a:r>
            <a:r>
              <a:rPr lang="en-US" altLang="ko-KR" dirty="0" smtClean="0"/>
              <a:t>(</a:t>
            </a:r>
            <a:r>
              <a:rPr lang="ko-KR" altLang="en-US" dirty="0" smtClean="0"/>
              <a:t>공개키</a:t>
            </a:r>
            <a:r>
              <a:rPr lang="en-US" altLang="ko-KR" dirty="0" smtClean="0"/>
              <a:t>), </a:t>
            </a:r>
            <a:r>
              <a:rPr lang="ko-KR" altLang="en-US" dirty="0" err="1" smtClean="0"/>
              <a:t>복호화</a:t>
            </a:r>
            <a:r>
              <a:rPr lang="en-US" altLang="ko-KR" dirty="0" smtClean="0"/>
              <a:t>(</a:t>
            </a:r>
            <a:r>
              <a:rPr lang="ko-KR" altLang="en-US" dirty="0" smtClean="0"/>
              <a:t>개인키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RSA </a:t>
            </a:r>
            <a:r>
              <a:rPr lang="ko-KR" altLang="en-US" dirty="0" smtClean="0"/>
              <a:t>서명 생성</a:t>
            </a:r>
            <a:r>
              <a:rPr lang="en-US" altLang="ko-KR" dirty="0" smtClean="0"/>
              <a:t>(</a:t>
            </a:r>
            <a:r>
              <a:rPr lang="ko-KR" altLang="en-US" dirty="0" smtClean="0"/>
              <a:t>개인키</a:t>
            </a:r>
            <a:r>
              <a:rPr lang="en-US" altLang="ko-KR" dirty="0" smtClean="0"/>
              <a:t>), </a:t>
            </a:r>
            <a:r>
              <a:rPr lang="ko-KR" altLang="en-US" dirty="0" smtClean="0"/>
              <a:t>서명 검증</a:t>
            </a:r>
            <a:r>
              <a:rPr lang="en-US" altLang="ko-KR" dirty="0" smtClean="0"/>
              <a:t>(</a:t>
            </a:r>
            <a:r>
              <a:rPr lang="ko-KR" altLang="en-US" dirty="0" smtClean="0"/>
              <a:t>공개키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CRL</a:t>
            </a:r>
            <a:r>
              <a:rPr lang="ko-KR" altLang="en-US" dirty="0" smtClean="0"/>
              <a:t>로 인증서 폐기 여부 검증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인증경로 생성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검증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70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74948920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</a:t>
            </a:r>
            <a:r>
              <a:rPr lang="ko-KR" altLang="en-US" dirty="0" smtClean="0"/>
              <a:t>개의 함수 선언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1. RSA </a:t>
            </a:r>
            <a:r>
              <a:rPr lang="ko-KR" altLang="en-US" dirty="0" err="1" smtClean="0"/>
              <a:t>키생성</a:t>
            </a:r>
            <a:r>
              <a:rPr lang="ko-KR" altLang="en-US" dirty="0" smtClean="0"/>
              <a:t> 함수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71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988840"/>
            <a:ext cx="8002255" cy="160043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// 1. RSA </a:t>
            </a:r>
            <a:r>
              <a:rPr lang="ko-KR" altLang="en-US" sz="1600" dirty="0" err="1"/>
              <a:t>키생성</a:t>
            </a:r>
            <a:r>
              <a:rPr lang="ko-KR" altLang="en-US" sz="1600" dirty="0"/>
              <a:t> 함수 </a:t>
            </a:r>
            <a:r>
              <a:rPr lang="en-US" altLang="ko-KR" sz="1600" dirty="0"/>
              <a:t>- </a:t>
            </a:r>
            <a:r>
              <a:rPr lang="en-US" altLang="ko-KR" sz="1600" dirty="0" err="1"/>
              <a:t>KeyPair</a:t>
            </a:r>
            <a:r>
              <a:rPr lang="ko-KR" altLang="en-US" sz="1600" dirty="0"/>
              <a:t>를 리턴 </a:t>
            </a:r>
          </a:p>
          <a:p>
            <a:r>
              <a:rPr lang="en-US" altLang="ko-KR" sz="1600" b="1" dirty="0"/>
              <a:t>public static </a:t>
            </a:r>
            <a:r>
              <a:rPr lang="en-US" altLang="ko-KR" sz="1600" b="1" dirty="0" err="1"/>
              <a:t>KeyPair</a:t>
            </a:r>
            <a:r>
              <a:rPr lang="en-US" altLang="ko-KR" sz="1600" b="1" dirty="0"/>
              <a:t> </a:t>
            </a:r>
            <a:r>
              <a:rPr lang="en-US" altLang="ko-KR" sz="1600" b="1" dirty="0" err="1"/>
              <a:t>generateRSAKeyPair</a:t>
            </a:r>
            <a:r>
              <a:rPr lang="en-US" altLang="ko-KR" sz="1600" b="1" dirty="0"/>
              <a:t>() throws </a:t>
            </a:r>
            <a:r>
              <a:rPr lang="en-US" altLang="ko-KR" sz="1600" b="1" dirty="0" err="1"/>
              <a:t>NoSuchAlgorithmException</a:t>
            </a:r>
            <a:r>
              <a:rPr lang="en-US" altLang="ko-KR" sz="1600" b="1" dirty="0"/>
              <a:t> {</a:t>
            </a:r>
          </a:p>
          <a:p>
            <a:pPr lvl="1"/>
            <a:r>
              <a:rPr lang="en-US" altLang="ko-KR" sz="1600" dirty="0" err="1"/>
              <a:t>KeyPairGenerator</a:t>
            </a:r>
            <a:r>
              <a:rPr lang="en-US" altLang="ko-KR" sz="1600" dirty="0"/>
              <a:t> </a:t>
            </a:r>
            <a:r>
              <a:rPr lang="en-US" altLang="ko-KR" sz="1600" dirty="0" err="1"/>
              <a:t>kpg</a:t>
            </a:r>
            <a:r>
              <a:rPr lang="en-US" altLang="ko-KR" sz="1600" dirty="0"/>
              <a:t>  = </a:t>
            </a:r>
            <a:r>
              <a:rPr lang="en-US" altLang="ko-KR" sz="1600" dirty="0" err="1"/>
              <a:t>KeyPairGenerator.</a:t>
            </a:r>
            <a:r>
              <a:rPr lang="en-US" altLang="ko-KR" sz="1600" i="1" dirty="0" err="1"/>
              <a:t>getInstance</a:t>
            </a:r>
            <a:r>
              <a:rPr lang="en-US" altLang="ko-KR" sz="1600" i="1" dirty="0"/>
              <a:t>("RSA");</a:t>
            </a:r>
          </a:p>
          <a:p>
            <a:pPr lvl="1"/>
            <a:r>
              <a:rPr lang="en-US" altLang="ko-KR" sz="1600" dirty="0" err="1"/>
              <a:t>kpg.initialize</a:t>
            </a:r>
            <a:r>
              <a:rPr lang="en-US" altLang="ko-KR" sz="1600" dirty="0"/>
              <a:t>(1024);</a:t>
            </a:r>
          </a:p>
          <a:p>
            <a:pPr lvl="1"/>
            <a:r>
              <a:rPr lang="en-US" altLang="ko-KR" sz="1600" b="1" dirty="0"/>
              <a:t>return </a:t>
            </a:r>
            <a:r>
              <a:rPr lang="en-US" altLang="ko-KR" sz="1600" b="1" dirty="0" err="1"/>
              <a:t>kpg.genKeyPair</a:t>
            </a:r>
            <a:r>
              <a:rPr lang="en-US" altLang="ko-KR" sz="1600" b="1" dirty="0"/>
              <a:t>();</a:t>
            </a:r>
          </a:p>
          <a:p>
            <a:r>
              <a:rPr lang="en-US" altLang="ko-KR" sz="1600" dirty="0"/>
              <a:t>}</a:t>
            </a:r>
            <a:endParaRPr lang="ko-KR" alt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611560" y="3913311"/>
            <a:ext cx="3853940" cy="30777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err="1" smtClean="0"/>
              <a:t>필요시</a:t>
            </a:r>
            <a:r>
              <a:rPr lang="ko-KR" altLang="en-US" sz="1400" dirty="0" smtClean="0"/>
              <a:t> </a:t>
            </a:r>
            <a:r>
              <a:rPr lang="ko-KR" altLang="en-US" sz="1400" dirty="0" err="1" smtClean="0"/>
              <a:t>키길이를</a:t>
            </a:r>
            <a:r>
              <a:rPr lang="ko-KR" altLang="en-US" sz="1400" dirty="0" smtClean="0"/>
              <a:t> 선택할 수 있도록 수정 가능 </a:t>
            </a:r>
            <a:endParaRPr lang="ko-KR" altLang="en-US" sz="1400" dirty="0"/>
          </a:p>
        </p:txBody>
      </p:sp>
      <p:sp>
        <p:nvSpPr>
          <p:cNvPr id="7" name="TextBox 6"/>
          <p:cNvSpPr txBox="1"/>
          <p:nvPr/>
        </p:nvSpPr>
        <p:spPr>
          <a:xfrm>
            <a:off x="611559" y="4205406"/>
            <a:ext cx="6432915" cy="181588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// 1. RSA </a:t>
            </a:r>
            <a:r>
              <a:rPr lang="ko-KR" altLang="en-US" sz="1600" dirty="0" err="1"/>
              <a:t>키생성</a:t>
            </a:r>
            <a:r>
              <a:rPr lang="ko-KR" altLang="en-US" sz="1600" dirty="0"/>
              <a:t> 함수 </a:t>
            </a:r>
            <a:r>
              <a:rPr lang="en-US" altLang="ko-KR" sz="1600" dirty="0"/>
              <a:t>- </a:t>
            </a:r>
            <a:r>
              <a:rPr lang="en-US" altLang="ko-KR" sz="1600" dirty="0" err="1"/>
              <a:t>KeyPair</a:t>
            </a:r>
            <a:r>
              <a:rPr lang="ko-KR" altLang="en-US" sz="1600" dirty="0"/>
              <a:t>를 리턴 </a:t>
            </a:r>
          </a:p>
          <a:p>
            <a:r>
              <a:rPr lang="en-US" altLang="ko-KR" sz="1600" b="1" dirty="0"/>
              <a:t>public static </a:t>
            </a:r>
            <a:r>
              <a:rPr lang="en-US" altLang="ko-KR" sz="1600" b="1" dirty="0" err="1"/>
              <a:t>KeyPair</a:t>
            </a:r>
            <a:r>
              <a:rPr lang="en-US" altLang="ko-KR" sz="1600" b="1" dirty="0"/>
              <a:t> </a:t>
            </a:r>
            <a:r>
              <a:rPr lang="en-US" altLang="ko-KR" sz="1600" b="1" dirty="0" err="1" smtClean="0"/>
              <a:t>generateRSAKeyPair</a:t>
            </a:r>
            <a:r>
              <a:rPr lang="en-US" altLang="ko-KR" sz="1600" b="1" dirty="0" smtClean="0"/>
              <a:t>(</a:t>
            </a:r>
            <a:r>
              <a:rPr lang="en-US" altLang="ko-KR" sz="1600" b="1" dirty="0" err="1" smtClean="0"/>
              <a:t>int</a:t>
            </a:r>
            <a:r>
              <a:rPr lang="en-US" altLang="ko-KR" sz="1600" b="1" dirty="0" smtClean="0"/>
              <a:t> </a:t>
            </a:r>
            <a:r>
              <a:rPr lang="en-US" altLang="ko-KR" sz="1600" b="1" dirty="0" err="1" smtClean="0"/>
              <a:t>keyLength</a:t>
            </a:r>
            <a:r>
              <a:rPr lang="en-US" altLang="ko-KR" sz="1600" b="1" dirty="0" smtClean="0"/>
              <a:t>) </a:t>
            </a:r>
          </a:p>
          <a:p>
            <a:r>
              <a:rPr lang="en-US" altLang="ko-KR" sz="1600" b="1" dirty="0" smtClean="0"/>
              <a:t>throws </a:t>
            </a:r>
            <a:r>
              <a:rPr lang="en-US" altLang="ko-KR" sz="1600" b="1" dirty="0" err="1"/>
              <a:t>NoSuchAlgorithmException</a:t>
            </a:r>
            <a:r>
              <a:rPr lang="en-US" altLang="ko-KR" sz="1600" b="1" dirty="0"/>
              <a:t> {</a:t>
            </a:r>
          </a:p>
          <a:p>
            <a:pPr lvl="1"/>
            <a:r>
              <a:rPr lang="en-US" altLang="ko-KR" sz="1600" dirty="0" err="1"/>
              <a:t>KeyPairGenerator</a:t>
            </a:r>
            <a:r>
              <a:rPr lang="en-US" altLang="ko-KR" sz="1600" dirty="0"/>
              <a:t> </a:t>
            </a:r>
            <a:r>
              <a:rPr lang="en-US" altLang="ko-KR" sz="1600" dirty="0" err="1"/>
              <a:t>kpg</a:t>
            </a:r>
            <a:r>
              <a:rPr lang="en-US" altLang="ko-KR" sz="1600" dirty="0"/>
              <a:t>  = </a:t>
            </a:r>
            <a:r>
              <a:rPr lang="en-US" altLang="ko-KR" sz="1600" dirty="0" err="1"/>
              <a:t>KeyPairGenerator.</a:t>
            </a:r>
            <a:r>
              <a:rPr lang="en-US" altLang="ko-KR" sz="1600" i="1" dirty="0" err="1"/>
              <a:t>getInstance</a:t>
            </a:r>
            <a:r>
              <a:rPr lang="en-US" altLang="ko-KR" sz="1600" i="1" dirty="0"/>
              <a:t>("RSA");</a:t>
            </a:r>
          </a:p>
          <a:p>
            <a:pPr lvl="1"/>
            <a:r>
              <a:rPr lang="en-US" altLang="ko-KR" sz="1600" dirty="0" err="1" smtClean="0"/>
              <a:t>kpg.initialize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keylength</a:t>
            </a:r>
            <a:r>
              <a:rPr lang="en-US" altLang="ko-KR" sz="1600" dirty="0" smtClean="0"/>
              <a:t>);</a:t>
            </a:r>
            <a:endParaRPr lang="en-US" altLang="ko-KR" sz="1600" dirty="0"/>
          </a:p>
          <a:p>
            <a:pPr lvl="1"/>
            <a:r>
              <a:rPr lang="en-US" altLang="ko-KR" sz="1600" b="1" dirty="0"/>
              <a:t>return </a:t>
            </a:r>
            <a:r>
              <a:rPr lang="en-US" altLang="ko-KR" sz="1600" b="1" dirty="0" err="1"/>
              <a:t>kpg.genKeyPair</a:t>
            </a:r>
            <a:r>
              <a:rPr lang="en-US" altLang="ko-KR" sz="1600" b="1" dirty="0"/>
              <a:t>();</a:t>
            </a:r>
          </a:p>
          <a:p>
            <a:r>
              <a:rPr lang="en-US" altLang="ko-KR" sz="1600" dirty="0"/>
              <a:t>}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801190074"/>
      </p:ext>
    </p:extLst>
  </p:cSld>
  <p:clrMapOvr>
    <a:masterClrMapping/>
  </p:clrMapOvr>
</p:sld>
</file>

<file path=ppt/slides/slide7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ko-KR" altLang="en-US" dirty="0"/>
              <a:t>개의 함수 선언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인증서 생성 함수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72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395536" y="1988840"/>
            <a:ext cx="8623515" cy="378565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// 2. </a:t>
            </a:r>
            <a:r>
              <a:rPr lang="ko-KR" altLang="en-US" sz="1600" dirty="0"/>
              <a:t>인증서 생성 함수 </a:t>
            </a:r>
            <a:endParaRPr lang="en-US" altLang="ko-KR" sz="1600" dirty="0" smtClean="0"/>
          </a:p>
          <a:p>
            <a:r>
              <a:rPr lang="en-US" altLang="ko-KR" sz="1600" dirty="0" smtClean="0"/>
              <a:t>public </a:t>
            </a:r>
            <a:r>
              <a:rPr lang="en-US" altLang="ko-KR" sz="1600" dirty="0"/>
              <a:t>static X509Certificate </a:t>
            </a:r>
            <a:r>
              <a:rPr lang="en-US" altLang="ko-KR" sz="1600" dirty="0" err="1"/>
              <a:t>generateCertificate</a:t>
            </a:r>
            <a:r>
              <a:rPr lang="en-US" altLang="ko-KR" sz="1600" dirty="0"/>
              <a:t>(</a:t>
            </a:r>
          </a:p>
          <a:p>
            <a:pPr lvl="1"/>
            <a:r>
              <a:rPr lang="en-US" altLang="ko-KR" sz="1600" dirty="0"/>
              <a:t>X500Principal </a:t>
            </a:r>
            <a:r>
              <a:rPr lang="en-US" altLang="ko-KR" sz="1600" dirty="0" err="1"/>
              <a:t>subjectDN</a:t>
            </a:r>
            <a:r>
              <a:rPr lang="en-US" altLang="ko-KR" sz="1600" dirty="0" smtClean="0"/>
              <a:t>,	// </a:t>
            </a:r>
            <a:r>
              <a:rPr lang="en-US" altLang="ko-KR" sz="1600" dirty="0"/>
              <a:t>1. </a:t>
            </a:r>
            <a:r>
              <a:rPr lang="ko-KR" altLang="en-US" sz="1600" dirty="0"/>
              <a:t>주체</a:t>
            </a:r>
          </a:p>
          <a:p>
            <a:pPr lvl="1"/>
            <a:r>
              <a:rPr lang="en-US" altLang="ko-KR" sz="1600" dirty="0" err="1"/>
              <a:t>PublicKey</a:t>
            </a:r>
            <a:r>
              <a:rPr lang="en-US" altLang="ko-KR" sz="1600" dirty="0"/>
              <a:t> </a:t>
            </a:r>
            <a:r>
              <a:rPr lang="en-US" altLang="ko-KR" sz="1600" dirty="0" err="1"/>
              <a:t>pubKey</a:t>
            </a:r>
            <a:r>
              <a:rPr lang="en-US" altLang="ko-KR" sz="1600" dirty="0" smtClean="0"/>
              <a:t>,		// </a:t>
            </a:r>
            <a:r>
              <a:rPr lang="en-US" altLang="ko-KR" sz="1600" dirty="0"/>
              <a:t>2. </a:t>
            </a:r>
            <a:r>
              <a:rPr lang="ko-KR" altLang="en-US" sz="1600" dirty="0"/>
              <a:t>주체 공개키</a:t>
            </a:r>
          </a:p>
          <a:p>
            <a:pPr lvl="1"/>
            <a:r>
              <a:rPr lang="en-US" altLang="ko-KR" sz="1600" dirty="0" err="1"/>
              <a:t>PrivateKey</a:t>
            </a:r>
            <a:r>
              <a:rPr lang="en-US" altLang="ko-KR" sz="1600" dirty="0"/>
              <a:t> </a:t>
            </a:r>
            <a:r>
              <a:rPr lang="en-US" altLang="ko-KR" sz="1600" dirty="0" err="1"/>
              <a:t>signatureKey</a:t>
            </a:r>
            <a:r>
              <a:rPr lang="en-US" altLang="ko-KR" sz="1600" dirty="0" smtClean="0"/>
              <a:t>,		// </a:t>
            </a:r>
            <a:r>
              <a:rPr lang="en-US" altLang="ko-KR" sz="1600" dirty="0"/>
              <a:t>3. </a:t>
            </a:r>
            <a:r>
              <a:rPr lang="ko-KR" altLang="en-US" sz="1600" dirty="0"/>
              <a:t>발급자의 서명키</a:t>
            </a:r>
          </a:p>
          <a:p>
            <a:pPr lvl="1"/>
            <a:r>
              <a:rPr lang="en-US" altLang="ko-KR" sz="1600" dirty="0"/>
              <a:t>X509Certificate </a:t>
            </a:r>
            <a:r>
              <a:rPr lang="en-US" altLang="ko-KR" sz="1600" dirty="0" err="1"/>
              <a:t>caCert</a:t>
            </a:r>
            <a:r>
              <a:rPr lang="en-US" altLang="ko-KR" sz="1600" dirty="0" smtClean="0"/>
              <a:t>,		// </a:t>
            </a:r>
            <a:r>
              <a:rPr lang="en-US" altLang="ko-KR" sz="1600" dirty="0"/>
              <a:t>4. </a:t>
            </a:r>
            <a:r>
              <a:rPr lang="ko-KR" altLang="en-US" sz="1600" dirty="0" err="1"/>
              <a:t>발급자</a:t>
            </a:r>
            <a:r>
              <a:rPr lang="ko-KR" altLang="en-US" sz="1600" dirty="0"/>
              <a:t> 인증서</a:t>
            </a:r>
          </a:p>
          <a:p>
            <a:pPr lvl="1"/>
            <a:r>
              <a:rPr lang="en-US" altLang="ko-KR" sz="1600" dirty="0" err="1"/>
              <a:t>CertType</a:t>
            </a:r>
            <a:r>
              <a:rPr lang="en-US" altLang="ko-KR" sz="1600" dirty="0"/>
              <a:t> type</a:t>
            </a:r>
            <a:r>
              <a:rPr lang="en-US" altLang="ko-KR" sz="1600" dirty="0" smtClean="0"/>
              <a:t>)			// </a:t>
            </a:r>
            <a:r>
              <a:rPr lang="en-US" altLang="ko-KR" sz="1600" dirty="0"/>
              <a:t>5. </a:t>
            </a:r>
            <a:r>
              <a:rPr lang="ko-KR" altLang="en-US" sz="1600" dirty="0"/>
              <a:t>인증서 종류</a:t>
            </a:r>
          </a:p>
          <a:p>
            <a:pPr lvl="1"/>
            <a:r>
              <a:rPr lang="en-US" altLang="ko-KR" sz="1600" dirty="0"/>
              <a:t>throws </a:t>
            </a:r>
            <a:r>
              <a:rPr lang="en-US" altLang="ko-KR" sz="1600" dirty="0" err="1"/>
              <a:t>CertificateEncodingException</a:t>
            </a:r>
            <a:r>
              <a:rPr lang="en-US" altLang="ko-KR" sz="1600" dirty="0"/>
              <a:t>, </a:t>
            </a:r>
            <a:r>
              <a:rPr lang="en-US" altLang="ko-KR" sz="1600" dirty="0" err="1"/>
              <a:t>NoSuchProviderException</a:t>
            </a:r>
            <a:r>
              <a:rPr lang="en-US" altLang="ko-KR" sz="1600" dirty="0"/>
              <a:t>, </a:t>
            </a:r>
            <a:endParaRPr lang="en-US" altLang="ko-KR" sz="1600" dirty="0" smtClean="0"/>
          </a:p>
          <a:p>
            <a:pPr lvl="1"/>
            <a:r>
              <a:rPr lang="en-US" altLang="ko-KR" sz="1600" dirty="0" err="1" smtClean="0"/>
              <a:t>NoSuchAlgorithmException</a:t>
            </a:r>
            <a:r>
              <a:rPr lang="en-US" altLang="ko-KR" sz="1600" dirty="0"/>
              <a:t>, </a:t>
            </a:r>
            <a:r>
              <a:rPr lang="en-US" altLang="ko-KR" sz="1600" dirty="0" err="1" smtClean="0"/>
              <a:t>SignatureException</a:t>
            </a:r>
            <a:r>
              <a:rPr lang="en-US" altLang="ko-KR" sz="1600" dirty="0"/>
              <a:t>, </a:t>
            </a:r>
            <a:r>
              <a:rPr lang="en-US" altLang="ko-KR" sz="1600" dirty="0" err="1"/>
              <a:t>InvalidKeyException</a:t>
            </a:r>
            <a:r>
              <a:rPr lang="en-US" altLang="ko-KR" sz="1600" dirty="0"/>
              <a:t>, </a:t>
            </a:r>
            <a:endParaRPr lang="en-US" altLang="ko-KR" sz="1600" dirty="0" smtClean="0"/>
          </a:p>
          <a:p>
            <a:pPr lvl="1"/>
            <a:r>
              <a:rPr lang="en-US" altLang="ko-KR" sz="1600" dirty="0" err="1" smtClean="0"/>
              <a:t>CertificateParsingException</a:t>
            </a:r>
            <a:r>
              <a:rPr lang="en-US" altLang="ko-KR" sz="1600" dirty="0" smtClean="0"/>
              <a:t> </a:t>
            </a:r>
            <a:r>
              <a:rPr lang="en-US" altLang="ko-KR" sz="1600" dirty="0"/>
              <a:t>{</a:t>
            </a:r>
          </a:p>
          <a:p>
            <a:pPr lvl="1"/>
            <a:r>
              <a:rPr lang="en-US" altLang="ko-KR" sz="1600" strike="sngStrike" dirty="0" smtClean="0"/>
              <a:t>	X509V3CertificateGenerator </a:t>
            </a:r>
            <a:r>
              <a:rPr lang="en-US" altLang="ko-KR" sz="1600" strike="sngStrike" dirty="0" err="1"/>
              <a:t>certGen</a:t>
            </a:r>
            <a:r>
              <a:rPr lang="en-US" altLang="ko-KR" sz="1600" strike="sngStrike" dirty="0"/>
              <a:t> = new X509V3CertificateGenerator</a:t>
            </a:r>
            <a:r>
              <a:rPr lang="en-US" altLang="ko-KR" sz="1600" strike="sngStrike" dirty="0" smtClean="0"/>
              <a:t>();</a:t>
            </a:r>
          </a:p>
          <a:p>
            <a:pPr lvl="1"/>
            <a:r>
              <a:rPr lang="en-US" altLang="ko-KR" sz="1600" dirty="0" smtClean="0"/>
              <a:t>   	// </a:t>
            </a:r>
            <a:r>
              <a:rPr lang="ko-KR" altLang="en-US" sz="1600" dirty="0" smtClean="0"/>
              <a:t>인증서 필드 정보 입력 </a:t>
            </a:r>
            <a:r>
              <a:rPr lang="en-US" altLang="ko-KR" sz="1600" dirty="0" smtClean="0"/>
              <a:t>…</a:t>
            </a:r>
          </a:p>
          <a:p>
            <a:pPr lvl="2"/>
            <a:r>
              <a:rPr lang="en-US" altLang="ko-KR" sz="1600" dirty="0" smtClean="0"/>
              <a:t>// </a:t>
            </a:r>
            <a:r>
              <a:rPr lang="ko-KR" altLang="en-US" sz="1600" dirty="0" smtClean="0"/>
              <a:t>확장영역 정보 입력 </a:t>
            </a:r>
            <a:r>
              <a:rPr lang="en-US" altLang="ko-KR" sz="1600" dirty="0" smtClean="0"/>
              <a:t>…</a:t>
            </a:r>
          </a:p>
          <a:p>
            <a:pPr lvl="2"/>
            <a:r>
              <a:rPr lang="en-US" altLang="ko-KR" sz="1600" dirty="0" smtClean="0"/>
              <a:t>return </a:t>
            </a:r>
            <a:r>
              <a:rPr lang="en-US" altLang="ko-KR" sz="1600" dirty="0" err="1"/>
              <a:t>certGen.</a:t>
            </a:r>
            <a:r>
              <a:rPr lang="en-US" altLang="ko-KR" sz="1600" strike="sngStrike" dirty="0" err="1"/>
              <a:t>generate</a:t>
            </a:r>
            <a:r>
              <a:rPr lang="en-US" altLang="ko-KR" sz="1600" strike="sngStrike" dirty="0"/>
              <a:t>(</a:t>
            </a:r>
            <a:r>
              <a:rPr lang="en-US" altLang="ko-KR" sz="1600" strike="sngStrike" dirty="0" err="1"/>
              <a:t>signatureKey</a:t>
            </a:r>
            <a:r>
              <a:rPr lang="en-US" altLang="ko-KR" sz="1600" strike="sngStrike" dirty="0"/>
              <a:t>,"BC");  // </a:t>
            </a:r>
            <a:r>
              <a:rPr lang="ko-KR" altLang="en-US" sz="1600" strike="sngStrike" dirty="0"/>
              <a:t>인증서를 생성하여 결과로 리턴 </a:t>
            </a:r>
          </a:p>
          <a:p>
            <a:r>
              <a:rPr lang="en-US" altLang="ko-KR" sz="1600" dirty="0"/>
              <a:t>}</a:t>
            </a:r>
            <a:endParaRPr lang="ko-KR" altLang="en-US" sz="1600" dirty="0"/>
          </a:p>
        </p:txBody>
      </p:sp>
      <p:sp>
        <p:nvSpPr>
          <p:cNvPr id="8" name="TextBox 7"/>
          <p:cNvSpPr txBox="1"/>
          <p:nvPr/>
        </p:nvSpPr>
        <p:spPr>
          <a:xfrm>
            <a:off x="6300192" y="2431598"/>
            <a:ext cx="1845377" cy="30777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5</a:t>
            </a:r>
            <a:r>
              <a:rPr lang="ko-KR" altLang="en-US" sz="1400" dirty="0" smtClean="0"/>
              <a:t>개의 입력 </a:t>
            </a:r>
            <a:r>
              <a:rPr lang="ko-KR" altLang="en-US" sz="1400" dirty="0" err="1" smtClean="0"/>
              <a:t>파라메터</a:t>
            </a:r>
            <a:endParaRPr lang="ko-KR" altLang="en-US" sz="1400" dirty="0"/>
          </a:p>
        </p:txBody>
      </p:sp>
      <p:sp>
        <p:nvSpPr>
          <p:cNvPr id="9" name="TextBox 8"/>
          <p:cNvSpPr txBox="1"/>
          <p:nvPr/>
        </p:nvSpPr>
        <p:spPr>
          <a:xfrm>
            <a:off x="6300192" y="3444696"/>
            <a:ext cx="2105063" cy="30777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에러 발생시의 예외처리</a:t>
            </a:r>
            <a:endParaRPr lang="ko-KR" altLang="en-US" sz="1400" dirty="0"/>
          </a:p>
        </p:txBody>
      </p:sp>
      <p:sp>
        <p:nvSpPr>
          <p:cNvPr id="10" name="TextBox 9"/>
          <p:cNvSpPr txBox="1"/>
          <p:nvPr/>
        </p:nvSpPr>
        <p:spPr>
          <a:xfrm>
            <a:off x="6525877" y="4725144"/>
            <a:ext cx="1566454" cy="307777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인증서 객체 생성</a:t>
            </a:r>
            <a:endParaRPr lang="ko-KR" altLang="en-US" sz="1400" dirty="0"/>
          </a:p>
        </p:txBody>
      </p:sp>
      <p:sp>
        <p:nvSpPr>
          <p:cNvPr id="11" name="TextBox 10"/>
          <p:cNvSpPr txBox="1"/>
          <p:nvPr/>
        </p:nvSpPr>
        <p:spPr>
          <a:xfrm>
            <a:off x="6525877" y="5521676"/>
            <a:ext cx="1925527" cy="523220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sz="1400" dirty="0" smtClean="0"/>
              <a:t>발급자의 서명키로 </a:t>
            </a:r>
            <a:endParaRPr lang="en-US" altLang="ko-KR" sz="1400" dirty="0" smtClean="0"/>
          </a:p>
          <a:p>
            <a:r>
              <a:rPr lang="ko-KR" altLang="en-US" sz="1400" dirty="0" smtClean="0"/>
              <a:t>서명하여 인증서 생성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142937078"/>
      </p:ext>
    </p:extLst>
  </p:cSld>
  <p:clrMapOvr>
    <a:masterClrMapping/>
  </p:clrMapOvr>
</p:sld>
</file>

<file path=ppt/slides/slide7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ko-KR" altLang="en-US" dirty="0"/>
              <a:t>개의 함수 선언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인증서 생성 함수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73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83568" y="1844824"/>
            <a:ext cx="8064896" cy="375487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square" rtlCol="0">
            <a:spAutoFit/>
          </a:bodyPr>
          <a:lstStyle/>
          <a:p>
            <a:r>
              <a:rPr lang="en-US" altLang="ko-KR" sz="1400" dirty="0"/>
              <a:t>// </a:t>
            </a:r>
            <a:r>
              <a:rPr lang="ko-KR" altLang="en-US" sz="1400" dirty="0"/>
              <a:t>인증서 필드정보 입력 </a:t>
            </a:r>
          </a:p>
          <a:p>
            <a:r>
              <a:rPr lang="en-US" altLang="ko-KR" sz="1400" dirty="0" err="1"/>
              <a:t>certGen.</a:t>
            </a:r>
            <a:r>
              <a:rPr lang="en-US" altLang="ko-KR" sz="1400" strike="sngStrike" dirty="0" err="1"/>
              <a:t>setSerialNumber</a:t>
            </a:r>
            <a:r>
              <a:rPr lang="en-US" altLang="ko-KR" sz="1400" strike="sngStrike" dirty="0"/>
              <a:t>(</a:t>
            </a:r>
            <a:r>
              <a:rPr lang="en-US" altLang="ko-KR" sz="1400" strike="sngStrike" dirty="0" err="1"/>
              <a:t>BigInteger.</a:t>
            </a:r>
            <a:r>
              <a:rPr lang="en-US" altLang="ko-KR" sz="1400" i="1" strike="sngStrike" dirty="0" err="1"/>
              <a:t>valueOf</a:t>
            </a:r>
            <a:r>
              <a:rPr lang="en-US" altLang="ko-KR" sz="1400" i="1" strike="sngStrike" dirty="0"/>
              <a:t>(</a:t>
            </a:r>
            <a:r>
              <a:rPr lang="en-US" altLang="ko-KR" sz="1400" i="1" strike="sngStrike" dirty="0" err="1"/>
              <a:t>System.currentTimeMillis</a:t>
            </a:r>
            <a:r>
              <a:rPr lang="en-US" altLang="ko-KR" sz="1400" i="1" strike="sngStrike" dirty="0"/>
              <a:t>())); </a:t>
            </a:r>
          </a:p>
          <a:p>
            <a:r>
              <a:rPr lang="en-US" altLang="ko-KR" sz="1400" dirty="0"/>
              <a:t>// </a:t>
            </a:r>
            <a:r>
              <a:rPr lang="ko-KR" altLang="en-US" sz="1400" dirty="0"/>
              <a:t>인증서 일련번호를 </a:t>
            </a:r>
            <a:r>
              <a:rPr lang="en-US" altLang="ko-KR" sz="1400" dirty="0" err="1"/>
              <a:t>BigInteger</a:t>
            </a:r>
            <a:r>
              <a:rPr lang="en-US" altLang="ko-KR" sz="1400" dirty="0"/>
              <a:t> </a:t>
            </a:r>
            <a:r>
              <a:rPr lang="ko-KR" altLang="en-US" sz="1400" dirty="0"/>
              <a:t>형식으로 입력</a:t>
            </a:r>
            <a:r>
              <a:rPr lang="en-US" altLang="ko-KR" sz="1400" dirty="0"/>
              <a:t>. </a:t>
            </a:r>
            <a:endParaRPr lang="en-US" altLang="ko-KR" sz="1400" dirty="0" smtClean="0"/>
          </a:p>
          <a:p>
            <a:r>
              <a:rPr lang="en-US" altLang="ko-KR" sz="1400" dirty="0" smtClean="0"/>
              <a:t>// </a:t>
            </a:r>
            <a:r>
              <a:rPr lang="ko-KR" altLang="en-US" sz="1400" dirty="0" smtClean="0"/>
              <a:t>편의상 </a:t>
            </a:r>
            <a:r>
              <a:rPr lang="ko-KR" altLang="en-US" sz="1400" dirty="0"/>
              <a:t>현재시간 정보로부터 설정 </a:t>
            </a:r>
            <a:r>
              <a:rPr lang="en-US" altLang="ko-KR" sz="1400" dirty="0"/>
              <a:t>(</a:t>
            </a:r>
            <a:r>
              <a:rPr lang="ko-KR" altLang="en-US" sz="1400" dirty="0"/>
              <a:t>인증기관의 정책에 따름</a:t>
            </a:r>
            <a:r>
              <a:rPr lang="en-US" altLang="ko-KR" sz="1400" dirty="0" smtClean="0"/>
              <a:t>)</a:t>
            </a:r>
            <a:endParaRPr lang="en-US" altLang="ko-KR" sz="1400" dirty="0"/>
          </a:p>
          <a:p>
            <a:r>
              <a:rPr lang="en-US" altLang="ko-KR" sz="1400" dirty="0"/>
              <a:t>if(type==</a:t>
            </a:r>
            <a:r>
              <a:rPr lang="en-US" altLang="ko-KR" sz="1400" dirty="0" err="1"/>
              <a:t>CertType.</a:t>
            </a:r>
            <a:r>
              <a:rPr lang="en-US" altLang="ko-KR" sz="1400" i="1" dirty="0" err="1"/>
              <a:t>ROOT</a:t>
            </a:r>
            <a:r>
              <a:rPr lang="en-US" altLang="ko-KR" sz="1400" i="1" dirty="0"/>
              <a:t>)  // </a:t>
            </a:r>
            <a:r>
              <a:rPr lang="ko-KR" altLang="en-US" sz="1400" i="1" dirty="0"/>
              <a:t>루트인증서인 경우 </a:t>
            </a:r>
            <a:r>
              <a:rPr lang="ko-KR" altLang="en-US" sz="1400" i="1" dirty="0" err="1"/>
              <a:t>발급자와</a:t>
            </a:r>
            <a:r>
              <a:rPr lang="ko-KR" altLang="en-US" sz="1400" i="1" dirty="0"/>
              <a:t> 주체를 똑같이 루트로 설정 </a:t>
            </a:r>
          </a:p>
          <a:p>
            <a:r>
              <a:rPr lang="en-US" altLang="ko-KR" sz="1400" dirty="0" err="1"/>
              <a:t>certGen.</a:t>
            </a:r>
            <a:r>
              <a:rPr lang="en-US" altLang="ko-KR" sz="1400" strike="sngStrike" dirty="0" err="1"/>
              <a:t>setIssuerDN</a:t>
            </a:r>
            <a:r>
              <a:rPr lang="en-US" altLang="ko-KR" sz="1400" strike="sngStrike" dirty="0"/>
              <a:t>(</a:t>
            </a:r>
            <a:r>
              <a:rPr lang="en-US" altLang="ko-KR" sz="1400" strike="sngStrike" dirty="0" err="1"/>
              <a:t>subjectDN</a:t>
            </a:r>
            <a:r>
              <a:rPr lang="en-US" altLang="ko-KR" sz="1400" strike="sngStrike" dirty="0"/>
              <a:t>);</a:t>
            </a:r>
          </a:p>
          <a:p>
            <a:r>
              <a:rPr lang="en-US" altLang="ko-KR" sz="1400" dirty="0"/>
              <a:t>else</a:t>
            </a:r>
            <a:r>
              <a:rPr lang="ko-KR" altLang="en-US" sz="1400" dirty="0"/>
              <a:t>  </a:t>
            </a:r>
            <a:r>
              <a:rPr lang="en-US" altLang="ko-KR" sz="1400" dirty="0"/>
              <a:t>// </a:t>
            </a:r>
            <a:r>
              <a:rPr lang="ko-KR" altLang="en-US" sz="1400" dirty="0"/>
              <a:t>일반 사용자 인증서인 경우 </a:t>
            </a:r>
            <a:r>
              <a:rPr lang="ko-KR" altLang="en-US" sz="1400" dirty="0" err="1"/>
              <a:t>발급자는</a:t>
            </a:r>
            <a:r>
              <a:rPr lang="ko-KR" altLang="en-US" sz="1400" dirty="0"/>
              <a:t> </a:t>
            </a:r>
            <a:r>
              <a:rPr lang="en-US" altLang="ko-KR" sz="1400" dirty="0" err="1"/>
              <a:t>caCert</a:t>
            </a:r>
            <a:r>
              <a:rPr lang="ko-KR" altLang="en-US" sz="1400" dirty="0"/>
              <a:t>에 있는 </a:t>
            </a:r>
            <a:r>
              <a:rPr lang="en-US" altLang="ko-KR" sz="1400" dirty="0" err="1"/>
              <a:t>subjectDN</a:t>
            </a:r>
            <a:r>
              <a:rPr lang="ko-KR" altLang="en-US" sz="1400" dirty="0"/>
              <a:t>을 이용  </a:t>
            </a:r>
          </a:p>
          <a:p>
            <a:r>
              <a:rPr lang="en-US" altLang="ko-KR" sz="1400" dirty="0" err="1"/>
              <a:t>certGen.</a:t>
            </a:r>
            <a:r>
              <a:rPr lang="en-US" altLang="ko-KR" sz="1400" strike="sngStrike" dirty="0" err="1"/>
              <a:t>setIssuerDN</a:t>
            </a:r>
            <a:r>
              <a:rPr lang="en-US" altLang="ko-KR" sz="1400" strike="sngStrike" dirty="0"/>
              <a:t>(caCert.getSubjectX500Principal());</a:t>
            </a:r>
          </a:p>
          <a:p>
            <a:r>
              <a:rPr lang="en-US" altLang="ko-KR" sz="1400" dirty="0" err="1"/>
              <a:t>certGen.</a:t>
            </a:r>
            <a:r>
              <a:rPr lang="en-US" altLang="ko-KR" sz="1400" strike="sngStrike" dirty="0" err="1"/>
              <a:t>setSubjectDN</a:t>
            </a:r>
            <a:r>
              <a:rPr lang="en-US" altLang="ko-KR" sz="1400" strike="sngStrike" dirty="0"/>
              <a:t>(</a:t>
            </a:r>
            <a:r>
              <a:rPr lang="en-US" altLang="ko-KR" sz="1400" strike="sngStrike" dirty="0" err="1"/>
              <a:t>subjectDN</a:t>
            </a:r>
            <a:r>
              <a:rPr lang="en-US" altLang="ko-KR" sz="1400" strike="sngStrike" dirty="0"/>
              <a:t>);   // </a:t>
            </a:r>
            <a:r>
              <a:rPr lang="ko-KR" altLang="en-US" sz="1400" strike="sngStrike" dirty="0"/>
              <a:t>주체</a:t>
            </a:r>
            <a:r>
              <a:rPr lang="en-US" altLang="ko-KR" sz="1400" strike="sngStrike" dirty="0"/>
              <a:t>(</a:t>
            </a:r>
            <a:r>
              <a:rPr lang="ko-KR" altLang="en-US" sz="1400" strike="sngStrike" dirty="0"/>
              <a:t>사용자</a:t>
            </a:r>
            <a:r>
              <a:rPr lang="en-US" altLang="ko-KR" sz="1400" strike="sngStrike" dirty="0"/>
              <a:t>)</a:t>
            </a:r>
            <a:r>
              <a:rPr lang="ko-KR" altLang="en-US" sz="1400" strike="sngStrike" dirty="0"/>
              <a:t>의 </a:t>
            </a:r>
            <a:r>
              <a:rPr lang="en-US" altLang="ko-KR" sz="1400" strike="sngStrike" dirty="0"/>
              <a:t>DN</a:t>
            </a:r>
            <a:r>
              <a:rPr lang="ko-KR" altLang="en-US" sz="1400" strike="sngStrike" dirty="0"/>
              <a:t>을 설정 </a:t>
            </a:r>
          </a:p>
          <a:p>
            <a:r>
              <a:rPr lang="en-US" altLang="ko-KR" sz="1400" dirty="0" err="1"/>
              <a:t>GregorianCalendar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currentDate</a:t>
            </a:r>
            <a:r>
              <a:rPr lang="en-US" altLang="ko-KR" sz="1400" dirty="0"/>
              <a:t> = new </a:t>
            </a:r>
            <a:r>
              <a:rPr lang="en-US" altLang="ko-KR" sz="1400" dirty="0" err="1"/>
              <a:t>GregorianCalendar</a:t>
            </a:r>
            <a:r>
              <a:rPr lang="en-US" altLang="ko-KR" sz="1400" dirty="0"/>
              <a:t>();  // </a:t>
            </a:r>
            <a:r>
              <a:rPr lang="ko-KR" altLang="en-US" sz="1400" dirty="0"/>
              <a:t>발급시간은 현재 시간으로   </a:t>
            </a:r>
          </a:p>
          <a:p>
            <a:r>
              <a:rPr lang="en-US" altLang="ko-KR" sz="1400" dirty="0" err="1"/>
              <a:t>GregorianCalendar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expiredDate</a:t>
            </a:r>
            <a:r>
              <a:rPr lang="ko-KR" altLang="en-US" sz="1400" dirty="0"/>
              <a:t> </a:t>
            </a:r>
            <a:r>
              <a:rPr lang="en-US" altLang="ko-KR" sz="1400" dirty="0"/>
              <a:t>// </a:t>
            </a:r>
            <a:r>
              <a:rPr lang="ko-KR" altLang="en-US" sz="1400" dirty="0"/>
              <a:t>만료시간</a:t>
            </a:r>
            <a:r>
              <a:rPr lang="en-US" altLang="ko-KR" sz="1400" dirty="0"/>
              <a:t>, </a:t>
            </a:r>
            <a:r>
              <a:rPr lang="ko-KR" altLang="en-US" sz="1400" dirty="0"/>
              <a:t>인증서의 유효기간은 </a:t>
            </a:r>
            <a:r>
              <a:rPr lang="en-US" altLang="ko-KR" sz="1400" dirty="0"/>
              <a:t>2</a:t>
            </a:r>
            <a:r>
              <a:rPr lang="ko-KR" altLang="en-US" sz="1400" dirty="0"/>
              <a:t>년으로 설정했음  </a:t>
            </a:r>
          </a:p>
          <a:p>
            <a:r>
              <a:rPr lang="en-US" altLang="ko-KR" sz="1400" dirty="0"/>
              <a:t>= new </a:t>
            </a:r>
            <a:r>
              <a:rPr lang="en-US" altLang="ko-KR" sz="1400" dirty="0" err="1"/>
              <a:t>GregorianCalendar</a:t>
            </a:r>
            <a:r>
              <a:rPr lang="en-US" altLang="ko-KR" sz="1400" dirty="0"/>
              <a:t>(</a:t>
            </a:r>
            <a:r>
              <a:rPr lang="en-US" altLang="ko-KR" sz="1400" dirty="0" err="1"/>
              <a:t>currentDate.get</a:t>
            </a:r>
            <a:r>
              <a:rPr lang="en-US" altLang="ko-KR" sz="1400" dirty="0"/>
              <a:t>(</a:t>
            </a:r>
            <a:r>
              <a:rPr lang="en-US" altLang="ko-KR" sz="1400" dirty="0" err="1"/>
              <a:t>Calendar.</a:t>
            </a:r>
            <a:r>
              <a:rPr lang="en-US" altLang="ko-KR" sz="1400" i="1" dirty="0" err="1"/>
              <a:t>YEAR</a:t>
            </a:r>
            <a:r>
              <a:rPr lang="en-US" altLang="ko-KR" sz="1400" i="1" dirty="0"/>
              <a:t>)+2,currentDate.get(</a:t>
            </a:r>
            <a:r>
              <a:rPr lang="en-US" altLang="ko-KR" sz="1400" i="1" dirty="0" err="1"/>
              <a:t>Calendar.MONTH</a:t>
            </a:r>
            <a:r>
              <a:rPr lang="en-US" altLang="ko-KR" sz="1400" i="1" dirty="0" smtClean="0"/>
              <a:t>),</a:t>
            </a:r>
          </a:p>
          <a:p>
            <a:r>
              <a:rPr lang="en-US" altLang="ko-KR" sz="1400" i="1" dirty="0" err="1" smtClean="0"/>
              <a:t>currentDate.get</a:t>
            </a:r>
            <a:r>
              <a:rPr lang="en-US" altLang="ko-KR" sz="1400" i="1" dirty="0" smtClean="0"/>
              <a:t>(</a:t>
            </a:r>
            <a:r>
              <a:rPr lang="en-US" altLang="ko-KR" sz="1400" i="1" dirty="0" err="1" smtClean="0"/>
              <a:t>Calendar.DAY_OF_MONTH</a:t>
            </a:r>
            <a:r>
              <a:rPr lang="en-US" altLang="ko-KR" sz="1400" i="1" dirty="0"/>
              <a:t>));</a:t>
            </a:r>
          </a:p>
          <a:p>
            <a:r>
              <a:rPr lang="en-US" altLang="ko-KR" sz="1400" dirty="0" err="1"/>
              <a:t>certGen.</a:t>
            </a:r>
            <a:r>
              <a:rPr lang="en-US" altLang="ko-KR" sz="1400" strike="sngStrike" dirty="0" err="1"/>
              <a:t>setNotBefore</a:t>
            </a:r>
            <a:r>
              <a:rPr lang="en-US" altLang="ko-KR" sz="1400" strike="sngStrike" dirty="0"/>
              <a:t>(</a:t>
            </a:r>
            <a:r>
              <a:rPr lang="en-US" altLang="ko-KR" sz="1400" strike="sngStrike" dirty="0" err="1"/>
              <a:t>currentDate.getTime</a:t>
            </a:r>
            <a:r>
              <a:rPr lang="en-US" altLang="ko-KR" sz="1400" strike="sngStrike" dirty="0"/>
              <a:t>()); // </a:t>
            </a:r>
            <a:r>
              <a:rPr lang="ko-KR" altLang="en-US" sz="1400" strike="sngStrike" dirty="0"/>
              <a:t>유효기간 시작 설정</a:t>
            </a:r>
          </a:p>
          <a:p>
            <a:r>
              <a:rPr lang="en-US" altLang="ko-KR" sz="1400" dirty="0" err="1"/>
              <a:t>certGen.</a:t>
            </a:r>
            <a:r>
              <a:rPr lang="en-US" altLang="ko-KR" sz="1400" strike="sngStrike" dirty="0" err="1"/>
              <a:t>setNotAfter</a:t>
            </a:r>
            <a:r>
              <a:rPr lang="en-US" altLang="ko-KR" sz="1400" strike="sngStrike" dirty="0"/>
              <a:t>(</a:t>
            </a:r>
            <a:r>
              <a:rPr lang="en-US" altLang="ko-KR" sz="1400" strike="sngStrike" dirty="0" err="1"/>
              <a:t>expiredDate.getTime</a:t>
            </a:r>
            <a:r>
              <a:rPr lang="en-US" altLang="ko-KR" sz="1400" strike="sngStrike" dirty="0"/>
              <a:t>());  // </a:t>
            </a:r>
            <a:r>
              <a:rPr lang="ko-KR" altLang="en-US" sz="1400" strike="sngStrike" dirty="0"/>
              <a:t>유효기간 만료 설정 </a:t>
            </a:r>
          </a:p>
          <a:p>
            <a:r>
              <a:rPr lang="en-US" altLang="ko-KR" sz="1400" dirty="0" err="1"/>
              <a:t>certGen.</a:t>
            </a:r>
            <a:r>
              <a:rPr lang="en-US" altLang="ko-KR" sz="1400" strike="sngStrike" dirty="0" err="1"/>
              <a:t>setPublicKey</a:t>
            </a:r>
            <a:r>
              <a:rPr lang="en-US" altLang="ko-KR" sz="1400" strike="sngStrike" dirty="0"/>
              <a:t>(</a:t>
            </a:r>
            <a:r>
              <a:rPr lang="en-US" altLang="ko-KR" sz="1400" strike="sngStrike" dirty="0" err="1"/>
              <a:t>pubKey</a:t>
            </a:r>
            <a:r>
              <a:rPr lang="en-US" altLang="ko-KR" sz="1400" strike="sngStrike" dirty="0"/>
              <a:t>); // </a:t>
            </a:r>
            <a:r>
              <a:rPr lang="ko-KR" altLang="en-US" sz="1400" strike="sngStrike" dirty="0"/>
              <a:t>공개키 설정</a:t>
            </a:r>
          </a:p>
          <a:p>
            <a:r>
              <a:rPr lang="en-US" altLang="ko-KR" sz="1400" dirty="0" err="1"/>
              <a:t>certGen.</a:t>
            </a:r>
            <a:r>
              <a:rPr lang="en-US" altLang="ko-KR" sz="1400" strike="sngStrike" dirty="0" err="1"/>
              <a:t>setSignatureAlgorithm</a:t>
            </a:r>
            <a:r>
              <a:rPr lang="en-US" altLang="ko-KR" sz="1400" strike="sngStrike" dirty="0"/>
              <a:t>("SHA1withRSAEncryption");  // </a:t>
            </a:r>
            <a:r>
              <a:rPr lang="ko-KR" altLang="en-US" sz="1400" strike="sngStrike" dirty="0"/>
              <a:t>서명알고리즘 설정</a:t>
            </a:r>
          </a:p>
        </p:txBody>
      </p:sp>
    </p:spTree>
    <p:extLst>
      <p:ext uri="{BB962C8B-B14F-4D97-AF65-F5344CB8AC3E}">
        <p14:creationId xmlns:p14="http://schemas.microsoft.com/office/powerpoint/2010/main" val="1142071530"/>
      </p:ext>
    </p:extLst>
  </p:cSld>
  <p:clrMapOvr>
    <a:masterClrMapping/>
  </p:clrMapOvr>
</p:sld>
</file>

<file path=ppt/slides/slide7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ko-KR" altLang="en-US" dirty="0"/>
              <a:t>개의 함수 선언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인증서 생성 함수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74</a:t>
            </a:fld>
            <a:endParaRPr lang="ko-KR" alt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678754" y="1906954"/>
            <a:ext cx="7997702" cy="397031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// </a:t>
            </a:r>
            <a:r>
              <a:rPr lang="ko-KR" altLang="en-US" sz="1400" dirty="0"/>
              <a:t>확장영역 정보 입력 </a:t>
            </a:r>
          </a:p>
          <a:p>
            <a:r>
              <a:rPr lang="en-US" altLang="ko-KR" sz="1400" dirty="0"/>
              <a:t>// </a:t>
            </a:r>
            <a:r>
              <a:rPr lang="ko-KR" altLang="en-US" sz="1400" dirty="0"/>
              <a:t>루트인증서가 아닌 경우의 확장영역 설정  </a:t>
            </a:r>
          </a:p>
          <a:p>
            <a:r>
              <a:rPr lang="en-US" altLang="ko-KR" sz="1400" dirty="0"/>
              <a:t>if(type!=</a:t>
            </a:r>
            <a:r>
              <a:rPr lang="en-US" altLang="ko-KR" sz="1400" dirty="0" err="1"/>
              <a:t>CertType.</a:t>
            </a:r>
            <a:r>
              <a:rPr lang="en-US" altLang="ko-KR" sz="1400" i="1" dirty="0" err="1"/>
              <a:t>ROOT</a:t>
            </a:r>
            <a:r>
              <a:rPr lang="en-US" altLang="ko-KR" sz="1400" i="1" dirty="0"/>
              <a:t>){   </a:t>
            </a:r>
          </a:p>
          <a:p>
            <a:pPr lvl="1"/>
            <a:r>
              <a:rPr lang="en-US" altLang="ko-KR" sz="1400" dirty="0" err="1"/>
              <a:t>certGen.</a:t>
            </a:r>
            <a:r>
              <a:rPr lang="en-US" altLang="ko-KR" sz="1400" strike="sngStrike" dirty="0" err="1"/>
              <a:t>addExtension</a:t>
            </a:r>
            <a:r>
              <a:rPr lang="en-US" altLang="ko-KR" sz="1400" strike="sngStrike" dirty="0"/>
              <a:t>(X509Extensions.AuthorityKeyIdentifier, false, </a:t>
            </a:r>
          </a:p>
          <a:p>
            <a:pPr lvl="1"/>
            <a:r>
              <a:rPr lang="en-US" altLang="ko-KR" sz="1400" dirty="0"/>
              <a:t>new </a:t>
            </a:r>
            <a:r>
              <a:rPr lang="en-US" altLang="ko-KR" sz="1400" strike="sngStrike" dirty="0" err="1"/>
              <a:t>AuthorityKeyIdentifierStructure</a:t>
            </a:r>
            <a:r>
              <a:rPr lang="en-US" altLang="ko-KR" sz="1400" strike="sngStrike" dirty="0"/>
              <a:t>(</a:t>
            </a:r>
            <a:r>
              <a:rPr lang="en-US" altLang="ko-KR" sz="1400" strike="sngStrike" dirty="0" err="1"/>
              <a:t>caCert</a:t>
            </a:r>
            <a:r>
              <a:rPr lang="en-US" altLang="ko-KR" sz="1400" strike="sngStrike" dirty="0"/>
              <a:t>));</a:t>
            </a:r>
          </a:p>
          <a:p>
            <a:r>
              <a:rPr lang="en-US" altLang="ko-KR" sz="1400" dirty="0"/>
              <a:t>}</a:t>
            </a:r>
          </a:p>
          <a:p>
            <a:r>
              <a:rPr lang="en-US" altLang="ko-KR" sz="1400" dirty="0"/>
              <a:t>// </a:t>
            </a:r>
            <a:r>
              <a:rPr lang="ko-KR" altLang="en-US" sz="1400" dirty="0"/>
              <a:t>개인인증서가 아닌 경우의 확장영역 설정</a:t>
            </a:r>
            <a:r>
              <a:rPr lang="en-US" altLang="ko-KR" sz="1400" dirty="0"/>
              <a:t>. </a:t>
            </a:r>
            <a:r>
              <a:rPr lang="ko-KR" altLang="en-US" sz="1400" dirty="0"/>
              <a:t>키의 사용용도를 전자서명</a:t>
            </a:r>
            <a:r>
              <a:rPr lang="en-US" altLang="ko-KR" sz="1400" dirty="0"/>
              <a:t>, </a:t>
            </a:r>
            <a:r>
              <a:rPr lang="ko-KR" altLang="en-US" sz="1400" dirty="0"/>
              <a:t>인증서 서명</a:t>
            </a:r>
            <a:r>
              <a:rPr lang="en-US" altLang="ko-KR" sz="1400" dirty="0"/>
              <a:t>, </a:t>
            </a:r>
            <a:endParaRPr lang="en-US" altLang="ko-KR" sz="1400" dirty="0" smtClean="0"/>
          </a:p>
          <a:p>
            <a:r>
              <a:rPr lang="en-US" altLang="ko-KR" sz="1400" dirty="0" smtClean="0"/>
              <a:t>// CRL </a:t>
            </a:r>
            <a:r>
              <a:rPr lang="ko-KR" altLang="en-US" sz="1400" dirty="0"/>
              <a:t>서명의 용도로 사용할 수 있음</a:t>
            </a:r>
          </a:p>
          <a:p>
            <a:pPr lvl="1"/>
            <a:r>
              <a:rPr lang="en-US" altLang="ko-KR" sz="1400" dirty="0"/>
              <a:t>if(type!=</a:t>
            </a:r>
            <a:r>
              <a:rPr lang="en-US" altLang="ko-KR" sz="1400" dirty="0" err="1"/>
              <a:t>CertType.</a:t>
            </a:r>
            <a:r>
              <a:rPr lang="en-US" altLang="ko-KR" sz="1400" i="1" dirty="0" err="1"/>
              <a:t>ENDENTITY</a:t>
            </a:r>
            <a:r>
              <a:rPr lang="en-US" altLang="ko-KR" sz="1400" i="1" dirty="0"/>
              <a:t>){     </a:t>
            </a:r>
          </a:p>
          <a:p>
            <a:pPr lvl="1"/>
            <a:r>
              <a:rPr lang="en-US" altLang="ko-KR" sz="1400" dirty="0" err="1"/>
              <a:t>certGen.</a:t>
            </a:r>
            <a:r>
              <a:rPr lang="en-US" altLang="ko-KR" sz="1400" strike="sngStrike" dirty="0" err="1"/>
              <a:t>addExtension</a:t>
            </a:r>
            <a:r>
              <a:rPr lang="en-US" altLang="ko-KR" sz="1400" strike="sngStrike" dirty="0"/>
              <a:t>(X509Extensions.BasicConstraints, true, new </a:t>
            </a:r>
            <a:r>
              <a:rPr lang="en-US" altLang="ko-KR" sz="1400" strike="sngStrike" dirty="0" err="1"/>
              <a:t>BasicConstraints</a:t>
            </a:r>
            <a:r>
              <a:rPr lang="en-US" altLang="ko-KR" sz="1400" strike="sngStrike" dirty="0"/>
              <a:t>(0));</a:t>
            </a:r>
          </a:p>
          <a:p>
            <a:pPr lvl="1"/>
            <a:r>
              <a:rPr lang="en-US" altLang="ko-KR" sz="1400" dirty="0" err="1"/>
              <a:t>certGen.</a:t>
            </a:r>
            <a:r>
              <a:rPr lang="en-US" altLang="ko-KR" sz="1400" strike="sngStrike" dirty="0" err="1"/>
              <a:t>addExtension</a:t>
            </a:r>
            <a:r>
              <a:rPr lang="en-US" altLang="ko-KR" sz="1400" strike="sngStrike" dirty="0"/>
              <a:t>(X509Extensions.KeyUsage, true, </a:t>
            </a:r>
          </a:p>
          <a:p>
            <a:pPr lvl="1"/>
            <a:r>
              <a:rPr lang="en-US" altLang="ko-KR" sz="1400" dirty="0"/>
              <a:t>new </a:t>
            </a:r>
            <a:r>
              <a:rPr lang="en-US" altLang="ko-KR" sz="1400" dirty="0" err="1"/>
              <a:t>KeyUsage</a:t>
            </a:r>
            <a:r>
              <a:rPr lang="en-US" altLang="ko-KR" sz="1400" dirty="0"/>
              <a:t>(</a:t>
            </a:r>
            <a:r>
              <a:rPr lang="en-US" altLang="ko-KR" sz="1400" dirty="0" err="1"/>
              <a:t>KeyUsage.</a:t>
            </a:r>
            <a:r>
              <a:rPr lang="en-US" altLang="ko-KR" sz="1400" i="1" dirty="0" err="1"/>
              <a:t>digitalSignature</a:t>
            </a:r>
            <a:r>
              <a:rPr lang="en-US" altLang="ko-KR" sz="1400" i="1" dirty="0"/>
              <a:t> | </a:t>
            </a:r>
            <a:r>
              <a:rPr lang="en-US" altLang="ko-KR" sz="1400" i="1" dirty="0" err="1"/>
              <a:t>KeyUsage.keyCertSign</a:t>
            </a:r>
            <a:r>
              <a:rPr lang="en-US" altLang="ko-KR" sz="1400" i="1" dirty="0"/>
              <a:t> | </a:t>
            </a:r>
            <a:r>
              <a:rPr lang="en-US" altLang="ko-KR" sz="1400" i="1" dirty="0" err="1"/>
              <a:t>KeyUsage.cRLSign</a:t>
            </a:r>
            <a:r>
              <a:rPr lang="en-US" altLang="ko-KR" sz="1400" i="1" dirty="0"/>
              <a:t>));</a:t>
            </a:r>
          </a:p>
          <a:p>
            <a:r>
              <a:rPr lang="en-US" altLang="ko-KR" sz="1400" dirty="0"/>
              <a:t>}</a:t>
            </a:r>
          </a:p>
          <a:p>
            <a:r>
              <a:rPr lang="en-US" altLang="ko-KR" sz="1400" dirty="0"/>
              <a:t>else</a:t>
            </a:r>
            <a:r>
              <a:rPr lang="ko-KR" altLang="en-US" sz="1400" dirty="0"/>
              <a:t>  </a:t>
            </a:r>
            <a:r>
              <a:rPr lang="en-US" altLang="ko-KR" sz="1400" dirty="0"/>
              <a:t>// </a:t>
            </a:r>
            <a:r>
              <a:rPr lang="ko-KR" altLang="en-US" sz="1400" dirty="0"/>
              <a:t>개인인증서인 경우의 확장영역</a:t>
            </a:r>
            <a:r>
              <a:rPr lang="en-US" altLang="ko-KR" sz="1400" dirty="0"/>
              <a:t>. </a:t>
            </a:r>
            <a:r>
              <a:rPr lang="ko-KR" altLang="en-US" sz="1400" dirty="0"/>
              <a:t>키의 사용용도는 전자서명용</a:t>
            </a:r>
            <a:r>
              <a:rPr lang="en-US" altLang="ko-KR" sz="1400" dirty="0"/>
              <a:t>, </a:t>
            </a:r>
            <a:r>
              <a:rPr lang="ko-KR" altLang="en-US" sz="1400" dirty="0" err="1"/>
              <a:t>키암호화용으로</a:t>
            </a:r>
            <a:r>
              <a:rPr lang="ko-KR" altLang="en-US" sz="1400" dirty="0"/>
              <a:t> 사용 가능  </a:t>
            </a:r>
          </a:p>
          <a:p>
            <a:pPr lvl="1"/>
            <a:r>
              <a:rPr lang="en-US" altLang="ko-KR" sz="1400" dirty="0" err="1"/>
              <a:t>certGen.</a:t>
            </a:r>
            <a:r>
              <a:rPr lang="en-US" altLang="ko-KR" sz="1400" strike="sngStrike" dirty="0" err="1"/>
              <a:t>addExtension</a:t>
            </a:r>
            <a:r>
              <a:rPr lang="en-US" altLang="ko-KR" sz="1400" strike="sngStrike" dirty="0"/>
              <a:t>(X509Extensions.KeyUsage, true, </a:t>
            </a:r>
          </a:p>
          <a:p>
            <a:pPr lvl="1"/>
            <a:r>
              <a:rPr lang="en-US" altLang="ko-KR" sz="1400" dirty="0"/>
              <a:t>new </a:t>
            </a:r>
            <a:r>
              <a:rPr lang="en-US" altLang="ko-KR" sz="1400" dirty="0" err="1"/>
              <a:t>KeyUsage</a:t>
            </a:r>
            <a:r>
              <a:rPr lang="en-US" altLang="ko-KR" sz="1400" dirty="0"/>
              <a:t>(</a:t>
            </a:r>
            <a:r>
              <a:rPr lang="en-US" altLang="ko-KR" sz="1400" dirty="0" err="1"/>
              <a:t>KeyUsage.</a:t>
            </a:r>
            <a:r>
              <a:rPr lang="en-US" altLang="ko-KR" sz="1400" i="1" dirty="0" err="1"/>
              <a:t>digitalSignature</a:t>
            </a:r>
            <a:r>
              <a:rPr lang="en-US" altLang="ko-KR" sz="1400" i="1" dirty="0"/>
              <a:t> | </a:t>
            </a:r>
            <a:r>
              <a:rPr lang="en-US" altLang="ko-KR" sz="1400" i="1" dirty="0" err="1"/>
              <a:t>KeyUsage.keyEncipherment</a:t>
            </a:r>
            <a:r>
              <a:rPr lang="en-US" altLang="ko-KR" sz="1400" i="1" dirty="0"/>
              <a:t>));</a:t>
            </a:r>
          </a:p>
          <a:p>
            <a:r>
              <a:rPr lang="en-US" altLang="ko-KR" sz="1400" dirty="0"/>
              <a:t>return </a:t>
            </a:r>
            <a:r>
              <a:rPr lang="en-US" altLang="ko-KR" sz="1400" dirty="0" err="1"/>
              <a:t>certGen.</a:t>
            </a:r>
            <a:r>
              <a:rPr lang="en-US" altLang="ko-KR" sz="1400" strike="sngStrike" dirty="0" err="1"/>
              <a:t>generate</a:t>
            </a:r>
            <a:r>
              <a:rPr lang="en-US" altLang="ko-KR" sz="1400" strike="sngStrike" dirty="0"/>
              <a:t>(</a:t>
            </a:r>
            <a:r>
              <a:rPr lang="en-US" altLang="ko-KR" sz="1400" strike="sngStrike" dirty="0" err="1"/>
              <a:t>signatureKey</a:t>
            </a:r>
            <a:r>
              <a:rPr lang="en-US" altLang="ko-KR" sz="1400" strike="sngStrike" dirty="0"/>
              <a:t>,"BC");  // </a:t>
            </a:r>
            <a:r>
              <a:rPr lang="ko-KR" altLang="en-US" sz="1400" strike="sngStrike" dirty="0"/>
              <a:t>인증서를 생성하여 결과로 리턴 </a:t>
            </a:r>
          </a:p>
          <a:p>
            <a:r>
              <a:rPr lang="en-US" altLang="ko-KR" sz="1400" dirty="0"/>
              <a:t>}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30733848"/>
      </p:ext>
    </p:extLst>
  </p:cSld>
  <p:clrMapOvr>
    <a:masterClrMapping/>
  </p:clrMapOvr>
</p:sld>
</file>

<file path=ppt/slides/slide7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3</a:t>
            </a:r>
            <a:r>
              <a:rPr lang="ko-KR" altLang="en-US" dirty="0"/>
              <a:t>개의 함수 선언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3. CRL(</a:t>
            </a:r>
            <a:r>
              <a:rPr lang="ko-KR" altLang="en-US" dirty="0" smtClean="0"/>
              <a:t>인증서취소목록</a:t>
            </a:r>
            <a:r>
              <a:rPr lang="en-US" altLang="ko-KR" dirty="0" smtClean="0"/>
              <a:t>) </a:t>
            </a:r>
            <a:r>
              <a:rPr lang="ko-KR" altLang="en-US" dirty="0" smtClean="0"/>
              <a:t>생성 함수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75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50985" y="1916832"/>
            <a:ext cx="7737439" cy="461664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// 3. CRL </a:t>
            </a:r>
            <a:r>
              <a:rPr lang="ko-KR" altLang="en-US" sz="1400" dirty="0"/>
              <a:t>생성 함수</a:t>
            </a:r>
            <a:r>
              <a:rPr lang="en-US" altLang="ko-KR" sz="1400" dirty="0"/>
              <a:t>. CRL</a:t>
            </a:r>
            <a:r>
              <a:rPr lang="ko-KR" altLang="en-US" sz="1400" dirty="0"/>
              <a:t>은 인증기관이 생성하여 공표  </a:t>
            </a:r>
          </a:p>
          <a:p>
            <a:r>
              <a:rPr lang="en-US" altLang="ko-KR" sz="1400" dirty="0"/>
              <a:t>public static X509CRL </a:t>
            </a:r>
            <a:r>
              <a:rPr lang="en-US" altLang="ko-KR" sz="1400" dirty="0" err="1"/>
              <a:t>generateCRL</a:t>
            </a:r>
            <a:r>
              <a:rPr lang="en-US" altLang="ko-KR" sz="1400" dirty="0"/>
              <a:t>(</a:t>
            </a:r>
          </a:p>
          <a:p>
            <a:pPr lvl="1"/>
            <a:r>
              <a:rPr lang="en-US" altLang="ko-KR" sz="1400" dirty="0"/>
              <a:t>X509Certificate </a:t>
            </a:r>
            <a:r>
              <a:rPr lang="en-US" altLang="ko-KR" sz="1400" dirty="0" err="1"/>
              <a:t>caCert</a:t>
            </a:r>
            <a:r>
              <a:rPr lang="en-US" altLang="ko-KR" sz="1400" dirty="0" smtClean="0"/>
              <a:t>,	// </a:t>
            </a:r>
            <a:r>
              <a:rPr lang="en-US" altLang="ko-KR" sz="1400" dirty="0"/>
              <a:t>1. CRL </a:t>
            </a:r>
            <a:r>
              <a:rPr lang="ko-KR" altLang="en-US" sz="1400" dirty="0" err="1"/>
              <a:t>발급자</a:t>
            </a:r>
            <a:r>
              <a:rPr lang="ko-KR" altLang="en-US" sz="1400" dirty="0"/>
              <a:t> 인증서</a:t>
            </a:r>
          </a:p>
          <a:p>
            <a:pPr lvl="1"/>
            <a:r>
              <a:rPr lang="en-US" altLang="ko-KR" sz="1400" dirty="0" err="1"/>
              <a:t>PrivateKey</a:t>
            </a:r>
            <a:r>
              <a:rPr lang="en-US" altLang="ko-KR" sz="1400" dirty="0"/>
              <a:t> </a:t>
            </a:r>
            <a:r>
              <a:rPr lang="en-US" altLang="ko-KR" sz="1400" dirty="0" err="1"/>
              <a:t>signatureKey</a:t>
            </a:r>
            <a:r>
              <a:rPr lang="en-US" altLang="ko-KR" sz="1400" dirty="0" smtClean="0"/>
              <a:t>,	// </a:t>
            </a:r>
            <a:r>
              <a:rPr lang="en-US" altLang="ko-KR" sz="1400" dirty="0"/>
              <a:t>2. CRL </a:t>
            </a:r>
            <a:r>
              <a:rPr lang="ko-KR" altLang="en-US" sz="1400" dirty="0" err="1"/>
              <a:t>발급자</a:t>
            </a:r>
            <a:r>
              <a:rPr lang="ko-KR" altLang="en-US" sz="1400" dirty="0"/>
              <a:t> 서명키</a:t>
            </a:r>
          </a:p>
          <a:p>
            <a:pPr lvl="1"/>
            <a:r>
              <a:rPr lang="en-US" altLang="ko-KR" sz="1400" dirty="0" err="1"/>
              <a:t>BigInteger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serialNumber</a:t>
            </a:r>
            <a:r>
              <a:rPr lang="en-US" altLang="ko-KR" sz="1400" dirty="0" smtClean="0"/>
              <a:t>)	// </a:t>
            </a:r>
            <a:r>
              <a:rPr lang="en-US" altLang="ko-KR" sz="1400" dirty="0"/>
              <a:t>3. </a:t>
            </a:r>
            <a:r>
              <a:rPr lang="ko-KR" altLang="en-US" sz="1400" dirty="0"/>
              <a:t>폐지할 인증서 일련번호</a:t>
            </a:r>
          </a:p>
          <a:p>
            <a:r>
              <a:rPr lang="en-US" altLang="ko-KR" sz="1400" dirty="0" smtClean="0"/>
              <a:t>   throws </a:t>
            </a:r>
            <a:r>
              <a:rPr lang="en-US" altLang="ko-KR" sz="1400" dirty="0" err="1"/>
              <a:t>CRLException,NoSuchProviderException,NoSuchAlgorithmException</a:t>
            </a:r>
            <a:r>
              <a:rPr lang="en-US" altLang="ko-KR" sz="1400" dirty="0" smtClean="0"/>
              <a:t>,</a:t>
            </a:r>
          </a:p>
          <a:p>
            <a:r>
              <a:rPr lang="en-US" altLang="ko-KR" sz="1400" dirty="0"/>
              <a:t> </a:t>
            </a:r>
            <a:r>
              <a:rPr lang="en-US" altLang="ko-KR" sz="1400" dirty="0" smtClean="0"/>
              <a:t>  </a:t>
            </a:r>
            <a:r>
              <a:rPr lang="en-US" altLang="ko-KR" sz="1400" dirty="0" err="1" smtClean="0"/>
              <a:t>SignatureException,InvalidKeyException</a:t>
            </a:r>
            <a:r>
              <a:rPr lang="en-US" altLang="ko-KR" sz="1400" dirty="0"/>
              <a:t>{</a:t>
            </a:r>
          </a:p>
          <a:p>
            <a:pPr lvl="1"/>
            <a:r>
              <a:rPr lang="en-US" altLang="ko-KR" sz="1400" strike="sngStrike" dirty="0"/>
              <a:t>X509V2CRLGenerator </a:t>
            </a:r>
            <a:r>
              <a:rPr lang="en-US" altLang="ko-KR" sz="1400" strike="sngStrike" dirty="0" err="1"/>
              <a:t>crlGen</a:t>
            </a:r>
            <a:r>
              <a:rPr lang="en-US" altLang="ko-KR" sz="1400" strike="sngStrike" dirty="0"/>
              <a:t> = new X509V2CRLGenerator();  </a:t>
            </a:r>
            <a:r>
              <a:rPr lang="en-US" altLang="ko-KR" sz="1400" b="1" strike="sngStrike" dirty="0"/>
              <a:t>// CRL</a:t>
            </a:r>
            <a:r>
              <a:rPr lang="ko-KR" altLang="en-US" sz="1400" b="1" strike="sngStrike" dirty="0"/>
              <a:t>을 위한 객체 생성 </a:t>
            </a:r>
          </a:p>
          <a:p>
            <a:pPr lvl="1"/>
            <a:r>
              <a:rPr lang="en-US" altLang="ko-KR" sz="1400" dirty="0" err="1"/>
              <a:t>crlGen.</a:t>
            </a:r>
            <a:r>
              <a:rPr lang="en-US" altLang="ko-KR" sz="1400" strike="sngStrike" dirty="0" err="1"/>
              <a:t>setIssuerDN</a:t>
            </a:r>
            <a:r>
              <a:rPr lang="en-US" altLang="ko-KR" sz="1400" strike="sngStrike" dirty="0"/>
              <a:t>(caCert.getSubjectX500Principal());  </a:t>
            </a:r>
            <a:endParaRPr lang="en-US" altLang="ko-KR" sz="1400" strike="sngStrike" dirty="0" smtClean="0"/>
          </a:p>
          <a:p>
            <a:pPr lvl="1"/>
            <a:r>
              <a:rPr lang="en-US" altLang="ko-KR" sz="1400" strike="sngStrike" dirty="0" smtClean="0"/>
              <a:t>// </a:t>
            </a:r>
            <a:r>
              <a:rPr lang="en-US" altLang="ko-KR" sz="1400" strike="sngStrike" dirty="0"/>
              <a:t>CRL</a:t>
            </a:r>
            <a:r>
              <a:rPr lang="ko-KR" altLang="en-US" sz="1400" strike="sngStrike" dirty="0"/>
              <a:t>의 </a:t>
            </a:r>
            <a:r>
              <a:rPr lang="ko-KR" altLang="en-US" sz="1400" strike="sngStrike" dirty="0" err="1"/>
              <a:t>발급자</a:t>
            </a:r>
            <a:r>
              <a:rPr lang="ko-KR" altLang="en-US" sz="1400" strike="sngStrike" dirty="0"/>
              <a:t> 설정 </a:t>
            </a:r>
            <a:r>
              <a:rPr lang="en-US" altLang="ko-KR" sz="1400" strike="sngStrike" dirty="0"/>
              <a:t>- CRL</a:t>
            </a:r>
            <a:r>
              <a:rPr lang="ko-KR" altLang="en-US" sz="1400" strike="sngStrike" dirty="0"/>
              <a:t>의 </a:t>
            </a:r>
            <a:r>
              <a:rPr lang="ko-KR" altLang="en-US" sz="1400" strike="sngStrike" dirty="0" err="1"/>
              <a:t>발급자는</a:t>
            </a:r>
            <a:r>
              <a:rPr lang="ko-KR" altLang="en-US" sz="1400" strike="sngStrike" dirty="0"/>
              <a:t> 인증기관임   </a:t>
            </a:r>
          </a:p>
          <a:p>
            <a:pPr lvl="1"/>
            <a:r>
              <a:rPr lang="en-US" altLang="ko-KR" sz="1400" dirty="0" err="1"/>
              <a:t>GregorianCalendar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currentDate</a:t>
            </a:r>
            <a:r>
              <a:rPr lang="en-US" altLang="ko-KR" sz="1400" dirty="0"/>
              <a:t> = new </a:t>
            </a:r>
            <a:r>
              <a:rPr lang="en-US" altLang="ko-KR" sz="1400" dirty="0" err="1"/>
              <a:t>GregorianCalendar</a:t>
            </a:r>
            <a:r>
              <a:rPr lang="en-US" altLang="ko-KR" sz="1400" dirty="0"/>
              <a:t>(); // </a:t>
            </a:r>
            <a:r>
              <a:rPr lang="ko-KR" altLang="en-US" sz="1400" dirty="0"/>
              <a:t>발급시간 </a:t>
            </a:r>
          </a:p>
          <a:p>
            <a:pPr lvl="1"/>
            <a:r>
              <a:rPr lang="en-US" altLang="ko-KR" sz="1400" dirty="0" err="1"/>
              <a:t>GregorianCalendar</a:t>
            </a:r>
            <a:r>
              <a:rPr lang="en-US" altLang="ko-KR" sz="1400" dirty="0"/>
              <a:t> </a:t>
            </a:r>
            <a:r>
              <a:rPr lang="en-US" altLang="ko-KR" sz="1400" dirty="0" err="1"/>
              <a:t>nextDate</a:t>
            </a:r>
            <a:r>
              <a:rPr lang="en-US" altLang="ko-KR" sz="1400" dirty="0"/>
              <a:t>   // </a:t>
            </a:r>
            <a:r>
              <a:rPr lang="ko-KR" altLang="en-US" sz="1400" dirty="0"/>
              <a:t>다음 업데이트 시간 </a:t>
            </a:r>
            <a:r>
              <a:rPr lang="en-US" altLang="ko-KR" sz="1400" dirty="0"/>
              <a:t>- 1</a:t>
            </a:r>
            <a:r>
              <a:rPr lang="ko-KR" altLang="en-US" sz="1400" dirty="0"/>
              <a:t>년 </a:t>
            </a:r>
            <a:r>
              <a:rPr lang="en-US" altLang="ko-KR" sz="1400" dirty="0"/>
              <a:t>1</a:t>
            </a:r>
            <a:r>
              <a:rPr lang="ko-KR" altLang="en-US" sz="1400" dirty="0"/>
              <a:t>개월</a:t>
            </a:r>
            <a:r>
              <a:rPr lang="en-US" altLang="ko-KR" sz="1400" dirty="0"/>
              <a:t>? </a:t>
            </a:r>
          </a:p>
          <a:p>
            <a:pPr lvl="1"/>
            <a:r>
              <a:rPr lang="en-US" altLang="ko-KR" sz="1400" dirty="0"/>
              <a:t>= new </a:t>
            </a:r>
            <a:r>
              <a:rPr lang="en-US" altLang="ko-KR" sz="1400" dirty="0" err="1"/>
              <a:t>GregorianCalendar</a:t>
            </a:r>
            <a:r>
              <a:rPr lang="en-US" altLang="ko-KR" sz="1400" dirty="0"/>
              <a:t>(</a:t>
            </a:r>
            <a:r>
              <a:rPr lang="en-US" altLang="ko-KR" sz="1400" dirty="0" err="1"/>
              <a:t>currentDate.get</a:t>
            </a:r>
            <a:r>
              <a:rPr lang="en-US" altLang="ko-KR" sz="1400" dirty="0"/>
              <a:t>(</a:t>
            </a:r>
            <a:r>
              <a:rPr lang="en-US" altLang="ko-KR" sz="1400" dirty="0" err="1"/>
              <a:t>Calendar.</a:t>
            </a:r>
            <a:r>
              <a:rPr lang="en-US" altLang="ko-KR" sz="1400" i="1" dirty="0" err="1"/>
              <a:t>YEAR</a:t>
            </a:r>
            <a:r>
              <a:rPr lang="en-US" altLang="ko-KR" sz="1400" i="1" dirty="0"/>
              <a:t>)+1</a:t>
            </a:r>
            <a:r>
              <a:rPr lang="en-US" altLang="ko-KR" sz="1400" i="1" dirty="0" smtClean="0"/>
              <a:t>,</a:t>
            </a:r>
            <a:br>
              <a:rPr lang="en-US" altLang="ko-KR" sz="1400" i="1" dirty="0" smtClean="0"/>
            </a:br>
            <a:r>
              <a:rPr lang="en-US" altLang="ko-KR" sz="1400" i="1" dirty="0" smtClean="0"/>
              <a:t>(</a:t>
            </a:r>
            <a:r>
              <a:rPr lang="en-US" altLang="ko-KR" sz="1400" i="1" dirty="0" err="1"/>
              <a:t>currentDate.get</a:t>
            </a:r>
            <a:r>
              <a:rPr lang="en-US" altLang="ko-KR" sz="1400" i="1" dirty="0"/>
              <a:t>(</a:t>
            </a:r>
            <a:r>
              <a:rPr lang="en-US" altLang="ko-KR" sz="1400" i="1" dirty="0" err="1"/>
              <a:t>Calendar.MONTH</a:t>
            </a:r>
            <a:r>
              <a:rPr lang="en-US" altLang="ko-KR" sz="1400" i="1" dirty="0"/>
              <a:t>)+1)%12,currentDate.get(</a:t>
            </a:r>
            <a:r>
              <a:rPr lang="en-US" altLang="ko-KR" sz="1400" i="1" dirty="0" err="1"/>
              <a:t>Calendar.DAY_OF_MONTH</a:t>
            </a:r>
            <a:r>
              <a:rPr lang="en-US" altLang="ko-KR" sz="1400" i="1" dirty="0"/>
              <a:t>));</a:t>
            </a:r>
          </a:p>
          <a:p>
            <a:pPr lvl="1"/>
            <a:r>
              <a:rPr lang="en-US" altLang="ko-KR" sz="1400" dirty="0" err="1"/>
              <a:t>crlGen.</a:t>
            </a:r>
            <a:r>
              <a:rPr lang="en-US" altLang="ko-KR" sz="1400" strike="sngStrike" dirty="0" err="1"/>
              <a:t>setThisUpdate</a:t>
            </a:r>
            <a:r>
              <a:rPr lang="en-US" altLang="ko-KR" sz="1400" strike="sngStrike" dirty="0"/>
              <a:t>(</a:t>
            </a:r>
            <a:r>
              <a:rPr lang="en-US" altLang="ko-KR" sz="1400" strike="sngStrike" dirty="0" err="1"/>
              <a:t>currentDate.getTime</a:t>
            </a:r>
            <a:r>
              <a:rPr lang="en-US" altLang="ko-KR" sz="1400" strike="sngStrike" dirty="0"/>
              <a:t>());</a:t>
            </a:r>
          </a:p>
          <a:p>
            <a:pPr lvl="1"/>
            <a:r>
              <a:rPr lang="en-US" altLang="ko-KR" sz="1400" dirty="0" err="1"/>
              <a:t>crlGen.</a:t>
            </a:r>
            <a:r>
              <a:rPr lang="en-US" altLang="ko-KR" sz="1400" strike="sngStrike" dirty="0" err="1"/>
              <a:t>setNextUpdate</a:t>
            </a:r>
            <a:r>
              <a:rPr lang="en-US" altLang="ko-KR" sz="1400" strike="sngStrike" dirty="0"/>
              <a:t>(</a:t>
            </a:r>
            <a:r>
              <a:rPr lang="en-US" altLang="ko-KR" sz="1400" strike="sngStrike" dirty="0" err="1"/>
              <a:t>nextDate.getTime</a:t>
            </a:r>
            <a:r>
              <a:rPr lang="en-US" altLang="ko-KR" sz="1400" strike="sngStrike" dirty="0"/>
              <a:t>());</a:t>
            </a:r>
          </a:p>
          <a:p>
            <a:pPr lvl="1"/>
            <a:r>
              <a:rPr lang="en-US" altLang="ko-KR" sz="1400" dirty="0" err="1"/>
              <a:t>crlGen.</a:t>
            </a:r>
            <a:r>
              <a:rPr lang="en-US" altLang="ko-KR" sz="1400" strike="sngStrike" dirty="0" err="1"/>
              <a:t>setSignatureAlgorithm</a:t>
            </a:r>
            <a:r>
              <a:rPr lang="en-US" altLang="ko-KR" sz="1400" strike="sngStrike" dirty="0"/>
              <a:t>("SHA1withRSAEncryption");  // </a:t>
            </a:r>
            <a:r>
              <a:rPr lang="ko-KR" altLang="en-US" sz="1400" strike="sngStrike" dirty="0"/>
              <a:t>서명알고리즘 설정 </a:t>
            </a:r>
          </a:p>
          <a:p>
            <a:pPr lvl="1"/>
            <a:r>
              <a:rPr lang="en-US" altLang="ko-KR" sz="1400" dirty="0"/>
              <a:t>if(</a:t>
            </a:r>
            <a:r>
              <a:rPr lang="en-US" altLang="ko-KR" sz="1400" dirty="0" err="1"/>
              <a:t>serialNumber</a:t>
            </a:r>
            <a:r>
              <a:rPr lang="en-US" altLang="ko-KR" sz="1400" dirty="0"/>
              <a:t>!=null)   // </a:t>
            </a:r>
            <a:r>
              <a:rPr lang="ko-KR" altLang="en-US" sz="1400" dirty="0"/>
              <a:t>폐지할 인증서의 일련번호를 </a:t>
            </a:r>
            <a:r>
              <a:rPr lang="ko-KR" altLang="en-US" sz="1400" dirty="0" err="1"/>
              <a:t>엔트리에</a:t>
            </a:r>
            <a:r>
              <a:rPr lang="ko-KR" altLang="en-US" sz="1400" dirty="0"/>
              <a:t> 추가 </a:t>
            </a:r>
          </a:p>
          <a:p>
            <a:pPr lvl="1"/>
            <a:r>
              <a:rPr lang="en-US" altLang="ko-KR" sz="1400" dirty="0" err="1"/>
              <a:t>crlGen.</a:t>
            </a:r>
            <a:r>
              <a:rPr lang="en-US" altLang="ko-KR" sz="1400" strike="sngStrike" dirty="0" err="1"/>
              <a:t>addCRLEntry</a:t>
            </a:r>
            <a:r>
              <a:rPr lang="en-US" altLang="ko-KR" sz="1400" strike="sngStrike" dirty="0"/>
              <a:t>(</a:t>
            </a:r>
            <a:r>
              <a:rPr lang="en-US" altLang="ko-KR" sz="1400" strike="sngStrike" dirty="0" err="1"/>
              <a:t>serialNumber</a:t>
            </a:r>
            <a:r>
              <a:rPr lang="en-US" altLang="ko-KR" sz="1400" strike="sngStrike" dirty="0"/>
              <a:t>, </a:t>
            </a:r>
            <a:r>
              <a:rPr lang="en-US" altLang="ko-KR" sz="1400" strike="sngStrike" dirty="0" err="1"/>
              <a:t>currentDate.getTime</a:t>
            </a:r>
            <a:r>
              <a:rPr lang="en-US" altLang="ko-KR" sz="1400" strike="sngStrike" dirty="0"/>
              <a:t>(), </a:t>
            </a:r>
            <a:r>
              <a:rPr lang="en-US" altLang="ko-KR" sz="1400" dirty="0" err="1" smtClean="0"/>
              <a:t>CRLReason.</a:t>
            </a:r>
            <a:r>
              <a:rPr lang="en-US" altLang="ko-KR" sz="1400" i="1" dirty="0" err="1" smtClean="0"/>
              <a:t>superseded</a:t>
            </a:r>
            <a:r>
              <a:rPr lang="en-US" altLang="ko-KR" sz="1400" i="1" dirty="0"/>
              <a:t>);</a:t>
            </a:r>
          </a:p>
          <a:p>
            <a:pPr lvl="1"/>
            <a:r>
              <a:rPr lang="en-US" altLang="ko-KR" sz="1400" dirty="0"/>
              <a:t>return </a:t>
            </a:r>
            <a:r>
              <a:rPr lang="en-US" altLang="ko-KR" sz="1400" dirty="0" err="1"/>
              <a:t>crlGen.</a:t>
            </a:r>
            <a:r>
              <a:rPr lang="en-US" altLang="ko-KR" sz="1400" strike="sngStrike" dirty="0" err="1"/>
              <a:t>generate</a:t>
            </a:r>
            <a:r>
              <a:rPr lang="en-US" altLang="ko-KR" sz="1400" strike="sngStrike" dirty="0"/>
              <a:t>(</a:t>
            </a:r>
            <a:r>
              <a:rPr lang="en-US" altLang="ko-KR" sz="1400" strike="sngStrike" dirty="0" err="1"/>
              <a:t>signatureKey</a:t>
            </a:r>
            <a:r>
              <a:rPr lang="en-US" altLang="ko-KR" sz="1400" strike="sngStrike" dirty="0"/>
              <a:t>,"BC");   </a:t>
            </a:r>
            <a:r>
              <a:rPr lang="en-US" altLang="ko-KR" sz="1400" b="1" strike="sngStrike" dirty="0"/>
              <a:t>// </a:t>
            </a:r>
            <a:r>
              <a:rPr lang="ko-KR" altLang="en-US" sz="1400" b="1" strike="sngStrike" dirty="0" smtClean="0"/>
              <a:t>서명하여 </a:t>
            </a:r>
            <a:r>
              <a:rPr lang="en-US" altLang="ko-KR" sz="1400" b="1" strike="sngStrike" dirty="0" smtClean="0"/>
              <a:t>CRL</a:t>
            </a:r>
            <a:r>
              <a:rPr lang="ko-KR" altLang="en-US" sz="1400" b="1" strike="sngStrike" dirty="0" smtClean="0"/>
              <a:t>생성</a:t>
            </a:r>
            <a:r>
              <a:rPr lang="en-US" altLang="ko-KR" sz="1400" b="1" strike="sngStrike" dirty="0" smtClean="0"/>
              <a:t>, </a:t>
            </a:r>
            <a:r>
              <a:rPr lang="ko-KR" altLang="en-US" sz="1400" b="1" strike="sngStrike" dirty="0" smtClean="0"/>
              <a:t>출력 </a:t>
            </a:r>
            <a:endParaRPr lang="ko-KR" altLang="en-US" sz="1400" b="1" strike="sngStrike" dirty="0"/>
          </a:p>
          <a:p>
            <a:r>
              <a:rPr lang="en-US" altLang="ko-KR" sz="1400" dirty="0"/>
              <a:t>}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7109194"/>
      </p:ext>
    </p:extLst>
  </p:cSld>
  <p:clrMapOvr>
    <a:masterClrMapping/>
  </p:clrMapOvr>
</p:sld>
</file>

<file path=ppt/slides/slide7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인증서폐지목록 </a:t>
            </a:r>
            <a:r>
              <a:rPr lang="en-US" altLang="ko-KR" dirty="0" smtClean="0"/>
              <a:t>(CRL)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76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1279" y="1395785"/>
            <a:ext cx="7791161" cy="484152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8605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인증서폐지목록 </a:t>
            </a:r>
            <a:r>
              <a:rPr lang="en-US" altLang="ko-KR" dirty="0"/>
              <a:t>(CRL)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b="1" dirty="0" err="1" smtClean="0"/>
              <a:t>BouncyCastle</a:t>
            </a:r>
            <a:endParaRPr lang="en-US" altLang="ko-KR" b="1" dirty="0" smtClean="0"/>
          </a:p>
          <a:p>
            <a:pPr lvl="1"/>
            <a:r>
              <a:rPr lang="en-US" altLang="ko-KR" b="1" dirty="0" smtClean="0"/>
              <a:t>org.bouncycastle.x509.X509V2CRLGenerator </a:t>
            </a:r>
            <a:r>
              <a:rPr lang="ko-KR" altLang="en-US" dirty="0" smtClean="0"/>
              <a:t>엔진 이용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57094" y="2348880"/>
            <a:ext cx="6994735" cy="3293209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/>
              <a:t>X509V2CRLGenerator </a:t>
            </a:r>
            <a:r>
              <a:rPr lang="en-US" altLang="ko-KR" sz="1600" dirty="0" err="1"/>
              <a:t>crlGen</a:t>
            </a:r>
            <a:r>
              <a:rPr lang="en-US" altLang="ko-KR" sz="1600" dirty="0"/>
              <a:t> = new X509V2CRLGenerator();</a:t>
            </a:r>
          </a:p>
          <a:p>
            <a:r>
              <a:rPr lang="en-US" altLang="ko-KR" sz="1600" dirty="0" err="1"/>
              <a:t>crlGen.setIssuerDN</a:t>
            </a:r>
            <a:r>
              <a:rPr lang="en-US" altLang="ko-KR" sz="1600" dirty="0"/>
              <a:t>(caCert.getSubjectX500Principal());</a:t>
            </a:r>
          </a:p>
          <a:p>
            <a:r>
              <a:rPr lang="en-US" altLang="ko-KR" sz="1600" dirty="0" err="1"/>
              <a:t>GregorianCalendar</a:t>
            </a:r>
            <a:r>
              <a:rPr lang="en-US" altLang="ko-KR" sz="1600" dirty="0"/>
              <a:t> </a:t>
            </a:r>
            <a:r>
              <a:rPr lang="en-US" altLang="ko-KR" sz="1600" dirty="0" err="1"/>
              <a:t>currentDate</a:t>
            </a:r>
            <a:r>
              <a:rPr lang="en-US" altLang="ko-KR" sz="1600" dirty="0"/>
              <a:t> = new </a:t>
            </a:r>
            <a:r>
              <a:rPr lang="en-US" altLang="ko-KR" sz="1600" dirty="0" err="1"/>
              <a:t>GregorianCalendar</a:t>
            </a:r>
            <a:r>
              <a:rPr lang="en-US" altLang="ko-KR" sz="1600" dirty="0"/>
              <a:t>();</a:t>
            </a:r>
          </a:p>
          <a:p>
            <a:r>
              <a:rPr lang="en-US" altLang="ko-KR" sz="1600" dirty="0" err="1"/>
              <a:t>GregorianCalendar</a:t>
            </a:r>
            <a:r>
              <a:rPr lang="en-US" altLang="ko-KR" sz="1600" dirty="0"/>
              <a:t> </a:t>
            </a:r>
            <a:r>
              <a:rPr lang="en-US" altLang="ko-KR" sz="1600" dirty="0" err="1"/>
              <a:t>nextDate</a:t>
            </a:r>
            <a:endParaRPr lang="en-US" altLang="ko-KR" sz="1600" dirty="0"/>
          </a:p>
          <a:p>
            <a:r>
              <a:rPr lang="en-US" altLang="ko-KR" sz="1600" dirty="0" smtClean="0"/>
              <a:t>   = </a:t>
            </a:r>
            <a:r>
              <a:rPr lang="en-US" altLang="ko-KR" sz="1600" dirty="0"/>
              <a:t>new </a:t>
            </a:r>
            <a:r>
              <a:rPr lang="en-US" altLang="ko-KR" sz="1600" dirty="0" err="1"/>
              <a:t>GregorianCalendar</a:t>
            </a:r>
            <a:r>
              <a:rPr lang="en-US" altLang="ko-KR" sz="1600" dirty="0"/>
              <a:t>(</a:t>
            </a:r>
            <a:r>
              <a:rPr lang="en-US" altLang="ko-KR" sz="1600" dirty="0" err="1"/>
              <a:t>currentDate.get</a:t>
            </a:r>
            <a:r>
              <a:rPr lang="en-US" altLang="ko-KR" sz="1600" dirty="0"/>
              <a:t>(</a:t>
            </a:r>
            <a:r>
              <a:rPr lang="en-US" altLang="ko-KR" sz="1600" dirty="0" err="1"/>
              <a:t>Calendar.YEAR</a:t>
            </a:r>
            <a:r>
              <a:rPr lang="en-US" altLang="ko-KR" sz="1600" dirty="0"/>
              <a:t>)+1,</a:t>
            </a:r>
          </a:p>
          <a:p>
            <a:r>
              <a:rPr lang="en-US" altLang="ko-KR" sz="1600" dirty="0" smtClean="0"/>
              <a:t>	(</a:t>
            </a:r>
            <a:r>
              <a:rPr lang="en-US" altLang="ko-KR" sz="1600" dirty="0" err="1"/>
              <a:t>currentDate.get</a:t>
            </a:r>
            <a:r>
              <a:rPr lang="en-US" altLang="ko-KR" sz="1600" dirty="0"/>
              <a:t>(</a:t>
            </a:r>
            <a:r>
              <a:rPr lang="en-US" altLang="ko-KR" sz="1600" dirty="0" err="1"/>
              <a:t>Calendar.MONTH</a:t>
            </a:r>
            <a:r>
              <a:rPr lang="en-US" altLang="ko-KR" sz="1600" dirty="0"/>
              <a:t>)+1)%12,</a:t>
            </a:r>
          </a:p>
          <a:p>
            <a:r>
              <a:rPr lang="en-US" altLang="ko-KR" sz="1600" dirty="0" smtClean="0"/>
              <a:t>	</a:t>
            </a:r>
            <a:r>
              <a:rPr lang="en-US" altLang="ko-KR" sz="1600" dirty="0" err="1" smtClean="0"/>
              <a:t>currentDate.get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Calendar.DAY_OF_MONTH</a:t>
            </a:r>
            <a:r>
              <a:rPr lang="en-US" altLang="ko-KR" sz="1600" dirty="0"/>
              <a:t>));</a:t>
            </a:r>
          </a:p>
          <a:p>
            <a:r>
              <a:rPr lang="en-US" altLang="ko-KR" sz="1600" dirty="0" err="1"/>
              <a:t>crlGen.setThisUpdate</a:t>
            </a:r>
            <a:r>
              <a:rPr lang="en-US" altLang="ko-KR" sz="1600" dirty="0"/>
              <a:t>(</a:t>
            </a:r>
            <a:r>
              <a:rPr lang="en-US" altLang="ko-KR" sz="1600" dirty="0" err="1"/>
              <a:t>currentDate.getTime</a:t>
            </a:r>
            <a:r>
              <a:rPr lang="en-US" altLang="ko-KR" sz="1600" dirty="0"/>
              <a:t>());</a:t>
            </a:r>
          </a:p>
          <a:p>
            <a:r>
              <a:rPr lang="en-US" altLang="ko-KR" sz="1600" dirty="0" err="1"/>
              <a:t>crlGen.setNextUpdate</a:t>
            </a:r>
            <a:r>
              <a:rPr lang="en-US" altLang="ko-KR" sz="1600" dirty="0"/>
              <a:t>(</a:t>
            </a:r>
            <a:r>
              <a:rPr lang="en-US" altLang="ko-KR" sz="1600" dirty="0" err="1"/>
              <a:t>nextDate.getTime</a:t>
            </a:r>
            <a:r>
              <a:rPr lang="en-US" altLang="ko-KR" sz="1600" dirty="0"/>
              <a:t>());</a:t>
            </a:r>
          </a:p>
          <a:p>
            <a:r>
              <a:rPr lang="en-US" altLang="ko-KR" sz="1600" dirty="0" err="1"/>
              <a:t>crlGen.setSignatureAlgorithm</a:t>
            </a:r>
            <a:r>
              <a:rPr lang="en-US" altLang="ko-KR" sz="1600" dirty="0"/>
              <a:t>("SHA1withRSAEncryption");</a:t>
            </a:r>
          </a:p>
          <a:p>
            <a:r>
              <a:rPr lang="en-US" altLang="ko-KR" sz="1600" dirty="0" err="1"/>
              <a:t>crlGen.addCRLEntry</a:t>
            </a:r>
            <a:r>
              <a:rPr lang="en-US" altLang="ko-KR" sz="1600" dirty="0"/>
              <a:t>(</a:t>
            </a:r>
            <a:r>
              <a:rPr lang="en-US" altLang="ko-KR" sz="1600" dirty="0" err="1"/>
              <a:t>revokeCert.getSerialNumber</a:t>
            </a:r>
            <a:r>
              <a:rPr lang="en-US" altLang="ko-KR" sz="1600" dirty="0"/>
              <a:t>(), </a:t>
            </a:r>
            <a:r>
              <a:rPr lang="en-US" altLang="ko-KR" sz="1600" dirty="0" err="1"/>
              <a:t>currentDate.getTime</a:t>
            </a:r>
            <a:r>
              <a:rPr lang="en-US" altLang="ko-KR" sz="1600" dirty="0"/>
              <a:t>(),</a:t>
            </a:r>
          </a:p>
          <a:p>
            <a:r>
              <a:rPr lang="en-US" altLang="ko-KR" sz="1600" dirty="0" smtClean="0"/>
              <a:t>	</a:t>
            </a:r>
            <a:r>
              <a:rPr lang="en-US" altLang="ko-KR" sz="1600" dirty="0" err="1" smtClean="0"/>
              <a:t>CRLReason.superseded</a:t>
            </a:r>
            <a:r>
              <a:rPr lang="en-US" altLang="ko-KR" sz="1600" dirty="0"/>
              <a:t>);</a:t>
            </a:r>
          </a:p>
          <a:p>
            <a:r>
              <a:rPr lang="en-US" altLang="ko-KR" sz="1600" dirty="0"/>
              <a:t>X509CRL </a:t>
            </a:r>
            <a:r>
              <a:rPr lang="en-US" altLang="ko-KR" sz="1600" dirty="0" err="1"/>
              <a:t>crl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crlGen.generate</a:t>
            </a:r>
            <a:r>
              <a:rPr lang="en-US" altLang="ko-KR" sz="1600" dirty="0"/>
              <a:t>(</a:t>
            </a:r>
            <a:r>
              <a:rPr lang="en-US" altLang="ko-KR" sz="1600" dirty="0" err="1"/>
              <a:t>signatureKey</a:t>
            </a:r>
            <a:r>
              <a:rPr lang="en-US" altLang="ko-KR" sz="1600" dirty="0"/>
              <a:t>,"BC");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228295828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/>
              <a:t>인증서폐지목록 </a:t>
            </a:r>
            <a:r>
              <a:rPr lang="en-US" altLang="ko-KR" dirty="0"/>
              <a:t>(CRL)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인증서 폐지 사유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78</a:t>
            </a:fld>
            <a:endParaRPr lang="ko-KR" altLang="en-US" dirty="0"/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7779" y="1844824"/>
            <a:ext cx="8104167" cy="42873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75861121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altLang="ko-KR" dirty="0" smtClean="0"/>
              <a:t>1</a:t>
            </a:r>
            <a:r>
              <a:rPr lang="en-US" altLang="ko-KR" dirty="0"/>
              <a:t>. </a:t>
            </a:r>
            <a:r>
              <a:rPr lang="ko-KR" altLang="en-US" dirty="0" err="1"/>
              <a:t>키생성</a:t>
            </a:r>
            <a:r>
              <a:rPr lang="ko-KR" altLang="en-US" dirty="0"/>
              <a:t> 및 인증서 발급 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79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13907" y="1412776"/>
            <a:ext cx="6544933" cy="2492990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err="1"/>
              <a:t>KeyPair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rootKeyPair</a:t>
            </a:r>
            <a:r>
              <a:rPr lang="ko-KR" altLang="en-US" sz="1200" dirty="0"/>
              <a:t> </a:t>
            </a:r>
            <a:r>
              <a:rPr lang="en-US" altLang="ko-KR" sz="1200" dirty="0"/>
              <a:t>= </a:t>
            </a:r>
            <a:r>
              <a:rPr lang="en-US" altLang="ko-KR" sz="1200" i="1" dirty="0" err="1"/>
              <a:t>generateRSAKeyPair</a:t>
            </a:r>
            <a:r>
              <a:rPr lang="en-US" altLang="ko-KR" sz="1200" i="1" dirty="0"/>
              <a:t>();  </a:t>
            </a:r>
            <a:r>
              <a:rPr lang="en-US" altLang="ko-KR" sz="1200" b="1" i="1" dirty="0"/>
              <a:t>// </a:t>
            </a:r>
            <a:r>
              <a:rPr lang="ko-KR" altLang="en-US" sz="1200" b="1" i="1" dirty="0"/>
              <a:t>루트인증기관 </a:t>
            </a:r>
            <a:r>
              <a:rPr lang="ko-KR" altLang="en-US" sz="1200" b="1" i="1" dirty="0" err="1"/>
              <a:t>키생성</a:t>
            </a:r>
            <a:r>
              <a:rPr lang="ko-KR" altLang="en-US" sz="1200" b="1" i="1" dirty="0"/>
              <a:t> 및 인증서 발급</a:t>
            </a:r>
          </a:p>
          <a:p>
            <a:r>
              <a:rPr lang="en-US" altLang="ko-KR" sz="1200" dirty="0"/>
              <a:t>X509Certificate </a:t>
            </a:r>
            <a:r>
              <a:rPr lang="en-US" altLang="ko-KR" sz="1200" dirty="0" err="1"/>
              <a:t>rootCert</a:t>
            </a:r>
            <a:r>
              <a:rPr lang="en-US" altLang="ko-KR" sz="1200" dirty="0"/>
              <a:t> = </a:t>
            </a:r>
            <a:r>
              <a:rPr lang="en-US" altLang="ko-KR" sz="1200" i="1" dirty="0" err="1"/>
              <a:t>generateCertificate</a:t>
            </a:r>
            <a:r>
              <a:rPr lang="en-US" altLang="ko-KR" sz="1200" i="1" dirty="0"/>
              <a:t>(</a:t>
            </a:r>
          </a:p>
          <a:p>
            <a:r>
              <a:rPr lang="en-US" altLang="ko-KR" sz="1200" dirty="0"/>
              <a:t>new X500Principal("C=KR,CN=ROOT"), </a:t>
            </a:r>
            <a:r>
              <a:rPr lang="en-US" altLang="ko-KR" sz="1200" dirty="0" err="1"/>
              <a:t>rootKeyPair.getPublic</a:t>
            </a:r>
            <a:r>
              <a:rPr lang="en-US" altLang="ko-KR" sz="1200" dirty="0"/>
              <a:t>(),</a:t>
            </a:r>
          </a:p>
          <a:p>
            <a:r>
              <a:rPr lang="en-US" altLang="ko-KR" sz="1200" dirty="0" err="1"/>
              <a:t>rootKeyPair.getPrivate</a:t>
            </a:r>
            <a:r>
              <a:rPr lang="en-US" altLang="ko-KR" sz="1200" dirty="0"/>
              <a:t>(), null, </a:t>
            </a:r>
            <a:r>
              <a:rPr lang="en-US" altLang="ko-KR" sz="1200" dirty="0" err="1"/>
              <a:t>CertType.</a:t>
            </a:r>
            <a:r>
              <a:rPr lang="en-US" altLang="ko-KR" sz="1200" i="1" dirty="0" err="1"/>
              <a:t>ROOT</a:t>
            </a:r>
            <a:r>
              <a:rPr lang="en-US" altLang="ko-KR" sz="1200" i="1" dirty="0"/>
              <a:t>);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i="1" dirty="0" err="1"/>
              <a:t>out.println</a:t>
            </a:r>
            <a:r>
              <a:rPr lang="en-US" altLang="ko-KR" sz="1200" i="1" dirty="0"/>
              <a:t>("- </a:t>
            </a:r>
            <a:r>
              <a:rPr lang="ko-KR" altLang="en-US" sz="1200" i="1" dirty="0"/>
              <a:t>루트인증기관 인증서 </a:t>
            </a:r>
            <a:r>
              <a:rPr lang="en-US" altLang="ko-KR" sz="1200" i="1" dirty="0"/>
              <a:t>");</a:t>
            </a:r>
          </a:p>
          <a:p>
            <a:r>
              <a:rPr lang="en-US" altLang="ko-KR" sz="1200" dirty="0"/>
              <a:t>//</a:t>
            </a:r>
            <a:r>
              <a:rPr lang="en-US" altLang="ko-KR" sz="1200" dirty="0" err="1"/>
              <a:t>System.out.println</a:t>
            </a:r>
            <a:r>
              <a:rPr lang="en-US" altLang="ko-KR" sz="1200" dirty="0"/>
              <a:t>(</a:t>
            </a:r>
            <a:r>
              <a:rPr lang="en-US" altLang="ko-KR" sz="1200" dirty="0" err="1"/>
              <a:t>rootCert</a:t>
            </a:r>
            <a:r>
              <a:rPr lang="en-US" altLang="ko-KR" sz="1200" dirty="0" smtClean="0"/>
              <a:t>);</a:t>
            </a:r>
          </a:p>
          <a:p>
            <a:endParaRPr lang="en-US" altLang="ko-KR" sz="1200" dirty="0"/>
          </a:p>
          <a:p>
            <a:r>
              <a:rPr lang="en-US" altLang="ko-KR" sz="1200" dirty="0" err="1"/>
              <a:t>KeyPair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interKeyPair</a:t>
            </a:r>
            <a:r>
              <a:rPr lang="ko-KR" altLang="en-US" sz="1200" dirty="0"/>
              <a:t> </a:t>
            </a:r>
            <a:r>
              <a:rPr lang="en-US" altLang="ko-KR" sz="1200" dirty="0"/>
              <a:t>= </a:t>
            </a:r>
            <a:r>
              <a:rPr lang="en-US" altLang="ko-KR" sz="1200" i="1" dirty="0" err="1"/>
              <a:t>generateRSAKeyPair</a:t>
            </a:r>
            <a:r>
              <a:rPr lang="en-US" altLang="ko-KR" sz="1200" i="1" dirty="0"/>
              <a:t>();  </a:t>
            </a:r>
            <a:r>
              <a:rPr lang="en-US" altLang="ko-KR" sz="1200" b="1" i="1" dirty="0"/>
              <a:t>// </a:t>
            </a:r>
            <a:r>
              <a:rPr lang="ko-KR" altLang="en-US" sz="1200" b="1" i="1" dirty="0"/>
              <a:t>중간인증기관의 </a:t>
            </a:r>
            <a:r>
              <a:rPr lang="ko-KR" altLang="en-US" sz="1200" b="1" i="1" dirty="0" err="1"/>
              <a:t>키생성</a:t>
            </a:r>
            <a:r>
              <a:rPr lang="ko-KR" altLang="en-US" sz="1200" b="1" i="1" dirty="0"/>
              <a:t> 및 인증서 발급 </a:t>
            </a:r>
          </a:p>
          <a:p>
            <a:r>
              <a:rPr lang="en-US" altLang="ko-KR" sz="1200" dirty="0"/>
              <a:t>X509Certificate </a:t>
            </a:r>
            <a:r>
              <a:rPr lang="en-US" altLang="ko-KR" sz="1200" dirty="0" err="1"/>
              <a:t>interCert</a:t>
            </a:r>
            <a:r>
              <a:rPr lang="en-US" altLang="ko-KR" sz="1200" dirty="0"/>
              <a:t> = </a:t>
            </a:r>
            <a:r>
              <a:rPr lang="en-US" altLang="ko-KR" sz="1200" i="1" dirty="0" err="1"/>
              <a:t>generateCertificate</a:t>
            </a:r>
            <a:r>
              <a:rPr lang="en-US" altLang="ko-KR" sz="1200" i="1" dirty="0"/>
              <a:t>(</a:t>
            </a:r>
          </a:p>
          <a:p>
            <a:r>
              <a:rPr lang="en-US" altLang="ko-KR" sz="1200" dirty="0"/>
              <a:t>new X500Principal("C=KR,CN=INTER"), </a:t>
            </a:r>
            <a:r>
              <a:rPr lang="en-US" altLang="ko-KR" sz="1200" dirty="0" err="1"/>
              <a:t>interKeyPair.getPublic</a:t>
            </a:r>
            <a:r>
              <a:rPr lang="en-US" altLang="ko-KR" sz="1200" dirty="0"/>
              <a:t>(),</a:t>
            </a:r>
          </a:p>
          <a:p>
            <a:r>
              <a:rPr lang="en-US" altLang="ko-KR" sz="1200" dirty="0" err="1"/>
              <a:t>rootKeyPair.getPrivate</a:t>
            </a:r>
            <a:r>
              <a:rPr lang="en-US" altLang="ko-KR" sz="1200" dirty="0"/>
              <a:t>(), </a:t>
            </a:r>
            <a:r>
              <a:rPr lang="en-US" altLang="ko-KR" sz="1200" dirty="0" err="1"/>
              <a:t>rootCert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CertType.</a:t>
            </a:r>
            <a:r>
              <a:rPr lang="en-US" altLang="ko-KR" sz="1200" i="1" dirty="0" err="1"/>
              <a:t>INTER</a:t>
            </a:r>
            <a:r>
              <a:rPr lang="en-US" altLang="ko-KR" sz="1200" i="1" dirty="0"/>
              <a:t>);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i="1" dirty="0" err="1"/>
              <a:t>out.println</a:t>
            </a:r>
            <a:r>
              <a:rPr lang="en-US" altLang="ko-KR" sz="1200" i="1" dirty="0"/>
              <a:t>("- </a:t>
            </a:r>
            <a:r>
              <a:rPr lang="ko-KR" altLang="en-US" sz="1200" i="1" dirty="0"/>
              <a:t>중간인증기관 인증서 </a:t>
            </a:r>
            <a:r>
              <a:rPr lang="en-US" altLang="ko-KR" sz="1200" i="1" dirty="0"/>
              <a:t>");</a:t>
            </a:r>
          </a:p>
          <a:p>
            <a:r>
              <a:rPr lang="en-US" altLang="ko-KR" sz="1200" dirty="0"/>
              <a:t>//</a:t>
            </a:r>
            <a:r>
              <a:rPr lang="en-US" altLang="ko-KR" sz="1200" dirty="0" err="1"/>
              <a:t>System.out.println</a:t>
            </a:r>
            <a:r>
              <a:rPr lang="en-US" altLang="ko-KR" sz="1200" dirty="0"/>
              <a:t>(</a:t>
            </a:r>
            <a:r>
              <a:rPr lang="en-US" altLang="ko-KR" sz="1200" dirty="0" err="1"/>
              <a:t>interCert</a:t>
            </a:r>
            <a:r>
              <a:rPr lang="en-US" altLang="ko-KR" sz="1200" dirty="0"/>
              <a:t>);</a:t>
            </a:r>
            <a:endParaRPr lang="ko-KR" altLang="en-US" sz="1200" dirty="0"/>
          </a:p>
        </p:txBody>
      </p:sp>
      <p:sp>
        <p:nvSpPr>
          <p:cNvPr id="7" name="TextBox 6"/>
          <p:cNvSpPr txBox="1"/>
          <p:nvPr/>
        </p:nvSpPr>
        <p:spPr>
          <a:xfrm>
            <a:off x="2555776" y="4005064"/>
            <a:ext cx="6478312" cy="26776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err="1"/>
              <a:t>KeyPair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aliceKeyPair</a:t>
            </a:r>
            <a:r>
              <a:rPr lang="en-US" altLang="ko-KR" sz="1200" dirty="0"/>
              <a:t> = </a:t>
            </a:r>
            <a:r>
              <a:rPr lang="en-US" altLang="ko-KR" sz="1200" i="1" dirty="0" err="1"/>
              <a:t>generateRSAKeyPair</a:t>
            </a:r>
            <a:r>
              <a:rPr lang="en-US" altLang="ko-KR" sz="1200" i="1" dirty="0"/>
              <a:t>();  </a:t>
            </a:r>
            <a:r>
              <a:rPr lang="en-US" altLang="ko-KR" sz="1200" b="1" i="1" dirty="0"/>
              <a:t>// </a:t>
            </a:r>
            <a:r>
              <a:rPr lang="ko-KR" altLang="en-US" sz="1200" b="1" i="1" dirty="0"/>
              <a:t>사용자 </a:t>
            </a:r>
            <a:r>
              <a:rPr lang="en-US" altLang="ko-KR" sz="1200" b="1" i="1" dirty="0"/>
              <a:t>Alice</a:t>
            </a:r>
            <a:r>
              <a:rPr lang="ko-KR" altLang="en-US" sz="1200" b="1" i="1" dirty="0"/>
              <a:t>의 </a:t>
            </a:r>
            <a:r>
              <a:rPr lang="ko-KR" altLang="en-US" sz="1200" b="1" i="1" dirty="0" err="1"/>
              <a:t>키생성</a:t>
            </a:r>
            <a:r>
              <a:rPr lang="ko-KR" altLang="en-US" sz="1200" b="1" i="1" dirty="0"/>
              <a:t> 및 인증서 발급 </a:t>
            </a:r>
          </a:p>
          <a:p>
            <a:r>
              <a:rPr lang="en-US" altLang="ko-KR" sz="1200" dirty="0"/>
              <a:t>X509Certificate </a:t>
            </a:r>
            <a:r>
              <a:rPr lang="en-US" altLang="ko-KR" sz="1200" dirty="0" err="1"/>
              <a:t>aliceCert</a:t>
            </a:r>
            <a:r>
              <a:rPr lang="en-US" altLang="ko-KR" sz="1200" dirty="0"/>
              <a:t> = </a:t>
            </a:r>
            <a:r>
              <a:rPr lang="en-US" altLang="ko-KR" sz="1200" i="1" dirty="0" err="1"/>
              <a:t>generateCertificate</a:t>
            </a:r>
            <a:r>
              <a:rPr lang="en-US" altLang="ko-KR" sz="1200" i="1" dirty="0"/>
              <a:t>(</a:t>
            </a:r>
          </a:p>
          <a:p>
            <a:r>
              <a:rPr lang="en-US" altLang="ko-KR" sz="1200" dirty="0"/>
              <a:t>new X500Principal("C=KR,CN=Alice"), </a:t>
            </a:r>
            <a:r>
              <a:rPr lang="en-US" altLang="ko-KR" sz="1200" dirty="0" err="1"/>
              <a:t>aliceKeyPair.getPublic</a:t>
            </a:r>
            <a:r>
              <a:rPr lang="en-US" altLang="ko-KR" sz="1200" dirty="0"/>
              <a:t>(),</a:t>
            </a:r>
          </a:p>
          <a:p>
            <a:r>
              <a:rPr lang="en-US" altLang="ko-KR" sz="1200" dirty="0" err="1"/>
              <a:t>interKeyPair.getPrivate</a:t>
            </a:r>
            <a:r>
              <a:rPr lang="en-US" altLang="ko-KR" sz="1200" dirty="0"/>
              <a:t>(), </a:t>
            </a:r>
            <a:r>
              <a:rPr lang="en-US" altLang="ko-KR" sz="1200" dirty="0" err="1"/>
              <a:t>interCert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CertType.</a:t>
            </a:r>
            <a:r>
              <a:rPr lang="en-US" altLang="ko-KR" sz="1200" i="1" dirty="0" err="1"/>
              <a:t>ENDENTITY</a:t>
            </a:r>
            <a:r>
              <a:rPr lang="en-US" altLang="ko-KR" sz="1200" i="1" dirty="0"/>
              <a:t>);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i="1" dirty="0" err="1"/>
              <a:t>out.println</a:t>
            </a:r>
            <a:r>
              <a:rPr lang="en-US" altLang="ko-KR" sz="1200" i="1" dirty="0"/>
              <a:t>("- </a:t>
            </a:r>
            <a:r>
              <a:rPr lang="ko-KR" altLang="en-US" sz="1200" i="1" dirty="0"/>
              <a:t>사용자 </a:t>
            </a:r>
            <a:r>
              <a:rPr lang="en-US" altLang="ko-KR" sz="1200" i="1" dirty="0"/>
              <a:t>Alice</a:t>
            </a:r>
            <a:r>
              <a:rPr lang="ko-KR" altLang="en-US" sz="1200" i="1" dirty="0"/>
              <a:t>의 인증서 </a:t>
            </a:r>
            <a:r>
              <a:rPr lang="en-US" altLang="ko-KR" sz="1200" i="1" dirty="0"/>
              <a:t>");</a:t>
            </a:r>
          </a:p>
          <a:p>
            <a:r>
              <a:rPr lang="en-US" altLang="ko-KR" sz="1200" dirty="0"/>
              <a:t>//</a:t>
            </a:r>
            <a:r>
              <a:rPr lang="en-US" altLang="ko-KR" sz="1200" dirty="0" err="1"/>
              <a:t>System.out.println</a:t>
            </a:r>
            <a:r>
              <a:rPr lang="en-US" altLang="ko-KR" sz="1200" dirty="0"/>
              <a:t>(</a:t>
            </a:r>
            <a:r>
              <a:rPr lang="en-US" altLang="ko-KR" sz="1200" dirty="0" err="1"/>
              <a:t>aliceCert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i="1" dirty="0" err="1"/>
              <a:t>out.println</a:t>
            </a:r>
            <a:r>
              <a:rPr lang="en-US" altLang="ko-KR" sz="1200" i="1" dirty="0"/>
              <a:t>("Alice</a:t>
            </a:r>
            <a:r>
              <a:rPr lang="ko-KR" altLang="en-US" sz="1200" i="1" dirty="0"/>
              <a:t>의 인증서의 일련번호</a:t>
            </a:r>
            <a:r>
              <a:rPr lang="en-US" altLang="ko-KR" sz="1200" i="1" dirty="0"/>
              <a:t>: "+</a:t>
            </a:r>
            <a:r>
              <a:rPr lang="en-US" altLang="ko-KR" sz="1200" i="1" dirty="0" err="1"/>
              <a:t>aliceCert.getSerialNumber</a:t>
            </a:r>
            <a:r>
              <a:rPr lang="en-US" altLang="ko-KR" sz="1200" i="1" dirty="0"/>
              <a:t>());</a:t>
            </a:r>
          </a:p>
          <a:p>
            <a:endParaRPr lang="ko-KR" altLang="en-US" sz="1200" dirty="0"/>
          </a:p>
          <a:p>
            <a:r>
              <a:rPr lang="en-US" altLang="ko-KR" sz="1200" dirty="0" err="1"/>
              <a:t>KeyPair</a:t>
            </a:r>
            <a:r>
              <a:rPr lang="en-US" altLang="ko-KR" sz="1200" dirty="0"/>
              <a:t> </a:t>
            </a:r>
            <a:r>
              <a:rPr lang="en-US" altLang="ko-KR" sz="1200" dirty="0" err="1"/>
              <a:t>bobKeyPair</a:t>
            </a:r>
            <a:r>
              <a:rPr lang="en-US" altLang="ko-KR" sz="1200" dirty="0"/>
              <a:t> = </a:t>
            </a:r>
            <a:r>
              <a:rPr lang="en-US" altLang="ko-KR" sz="1200" i="1" dirty="0" err="1"/>
              <a:t>generateRSAKeyPair</a:t>
            </a:r>
            <a:r>
              <a:rPr lang="en-US" altLang="ko-KR" sz="1200" i="1" dirty="0"/>
              <a:t>();   </a:t>
            </a:r>
            <a:r>
              <a:rPr lang="en-US" altLang="ko-KR" sz="1200" b="1" i="1" dirty="0"/>
              <a:t>// </a:t>
            </a:r>
            <a:r>
              <a:rPr lang="ko-KR" altLang="en-US" sz="1200" b="1" i="1" dirty="0"/>
              <a:t>사용자 </a:t>
            </a:r>
            <a:r>
              <a:rPr lang="en-US" altLang="ko-KR" sz="1200" b="1" i="1" dirty="0"/>
              <a:t>Bob</a:t>
            </a:r>
            <a:r>
              <a:rPr lang="ko-KR" altLang="en-US" sz="1200" b="1" i="1" dirty="0"/>
              <a:t>의 </a:t>
            </a:r>
            <a:r>
              <a:rPr lang="ko-KR" altLang="en-US" sz="1200" b="1" i="1" dirty="0" err="1"/>
              <a:t>키생성</a:t>
            </a:r>
            <a:r>
              <a:rPr lang="ko-KR" altLang="en-US" sz="1200" b="1" i="1" dirty="0"/>
              <a:t> 및 인증서 발급 </a:t>
            </a:r>
          </a:p>
          <a:p>
            <a:r>
              <a:rPr lang="en-US" altLang="ko-KR" sz="1200" dirty="0"/>
              <a:t>X509Certificate </a:t>
            </a:r>
            <a:r>
              <a:rPr lang="en-US" altLang="ko-KR" sz="1200" dirty="0" err="1"/>
              <a:t>bobCert</a:t>
            </a:r>
            <a:r>
              <a:rPr lang="en-US" altLang="ko-KR" sz="1200" dirty="0"/>
              <a:t> = </a:t>
            </a:r>
            <a:r>
              <a:rPr lang="en-US" altLang="ko-KR" sz="1200" i="1" dirty="0" err="1"/>
              <a:t>generateCertificate</a:t>
            </a:r>
            <a:r>
              <a:rPr lang="en-US" altLang="ko-KR" sz="1200" i="1" dirty="0"/>
              <a:t>(</a:t>
            </a:r>
          </a:p>
          <a:p>
            <a:r>
              <a:rPr lang="en-US" altLang="ko-KR" sz="1200" dirty="0"/>
              <a:t>new X500Principal("C=KR,CN=Bob"), </a:t>
            </a:r>
            <a:r>
              <a:rPr lang="en-US" altLang="ko-KR" sz="1200" dirty="0" err="1"/>
              <a:t>bobKeyPair.getPublic</a:t>
            </a:r>
            <a:r>
              <a:rPr lang="en-US" altLang="ko-KR" sz="1200" dirty="0"/>
              <a:t>(),</a:t>
            </a:r>
          </a:p>
          <a:p>
            <a:r>
              <a:rPr lang="en-US" altLang="ko-KR" sz="1200" dirty="0" err="1"/>
              <a:t>interKeyPair.getPrivate</a:t>
            </a:r>
            <a:r>
              <a:rPr lang="en-US" altLang="ko-KR" sz="1200" dirty="0"/>
              <a:t>(), </a:t>
            </a:r>
            <a:r>
              <a:rPr lang="en-US" altLang="ko-KR" sz="1200" dirty="0" err="1"/>
              <a:t>interCert</a:t>
            </a:r>
            <a:r>
              <a:rPr lang="en-US" altLang="ko-KR" sz="1200" dirty="0"/>
              <a:t>, </a:t>
            </a:r>
            <a:r>
              <a:rPr lang="en-US" altLang="ko-KR" sz="1200" dirty="0" err="1"/>
              <a:t>CertType.</a:t>
            </a:r>
            <a:r>
              <a:rPr lang="en-US" altLang="ko-KR" sz="1200" i="1" dirty="0" err="1"/>
              <a:t>ENDENTITY</a:t>
            </a:r>
            <a:r>
              <a:rPr lang="en-US" altLang="ko-KR" sz="1200" i="1" dirty="0"/>
              <a:t>);</a:t>
            </a:r>
          </a:p>
          <a:p>
            <a:r>
              <a:rPr lang="en-US" altLang="ko-KR" sz="1200" dirty="0" err="1"/>
              <a:t>System.</a:t>
            </a:r>
            <a:r>
              <a:rPr lang="en-US" altLang="ko-KR" sz="1200" i="1" dirty="0" err="1"/>
              <a:t>out.println</a:t>
            </a:r>
            <a:r>
              <a:rPr lang="en-US" altLang="ko-KR" sz="1200" i="1" dirty="0"/>
              <a:t>("- </a:t>
            </a:r>
            <a:r>
              <a:rPr lang="ko-KR" altLang="en-US" sz="1200" i="1" dirty="0"/>
              <a:t>사용자 </a:t>
            </a:r>
            <a:r>
              <a:rPr lang="en-US" altLang="ko-KR" sz="1200" i="1" dirty="0"/>
              <a:t>Bob</a:t>
            </a:r>
            <a:r>
              <a:rPr lang="ko-KR" altLang="en-US" sz="1200" i="1" dirty="0"/>
              <a:t>의 인증서 </a:t>
            </a:r>
            <a:r>
              <a:rPr lang="en-US" altLang="ko-KR" sz="1200" i="1" dirty="0"/>
              <a:t>");</a:t>
            </a:r>
          </a:p>
          <a:p>
            <a:r>
              <a:rPr lang="en-US" altLang="ko-KR" sz="1200" dirty="0"/>
              <a:t>//</a:t>
            </a:r>
            <a:r>
              <a:rPr lang="en-US" altLang="ko-KR" sz="1200" dirty="0" err="1"/>
              <a:t>System.out.println</a:t>
            </a:r>
            <a:r>
              <a:rPr lang="en-US" altLang="ko-KR" sz="1200" dirty="0"/>
              <a:t>(</a:t>
            </a:r>
            <a:r>
              <a:rPr lang="en-US" altLang="ko-KR" sz="1200" dirty="0" err="1"/>
              <a:t>bobCert</a:t>
            </a:r>
            <a:r>
              <a:rPr lang="en-US" altLang="ko-KR" sz="1200" dirty="0"/>
              <a:t>);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132344161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 smtClean="0"/>
              <a:t>공개키인증서의</a:t>
            </a:r>
            <a:r>
              <a:rPr lang="ko-KR" altLang="en-US" dirty="0" smtClean="0"/>
              <a:t> 확장 필드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 err="1"/>
              <a:t>발급자키식별자</a:t>
            </a:r>
            <a:r>
              <a:rPr lang="en-US" altLang="ko-KR" sz="2000" b="1" dirty="0"/>
              <a:t>(Authority Key Identifier): </a:t>
            </a:r>
            <a:r>
              <a:rPr lang="ko-KR" altLang="en-US" sz="2000" dirty="0"/>
              <a:t>이 인증서를 확인할 때 </a:t>
            </a:r>
            <a:r>
              <a:rPr lang="ko-KR" altLang="en-US" sz="2000" dirty="0" smtClean="0"/>
              <a:t>사용할 </a:t>
            </a:r>
            <a:r>
              <a:rPr lang="ko-KR" altLang="en-US" sz="2000" dirty="0"/>
              <a:t>발급자의 </a:t>
            </a:r>
            <a:r>
              <a:rPr lang="ko-KR" altLang="en-US" sz="2000" dirty="0" err="1"/>
              <a:t>공개키를</a:t>
            </a:r>
            <a:r>
              <a:rPr lang="ko-KR" altLang="en-US" sz="2000" dirty="0"/>
              <a:t> 독특하게 식별하는 </a:t>
            </a:r>
            <a:r>
              <a:rPr lang="ko-KR" altLang="en-US" sz="2000" dirty="0" err="1"/>
              <a:t>식별자</a:t>
            </a:r>
            <a:endParaRPr lang="ko-KR" altLang="en-US" sz="2000" dirty="0"/>
          </a:p>
          <a:p>
            <a:pPr lvl="1"/>
            <a:r>
              <a:rPr lang="ko-KR" altLang="en-US" sz="1800" dirty="0"/>
              <a:t>자체 서명 인증서를 제외한 모든 인증서의 필수 요소</a:t>
            </a:r>
          </a:p>
          <a:p>
            <a:r>
              <a:rPr lang="ko-KR" altLang="en-US" sz="2000" dirty="0" err="1"/>
              <a:t>주체키식별자</a:t>
            </a:r>
            <a:r>
              <a:rPr lang="en-US" altLang="ko-KR" sz="2000" b="1" dirty="0"/>
              <a:t>(Subject Key Identifier): </a:t>
            </a:r>
            <a:r>
              <a:rPr lang="ko-KR" altLang="en-US" sz="2000" dirty="0"/>
              <a:t>이 인증서에 </a:t>
            </a:r>
            <a:r>
              <a:rPr lang="ko-KR" altLang="en-US" sz="2000" dirty="0" smtClean="0"/>
              <a:t>포함된 </a:t>
            </a:r>
            <a:r>
              <a:rPr lang="ko-KR" altLang="en-US" sz="2000" dirty="0" err="1" smtClean="0"/>
              <a:t>공개키를</a:t>
            </a:r>
            <a:r>
              <a:rPr lang="ko-KR" altLang="en-US" sz="2000" dirty="0" smtClean="0"/>
              <a:t> </a:t>
            </a:r>
            <a:r>
              <a:rPr lang="ko-KR" altLang="en-US" sz="2000" dirty="0"/>
              <a:t>독특하게 식별하는 </a:t>
            </a:r>
            <a:r>
              <a:rPr lang="ko-KR" altLang="en-US" sz="2000" dirty="0" err="1"/>
              <a:t>식별자</a:t>
            </a:r>
            <a:endParaRPr lang="ko-KR" altLang="en-US" sz="2000" dirty="0"/>
          </a:p>
          <a:p>
            <a:pPr lvl="1"/>
            <a:r>
              <a:rPr lang="ko-KR" altLang="en-US" sz="1800" dirty="0"/>
              <a:t>인증기관 인증서의 경우에는 필수 요소</a:t>
            </a:r>
          </a:p>
          <a:p>
            <a:r>
              <a:rPr lang="ko-KR" altLang="en-US" sz="2000" dirty="0" err="1"/>
              <a:t>키용도</a:t>
            </a:r>
            <a:r>
              <a:rPr lang="en-US" altLang="ko-KR" sz="2000" b="1" dirty="0"/>
              <a:t>(Key Usage): </a:t>
            </a:r>
            <a:r>
              <a:rPr lang="ko-KR" altLang="en-US" sz="2000" dirty="0"/>
              <a:t>이 </a:t>
            </a:r>
            <a:r>
              <a:rPr lang="ko-KR" altLang="en-US" sz="2000" dirty="0" smtClean="0"/>
              <a:t>인증서에 </a:t>
            </a:r>
            <a:r>
              <a:rPr lang="ko-KR" altLang="en-US" sz="2000" dirty="0" err="1"/>
              <a:t>바인딩되어</a:t>
            </a:r>
            <a:r>
              <a:rPr lang="ko-KR" altLang="en-US" sz="2000" dirty="0"/>
              <a:t> 있는 </a:t>
            </a:r>
            <a:r>
              <a:rPr lang="ko-KR" altLang="en-US" sz="2000" dirty="0" err="1"/>
              <a:t>공개키의</a:t>
            </a:r>
            <a:r>
              <a:rPr lang="ko-KR" altLang="en-US" sz="2000" dirty="0"/>
              <a:t> </a:t>
            </a:r>
            <a:r>
              <a:rPr lang="ko-KR" altLang="en-US" sz="2000" dirty="0" smtClean="0"/>
              <a:t>사용용도를 </a:t>
            </a:r>
            <a:r>
              <a:rPr lang="ko-KR" altLang="en-US" sz="2000" dirty="0"/>
              <a:t>한정하기 위해 사용</a:t>
            </a:r>
          </a:p>
          <a:p>
            <a:pPr lvl="1"/>
            <a:r>
              <a:rPr lang="ko-KR" altLang="en-US" sz="1800" dirty="0" smtClean="0"/>
              <a:t>전자서명</a:t>
            </a:r>
            <a:r>
              <a:rPr lang="en-US" altLang="ko-KR" sz="1800" b="1" dirty="0"/>
              <a:t>, </a:t>
            </a:r>
            <a:r>
              <a:rPr lang="ko-KR" altLang="en-US" sz="1800" dirty="0"/>
              <a:t>부인방지</a:t>
            </a:r>
            <a:r>
              <a:rPr lang="en-US" altLang="ko-KR" sz="1800" b="1" dirty="0"/>
              <a:t>, </a:t>
            </a:r>
            <a:r>
              <a:rPr lang="ko-KR" altLang="en-US" sz="1800" dirty="0"/>
              <a:t>키 암호화</a:t>
            </a:r>
            <a:r>
              <a:rPr lang="en-US" altLang="ko-KR" sz="1800" b="1" dirty="0"/>
              <a:t>, </a:t>
            </a:r>
            <a:r>
              <a:rPr lang="ko-KR" altLang="en-US" sz="1800" dirty="0"/>
              <a:t>데이터 암호화</a:t>
            </a:r>
            <a:r>
              <a:rPr lang="en-US" altLang="ko-KR" sz="1800" b="1" dirty="0"/>
              <a:t>, </a:t>
            </a:r>
            <a:r>
              <a:rPr lang="ko-KR" altLang="en-US" sz="1800" dirty="0"/>
              <a:t>키 동의 등</a:t>
            </a:r>
          </a:p>
          <a:p>
            <a:pPr lvl="1"/>
            <a:r>
              <a:rPr lang="ko-KR" altLang="en-US" sz="1800" dirty="0"/>
              <a:t>인증기관의 경우 </a:t>
            </a:r>
            <a:r>
              <a:rPr lang="en-US" altLang="ko-KR" sz="1800" b="1" dirty="0" err="1"/>
              <a:t>keyCertSign</a:t>
            </a:r>
            <a:r>
              <a:rPr lang="en-US" altLang="ko-KR" sz="1800" b="1" dirty="0"/>
              <a:t>, </a:t>
            </a:r>
            <a:r>
              <a:rPr lang="en-US" altLang="ko-KR" sz="1800" b="1" dirty="0" err="1"/>
              <a:t>cRLSign</a:t>
            </a:r>
            <a:r>
              <a:rPr lang="ko-KR" altLang="en-US" sz="1800" dirty="0"/>
              <a:t>이 설정되어 </a:t>
            </a:r>
            <a:r>
              <a:rPr lang="ko-KR" altLang="en-US" sz="1800" dirty="0" smtClean="0"/>
              <a:t>있어야 함</a:t>
            </a:r>
            <a:endParaRPr lang="ko-KR" altLang="en-US" sz="1800" dirty="0"/>
          </a:p>
          <a:p>
            <a:r>
              <a:rPr lang="en-US" altLang="ko-KR" sz="2000" b="1" dirty="0"/>
              <a:t>CRL </a:t>
            </a:r>
            <a:r>
              <a:rPr lang="ko-KR" altLang="en-US" sz="2000" dirty="0" err="1"/>
              <a:t>분배점</a:t>
            </a:r>
            <a:r>
              <a:rPr lang="en-US" altLang="ko-KR" sz="2000" b="1" dirty="0"/>
              <a:t>(CRL distribution point): </a:t>
            </a:r>
            <a:r>
              <a:rPr lang="ko-KR" altLang="en-US" sz="2000" dirty="0"/>
              <a:t>이 인증서의 폐지 </a:t>
            </a:r>
            <a:r>
              <a:rPr lang="ko-KR" altLang="en-US" sz="2000" dirty="0" smtClean="0"/>
              <a:t>여부를 확인하기 </a:t>
            </a:r>
            <a:r>
              <a:rPr lang="ko-KR" altLang="en-US" sz="2000" dirty="0"/>
              <a:t>위한 인증서 폐지 목록이 있는 위치</a:t>
            </a:r>
          </a:p>
          <a:p>
            <a:r>
              <a:rPr lang="en-US" altLang="ko-KR" sz="2000" b="1" dirty="0"/>
              <a:t>Basic-Constraints: </a:t>
            </a:r>
            <a:r>
              <a:rPr lang="ko-KR" altLang="en-US" sz="2000" dirty="0"/>
              <a:t>이 인증서가 인증기관의 인증서임을 </a:t>
            </a:r>
            <a:r>
              <a:rPr lang="ko-KR" altLang="en-US" sz="2000" dirty="0" smtClean="0"/>
              <a:t>나타내기 위해 </a:t>
            </a:r>
            <a:r>
              <a:rPr lang="ko-KR" altLang="en-US" sz="2000" dirty="0"/>
              <a:t>사용됨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71316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1. </a:t>
            </a:r>
            <a:r>
              <a:rPr lang="ko-KR" altLang="en-US" dirty="0" err="1"/>
              <a:t>키생성</a:t>
            </a:r>
            <a:r>
              <a:rPr lang="ko-KR" altLang="en-US" dirty="0"/>
              <a:t> 및 인증서 발급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1800" dirty="0" smtClean="0"/>
              <a:t>인증서의 유효성 검증 </a:t>
            </a:r>
            <a:r>
              <a:rPr lang="en-US" altLang="ko-KR" sz="1800" dirty="0" smtClean="0"/>
              <a:t>(</a:t>
            </a:r>
            <a:r>
              <a:rPr lang="ko-KR" altLang="en-US" sz="1800" dirty="0" smtClean="0"/>
              <a:t>서명검증</a:t>
            </a:r>
            <a:r>
              <a:rPr lang="en-US" altLang="ko-KR" sz="1800" dirty="0" smtClean="0"/>
              <a:t>)</a:t>
            </a:r>
          </a:p>
          <a:p>
            <a:pPr lvl="1"/>
            <a:r>
              <a:rPr lang="en-US" altLang="ko-KR" sz="1600" b="1" dirty="0" smtClean="0"/>
              <a:t>void </a:t>
            </a:r>
            <a:r>
              <a:rPr lang="en-US" altLang="ko-KR" sz="1600" b="1" dirty="0"/>
              <a:t>verify(</a:t>
            </a:r>
            <a:r>
              <a:rPr lang="en-US" altLang="ko-KR" sz="1600" b="1" dirty="0" err="1"/>
              <a:t>PublicKey</a:t>
            </a:r>
            <a:r>
              <a:rPr lang="en-US" altLang="ko-KR" sz="1600" b="1" dirty="0"/>
              <a:t> key)</a:t>
            </a:r>
          </a:p>
          <a:p>
            <a:pPr lvl="1"/>
            <a:r>
              <a:rPr lang="ko-KR" altLang="en-US" sz="1600" dirty="0"/>
              <a:t>문제가 있으면 각종 예외 발생</a:t>
            </a:r>
          </a:p>
          <a:p>
            <a:r>
              <a:rPr lang="ko-KR" altLang="en-US" sz="1800" dirty="0" smtClean="0"/>
              <a:t>인증서의 유효기간 검증</a:t>
            </a:r>
            <a:endParaRPr lang="en-US" altLang="ko-KR" sz="1800" dirty="0" smtClean="0"/>
          </a:p>
          <a:p>
            <a:pPr lvl="1"/>
            <a:r>
              <a:rPr lang="en-US" altLang="ko-KR" sz="1600" b="1" dirty="0"/>
              <a:t>void </a:t>
            </a:r>
            <a:r>
              <a:rPr lang="en-US" altLang="ko-KR" sz="1600" b="1" dirty="0" err="1"/>
              <a:t>checkValidity</a:t>
            </a:r>
            <a:r>
              <a:rPr lang="en-US" altLang="ko-KR" sz="1600" b="1" dirty="0" smtClean="0"/>
              <a:t>()</a:t>
            </a:r>
          </a:p>
          <a:p>
            <a:r>
              <a:rPr lang="ko-KR" altLang="en-US" sz="1800" dirty="0"/>
              <a:t>인증서의 사용 용도 확인</a:t>
            </a:r>
          </a:p>
          <a:p>
            <a:r>
              <a:rPr lang="ko-KR" altLang="en-US" sz="1800" dirty="0"/>
              <a:t>인증서의 폐지 여부 </a:t>
            </a:r>
            <a:r>
              <a:rPr lang="ko-KR" altLang="en-US" sz="1800" dirty="0" smtClean="0"/>
              <a:t>확인 </a:t>
            </a:r>
            <a:r>
              <a:rPr lang="en-US" altLang="ko-KR" sz="1800" dirty="0" smtClean="0"/>
              <a:t>(CRL </a:t>
            </a:r>
            <a:r>
              <a:rPr lang="ko-KR" altLang="en-US" sz="1800" dirty="0" smtClean="0"/>
              <a:t>검증</a:t>
            </a:r>
            <a:r>
              <a:rPr lang="en-US" altLang="ko-KR" sz="1800" dirty="0" smtClean="0"/>
              <a:t>)</a:t>
            </a:r>
            <a:endParaRPr lang="ko-KR" altLang="en-US" sz="1800" dirty="0"/>
          </a:p>
          <a:p>
            <a:pPr lvl="1"/>
            <a:endParaRPr lang="en-US" altLang="ko-KR" sz="1600" b="1" dirty="0"/>
          </a:p>
          <a:p>
            <a:pPr lvl="1"/>
            <a:endParaRPr lang="ko-KR" altLang="en-US" sz="1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80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55576" y="3861048"/>
            <a:ext cx="7965835" cy="2862322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/>
              <a:t>// 1.1 </a:t>
            </a:r>
            <a:r>
              <a:rPr lang="ko-KR" altLang="en-US" sz="1200" dirty="0"/>
              <a:t>인증서의 유효성 검증 </a:t>
            </a:r>
            <a:r>
              <a:rPr lang="en-US" altLang="ko-KR" sz="1200" dirty="0"/>
              <a:t>(</a:t>
            </a:r>
            <a:r>
              <a:rPr lang="ko-KR" altLang="en-US" sz="1200" dirty="0"/>
              <a:t>서명 검증</a:t>
            </a:r>
            <a:r>
              <a:rPr lang="en-US" altLang="ko-KR" sz="1200" dirty="0"/>
              <a:t>)</a:t>
            </a:r>
          </a:p>
          <a:p>
            <a:r>
              <a:rPr lang="en-US" altLang="ko-KR" sz="1200" dirty="0" err="1"/>
              <a:t>System.out.println</a:t>
            </a:r>
            <a:r>
              <a:rPr lang="en-US" altLang="ko-KR" sz="1200" dirty="0"/>
              <a:t>("1.1 </a:t>
            </a:r>
            <a:r>
              <a:rPr lang="ko-KR" altLang="en-US" sz="1200" dirty="0"/>
              <a:t>인증서의 유효성 검증 </a:t>
            </a:r>
            <a:r>
              <a:rPr lang="en-US" altLang="ko-KR" sz="1200" dirty="0"/>
              <a:t>(</a:t>
            </a:r>
            <a:r>
              <a:rPr lang="ko-KR" altLang="en-US" sz="1200" dirty="0"/>
              <a:t>서명검증</a:t>
            </a:r>
            <a:r>
              <a:rPr lang="en-US" altLang="ko-KR" sz="1200" dirty="0"/>
              <a:t>) : </a:t>
            </a:r>
            <a:r>
              <a:rPr lang="ko-KR" altLang="en-US" sz="1200" dirty="0"/>
              <a:t>에러메시지가 나타나지 않으면 유효한 것임</a:t>
            </a:r>
            <a:r>
              <a:rPr lang="en-US" altLang="ko-KR" sz="1200" dirty="0"/>
              <a:t>");</a:t>
            </a:r>
          </a:p>
          <a:p>
            <a:r>
              <a:rPr lang="en-US" altLang="ko-KR" sz="1200" dirty="0" err="1"/>
              <a:t>rootCert.verify</a:t>
            </a:r>
            <a:r>
              <a:rPr lang="en-US" altLang="ko-KR" sz="1200" dirty="0"/>
              <a:t>(</a:t>
            </a:r>
            <a:r>
              <a:rPr lang="en-US" altLang="ko-KR" sz="1200" dirty="0" err="1"/>
              <a:t>rootCert.getPublicKey</a:t>
            </a:r>
            <a:r>
              <a:rPr lang="en-US" altLang="ko-KR" sz="1200" dirty="0"/>
              <a:t>());  // </a:t>
            </a:r>
            <a:r>
              <a:rPr lang="ko-KR" altLang="en-US" sz="1200" dirty="0"/>
              <a:t>루트인증기관의 인증서 유효성 검증</a:t>
            </a:r>
            <a:r>
              <a:rPr lang="en-US" altLang="ko-KR" sz="1200" dirty="0"/>
              <a:t>, </a:t>
            </a:r>
            <a:r>
              <a:rPr lang="ko-KR" altLang="en-US" sz="1200" dirty="0"/>
              <a:t>루트인증기관의 공개키 이용</a:t>
            </a:r>
          </a:p>
          <a:p>
            <a:r>
              <a:rPr lang="en-US" altLang="ko-KR" sz="1200" dirty="0" err="1"/>
              <a:t>interCert.verify</a:t>
            </a:r>
            <a:r>
              <a:rPr lang="en-US" altLang="ko-KR" sz="1200" dirty="0"/>
              <a:t>(</a:t>
            </a:r>
            <a:r>
              <a:rPr lang="en-US" altLang="ko-KR" sz="1200" dirty="0" err="1"/>
              <a:t>rootCert.getPublicKey</a:t>
            </a:r>
            <a:r>
              <a:rPr lang="en-US" altLang="ko-KR" sz="1200" dirty="0"/>
              <a:t>());  // </a:t>
            </a:r>
            <a:r>
              <a:rPr lang="ko-KR" altLang="en-US" sz="1200" dirty="0"/>
              <a:t>중간인증기관의 인증서 유효성 검증</a:t>
            </a:r>
            <a:r>
              <a:rPr lang="en-US" altLang="ko-KR" sz="1200" dirty="0"/>
              <a:t>, </a:t>
            </a:r>
            <a:r>
              <a:rPr lang="ko-KR" altLang="en-US" sz="1200" dirty="0"/>
              <a:t>루트인증기관의 공개키 이용</a:t>
            </a:r>
          </a:p>
          <a:p>
            <a:r>
              <a:rPr lang="en-US" altLang="ko-KR" sz="1200" dirty="0" err="1"/>
              <a:t>aliceCert.verify</a:t>
            </a:r>
            <a:r>
              <a:rPr lang="en-US" altLang="ko-KR" sz="1200" dirty="0"/>
              <a:t>(</a:t>
            </a:r>
            <a:r>
              <a:rPr lang="en-US" altLang="ko-KR" sz="1200" dirty="0" err="1"/>
              <a:t>interCert.getPublicKey</a:t>
            </a:r>
            <a:r>
              <a:rPr lang="en-US" altLang="ko-KR" sz="1200" dirty="0"/>
              <a:t>());  // </a:t>
            </a:r>
            <a:r>
              <a:rPr lang="ko-KR" altLang="en-US" sz="1200" dirty="0"/>
              <a:t>사용자의 인증서 유효성 검증</a:t>
            </a:r>
            <a:r>
              <a:rPr lang="en-US" altLang="ko-KR" sz="1200" dirty="0"/>
              <a:t>, </a:t>
            </a:r>
            <a:r>
              <a:rPr lang="ko-KR" altLang="en-US" sz="1200" dirty="0"/>
              <a:t>중간인증기관의 공개키 이용</a:t>
            </a:r>
          </a:p>
          <a:p>
            <a:r>
              <a:rPr lang="en-US" altLang="ko-KR" sz="1200" dirty="0" err="1"/>
              <a:t>bobCert.verify</a:t>
            </a:r>
            <a:r>
              <a:rPr lang="en-US" altLang="ko-KR" sz="1200" dirty="0"/>
              <a:t>(</a:t>
            </a:r>
            <a:r>
              <a:rPr lang="en-US" altLang="ko-KR" sz="1200" dirty="0" err="1"/>
              <a:t>interCert.getPublicKey</a:t>
            </a:r>
            <a:r>
              <a:rPr lang="en-US" altLang="ko-KR" sz="1200" dirty="0"/>
              <a:t>());  // </a:t>
            </a:r>
            <a:r>
              <a:rPr lang="ko-KR" altLang="en-US" sz="1200" dirty="0"/>
              <a:t>사용자의 인증서 유효성 검증</a:t>
            </a:r>
            <a:r>
              <a:rPr lang="en-US" altLang="ko-KR" sz="1200" dirty="0"/>
              <a:t>, </a:t>
            </a:r>
            <a:r>
              <a:rPr lang="ko-KR" altLang="en-US" sz="1200" dirty="0"/>
              <a:t>중간인증기관의 공개키 </a:t>
            </a:r>
            <a:r>
              <a:rPr lang="ko-KR" altLang="en-US" sz="1200" dirty="0" smtClean="0"/>
              <a:t>이용</a:t>
            </a:r>
            <a:endParaRPr lang="en-US" altLang="ko-KR" sz="1200" dirty="0" smtClean="0"/>
          </a:p>
          <a:p>
            <a:endParaRPr lang="ko-KR" altLang="en-US" sz="1200" dirty="0"/>
          </a:p>
          <a:p>
            <a:r>
              <a:rPr lang="en-US" altLang="ko-KR" sz="1200" dirty="0"/>
              <a:t>// 1.2 </a:t>
            </a:r>
            <a:r>
              <a:rPr lang="ko-KR" altLang="en-US" sz="1200" dirty="0"/>
              <a:t>인증서의 유효성 검증 </a:t>
            </a:r>
            <a:r>
              <a:rPr lang="en-US" altLang="ko-KR" sz="1200" dirty="0"/>
              <a:t>(</a:t>
            </a:r>
            <a:r>
              <a:rPr lang="ko-KR" altLang="en-US" sz="1200" dirty="0"/>
              <a:t>유효기간 검증</a:t>
            </a:r>
            <a:r>
              <a:rPr lang="en-US" altLang="ko-KR" sz="1200" dirty="0"/>
              <a:t>) </a:t>
            </a:r>
          </a:p>
          <a:p>
            <a:r>
              <a:rPr lang="en-US" altLang="ko-KR" sz="1200" dirty="0" err="1"/>
              <a:t>System.out.println</a:t>
            </a:r>
            <a:r>
              <a:rPr lang="en-US" altLang="ko-KR" sz="1200" dirty="0"/>
              <a:t>("1.2 </a:t>
            </a:r>
            <a:r>
              <a:rPr lang="ko-KR" altLang="en-US" sz="1200" dirty="0"/>
              <a:t>인증서의 유효성 검증 </a:t>
            </a:r>
            <a:r>
              <a:rPr lang="en-US" altLang="ko-KR" sz="1200" dirty="0"/>
              <a:t>(</a:t>
            </a:r>
            <a:r>
              <a:rPr lang="ko-KR" altLang="en-US" sz="1200" dirty="0"/>
              <a:t>유효기간 검증</a:t>
            </a:r>
            <a:r>
              <a:rPr lang="en-US" altLang="ko-KR" sz="1200" dirty="0"/>
              <a:t>) : </a:t>
            </a:r>
            <a:r>
              <a:rPr lang="ko-KR" altLang="en-US" sz="1200" dirty="0"/>
              <a:t>에러메시지가 나타나지 않으면 유효한 것임</a:t>
            </a:r>
            <a:r>
              <a:rPr lang="en-US" altLang="ko-KR" sz="1200" dirty="0"/>
              <a:t>");</a:t>
            </a:r>
          </a:p>
          <a:p>
            <a:r>
              <a:rPr lang="en-US" altLang="ko-KR" sz="1200" dirty="0"/>
              <a:t>try{</a:t>
            </a:r>
          </a:p>
          <a:p>
            <a:r>
              <a:rPr lang="en-US" altLang="ko-KR" sz="1200" dirty="0" err="1"/>
              <a:t>rootCert.checkValidity</a:t>
            </a:r>
            <a:r>
              <a:rPr lang="en-US" altLang="ko-KR" sz="1200" dirty="0"/>
              <a:t>(new Date());  // </a:t>
            </a:r>
            <a:r>
              <a:rPr lang="ko-KR" altLang="en-US" sz="1200" dirty="0"/>
              <a:t>현재시간과 유효기간의 비교 </a:t>
            </a:r>
          </a:p>
          <a:p>
            <a:r>
              <a:rPr lang="en-US" altLang="ko-KR" sz="1200" dirty="0" err="1"/>
              <a:t>interCert.checkValidity</a:t>
            </a:r>
            <a:r>
              <a:rPr lang="en-US" altLang="ko-KR" sz="1200" dirty="0"/>
              <a:t>(new Date());  // </a:t>
            </a:r>
            <a:r>
              <a:rPr lang="ko-KR" altLang="en-US" sz="1200" dirty="0"/>
              <a:t>현재시간과 유효기간의 비교</a:t>
            </a:r>
          </a:p>
          <a:p>
            <a:r>
              <a:rPr lang="en-US" altLang="ko-KR" sz="1200" dirty="0" err="1"/>
              <a:t>aliceCert.checkValidity</a:t>
            </a:r>
            <a:r>
              <a:rPr lang="en-US" altLang="ko-KR" sz="1200" dirty="0"/>
              <a:t>(new Date());  // </a:t>
            </a:r>
            <a:r>
              <a:rPr lang="ko-KR" altLang="en-US" sz="1200" dirty="0"/>
              <a:t>현재시간과 유효기간의 비교</a:t>
            </a:r>
          </a:p>
          <a:p>
            <a:r>
              <a:rPr lang="en-US" altLang="ko-KR" sz="1200" dirty="0" err="1"/>
              <a:t>bobCert.checkValidity</a:t>
            </a:r>
            <a:r>
              <a:rPr lang="en-US" altLang="ko-KR" sz="1200" dirty="0"/>
              <a:t>(new Date());  // </a:t>
            </a:r>
            <a:r>
              <a:rPr lang="ko-KR" altLang="en-US" sz="1200" dirty="0"/>
              <a:t>현재시간과 유효기간의 비교 </a:t>
            </a:r>
          </a:p>
          <a:p>
            <a:r>
              <a:rPr lang="en-US" altLang="ko-KR" sz="1200" dirty="0"/>
              <a:t>}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902883315"/>
      </p:ext>
    </p:extLst>
  </p:cSld>
  <p:clrMapOvr>
    <a:masterClrMapping/>
  </p:clrMapOvr>
</p:sld>
</file>

<file path=ppt/slides/slide8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2. </a:t>
            </a:r>
            <a:r>
              <a:rPr lang="ko-KR" altLang="en-US" dirty="0" smtClean="0"/>
              <a:t>인증서취소목록</a:t>
            </a:r>
            <a:r>
              <a:rPr lang="en-US" altLang="ko-KR" dirty="0" smtClean="0"/>
              <a:t>(CRL) </a:t>
            </a:r>
            <a:r>
              <a:rPr lang="ko-KR" altLang="en-US" dirty="0" smtClean="0"/>
              <a:t>생성 및 검증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en-US" altLang="ko-KR" dirty="0" smtClean="0"/>
              <a:t>CRL</a:t>
            </a:r>
            <a:r>
              <a:rPr lang="ko-KR" altLang="en-US" dirty="0" smtClean="0"/>
              <a:t>은 인증기관이 서명하여 생성 </a:t>
            </a:r>
            <a:endParaRPr lang="en-US" altLang="ko-KR" dirty="0" smtClean="0"/>
          </a:p>
          <a:p>
            <a:r>
              <a:rPr lang="ko-KR" altLang="en-US" dirty="0" smtClean="0"/>
              <a:t>유효성 </a:t>
            </a:r>
            <a:r>
              <a:rPr lang="ko-KR" altLang="en-US" dirty="0" err="1" smtClean="0"/>
              <a:t>검증시</a:t>
            </a:r>
            <a:r>
              <a:rPr lang="ko-KR" altLang="en-US" dirty="0" smtClean="0"/>
              <a:t> 생성한 인증기관의 공개키 이용 </a:t>
            </a:r>
            <a:endParaRPr lang="en-US" altLang="ko-KR" dirty="0" smtClean="0"/>
          </a:p>
          <a:p>
            <a:r>
              <a:rPr lang="ko-KR" altLang="en-US" dirty="0" smtClean="0"/>
              <a:t>에러메시지가 나타나지 않으면 유효한 것임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81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22907" y="2924944"/>
            <a:ext cx="8197565" cy="2677656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// 2. </a:t>
            </a:r>
            <a:r>
              <a:rPr lang="ko-KR" altLang="en-US" sz="1400" dirty="0"/>
              <a:t>인증서취소목록</a:t>
            </a:r>
            <a:r>
              <a:rPr lang="en-US" altLang="ko-KR" sz="1400" dirty="0"/>
              <a:t>(CRL) </a:t>
            </a:r>
            <a:r>
              <a:rPr lang="ko-KR" altLang="en-US" sz="1400" dirty="0"/>
              <a:t>생성 </a:t>
            </a:r>
          </a:p>
          <a:p>
            <a:r>
              <a:rPr lang="en-US" altLang="ko-KR" sz="1400" dirty="0"/>
              <a:t>// </a:t>
            </a:r>
            <a:r>
              <a:rPr lang="ko-KR" altLang="en-US" sz="1400" dirty="0"/>
              <a:t>루트인증기관의 </a:t>
            </a:r>
            <a:r>
              <a:rPr lang="en-US" altLang="ko-KR" sz="1400" dirty="0"/>
              <a:t>CRL </a:t>
            </a:r>
            <a:r>
              <a:rPr lang="ko-KR" altLang="en-US" sz="1400" dirty="0"/>
              <a:t>생성 </a:t>
            </a:r>
          </a:p>
          <a:p>
            <a:r>
              <a:rPr lang="en-US" altLang="ko-KR" sz="1400" dirty="0"/>
              <a:t>X509CRL </a:t>
            </a:r>
            <a:r>
              <a:rPr lang="en-US" altLang="ko-KR" sz="1400" dirty="0" err="1"/>
              <a:t>rootCRL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generateCRL</a:t>
            </a:r>
            <a:r>
              <a:rPr lang="en-US" altLang="ko-KR" sz="1400" dirty="0"/>
              <a:t>(</a:t>
            </a:r>
            <a:r>
              <a:rPr lang="en-US" altLang="ko-KR" sz="1400" dirty="0" err="1"/>
              <a:t>rootCert,rootKeyPair.getPrivate</a:t>
            </a:r>
            <a:r>
              <a:rPr lang="en-US" altLang="ko-KR" sz="1400" dirty="0"/>
              <a:t>(),null);</a:t>
            </a:r>
          </a:p>
          <a:p>
            <a:r>
              <a:rPr lang="en-US" altLang="ko-KR" sz="1400" dirty="0"/>
              <a:t>// </a:t>
            </a:r>
            <a:r>
              <a:rPr lang="ko-KR" altLang="en-US" sz="1400" dirty="0"/>
              <a:t>중간인증기관의 </a:t>
            </a:r>
            <a:r>
              <a:rPr lang="en-US" altLang="ko-KR" sz="1400" dirty="0"/>
              <a:t>CRL </a:t>
            </a:r>
            <a:r>
              <a:rPr lang="ko-KR" altLang="en-US" sz="1400" dirty="0"/>
              <a:t>생성 </a:t>
            </a:r>
            <a:r>
              <a:rPr lang="en-US" altLang="ko-KR" sz="1400" dirty="0"/>
              <a:t>- </a:t>
            </a:r>
            <a:r>
              <a:rPr lang="ko-KR" altLang="en-US" sz="1400" dirty="0"/>
              <a:t>취소된 인증서가 없는 경우    </a:t>
            </a:r>
          </a:p>
          <a:p>
            <a:r>
              <a:rPr lang="en-US" altLang="ko-KR" sz="1400" dirty="0"/>
              <a:t>X509CRL </a:t>
            </a:r>
            <a:r>
              <a:rPr lang="en-US" altLang="ko-KR" sz="1400" dirty="0" err="1"/>
              <a:t>interCRL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generateCRL</a:t>
            </a:r>
            <a:r>
              <a:rPr lang="en-US" altLang="ko-KR" sz="1400" dirty="0"/>
              <a:t>(</a:t>
            </a:r>
            <a:r>
              <a:rPr lang="en-US" altLang="ko-KR" sz="1400" dirty="0" err="1"/>
              <a:t>interCert,interKeyPair.getPrivate</a:t>
            </a:r>
            <a:r>
              <a:rPr lang="en-US" altLang="ko-KR" sz="1400" dirty="0"/>
              <a:t>(),null);</a:t>
            </a:r>
          </a:p>
          <a:p>
            <a:r>
              <a:rPr lang="en-US" altLang="ko-KR" sz="1400" dirty="0"/>
              <a:t>// </a:t>
            </a:r>
            <a:r>
              <a:rPr lang="ko-KR" altLang="en-US" sz="1400" dirty="0"/>
              <a:t>중간인증기관의 </a:t>
            </a:r>
            <a:r>
              <a:rPr lang="en-US" altLang="ko-KR" sz="1400" dirty="0"/>
              <a:t>CRL </a:t>
            </a:r>
            <a:r>
              <a:rPr lang="ko-KR" altLang="en-US" sz="1400" dirty="0"/>
              <a:t>생성 </a:t>
            </a:r>
            <a:r>
              <a:rPr lang="en-US" altLang="ko-KR" sz="1400" dirty="0"/>
              <a:t>- Alice</a:t>
            </a:r>
            <a:r>
              <a:rPr lang="ko-KR" altLang="en-US" sz="1400" dirty="0"/>
              <a:t>의 인증서를 취소시키는 </a:t>
            </a:r>
            <a:r>
              <a:rPr lang="ko-KR" altLang="en-US" sz="1400" dirty="0" smtClean="0"/>
              <a:t>경우</a:t>
            </a:r>
            <a:endParaRPr lang="ko-KR" altLang="en-US" sz="1400" dirty="0"/>
          </a:p>
          <a:p>
            <a:r>
              <a:rPr lang="en-US" altLang="ko-KR" sz="1400" dirty="0"/>
              <a:t>// X509CRL </a:t>
            </a:r>
            <a:r>
              <a:rPr lang="en-US" altLang="ko-KR" sz="1400" dirty="0" err="1"/>
              <a:t>interCRL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generateCRL</a:t>
            </a:r>
            <a:r>
              <a:rPr lang="en-US" altLang="ko-KR" sz="1400" dirty="0"/>
              <a:t>(</a:t>
            </a:r>
            <a:r>
              <a:rPr lang="en-US" altLang="ko-KR" sz="1400" dirty="0" err="1"/>
              <a:t>interCert,interKeyPair.getPrivate</a:t>
            </a:r>
            <a:r>
              <a:rPr lang="en-US" altLang="ko-KR" sz="1400" dirty="0"/>
              <a:t>(),</a:t>
            </a:r>
            <a:r>
              <a:rPr lang="en-US" altLang="ko-KR" sz="1400" dirty="0" err="1"/>
              <a:t>aliceCert.getSerialNumber</a:t>
            </a:r>
            <a:r>
              <a:rPr lang="en-US" altLang="ko-KR" sz="1400" dirty="0" smtClean="0"/>
              <a:t>());</a:t>
            </a:r>
          </a:p>
          <a:p>
            <a:endParaRPr lang="en-US" altLang="ko-KR" sz="1400" dirty="0"/>
          </a:p>
          <a:p>
            <a:r>
              <a:rPr lang="en-US" altLang="ko-KR" sz="1400" dirty="0"/>
              <a:t>// 2.1 CRL</a:t>
            </a:r>
            <a:r>
              <a:rPr lang="ko-KR" altLang="en-US" sz="1400" dirty="0"/>
              <a:t>의 유효성 검증 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("2.1 CRL</a:t>
            </a:r>
            <a:r>
              <a:rPr lang="ko-KR" altLang="en-US" sz="1400" dirty="0"/>
              <a:t>의 유효성 검증 </a:t>
            </a:r>
            <a:r>
              <a:rPr lang="en-US" altLang="ko-KR" sz="1400" dirty="0"/>
              <a:t>: </a:t>
            </a:r>
            <a:r>
              <a:rPr lang="ko-KR" altLang="en-US" sz="1400" dirty="0"/>
              <a:t>에러메시지가 나타나지 않으면 유효한 것임</a:t>
            </a:r>
            <a:r>
              <a:rPr lang="en-US" altLang="ko-KR" sz="1400" dirty="0"/>
              <a:t>");</a:t>
            </a:r>
          </a:p>
          <a:p>
            <a:r>
              <a:rPr lang="en-US" altLang="ko-KR" sz="1400" dirty="0" err="1"/>
              <a:t>rootCRL.verify</a:t>
            </a:r>
            <a:r>
              <a:rPr lang="en-US" altLang="ko-KR" sz="1400" dirty="0"/>
              <a:t>(</a:t>
            </a:r>
            <a:r>
              <a:rPr lang="en-US" altLang="ko-KR" sz="1400" dirty="0" err="1"/>
              <a:t>rootCert.getPublicKey</a:t>
            </a:r>
            <a:r>
              <a:rPr lang="en-US" altLang="ko-KR" sz="1400" dirty="0"/>
              <a:t>());  </a:t>
            </a:r>
          </a:p>
          <a:p>
            <a:r>
              <a:rPr lang="en-US" altLang="ko-KR" sz="1400" dirty="0" err="1"/>
              <a:t>interCRL.verify</a:t>
            </a:r>
            <a:r>
              <a:rPr lang="en-US" altLang="ko-KR" sz="1400" dirty="0"/>
              <a:t>(</a:t>
            </a:r>
            <a:r>
              <a:rPr lang="en-US" altLang="ko-KR" sz="1400" dirty="0" err="1"/>
              <a:t>interCert.getPublicKey</a:t>
            </a:r>
            <a:r>
              <a:rPr lang="en-US" altLang="ko-KR" sz="1400" dirty="0"/>
              <a:t>());</a:t>
            </a:r>
            <a:endParaRPr lang="ko-KR" altLang="en-US" sz="1400" dirty="0"/>
          </a:p>
        </p:txBody>
      </p:sp>
    </p:spTree>
    <p:extLst>
      <p:ext uri="{BB962C8B-B14F-4D97-AF65-F5344CB8AC3E}">
        <p14:creationId xmlns:p14="http://schemas.microsoft.com/office/powerpoint/2010/main" val="3449404617"/>
      </p:ext>
    </p:extLst>
  </p:cSld>
  <p:clrMapOvr>
    <a:masterClrMapping/>
  </p:clrMapOvr>
</p:sld>
</file>

<file path=ppt/slides/slide8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3. </a:t>
            </a:r>
            <a:r>
              <a:rPr lang="ko-KR" altLang="en-US" dirty="0" smtClean="0"/>
              <a:t>인증서 파일 저장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읽어오기 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인증서를 파일로 저장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인증서 객체를 바이너리 </a:t>
            </a:r>
            <a:r>
              <a:rPr lang="ko-KR" altLang="en-US" dirty="0" err="1" smtClean="0"/>
              <a:t>인코딩하여</a:t>
            </a:r>
            <a:r>
              <a:rPr lang="ko-KR" altLang="en-US" dirty="0" smtClean="0"/>
              <a:t> </a:t>
            </a:r>
            <a:r>
              <a:rPr lang="en-US" altLang="ko-KR" dirty="0" smtClean="0"/>
              <a:t>*.der </a:t>
            </a:r>
            <a:r>
              <a:rPr lang="ko-KR" altLang="en-US" dirty="0" smtClean="0"/>
              <a:t>파일로 저장</a:t>
            </a:r>
            <a:endParaRPr lang="en-US" altLang="ko-KR" dirty="0" smtClean="0"/>
          </a:p>
          <a:p>
            <a:r>
              <a:rPr lang="ko-KR" altLang="en-US" dirty="0" smtClean="0"/>
              <a:t>인증서를 파일에서 읽어오기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CertificateFactory</a:t>
            </a:r>
            <a:r>
              <a:rPr lang="ko-KR" altLang="en-US" dirty="0" smtClean="0"/>
              <a:t>를 이용하여 인증서 형식으로 읽기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82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220250" y="3140968"/>
            <a:ext cx="6118278" cy="24622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// 3. </a:t>
            </a:r>
            <a:r>
              <a:rPr lang="ko-KR" altLang="en-US" sz="1400" dirty="0"/>
              <a:t>인증서의 파일 처리  </a:t>
            </a:r>
          </a:p>
          <a:p>
            <a:r>
              <a:rPr lang="en-US" altLang="ko-KR" sz="1400" dirty="0"/>
              <a:t>// 3.1 Alice</a:t>
            </a:r>
            <a:r>
              <a:rPr lang="ko-KR" altLang="en-US" sz="1400" dirty="0"/>
              <a:t>의 인증서를 파일로 저장</a:t>
            </a:r>
          </a:p>
          <a:p>
            <a:r>
              <a:rPr lang="en-US" altLang="ko-KR" sz="1400" dirty="0" err="1" smtClean="0"/>
              <a:t>FileOutputStream</a:t>
            </a:r>
            <a:r>
              <a:rPr lang="en-US" altLang="ko-KR" sz="1400" dirty="0" smtClean="0"/>
              <a:t> </a:t>
            </a:r>
            <a:r>
              <a:rPr lang="en-US" altLang="ko-KR" sz="1400" dirty="0" err="1"/>
              <a:t>fos</a:t>
            </a:r>
            <a:r>
              <a:rPr lang="en-US" altLang="ko-KR" sz="1400" dirty="0"/>
              <a:t> = new </a:t>
            </a:r>
            <a:r>
              <a:rPr lang="en-US" altLang="ko-KR" sz="1400" dirty="0" err="1"/>
              <a:t>FileOutputStream</a:t>
            </a:r>
            <a:r>
              <a:rPr lang="en-US" altLang="ko-KR" sz="1400" dirty="0"/>
              <a:t>(new File("</a:t>
            </a:r>
            <a:r>
              <a:rPr lang="en-US" altLang="ko-KR" sz="1400" dirty="0" err="1"/>
              <a:t>aliceCert.der</a:t>
            </a:r>
            <a:r>
              <a:rPr lang="en-US" altLang="ko-KR" sz="1400" dirty="0"/>
              <a:t>")); </a:t>
            </a:r>
          </a:p>
          <a:p>
            <a:r>
              <a:rPr lang="en-US" altLang="ko-KR" sz="1400" dirty="0" err="1"/>
              <a:t>fos.write</a:t>
            </a:r>
            <a:r>
              <a:rPr lang="en-US" altLang="ko-KR" sz="1400" dirty="0"/>
              <a:t>(</a:t>
            </a:r>
            <a:r>
              <a:rPr lang="en-US" altLang="ko-KR" sz="1400" dirty="0" err="1"/>
              <a:t>aliceCert.getEncoded</a:t>
            </a:r>
            <a:r>
              <a:rPr lang="en-US" altLang="ko-KR" sz="1400" dirty="0"/>
              <a:t>());  // </a:t>
            </a:r>
            <a:r>
              <a:rPr lang="ko-KR" altLang="en-US" sz="1400" dirty="0"/>
              <a:t>파일로 저장 </a:t>
            </a:r>
          </a:p>
          <a:p>
            <a:r>
              <a:rPr lang="en-US" altLang="ko-KR" sz="1400" dirty="0" err="1"/>
              <a:t>fos.close</a:t>
            </a:r>
            <a:r>
              <a:rPr lang="en-US" altLang="ko-KR" sz="1400" dirty="0"/>
              <a:t>();</a:t>
            </a:r>
          </a:p>
          <a:p>
            <a:endParaRPr lang="ko-KR" altLang="en-US" sz="1400" dirty="0"/>
          </a:p>
          <a:p>
            <a:r>
              <a:rPr lang="en-US" altLang="ko-KR" sz="1400" dirty="0"/>
              <a:t>// 3.2 Alice</a:t>
            </a:r>
            <a:r>
              <a:rPr lang="ko-KR" altLang="en-US" sz="1400" dirty="0"/>
              <a:t>의 인증서를 파일에서 읽어오기 </a:t>
            </a:r>
            <a:r>
              <a:rPr lang="en-US" altLang="ko-KR" sz="1400" dirty="0" smtClean="0"/>
              <a:t> </a:t>
            </a:r>
            <a:endParaRPr lang="en-US" altLang="ko-KR" sz="1400" dirty="0"/>
          </a:p>
          <a:p>
            <a:r>
              <a:rPr lang="en-US" altLang="ko-KR" sz="1400" dirty="0" err="1"/>
              <a:t>CertificateFactory</a:t>
            </a:r>
            <a:r>
              <a:rPr lang="en-US" altLang="ko-KR" sz="1400" dirty="0"/>
              <a:t> </a:t>
            </a:r>
            <a:r>
              <a:rPr lang="en-US" altLang="ko-KR" sz="1400" dirty="0" err="1"/>
              <a:t>cf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CertificateFactory.getInstance</a:t>
            </a:r>
            <a:r>
              <a:rPr lang="en-US" altLang="ko-KR" sz="1400" dirty="0"/>
              <a:t>("X.509");</a:t>
            </a:r>
          </a:p>
          <a:p>
            <a:r>
              <a:rPr lang="en-US" altLang="ko-KR" sz="1400" dirty="0" err="1"/>
              <a:t>FileInputStream</a:t>
            </a:r>
            <a:r>
              <a:rPr lang="en-US" altLang="ko-KR" sz="1400" dirty="0"/>
              <a:t> </a:t>
            </a:r>
            <a:r>
              <a:rPr lang="en-US" altLang="ko-KR" sz="1400" dirty="0" err="1"/>
              <a:t>fis</a:t>
            </a:r>
            <a:r>
              <a:rPr lang="en-US" altLang="ko-KR" sz="1400" dirty="0"/>
              <a:t> = new </a:t>
            </a:r>
            <a:r>
              <a:rPr lang="en-US" altLang="ko-KR" sz="1400" dirty="0" err="1"/>
              <a:t>FileInputStream</a:t>
            </a:r>
            <a:r>
              <a:rPr lang="en-US" altLang="ko-KR" sz="1400" dirty="0"/>
              <a:t>(new File("</a:t>
            </a:r>
            <a:r>
              <a:rPr lang="en-US" altLang="ko-KR" sz="1400" dirty="0" err="1"/>
              <a:t>aliceCert.der</a:t>
            </a:r>
            <a:r>
              <a:rPr lang="en-US" altLang="ko-KR" sz="1400" dirty="0"/>
              <a:t>"));</a:t>
            </a:r>
          </a:p>
          <a:p>
            <a:r>
              <a:rPr lang="en-US" altLang="ko-KR" sz="1400" dirty="0"/>
              <a:t>X509Certificate cert = (X509Certificate)</a:t>
            </a:r>
            <a:r>
              <a:rPr lang="en-US" altLang="ko-KR" sz="1400" dirty="0" err="1"/>
              <a:t>cf.generateCertificate</a:t>
            </a:r>
            <a:r>
              <a:rPr lang="en-US" altLang="ko-KR" sz="1400" dirty="0"/>
              <a:t>(</a:t>
            </a:r>
            <a:r>
              <a:rPr lang="en-US" altLang="ko-KR" sz="1400" dirty="0" err="1"/>
              <a:t>fis</a:t>
            </a:r>
            <a:r>
              <a:rPr lang="en-US" altLang="ko-KR" sz="1400" dirty="0"/>
              <a:t>);  </a:t>
            </a:r>
            <a:r>
              <a:rPr lang="en-US" altLang="ko-KR" sz="1400" dirty="0" smtClean="0"/>
              <a:t> </a:t>
            </a:r>
            <a:endParaRPr lang="ko-KR" altLang="en-US" sz="1400" dirty="0"/>
          </a:p>
          <a:p>
            <a:r>
              <a:rPr lang="en-US" altLang="ko-KR" sz="1400" dirty="0" err="1"/>
              <a:t>fis.close</a:t>
            </a:r>
            <a:r>
              <a:rPr lang="en-US" altLang="ko-KR" sz="1400" dirty="0" smtClean="0"/>
              <a:t>();</a:t>
            </a:r>
            <a:endParaRPr lang="en-US" altLang="ko-KR" sz="1400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3140968"/>
            <a:ext cx="2641964" cy="329964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95165667"/>
      </p:ext>
    </p:extLst>
  </p:cSld>
  <p:clrMapOvr>
    <a:masterClrMapping/>
  </p:clrMapOvr>
</p:sld>
</file>

<file path=ppt/slides/slide8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4. </a:t>
            </a:r>
            <a:r>
              <a:rPr lang="ko-KR" altLang="en-US" dirty="0" smtClean="0"/>
              <a:t>개인키 파일저장</a:t>
            </a:r>
            <a:r>
              <a:rPr lang="en-US" altLang="ko-KR" dirty="0" smtClean="0"/>
              <a:t>, </a:t>
            </a:r>
            <a:r>
              <a:rPr lang="ko-KR" altLang="en-US" dirty="0" smtClean="0"/>
              <a:t>읽어오기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개인키 파일저장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PKCS#8 </a:t>
            </a:r>
            <a:r>
              <a:rPr lang="ko-KR" altLang="en-US" dirty="0" smtClean="0"/>
              <a:t>규격 이용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KeyStore</a:t>
            </a:r>
            <a:r>
              <a:rPr lang="en-US" altLang="ko-KR" dirty="0" smtClean="0"/>
              <a:t> </a:t>
            </a:r>
            <a:r>
              <a:rPr lang="ko-KR" altLang="en-US" dirty="0" smtClean="0"/>
              <a:t>객체 형태로 </a:t>
            </a:r>
            <a:r>
              <a:rPr lang="ko-KR" altLang="en-US" dirty="0"/>
              <a:t>패스워드 암호화하여 </a:t>
            </a:r>
            <a:r>
              <a:rPr lang="ko-KR" altLang="en-US" dirty="0" smtClean="0"/>
              <a:t>파일로 저장 </a:t>
            </a:r>
            <a:endParaRPr lang="en-US" altLang="ko-KR" dirty="0" smtClean="0"/>
          </a:p>
          <a:p>
            <a:pPr lvl="1"/>
            <a:r>
              <a:rPr lang="ko-KR" altLang="en-US" dirty="0" err="1" smtClean="0"/>
              <a:t>키스토어에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저장시</a:t>
            </a:r>
            <a:r>
              <a:rPr lang="ko-KR" altLang="en-US" dirty="0" smtClean="0"/>
              <a:t> 인증체인 정보 필요 </a:t>
            </a:r>
            <a:endParaRPr lang="en-US" altLang="ko-KR" dirty="0" smtClean="0"/>
          </a:p>
          <a:p>
            <a:r>
              <a:rPr lang="en-US" altLang="ko-KR" dirty="0" err="1"/>
              <a:t>java.security.KeyStore</a:t>
            </a:r>
            <a:r>
              <a:rPr lang="en-US" altLang="ko-KR" dirty="0"/>
              <a:t> </a:t>
            </a:r>
            <a:r>
              <a:rPr lang="ko-KR" altLang="en-US" dirty="0"/>
              <a:t>엔진 사용 </a:t>
            </a:r>
            <a:endParaRPr lang="en-US" altLang="ko-KR" dirty="0"/>
          </a:p>
          <a:p>
            <a:pPr lvl="1"/>
            <a:r>
              <a:rPr lang="en-US" altLang="ko-KR" dirty="0" err="1"/>
              <a:t>KeyStore</a:t>
            </a:r>
            <a:r>
              <a:rPr lang="ko-KR" altLang="en-US" dirty="0"/>
              <a:t>는 패스워드를 이용하여 저장할 키를 보호함</a:t>
            </a:r>
          </a:p>
          <a:p>
            <a:pPr lvl="1"/>
            <a:r>
              <a:rPr lang="ko-KR" altLang="en-US" dirty="0" err="1"/>
              <a:t>개인키를</a:t>
            </a:r>
            <a:r>
              <a:rPr lang="ko-KR" altLang="en-US" dirty="0"/>
              <a:t> 저장할 경우에는 인증경로를 제공해야 함</a:t>
            </a:r>
          </a:p>
          <a:p>
            <a:pPr lvl="1"/>
            <a:r>
              <a:rPr lang="ko-KR" altLang="en-US" dirty="0"/>
              <a:t>인증경로 배열은 계층구조 </a:t>
            </a:r>
            <a:r>
              <a:rPr lang="ko-KR" altLang="en-US" dirty="0" err="1"/>
              <a:t>트리에서</a:t>
            </a:r>
            <a:r>
              <a:rPr lang="ko-KR" altLang="en-US" dirty="0"/>
              <a:t> 아래부터 위쪽으로 </a:t>
            </a:r>
            <a:r>
              <a:rPr lang="ko-KR" altLang="en-US" dirty="0" err="1"/>
              <a:t>만듬</a:t>
            </a:r>
            <a:r>
              <a:rPr lang="ko-KR" altLang="en-US" dirty="0"/>
              <a:t> </a:t>
            </a:r>
            <a:r>
              <a:rPr lang="en-US" altLang="ko-KR" dirty="0"/>
              <a:t> </a:t>
            </a:r>
          </a:p>
          <a:p>
            <a:pPr lvl="1"/>
            <a:r>
              <a:rPr lang="ko-KR" altLang="en-US" dirty="0" err="1"/>
              <a:t>개인키를</a:t>
            </a:r>
            <a:r>
              <a:rPr lang="ko-KR" altLang="en-US" dirty="0"/>
              <a:t> 식별하기 위한 정보 </a:t>
            </a:r>
            <a:r>
              <a:rPr lang="en-US" altLang="ko-KR" dirty="0"/>
              <a:t>Alias </a:t>
            </a:r>
            <a:r>
              <a:rPr lang="ko-KR" altLang="en-US" dirty="0"/>
              <a:t>정보 이용 </a:t>
            </a:r>
            <a:endParaRPr lang="en-US" altLang="ko-KR" dirty="0"/>
          </a:p>
          <a:p>
            <a:pPr lvl="2"/>
            <a:r>
              <a:rPr lang="en-US" altLang="ko-KR" dirty="0"/>
              <a:t>“</a:t>
            </a:r>
            <a:r>
              <a:rPr lang="en-US" altLang="ko-KR" dirty="0" err="1"/>
              <a:t>AlicePrivateKeyAlias</a:t>
            </a:r>
            <a:r>
              <a:rPr lang="en-US" altLang="ko-KR" dirty="0"/>
              <a:t>”</a:t>
            </a:r>
          </a:p>
          <a:p>
            <a:pPr marL="0" indent="0">
              <a:buNone/>
            </a:pP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83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2951420309"/>
      </p:ext>
    </p:extLst>
  </p:cSld>
  <p:clrMapOvr>
    <a:masterClrMapping/>
  </p:clrMapOvr>
</p:sld>
</file>

<file path=ppt/slides/slide8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4. </a:t>
            </a:r>
            <a:r>
              <a:rPr lang="ko-KR" altLang="en-US" dirty="0"/>
              <a:t>개인키 파일저장</a:t>
            </a:r>
            <a:r>
              <a:rPr lang="en-US" altLang="ko-KR" dirty="0"/>
              <a:t>, </a:t>
            </a:r>
            <a:r>
              <a:rPr lang="ko-KR" altLang="en-US" dirty="0"/>
              <a:t>읽어오기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84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396628" y="1340768"/>
            <a:ext cx="8495852" cy="52629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// </a:t>
            </a:r>
            <a:r>
              <a:rPr lang="en-US" altLang="ko-KR" sz="1200" dirty="0"/>
              <a:t>4.1 </a:t>
            </a:r>
            <a:r>
              <a:rPr lang="ko-KR" altLang="en-US" sz="1200" dirty="0" err="1"/>
              <a:t>개인키를</a:t>
            </a:r>
            <a:r>
              <a:rPr lang="ko-KR" altLang="en-US" sz="1200" dirty="0"/>
              <a:t> 파일에 저장하기 </a:t>
            </a:r>
            <a:endParaRPr lang="en-US" altLang="ko-KR" sz="1200" dirty="0" smtClean="0"/>
          </a:p>
          <a:p>
            <a:r>
              <a:rPr lang="en-US" altLang="ko-KR" sz="1200" dirty="0" smtClean="0"/>
              <a:t>String </a:t>
            </a:r>
            <a:r>
              <a:rPr lang="en-US" altLang="ko-KR" sz="1200" dirty="0" err="1"/>
              <a:t>secretkey</a:t>
            </a:r>
            <a:r>
              <a:rPr lang="en-US" altLang="ko-KR" sz="1200" dirty="0"/>
              <a:t>="</a:t>
            </a:r>
            <a:r>
              <a:rPr lang="en-US" altLang="ko-KR" sz="1200" dirty="0" err="1"/>
              <a:t>SuperSecretKey</a:t>
            </a:r>
            <a:r>
              <a:rPr lang="en-US" altLang="ko-KR" sz="1200" dirty="0"/>
              <a:t>";  // </a:t>
            </a:r>
            <a:r>
              <a:rPr lang="ko-KR" altLang="en-US" sz="1200" dirty="0"/>
              <a:t>개인키 암호화 저장을 위한 비밀키 </a:t>
            </a:r>
          </a:p>
          <a:p>
            <a:r>
              <a:rPr lang="en-US" altLang="ko-KR" sz="1200" dirty="0"/>
              <a:t>char[] code = </a:t>
            </a:r>
            <a:r>
              <a:rPr lang="en-US" altLang="ko-KR" sz="1200" dirty="0" err="1"/>
              <a:t>secretkey.toCharArray</a:t>
            </a:r>
            <a:r>
              <a:rPr lang="en-US" altLang="ko-KR" sz="1200" dirty="0" smtClean="0"/>
              <a:t>(); </a:t>
            </a:r>
            <a:endParaRPr lang="en-US" altLang="ko-KR" sz="1200" dirty="0"/>
          </a:p>
          <a:p>
            <a:r>
              <a:rPr lang="en-US" altLang="ko-KR" sz="1200" dirty="0" err="1" smtClean="0"/>
              <a:t>KeyStore</a:t>
            </a:r>
            <a:r>
              <a:rPr lang="en-US" altLang="ko-KR" sz="1200" dirty="0" smtClean="0"/>
              <a:t> </a:t>
            </a:r>
            <a:r>
              <a:rPr lang="en-US" altLang="ko-KR" sz="1200" dirty="0" err="1"/>
              <a:t>ks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KeyStore.getInstance</a:t>
            </a:r>
            <a:r>
              <a:rPr lang="en-US" altLang="ko-KR" sz="1200" dirty="0"/>
              <a:t>(</a:t>
            </a:r>
            <a:r>
              <a:rPr lang="en-US" altLang="ko-KR" sz="1200" dirty="0" err="1"/>
              <a:t>KeyStore.getDefaultType</a:t>
            </a:r>
            <a:r>
              <a:rPr lang="en-US" altLang="ko-KR" sz="1200" dirty="0"/>
              <a:t>());  // </a:t>
            </a:r>
            <a:r>
              <a:rPr lang="ko-KR" altLang="en-US" sz="1200" dirty="0" err="1"/>
              <a:t>키스토어라는</a:t>
            </a:r>
            <a:r>
              <a:rPr lang="ko-KR" altLang="en-US" sz="1200" dirty="0"/>
              <a:t> 형태로 저장하게 됨 </a:t>
            </a:r>
          </a:p>
          <a:p>
            <a:r>
              <a:rPr lang="en-US" altLang="ko-KR" sz="1200" dirty="0" err="1"/>
              <a:t>ks.load</a:t>
            </a:r>
            <a:r>
              <a:rPr lang="en-US" altLang="ko-KR" sz="1200" dirty="0"/>
              <a:t>(</a:t>
            </a:r>
            <a:r>
              <a:rPr lang="en-US" altLang="ko-KR" sz="1200" dirty="0" err="1"/>
              <a:t>null,null</a:t>
            </a:r>
            <a:r>
              <a:rPr lang="en-US" altLang="ko-KR" sz="1200" dirty="0" smtClean="0"/>
              <a:t>); </a:t>
            </a:r>
            <a:r>
              <a:rPr lang="en-US" altLang="ko-KR" sz="1200" dirty="0"/>
              <a:t>// </a:t>
            </a:r>
            <a:r>
              <a:rPr lang="ko-KR" altLang="en-US" sz="1200" dirty="0" err="1"/>
              <a:t>키스토어</a:t>
            </a:r>
            <a:r>
              <a:rPr lang="ko-KR" altLang="en-US" sz="1200" dirty="0"/>
              <a:t> 초기화 </a:t>
            </a:r>
            <a:endParaRPr lang="en-US" altLang="ko-KR" sz="1200" dirty="0"/>
          </a:p>
          <a:p>
            <a:endParaRPr lang="en-US" altLang="ko-KR" sz="1200" dirty="0" smtClean="0"/>
          </a:p>
          <a:p>
            <a:r>
              <a:rPr lang="en-US" altLang="ko-KR" sz="1200" dirty="0"/>
              <a:t>// </a:t>
            </a:r>
            <a:r>
              <a:rPr lang="ko-KR" altLang="en-US" sz="1200" dirty="0" err="1"/>
              <a:t>키스토어에</a:t>
            </a:r>
            <a:r>
              <a:rPr lang="ko-KR" altLang="en-US" sz="1200" dirty="0"/>
              <a:t> </a:t>
            </a:r>
            <a:r>
              <a:rPr lang="ko-KR" altLang="en-US" sz="1200" dirty="0" err="1"/>
              <a:t>저장시</a:t>
            </a:r>
            <a:r>
              <a:rPr lang="ko-KR" altLang="en-US" sz="1200" dirty="0"/>
              <a:t> 인증체인 정보 필요</a:t>
            </a:r>
            <a:r>
              <a:rPr lang="en-US" altLang="ko-KR" sz="1200" dirty="0"/>
              <a:t>. </a:t>
            </a:r>
            <a:r>
              <a:rPr lang="ko-KR" altLang="en-US" sz="1200" dirty="0"/>
              <a:t>루트로부터 사용자까지의 인증서 정보  </a:t>
            </a:r>
          </a:p>
          <a:p>
            <a:r>
              <a:rPr lang="en-US" altLang="ko-KR" sz="1200" dirty="0" smtClean="0"/>
              <a:t>X509Certificate</a:t>
            </a:r>
            <a:r>
              <a:rPr lang="en-US" altLang="ko-KR" sz="1200" dirty="0"/>
              <a:t>[] chain</a:t>
            </a:r>
            <a:r>
              <a:rPr lang="ko-KR" altLang="en-US" sz="1200" dirty="0"/>
              <a:t> </a:t>
            </a:r>
            <a:r>
              <a:rPr lang="en-US" altLang="ko-KR" sz="1200" dirty="0"/>
              <a:t>= new</a:t>
            </a:r>
            <a:r>
              <a:rPr lang="ko-KR" altLang="en-US" sz="1200" dirty="0"/>
              <a:t> </a:t>
            </a:r>
            <a:r>
              <a:rPr lang="en-US" altLang="ko-KR" sz="1200" dirty="0"/>
              <a:t>X509Certificate[3]; </a:t>
            </a:r>
            <a:endParaRPr lang="en-US" altLang="ko-KR" sz="1200" dirty="0" smtClean="0"/>
          </a:p>
          <a:p>
            <a:r>
              <a:rPr lang="en-US" altLang="ko-KR" sz="1200" dirty="0" smtClean="0"/>
              <a:t>chain[0</a:t>
            </a:r>
            <a:r>
              <a:rPr lang="en-US" altLang="ko-KR" sz="1200" dirty="0"/>
              <a:t>] = </a:t>
            </a:r>
            <a:r>
              <a:rPr lang="en-US" altLang="ko-KR" sz="1200" dirty="0" err="1"/>
              <a:t>aliceCert</a:t>
            </a:r>
            <a:r>
              <a:rPr lang="en-US" altLang="ko-KR" sz="1200" dirty="0"/>
              <a:t>;  // </a:t>
            </a:r>
            <a:r>
              <a:rPr lang="ko-KR" altLang="en-US" sz="1200" dirty="0"/>
              <a:t>사용자 인증서 </a:t>
            </a:r>
          </a:p>
          <a:p>
            <a:r>
              <a:rPr lang="en-US" altLang="ko-KR" sz="1200" dirty="0"/>
              <a:t>chain[1] = </a:t>
            </a:r>
            <a:r>
              <a:rPr lang="en-US" altLang="ko-KR" sz="1200" dirty="0" err="1"/>
              <a:t>interCert</a:t>
            </a:r>
            <a:r>
              <a:rPr lang="en-US" altLang="ko-KR" sz="1200" dirty="0"/>
              <a:t>;  // </a:t>
            </a:r>
            <a:r>
              <a:rPr lang="ko-KR" altLang="en-US" sz="1200" dirty="0"/>
              <a:t>중간인증기관 인증서 </a:t>
            </a:r>
            <a:r>
              <a:rPr lang="en-US" altLang="ko-KR" sz="1200" dirty="0"/>
              <a:t>(</a:t>
            </a:r>
            <a:r>
              <a:rPr lang="ko-KR" altLang="en-US" sz="1200" dirty="0"/>
              <a:t>중간인증기관이 </a:t>
            </a:r>
            <a:r>
              <a:rPr lang="en-US" altLang="ko-KR" sz="1200" dirty="0"/>
              <a:t>Alice</a:t>
            </a:r>
            <a:r>
              <a:rPr lang="ko-KR" altLang="en-US" sz="1200" dirty="0"/>
              <a:t>에게 인증서를 발급</a:t>
            </a:r>
            <a:r>
              <a:rPr lang="en-US" altLang="ko-KR" sz="1200" dirty="0"/>
              <a:t>) </a:t>
            </a:r>
          </a:p>
          <a:p>
            <a:r>
              <a:rPr lang="en-US" altLang="ko-KR" sz="1200" dirty="0"/>
              <a:t>chain[2] = </a:t>
            </a:r>
            <a:r>
              <a:rPr lang="en-US" altLang="ko-KR" sz="1200" dirty="0" err="1"/>
              <a:t>rootCert</a:t>
            </a:r>
            <a:r>
              <a:rPr lang="en-US" altLang="ko-KR" sz="1200" dirty="0"/>
              <a:t>;  // </a:t>
            </a:r>
            <a:r>
              <a:rPr lang="ko-KR" altLang="en-US" sz="1200" dirty="0"/>
              <a:t>루트인증기관 인증서 </a:t>
            </a:r>
            <a:r>
              <a:rPr lang="en-US" altLang="ko-KR" sz="1200" dirty="0"/>
              <a:t>(</a:t>
            </a:r>
            <a:r>
              <a:rPr lang="ko-KR" altLang="en-US" sz="1200" dirty="0"/>
              <a:t>루트인증기관이 중간인증기관에게 인증서를 발급</a:t>
            </a:r>
            <a:r>
              <a:rPr lang="en-US" altLang="ko-KR" sz="1200" dirty="0"/>
              <a:t>) </a:t>
            </a:r>
          </a:p>
          <a:p>
            <a:r>
              <a:rPr lang="en-US" altLang="ko-KR" sz="1200" dirty="0" err="1"/>
              <a:t>ks.setKeyEntry</a:t>
            </a:r>
            <a:r>
              <a:rPr lang="en-US" altLang="ko-KR" sz="1200" dirty="0"/>
              <a:t>("</a:t>
            </a:r>
            <a:r>
              <a:rPr lang="en-US" altLang="ko-KR" sz="1200" dirty="0" err="1"/>
              <a:t>AlicePrivateKeyAlias</a:t>
            </a:r>
            <a:r>
              <a:rPr lang="en-US" altLang="ko-KR" sz="1200" dirty="0"/>
              <a:t>",</a:t>
            </a:r>
            <a:r>
              <a:rPr lang="en-US" altLang="ko-KR" sz="1200" dirty="0" err="1"/>
              <a:t>aliceKeyPair.getPrivate</a:t>
            </a:r>
            <a:r>
              <a:rPr lang="en-US" altLang="ko-KR" sz="1200" dirty="0"/>
              <a:t>(),</a:t>
            </a:r>
            <a:r>
              <a:rPr lang="en-US" altLang="ko-KR" sz="1200" dirty="0" err="1"/>
              <a:t>code,chain</a:t>
            </a:r>
            <a:r>
              <a:rPr lang="en-US" altLang="ko-KR" sz="1200" dirty="0"/>
              <a:t>); // </a:t>
            </a:r>
            <a:r>
              <a:rPr lang="ko-KR" altLang="en-US" sz="1200" dirty="0"/>
              <a:t>필요한 정보를 </a:t>
            </a:r>
            <a:r>
              <a:rPr lang="ko-KR" altLang="en-US" sz="1200" dirty="0" err="1"/>
              <a:t>키스토어에</a:t>
            </a:r>
            <a:r>
              <a:rPr lang="ko-KR" altLang="en-US" sz="1200" dirty="0"/>
              <a:t> 암호화하여 저장 </a:t>
            </a:r>
          </a:p>
          <a:p>
            <a:r>
              <a:rPr lang="en-US" altLang="ko-KR" sz="1200" dirty="0" err="1"/>
              <a:t>fos</a:t>
            </a:r>
            <a:r>
              <a:rPr lang="en-US" altLang="ko-KR" sz="1200" dirty="0"/>
              <a:t> = new </a:t>
            </a:r>
            <a:r>
              <a:rPr lang="en-US" altLang="ko-KR" sz="1200" dirty="0" err="1"/>
              <a:t>FileOutputStream</a:t>
            </a:r>
            <a:r>
              <a:rPr lang="en-US" altLang="ko-KR" sz="1200" dirty="0"/>
              <a:t>(new File("</a:t>
            </a:r>
            <a:r>
              <a:rPr lang="en-US" altLang="ko-KR" sz="1200" dirty="0" err="1"/>
              <a:t>alicePriv.key</a:t>
            </a:r>
            <a:r>
              <a:rPr lang="en-US" altLang="ko-KR" sz="1200" dirty="0"/>
              <a:t>"));   </a:t>
            </a:r>
          </a:p>
          <a:p>
            <a:r>
              <a:rPr lang="en-US" altLang="ko-KR" sz="1200" dirty="0" err="1"/>
              <a:t>ks.store</a:t>
            </a:r>
            <a:r>
              <a:rPr lang="en-US" altLang="ko-KR" sz="1200" dirty="0"/>
              <a:t>(</a:t>
            </a:r>
            <a:r>
              <a:rPr lang="en-US" altLang="ko-KR" sz="1200" dirty="0" err="1"/>
              <a:t>fos,code</a:t>
            </a:r>
            <a:r>
              <a:rPr lang="en-US" altLang="ko-KR" sz="1200" dirty="0"/>
              <a:t>);  // </a:t>
            </a:r>
            <a:r>
              <a:rPr lang="ko-KR" altLang="en-US" sz="1200" dirty="0" err="1"/>
              <a:t>키스토어의</a:t>
            </a:r>
            <a:r>
              <a:rPr lang="ko-KR" altLang="en-US" sz="1200" dirty="0"/>
              <a:t> 내용을 </a:t>
            </a:r>
            <a:r>
              <a:rPr lang="en-US" altLang="ko-KR" sz="1200" dirty="0"/>
              <a:t>code</a:t>
            </a:r>
            <a:r>
              <a:rPr lang="ko-KR" altLang="en-US" sz="1200" dirty="0"/>
              <a:t>로 암호화하여 파일로 저장 </a:t>
            </a:r>
          </a:p>
          <a:p>
            <a:r>
              <a:rPr lang="en-US" altLang="ko-KR" sz="1200" dirty="0" err="1"/>
              <a:t>fos.close</a:t>
            </a:r>
            <a:r>
              <a:rPr lang="en-US" altLang="ko-KR" sz="1200" dirty="0"/>
              <a:t>();</a:t>
            </a:r>
          </a:p>
          <a:p>
            <a:endParaRPr lang="ko-KR" altLang="en-US" sz="1200" dirty="0"/>
          </a:p>
          <a:p>
            <a:r>
              <a:rPr lang="en-US" altLang="ko-KR" sz="1200" dirty="0"/>
              <a:t>// 4.2 </a:t>
            </a:r>
            <a:r>
              <a:rPr lang="ko-KR" altLang="en-US" sz="1200" dirty="0" err="1"/>
              <a:t>개인키를</a:t>
            </a:r>
            <a:r>
              <a:rPr lang="ko-KR" altLang="en-US" sz="1200" dirty="0"/>
              <a:t> 파일에서 읽어오기 </a:t>
            </a:r>
          </a:p>
          <a:p>
            <a:r>
              <a:rPr lang="en-US" altLang="ko-KR" sz="1200" dirty="0"/>
              <a:t>// </a:t>
            </a:r>
            <a:r>
              <a:rPr lang="ko-KR" altLang="en-US" sz="1200" dirty="0" err="1"/>
              <a:t>개인키를</a:t>
            </a:r>
            <a:r>
              <a:rPr lang="ko-KR" altLang="en-US" sz="1200" dirty="0"/>
              <a:t> 읽어오기 위해서는 </a:t>
            </a:r>
            <a:r>
              <a:rPr lang="ko-KR" altLang="en-US" sz="1200" dirty="0" err="1"/>
              <a:t>복호화를</a:t>
            </a:r>
            <a:r>
              <a:rPr lang="ko-KR" altLang="en-US" sz="1200" dirty="0"/>
              <a:t> 위해 키 코드가 필요 </a:t>
            </a:r>
          </a:p>
          <a:p>
            <a:r>
              <a:rPr lang="en-US" altLang="ko-KR" sz="1200" dirty="0" err="1"/>
              <a:t>System.out.println</a:t>
            </a:r>
            <a:r>
              <a:rPr lang="en-US" altLang="ko-KR" sz="1200" dirty="0"/>
              <a:t>("* 4.2 </a:t>
            </a:r>
            <a:r>
              <a:rPr lang="ko-KR" altLang="en-US" sz="1200" dirty="0" err="1"/>
              <a:t>개인키를</a:t>
            </a:r>
            <a:r>
              <a:rPr lang="ko-KR" altLang="en-US" sz="1200" dirty="0"/>
              <a:t> 파일에서 읽어오기 </a:t>
            </a:r>
            <a:r>
              <a:rPr lang="en-US" altLang="ko-KR" sz="1200" dirty="0"/>
              <a:t>");</a:t>
            </a:r>
          </a:p>
          <a:p>
            <a:r>
              <a:rPr lang="en-US" altLang="ko-KR" sz="1200" dirty="0" err="1"/>
              <a:t>fis</a:t>
            </a:r>
            <a:r>
              <a:rPr lang="en-US" altLang="ko-KR" sz="1200" dirty="0"/>
              <a:t> = new </a:t>
            </a:r>
            <a:r>
              <a:rPr lang="en-US" altLang="ko-KR" sz="1200" dirty="0" err="1"/>
              <a:t>FileInputStream</a:t>
            </a:r>
            <a:r>
              <a:rPr lang="en-US" altLang="ko-KR" sz="1200" dirty="0"/>
              <a:t>(new File("</a:t>
            </a:r>
            <a:r>
              <a:rPr lang="en-US" altLang="ko-KR" sz="1200" dirty="0" err="1"/>
              <a:t>alicePriv.key</a:t>
            </a:r>
            <a:r>
              <a:rPr lang="en-US" altLang="ko-KR" sz="1200" dirty="0"/>
              <a:t>"));</a:t>
            </a:r>
          </a:p>
          <a:p>
            <a:r>
              <a:rPr lang="en-US" altLang="ko-KR" sz="1200" dirty="0" err="1"/>
              <a:t>ks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KeyStore.getInstance</a:t>
            </a:r>
            <a:r>
              <a:rPr lang="en-US" altLang="ko-KR" sz="1200" dirty="0"/>
              <a:t>(</a:t>
            </a:r>
            <a:r>
              <a:rPr lang="en-US" altLang="ko-KR" sz="1200" dirty="0" err="1"/>
              <a:t>KeyStore.getDefaultType</a:t>
            </a:r>
            <a:r>
              <a:rPr lang="en-US" altLang="ko-KR" sz="1200" dirty="0"/>
              <a:t>());</a:t>
            </a:r>
          </a:p>
          <a:p>
            <a:r>
              <a:rPr lang="en-US" altLang="ko-KR" sz="1200" dirty="0" err="1"/>
              <a:t>ks.load</a:t>
            </a:r>
            <a:r>
              <a:rPr lang="en-US" altLang="ko-KR" sz="1200" dirty="0"/>
              <a:t>(</a:t>
            </a:r>
            <a:r>
              <a:rPr lang="en-US" altLang="ko-KR" sz="1200" dirty="0" err="1"/>
              <a:t>fis,code</a:t>
            </a:r>
            <a:r>
              <a:rPr lang="en-US" altLang="ko-KR" sz="1200" dirty="0"/>
              <a:t>);  // </a:t>
            </a:r>
            <a:r>
              <a:rPr lang="ko-KR" altLang="en-US" sz="1200" dirty="0"/>
              <a:t>파일에서 읽어와서 </a:t>
            </a:r>
            <a:r>
              <a:rPr lang="ko-KR" altLang="en-US" sz="1200" dirty="0" err="1"/>
              <a:t>키스토어에</a:t>
            </a:r>
            <a:r>
              <a:rPr lang="ko-KR" altLang="en-US" sz="1200" dirty="0"/>
              <a:t> 로드 </a:t>
            </a:r>
          </a:p>
          <a:p>
            <a:r>
              <a:rPr lang="en-US" altLang="ko-KR" sz="1200" dirty="0" err="1"/>
              <a:t>fis.close</a:t>
            </a:r>
            <a:r>
              <a:rPr lang="en-US" altLang="ko-KR" sz="1200" dirty="0"/>
              <a:t>();</a:t>
            </a:r>
          </a:p>
          <a:p>
            <a:r>
              <a:rPr lang="en-US" altLang="ko-KR" sz="1200" dirty="0" err="1"/>
              <a:t>PrivateKey</a:t>
            </a:r>
            <a:r>
              <a:rPr lang="en-US" altLang="ko-KR" sz="1200" dirty="0"/>
              <a:t> </a:t>
            </a:r>
            <a:r>
              <a:rPr lang="en-US" altLang="ko-KR" sz="1200" dirty="0" err="1"/>
              <a:t>alicePrivateKey</a:t>
            </a:r>
            <a:r>
              <a:rPr lang="en-US" altLang="ko-KR" sz="1200" dirty="0"/>
              <a:t> = (</a:t>
            </a:r>
            <a:r>
              <a:rPr lang="en-US" altLang="ko-KR" sz="1200" dirty="0" err="1"/>
              <a:t>PrivateKey</a:t>
            </a:r>
            <a:r>
              <a:rPr lang="en-US" altLang="ko-KR" sz="1200" dirty="0"/>
              <a:t>)</a:t>
            </a:r>
            <a:r>
              <a:rPr lang="en-US" altLang="ko-KR" sz="1200" dirty="0" err="1"/>
              <a:t>ks.getKey</a:t>
            </a:r>
            <a:r>
              <a:rPr lang="en-US" altLang="ko-KR" sz="1200" dirty="0"/>
              <a:t>("</a:t>
            </a:r>
            <a:r>
              <a:rPr lang="en-US" altLang="ko-KR" sz="1200" dirty="0" err="1"/>
              <a:t>AlicePrivateKeyAlias</a:t>
            </a:r>
            <a:r>
              <a:rPr lang="en-US" altLang="ko-KR" sz="1200" dirty="0"/>
              <a:t>",code); // </a:t>
            </a:r>
            <a:r>
              <a:rPr lang="ko-KR" altLang="en-US" sz="1200" dirty="0" err="1"/>
              <a:t>키스토어에서</a:t>
            </a:r>
            <a:r>
              <a:rPr lang="ko-KR" altLang="en-US" sz="1200" dirty="0"/>
              <a:t> </a:t>
            </a:r>
            <a:r>
              <a:rPr lang="ko-KR" altLang="en-US" sz="1200" dirty="0" err="1"/>
              <a:t>개인키를</a:t>
            </a:r>
            <a:r>
              <a:rPr lang="ko-KR" altLang="en-US" sz="1200" dirty="0"/>
              <a:t> </a:t>
            </a:r>
            <a:r>
              <a:rPr lang="en-US" altLang="ko-KR" sz="1200" dirty="0" smtClean="0"/>
              <a:t>code </a:t>
            </a:r>
            <a:r>
              <a:rPr lang="ko-KR" altLang="en-US" sz="1200" dirty="0" smtClean="0"/>
              <a:t>필요</a:t>
            </a:r>
            <a:endParaRPr lang="ko-KR" altLang="en-US" sz="1200" dirty="0"/>
          </a:p>
          <a:p>
            <a:r>
              <a:rPr lang="en-US" altLang="ko-KR" sz="1200" dirty="0" err="1"/>
              <a:t>System.out.println</a:t>
            </a:r>
            <a:r>
              <a:rPr lang="en-US" altLang="ko-KR" sz="1200" dirty="0"/>
              <a:t>(" - Alice </a:t>
            </a:r>
            <a:r>
              <a:rPr lang="ko-KR" altLang="en-US" sz="1200" dirty="0"/>
              <a:t>개인키 </a:t>
            </a:r>
            <a:r>
              <a:rPr lang="en-US" altLang="ko-KR" sz="1200" dirty="0"/>
              <a:t>: </a:t>
            </a:r>
            <a:r>
              <a:rPr lang="ko-KR" altLang="en-US" sz="1200" dirty="0"/>
              <a:t>파일에서 읽어온 것 </a:t>
            </a:r>
            <a:r>
              <a:rPr lang="en-US" altLang="ko-KR" sz="1200" dirty="0"/>
              <a:t>");</a:t>
            </a:r>
          </a:p>
          <a:p>
            <a:r>
              <a:rPr lang="en-US" altLang="ko-KR" sz="1200" dirty="0" err="1"/>
              <a:t>System.out.println</a:t>
            </a:r>
            <a:r>
              <a:rPr lang="en-US" altLang="ko-KR" sz="1200" dirty="0"/>
              <a:t>(</a:t>
            </a:r>
            <a:r>
              <a:rPr lang="en-US" altLang="ko-KR" sz="1200" dirty="0" err="1"/>
              <a:t>alicePrivateKey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 err="1"/>
              <a:t>System.out.println</a:t>
            </a:r>
            <a:r>
              <a:rPr lang="en-US" altLang="ko-KR" sz="1200" dirty="0"/>
              <a:t>(</a:t>
            </a:r>
            <a:r>
              <a:rPr lang="en-US" altLang="ko-KR" sz="1200" dirty="0" err="1"/>
              <a:t>ByteUtils.toHexString</a:t>
            </a:r>
            <a:r>
              <a:rPr lang="en-US" altLang="ko-KR" sz="1200" dirty="0"/>
              <a:t>(</a:t>
            </a:r>
            <a:r>
              <a:rPr lang="en-US" altLang="ko-KR" sz="1200" dirty="0" err="1"/>
              <a:t>alicePrivateKey.getEncoded</a:t>
            </a:r>
            <a:r>
              <a:rPr lang="en-US" altLang="ko-KR" sz="1200" dirty="0"/>
              <a:t>()));</a:t>
            </a:r>
          </a:p>
          <a:p>
            <a:r>
              <a:rPr lang="en-US" altLang="ko-KR" sz="1200" dirty="0" err="1"/>
              <a:t>System.out.println</a:t>
            </a:r>
            <a:r>
              <a:rPr lang="en-US" altLang="ko-KR" sz="1200" dirty="0"/>
              <a:t>();</a:t>
            </a:r>
            <a:endParaRPr lang="ko-KR" altLang="en-US" sz="1200" dirty="0"/>
          </a:p>
        </p:txBody>
      </p:sp>
    </p:spTree>
    <p:extLst>
      <p:ext uri="{BB962C8B-B14F-4D97-AF65-F5344CB8AC3E}">
        <p14:creationId xmlns:p14="http://schemas.microsoft.com/office/powerpoint/2010/main" val="3007506242"/>
      </p:ext>
    </p:extLst>
  </p:cSld>
  <p:clrMapOvr>
    <a:masterClrMapping/>
  </p:clrMapOvr>
</p:sld>
</file>

<file path=ppt/slides/slide8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5. RSA </a:t>
            </a:r>
            <a:r>
              <a:rPr lang="ko-KR" altLang="en-US" dirty="0" smtClean="0"/>
              <a:t>암호화</a:t>
            </a:r>
            <a:r>
              <a:rPr lang="en-US" altLang="ko-KR" dirty="0" smtClean="0"/>
              <a:t>, </a:t>
            </a:r>
            <a:r>
              <a:rPr lang="ko-KR" altLang="en-US" dirty="0" err="1" smtClean="0"/>
              <a:t>복호화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85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445037" y="1916832"/>
            <a:ext cx="8303427" cy="4524315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smtClean="0"/>
              <a:t>// 5. RSA </a:t>
            </a:r>
            <a:r>
              <a:rPr lang="ko-KR" altLang="en-US" sz="1600" dirty="0" smtClean="0"/>
              <a:t>암호화 </a:t>
            </a:r>
            <a:r>
              <a:rPr lang="en-US" altLang="ko-KR" sz="1600" dirty="0" smtClean="0"/>
              <a:t>/</a:t>
            </a:r>
            <a:r>
              <a:rPr lang="ko-KR" altLang="en-US" sz="1600" dirty="0" err="1" smtClean="0"/>
              <a:t>복호화</a:t>
            </a:r>
            <a:r>
              <a:rPr lang="ko-KR" altLang="en-US" sz="1600" dirty="0" smtClean="0"/>
              <a:t>   </a:t>
            </a:r>
            <a:r>
              <a:rPr lang="en-US" altLang="ko-KR" sz="1600" dirty="0" smtClean="0"/>
              <a:t>(</a:t>
            </a:r>
            <a:r>
              <a:rPr lang="ko-KR" altLang="en-US" sz="1600" dirty="0" smtClean="0"/>
              <a:t>송신자 </a:t>
            </a:r>
            <a:r>
              <a:rPr lang="en-US" altLang="ko-KR" sz="1600" dirty="0" smtClean="0"/>
              <a:t>Bob</a:t>
            </a:r>
            <a:r>
              <a:rPr lang="ko-KR" altLang="en-US" sz="1600" dirty="0" smtClean="0"/>
              <a:t>이 수신자 </a:t>
            </a:r>
            <a:r>
              <a:rPr lang="en-US" altLang="ko-KR" sz="1600" dirty="0" smtClean="0"/>
              <a:t>Alice</a:t>
            </a:r>
            <a:r>
              <a:rPr lang="ko-KR" altLang="en-US" sz="1600" dirty="0" smtClean="0"/>
              <a:t>에게 암호문 전송</a:t>
            </a:r>
            <a:r>
              <a:rPr lang="en-US" altLang="ko-KR" sz="1600" dirty="0" smtClean="0"/>
              <a:t>) </a:t>
            </a:r>
          </a:p>
          <a:p>
            <a:endParaRPr lang="en-US" altLang="ko-KR" sz="1600" dirty="0" smtClean="0"/>
          </a:p>
          <a:p>
            <a:r>
              <a:rPr lang="en-US" altLang="ko-KR" sz="1600" dirty="0" smtClean="0"/>
              <a:t>// </a:t>
            </a:r>
            <a:r>
              <a:rPr lang="en-US" altLang="ko-KR" sz="1600" dirty="0"/>
              <a:t>5.1 RSA </a:t>
            </a:r>
            <a:r>
              <a:rPr lang="ko-KR" altLang="en-US" sz="1600" dirty="0"/>
              <a:t>암호화 </a:t>
            </a:r>
            <a:r>
              <a:rPr lang="en-US" altLang="ko-KR" sz="1600" dirty="0"/>
              <a:t>- </a:t>
            </a:r>
            <a:r>
              <a:rPr lang="ko-KR" altLang="en-US" sz="1600" dirty="0"/>
              <a:t>인증서에 저장된 공개키 이용  </a:t>
            </a:r>
          </a:p>
          <a:p>
            <a:r>
              <a:rPr lang="en-US" altLang="ko-KR" sz="1600" dirty="0" err="1" smtClean="0"/>
              <a:t>System.out.println</a:t>
            </a:r>
            <a:r>
              <a:rPr lang="en-US" altLang="ko-KR" sz="1600" dirty="0"/>
              <a:t>(" 5.1 Bob</a:t>
            </a:r>
            <a:r>
              <a:rPr lang="ko-KR" altLang="en-US" sz="1600" dirty="0"/>
              <a:t>은 </a:t>
            </a:r>
            <a:r>
              <a:rPr lang="en-US" altLang="ko-KR" sz="1600" dirty="0"/>
              <a:t>Alice</a:t>
            </a:r>
            <a:r>
              <a:rPr lang="ko-KR" altLang="en-US" sz="1600" dirty="0"/>
              <a:t>의 인증서에서 읽어온 공개키로 </a:t>
            </a:r>
            <a:r>
              <a:rPr lang="en-US" altLang="ko-KR" sz="1600" dirty="0"/>
              <a:t>RSA </a:t>
            </a:r>
            <a:r>
              <a:rPr lang="ko-KR" altLang="en-US" sz="1600" dirty="0" smtClean="0"/>
              <a:t>암호화</a:t>
            </a:r>
            <a:r>
              <a:rPr lang="en-US" altLang="ko-KR" sz="1600" dirty="0" smtClean="0"/>
              <a:t>");</a:t>
            </a:r>
            <a:endParaRPr lang="en-US" altLang="ko-KR" sz="1600" dirty="0"/>
          </a:p>
          <a:p>
            <a:r>
              <a:rPr lang="en-US" altLang="ko-KR" sz="1600" dirty="0"/>
              <a:t>String plaintext = "Hello world!";</a:t>
            </a:r>
          </a:p>
          <a:p>
            <a:r>
              <a:rPr lang="en-US" altLang="ko-KR" sz="1600" dirty="0" err="1"/>
              <a:t>System.out.println</a:t>
            </a:r>
            <a:r>
              <a:rPr lang="en-US" altLang="ko-KR" sz="1600" dirty="0"/>
              <a:t>(" </a:t>
            </a:r>
            <a:r>
              <a:rPr lang="ko-KR" altLang="en-US" sz="1600" dirty="0" err="1"/>
              <a:t>평문</a:t>
            </a:r>
            <a:r>
              <a:rPr lang="ko-KR" altLang="en-US" sz="1600" dirty="0"/>
              <a:t> </a:t>
            </a:r>
            <a:r>
              <a:rPr lang="en-US" altLang="ko-KR" sz="1600" dirty="0"/>
              <a:t>: "+plaintext);</a:t>
            </a:r>
          </a:p>
          <a:p>
            <a:r>
              <a:rPr lang="en-US" altLang="ko-KR" sz="1600" dirty="0"/>
              <a:t>byte[] t0 = </a:t>
            </a:r>
            <a:r>
              <a:rPr lang="en-US" altLang="ko-KR" sz="1600" dirty="0" err="1"/>
              <a:t>plaintext.getBytes</a:t>
            </a:r>
            <a:r>
              <a:rPr lang="en-US" altLang="ko-KR" sz="1600" dirty="0"/>
              <a:t>();</a:t>
            </a:r>
          </a:p>
          <a:p>
            <a:r>
              <a:rPr lang="en-US" altLang="ko-KR" sz="1600" dirty="0" smtClean="0"/>
              <a:t>Cipher </a:t>
            </a:r>
            <a:r>
              <a:rPr lang="en-US" altLang="ko-KR" sz="1600" dirty="0" err="1"/>
              <a:t>cipher</a:t>
            </a:r>
            <a:r>
              <a:rPr lang="en-US" altLang="ko-KR" sz="1600" dirty="0"/>
              <a:t> = </a:t>
            </a:r>
            <a:r>
              <a:rPr lang="en-US" altLang="ko-KR" sz="1600" dirty="0" err="1"/>
              <a:t>Cipher.getInstance</a:t>
            </a:r>
            <a:r>
              <a:rPr lang="en-US" altLang="ko-KR" sz="1600" dirty="0"/>
              <a:t>("RSA");</a:t>
            </a:r>
          </a:p>
          <a:p>
            <a:r>
              <a:rPr lang="en-US" altLang="ko-KR" sz="1600" dirty="0" err="1" smtClean="0"/>
              <a:t>cipher.init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Cipher.ENCRYPT_MODE</a:t>
            </a:r>
            <a:r>
              <a:rPr lang="en-US" altLang="ko-KR" sz="1600" dirty="0"/>
              <a:t>, </a:t>
            </a:r>
            <a:r>
              <a:rPr lang="en-US" altLang="ko-KR" sz="1600" dirty="0" err="1"/>
              <a:t>cert.getPublicKey</a:t>
            </a:r>
            <a:r>
              <a:rPr lang="en-US" altLang="ko-KR" sz="1600" dirty="0"/>
              <a:t>());</a:t>
            </a:r>
          </a:p>
          <a:p>
            <a:r>
              <a:rPr lang="en-US" altLang="ko-KR" sz="1600" dirty="0" smtClean="0"/>
              <a:t>byte</a:t>
            </a:r>
            <a:r>
              <a:rPr lang="en-US" altLang="ko-KR" sz="1600" dirty="0"/>
              <a:t>[] b0 = </a:t>
            </a:r>
            <a:r>
              <a:rPr lang="en-US" altLang="ko-KR" sz="1600" dirty="0" err="1"/>
              <a:t>cipher.doFinal</a:t>
            </a:r>
            <a:r>
              <a:rPr lang="en-US" altLang="ko-KR" sz="1600" dirty="0"/>
              <a:t>(t0);</a:t>
            </a:r>
          </a:p>
          <a:p>
            <a:r>
              <a:rPr lang="en-US" altLang="ko-KR" sz="1600" dirty="0" err="1" smtClean="0"/>
              <a:t>System.out.println</a:t>
            </a:r>
            <a:r>
              <a:rPr lang="en-US" altLang="ko-KR" sz="1600" dirty="0"/>
              <a:t>("</a:t>
            </a:r>
            <a:r>
              <a:rPr lang="ko-KR" altLang="en-US" sz="1600" dirty="0"/>
              <a:t>암호문 </a:t>
            </a:r>
            <a:r>
              <a:rPr lang="en-US" altLang="ko-KR" sz="1600" dirty="0"/>
              <a:t>: "</a:t>
            </a:r>
            <a:r>
              <a:rPr lang="ko-KR" altLang="en-US" sz="1600" dirty="0"/>
              <a:t> </a:t>
            </a:r>
            <a:r>
              <a:rPr lang="en-US" altLang="ko-KR" sz="1600" dirty="0"/>
              <a:t>+ </a:t>
            </a:r>
            <a:r>
              <a:rPr lang="en-US" altLang="ko-KR" sz="1600" dirty="0" err="1"/>
              <a:t>ByteUtils.toHexString</a:t>
            </a:r>
            <a:r>
              <a:rPr lang="en-US" altLang="ko-KR" sz="1600" dirty="0"/>
              <a:t>(b0));</a:t>
            </a:r>
          </a:p>
          <a:p>
            <a:r>
              <a:rPr lang="ko-KR" altLang="en-US" sz="1600" dirty="0"/>
              <a:t>        </a:t>
            </a:r>
          </a:p>
          <a:p>
            <a:r>
              <a:rPr lang="en-US" altLang="ko-KR" sz="1600" dirty="0"/>
              <a:t>// 5.2 RSA </a:t>
            </a:r>
            <a:r>
              <a:rPr lang="ko-KR" altLang="en-US" sz="1600" dirty="0" err="1"/>
              <a:t>복호화</a:t>
            </a:r>
            <a:r>
              <a:rPr lang="ko-KR" altLang="en-US" sz="1600" dirty="0"/>
              <a:t> </a:t>
            </a:r>
            <a:r>
              <a:rPr lang="en-US" altLang="ko-KR" sz="1600" dirty="0"/>
              <a:t>- </a:t>
            </a:r>
            <a:r>
              <a:rPr lang="ko-KR" altLang="en-US" sz="1600" dirty="0"/>
              <a:t>개인키 파일에서 읽어온 개인키 이용   </a:t>
            </a:r>
          </a:p>
          <a:p>
            <a:r>
              <a:rPr lang="en-US" altLang="ko-KR" sz="1600" dirty="0" err="1"/>
              <a:t>System.out.println</a:t>
            </a:r>
            <a:r>
              <a:rPr lang="en-US" altLang="ko-KR" sz="1600" dirty="0"/>
              <a:t>(" 5.2 Alice</a:t>
            </a:r>
            <a:r>
              <a:rPr lang="ko-KR" altLang="en-US" sz="1600" dirty="0"/>
              <a:t>는 자신의 개인키 파일에서 읽어온 개인키로 </a:t>
            </a:r>
            <a:r>
              <a:rPr lang="en-US" altLang="ko-KR" sz="1600" dirty="0"/>
              <a:t>RSA </a:t>
            </a:r>
            <a:r>
              <a:rPr lang="ko-KR" altLang="en-US" sz="1600" dirty="0" err="1" smtClean="0"/>
              <a:t>복호화</a:t>
            </a:r>
            <a:r>
              <a:rPr lang="en-US" altLang="ko-KR" sz="1600" dirty="0" smtClean="0"/>
              <a:t>");</a:t>
            </a:r>
            <a:endParaRPr lang="en-US" altLang="ko-KR" sz="1600" dirty="0"/>
          </a:p>
          <a:p>
            <a:r>
              <a:rPr lang="en-US" altLang="ko-KR" sz="1600" dirty="0" err="1" smtClean="0"/>
              <a:t>cipher.init</a:t>
            </a:r>
            <a:r>
              <a:rPr lang="en-US" altLang="ko-KR" sz="1600" dirty="0" smtClean="0"/>
              <a:t>(</a:t>
            </a:r>
            <a:r>
              <a:rPr lang="en-US" altLang="ko-KR" sz="1600" dirty="0" err="1" smtClean="0"/>
              <a:t>Cipher.DECRYPT_MODE</a:t>
            </a:r>
            <a:r>
              <a:rPr lang="en-US" altLang="ko-KR" sz="1600" dirty="0"/>
              <a:t>, </a:t>
            </a:r>
            <a:r>
              <a:rPr lang="en-US" altLang="ko-KR" sz="1600" dirty="0" err="1"/>
              <a:t>alicePrivateKey</a:t>
            </a:r>
            <a:r>
              <a:rPr lang="en-US" altLang="ko-KR" sz="1600" dirty="0"/>
              <a:t>);</a:t>
            </a:r>
          </a:p>
          <a:p>
            <a:r>
              <a:rPr lang="en-US" altLang="ko-KR" sz="1600" dirty="0" smtClean="0"/>
              <a:t>byte</a:t>
            </a:r>
            <a:r>
              <a:rPr lang="en-US" altLang="ko-KR" sz="1600" dirty="0"/>
              <a:t>[] b1 = </a:t>
            </a:r>
            <a:r>
              <a:rPr lang="en-US" altLang="ko-KR" sz="1600" dirty="0" err="1"/>
              <a:t>cipher.doFinal</a:t>
            </a:r>
            <a:r>
              <a:rPr lang="en-US" altLang="ko-KR" sz="1600" dirty="0"/>
              <a:t>(b0);</a:t>
            </a:r>
          </a:p>
          <a:p>
            <a:r>
              <a:rPr lang="en-US" altLang="ko-KR" sz="1600" dirty="0" err="1" smtClean="0"/>
              <a:t>System.out.println</a:t>
            </a:r>
            <a:r>
              <a:rPr lang="en-US" altLang="ko-KR" sz="1600" dirty="0"/>
              <a:t>(" </a:t>
            </a:r>
            <a:r>
              <a:rPr lang="ko-KR" altLang="en-US" sz="1600" dirty="0" err="1"/>
              <a:t>복호화된</a:t>
            </a:r>
            <a:r>
              <a:rPr lang="ko-KR" altLang="en-US" sz="1600" dirty="0"/>
              <a:t> </a:t>
            </a:r>
            <a:r>
              <a:rPr lang="ko-KR" altLang="en-US" sz="1600" dirty="0" err="1"/>
              <a:t>평문</a:t>
            </a:r>
            <a:r>
              <a:rPr lang="ko-KR" altLang="en-US" sz="1600" dirty="0"/>
              <a:t> </a:t>
            </a:r>
            <a:r>
              <a:rPr lang="en-US" altLang="ko-KR" sz="1600" dirty="0"/>
              <a:t>: "+ new String(b1)); </a:t>
            </a:r>
          </a:p>
          <a:p>
            <a:r>
              <a:rPr lang="en-US" altLang="ko-KR" sz="1600" dirty="0" err="1" smtClean="0"/>
              <a:t>System.out.println</a:t>
            </a:r>
            <a:r>
              <a:rPr lang="en-US" altLang="ko-KR" sz="1600" dirty="0"/>
              <a:t>(); </a:t>
            </a:r>
            <a:endParaRPr lang="ko-KR" altLang="en-US" sz="1600" dirty="0"/>
          </a:p>
        </p:txBody>
      </p:sp>
      <p:sp>
        <p:nvSpPr>
          <p:cNvPr id="6" name="TextBox 5"/>
          <p:cNvSpPr txBox="1"/>
          <p:nvPr/>
        </p:nvSpPr>
        <p:spPr>
          <a:xfrm>
            <a:off x="1079172" y="1412776"/>
            <a:ext cx="6877204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수신자 </a:t>
            </a:r>
            <a:r>
              <a:rPr lang="en-US" altLang="ko-KR" dirty="0" smtClean="0"/>
              <a:t>Alice (</a:t>
            </a:r>
            <a:r>
              <a:rPr lang="ko-KR" altLang="en-US" dirty="0" err="1" smtClean="0"/>
              <a:t>복호화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en-US" altLang="ko-KR" dirty="0" smtClean="0"/>
              <a:t>&lt;---------------------- </a:t>
            </a:r>
            <a:r>
              <a:rPr lang="ko-KR" altLang="en-US" dirty="0" smtClean="0"/>
              <a:t>송신자 </a:t>
            </a:r>
            <a:r>
              <a:rPr lang="en-US" altLang="ko-KR" dirty="0" smtClean="0"/>
              <a:t>Bob (</a:t>
            </a:r>
            <a:r>
              <a:rPr lang="ko-KR" altLang="en-US" dirty="0" smtClean="0"/>
              <a:t>암호화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63091955"/>
      </p:ext>
    </p:extLst>
  </p:cSld>
  <p:clrMapOvr>
    <a:masterClrMapping/>
  </p:clrMapOvr>
</p:sld>
</file>

<file path=ppt/slides/slide8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5. RSA </a:t>
            </a:r>
            <a:r>
              <a:rPr lang="ko-KR" altLang="en-US" dirty="0"/>
              <a:t>암호화</a:t>
            </a:r>
            <a:r>
              <a:rPr lang="en-US" altLang="ko-KR" dirty="0"/>
              <a:t>, </a:t>
            </a:r>
            <a:r>
              <a:rPr lang="ko-KR" altLang="en-US" dirty="0" err="1"/>
              <a:t>복호화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86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3568" y="1772816"/>
            <a:ext cx="7776864" cy="3416320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/>
              <a:t>* </a:t>
            </a:r>
            <a:r>
              <a:rPr lang="en-US" altLang="ko-KR" dirty="0"/>
              <a:t>5. RSA </a:t>
            </a:r>
            <a:r>
              <a:rPr lang="ko-KR" altLang="en-US" dirty="0"/>
              <a:t>암호화 </a:t>
            </a:r>
            <a:r>
              <a:rPr lang="en-US" altLang="ko-KR" dirty="0"/>
              <a:t>/ </a:t>
            </a:r>
            <a:r>
              <a:rPr lang="ko-KR" altLang="en-US" dirty="0" err="1"/>
              <a:t>복호화</a:t>
            </a:r>
            <a:r>
              <a:rPr lang="ko-KR" altLang="en-US" dirty="0"/>
              <a:t>  </a:t>
            </a:r>
            <a:r>
              <a:rPr lang="en-US" altLang="ko-KR" dirty="0"/>
              <a:t>(</a:t>
            </a:r>
            <a:r>
              <a:rPr lang="ko-KR" altLang="en-US" dirty="0"/>
              <a:t>송신자 </a:t>
            </a:r>
            <a:r>
              <a:rPr lang="en-US" altLang="ko-KR" dirty="0"/>
              <a:t>Bob</a:t>
            </a:r>
            <a:r>
              <a:rPr lang="ko-KR" altLang="en-US" dirty="0"/>
              <a:t>이 수신자 </a:t>
            </a:r>
            <a:r>
              <a:rPr lang="en-US" altLang="ko-KR" dirty="0"/>
              <a:t>Alice</a:t>
            </a:r>
            <a:r>
              <a:rPr lang="ko-KR" altLang="en-US" dirty="0"/>
              <a:t>에게 암호화된 메시지 전송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 </a:t>
            </a:r>
            <a:r>
              <a:rPr lang="en-US" altLang="ko-KR" dirty="0"/>
              <a:t>5.1 Bob</a:t>
            </a:r>
            <a:r>
              <a:rPr lang="ko-KR" altLang="en-US" dirty="0"/>
              <a:t>은 </a:t>
            </a:r>
            <a:r>
              <a:rPr lang="en-US" altLang="ko-KR" dirty="0"/>
              <a:t>Alice</a:t>
            </a:r>
            <a:r>
              <a:rPr lang="ko-KR" altLang="en-US" dirty="0"/>
              <a:t>의 인증서에서 읽어온 공개키로 </a:t>
            </a:r>
            <a:r>
              <a:rPr lang="en-US" altLang="ko-KR" dirty="0"/>
              <a:t>RSA </a:t>
            </a:r>
            <a:r>
              <a:rPr lang="ko-KR" altLang="en-US" dirty="0"/>
              <a:t>암호화 </a:t>
            </a:r>
          </a:p>
          <a:p>
            <a:r>
              <a:rPr lang="ko-KR" altLang="en-US" dirty="0"/>
              <a:t> </a:t>
            </a:r>
            <a:r>
              <a:rPr lang="ko-KR" altLang="en-US" dirty="0" err="1"/>
              <a:t>평문</a:t>
            </a:r>
            <a:r>
              <a:rPr lang="ko-KR" altLang="en-US" dirty="0"/>
              <a:t> </a:t>
            </a:r>
            <a:r>
              <a:rPr lang="en-US" altLang="ko-KR" dirty="0"/>
              <a:t>: Hello world!</a:t>
            </a:r>
          </a:p>
          <a:p>
            <a:r>
              <a:rPr lang="ko-KR" altLang="en-US" dirty="0"/>
              <a:t>암호문 </a:t>
            </a:r>
            <a:r>
              <a:rPr lang="en-US" altLang="ko-KR" dirty="0"/>
              <a:t>: 29bbc4aa48023f000af0d7e38f16629e8cf203e5c5c45828d8cda7d4e05440c9f1c645336412a5dda8a0c95cea71e2d51c9979ef90bf532a1a54b60d54f2a521def67dc5e106f80802fb71015e0c5f75df479f1fab2c1ef4f723934bde1e12c594c49beaebf13a18a0bb2e856f5e4b4af0771cb0487374b8619b1a9bca7c1b38</a:t>
            </a:r>
          </a:p>
          <a:p>
            <a:r>
              <a:rPr lang="ko-KR" altLang="en-US" dirty="0"/>
              <a:t> </a:t>
            </a:r>
            <a:r>
              <a:rPr lang="en-US" altLang="ko-KR" dirty="0"/>
              <a:t>5.2 Alice</a:t>
            </a:r>
            <a:r>
              <a:rPr lang="ko-KR" altLang="en-US" dirty="0"/>
              <a:t>는 자신의 개인키 파일에서 읽어온 개인키로 </a:t>
            </a:r>
            <a:r>
              <a:rPr lang="en-US" altLang="ko-KR" dirty="0"/>
              <a:t>RSA </a:t>
            </a:r>
            <a:r>
              <a:rPr lang="ko-KR" altLang="en-US" dirty="0" err="1"/>
              <a:t>복호화</a:t>
            </a:r>
            <a:r>
              <a:rPr lang="ko-KR" altLang="en-US" dirty="0"/>
              <a:t> </a:t>
            </a:r>
          </a:p>
          <a:p>
            <a:r>
              <a:rPr lang="ko-KR" altLang="en-US" dirty="0"/>
              <a:t> </a:t>
            </a:r>
            <a:r>
              <a:rPr lang="ko-KR" altLang="en-US" dirty="0" err="1"/>
              <a:t>복호화된</a:t>
            </a:r>
            <a:r>
              <a:rPr lang="ko-KR" altLang="en-US" dirty="0"/>
              <a:t> </a:t>
            </a:r>
            <a:r>
              <a:rPr lang="ko-KR" altLang="en-US" dirty="0" err="1"/>
              <a:t>평문</a:t>
            </a:r>
            <a:r>
              <a:rPr lang="ko-KR" altLang="en-US" dirty="0"/>
              <a:t> </a:t>
            </a:r>
            <a:r>
              <a:rPr lang="en-US" altLang="ko-KR" dirty="0"/>
              <a:t>: Hello world!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3136124112"/>
      </p:ext>
    </p:extLst>
  </p:cSld>
  <p:clrMapOvr>
    <a:masterClrMapping/>
  </p:clrMapOvr>
</p:sld>
</file>

<file path=ppt/slides/slide8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6. RSA </a:t>
            </a:r>
            <a:r>
              <a:rPr lang="ko-KR" altLang="en-US" dirty="0" smtClean="0"/>
              <a:t>서명</a:t>
            </a:r>
            <a:r>
              <a:rPr lang="en-US" altLang="ko-KR" dirty="0" smtClean="0"/>
              <a:t>, </a:t>
            </a:r>
            <a:r>
              <a:rPr lang="ko-KR" altLang="en-US" dirty="0" smtClean="0"/>
              <a:t>검증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87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91163" y="1412776"/>
            <a:ext cx="7941277" cy="5262979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200" dirty="0" smtClean="0"/>
              <a:t>// </a:t>
            </a:r>
            <a:r>
              <a:rPr lang="en-US" altLang="ko-KR" sz="1200" dirty="0"/>
              <a:t>6. RSA </a:t>
            </a:r>
            <a:r>
              <a:rPr lang="ko-KR" altLang="en-US" sz="1200" dirty="0"/>
              <a:t>서명 </a:t>
            </a:r>
            <a:r>
              <a:rPr lang="en-US" altLang="ko-KR" sz="1200" dirty="0"/>
              <a:t>/ </a:t>
            </a:r>
            <a:r>
              <a:rPr lang="ko-KR" altLang="en-US" sz="1200" dirty="0"/>
              <a:t>검증   </a:t>
            </a:r>
            <a:r>
              <a:rPr lang="en-US" altLang="ko-KR" sz="1200" dirty="0"/>
              <a:t>(</a:t>
            </a:r>
            <a:r>
              <a:rPr lang="ko-KR" altLang="en-US" sz="1200" dirty="0"/>
              <a:t>송신자 </a:t>
            </a:r>
            <a:r>
              <a:rPr lang="en-US" altLang="ko-KR" sz="1200" dirty="0"/>
              <a:t>Alice</a:t>
            </a:r>
            <a:r>
              <a:rPr lang="ko-KR" altLang="en-US" sz="1200" dirty="0"/>
              <a:t>가 수신자 </a:t>
            </a:r>
            <a:r>
              <a:rPr lang="en-US" altLang="ko-KR" sz="1200" dirty="0"/>
              <a:t>Bob</a:t>
            </a:r>
            <a:r>
              <a:rPr lang="ko-KR" altLang="en-US" sz="1200" dirty="0"/>
              <a:t>에게 서명된 메시지 전송 </a:t>
            </a:r>
            <a:r>
              <a:rPr lang="en-US" altLang="ko-KR" sz="1200" dirty="0"/>
              <a:t>)  </a:t>
            </a:r>
          </a:p>
          <a:p>
            <a:r>
              <a:rPr lang="en-US" altLang="ko-KR" sz="1200" dirty="0" err="1" smtClean="0"/>
              <a:t>System.out.println</a:t>
            </a:r>
            <a:r>
              <a:rPr lang="en-US" altLang="ko-KR" sz="1200" dirty="0"/>
              <a:t>("* 6. RSA </a:t>
            </a:r>
            <a:r>
              <a:rPr lang="ko-KR" altLang="en-US" sz="1200" dirty="0"/>
              <a:t>서명 </a:t>
            </a:r>
            <a:r>
              <a:rPr lang="en-US" altLang="ko-KR" sz="1200" dirty="0"/>
              <a:t>/ </a:t>
            </a:r>
            <a:r>
              <a:rPr lang="ko-KR" altLang="en-US" sz="1200" dirty="0"/>
              <a:t>검증   </a:t>
            </a:r>
            <a:r>
              <a:rPr lang="en-US" altLang="ko-KR" sz="1200" dirty="0"/>
              <a:t>(Alice</a:t>
            </a:r>
            <a:r>
              <a:rPr lang="ko-KR" altLang="en-US" sz="1200" dirty="0"/>
              <a:t>가 </a:t>
            </a:r>
            <a:r>
              <a:rPr lang="en-US" altLang="ko-KR" sz="1200" dirty="0"/>
              <a:t>Bob</a:t>
            </a:r>
            <a:r>
              <a:rPr lang="ko-KR" altLang="en-US" sz="1200" dirty="0"/>
              <a:t>에게 서명된 메시지 전송 </a:t>
            </a:r>
            <a:r>
              <a:rPr lang="en-US" altLang="ko-KR" sz="1200" dirty="0"/>
              <a:t>)");</a:t>
            </a:r>
          </a:p>
          <a:p>
            <a:r>
              <a:rPr lang="en-US" altLang="ko-KR" sz="1200" dirty="0" smtClean="0"/>
              <a:t>// </a:t>
            </a:r>
            <a:r>
              <a:rPr lang="en-US" altLang="ko-KR" sz="1200" dirty="0"/>
              <a:t>6.1 RSA </a:t>
            </a:r>
            <a:r>
              <a:rPr lang="ko-KR" altLang="en-US" sz="1200" dirty="0"/>
              <a:t>서명  </a:t>
            </a:r>
            <a:r>
              <a:rPr lang="en-US" altLang="ko-KR" sz="1200" dirty="0"/>
              <a:t>(Alice</a:t>
            </a:r>
            <a:r>
              <a:rPr lang="ko-KR" altLang="en-US" sz="1200" dirty="0"/>
              <a:t>의 개인키 이용</a:t>
            </a:r>
            <a:r>
              <a:rPr lang="en-US" altLang="ko-KR" sz="1200" dirty="0"/>
              <a:t>)    </a:t>
            </a:r>
          </a:p>
          <a:p>
            <a:r>
              <a:rPr lang="en-US" altLang="ko-KR" sz="1200" dirty="0" err="1" smtClean="0"/>
              <a:t>System.out.println</a:t>
            </a:r>
            <a:r>
              <a:rPr lang="en-US" altLang="ko-KR" sz="1200" dirty="0"/>
              <a:t>(" 6.1 RSA </a:t>
            </a:r>
            <a:r>
              <a:rPr lang="ko-KR" altLang="en-US" sz="1200" dirty="0"/>
              <a:t>서명 </a:t>
            </a:r>
            <a:r>
              <a:rPr lang="en-US" altLang="ko-KR" sz="1200" dirty="0"/>
              <a:t>(Alice</a:t>
            </a:r>
            <a:r>
              <a:rPr lang="ko-KR" altLang="en-US" sz="1200" dirty="0"/>
              <a:t>의 개인키로 서명</a:t>
            </a:r>
            <a:r>
              <a:rPr lang="en-US" altLang="ko-KR" sz="1200" dirty="0"/>
              <a:t>)");</a:t>
            </a:r>
          </a:p>
          <a:p>
            <a:r>
              <a:rPr lang="en-US" altLang="ko-KR" sz="1200" dirty="0" smtClean="0"/>
              <a:t>String </a:t>
            </a:r>
            <a:r>
              <a:rPr lang="en-US" altLang="ko-KR" sz="1200" dirty="0" err="1"/>
              <a:t>sigData</a:t>
            </a:r>
            <a:r>
              <a:rPr lang="en-US" altLang="ko-KR" sz="1200" dirty="0"/>
              <a:t>="</a:t>
            </a:r>
            <a:r>
              <a:rPr lang="ko-KR" altLang="en-US" sz="1200" dirty="0"/>
              <a:t>전자서명 테스트</a:t>
            </a:r>
            <a:r>
              <a:rPr lang="en-US" altLang="ko-KR" sz="1200" dirty="0"/>
              <a:t>";</a:t>
            </a:r>
          </a:p>
          <a:p>
            <a:r>
              <a:rPr lang="en-US" altLang="ko-KR" sz="1200" dirty="0" smtClean="0"/>
              <a:t>byte</a:t>
            </a:r>
            <a:r>
              <a:rPr lang="en-US" altLang="ko-KR" sz="1200" dirty="0"/>
              <a:t>[] data = </a:t>
            </a:r>
            <a:r>
              <a:rPr lang="en-US" altLang="ko-KR" sz="1200" dirty="0" err="1"/>
              <a:t>sigData.getBytes</a:t>
            </a:r>
            <a:r>
              <a:rPr lang="en-US" altLang="ko-KR" sz="1200" dirty="0"/>
              <a:t>("UTF8");</a:t>
            </a:r>
          </a:p>
          <a:p>
            <a:r>
              <a:rPr lang="en-US" altLang="ko-KR" sz="1200" dirty="0" err="1" smtClean="0"/>
              <a:t>System.out.println</a:t>
            </a:r>
            <a:r>
              <a:rPr lang="en-US" altLang="ko-KR" sz="1200" dirty="0"/>
              <a:t>(" Plaintext : "+</a:t>
            </a:r>
            <a:r>
              <a:rPr lang="en-US" altLang="ko-KR" sz="1200" dirty="0" err="1"/>
              <a:t>sigData</a:t>
            </a:r>
            <a:r>
              <a:rPr lang="en-US" altLang="ko-KR" sz="1200" dirty="0"/>
              <a:t>);      </a:t>
            </a:r>
          </a:p>
          <a:p>
            <a:r>
              <a:rPr lang="en-US" altLang="ko-KR" sz="1200" dirty="0" smtClean="0"/>
              <a:t>Signature </a:t>
            </a:r>
            <a:r>
              <a:rPr lang="en-US" altLang="ko-KR" sz="1200" dirty="0"/>
              <a:t>sig = </a:t>
            </a:r>
            <a:r>
              <a:rPr lang="en-US" altLang="ko-KR" sz="1200" dirty="0" err="1"/>
              <a:t>Signature.getInstance</a:t>
            </a:r>
            <a:r>
              <a:rPr lang="en-US" altLang="ko-KR" sz="1200" dirty="0"/>
              <a:t>("MD5WithRSA");</a:t>
            </a:r>
          </a:p>
          <a:p>
            <a:r>
              <a:rPr lang="en-US" altLang="ko-KR" sz="1200" dirty="0" err="1" smtClean="0"/>
              <a:t>fis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= new </a:t>
            </a:r>
            <a:r>
              <a:rPr lang="en-US" altLang="ko-KR" sz="1200" dirty="0" err="1"/>
              <a:t>FileInputStream</a:t>
            </a:r>
            <a:r>
              <a:rPr lang="en-US" altLang="ko-KR" sz="1200" dirty="0"/>
              <a:t>(new File("</a:t>
            </a:r>
            <a:r>
              <a:rPr lang="en-US" altLang="ko-KR" sz="1200" dirty="0" err="1"/>
              <a:t>alicePriv.key</a:t>
            </a:r>
            <a:r>
              <a:rPr lang="en-US" altLang="ko-KR" sz="1200" dirty="0"/>
              <a:t>"));</a:t>
            </a:r>
          </a:p>
          <a:p>
            <a:r>
              <a:rPr lang="en-US" altLang="ko-KR" sz="1200" dirty="0" err="1"/>
              <a:t>ks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KeyStore.getInstance</a:t>
            </a:r>
            <a:r>
              <a:rPr lang="en-US" altLang="ko-KR" sz="1200" dirty="0"/>
              <a:t>(</a:t>
            </a:r>
            <a:r>
              <a:rPr lang="en-US" altLang="ko-KR" sz="1200" dirty="0" err="1"/>
              <a:t>KeyStore.getDefaultType</a:t>
            </a:r>
            <a:r>
              <a:rPr lang="en-US" altLang="ko-KR" sz="1200" dirty="0"/>
              <a:t>());</a:t>
            </a:r>
          </a:p>
          <a:p>
            <a:r>
              <a:rPr lang="en-US" altLang="ko-KR" sz="1200" dirty="0" err="1"/>
              <a:t>ks.load</a:t>
            </a:r>
            <a:r>
              <a:rPr lang="en-US" altLang="ko-KR" sz="1200" dirty="0"/>
              <a:t>(</a:t>
            </a:r>
            <a:r>
              <a:rPr lang="en-US" altLang="ko-KR" sz="1200" dirty="0" err="1"/>
              <a:t>fis,code</a:t>
            </a:r>
            <a:r>
              <a:rPr lang="en-US" altLang="ko-KR" sz="1200" dirty="0"/>
              <a:t>);  // </a:t>
            </a:r>
            <a:r>
              <a:rPr lang="ko-KR" altLang="en-US" sz="1200" dirty="0"/>
              <a:t>파일에서 읽어와서 </a:t>
            </a:r>
            <a:r>
              <a:rPr lang="ko-KR" altLang="en-US" sz="1200" dirty="0" err="1"/>
              <a:t>키스토어에</a:t>
            </a:r>
            <a:r>
              <a:rPr lang="ko-KR" altLang="en-US" sz="1200" dirty="0"/>
              <a:t> 로드 </a:t>
            </a:r>
          </a:p>
          <a:p>
            <a:r>
              <a:rPr lang="en-US" altLang="ko-KR" sz="1200" dirty="0" err="1"/>
              <a:t>fis.close</a:t>
            </a:r>
            <a:r>
              <a:rPr lang="en-US" altLang="ko-KR" sz="1200" dirty="0"/>
              <a:t>();</a:t>
            </a:r>
          </a:p>
          <a:p>
            <a:r>
              <a:rPr lang="en-US" altLang="ko-KR" sz="1200" dirty="0" err="1"/>
              <a:t>PrivateKey</a:t>
            </a:r>
            <a:r>
              <a:rPr lang="en-US" altLang="ko-KR" sz="1200" dirty="0"/>
              <a:t> alicePrivateKey1 = (</a:t>
            </a:r>
            <a:r>
              <a:rPr lang="en-US" altLang="ko-KR" sz="1200" dirty="0" err="1"/>
              <a:t>PrivateKey</a:t>
            </a:r>
            <a:r>
              <a:rPr lang="en-US" altLang="ko-KR" sz="1200" dirty="0"/>
              <a:t>)</a:t>
            </a:r>
            <a:r>
              <a:rPr lang="en-US" altLang="ko-KR" sz="1200" dirty="0" err="1"/>
              <a:t>ks.getKey</a:t>
            </a:r>
            <a:r>
              <a:rPr lang="en-US" altLang="ko-KR" sz="1200" dirty="0"/>
              <a:t>("</a:t>
            </a:r>
            <a:r>
              <a:rPr lang="en-US" altLang="ko-KR" sz="1200" dirty="0" err="1"/>
              <a:t>AlicePrivateKeyAlias</a:t>
            </a:r>
            <a:r>
              <a:rPr lang="en-US" altLang="ko-KR" sz="1200" dirty="0"/>
              <a:t>",code); </a:t>
            </a:r>
            <a:endParaRPr lang="en-US" altLang="ko-KR" sz="1200" dirty="0" smtClean="0"/>
          </a:p>
          <a:p>
            <a:r>
              <a:rPr lang="en-US" altLang="ko-KR" sz="1200" dirty="0" err="1" smtClean="0"/>
              <a:t>sig.initSign</a:t>
            </a:r>
            <a:r>
              <a:rPr lang="en-US" altLang="ko-KR" sz="1200" dirty="0" smtClean="0"/>
              <a:t>(alicePrivateKey1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 err="1" smtClean="0"/>
              <a:t>sig.update</a:t>
            </a:r>
            <a:r>
              <a:rPr lang="en-US" altLang="ko-KR" sz="1200" dirty="0" smtClean="0"/>
              <a:t>(data</a:t>
            </a:r>
            <a:r>
              <a:rPr lang="en-US" altLang="ko-KR" sz="1200" dirty="0"/>
              <a:t>);</a:t>
            </a:r>
          </a:p>
          <a:p>
            <a:r>
              <a:rPr lang="en-US" altLang="ko-KR" sz="1200" dirty="0" smtClean="0"/>
              <a:t>byte</a:t>
            </a:r>
            <a:r>
              <a:rPr lang="en-US" altLang="ko-KR" sz="1200" dirty="0"/>
              <a:t>[] </a:t>
            </a:r>
            <a:r>
              <a:rPr lang="en-US" altLang="ko-KR" sz="1200" dirty="0" err="1"/>
              <a:t>signatureBytes</a:t>
            </a:r>
            <a:r>
              <a:rPr lang="en-US" altLang="ko-KR" sz="1200" dirty="0"/>
              <a:t> = </a:t>
            </a:r>
            <a:r>
              <a:rPr lang="en-US" altLang="ko-KR" sz="1200" dirty="0" err="1"/>
              <a:t>sig.sign</a:t>
            </a:r>
            <a:r>
              <a:rPr lang="en-US" altLang="ko-KR" sz="1200" dirty="0"/>
              <a:t>();</a:t>
            </a:r>
          </a:p>
          <a:p>
            <a:r>
              <a:rPr lang="en-US" altLang="ko-KR" sz="1200" dirty="0" err="1" smtClean="0"/>
              <a:t>System.out.println</a:t>
            </a:r>
            <a:r>
              <a:rPr lang="en-US" altLang="ko-KR" sz="1200" dirty="0"/>
              <a:t>(" </a:t>
            </a:r>
            <a:r>
              <a:rPr lang="ko-KR" altLang="en-US" sz="1200" dirty="0" err="1"/>
              <a:t>서명문</a:t>
            </a:r>
            <a:r>
              <a:rPr lang="ko-KR" altLang="en-US" sz="1200" dirty="0"/>
              <a:t> </a:t>
            </a:r>
            <a:r>
              <a:rPr lang="en-US" altLang="ko-KR" sz="1200" dirty="0"/>
              <a:t>: "</a:t>
            </a:r>
            <a:r>
              <a:rPr lang="ko-KR" altLang="en-US" sz="1200" dirty="0"/>
              <a:t> </a:t>
            </a:r>
            <a:r>
              <a:rPr lang="en-US" altLang="ko-KR" sz="1200" dirty="0"/>
              <a:t>+ </a:t>
            </a:r>
            <a:r>
              <a:rPr lang="en-US" altLang="ko-KR" sz="1200" dirty="0" err="1"/>
              <a:t>ByteUtils.toHexString</a:t>
            </a:r>
            <a:r>
              <a:rPr lang="en-US" altLang="ko-KR" sz="1200" dirty="0"/>
              <a:t>(</a:t>
            </a:r>
            <a:r>
              <a:rPr lang="en-US" altLang="ko-KR" sz="1200" dirty="0" err="1"/>
              <a:t>signatureBytes</a:t>
            </a:r>
            <a:r>
              <a:rPr lang="en-US" altLang="ko-KR" sz="1200" dirty="0"/>
              <a:t>));</a:t>
            </a:r>
          </a:p>
          <a:p>
            <a:r>
              <a:rPr lang="ko-KR" altLang="en-US" sz="1200" dirty="0"/>
              <a:t>   </a:t>
            </a:r>
          </a:p>
          <a:p>
            <a:r>
              <a:rPr lang="en-US" altLang="ko-KR" sz="1200" dirty="0" smtClean="0"/>
              <a:t>// </a:t>
            </a:r>
            <a:r>
              <a:rPr lang="en-US" altLang="ko-KR" sz="1200" dirty="0"/>
              <a:t>6.2 RSA </a:t>
            </a:r>
            <a:r>
              <a:rPr lang="ko-KR" altLang="en-US" sz="1200" dirty="0"/>
              <a:t>서명 검증  </a:t>
            </a:r>
            <a:r>
              <a:rPr lang="en-US" altLang="ko-KR" sz="1200" dirty="0"/>
              <a:t>(Alice</a:t>
            </a:r>
            <a:r>
              <a:rPr lang="ko-KR" altLang="en-US" sz="1200" dirty="0"/>
              <a:t>의 인증서에 있는 공개키 이용</a:t>
            </a:r>
            <a:r>
              <a:rPr lang="en-US" altLang="ko-KR" sz="1200" dirty="0"/>
              <a:t>)    </a:t>
            </a:r>
          </a:p>
          <a:p>
            <a:r>
              <a:rPr lang="en-US" altLang="ko-KR" sz="1200" dirty="0" err="1" smtClean="0"/>
              <a:t>System.out.println</a:t>
            </a:r>
            <a:r>
              <a:rPr lang="en-US" altLang="ko-KR" sz="1200" dirty="0"/>
              <a:t>(" 6.2 RSA </a:t>
            </a:r>
            <a:r>
              <a:rPr lang="ko-KR" altLang="en-US" sz="1200" dirty="0"/>
              <a:t>서명검증 </a:t>
            </a:r>
            <a:r>
              <a:rPr lang="en-US" altLang="ko-KR" sz="1200" dirty="0"/>
              <a:t>(Alice</a:t>
            </a:r>
            <a:r>
              <a:rPr lang="ko-KR" altLang="en-US" sz="1200" dirty="0"/>
              <a:t>의 공개키로 서명검증</a:t>
            </a:r>
            <a:r>
              <a:rPr lang="en-US" altLang="ko-KR" sz="1200" dirty="0"/>
              <a:t>)");</a:t>
            </a:r>
          </a:p>
          <a:p>
            <a:r>
              <a:rPr lang="en-US" altLang="ko-KR" sz="1200" dirty="0" err="1" smtClean="0"/>
              <a:t>CertificateFactory</a:t>
            </a:r>
            <a:r>
              <a:rPr lang="en-US" altLang="ko-KR" sz="1200" dirty="0" smtClean="0"/>
              <a:t> </a:t>
            </a:r>
            <a:r>
              <a:rPr lang="en-US" altLang="ko-KR" sz="1200" dirty="0"/>
              <a:t>cf1 = </a:t>
            </a:r>
            <a:r>
              <a:rPr lang="en-US" altLang="ko-KR" sz="1200" dirty="0" err="1"/>
              <a:t>CertificateFactory.getInstance</a:t>
            </a:r>
            <a:r>
              <a:rPr lang="en-US" altLang="ko-KR" sz="1200" dirty="0"/>
              <a:t>("X.509");</a:t>
            </a:r>
          </a:p>
          <a:p>
            <a:r>
              <a:rPr lang="en-US" altLang="ko-KR" sz="1200" dirty="0" err="1"/>
              <a:t>FileInputStream</a:t>
            </a:r>
            <a:r>
              <a:rPr lang="en-US" altLang="ko-KR" sz="1200" dirty="0"/>
              <a:t> fis1 = new </a:t>
            </a:r>
            <a:r>
              <a:rPr lang="en-US" altLang="ko-KR" sz="1200" dirty="0" err="1"/>
              <a:t>FileInputStream</a:t>
            </a:r>
            <a:r>
              <a:rPr lang="en-US" altLang="ko-KR" sz="1200" dirty="0"/>
              <a:t>(new File("</a:t>
            </a:r>
            <a:r>
              <a:rPr lang="en-US" altLang="ko-KR" sz="1200" dirty="0" err="1"/>
              <a:t>aliceCert.der</a:t>
            </a:r>
            <a:r>
              <a:rPr lang="en-US" altLang="ko-KR" sz="1200" dirty="0"/>
              <a:t>"));</a:t>
            </a:r>
          </a:p>
          <a:p>
            <a:r>
              <a:rPr lang="en-US" altLang="ko-KR" sz="1200" dirty="0"/>
              <a:t>X509Certificate cert1 = (X509Certificate)cf1.generateCertificate(fis1);  // </a:t>
            </a:r>
            <a:r>
              <a:rPr lang="ko-KR" altLang="en-US" sz="1200" dirty="0"/>
              <a:t>파일에서 읽어서 인증서 형식으로 할당 </a:t>
            </a:r>
          </a:p>
          <a:p>
            <a:r>
              <a:rPr lang="en-US" altLang="ko-KR" sz="1200" dirty="0"/>
              <a:t>fis1.close();</a:t>
            </a:r>
          </a:p>
          <a:p>
            <a:r>
              <a:rPr lang="en-US" altLang="ko-KR" sz="1200" dirty="0" err="1"/>
              <a:t>sig.initVerify</a:t>
            </a:r>
            <a:r>
              <a:rPr lang="en-US" altLang="ko-KR" sz="1200" dirty="0"/>
              <a:t>(cert1.getPublicKey());</a:t>
            </a:r>
          </a:p>
          <a:p>
            <a:r>
              <a:rPr lang="en-US" altLang="ko-KR" sz="1200" dirty="0" err="1"/>
              <a:t>sig.update</a:t>
            </a:r>
            <a:r>
              <a:rPr lang="en-US" altLang="ko-KR" sz="1200" dirty="0"/>
              <a:t>(data);</a:t>
            </a:r>
          </a:p>
          <a:p>
            <a:r>
              <a:rPr lang="en-US" altLang="ko-KR" sz="1200" dirty="0" err="1"/>
              <a:t>System.out.println</a:t>
            </a:r>
            <a:r>
              <a:rPr lang="en-US" altLang="ko-KR" sz="1200" dirty="0"/>
              <a:t>(" Verification: "+</a:t>
            </a:r>
            <a:r>
              <a:rPr lang="en-US" altLang="ko-KR" sz="1200" dirty="0" err="1"/>
              <a:t>sig.verify</a:t>
            </a:r>
            <a:r>
              <a:rPr lang="en-US" altLang="ko-KR" sz="1200" dirty="0"/>
              <a:t>(</a:t>
            </a:r>
            <a:r>
              <a:rPr lang="en-US" altLang="ko-KR" sz="1200" dirty="0" err="1"/>
              <a:t>signatureBytes</a:t>
            </a:r>
            <a:r>
              <a:rPr lang="en-US" altLang="ko-KR" sz="1200" dirty="0"/>
              <a:t>));  // </a:t>
            </a:r>
            <a:r>
              <a:rPr lang="ko-KR" altLang="en-US" sz="1200" dirty="0"/>
              <a:t>서명결과 출력 </a:t>
            </a:r>
          </a:p>
          <a:p>
            <a:r>
              <a:rPr lang="en-US" altLang="ko-KR" sz="1200" dirty="0" err="1"/>
              <a:t>System.out.println</a:t>
            </a:r>
            <a:r>
              <a:rPr lang="en-US" altLang="ko-KR" sz="1200" dirty="0"/>
              <a:t>();</a:t>
            </a:r>
            <a:endParaRPr lang="ko-KR" altLang="en-US" sz="1200" dirty="0"/>
          </a:p>
        </p:txBody>
      </p:sp>
      <p:sp>
        <p:nvSpPr>
          <p:cNvPr id="6" name="TextBox 5"/>
          <p:cNvSpPr txBox="1"/>
          <p:nvPr/>
        </p:nvSpPr>
        <p:spPr>
          <a:xfrm>
            <a:off x="1123199" y="980728"/>
            <a:ext cx="6415539" cy="369332"/>
          </a:xfrm>
          <a:prstGeom prst="rect">
            <a:avLst/>
          </a:prstGeom>
          <a:solidFill>
            <a:schemeClr val="accent2"/>
          </a:solidFill>
        </p:spPr>
        <p:txBody>
          <a:bodyPr wrap="none" rtlCol="0">
            <a:spAutoFit/>
          </a:bodyPr>
          <a:lstStyle/>
          <a:p>
            <a:r>
              <a:rPr lang="ko-KR" altLang="en-US" dirty="0" smtClean="0"/>
              <a:t>송신자 </a:t>
            </a:r>
            <a:r>
              <a:rPr lang="en-US" altLang="ko-KR" dirty="0" smtClean="0"/>
              <a:t>Alice (</a:t>
            </a:r>
            <a:r>
              <a:rPr lang="ko-KR" altLang="en-US" dirty="0" smtClean="0"/>
              <a:t>서명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r>
              <a:rPr lang="en-US" altLang="ko-KR" dirty="0" smtClean="0"/>
              <a:t>&lt;---------------------- </a:t>
            </a:r>
            <a:r>
              <a:rPr lang="ko-KR" altLang="en-US" dirty="0" smtClean="0"/>
              <a:t>수신자 </a:t>
            </a:r>
            <a:r>
              <a:rPr lang="en-US" altLang="ko-KR" dirty="0" smtClean="0"/>
              <a:t>Bob (</a:t>
            </a:r>
            <a:r>
              <a:rPr lang="ko-KR" altLang="en-US" dirty="0" smtClean="0"/>
              <a:t>검증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943430976"/>
      </p:ext>
    </p:extLst>
  </p:cSld>
  <p:clrMapOvr>
    <a:masterClrMapping/>
  </p:clrMapOvr>
</p:sld>
</file>

<file path=ppt/slides/slide8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6. RSA </a:t>
            </a:r>
            <a:r>
              <a:rPr lang="ko-KR" altLang="en-US" dirty="0"/>
              <a:t>서명</a:t>
            </a:r>
            <a:r>
              <a:rPr lang="en-US" altLang="ko-KR" dirty="0"/>
              <a:t>, </a:t>
            </a:r>
            <a:r>
              <a:rPr lang="ko-KR" altLang="en-US" dirty="0"/>
              <a:t>검증</a:t>
            </a:r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88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11560" y="1556792"/>
            <a:ext cx="7776864" cy="3139321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square" rtlCol="0">
            <a:spAutoFit/>
          </a:bodyPr>
          <a:lstStyle/>
          <a:p>
            <a:r>
              <a:rPr lang="ko-KR" altLang="en-US" dirty="0"/>
              <a:t>* </a:t>
            </a:r>
            <a:r>
              <a:rPr lang="en-US" altLang="ko-KR" dirty="0"/>
              <a:t>6. RSA </a:t>
            </a:r>
            <a:r>
              <a:rPr lang="ko-KR" altLang="en-US" dirty="0"/>
              <a:t>서명 </a:t>
            </a:r>
            <a:r>
              <a:rPr lang="en-US" altLang="ko-KR" dirty="0"/>
              <a:t>/ </a:t>
            </a:r>
            <a:r>
              <a:rPr lang="ko-KR" altLang="en-US" dirty="0"/>
              <a:t>검증   </a:t>
            </a:r>
            <a:r>
              <a:rPr lang="en-US" altLang="ko-KR" dirty="0"/>
              <a:t>(Alice</a:t>
            </a:r>
            <a:r>
              <a:rPr lang="ko-KR" altLang="en-US" dirty="0"/>
              <a:t>가 </a:t>
            </a:r>
            <a:r>
              <a:rPr lang="en-US" altLang="ko-KR" dirty="0"/>
              <a:t>Bob</a:t>
            </a:r>
            <a:r>
              <a:rPr lang="ko-KR" altLang="en-US" dirty="0"/>
              <a:t>에게 서명된 메시지 전송 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 </a:t>
            </a:r>
            <a:r>
              <a:rPr lang="en-US" altLang="ko-KR" dirty="0"/>
              <a:t>6.1 RSA </a:t>
            </a:r>
            <a:r>
              <a:rPr lang="ko-KR" altLang="en-US" dirty="0"/>
              <a:t>서명 </a:t>
            </a:r>
            <a:r>
              <a:rPr lang="en-US" altLang="ko-KR" dirty="0"/>
              <a:t>(Alice</a:t>
            </a:r>
            <a:r>
              <a:rPr lang="ko-KR" altLang="en-US" dirty="0"/>
              <a:t>의 개인키로 서명</a:t>
            </a:r>
            <a:r>
              <a:rPr lang="en-US" altLang="ko-KR" dirty="0"/>
              <a:t>)</a:t>
            </a:r>
          </a:p>
          <a:p>
            <a:r>
              <a:rPr lang="ko-KR" altLang="en-US" dirty="0"/>
              <a:t> </a:t>
            </a:r>
            <a:r>
              <a:rPr lang="en-US" altLang="ko-KR" dirty="0"/>
              <a:t>Plaintext : </a:t>
            </a:r>
            <a:r>
              <a:rPr lang="ko-KR" altLang="en-US" dirty="0"/>
              <a:t>전자서명 테스트</a:t>
            </a:r>
          </a:p>
          <a:p>
            <a:r>
              <a:rPr lang="ko-KR" altLang="en-US" dirty="0"/>
              <a:t> </a:t>
            </a:r>
            <a:r>
              <a:rPr lang="ko-KR" altLang="en-US" dirty="0" err="1"/>
              <a:t>서명문</a:t>
            </a:r>
            <a:r>
              <a:rPr lang="ko-KR" altLang="en-US" dirty="0"/>
              <a:t> </a:t>
            </a:r>
            <a:r>
              <a:rPr lang="en-US" altLang="ko-KR" dirty="0"/>
              <a:t>: 69ab63e8435f1384f5bb84d8fe41938e7f1f269f5726cf10c46d12879c02f396e4a5984485e4cb59961d60502c56f099be388b2d7eb3148630d9421e7f9f02edc3a92fb3fe9def57412d476e306572f0f8f6ca817466caef85935547ff8e83357f301b89238c042cdcad045c03548764014e29b15d51c3532b42c12bed268b82</a:t>
            </a:r>
          </a:p>
          <a:p>
            <a:r>
              <a:rPr lang="ko-KR" altLang="en-US" dirty="0"/>
              <a:t> </a:t>
            </a:r>
            <a:r>
              <a:rPr lang="en-US" altLang="ko-KR" dirty="0"/>
              <a:t>6.2 RSA </a:t>
            </a:r>
            <a:r>
              <a:rPr lang="ko-KR" altLang="en-US" dirty="0"/>
              <a:t>서명검증 </a:t>
            </a:r>
            <a:r>
              <a:rPr lang="en-US" altLang="ko-KR" dirty="0"/>
              <a:t>(Alice</a:t>
            </a:r>
            <a:r>
              <a:rPr lang="ko-KR" altLang="en-US" dirty="0"/>
              <a:t>의 공개키로 서명검증</a:t>
            </a:r>
            <a:r>
              <a:rPr lang="en-US" altLang="ko-KR" dirty="0"/>
              <a:t>)</a:t>
            </a:r>
          </a:p>
          <a:p>
            <a:r>
              <a:rPr lang="en-US" altLang="ko-KR" dirty="0"/>
              <a:t> Verification: true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404808552"/>
      </p:ext>
    </p:extLst>
  </p:cSld>
  <p:clrMapOvr>
    <a:masterClrMapping/>
  </p:clrMapOvr>
</p:sld>
</file>

<file path=ppt/slides/slide8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7. </a:t>
            </a:r>
            <a:r>
              <a:rPr lang="ko-KR" altLang="en-US" dirty="0" smtClean="0"/>
              <a:t>인증서 유효성 검사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인증서 유효성</a:t>
            </a:r>
            <a:r>
              <a:rPr lang="en-US" altLang="ko-KR" dirty="0" smtClean="0"/>
              <a:t>(</a:t>
            </a:r>
            <a:r>
              <a:rPr lang="ko-KR" altLang="en-US" dirty="0" smtClean="0"/>
              <a:t>폐기 여부</a:t>
            </a:r>
            <a:r>
              <a:rPr lang="en-US" altLang="ko-KR" dirty="0" smtClean="0"/>
              <a:t>)</a:t>
            </a:r>
            <a:r>
              <a:rPr lang="ko-KR" altLang="en-US" dirty="0" smtClean="0"/>
              <a:t> 검사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CRL </a:t>
            </a:r>
            <a:r>
              <a:rPr lang="ko-KR" altLang="en-US" dirty="0" smtClean="0"/>
              <a:t>검증 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89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718300" y="2492896"/>
            <a:ext cx="6950044" cy="2462213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/>
              <a:t>// 7. </a:t>
            </a:r>
            <a:r>
              <a:rPr lang="ko-KR" altLang="en-US" sz="1400" dirty="0"/>
              <a:t>인증서 </a:t>
            </a:r>
            <a:r>
              <a:rPr lang="ko-KR" altLang="en-US" sz="1400" dirty="0" smtClean="0"/>
              <a:t>폐기 </a:t>
            </a:r>
            <a:r>
              <a:rPr lang="ko-KR" altLang="en-US" sz="1400" dirty="0"/>
              <a:t>여부 검사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("* 7. </a:t>
            </a:r>
            <a:r>
              <a:rPr lang="ko-KR" altLang="en-US" sz="1400" dirty="0"/>
              <a:t>인증서 폐지 여부 검사   </a:t>
            </a:r>
            <a:r>
              <a:rPr lang="en-US" altLang="ko-KR" sz="1400" dirty="0"/>
              <a:t>");</a:t>
            </a:r>
          </a:p>
          <a:p>
            <a:r>
              <a:rPr lang="en-US" altLang="ko-KR" sz="1400" dirty="0"/>
              <a:t>X509CRLEntry entry = </a:t>
            </a:r>
            <a:r>
              <a:rPr lang="en-US" altLang="ko-KR" sz="1400" dirty="0" err="1"/>
              <a:t>interCRL.getRevokedCertificate</a:t>
            </a:r>
            <a:r>
              <a:rPr lang="en-US" altLang="ko-KR" sz="1400" dirty="0"/>
              <a:t>(</a:t>
            </a:r>
            <a:r>
              <a:rPr lang="en-US" altLang="ko-KR" sz="1400" dirty="0" err="1"/>
              <a:t>bobCert.getSerialNumber</a:t>
            </a:r>
            <a:r>
              <a:rPr lang="en-US" altLang="ko-KR" sz="1400" dirty="0"/>
              <a:t>()); </a:t>
            </a:r>
            <a:endParaRPr lang="en-US" altLang="ko-KR" sz="1400" dirty="0" smtClean="0"/>
          </a:p>
          <a:p>
            <a:r>
              <a:rPr lang="en-US" altLang="ko-KR" sz="1400" dirty="0" smtClean="0"/>
              <a:t>// </a:t>
            </a:r>
            <a:r>
              <a:rPr lang="ko-KR" altLang="en-US" sz="1400" dirty="0"/>
              <a:t>지정된 인증서의 </a:t>
            </a:r>
            <a:r>
              <a:rPr lang="en-US" altLang="ko-KR" sz="1400" dirty="0" err="1"/>
              <a:t>serialNumber</a:t>
            </a:r>
            <a:r>
              <a:rPr lang="ko-KR" altLang="en-US" sz="1400" dirty="0"/>
              <a:t>를 가지는 </a:t>
            </a:r>
            <a:r>
              <a:rPr lang="en-US" altLang="ko-KR" sz="1400" dirty="0"/>
              <a:t>CRL </a:t>
            </a:r>
            <a:r>
              <a:rPr lang="ko-KR" altLang="en-US" sz="1400" dirty="0" err="1"/>
              <a:t>엔트리를</a:t>
            </a:r>
            <a:r>
              <a:rPr lang="ko-KR" altLang="en-US" sz="1400" dirty="0"/>
              <a:t> </a:t>
            </a:r>
            <a:r>
              <a:rPr lang="ko-KR" altLang="en-US" sz="1400" dirty="0" smtClean="0"/>
              <a:t>취득 </a:t>
            </a:r>
            <a:r>
              <a:rPr lang="en-US" altLang="ko-KR" sz="1400" dirty="0"/>
              <a:t>(</a:t>
            </a:r>
            <a:r>
              <a:rPr lang="ko-KR" altLang="en-US" sz="1400" dirty="0"/>
              <a:t>존재하는 경우</a:t>
            </a:r>
            <a:r>
              <a:rPr lang="en-US" altLang="ko-KR" sz="1400" dirty="0" smtClean="0"/>
              <a:t>)</a:t>
            </a:r>
            <a:endParaRPr lang="en-US" altLang="ko-KR" sz="1400" dirty="0"/>
          </a:p>
          <a:p>
            <a:r>
              <a:rPr lang="en-US" altLang="ko-KR" sz="1400" dirty="0"/>
              <a:t>if(entry!=null){</a:t>
            </a:r>
          </a:p>
          <a:p>
            <a:r>
              <a:rPr lang="en-US" altLang="ko-KR" sz="1400" dirty="0" err="1"/>
              <a:t>System.out.printf</a:t>
            </a:r>
            <a:r>
              <a:rPr lang="en-US" altLang="ko-KR" sz="1400" dirty="0"/>
              <a:t>("</a:t>
            </a:r>
            <a:r>
              <a:rPr lang="ko-KR" altLang="en-US" sz="1400" dirty="0"/>
              <a:t>폐지된 인증서 번호</a:t>
            </a:r>
            <a:r>
              <a:rPr lang="en-US" altLang="ko-KR" sz="1400" dirty="0"/>
              <a:t>: %</a:t>
            </a:r>
            <a:r>
              <a:rPr lang="en-US" altLang="ko-KR" sz="1400" dirty="0" err="1"/>
              <a:t>d%n</a:t>
            </a:r>
            <a:r>
              <a:rPr lang="en-US" altLang="ko-KR" sz="1400" dirty="0"/>
              <a:t>", </a:t>
            </a:r>
            <a:r>
              <a:rPr lang="en-US" altLang="ko-KR" sz="1400" dirty="0" err="1"/>
              <a:t>entry.getSerialNumber</a:t>
            </a:r>
            <a:r>
              <a:rPr lang="en-US" altLang="ko-KR" sz="1400" dirty="0"/>
              <a:t>());</a:t>
            </a:r>
          </a:p>
          <a:p>
            <a:r>
              <a:rPr lang="en-US" altLang="ko-KR" sz="1400" dirty="0"/>
              <a:t>if(</a:t>
            </a:r>
            <a:r>
              <a:rPr lang="en-US" altLang="ko-KR" sz="1400" dirty="0" err="1"/>
              <a:t>entry.getCertificateIssuer</a:t>
            </a:r>
            <a:r>
              <a:rPr lang="en-US" altLang="ko-KR" sz="1400" dirty="0"/>
              <a:t>()==null)</a:t>
            </a:r>
          </a:p>
          <a:p>
            <a:r>
              <a:rPr lang="en-US" altLang="ko-KR" sz="1400" dirty="0" err="1"/>
              <a:t>System.out.printf</a:t>
            </a:r>
            <a:r>
              <a:rPr lang="en-US" altLang="ko-KR" sz="1400" dirty="0"/>
              <a:t>("</a:t>
            </a:r>
            <a:r>
              <a:rPr lang="ko-KR" altLang="en-US" sz="1400" dirty="0" err="1"/>
              <a:t>발급자</a:t>
            </a:r>
            <a:r>
              <a:rPr lang="en-US" altLang="ko-KR" sz="1400" dirty="0"/>
              <a:t>: %</a:t>
            </a:r>
            <a:r>
              <a:rPr lang="en-US" altLang="ko-KR" sz="1400" dirty="0" err="1"/>
              <a:t>s%n</a:t>
            </a:r>
            <a:r>
              <a:rPr lang="en-US" altLang="ko-KR" sz="1400" dirty="0"/>
              <a:t>", interCRL.getIssuerX500Principal());</a:t>
            </a:r>
          </a:p>
          <a:p>
            <a:r>
              <a:rPr lang="en-US" altLang="ko-KR" sz="1400" dirty="0"/>
              <a:t>else </a:t>
            </a:r>
            <a:r>
              <a:rPr lang="en-US" altLang="ko-KR" sz="1400" dirty="0" err="1"/>
              <a:t>System.out.printf</a:t>
            </a:r>
            <a:r>
              <a:rPr lang="en-US" altLang="ko-KR" sz="1400" dirty="0"/>
              <a:t>("</a:t>
            </a:r>
            <a:r>
              <a:rPr lang="ko-KR" altLang="en-US" sz="1400" dirty="0" err="1"/>
              <a:t>발급자</a:t>
            </a:r>
            <a:r>
              <a:rPr lang="en-US" altLang="ko-KR" sz="1400" dirty="0"/>
              <a:t>: %</a:t>
            </a:r>
            <a:r>
              <a:rPr lang="en-US" altLang="ko-KR" sz="1400" dirty="0" err="1"/>
              <a:t>s%n</a:t>
            </a:r>
            <a:r>
              <a:rPr lang="en-US" altLang="ko-KR" sz="1400" dirty="0"/>
              <a:t>", </a:t>
            </a:r>
            <a:r>
              <a:rPr lang="en-US" altLang="ko-KR" sz="1400" dirty="0" err="1"/>
              <a:t>entry.getCertificateIssuer</a:t>
            </a:r>
            <a:r>
              <a:rPr lang="en-US" altLang="ko-KR" sz="1400" dirty="0"/>
              <a:t>());</a:t>
            </a:r>
          </a:p>
          <a:p>
            <a:r>
              <a:rPr lang="en-US" altLang="ko-KR" sz="1400" dirty="0"/>
              <a:t>}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();</a:t>
            </a:r>
            <a:endParaRPr lang="ko-KR" altLang="en-US" sz="1400" dirty="0"/>
          </a:p>
        </p:txBody>
      </p:sp>
      <p:sp>
        <p:nvSpPr>
          <p:cNvPr id="6" name="TextBox 5"/>
          <p:cNvSpPr txBox="1"/>
          <p:nvPr/>
        </p:nvSpPr>
        <p:spPr>
          <a:xfrm>
            <a:off x="755576" y="5301208"/>
            <a:ext cx="3974165" cy="923330"/>
          </a:xfrm>
          <a:prstGeom prst="rect">
            <a:avLst/>
          </a:prstGeom>
          <a:solidFill>
            <a:schemeClr val="accent2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ko-KR" altLang="en-US" dirty="0"/>
              <a:t>* </a:t>
            </a:r>
            <a:r>
              <a:rPr lang="en-US" altLang="ko-KR" dirty="0"/>
              <a:t>7. </a:t>
            </a:r>
            <a:r>
              <a:rPr lang="ko-KR" altLang="en-US" dirty="0"/>
              <a:t>인증서 폐지 여부 검사   </a:t>
            </a:r>
          </a:p>
          <a:p>
            <a:r>
              <a:rPr lang="ko-KR" altLang="en-US" dirty="0"/>
              <a:t>폐지된 인증서 번호</a:t>
            </a:r>
            <a:r>
              <a:rPr lang="en-US" altLang="ko-KR" dirty="0"/>
              <a:t>: 1528175571035</a:t>
            </a:r>
          </a:p>
          <a:p>
            <a:r>
              <a:rPr lang="ko-KR" altLang="en-US" dirty="0" err="1"/>
              <a:t>발급자</a:t>
            </a:r>
            <a:r>
              <a:rPr lang="en-US" altLang="ko-KR" dirty="0"/>
              <a:t>: C=KR, CN=INTER</a:t>
            </a:r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97650865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err="1"/>
              <a:t>공개키인증서</a:t>
            </a:r>
            <a:r>
              <a:rPr lang="ko-KR" altLang="en-US" dirty="0"/>
              <a:t> 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b="1" dirty="0" smtClean="0"/>
              <a:t>인증서 </a:t>
            </a:r>
            <a:r>
              <a:rPr lang="en-US" altLang="ko-KR" b="1" dirty="0"/>
              <a:t>(</a:t>
            </a:r>
            <a:r>
              <a:rPr lang="ko-KR" altLang="en-US" b="1" dirty="0"/>
              <a:t>기본영역</a:t>
            </a:r>
            <a:r>
              <a:rPr lang="en-US" altLang="ko-KR" b="1" dirty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9</a:t>
            </a:fld>
            <a:endParaRPr lang="ko-KR" altLang="en-US" dirty="0"/>
          </a:p>
        </p:txBody>
      </p:sp>
      <p:pic>
        <p:nvPicPr>
          <p:cNvPr id="5" name="Picture 2" descr="http://cfile30.uf.tistory.com/image/211CD24351906227224269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59632" y="1861314"/>
            <a:ext cx="7143750" cy="471487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2314393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8. CRL</a:t>
            </a:r>
            <a:r>
              <a:rPr lang="ko-KR" altLang="en-US" dirty="0" smtClean="0"/>
              <a:t>의 파일 저장</a:t>
            </a:r>
            <a:r>
              <a:rPr lang="en-US" altLang="ko-KR" dirty="0" smtClean="0"/>
              <a:t>, </a:t>
            </a:r>
            <a:r>
              <a:rPr lang="ko-KR" altLang="en-US" dirty="0" smtClean="0"/>
              <a:t>파일에서 읽어오기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90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682892" y="1405800"/>
            <a:ext cx="6049348" cy="4616648"/>
          </a:xfrm>
          <a:prstGeom prst="rect">
            <a:avLst/>
          </a:prstGeom>
          <a:solidFill>
            <a:schemeClr val="accent1">
              <a:lumMod val="60000"/>
              <a:lumOff val="4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400" dirty="0" smtClean="0"/>
              <a:t>// </a:t>
            </a:r>
            <a:r>
              <a:rPr lang="en-US" altLang="ko-KR" sz="1400" dirty="0"/>
              <a:t>8.1 CRL </a:t>
            </a:r>
            <a:r>
              <a:rPr lang="ko-KR" altLang="en-US" sz="1400" dirty="0"/>
              <a:t>파일 저장 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(" 8.1 CRL </a:t>
            </a:r>
            <a:r>
              <a:rPr lang="ko-KR" altLang="en-US" sz="1400" dirty="0"/>
              <a:t>파일 저장  </a:t>
            </a:r>
            <a:r>
              <a:rPr lang="en-US" altLang="ko-KR" sz="1400" dirty="0"/>
              <a:t>");</a:t>
            </a:r>
          </a:p>
          <a:p>
            <a:r>
              <a:rPr lang="en-US" altLang="ko-KR" sz="1400" dirty="0" err="1"/>
              <a:t>fos</a:t>
            </a:r>
            <a:r>
              <a:rPr lang="en-US" altLang="ko-KR" sz="1400" dirty="0"/>
              <a:t> = new </a:t>
            </a:r>
            <a:r>
              <a:rPr lang="en-US" altLang="ko-KR" sz="1400" dirty="0" err="1"/>
              <a:t>FileOutputStream</a:t>
            </a:r>
            <a:r>
              <a:rPr lang="en-US" altLang="ko-KR" sz="1400" dirty="0"/>
              <a:t>(new File("</a:t>
            </a:r>
            <a:r>
              <a:rPr lang="en-US" altLang="ko-KR" sz="1400" dirty="0" err="1"/>
              <a:t>inter.crl</a:t>
            </a:r>
            <a:r>
              <a:rPr lang="en-US" altLang="ko-KR" sz="1400" dirty="0"/>
              <a:t>"));</a:t>
            </a:r>
          </a:p>
          <a:p>
            <a:r>
              <a:rPr lang="en-US" altLang="ko-KR" sz="1400" dirty="0" err="1"/>
              <a:t>fos.write</a:t>
            </a:r>
            <a:r>
              <a:rPr lang="en-US" altLang="ko-KR" sz="1400" dirty="0"/>
              <a:t>(</a:t>
            </a:r>
            <a:r>
              <a:rPr lang="en-US" altLang="ko-KR" sz="1400" dirty="0" err="1"/>
              <a:t>interCRL.getEncoded</a:t>
            </a:r>
            <a:r>
              <a:rPr lang="en-US" altLang="ko-KR" sz="1400" dirty="0"/>
              <a:t>());</a:t>
            </a:r>
          </a:p>
          <a:p>
            <a:r>
              <a:rPr lang="en-US" altLang="ko-KR" sz="1400" dirty="0" err="1"/>
              <a:t>fos.close</a:t>
            </a:r>
            <a:r>
              <a:rPr lang="en-US" altLang="ko-KR" sz="1400" dirty="0"/>
              <a:t>();</a:t>
            </a:r>
          </a:p>
          <a:p>
            <a:endParaRPr lang="ko-KR" altLang="en-US" sz="1400" dirty="0"/>
          </a:p>
          <a:p>
            <a:r>
              <a:rPr lang="en-US" altLang="ko-KR" sz="1400" dirty="0"/>
              <a:t>// 8.2 CRL </a:t>
            </a:r>
            <a:r>
              <a:rPr lang="ko-KR" altLang="en-US" sz="1400" dirty="0"/>
              <a:t>파일에서 읽어오기  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(" 8.2 CRL </a:t>
            </a:r>
            <a:r>
              <a:rPr lang="ko-KR" altLang="en-US" sz="1400" dirty="0"/>
              <a:t>파일에서 읽어오기   </a:t>
            </a:r>
            <a:r>
              <a:rPr lang="en-US" altLang="ko-KR" sz="1400" dirty="0"/>
              <a:t>");</a:t>
            </a:r>
          </a:p>
          <a:p>
            <a:r>
              <a:rPr lang="en-US" altLang="ko-KR" sz="1400" dirty="0" err="1"/>
              <a:t>cf</a:t>
            </a:r>
            <a:r>
              <a:rPr lang="en-US" altLang="ko-KR" sz="1400" dirty="0"/>
              <a:t> = </a:t>
            </a:r>
            <a:r>
              <a:rPr lang="en-US" altLang="ko-KR" sz="1400" dirty="0" err="1"/>
              <a:t>CertificateFactory.getInstance</a:t>
            </a:r>
            <a:r>
              <a:rPr lang="en-US" altLang="ko-KR" sz="1400" dirty="0"/>
              <a:t>("X.509");</a:t>
            </a:r>
          </a:p>
          <a:p>
            <a:r>
              <a:rPr lang="en-US" altLang="ko-KR" sz="1400" dirty="0" err="1"/>
              <a:t>fis</a:t>
            </a:r>
            <a:r>
              <a:rPr lang="en-US" altLang="ko-KR" sz="1400" dirty="0"/>
              <a:t> = new </a:t>
            </a:r>
            <a:r>
              <a:rPr lang="en-US" altLang="ko-KR" sz="1400" dirty="0" err="1"/>
              <a:t>FileInputStream</a:t>
            </a:r>
            <a:r>
              <a:rPr lang="en-US" altLang="ko-KR" sz="1400" dirty="0"/>
              <a:t>(new File("</a:t>
            </a:r>
            <a:r>
              <a:rPr lang="en-US" altLang="ko-KR" sz="1400" dirty="0" err="1"/>
              <a:t>inter.crl</a:t>
            </a:r>
            <a:r>
              <a:rPr lang="en-US" altLang="ko-KR" sz="1400" dirty="0"/>
              <a:t>"));</a:t>
            </a:r>
          </a:p>
          <a:p>
            <a:r>
              <a:rPr lang="en-US" altLang="ko-KR" sz="1400" dirty="0"/>
              <a:t>X509CRL </a:t>
            </a:r>
            <a:r>
              <a:rPr lang="en-US" altLang="ko-KR" sz="1400" dirty="0" err="1"/>
              <a:t>newcrl</a:t>
            </a:r>
            <a:r>
              <a:rPr lang="en-US" altLang="ko-KR" sz="1400" dirty="0"/>
              <a:t> = (X509CRL)</a:t>
            </a:r>
            <a:r>
              <a:rPr lang="en-US" altLang="ko-KR" sz="1400" dirty="0" err="1"/>
              <a:t>cf.generateCRL</a:t>
            </a:r>
            <a:r>
              <a:rPr lang="en-US" altLang="ko-KR" sz="1400" dirty="0"/>
              <a:t>(</a:t>
            </a:r>
            <a:r>
              <a:rPr lang="en-US" altLang="ko-KR" sz="1400" dirty="0" err="1"/>
              <a:t>fis</a:t>
            </a:r>
            <a:r>
              <a:rPr lang="en-US" altLang="ko-KR" sz="1400" dirty="0"/>
              <a:t>);</a:t>
            </a:r>
          </a:p>
          <a:p>
            <a:r>
              <a:rPr lang="en-US" altLang="ko-KR" sz="1400" dirty="0" err="1"/>
              <a:t>fis.close</a:t>
            </a:r>
            <a:r>
              <a:rPr lang="en-US" altLang="ko-KR" sz="1400" dirty="0"/>
              <a:t>();</a:t>
            </a:r>
          </a:p>
          <a:p>
            <a:r>
              <a:rPr lang="en-US" altLang="ko-KR" sz="1400" dirty="0"/>
              <a:t>entry = </a:t>
            </a:r>
            <a:r>
              <a:rPr lang="en-US" altLang="ko-KR" sz="1400" dirty="0" err="1"/>
              <a:t>newcrl.getRevokedCertificate</a:t>
            </a:r>
            <a:r>
              <a:rPr lang="en-US" altLang="ko-KR" sz="1400" dirty="0"/>
              <a:t>(</a:t>
            </a:r>
            <a:r>
              <a:rPr lang="en-US" altLang="ko-KR" sz="1400" dirty="0" err="1"/>
              <a:t>bobCert.getSerialNumber</a:t>
            </a:r>
            <a:r>
              <a:rPr lang="en-US" altLang="ko-KR" sz="1400" dirty="0"/>
              <a:t>());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("* CRL : </a:t>
            </a:r>
            <a:r>
              <a:rPr lang="ko-KR" altLang="en-US" sz="1400" dirty="0"/>
              <a:t>저장 후 읽어온 것 </a:t>
            </a:r>
            <a:r>
              <a:rPr lang="en-US" altLang="ko-KR" sz="1400" dirty="0"/>
              <a:t>");</a:t>
            </a:r>
          </a:p>
          <a:p>
            <a:r>
              <a:rPr lang="en-US" altLang="ko-KR" sz="1400" dirty="0"/>
              <a:t>if(entry!=null){</a:t>
            </a:r>
          </a:p>
          <a:p>
            <a:r>
              <a:rPr lang="en-US" altLang="ko-KR" sz="1400" dirty="0" err="1"/>
              <a:t>System.out.printf</a:t>
            </a:r>
            <a:r>
              <a:rPr lang="en-US" altLang="ko-KR" sz="1400" dirty="0"/>
              <a:t>("</a:t>
            </a:r>
            <a:r>
              <a:rPr lang="ko-KR" altLang="en-US" sz="1400" dirty="0"/>
              <a:t>폐기된 인증서 번호</a:t>
            </a:r>
            <a:r>
              <a:rPr lang="en-US" altLang="ko-KR" sz="1400" dirty="0"/>
              <a:t>: %</a:t>
            </a:r>
            <a:r>
              <a:rPr lang="en-US" altLang="ko-KR" sz="1400" dirty="0" err="1"/>
              <a:t>d%n</a:t>
            </a:r>
            <a:r>
              <a:rPr lang="en-US" altLang="ko-KR" sz="1400" dirty="0"/>
              <a:t>", </a:t>
            </a:r>
            <a:r>
              <a:rPr lang="en-US" altLang="ko-KR" sz="1400" dirty="0" err="1"/>
              <a:t>entry.getSerialNumber</a:t>
            </a:r>
            <a:r>
              <a:rPr lang="en-US" altLang="ko-KR" sz="1400" dirty="0"/>
              <a:t>());</a:t>
            </a:r>
          </a:p>
          <a:p>
            <a:r>
              <a:rPr lang="en-US" altLang="ko-KR" sz="1400" dirty="0"/>
              <a:t>if(</a:t>
            </a:r>
            <a:r>
              <a:rPr lang="en-US" altLang="ko-KR" sz="1400" dirty="0" err="1"/>
              <a:t>entry.getCertificateIssuer</a:t>
            </a:r>
            <a:r>
              <a:rPr lang="en-US" altLang="ko-KR" sz="1400" dirty="0"/>
              <a:t>()==null)</a:t>
            </a:r>
          </a:p>
          <a:p>
            <a:r>
              <a:rPr lang="en-US" altLang="ko-KR" sz="1400" dirty="0" err="1"/>
              <a:t>System.out.printf</a:t>
            </a:r>
            <a:r>
              <a:rPr lang="en-US" altLang="ko-KR" sz="1400" dirty="0"/>
              <a:t>("</a:t>
            </a:r>
            <a:r>
              <a:rPr lang="ko-KR" altLang="en-US" sz="1400" dirty="0" err="1"/>
              <a:t>발급자</a:t>
            </a:r>
            <a:r>
              <a:rPr lang="en-US" altLang="ko-KR" sz="1400" dirty="0"/>
              <a:t>: %</a:t>
            </a:r>
            <a:r>
              <a:rPr lang="en-US" altLang="ko-KR" sz="1400" dirty="0" err="1"/>
              <a:t>s%n</a:t>
            </a:r>
            <a:r>
              <a:rPr lang="en-US" altLang="ko-KR" sz="1400" dirty="0"/>
              <a:t>", newcrl.getIssuerX500Principal());</a:t>
            </a:r>
          </a:p>
          <a:p>
            <a:r>
              <a:rPr lang="en-US" altLang="ko-KR" sz="1400" dirty="0"/>
              <a:t>else </a:t>
            </a:r>
            <a:r>
              <a:rPr lang="en-US" altLang="ko-KR" sz="1400" dirty="0" err="1"/>
              <a:t>System.out.printf</a:t>
            </a:r>
            <a:r>
              <a:rPr lang="en-US" altLang="ko-KR" sz="1400" dirty="0"/>
              <a:t>("</a:t>
            </a:r>
            <a:r>
              <a:rPr lang="ko-KR" altLang="en-US" sz="1400" dirty="0" err="1"/>
              <a:t>발급자</a:t>
            </a:r>
            <a:r>
              <a:rPr lang="en-US" altLang="ko-KR" sz="1400" dirty="0"/>
              <a:t>: %</a:t>
            </a:r>
            <a:r>
              <a:rPr lang="en-US" altLang="ko-KR" sz="1400" dirty="0" err="1"/>
              <a:t>s%n</a:t>
            </a:r>
            <a:r>
              <a:rPr lang="en-US" altLang="ko-KR" sz="1400" dirty="0"/>
              <a:t>", </a:t>
            </a:r>
            <a:r>
              <a:rPr lang="en-US" altLang="ko-KR" sz="1400" dirty="0" err="1"/>
              <a:t>entry.getCertificateIssuer</a:t>
            </a:r>
            <a:r>
              <a:rPr lang="en-US" altLang="ko-KR" sz="1400" dirty="0"/>
              <a:t>());</a:t>
            </a:r>
          </a:p>
          <a:p>
            <a:r>
              <a:rPr lang="en-US" altLang="ko-KR" sz="1400" dirty="0"/>
              <a:t>}</a:t>
            </a:r>
          </a:p>
          <a:p>
            <a:r>
              <a:rPr lang="en-US" altLang="ko-KR" sz="1400" dirty="0" err="1"/>
              <a:t>System.out.println</a:t>
            </a:r>
            <a:r>
              <a:rPr lang="en-US" altLang="ko-KR" sz="1400" dirty="0"/>
              <a:t>();</a:t>
            </a:r>
            <a:endParaRPr lang="ko-KR" altLang="en-US" sz="1400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72200" y="908720"/>
            <a:ext cx="2484366" cy="307638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88224" y="3717032"/>
            <a:ext cx="2486341" cy="30788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99609351"/>
      </p:ext>
    </p:extLst>
  </p:cSld>
  <p:clrMapOvr>
    <a:masterClrMapping/>
  </p:clrMapOvr>
</p:sld>
</file>

<file path=ppt/slides/slide9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8. CRL</a:t>
            </a:r>
            <a:r>
              <a:rPr lang="ko-KR" altLang="en-US" dirty="0"/>
              <a:t>의 파일 저장</a:t>
            </a:r>
            <a:r>
              <a:rPr lang="en-US" altLang="ko-KR" dirty="0"/>
              <a:t>, </a:t>
            </a:r>
            <a:r>
              <a:rPr lang="ko-KR" altLang="en-US" dirty="0"/>
              <a:t>파일에서 읽어오기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sz="2000" dirty="0"/>
              <a:t>인증서 </a:t>
            </a:r>
            <a:r>
              <a:rPr lang="ko-KR" altLang="en-US" sz="2000" dirty="0" smtClean="0"/>
              <a:t>폐기 </a:t>
            </a:r>
            <a:r>
              <a:rPr lang="ko-KR" altLang="en-US" sz="2000" dirty="0"/>
              <a:t>여부 확인 </a:t>
            </a:r>
            <a:endParaRPr lang="en-US" altLang="ko-KR" sz="2000" dirty="0" smtClean="0"/>
          </a:p>
          <a:p>
            <a:pPr lvl="1"/>
            <a:r>
              <a:rPr lang="en-US" altLang="ko-KR" sz="1600" dirty="0" err="1" smtClean="0"/>
              <a:t>getRevokedCertificate</a:t>
            </a:r>
            <a:r>
              <a:rPr lang="en-US" altLang="ko-KR" sz="1600" dirty="0"/>
              <a:t>() </a:t>
            </a:r>
            <a:r>
              <a:rPr lang="ko-KR" altLang="en-US" sz="1600" dirty="0" err="1"/>
              <a:t>메소드를</a:t>
            </a:r>
            <a:r>
              <a:rPr lang="ko-KR" altLang="en-US" sz="1600" dirty="0"/>
              <a:t> 호출하여 이 값이 </a:t>
            </a:r>
            <a:r>
              <a:rPr lang="en-US" altLang="ko-KR" sz="1600" dirty="0"/>
              <a:t>null</a:t>
            </a:r>
            <a:r>
              <a:rPr lang="ko-KR" altLang="en-US" sz="1600" dirty="0" smtClean="0"/>
              <a:t>이면 해당 </a:t>
            </a:r>
            <a:r>
              <a:rPr lang="ko-KR" altLang="en-US" sz="1600" dirty="0"/>
              <a:t>인증서는 </a:t>
            </a:r>
            <a:r>
              <a:rPr lang="ko-KR" altLang="en-US" sz="1600" dirty="0" smtClean="0"/>
              <a:t>폐기되지 </a:t>
            </a:r>
            <a:r>
              <a:rPr lang="ko-KR" altLang="en-US" sz="1600" dirty="0"/>
              <a:t>않았다는 것을 </a:t>
            </a:r>
            <a:r>
              <a:rPr lang="ko-KR" altLang="en-US" sz="1600" dirty="0" smtClean="0"/>
              <a:t>의미</a:t>
            </a:r>
            <a:endParaRPr lang="en-US" altLang="ko-KR" sz="1600" dirty="0" smtClean="0"/>
          </a:p>
          <a:p>
            <a:pPr lvl="1"/>
            <a:r>
              <a:rPr lang="ko-KR" altLang="en-US" sz="1600" dirty="0" smtClean="0"/>
              <a:t>폐기된 </a:t>
            </a:r>
            <a:r>
              <a:rPr lang="ko-KR" altLang="en-US" sz="1600" dirty="0"/>
              <a:t>경우 </a:t>
            </a:r>
            <a:r>
              <a:rPr lang="en-US" altLang="ko-KR" sz="1600" dirty="0" err="1"/>
              <a:t>getCertificateIssuer</a:t>
            </a:r>
            <a:r>
              <a:rPr lang="en-US" altLang="ko-KR" sz="1600" dirty="0"/>
              <a:t>() </a:t>
            </a:r>
            <a:r>
              <a:rPr lang="ko-KR" altLang="en-US" sz="1600" dirty="0" err="1"/>
              <a:t>메소드를</a:t>
            </a:r>
            <a:r>
              <a:rPr lang="ko-KR" altLang="en-US" sz="1600" dirty="0"/>
              <a:t> 통해 폐지된 </a:t>
            </a:r>
            <a:r>
              <a:rPr lang="ko-KR" altLang="en-US" sz="1600" dirty="0" smtClean="0"/>
              <a:t>인증서의 </a:t>
            </a:r>
            <a:r>
              <a:rPr lang="ko-KR" altLang="en-US" sz="1600" dirty="0" err="1" smtClean="0"/>
              <a:t>발급자</a:t>
            </a:r>
            <a:r>
              <a:rPr lang="ko-KR" altLang="en-US" sz="1600" dirty="0" smtClean="0"/>
              <a:t> </a:t>
            </a:r>
            <a:r>
              <a:rPr lang="ko-KR" altLang="en-US" sz="1600" dirty="0"/>
              <a:t>정보를 획득할 수 </a:t>
            </a:r>
            <a:r>
              <a:rPr lang="ko-KR" altLang="en-US" sz="1600" dirty="0" smtClean="0"/>
              <a:t>있음</a:t>
            </a:r>
            <a:r>
              <a:rPr lang="en-US" altLang="ko-KR" sz="1600" dirty="0" smtClean="0"/>
              <a:t>. </a:t>
            </a:r>
            <a:r>
              <a:rPr lang="ko-KR" altLang="en-US" sz="1600" dirty="0"/>
              <a:t>이 때 이 값이 </a:t>
            </a:r>
            <a:r>
              <a:rPr lang="en-US" altLang="ko-KR" sz="1600" dirty="0"/>
              <a:t>null</a:t>
            </a:r>
            <a:r>
              <a:rPr lang="ko-KR" altLang="en-US" sz="1600" dirty="0"/>
              <a:t>이면 </a:t>
            </a:r>
            <a:r>
              <a:rPr lang="en-US" altLang="ko-KR" sz="1600" dirty="0"/>
              <a:t>CRL </a:t>
            </a:r>
            <a:r>
              <a:rPr lang="ko-KR" altLang="en-US" sz="1600" dirty="0" smtClean="0"/>
              <a:t>발급자가 인증서의 </a:t>
            </a:r>
            <a:r>
              <a:rPr lang="ko-KR" altLang="en-US" sz="1600" dirty="0"/>
              <a:t>발급자라는 것을 </a:t>
            </a:r>
            <a:r>
              <a:rPr lang="ko-KR" altLang="en-US" sz="1600" dirty="0" smtClean="0"/>
              <a:t>의미</a:t>
            </a:r>
            <a:r>
              <a:rPr lang="en-US" altLang="ko-KR" sz="1600" dirty="0" smtClean="0"/>
              <a:t>.  </a:t>
            </a:r>
            <a:endParaRPr lang="ko-KR" altLang="en-US" sz="1600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91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187624" y="3284984"/>
            <a:ext cx="7349897" cy="1815882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b="1" dirty="0"/>
              <a:t>X509Entry entry = </a:t>
            </a:r>
            <a:r>
              <a:rPr lang="en-US" altLang="ko-KR" sz="1600" b="1" dirty="0" err="1"/>
              <a:t>crl.getRevokedCertificate</a:t>
            </a:r>
            <a:r>
              <a:rPr lang="en-US" altLang="ko-KR" sz="1600" b="1" dirty="0"/>
              <a:t>(</a:t>
            </a:r>
            <a:r>
              <a:rPr lang="en-US" altLang="ko-KR" sz="1600" b="1" dirty="0" err="1"/>
              <a:t>bobCert.getSerialNumber</a:t>
            </a:r>
            <a:r>
              <a:rPr lang="en-US" altLang="ko-KR" sz="1600" b="1" dirty="0"/>
              <a:t>());</a:t>
            </a:r>
          </a:p>
          <a:p>
            <a:r>
              <a:rPr lang="en-US" altLang="ko-KR" sz="1600" b="1" dirty="0"/>
              <a:t>if(entry!=null){</a:t>
            </a:r>
          </a:p>
          <a:p>
            <a:r>
              <a:rPr lang="en-US" altLang="ko-KR" sz="1600" b="1" dirty="0" smtClean="0"/>
              <a:t>   </a:t>
            </a:r>
            <a:r>
              <a:rPr lang="en-US" altLang="ko-KR" sz="1600" b="1" dirty="0" err="1" smtClean="0"/>
              <a:t>System.out.printf</a:t>
            </a:r>
            <a:r>
              <a:rPr lang="en-US" altLang="ko-KR" sz="1600" b="1" dirty="0"/>
              <a:t>("</a:t>
            </a:r>
            <a:r>
              <a:rPr lang="ko-KR" altLang="en-US" sz="1600" dirty="0"/>
              <a:t>인증서번호</a:t>
            </a:r>
            <a:r>
              <a:rPr lang="en-US" altLang="ko-KR" sz="1600" b="1" dirty="0"/>
              <a:t>: %</a:t>
            </a:r>
            <a:r>
              <a:rPr lang="en-US" altLang="ko-KR" sz="1600" b="1" dirty="0" err="1"/>
              <a:t>d%n</a:t>
            </a:r>
            <a:r>
              <a:rPr lang="en-US" altLang="ko-KR" sz="1600" b="1" dirty="0"/>
              <a:t>", </a:t>
            </a:r>
            <a:r>
              <a:rPr lang="en-US" altLang="ko-KR" sz="1600" b="1" dirty="0" err="1"/>
              <a:t>entry.getSerialNumber</a:t>
            </a:r>
            <a:r>
              <a:rPr lang="en-US" altLang="ko-KR" sz="1600" b="1" dirty="0"/>
              <a:t>());</a:t>
            </a:r>
          </a:p>
          <a:p>
            <a:r>
              <a:rPr lang="en-US" altLang="ko-KR" sz="1600" b="1" dirty="0" smtClean="0"/>
              <a:t>   if(</a:t>
            </a:r>
            <a:r>
              <a:rPr lang="en-US" altLang="ko-KR" sz="1600" b="1" dirty="0" err="1" smtClean="0"/>
              <a:t>entry.getCertificateIssuer</a:t>
            </a:r>
            <a:r>
              <a:rPr lang="en-US" altLang="ko-KR" sz="1600" b="1" dirty="0"/>
              <a:t>()==null)</a:t>
            </a:r>
          </a:p>
          <a:p>
            <a:r>
              <a:rPr lang="en-US" altLang="ko-KR" sz="1600" b="1" dirty="0" smtClean="0"/>
              <a:t>      </a:t>
            </a:r>
            <a:r>
              <a:rPr lang="en-US" altLang="ko-KR" sz="1600" b="1" dirty="0" err="1" smtClean="0"/>
              <a:t>System.out.printf</a:t>
            </a:r>
            <a:r>
              <a:rPr lang="en-US" altLang="ko-KR" sz="1600" b="1" dirty="0"/>
              <a:t>("</a:t>
            </a:r>
            <a:r>
              <a:rPr lang="ko-KR" altLang="en-US" sz="1600" dirty="0" err="1"/>
              <a:t>발급자</a:t>
            </a:r>
            <a:r>
              <a:rPr lang="en-US" altLang="ko-KR" sz="1600" b="1" dirty="0"/>
              <a:t>: %</a:t>
            </a:r>
            <a:r>
              <a:rPr lang="en-US" altLang="ko-KR" sz="1600" b="1" dirty="0" err="1"/>
              <a:t>s%n</a:t>
            </a:r>
            <a:r>
              <a:rPr lang="en-US" altLang="ko-KR" sz="1600" b="1" dirty="0"/>
              <a:t>", crl.getIssuerX500Principal());</a:t>
            </a:r>
          </a:p>
          <a:p>
            <a:r>
              <a:rPr lang="en-US" altLang="ko-KR" sz="1600" b="1" dirty="0" smtClean="0"/>
              <a:t>   else </a:t>
            </a:r>
            <a:r>
              <a:rPr lang="en-US" altLang="ko-KR" sz="1600" b="1" dirty="0" err="1"/>
              <a:t>System.out.printf</a:t>
            </a:r>
            <a:r>
              <a:rPr lang="en-US" altLang="ko-KR" sz="1600" b="1" dirty="0"/>
              <a:t>("</a:t>
            </a:r>
            <a:r>
              <a:rPr lang="ko-KR" altLang="en-US" sz="1600" dirty="0" err="1"/>
              <a:t>발급자</a:t>
            </a:r>
            <a:r>
              <a:rPr lang="en-US" altLang="ko-KR" sz="1600" b="1" dirty="0"/>
              <a:t>: %</a:t>
            </a:r>
            <a:r>
              <a:rPr lang="en-US" altLang="ko-KR" sz="1600" b="1" dirty="0" err="1"/>
              <a:t>s%n</a:t>
            </a:r>
            <a:r>
              <a:rPr lang="en-US" altLang="ko-KR" sz="1600" b="1" dirty="0"/>
              <a:t>", </a:t>
            </a:r>
            <a:r>
              <a:rPr lang="en-US" altLang="ko-KR" sz="1600" b="1" dirty="0" err="1"/>
              <a:t>entry.getCertificateIssuer</a:t>
            </a:r>
            <a:r>
              <a:rPr lang="en-US" altLang="ko-KR" sz="1600" b="1" dirty="0"/>
              <a:t>());</a:t>
            </a:r>
          </a:p>
          <a:p>
            <a:r>
              <a:rPr lang="en-US" altLang="ko-KR" sz="1600" b="1" dirty="0"/>
              <a:t>}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425897917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9. </a:t>
            </a:r>
            <a:r>
              <a:rPr lang="ko-KR" altLang="en-US" dirty="0" smtClean="0"/>
              <a:t>인증서 </a:t>
            </a:r>
            <a:r>
              <a:rPr lang="ko-KR" altLang="en-US" dirty="0" err="1" smtClean="0"/>
              <a:t>디렉토리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인증서 </a:t>
            </a:r>
            <a:r>
              <a:rPr lang="ko-KR" altLang="en-US" dirty="0" err="1" smtClean="0"/>
              <a:t>디렉토리</a:t>
            </a:r>
            <a:r>
              <a:rPr lang="ko-KR" altLang="en-US" dirty="0" smtClean="0"/>
              <a:t> 생성 </a:t>
            </a:r>
            <a:endParaRPr lang="en-US" altLang="ko-KR" dirty="0" smtClean="0"/>
          </a:p>
          <a:p>
            <a:pPr lvl="1"/>
            <a:r>
              <a:rPr lang="en-US" altLang="ko-KR" dirty="0" err="1" smtClean="0"/>
              <a:t>java.security.cert.CertStore</a:t>
            </a:r>
            <a:r>
              <a:rPr lang="ko-KR" altLang="en-US" dirty="0"/>
              <a:t>를 </a:t>
            </a:r>
            <a:r>
              <a:rPr lang="ko-KR" altLang="en-US" dirty="0" smtClean="0"/>
              <a:t>이용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92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1297748" y="2314034"/>
            <a:ext cx="6010556" cy="2308324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600" dirty="0" err="1"/>
              <a:t>System.</a:t>
            </a:r>
            <a:r>
              <a:rPr lang="en-US" altLang="ko-KR" sz="1600" b="1" i="1" dirty="0" err="1"/>
              <a:t>out.println</a:t>
            </a:r>
            <a:r>
              <a:rPr lang="en-US" altLang="ko-KR" sz="1600" b="1" i="1" dirty="0"/>
              <a:t>(" 9. </a:t>
            </a:r>
            <a:r>
              <a:rPr lang="ko-KR" altLang="en-US" sz="1600" b="1" i="1" dirty="0"/>
              <a:t>인증서 </a:t>
            </a:r>
            <a:r>
              <a:rPr lang="ko-KR" altLang="en-US" sz="1600" b="1" i="1" dirty="0" err="1"/>
              <a:t>디렉토리</a:t>
            </a:r>
            <a:r>
              <a:rPr lang="ko-KR" altLang="en-US" sz="1600" b="1" i="1" dirty="0"/>
              <a:t> 생성 </a:t>
            </a:r>
            <a:r>
              <a:rPr lang="en-US" altLang="ko-KR" sz="1600" b="1" i="1" dirty="0"/>
              <a:t>");</a:t>
            </a:r>
          </a:p>
          <a:p>
            <a:r>
              <a:rPr lang="en-US" altLang="ko-KR" sz="1600" dirty="0"/>
              <a:t>List&lt;X509Extension&gt; list = </a:t>
            </a:r>
            <a:r>
              <a:rPr lang="en-US" altLang="ko-KR" sz="1600" b="1" dirty="0"/>
              <a:t>new </a:t>
            </a:r>
            <a:r>
              <a:rPr lang="en-US" altLang="ko-KR" sz="1600" b="1" dirty="0" err="1"/>
              <a:t>ArrayList</a:t>
            </a:r>
            <a:r>
              <a:rPr lang="en-US" altLang="ko-KR" sz="1600" b="1" dirty="0"/>
              <a:t>&lt;X509Extension&gt;();</a:t>
            </a:r>
          </a:p>
          <a:p>
            <a:r>
              <a:rPr lang="en-US" altLang="ko-KR" sz="1600" dirty="0" err="1"/>
              <a:t>list.add</a:t>
            </a:r>
            <a:r>
              <a:rPr lang="en-US" altLang="ko-KR" sz="1600" dirty="0"/>
              <a:t>(</a:t>
            </a:r>
            <a:r>
              <a:rPr lang="en-US" altLang="ko-KR" sz="1600" dirty="0" err="1"/>
              <a:t>rootCert</a:t>
            </a:r>
            <a:r>
              <a:rPr lang="en-US" altLang="ko-KR" sz="1600" dirty="0"/>
              <a:t>);</a:t>
            </a:r>
          </a:p>
          <a:p>
            <a:r>
              <a:rPr lang="en-US" altLang="ko-KR" sz="1600" dirty="0" err="1"/>
              <a:t>list.add</a:t>
            </a:r>
            <a:r>
              <a:rPr lang="en-US" altLang="ko-KR" sz="1600" dirty="0"/>
              <a:t>(</a:t>
            </a:r>
            <a:r>
              <a:rPr lang="en-US" altLang="ko-KR" sz="1600" dirty="0" err="1"/>
              <a:t>interCert</a:t>
            </a:r>
            <a:r>
              <a:rPr lang="en-US" altLang="ko-KR" sz="1600" dirty="0"/>
              <a:t>);</a:t>
            </a:r>
          </a:p>
          <a:p>
            <a:r>
              <a:rPr lang="en-US" altLang="ko-KR" sz="1600" dirty="0" err="1"/>
              <a:t>list.add</a:t>
            </a:r>
            <a:r>
              <a:rPr lang="en-US" altLang="ko-KR" sz="1600" dirty="0"/>
              <a:t>(</a:t>
            </a:r>
            <a:r>
              <a:rPr lang="en-US" altLang="ko-KR" sz="1600" dirty="0" err="1"/>
              <a:t>aliceCert</a:t>
            </a:r>
            <a:r>
              <a:rPr lang="en-US" altLang="ko-KR" sz="1600" dirty="0"/>
              <a:t>);</a:t>
            </a:r>
          </a:p>
          <a:p>
            <a:r>
              <a:rPr lang="en-US" altLang="ko-KR" sz="1600" dirty="0" err="1"/>
              <a:t>list.add</a:t>
            </a:r>
            <a:r>
              <a:rPr lang="en-US" altLang="ko-KR" sz="1600" dirty="0"/>
              <a:t>(</a:t>
            </a:r>
            <a:r>
              <a:rPr lang="en-US" altLang="ko-KR" sz="1600" dirty="0" err="1"/>
              <a:t>bobCert</a:t>
            </a:r>
            <a:r>
              <a:rPr lang="en-US" altLang="ko-KR" sz="1600" dirty="0"/>
              <a:t>);</a:t>
            </a:r>
          </a:p>
          <a:p>
            <a:r>
              <a:rPr lang="en-US" altLang="ko-KR" sz="1600" dirty="0" err="1"/>
              <a:t>list.add</a:t>
            </a:r>
            <a:r>
              <a:rPr lang="en-US" altLang="ko-KR" sz="1600" dirty="0"/>
              <a:t>(</a:t>
            </a:r>
            <a:r>
              <a:rPr lang="en-US" altLang="ko-KR" sz="1600" dirty="0" err="1"/>
              <a:t>rootCRL</a:t>
            </a:r>
            <a:r>
              <a:rPr lang="en-US" altLang="ko-KR" sz="1600" dirty="0"/>
              <a:t>);</a:t>
            </a:r>
          </a:p>
          <a:p>
            <a:r>
              <a:rPr lang="en-US" altLang="ko-KR" sz="1600" dirty="0" err="1"/>
              <a:t>list.add</a:t>
            </a:r>
            <a:r>
              <a:rPr lang="en-US" altLang="ko-KR" sz="1600" dirty="0"/>
              <a:t>(</a:t>
            </a:r>
            <a:r>
              <a:rPr lang="en-US" altLang="ko-KR" sz="1600" dirty="0" err="1"/>
              <a:t>interCRL</a:t>
            </a:r>
            <a:r>
              <a:rPr lang="en-US" altLang="ko-KR" sz="1600" dirty="0"/>
              <a:t>);</a:t>
            </a:r>
          </a:p>
          <a:p>
            <a:r>
              <a:rPr lang="en-US" altLang="ko-KR" sz="1600" dirty="0"/>
              <a:t>//</a:t>
            </a:r>
            <a:r>
              <a:rPr lang="en-US" altLang="ko-KR" sz="1600" dirty="0" err="1"/>
              <a:t>System.out.println</a:t>
            </a:r>
            <a:r>
              <a:rPr lang="en-US" altLang="ko-KR" sz="1600" dirty="0"/>
              <a:t>(list);</a:t>
            </a:r>
            <a:endParaRPr lang="ko-KR" altLang="en-US" sz="1600" dirty="0"/>
          </a:p>
        </p:txBody>
      </p:sp>
    </p:spTree>
    <p:extLst>
      <p:ext uri="{BB962C8B-B14F-4D97-AF65-F5344CB8AC3E}">
        <p14:creationId xmlns:p14="http://schemas.microsoft.com/office/powerpoint/2010/main" val="186869396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 smtClean="0"/>
              <a:t>10. </a:t>
            </a:r>
            <a:r>
              <a:rPr lang="ko-KR" altLang="en-US" dirty="0" smtClean="0"/>
              <a:t>인증 경로 생성 및 검증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/>
              <a:t>인증경로 </a:t>
            </a:r>
            <a:r>
              <a:rPr lang="ko-KR" altLang="en-US" dirty="0" smtClean="0"/>
              <a:t>생성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java.security.cert.CertPath</a:t>
            </a:r>
            <a:r>
              <a:rPr lang="ko-KR" altLang="en-US" dirty="0" smtClean="0"/>
              <a:t> 이용</a:t>
            </a:r>
            <a:r>
              <a:rPr lang="en-US" altLang="ko-KR" dirty="0" smtClean="0"/>
              <a:t>)</a:t>
            </a:r>
          </a:p>
          <a:p>
            <a:r>
              <a:rPr lang="ko-KR" altLang="en-US" dirty="0" smtClean="0"/>
              <a:t>인증경로 검증 </a:t>
            </a:r>
            <a:r>
              <a:rPr lang="en-US" altLang="ko-KR" dirty="0" smtClean="0"/>
              <a:t>(</a:t>
            </a:r>
            <a:r>
              <a:rPr lang="en-US" altLang="ko-KR" dirty="0" err="1" smtClean="0"/>
              <a:t>java.security.CertPathValidator</a:t>
            </a:r>
            <a:r>
              <a:rPr lang="ko-KR" altLang="en-US" dirty="0"/>
              <a:t> </a:t>
            </a:r>
            <a:r>
              <a:rPr lang="ko-KR" altLang="en-US" dirty="0" smtClean="0"/>
              <a:t>이용</a:t>
            </a:r>
            <a:r>
              <a:rPr lang="en-US" altLang="ko-KR" dirty="0" smtClean="0"/>
              <a:t>)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93</a:t>
            </a:fld>
            <a:endParaRPr lang="ko-KR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986461" y="2276872"/>
            <a:ext cx="6808274" cy="4493538"/>
          </a:xfrm>
          <a:prstGeom prst="rect">
            <a:avLst/>
          </a:prstGeom>
          <a:solidFill>
            <a:schemeClr val="bg2">
              <a:lumMod val="90000"/>
            </a:schemeClr>
          </a:solidFill>
        </p:spPr>
        <p:txBody>
          <a:bodyPr wrap="none" rtlCol="0">
            <a:spAutoFit/>
          </a:bodyPr>
          <a:lstStyle/>
          <a:p>
            <a:r>
              <a:rPr lang="en-US" altLang="ko-KR" sz="1100" dirty="0"/>
              <a:t>// 10. </a:t>
            </a:r>
            <a:r>
              <a:rPr lang="ko-KR" altLang="en-US" sz="1100" dirty="0"/>
              <a:t>인증 경로 생성 및 검증</a:t>
            </a:r>
          </a:p>
          <a:p>
            <a:r>
              <a:rPr lang="en-US" altLang="ko-KR" sz="1100" dirty="0" err="1"/>
              <a:t>System.</a:t>
            </a:r>
            <a:r>
              <a:rPr lang="en-US" altLang="ko-KR" sz="1100" b="1" i="1" dirty="0" err="1"/>
              <a:t>out.println</a:t>
            </a:r>
            <a:r>
              <a:rPr lang="en-US" altLang="ko-KR" sz="1100" b="1" i="1" dirty="0"/>
              <a:t>(" 10. </a:t>
            </a:r>
            <a:r>
              <a:rPr lang="ko-KR" altLang="en-US" sz="1100" b="1" i="1" dirty="0"/>
              <a:t>인증 경로 생성 및 확인  </a:t>
            </a:r>
            <a:r>
              <a:rPr lang="en-US" altLang="ko-KR" sz="1100" b="1" i="1" dirty="0" smtClean="0"/>
              <a:t>"); </a:t>
            </a:r>
            <a:endParaRPr lang="en-US" altLang="ko-KR" sz="1100" b="1" i="1" dirty="0"/>
          </a:p>
          <a:p>
            <a:r>
              <a:rPr lang="en-US" altLang="ko-KR" sz="1100" dirty="0" err="1"/>
              <a:t>cf</a:t>
            </a:r>
            <a:r>
              <a:rPr lang="en-US" altLang="ko-KR" sz="1100" dirty="0"/>
              <a:t> = </a:t>
            </a:r>
            <a:r>
              <a:rPr lang="en-US" altLang="ko-KR" sz="1100" dirty="0" err="1"/>
              <a:t>CertificateFactory.</a:t>
            </a:r>
            <a:r>
              <a:rPr lang="en-US" altLang="ko-KR" sz="1100" i="1" dirty="0" err="1"/>
              <a:t>getInstance</a:t>
            </a:r>
            <a:r>
              <a:rPr lang="en-US" altLang="ko-KR" sz="1100" i="1" dirty="0"/>
              <a:t>("X.509");</a:t>
            </a:r>
          </a:p>
          <a:p>
            <a:r>
              <a:rPr lang="en-US" altLang="ko-KR" sz="1100" dirty="0"/>
              <a:t>// </a:t>
            </a:r>
            <a:r>
              <a:rPr lang="ko-KR" altLang="en-US" sz="1100" dirty="0"/>
              <a:t>인증 경로 생성 </a:t>
            </a:r>
          </a:p>
          <a:p>
            <a:r>
              <a:rPr lang="en-US" altLang="ko-KR" sz="1100" dirty="0"/>
              <a:t>List&lt;Certificate&gt; </a:t>
            </a:r>
            <a:r>
              <a:rPr lang="en-US" altLang="ko-KR" sz="1100" dirty="0" err="1"/>
              <a:t>certChain</a:t>
            </a:r>
            <a:r>
              <a:rPr lang="en-US" altLang="ko-KR" sz="1100" dirty="0"/>
              <a:t> = </a:t>
            </a:r>
            <a:r>
              <a:rPr lang="en-US" altLang="ko-KR" sz="1100" b="1" dirty="0"/>
              <a:t>new </a:t>
            </a:r>
            <a:r>
              <a:rPr lang="en-US" altLang="ko-KR" sz="1100" b="1" dirty="0" err="1"/>
              <a:t>ArrayList</a:t>
            </a:r>
            <a:r>
              <a:rPr lang="en-US" altLang="ko-KR" sz="1100" b="1" dirty="0"/>
              <a:t>&lt;Certificate&gt;();</a:t>
            </a:r>
          </a:p>
          <a:p>
            <a:r>
              <a:rPr lang="en-US" altLang="ko-KR" sz="1100" dirty="0" err="1"/>
              <a:t>certChain.add</a:t>
            </a:r>
            <a:r>
              <a:rPr lang="en-US" altLang="ko-KR" sz="1100" dirty="0"/>
              <a:t>(</a:t>
            </a:r>
            <a:r>
              <a:rPr lang="en-US" altLang="ko-KR" sz="1100" dirty="0" err="1"/>
              <a:t>bobCert</a:t>
            </a:r>
            <a:r>
              <a:rPr lang="en-US" altLang="ko-KR" sz="1100" dirty="0"/>
              <a:t>);</a:t>
            </a:r>
          </a:p>
          <a:p>
            <a:r>
              <a:rPr lang="en-US" altLang="ko-KR" sz="1100" dirty="0" err="1"/>
              <a:t>certChain.add</a:t>
            </a:r>
            <a:r>
              <a:rPr lang="en-US" altLang="ko-KR" sz="1100" dirty="0"/>
              <a:t>(</a:t>
            </a:r>
            <a:r>
              <a:rPr lang="en-US" altLang="ko-KR" sz="1100" dirty="0" err="1"/>
              <a:t>interCert</a:t>
            </a:r>
            <a:r>
              <a:rPr lang="en-US" altLang="ko-KR" sz="1100" dirty="0"/>
              <a:t>);</a:t>
            </a:r>
          </a:p>
          <a:p>
            <a:r>
              <a:rPr lang="en-US" altLang="ko-KR" sz="1100" dirty="0" err="1"/>
              <a:t>CertPath</a:t>
            </a:r>
            <a:r>
              <a:rPr lang="en-US" altLang="ko-KR" sz="1100" dirty="0"/>
              <a:t> </a:t>
            </a:r>
            <a:r>
              <a:rPr lang="en-US" altLang="ko-KR" sz="1100" dirty="0" err="1"/>
              <a:t>certPath</a:t>
            </a:r>
            <a:r>
              <a:rPr lang="en-US" altLang="ko-KR" sz="1100" dirty="0"/>
              <a:t> = </a:t>
            </a:r>
            <a:r>
              <a:rPr lang="en-US" altLang="ko-KR" sz="1100" dirty="0" err="1"/>
              <a:t>cf.generateCertPath</a:t>
            </a:r>
            <a:r>
              <a:rPr lang="en-US" altLang="ko-KR" sz="1100" dirty="0"/>
              <a:t>(</a:t>
            </a:r>
            <a:r>
              <a:rPr lang="en-US" altLang="ko-KR" sz="1100" dirty="0" err="1"/>
              <a:t>certChain</a:t>
            </a:r>
            <a:r>
              <a:rPr lang="en-US" altLang="ko-KR" sz="1100" dirty="0"/>
              <a:t>);</a:t>
            </a:r>
          </a:p>
          <a:p>
            <a:r>
              <a:rPr lang="en-US" altLang="ko-KR" sz="1100" dirty="0"/>
              <a:t>// </a:t>
            </a:r>
            <a:r>
              <a:rPr lang="ko-KR" altLang="en-US" sz="1100" dirty="0"/>
              <a:t>루트인증서를 </a:t>
            </a:r>
            <a:r>
              <a:rPr lang="en-US" altLang="ko-KR" sz="1100" dirty="0" err="1"/>
              <a:t>TrustAnchor</a:t>
            </a:r>
            <a:r>
              <a:rPr lang="ko-KR" altLang="en-US" sz="1100" dirty="0"/>
              <a:t>로 지정 </a:t>
            </a:r>
          </a:p>
          <a:p>
            <a:r>
              <a:rPr lang="en-US" altLang="ko-KR" sz="1100" dirty="0"/>
              <a:t>Set&lt;</a:t>
            </a:r>
            <a:r>
              <a:rPr lang="en-US" altLang="ko-KR" sz="1100" dirty="0" err="1"/>
              <a:t>TrustAnchor</a:t>
            </a:r>
            <a:r>
              <a:rPr lang="en-US" altLang="ko-KR" sz="1100" dirty="0"/>
              <a:t>&gt; trust = </a:t>
            </a:r>
            <a:r>
              <a:rPr lang="en-US" altLang="ko-KR" sz="1100" dirty="0" err="1"/>
              <a:t>Collections.</a:t>
            </a:r>
            <a:r>
              <a:rPr lang="en-US" altLang="ko-KR" sz="1100" i="1" dirty="0" err="1"/>
              <a:t>singleton</a:t>
            </a:r>
            <a:r>
              <a:rPr lang="en-US" altLang="ko-KR" sz="1100" i="1" dirty="0"/>
              <a:t>(</a:t>
            </a:r>
            <a:r>
              <a:rPr lang="en-US" altLang="ko-KR" sz="1100" b="1" i="1" dirty="0"/>
              <a:t>new </a:t>
            </a:r>
            <a:r>
              <a:rPr lang="en-US" altLang="ko-KR" sz="1100" b="1" i="1" dirty="0" err="1"/>
              <a:t>TrustAnchor</a:t>
            </a:r>
            <a:r>
              <a:rPr lang="en-US" altLang="ko-KR" sz="1100" b="1" i="1" dirty="0"/>
              <a:t>(</a:t>
            </a:r>
            <a:r>
              <a:rPr lang="en-US" altLang="ko-KR" sz="1100" b="1" i="1" dirty="0" err="1"/>
              <a:t>rootCert,null</a:t>
            </a:r>
            <a:r>
              <a:rPr lang="en-US" altLang="ko-KR" sz="1100" b="1" i="1" dirty="0"/>
              <a:t>));</a:t>
            </a:r>
          </a:p>
          <a:p>
            <a:r>
              <a:rPr lang="en-US" altLang="ko-KR" sz="1100" dirty="0"/>
              <a:t>// </a:t>
            </a:r>
            <a:r>
              <a:rPr lang="en-US" altLang="ko-KR" sz="1100" dirty="0" err="1"/>
              <a:t>CertPathValidator</a:t>
            </a:r>
            <a:r>
              <a:rPr lang="en-US" altLang="ko-KR" sz="1100" dirty="0"/>
              <a:t> </a:t>
            </a:r>
            <a:r>
              <a:rPr lang="ko-KR" altLang="en-US" sz="1100" dirty="0"/>
              <a:t>객체 생성 </a:t>
            </a:r>
          </a:p>
          <a:p>
            <a:r>
              <a:rPr lang="en-US" altLang="ko-KR" sz="1100" dirty="0" err="1"/>
              <a:t>CertPathValidator</a:t>
            </a:r>
            <a:r>
              <a:rPr lang="en-US" altLang="ko-KR" sz="1100" dirty="0"/>
              <a:t> validator = </a:t>
            </a:r>
            <a:r>
              <a:rPr lang="en-US" altLang="ko-KR" sz="1100" dirty="0" err="1"/>
              <a:t>CertPathValidator.</a:t>
            </a:r>
            <a:r>
              <a:rPr lang="en-US" altLang="ko-KR" sz="1100" i="1" dirty="0" err="1"/>
              <a:t>getInstance</a:t>
            </a:r>
            <a:r>
              <a:rPr lang="en-US" altLang="ko-KR" sz="1100" i="1" dirty="0"/>
              <a:t>("PKIX","BC");</a:t>
            </a:r>
          </a:p>
          <a:p>
            <a:r>
              <a:rPr lang="en-US" altLang="ko-KR" sz="1100" dirty="0"/>
              <a:t>// </a:t>
            </a:r>
            <a:r>
              <a:rPr lang="en-US" altLang="ko-KR" sz="1100" dirty="0" err="1"/>
              <a:t>PKIXParameter</a:t>
            </a:r>
            <a:r>
              <a:rPr lang="en-US" altLang="ko-KR" sz="1100" dirty="0"/>
              <a:t> </a:t>
            </a:r>
            <a:r>
              <a:rPr lang="ko-KR" altLang="en-US" sz="1100" dirty="0"/>
              <a:t>생성 </a:t>
            </a:r>
          </a:p>
          <a:p>
            <a:r>
              <a:rPr lang="en-US" altLang="ko-KR" sz="1100" dirty="0" err="1"/>
              <a:t>PKIXParameters</a:t>
            </a:r>
            <a:r>
              <a:rPr lang="en-US" altLang="ko-KR" sz="1100" dirty="0"/>
              <a:t> </a:t>
            </a:r>
            <a:r>
              <a:rPr lang="en-US" altLang="ko-KR" sz="1100" dirty="0" err="1"/>
              <a:t>param</a:t>
            </a:r>
            <a:r>
              <a:rPr lang="en-US" altLang="ko-KR" sz="1100" dirty="0"/>
              <a:t> = </a:t>
            </a:r>
            <a:r>
              <a:rPr lang="en-US" altLang="ko-KR" sz="1100" b="1" dirty="0"/>
              <a:t>new </a:t>
            </a:r>
            <a:r>
              <a:rPr lang="en-US" altLang="ko-KR" sz="1100" b="1" dirty="0" err="1"/>
              <a:t>PKIXParameters</a:t>
            </a:r>
            <a:r>
              <a:rPr lang="en-US" altLang="ko-KR" sz="1100" b="1" dirty="0"/>
              <a:t>(trust);</a:t>
            </a:r>
          </a:p>
          <a:p>
            <a:r>
              <a:rPr lang="en-US" altLang="ko-KR" sz="1100" dirty="0" err="1"/>
              <a:t>param.addCertStore</a:t>
            </a:r>
            <a:r>
              <a:rPr lang="en-US" altLang="ko-KR" sz="1100" dirty="0"/>
              <a:t>(store);</a:t>
            </a:r>
          </a:p>
          <a:p>
            <a:r>
              <a:rPr lang="en-US" altLang="ko-KR" sz="1100" dirty="0" err="1"/>
              <a:t>param.setDate</a:t>
            </a:r>
            <a:r>
              <a:rPr lang="en-US" altLang="ko-KR" sz="1100" dirty="0"/>
              <a:t>(</a:t>
            </a:r>
            <a:r>
              <a:rPr lang="en-US" altLang="ko-KR" sz="1100" b="1" dirty="0"/>
              <a:t>new Date());</a:t>
            </a:r>
          </a:p>
          <a:p>
            <a:r>
              <a:rPr lang="en-US" altLang="ko-KR" sz="1100" b="1" dirty="0"/>
              <a:t>try{</a:t>
            </a:r>
          </a:p>
          <a:p>
            <a:r>
              <a:rPr lang="en-US" altLang="ko-KR" sz="1100" dirty="0" err="1"/>
              <a:t>PKIXCertPathValidatorResult</a:t>
            </a:r>
            <a:r>
              <a:rPr lang="en-US" altLang="ko-KR" sz="1100" dirty="0"/>
              <a:t> result = (</a:t>
            </a:r>
            <a:r>
              <a:rPr lang="en-US" altLang="ko-KR" sz="1100" dirty="0" err="1"/>
              <a:t>PKIXCertPathValidatorResult</a:t>
            </a:r>
            <a:r>
              <a:rPr lang="en-US" altLang="ko-KR" sz="1100" dirty="0"/>
              <a:t>)</a:t>
            </a:r>
            <a:r>
              <a:rPr lang="en-US" altLang="ko-KR" sz="1100" dirty="0" err="1"/>
              <a:t>validator.validate</a:t>
            </a:r>
            <a:r>
              <a:rPr lang="en-US" altLang="ko-KR" sz="1100" dirty="0"/>
              <a:t>(</a:t>
            </a:r>
            <a:r>
              <a:rPr lang="en-US" altLang="ko-KR" sz="1100" dirty="0" err="1"/>
              <a:t>certPath,param</a:t>
            </a:r>
            <a:r>
              <a:rPr lang="en-US" altLang="ko-KR" sz="1100" dirty="0"/>
              <a:t>);</a:t>
            </a:r>
          </a:p>
          <a:p>
            <a:r>
              <a:rPr lang="en-US" altLang="ko-KR" sz="1100" dirty="0" err="1"/>
              <a:t>System.</a:t>
            </a:r>
            <a:r>
              <a:rPr lang="en-US" altLang="ko-KR" sz="1100" b="1" i="1" dirty="0" err="1"/>
              <a:t>out.println</a:t>
            </a:r>
            <a:r>
              <a:rPr lang="en-US" altLang="ko-KR" sz="1100" b="1" i="1" dirty="0"/>
              <a:t>(result); // </a:t>
            </a:r>
            <a:r>
              <a:rPr lang="ko-KR" altLang="en-US" sz="1100" b="1" i="1" dirty="0"/>
              <a:t>인증경로 검증에 성공한 경우 </a:t>
            </a:r>
          </a:p>
          <a:p>
            <a:r>
              <a:rPr lang="en-US" altLang="ko-KR" sz="1100" dirty="0"/>
              <a:t>}</a:t>
            </a:r>
          </a:p>
          <a:p>
            <a:r>
              <a:rPr lang="en-US" altLang="ko-KR" sz="1100" b="1" dirty="0"/>
              <a:t>catch(</a:t>
            </a:r>
            <a:r>
              <a:rPr lang="en-US" altLang="ko-KR" sz="1100" b="1" dirty="0" err="1"/>
              <a:t>CertPathValidatorException</a:t>
            </a:r>
            <a:r>
              <a:rPr lang="en-US" altLang="ko-KR" sz="1100" b="1" dirty="0"/>
              <a:t> e){ // </a:t>
            </a:r>
            <a:r>
              <a:rPr lang="ko-KR" altLang="en-US" sz="1100" b="1" dirty="0"/>
              <a:t>인증경로 검증에 실패한 경우 인증경로와 검증실패 사유 표시 </a:t>
            </a:r>
          </a:p>
          <a:p>
            <a:r>
              <a:rPr lang="en-US" altLang="ko-KR" sz="1100" dirty="0" err="1"/>
              <a:t>System.</a:t>
            </a:r>
            <a:r>
              <a:rPr lang="en-US" altLang="ko-KR" sz="1100" b="1" i="1" dirty="0" err="1"/>
              <a:t>out.println</a:t>
            </a:r>
            <a:r>
              <a:rPr lang="en-US" altLang="ko-KR" sz="1100" b="1" i="1" dirty="0"/>
              <a:t>("* </a:t>
            </a:r>
            <a:r>
              <a:rPr lang="ko-KR" altLang="en-US" sz="1100" b="1" i="1" dirty="0"/>
              <a:t>인증 경로</a:t>
            </a:r>
            <a:r>
              <a:rPr lang="en-US" altLang="ko-KR" sz="1100" b="1" i="1" dirty="0"/>
              <a:t>");</a:t>
            </a:r>
          </a:p>
          <a:p>
            <a:r>
              <a:rPr lang="en-US" altLang="ko-KR" sz="1100" dirty="0" err="1"/>
              <a:t>System.</a:t>
            </a:r>
            <a:r>
              <a:rPr lang="en-US" altLang="ko-KR" sz="1100" b="1" i="1" dirty="0" err="1"/>
              <a:t>out.println</a:t>
            </a:r>
            <a:r>
              <a:rPr lang="en-US" altLang="ko-KR" sz="1100" b="1" i="1" dirty="0"/>
              <a:t>(</a:t>
            </a:r>
            <a:r>
              <a:rPr lang="en-US" altLang="ko-KR" sz="1100" b="1" i="1" dirty="0" err="1"/>
              <a:t>e.getCertPath</a:t>
            </a:r>
            <a:r>
              <a:rPr lang="en-US" altLang="ko-KR" sz="1100" b="1" i="1" dirty="0"/>
              <a:t>());</a:t>
            </a:r>
          </a:p>
          <a:p>
            <a:r>
              <a:rPr lang="en-US" altLang="ko-KR" sz="1100" dirty="0" err="1"/>
              <a:t>System.</a:t>
            </a:r>
            <a:r>
              <a:rPr lang="en-US" altLang="ko-KR" sz="1100" b="1" i="1" dirty="0" err="1"/>
              <a:t>out.println</a:t>
            </a:r>
            <a:r>
              <a:rPr lang="en-US" altLang="ko-KR" sz="1100" b="1" i="1" dirty="0"/>
              <a:t>("* </a:t>
            </a:r>
            <a:r>
              <a:rPr lang="ko-KR" altLang="en-US" sz="1100" b="1" i="1" dirty="0"/>
              <a:t>검증 실패 사유</a:t>
            </a:r>
            <a:r>
              <a:rPr lang="en-US" altLang="ko-KR" sz="1100" b="1" i="1" dirty="0"/>
              <a:t>");</a:t>
            </a:r>
          </a:p>
          <a:p>
            <a:r>
              <a:rPr lang="en-US" altLang="ko-KR" sz="1100" dirty="0" err="1"/>
              <a:t>System.</a:t>
            </a:r>
            <a:r>
              <a:rPr lang="en-US" altLang="ko-KR" sz="1100" b="1" i="1" dirty="0" err="1"/>
              <a:t>out.println</a:t>
            </a:r>
            <a:r>
              <a:rPr lang="en-US" altLang="ko-KR" sz="1100" b="1" i="1" dirty="0"/>
              <a:t>("validation failed "+</a:t>
            </a:r>
            <a:r>
              <a:rPr lang="en-US" altLang="ko-KR" sz="1100" b="1" i="1" dirty="0" err="1"/>
              <a:t>e.getIndex</a:t>
            </a:r>
            <a:r>
              <a:rPr lang="en-US" altLang="ko-KR" sz="1100" b="1" i="1" dirty="0"/>
              <a:t>()+" detail: "+</a:t>
            </a:r>
            <a:r>
              <a:rPr lang="en-US" altLang="ko-KR" sz="1100" b="1" i="1" dirty="0" err="1"/>
              <a:t>e.getMessage</a:t>
            </a:r>
            <a:r>
              <a:rPr lang="en-US" altLang="ko-KR" sz="1100" b="1" i="1" dirty="0"/>
              <a:t>());</a:t>
            </a:r>
          </a:p>
          <a:p>
            <a:r>
              <a:rPr lang="en-US" altLang="ko-KR" sz="1100" dirty="0"/>
              <a:t>}</a:t>
            </a:r>
            <a:endParaRPr lang="ko-KR" altLang="en-US" sz="1100" b="1" dirty="0"/>
          </a:p>
        </p:txBody>
      </p:sp>
    </p:spTree>
    <p:extLst>
      <p:ext uri="{BB962C8B-B14F-4D97-AF65-F5344CB8AC3E}">
        <p14:creationId xmlns:p14="http://schemas.microsoft.com/office/powerpoint/2010/main" val="6531482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10. </a:t>
            </a:r>
            <a:r>
              <a:rPr lang="ko-KR" altLang="en-US" dirty="0"/>
              <a:t>인증 경로 생성 및 검증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인증서가 유효한 경우 </a:t>
            </a:r>
            <a:endParaRPr lang="en-US" altLang="ko-KR" dirty="0" smtClean="0"/>
          </a:p>
          <a:p>
            <a:pPr lvl="1"/>
            <a:r>
              <a:rPr lang="en-US" altLang="ko-KR" dirty="0" smtClean="0"/>
              <a:t>Alice</a:t>
            </a:r>
            <a:r>
              <a:rPr lang="ko-KR" altLang="en-US" dirty="0" smtClean="0"/>
              <a:t>의 인증서가 </a:t>
            </a:r>
            <a:r>
              <a:rPr lang="en-US" altLang="ko-KR" dirty="0" smtClean="0"/>
              <a:t>CRL</a:t>
            </a:r>
            <a:r>
              <a:rPr lang="ko-KR" altLang="en-US" dirty="0" smtClean="0"/>
              <a:t>에 포함되지</a:t>
            </a:r>
            <a:r>
              <a:rPr lang="en-US" altLang="ko-KR" dirty="0" smtClean="0"/>
              <a:t> </a:t>
            </a:r>
            <a:r>
              <a:rPr lang="ko-KR" altLang="en-US" dirty="0" smtClean="0"/>
              <a:t>않은 경우</a:t>
            </a:r>
            <a:endParaRPr lang="en-US" altLang="ko-KR" dirty="0" smtClean="0"/>
          </a:p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94</a:t>
            </a:fld>
            <a:endParaRPr lang="ko-KR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29612" y="2330160"/>
            <a:ext cx="6067425" cy="450532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711645198"/>
      </p:ext>
    </p:extLst>
  </p:cSld>
  <p:clrMapOvr>
    <a:masterClrMapping/>
  </p:clrMapOvr>
</p:sld>
</file>

<file path=ppt/slides/slide9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altLang="ko-KR" dirty="0"/>
              <a:t>10. </a:t>
            </a:r>
            <a:r>
              <a:rPr lang="ko-KR" altLang="en-US" dirty="0"/>
              <a:t>인증 경로 생성 및 검증</a:t>
            </a:r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/>
          <a:lstStyle/>
          <a:p>
            <a:r>
              <a:rPr lang="ko-KR" altLang="en-US" dirty="0" smtClean="0"/>
              <a:t>인증서가 유효하지 않은 경우</a:t>
            </a:r>
            <a:endParaRPr lang="en-US" altLang="ko-KR" dirty="0" smtClean="0"/>
          </a:p>
          <a:p>
            <a:pPr lvl="1"/>
            <a:r>
              <a:rPr lang="en-US" altLang="ko-KR" dirty="0"/>
              <a:t>Alice</a:t>
            </a:r>
            <a:r>
              <a:rPr lang="ko-KR" altLang="en-US" dirty="0"/>
              <a:t>의 인증서가 </a:t>
            </a:r>
            <a:r>
              <a:rPr lang="en-US" altLang="ko-KR" dirty="0"/>
              <a:t>CRL</a:t>
            </a:r>
            <a:r>
              <a:rPr lang="ko-KR" altLang="en-US" dirty="0"/>
              <a:t>에 </a:t>
            </a:r>
            <a:r>
              <a:rPr lang="ko-KR" altLang="en-US" dirty="0" smtClean="0"/>
              <a:t>포함된 경우</a:t>
            </a:r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95</a:t>
            </a:fld>
            <a:endParaRPr lang="ko-KR" altLang="en-US" dirty="0"/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93154" y="2348880"/>
            <a:ext cx="6972300" cy="4105275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4190603468"/>
      </p:ext>
    </p:extLst>
  </p:cSld>
  <p:clrMapOvr>
    <a:masterClrMapping/>
  </p:clrMapOvr>
</p:sld>
</file>

<file path=ppt/slides/slide9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dirty="0" smtClean="0"/>
              <a:t>실습과제 </a:t>
            </a:r>
            <a:r>
              <a:rPr lang="en-US" altLang="ko-KR" dirty="0" smtClean="0"/>
              <a:t>#4. </a:t>
            </a:r>
            <a:r>
              <a:rPr lang="ko-KR" altLang="en-US" dirty="0" smtClean="0"/>
              <a:t>인터넷 지불 서비스 설계</a:t>
            </a:r>
            <a:endParaRPr lang="ko-KR" altLang="en-US" dirty="0"/>
          </a:p>
        </p:txBody>
      </p:sp>
      <p:sp>
        <p:nvSpPr>
          <p:cNvPr id="3" name="내용 개체 틀 2"/>
          <p:cNvSpPr>
            <a:spLocks noGrp="1"/>
          </p:cNvSpPr>
          <p:nvPr>
            <p:ph sz="quarter" idx="1"/>
          </p:nvPr>
        </p:nvSpPr>
        <p:spPr/>
        <p:txBody>
          <a:bodyPr>
            <a:normAutofit/>
          </a:bodyPr>
          <a:lstStyle/>
          <a:p>
            <a:r>
              <a:rPr lang="ko-KR" altLang="en-US" dirty="0" smtClean="0"/>
              <a:t>인터넷 지불</a:t>
            </a:r>
            <a:r>
              <a:rPr lang="en-US" altLang="ko-KR" dirty="0" smtClean="0"/>
              <a:t>(</a:t>
            </a:r>
            <a:r>
              <a:rPr lang="ko-KR" altLang="en-US" dirty="0" err="1" smtClean="0"/>
              <a:t>페이먼트</a:t>
            </a:r>
            <a:r>
              <a:rPr lang="en-US" altLang="ko-KR" dirty="0" smtClean="0"/>
              <a:t>) </a:t>
            </a:r>
            <a:r>
              <a:rPr lang="ko-KR" altLang="en-US" dirty="0" smtClean="0"/>
              <a:t>서비스 설계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지금까지 배운 암호 기술을 적극 활용하여 강화된 </a:t>
            </a:r>
            <a:r>
              <a:rPr lang="ko-KR" altLang="en-US" dirty="0" err="1" smtClean="0"/>
              <a:t>보안성을</a:t>
            </a:r>
            <a:r>
              <a:rPr lang="ko-KR" altLang="en-US" dirty="0" smtClean="0"/>
              <a:t> 제공할 수 있는 인터넷 지불 서비스를 설계하시오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smtClean="0"/>
              <a:t>인터넷 지불 서비스에 필요한 기능들과 각 기능의 보안요구사항을 분석하고 이를 구현하기 위한 상세 기능을 설계하시오</a:t>
            </a:r>
            <a:r>
              <a:rPr lang="en-US" altLang="ko-KR" dirty="0" smtClean="0"/>
              <a:t>. </a:t>
            </a:r>
          </a:p>
          <a:p>
            <a:pPr lvl="1"/>
            <a:r>
              <a:rPr lang="ko-KR" altLang="en-US" dirty="0" smtClean="0"/>
              <a:t>암호를 이용하는 기능들의 동작을 시뮬레이션으로 점검하시오</a:t>
            </a:r>
            <a:r>
              <a:rPr lang="en-US" altLang="ko-KR" dirty="0" smtClean="0"/>
              <a:t>.</a:t>
            </a:r>
          </a:p>
          <a:p>
            <a:r>
              <a:rPr lang="ko-KR" altLang="en-US" dirty="0" smtClean="0"/>
              <a:t>예상 기능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사용자 등록</a:t>
            </a:r>
            <a:r>
              <a:rPr lang="en-US" altLang="ko-KR" dirty="0" smtClean="0"/>
              <a:t>, </a:t>
            </a:r>
            <a:r>
              <a:rPr lang="ko-KR" altLang="en-US" dirty="0" smtClean="0"/>
              <a:t>사용자 인증</a:t>
            </a:r>
            <a:r>
              <a:rPr lang="en-US" altLang="ko-KR" dirty="0" smtClean="0"/>
              <a:t>(</a:t>
            </a:r>
            <a:r>
              <a:rPr lang="ko-KR" altLang="en-US" dirty="0" smtClean="0"/>
              <a:t>로그인</a:t>
            </a:r>
            <a:r>
              <a:rPr lang="en-US" altLang="ko-KR" dirty="0" smtClean="0"/>
              <a:t>)</a:t>
            </a:r>
            <a:r>
              <a:rPr lang="ko-KR" altLang="en-US" dirty="0" smtClean="0"/>
              <a:t> </a:t>
            </a:r>
            <a:endParaRPr lang="en-US" altLang="ko-KR" dirty="0"/>
          </a:p>
          <a:p>
            <a:pPr lvl="1"/>
            <a:r>
              <a:rPr lang="ko-KR" altLang="en-US" dirty="0" smtClean="0"/>
              <a:t>계좌 개설</a:t>
            </a:r>
            <a:r>
              <a:rPr lang="en-US" altLang="ko-KR" dirty="0" smtClean="0"/>
              <a:t>, </a:t>
            </a:r>
            <a:r>
              <a:rPr lang="ko-KR" altLang="en-US" dirty="0" smtClean="0"/>
              <a:t>입금</a:t>
            </a:r>
            <a:r>
              <a:rPr lang="en-US" altLang="ko-KR" dirty="0" smtClean="0"/>
              <a:t>, </a:t>
            </a:r>
            <a:r>
              <a:rPr lang="ko-KR" altLang="en-US" dirty="0" smtClean="0"/>
              <a:t>출금</a:t>
            </a:r>
            <a:r>
              <a:rPr lang="en-US" altLang="ko-KR" dirty="0" smtClean="0"/>
              <a:t>, </a:t>
            </a:r>
            <a:r>
              <a:rPr lang="ko-KR" altLang="en-US" dirty="0" smtClean="0"/>
              <a:t>계좌정보 확인 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타인에게 지불 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신용거래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휴대폰을 이용한 </a:t>
            </a:r>
            <a:r>
              <a:rPr lang="ko-KR" altLang="en-US" dirty="0" err="1" smtClean="0"/>
              <a:t>모바일</a:t>
            </a:r>
            <a:r>
              <a:rPr lang="ko-KR" altLang="en-US" dirty="0" smtClean="0"/>
              <a:t> </a:t>
            </a:r>
            <a:r>
              <a:rPr lang="ko-KR" altLang="en-US" dirty="0" err="1" smtClean="0"/>
              <a:t>페이먼트</a:t>
            </a:r>
            <a:r>
              <a:rPr lang="ko-KR" altLang="en-US" dirty="0" smtClean="0"/>
              <a:t> </a:t>
            </a:r>
            <a:endParaRPr lang="en-US" altLang="ko-KR" dirty="0" smtClean="0"/>
          </a:p>
          <a:p>
            <a:pPr lvl="1"/>
            <a:r>
              <a:rPr lang="ko-KR" altLang="en-US" dirty="0" smtClean="0"/>
              <a:t>등등 </a:t>
            </a:r>
            <a:endParaRPr lang="en-US" altLang="ko-KR" dirty="0" smtClean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>
            <a:normAutofit fontScale="85000" lnSpcReduction="20000"/>
          </a:bodyPr>
          <a:lstStyle/>
          <a:p>
            <a:fld id="{01870596-DAFA-46D2-82A7-2B6B5F8E0EA4}" type="slidenum">
              <a:rPr lang="ko-KR" altLang="en-US" smtClean="0"/>
              <a:t>96</a:t>
            </a:fld>
            <a:endParaRPr lang="ko-KR" altLang="en-US" dirty="0"/>
          </a:p>
        </p:txBody>
      </p:sp>
    </p:spTree>
    <p:extLst>
      <p:ext uri="{BB962C8B-B14F-4D97-AF65-F5344CB8AC3E}">
        <p14:creationId xmlns:p14="http://schemas.microsoft.com/office/powerpoint/2010/main" val="108083962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가을">
  <a:themeElements>
    <a:clrScheme name="가을">
      <a:dk1>
        <a:sysClr val="windowText" lastClr="000000"/>
      </a:dk1>
      <a:lt1>
        <a:sysClr val="window" lastClr="FFFFFF"/>
      </a:lt1>
      <a:dk2>
        <a:srgbClr val="775F55"/>
      </a:dk2>
      <a:lt2>
        <a:srgbClr val="EBDDC3"/>
      </a:lt2>
      <a:accent1>
        <a:srgbClr val="94B6D2"/>
      </a:accent1>
      <a:accent2>
        <a:srgbClr val="DD8047"/>
      </a:accent2>
      <a:accent3>
        <a:srgbClr val="A5AB81"/>
      </a:accent3>
      <a:accent4>
        <a:srgbClr val="D8B25C"/>
      </a:accent4>
      <a:accent5>
        <a:srgbClr val="7BA79D"/>
      </a:accent5>
      <a:accent6>
        <a:srgbClr val="968C8C"/>
      </a:accent6>
      <a:hlink>
        <a:srgbClr val="F7B615"/>
      </a:hlink>
      <a:folHlink>
        <a:srgbClr val="704404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가을">
      <a:fillStyleLst>
        <a:solidFill>
          <a:schemeClr val="phClr"/>
        </a:solidFill>
        <a:solidFill>
          <a:schemeClr val="phClr">
            <a:tint val="50000"/>
          </a:schemeClr>
        </a:solidFill>
        <a:solidFill>
          <a:schemeClr val="phClr"/>
        </a:solidFill>
      </a:fillStyleLst>
      <a:lnStyleLst>
        <a:ln w="10000" cap="flat" cmpd="sng" algn="ctr">
          <a:solidFill>
            <a:schemeClr val="phClr"/>
          </a:solidFill>
          <a:prstDash val="solid"/>
        </a:ln>
        <a:ln w="19050" cap="flat" cmpd="sng" algn="ctr">
          <a:solidFill>
            <a:schemeClr val="phClr"/>
          </a:solidFill>
          <a:prstDash val="solid"/>
        </a:ln>
        <a:ln w="47625" cap="flat" cmpd="dbl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30000" dir="5400000" rotWithShape="0">
              <a:srgbClr val="000000">
                <a:alpha val="45000"/>
              </a:srgbClr>
            </a:outerShdw>
          </a:effectLst>
        </a:effectStyle>
        <a:effectStyle>
          <a:effectLst>
            <a:outerShdw blurRad="38100" dist="25400" dir="5400000" rotWithShape="0">
              <a:srgbClr val="000000">
                <a:alpha val="35000"/>
              </a:srgbClr>
            </a:outerShdw>
          </a:effectLst>
          <a:scene3d>
            <a:camera prst="isometricTopDown" fov="0">
              <a:rot lat="0" lon="0" rev="0"/>
            </a:camera>
            <a:lightRig rig="balanced" dir="t">
              <a:rot lat="0" lon="0" rev="13800000"/>
            </a:lightRig>
          </a:scene3d>
          <a:sp3d extrusionH="12700" prstMaterial="plastic">
            <a:bevelT w="38100" h="25400" prst="softRound"/>
            <a:contourClr>
              <a:schemeClr val="phClr"/>
            </a:contourClr>
          </a:sp3d>
        </a:effectStyle>
      </a:effectStyleLst>
      <a:bgFillStyleLst>
        <a:solidFill>
          <a:schemeClr val="phClr"/>
        </a:solidFill>
        <a:blipFill>
          <a:blip xmlns:r="http://schemas.openxmlformats.org/officeDocument/2006/relationships" r:embed="rId1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  <a:blipFill>
          <a:blip xmlns:r="http://schemas.openxmlformats.org/officeDocument/2006/relationships" r:embed="rId2">
            <a:duotone>
              <a:schemeClr val="phClr">
                <a:shade val="90000"/>
                <a:satMod val="140000"/>
              </a:schemeClr>
              <a:schemeClr val="phClr">
                <a:satMod val="120000"/>
              </a:schemeClr>
            </a:duotone>
          </a:blip>
          <a:tile tx="0" ty="0" sx="100000" sy="100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Median</Template>
  <TotalTime>6416</TotalTime>
  <Words>5126</Words>
  <Application>Microsoft Office PowerPoint</Application>
  <PresentationFormat>화면 슬라이드 쇼(4:3)</PresentationFormat>
  <Paragraphs>1225</Paragraphs>
  <Slides>96</Slides>
  <Notes>1</Notes>
  <HiddenSlides>0</HiddenSlides>
  <MMClips>0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96</vt:i4>
      </vt:variant>
    </vt:vector>
  </HeadingPairs>
  <TitlesOfParts>
    <vt:vector size="97" baseType="lpstr">
      <vt:lpstr>가을</vt:lpstr>
      <vt:lpstr>자바 암호 프로그래밍 Java Cryptography Programming 2017. 3.  </vt:lpstr>
      <vt:lpstr>차례</vt:lpstr>
      <vt:lpstr>10. 인증서와 공개키기반구조</vt:lpstr>
      <vt:lpstr>1. 공개키인증서 </vt:lpstr>
      <vt:lpstr>공개키인증서</vt:lpstr>
      <vt:lpstr>공개키인증서 보기 </vt:lpstr>
      <vt:lpstr>공개키인증서 </vt:lpstr>
      <vt:lpstr>공개키인증서의 확장 필드 </vt:lpstr>
      <vt:lpstr>공개키인증서 </vt:lpstr>
      <vt:lpstr>공개키인증서 </vt:lpstr>
      <vt:lpstr>2. 공개키기반구조(PKI)</vt:lpstr>
      <vt:lpstr>인증기관</vt:lpstr>
      <vt:lpstr>인증기관 </vt:lpstr>
      <vt:lpstr>PKI 서비스 흐름도</vt:lpstr>
      <vt:lpstr>3. 공인인증서</vt:lpstr>
      <vt:lpstr>공인인증서</vt:lpstr>
      <vt:lpstr>공인인증체계</vt:lpstr>
      <vt:lpstr>전자정부에서의 활용 </vt:lpstr>
      <vt:lpstr>공인인증서 발급 절차</vt:lpstr>
      <vt:lpstr>공인인증기관이 제공하는 서비스 </vt:lpstr>
      <vt:lpstr>공인인증서</vt:lpstr>
      <vt:lpstr>공인인증서 정보 보기</vt:lpstr>
      <vt:lpstr>실시간 상태조회 서비스(OCSP)</vt:lpstr>
      <vt:lpstr>시점확인 서비스(TSA)</vt:lpstr>
      <vt:lpstr>4. 인증서 폐기 </vt:lpstr>
      <vt:lpstr>WANTED! 공개수배전단</vt:lpstr>
      <vt:lpstr>인증서 폐기 목록</vt:lpstr>
      <vt:lpstr>인증서 폐기 목록</vt:lpstr>
      <vt:lpstr>인증서 폐기 목록</vt:lpstr>
      <vt:lpstr>5. 인코딩과 저장형식 </vt:lpstr>
      <vt:lpstr>Base64 인코딩 </vt:lpstr>
      <vt:lpstr>ASCII 와 Base64</vt:lpstr>
      <vt:lpstr>Base64 인코딩 </vt:lpstr>
      <vt:lpstr>ASN.1 표현법 </vt:lpstr>
      <vt:lpstr>X.509 인증서의 ASN.1 표현</vt:lpstr>
      <vt:lpstr>인증서 인코딩 </vt:lpstr>
      <vt:lpstr>인증서 관련 확장자</vt:lpstr>
      <vt:lpstr>6. OpenSSL</vt:lpstr>
      <vt:lpstr>OpenSSL 설치 </vt:lpstr>
      <vt:lpstr>OpenSSL 자주 쓰는 명령어 사용법</vt:lpstr>
      <vt:lpstr>OpenSSL 명령어 활용 </vt:lpstr>
      <vt:lpstr>OpenSSL 명령어 활용 </vt:lpstr>
      <vt:lpstr>OpenSSL 명령어 활용 </vt:lpstr>
      <vt:lpstr>OpenSSL 명령어 활용 </vt:lpstr>
      <vt:lpstr>OpenSSL로 인증기관 운영하기 </vt:lpstr>
      <vt:lpstr>OpenSSL로 인증기관 운영하기 </vt:lpstr>
      <vt:lpstr>OpenSSL로 인증기관 운영하기 </vt:lpstr>
      <vt:lpstr>OpenSSL로 인증기관 운영하기 </vt:lpstr>
      <vt:lpstr>발급된 서버 인증서</vt:lpstr>
      <vt:lpstr>인증서 포맷 변경 </vt:lpstr>
      <vt:lpstr>인증서 내용 보기 </vt:lpstr>
      <vt:lpstr>SSL 인증서 활용 예제 </vt:lpstr>
      <vt:lpstr>SSL 인증서 활용 예제 </vt:lpstr>
      <vt:lpstr>SSL 인증서 활용 예제 </vt:lpstr>
      <vt:lpstr>SSL 인증서 활용 예제 </vt:lpstr>
      <vt:lpstr>SSL 인증서 활용 예제 </vt:lpstr>
      <vt:lpstr>SSL 인증서 활용 예제 </vt:lpstr>
      <vt:lpstr>SSL 인증서 활용 예제 </vt:lpstr>
      <vt:lpstr>7. 인증서 프로그래밍  </vt:lpstr>
      <vt:lpstr>Bouncycastle 활용 </vt:lpstr>
      <vt:lpstr>Bouncycastle 활용 </vt:lpstr>
      <vt:lpstr>인증서 저장 파일 포맷</vt:lpstr>
      <vt:lpstr>인증서 저장 파일 포맷</vt:lpstr>
      <vt:lpstr>공인인증서 읽어오기 </vt:lpstr>
      <vt:lpstr>예제: CertViewExample.java</vt:lpstr>
      <vt:lpstr>공인인증서 검증하기 </vt:lpstr>
      <vt:lpstr>인증경로</vt:lpstr>
      <vt:lpstr>공인인증서 검증하기 </vt:lpstr>
      <vt:lpstr>공인인증서 검증하기 </vt:lpstr>
      <vt:lpstr>인증서 종합 예제 </vt:lpstr>
      <vt:lpstr>3개의 함수 선언 </vt:lpstr>
      <vt:lpstr>3개의 함수 선언 </vt:lpstr>
      <vt:lpstr>3개의 함수 선언 </vt:lpstr>
      <vt:lpstr>3개의 함수 선언 </vt:lpstr>
      <vt:lpstr>3개의 함수 선언 </vt:lpstr>
      <vt:lpstr>인증서폐지목록 (CRL)</vt:lpstr>
      <vt:lpstr>인증서폐지목록 (CRL)</vt:lpstr>
      <vt:lpstr>인증서폐지목록 (CRL)</vt:lpstr>
      <vt:lpstr>1. 키생성 및 인증서 발급 </vt:lpstr>
      <vt:lpstr>1. 키생성 및 인증서 발급 </vt:lpstr>
      <vt:lpstr>2. 인증서취소목록(CRL) 생성 및 검증</vt:lpstr>
      <vt:lpstr>3. 인증서 파일 저장, 읽어오기 </vt:lpstr>
      <vt:lpstr>4. 개인키 파일저장, 읽어오기</vt:lpstr>
      <vt:lpstr>4. 개인키 파일저장, 읽어오기</vt:lpstr>
      <vt:lpstr>5. RSA 암호화, 복호화</vt:lpstr>
      <vt:lpstr>5. RSA 암호화, 복호화</vt:lpstr>
      <vt:lpstr>6. RSA 서명, 검증</vt:lpstr>
      <vt:lpstr>6. RSA 서명, 검증</vt:lpstr>
      <vt:lpstr>7. 인증서 유효성 검사</vt:lpstr>
      <vt:lpstr>8. CRL의 파일 저장, 파일에서 읽어오기</vt:lpstr>
      <vt:lpstr>8. CRL의 파일 저장, 파일에서 읽어오기</vt:lpstr>
      <vt:lpstr>9. 인증서 디렉토리</vt:lpstr>
      <vt:lpstr>10. 인증 경로 생성 및 검증</vt:lpstr>
      <vt:lpstr>10. 인증 경로 생성 및 검증</vt:lpstr>
      <vt:lpstr>10. 인증 경로 생성 및 검증</vt:lpstr>
      <vt:lpstr>실습과제 #4. 인터넷 지불 서비스 설계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Kitae</dc:creator>
  <cp:lastModifiedBy>Windows 사용자</cp:lastModifiedBy>
  <cp:revision>310</cp:revision>
  <dcterms:created xsi:type="dcterms:W3CDTF">2011-08-27T14:53:28Z</dcterms:created>
  <dcterms:modified xsi:type="dcterms:W3CDTF">2019-01-31T02:51:04Z</dcterms:modified>
</cp:coreProperties>
</file>