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9"/>
  </p:notesMasterIdLst>
  <p:sldIdLst>
    <p:sldId id="256" r:id="rId2"/>
    <p:sldId id="333" r:id="rId3"/>
    <p:sldId id="322" r:id="rId4"/>
    <p:sldId id="337" r:id="rId5"/>
    <p:sldId id="335" r:id="rId6"/>
    <p:sldId id="336" r:id="rId7"/>
    <p:sldId id="339" r:id="rId8"/>
    <p:sldId id="345" r:id="rId9"/>
    <p:sldId id="344" r:id="rId10"/>
    <p:sldId id="346" r:id="rId11"/>
    <p:sldId id="355" r:id="rId12"/>
    <p:sldId id="334" r:id="rId13"/>
    <p:sldId id="350" r:id="rId14"/>
    <p:sldId id="356" r:id="rId15"/>
    <p:sldId id="283" r:id="rId16"/>
    <p:sldId id="341" r:id="rId17"/>
    <p:sldId id="342" r:id="rId18"/>
    <p:sldId id="351" r:id="rId19"/>
    <p:sldId id="343" r:id="rId20"/>
    <p:sldId id="285" r:id="rId21"/>
    <p:sldId id="352" r:id="rId22"/>
    <p:sldId id="353" r:id="rId23"/>
    <p:sldId id="354" r:id="rId24"/>
    <p:sldId id="358" r:id="rId25"/>
    <p:sldId id="363" r:id="rId26"/>
    <p:sldId id="364" r:id="rId27"/>
    <p:sldId id="365" r:id="rId28"/>
    <p:sldId id="366" r:id="rId29"/>
    <p:sldId id="361" r:id="rId30"/>
    <p:sldId id="359" r:id="rId31"/>
    <p:sldId id="360" r:id="rId32"/>
    <p:sldId id="367" r:id="rId33"/>
    <p:sldId id="368" r:id="rId34"/>
    <p:sldId id="369" r:id="rId35"/>
    <p:sldId id="370" r:id="rId36"/>
    <p:sldId id="371" r:id="rId37"/>
    <p:sldId id="362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5" d="100"/>
          <a:sy n="95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2019-01-31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kjur.github.io/jsrsasign/sample-rsasign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ouncycastle.org/latest_release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2.png"/><Relationship Id="rId7" Type="http://schemas.openxmlformats.org/officeDocument/2006/relationships/image" Target="../media/image30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10" Type="http://schemas.openxmlformats.org/officeDocument/2006/relationships/image" Target="../media/image29.gif"/><Relationship Id="rId4" Type="http://schemas.openxmlformats.org/officeDocument/2006/relationships/image" Target="../media/image28.wmf"/><Relationship Id="rId9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smtClean="0"/>
              <a:t>3.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전자서명 알고리즘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RSA</a:t>
            </a:r>
          </a:p>
          <a:p>
            <a:r>
              <a:rPr lang="en-US" altLang="ko-KR" dirty="0" err="1" smtClean="0"/>
              <a:t>ElGamal</a:t>
            </a:r>
            <a:endParaRPr lang="en-US" altLang="ko-KR" dirty="0" smtClean="0"/>
          </a:p>
          <a:p>
            <a:r>
              <a:rPr lang="en-US" altLang="ko-KR" dirty="0" smtClean="0"/>
              <a:t>DSA </a:t>
            </a:r>
          </a:p>
          <a:p>
            <a:pPr lvl="1"/>
            <a:r>
              <a:rPr lang="en-US" altLang="ko-KR" dirty="0" smtClean="0"/>
              <a:t>NIST</a:t>
            </a:r>
            <a:r>
              <a:rPr lang="ko-KR" altLang="en-US" dirty="0"/>
              <a:t>에서 </a:t>
            </a:r>
            <a:r>
              <a:rPr lang="en-US" altLang="ko-KR" dirty="0"/>
              <a:t>1991</a:t>
            </a:r>
            <a:r>
              <a:rPr lang="ko-KR" altLang="en-US" dirty="0"/>
              <a:t>년 미국전자서명 표준으로 </a:t>
            </a:r>
            <a:r>
              <a:rPr lang="ko-KR" altLang="en-US" dirty="0" smtClean="0"/>
              <a:t>제안</a:t>
            </a:r>
            <a:endParaRPr lang="en-US" altLang="ko-KR" dirty="0" smtClean="0"/>
          </a:p>
          <a:p>
            <a:r>
              <a:rPr lang="en-US" altLang="ko-KR" dirty="0" smtClean="0"/>
              <a:t>Nyberg-</a:t>
            </a:r>
            <a:r>
              <a:rPr lang="en-US" altLang="ko-KR" dirty="0" err="1" smtClean="0"/>
              <a:t>Rueppel</a:t>
            </a:r>
            <a:endParaRPr lang="en-US" altLang="ko-KR" dirty="0" smtClean="0"/>
          </a:p>
          <a:p>
            <a:r>
              <a:rPr lang="en-US" altLang="ko-KR" dirty="0" smtClean="0"/>
              <a:t>KCDSA</a:t>
            </a:r>
          </a:p>
          <a:p>
            <a:pPr lvl="1"/>
            <a:r>
              <a:rPr lang="ko-KR" altLang="en-US" dirty="0" smtClean="0"/>
              <a:t>한국의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전자서명 표준 </a:t>
            </a:r>
            <a:endParaRPr lang="en-US" altLang="ko-KR" dirty="0" smtClean="0"/>
          </a:p>
          <a:p>
            <a:r>
              <a:rPr lang="en-US" altLang="ko-KR" dirty="0" smtClean="0"/>
              <a:t>ECDSA </a:t>
            </a:r>
          </a:p>
          <a:p>
            <a:pPr lvl="1"/>
            <a:r>
              <a:rPr lang="ko-KR" altLang="en-US" dirty="0" smtClean="0"/>
              <a:t>타원곡선기반 </a:t>
            </a:r>
            <a:r>
              <a:rPr lang="en-US" altLang="ko-KR" dirty="0" smtClean="0"/>
              <a:t>DSA </a:t>
            </a:r>
            <a:r>
              <a:rPr lang="ko-KR" altLang="en-US" dirty="0" smtClean="0"/>
              <a:t>전자서명 </a:t>
            </a:r>
            <a:endParaRPr lang="en-US" altLang="ko-KR" dirty="0" smtClean="0"/>
          </a:p>
          <a:p>
            <a:r>
              <a:rPr lang="en-US" altLang="ko-KR" dirty="0" smtClean="0"/>
              <a:t>GQ</a:t>
            </a:r>
          </a:p>
          <a:p>
            <a:r>
              <a:rPr lang="en-US" altLang="ko-KR" dirty="0" err="1" smtClean="0"/>
              <a:t>Schnorr</a:t>
            </a:r>
            <a:r>
              <a:rPr lang="en-US" altLang="ko-KR" dirty="0"/>
              <a:t>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003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전자서명은 </a:t>
            </a:r>
            <a:r>
              <a:rPr lang="en-US" altLang="ko-KR" dirty="0" smtClean="0"/>
              <a:t>RSA </a:t>
            </a:r>
            <a:r>
              <a:rPr lang="ko-KR" altLang="en-US" dirty="0" smtClean="0"/>
              <a:t>공개키 암호화의 반대 연산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서명생성</a:t>
            </a:r>
            <a:r>
              <a:rPr lang="en-US" altLang="ko-KR" dirty="0" smtClean="0"/>
              <a:t>(sign) : </a:t>
            </a:r>
            <a:r>
              <a:rPr lang="ko-KR" altLang="en-US" dirty="0" smtClean="0"/>
              <a:t>개인키 이용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서명검증</a:t>
            </a:r>
            <a:r>
              <a:rPr lang="en-US" altLang="ko-KR" dirty="0" smtClean="0"/>
              <a:t>(verify) : </a:t>
            </a:r>
            <a:r>
              <a:rPr lang="ko-KR" altLang="en-US" dirty="0" smtClean="0"/>
              <a:t>공개키 이용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전자서명은 </a:t>
            </a:r>
            <a:r>
              <a:rPr lang="ko-KR" altLang="en-US" dirty="0" err="1" smtClean="0"/>
              <a:t>해쉬함수와</a:t>
            </a:r>
            <a:r>
              <a:rPr lang="ko-KR" altLang="en-US" dirty="0" smtClean="0"/>
              <a:t> 함께 사용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전자서명은 </a:t>
            </a:r>
            <a:r>
              <a:rPr lang="ko-KR" altLang="en-US" dirty="0" err="1" smtClean="0"/>
              <a:t>공개키암호</a:t>
            </a:r>
            <a:r>
              <a:rPr lang="ko-KR" altLang="en-US" dirty="0" smtClean="0"/>
              <a:t> 연산을 사용하므</a:t>
            </a:r>
            <a:r>
              <a:rPr lang="ko-KR" altLang="en-US" dirty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속도가 느림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메시지 전체에 대해 서명연산을 하지 않고 메시지의 </a:t>
            </a:r>
            <a:r>
              <a:rPr lang="ko-KR" altLang="en-US" dirty="0" err="1" smtClean="0"/>
              <a:t>해쉬값에</a:t>
            </a:r>
            <a:r>
              <a:rPr lang="ko-KR" altLang="en-US" dirty="0" smtClean="0"/>
              <a:t> 대해 서명연산을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회만 수행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계산량과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통신량을</a:t>
            </a:r>
            <a:r>
              <a:rPr lang="ko-KR" altLang="en-US" dirty="0" smtClean="0"/>
              <a:t> 크게 줄일 수 있음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서명자의 신분 인증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인증기관이 발행한 인증서를 이용하여 서명자의 신분 인증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304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RSA </a:t>
            </a:r>
            <a:r>
              <a:rPr lang="ko-KR" altLang="en-US" dirty="0" smtClean="0"/>
              <a:t>전자서명 테스트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kjur.github.io/jsrsasign/sample-rsasign.html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1" y="2060848"/>
            <a:ext cx="8128450" cy="40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9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DSA (Digital Signature Algorithm)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1991</a:t>
            </a:r>
            <a:r>
              <a:rPr lang="ko-KR" altLang="en-US" dirty="0"/>
              <a:t>년 </a:t>
            </a:r>
            <a:r>
              <a:rPr lang="en-US" altLang="ko-KR" dirty="0"/>
              <a:t>NIST</a:t>
            </a:r>
            <a:r>
              <a:rPr lang="ko-KR" altLang="en-US" dirty="0"/>
              <a:t>에서는 </a:t>
            </a:r>
            <a:r>
              <a:rPr lang="en-US" altLang="ko-KR" dirty="0"/>
              <a:t>DSS</a:t>
            </a:r>
            <a:r>
              <a:rPr lang="ko-KR" altLang="en-US" dirty="0"/>
              <a:t>에서 사용할 </a:t>
            </a:r>
            <a:r>
              <a:rPr lang="en-US" altLang="ko-KR" dirty="0"/>
              <a:t>DSA</a:t>
            </a:r>
            <a:r>
              <a:rPr lang="ko-KR" altLang="en-US" dirty="0"/>
              <a:t>을 제안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DSS</a:t>
            </a:r>
            <a:r>
              <a:rPr lang="ko-KR" altLang="en-US" dirty="0"/>
              <a:t>는 전자서명의 </a:t>
            </a:r>
            <a:r>
              <a:rPr lang="ko-KR" altLang="en-US" dirty="0" smtClean="0"/>
              <a:t>표준 이름이고 </a:t>
            </a:r>
            <a:r>
              <a:rPr lang="ko-KR" altLang="en-US" dirty="0"/>
              <a:t>이 표준안에서 사용되는 </a:t>
            </a:r>
            <a:r>
              <a:rPr lang="ko-KR" altLang="en-US" dirty="0" smtClean="0"/>
              <a:t>알고리즘이 </a:t>
            </a:r>
            <a:r>
              <a:rPr lang="en-US" altLang="ko-KR" dirty="0" smtClean="0"/>
              <a:t>DSA</a:t>
            </a:r>
            <a:r>
              <a:rPr lang="ko-KR" altLang="en-US" dirty="0" smtClean="0"/>
              <a:t>임</a:t>
            </a:r>
            <a:r>
              <a:rPr lang="en-US" altLang="ko-KR" dirty="0" smtClean="0"/>
              <a:t>. </a:t>
            </a:r>
            <a:r>
              <a:rPr lang="en-US" altLang="ko-KR" dirty="0"/>
              <a:t>(</a:t>
            </a:r>
            <a:r>
              <a:rPr lang="ko-KR" altLang="en-US" dirty="0"/>
              <a:t>미국 연방 표준 서명 알고리즘</a:t>
            </a:r>
            <a:r>
              <a:rPr lang="en-US" altLang="ko-KR" dirty="0"/>
              <a:t>)  </a:t>
            </a:r>
            <a:endParaRPr lang="en-US" altLang="ko-KR" dirty="0" smtClean="0"/>
          </a:p>
          <a:p>
            <a:r>
              <a:rPr lang="ko-KR" altLang="en-US" dirty="0" smtClean="0"/>
              <a:t>이산대수문제의 </a:t>
            </a:r>
            <a:r>
              <a:rPr lang="ko-KR" altLang="en-US" dirty="0"/>
              <a:t>어려움을 안정성의 바탕으로 삼음 </a:t>
            </a:r>
            <a:endParaRPr lang="en-US" altLang="ko-KR" dirty="0"/>
          </a:p>
          <a:p>
            <a:pPr lvl="1"/>
            <a:r>
              <a:rPr lang="en-US" altLang="ko-KR" dirty="0" smtClean="0"/>
              <a:t>Y=</a:t>
            </a:r>
            <a:r>
              <a:rPr lang="en-US" altLang="ko-KR" dirty="0" err="1" smtClean="0"/>
              <a:t>g^x</a:t>
            </a:r>
            <a:r>
              <a:rPr lang="en-US" altLang="ko-KR" dirty="0" smtClean="0"/>
              <a:t> </a:t>
            </a:r>
            <a:r>
              <a:rPr lang="en-US" altLang="ko-KR" dirty="0"/>
              <a:t>mod p </a:t>
            </a:r>
            <a:r>
              <a:rPr lang="ko-KR" altLang="en-US" dirty="0"/>
              <a:t>에서 </a:t>
            </a:r>
            <a:r>
              <a:rPr lang="en-US" altLang="ko-KR" dirty="0"/>
              <a:t>Y, g, p</a:t>
            </a:r>
            <a:r>
              <a:rPr lang="ko-KR" altLang="en-US" dirty="0"/>
              <a:t>을 공개하더라도 </a:t>
            </a:r>
            <a:r>
              <a:rPr lang="en-US" altLang="ko-KR" dirty="0"/>
              <a:t>x</a:t>
            </a:r>
            <a:r>
              <a:rPr lang="ko-KR" altLang="en-US" dirty="0"/>
              <a:t>를 계산하기 어렵다는 가정 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1026" name="Picture 2" descr="Image result for dsa 전자서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0"/>
            <a:ext cx="3960440" cy="29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6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ECDSA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타원곡선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전자서명 알고리즘</a:t>
            </a:r>
            <a:r>
              <a:rPr lang="en-US" altLang="ko-KR" dirty="0" smtClean="0"/>
              <a:t>(Elliptic Curve Digital Signature Algorithm)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2050" name="Picture 2" descr="http://www.epnc.co.kr/news/photo/201403/47219_4617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24" y="2348880"/>
            <a:ext cx="5715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8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JCA/JCE</a:t>
            </a:r>
            <a:r>
              <a:rPr lang="ko-KR" altLang="en-US" dirty="0" smtClean="0"/>
              <a:t>에서의 전자서명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err="1" smtClean="0"/>
              <a:t>java.security.Signature</a:t>
            </a:r>
            <a:r>
              <a:rPr lang="en-US" altLang="ko-KR" b="1" dirty="0" smtClean="0"/>
              <a:t> </a:t>
            </a:r>
            <a:r>
              <a:rPr lang="ko-KR" altLang="en-US" dirty="0" smtClean="0"/>
              <a:t>클래스를 사용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공개키</a:t>
            </a:r>
            <a:r>
              <a:rPr lang="en-US" altLang="ko-KR" dirty="0" smtClean="0"/>
              <a:t>/</a:t>
            </a:r>
            <a:r>
              <a:rPr lang="ko-KR" altLang="en-US" dirty="0" smtClean="0"/>
              <a:t>개인키 생성 방식은 </a:t>
            </a:r>
            <a:r>
              <a:rPr lang="ko-KR" altLang="en-US" dirty="0" err="1" smtClean="0"/>
              <a:t>공개키암호와</a:t>
            </a:r>
            <a:r>
              <a:rPr lang="ko-KR" altLang="en-US" dirty="0" smtClean="0"/>
              <a:t> 동일 </a:t>
            </a:r>
            <a:endParaRPr lang="en-US" altLang="ko-KR" dirty="0" smtClean="0"/>
          </a:p>
          <a:p>
            <a:pPr lvl="1"/>
            <a:r>
              <a:rPr lang="en-US" altLang="ko-KR" dirty="0" err="1"/>
              <a:t>getInstance</a:t>
            </a:r>
            <a:r>
              <a:rPr lang="en-US" altLang="ko-KR" dirty="0"/>
              <a:t>( ) </a:t>
            </a:r>
            <a:r>
              <a:rPr lang="ko-KR" altLang="en-US" dirty="0" err="1"/>
              <a:t>메소드를</a:t>
            </a:r>
            <a:r>
              <a:rPr lang="ko-KR" altLang="en-US" dirty="0"/>
              <a:t> </a:t>
            </a:r>
            <a:r>
              <a:rPr lang="ko-KR" altLang="en-US" dirty="0" smtClean="0"/>
              <a:t>호출해서 서명 객체 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 알고리즘은 “</a:t>
            </a:r>
            <a:r>
              <a:rPr lang="en-US" altLang="ko-KR" dirty="0"/>
              <a:t>&lt;</a:t>
            </a:r>
            <a:r>
              <a:rPr lang="ko-KR" altLang="en-US" dirty="0"/>
              <a:t>해시 함수</a:t>
            </a:r>
            <a:r>
              <a:rPr lang="en-US" altLang="ko-KR" dirty="0"/>
              <a:t>&gt;with&lt;</a:t>
            </a:r>
            <a:r>
              <a:rPr lang="ko-KR" altLang="en-US" dirty="0"/>
              <a:t>서명 알고리즘</a:t>
            </a:r>
            <a:r>
              <a:rPr lang="en-US" altLang="ko-KR" dirty="0"/>
              <a:t>&gt;</a:t>
            </a:r>
            <a:r>
              <a:rPr lang="ko-KR" altLang="en-US" dirty="0"/>
              <a:t>” 형태로 사용</a:t>
            </a:r>
          </a:p>
          <a:p>
            <a:pPr lvl="1"/>
            <a:endParaRPr lang="en-US" altLang="ko-KR" dirty="0" smtClean="0"/>
          </a:p>
          <a:p>
            <a:pPr marL="365760" lvl="1" indent="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356992"/>
            <a:ext cx="65617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Signature.getInstance</a:t>
            </a:r>
            <a:r>
              <a:rPr lang="en-US" altLang="ko-KR" dirty="0"/>
              <a:t>(“SHA1withRSA”);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31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Signature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Signature </a:t>
            </a:r>
            <a:r>
              <a:rPr lang="ko-KR" altLang="en-US" dirty="0"/>
              <a:t>클래스를 이용한 전자서명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86452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8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Signature </a:t>
            </a:r>
            <a:r>
              <a:rPr lang="ko-KR" altLang="en-US" dirty="0"/>
              <a:t>클래스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1359"/>
            <a:ext cx="78676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6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전자서명을 위한 </a:t>
            </a:r>
            <a:r>
              <a:rPr lang="ko-KR" altLang="en-US" dirty="0" err="1" smtClean="0"/>
              <a:t>키생성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DSA (Digital Signature Algorithm)</a:t>
            </a:r>
          </a:p>
          <a:p>
            <a:r>
              <a:rPr lang="en-US" altLang="ko-KR" dirty="0" smtClean="0"/>
              <a:t>RSA (</a:t>
            </a:r>
            <a:r>
              <a:rPr lang="en-US" altLang="ko-KR" dirty="0" err="1" smtClean="0"/>
              <a:t>Rivest</a:t>
            </a:r>
            <a:r>
              <a:rPr lang="en-US" altLang="ko-KR" dirty="0" smtClean="0"/>
              <a:t> Shamir </a:t>
            </a:r>
            <a:r>
              <a:rPr lang="en-US" altLang="ko-KR" dirty="0" err="1" smtClean="0"/>
              <a:t>Adleman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EC (Elliptic Curve, </a:t>
            </a:r>
            <a:r>
              <a:rPr lang="ko-KR" altLang="en-US" dirty="0" smtClean="0"/>
              <a:t>타원곡선 암호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7577286" cy="17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1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전자서명 알고리즘 선택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4879"/>
            <a:ext cx="7303541" cy="486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83569" y="2234919"/>
            <a:ext cx="74757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RSA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83567" y="3747087"/>
            <a:ext cx="74757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DSA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83568" y="4683191"/>
            <a:ext cx="74757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EC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3936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 smtClean="0"/>
              <a:t>키생성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알고리</a:t>
            </a:r>
            <a:r>
              <a:rPr lang="ko-KR" altLang="en-US" sz="1400" dirty="0"/>
              <a:t>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0957" y="13936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전자서명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알고리</a:t>
            </a:r>
            <a:r>
              <a:rPr lang="ko-KR" altLang="en-US" sz="1400" dirty="0"/>
              <a:t>즘</a:t>
            </a:r>
          </a:p>
        </p:txBody>
      </p:sp>
    </p:spTree>
    <p:extLst>
      <p:ext uri="{BB962C8B-B14F-4D97-AF65-F5344CB8AC3E}">
        <p14:creationId xmlns:p14="http://schemas.microsoft.com/office/powerpoint/2010/main" val="360316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강의</a:t>
            </a:r>
            <a:r>
              <a:rPr lang="en-US" altLang="ko-KR" dirty="0"/>
              <a:t> </a:t>
            </a:r>
            <a:r>
              <a:rPr lang="ko-KR" altLang="en-US" dirty="0"/>
              <a:t>개요 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자바프로그래밍 기초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자바</a:t>
            </a:r>
            <a:r>
              <a:rPr lang="en-US" altLang="ko-KR" dirty="0"/>
              <a:t> </a:t>
            </a:r>
            <a:r>
              <a:rPr lang="ko-KR" altLang="en-US" dirty="0"/>
              <a:t>네트워크 프로그래밍 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자바 </a:t>
            </a:r>
            <a:r>
              <a:rPr lang="en-US" altLang="ko-KR" dirty="0"/>
              <a:t>GUI </a:t>
            </a:r>
            <a:r>
              <a:rPr lang="ko-KR" altLang="en-US" dirty="0"/>
              <a:t>프로그래밍 </a:t>
            </a:r>
            <a:endParaRPr lang="en-US" altLang="ko-KR"/>
          </a:p>
          <a:p>
            <a:r>
              <a:rPr lang="en-US" altLang="ko-KR" smtClean="0"/>
              <a:t>5</a:t>
            </a:r>
            <a:r>
              <a:rPr lang="en-US" altLang="ko-KR" dirty="0" smtClean="0"/>
              <a:t>. JCA/JCE </a:t>
            </a:r>
            <a:r>
              <a:rPr lang="ko-KR" altLang="en-US" dirty="0" smtClean="0"/>
              <a:t>암호 프로그래밍 </a:t>
            </a:r>
            <a:endParaRPr lang="en-US" altLang="ko-KR" dirty="0" smtClean="0"/>
          </a:p>
          <a:p>
            <a:r>
              <a:rPr lang="en-US" altLang="ko-KR" dirty="0" smtClean="0"/>
              <a:t>6. </a:t>
            </a:r>
            <a:r>
              <a:rPr lang="ko-KR" altLang="en-US" dirty="0" err="1" smtClean="0"/>
              <a:t>해쉬함수</a:t>
            </a:r>
            <a:r>
              <a:rPr lang="en-US" altLang="ko-KR" dirty="0" smtClean="0"/>
              <a:t>, MAC, </a:t>
            </a:r>
            <a:r>
              <a:rPr lang="ko-KR" altLang="en-US" dirty="0" smtClean="0"/>
              <a:t>패스워드 기반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,</a:t>
            </a:r>
            <a:r>
              <a:rPr lang="ko-KR" altLang="en-US" dirty="0" smtClean="0"/>
              <a:t> 파일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공개키 암호</a:t>
            </a:r>
            <a:endParaRPr lang="en-US" altLang="ko-KR" dirty="0"/>
          </a:p>
          <a:p>
            <a:r>
              <a:rPr lang="en-US" altLang="ko-KR" b="1" dirty="0" smtClean="0"/>
              <a:t>9. </a:t>
            </a:r>
            <a:r>
              <a:rPr lang="ko-KR" altLang="en-US" b="1" dirty="0" smtClean="0"/>
              <a:t>전자서명</a:t>
            </a:r>
            <a:r>
              <a:rPr lang="en-US" altLang="ko-KR" b="1" dirty="0" smtClean="0"/>
              <a:t> </a:t>
            </a:r>
          </a:p>
          <a:p>
            <a:r>
              <a:rPr lang="en-US" altLang="ko-KR" dirty="0" smtClean="0"/>
              <a:t>10. </a:t>
            </a:r>
            <a:r>
              <a:rPr lang="ko-KR" altLang="en-US" dirty="0" smtClean="0"/>
              <a:t>인증서와 </a:t>
            </a:r>
            <a:r>
              <a:rPr lang="ko-KR" altLang="en-US" dirty="0" err="1" smtClean="0"/>
              <a:t>공개키기반구조</a:t>
            </a:r>
            <a:r>
              <a:rPr lang="en-US" altLang="ko-KR" dirty="0" smtClean="0"/>
              <a:t>(PKI)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11. 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/</a:t>
            </a:r>
            <a:r>
              <a:rPr lang="ko-KR" altLang="en-US" dirty="0" smtClean="0"/>
              <a:t>프로토콜 구현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4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SignatureExample.java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0565" y="1484784"/>
            <a:ext cx="756271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// </a:t>
            </a:r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r>
              <a:rPr lang="en-US" altLang="ko-KR" dirty="0" smtClean="0"/>
              <a:t>public </a:t>
            </a:r>
            <a:r>
              <a:rPr lang="en-US" altLang="ko-KR" dirty="0"/>
              <a:t>static byte[] </a:t>
            </a:r>
            <a:r>
              <a:rPr lang="en-US" altLang="ko-KR" b="1" dirty="0"/>
              <a:t>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 </a:t>
            </a:r>
            <a:r>
              <a:rPr lang="en-US" altLang="ko-KR" dirty="0" err="1"/>
              <a:t>privateKey</a:t>
            </a:r>
            <a:r>
              <a:rPr lang="en-US" altLang="ko-KR" dirty="0"/>
              <a:t>, byte[] </a:t>
            </a:r>
            <a:r>
              <a:rPr lang="en-US" altLang="ko-KR" dirty="0" err="1"/>
              <a:t>plainData</a:t>
            </a:r>
            <a:r>
              <a:rPr lang="en-US" altLang="ko-KR" dirty="0"/>
              <a:t>) throws</a:t>
            </a:r>
          </a:p>
          <a:p>
            <a:r>
              <a:rPr lang="en-US" altLang="ko-KR" dirty="0" err="1"/>
              <a:t>GeneralSecurityException</a:t>
            </a:r>
            <a:r>
              <a:rPr lang="en-US" altLang="ko-KR" dirty="0"/>
              <a:t> {</a:t>
            </a:r>
          </a:p>
          <a:p>
            <a:pPr lvl="1"/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("SHA256withRSA");</a:t>
            </a:r>
          </a:p>
          <a:p>
            <a:pPr lvl="1"/>
            <a:r>
              <a:rPr lang="en-US" altLang="ko-KR" dirty="0" err="1"/>
              <a:t>signature.initSign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);</a:t>
            </a:r>
          </a:p>
          <a:p>
            <a:pPr lvl="1"/>
            <a:r>
              <a:rPr lang="en-US" altLang="ko-KR" dirty="0" err="1"/>
              <a:t>signature.update</a:t>
            </a:r>
            <a:r>
              <a:rPr lang="en-US" altLang="ko-KR" dirty="0"/>
              <a:t>(</a:t>
            </a:r>
            <a:r>
              <a:rPr lang="en-US" altLang="ko-KR" dirty="0" err="1"/>
              <a:t>plainData</a:t>
            </a:r>
            <a:r>
              <a:rPr lang="en-US" altLang="ko-KR" dirty="0"/>
              <a:t>);</a:t>
            </a:r>
          </a:p>
          <a:p>
            <a:pPr lvl="1"/>
            <a:r>
              <a:rPr lang="en-US" altLang="ko-KR" dirty="0"/>
              <a:t>byte[] </a:t>
            </a:r>
            <a:r>
              <a:rPr lang="en-US" altLang="ko-KR" dirty="0" err="1"/>
              <a:t>signatureData</a:t>
            </a:r>
            <a:r>
              <a:rPr lang="en-US" altLang="ko-KR" dirty="0"/>
              <a:t> = </a:t>
            </a:r>
            <a:r>
              <a:rPr lang="en-US" altLang="ko-KR" dirty="0" err="1"/>
              <a:t>signature.sign</a:t>
            </a:r>
            <a:r>
              <a:rPr lang="en-US" altLang="ko-KR" dirty="0"/>
              <a:t>();</a:t>
            </a:r>
          </a:p>
          <a:p>
            <a:pPr lvl="1"/>
            <a:r>
              <a:rPr lang="en-US" altLang="ko-KR" dirty="0"/>
              <a:t>return </a:t>
            </a:r>
            <a:r>
              <a:rPr lang="en-US" altLang="ko-KR" dirty="0" err="1"/>
              <a:t>signatureData</a:t>
            </a:r>
            <a:r>
              <a:rPr lang="en-US" altLang="ko-KR" dirty="0"/>
              <a:t>;</a:t>
            </a:r>
          </a:p>
          <a:p>
            <a:r>
              <a:rPr lang="en-US" altLang="ko-KR" dirty="0"/>
              <a:t>}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// </a:t>
            </a:r>
            <a:r>
              <a:rPr lang="ko-KR" altLang="en-US" dirty="0" smtClean="0"/>
              <a:t>전자서명 검증</a:t>
            </a:r>
            <a:endParaRPr lang="ko-KR" altLang="en-US" dirty="0"/>
          </a:p>
          <a:p>
            <a:r>
              <a:rPr lang="en-US" altLang="ko-KR" dirty="0"/>
              <a:t>public static </a:t>
            </a:r>
            <a:r>
              <a:rPr lang="en-US" altLang="ko-KR" dirty="0" err="1"/>
              <a:t>boolean</a:t>
            </a:r>
            <a:r>
              <a:rPr lang="en-US" altLang="ko-KR" dirty="0"/>
              <a:t> </a:t>
            </a:r>
            <a:r>
              <a:rPr lang="en-US" altLang="ko-KR" b="1" dirty="0"/>
              <a:t>verify</a:t>
            </a:r>
            <a:r>
              <a:rPr lang="en-US" altLang="ko-KR" dirty="0"/>
              <a:t>(</a:t>
            </a:r>
            <a:r>
              <a:rPr lang="en-US" altLang="ko-KR" dirty="0" err="1"/>
              <a:t>PublicKey</a:t>
            </a:r>
            <a:r>
              <a:rPr lang="en-US" altLang="ko-KR" dirty="0"/>
              <a:t> </a:t>
            </a:r>
            <a:r>
              <a:rPr lang="en-US" altLang="ko-KR" dirty="0" err="1"/>
              <a:t>publicKey</a:t>
            </a:r>
            <a:r>
              <a:rPr lang="en-US" altLang="ko-KR" dirty="0"/>
              <a:t>, byte[] </a:t>
            </a:r>
            <a:r>
              <a:rPr lang="en-US" altLang="ko-KR" dirty="0" err="1"/>
              <a:t>signatureData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byte[] </a:t>
            </a:r>
            <a:r>
              <a:rPr lang="en-US" altLang="ko-KR" dirty="0" err="1"/>
              <a:t>plainData</a:t>
            </a:r>
            <a:r>
              <a:rPr lang="en-US" altLang="ko-KR" dirty="0"/>
              <a:t>) throws </a:t>
            </a:r>
            <a:r>
              <a:rPr lang="en-US" altLang="ko-KR" dirty="0" err="1"/>
              <a:t>GeneralSecurityException</a:t>
            </a:r>
            <a:r>
              <a:rPr lang="en-US" altLang="ko-KR" dirty="0"/>
              <a:t> {</a:t>
            </a:r>
          </a:p>
          <a:p>
            <a:pPr lvl="1"/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("SHA256withRSA");</a:t>
            </a:r>
          </a:p>
          <a:p>
            <a:pPr lvl="1"/>
            <a:r>
              <a:rPr lang="en-US" altLang="ko-KR" dirty="0" err="1"/>
              <a:t>signature.initVerify</a:t>
            </a:r>
            <a:r>
              <a:rPr lang="en-US" altLang="ko-KR" dirty="0"/>
              <a:t>(</a:t>
            </a:r>
            <a:r>
              <a:rPr lang="en-US" altLang="ko-KR" dirty="0" err="1"/>
              <a:t>publicKey</a:t>
            </a:r>
            <a:r>
              <a:rPr lang="en-US" altLang="ko-KR" dirty="0"/>
              <a:t>);</a:t>
            </a:r>
          </a:p>
          <a:p>
            <a:pPr lvl="1"/>
            <a:r>
              <a:rPr lang="en-US" altLang="ko-KR" dirty="0" err="1"/>
              <a:t>signature.update</a:t>
            </a:r>
            <a:r>
              <a:rPr lang="en-US" altLang="ko-KR" dirty="0"/>
              <a:t>(</a:t>
            </a:r>
            <a:r>
              <a:rPr lang="en-US" altLang="ko-KR" dirty="0" err="1"/>
              <a:t>plainData</a:t>
            </a:r>
            <a:r>
              <a:rPr lang="en-US" altLang="ko-KR" dirty="0"/>
              <a:t>);</a:t>
            </a:r>
          </a:p>
          <a:p>
            <a:pPr lvl="1"/>
            <a:r>
              <a:rPr lang="en-US" altLang="ko-KR" dirty="0"/>
              <a:t>return </a:t>
            </a:r>
            <a:r>
              <a:rPr lang="en-US" altLang="ko-KR" dirty="0" err="1"/>
              <a:t>signature.verify</a:t>
            </a:r>
            <a:r>
              <a:rPr lang="en-US" altLang="ko-KR" dirty="0"/>
              <a:t>(</a:t>
            </a:r>
            <a:r>
              <a:rPr lang="en-US" altLang="ko-KR" dirty="0" err="1"/>
              <a:t>signatureData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44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/>
              <a:t>SignatureExample.java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서명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0720" y="2780928"/>
            <a:ext cx="722569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KeyPairGenerator</a:t>
            </a:r>
            <a:r>
              <a:rPr lang="en-US" altLang="ko-KR" dirty="0"/>
              <a:t> generator = </a:t>
            </a:r>
            <a:r>
              <a:rPr lang="en-US" altLang="ko-KR" dirty="0" err="1"/>
              <a:t>KeyPairGenerator.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</a:t>
            </a:r>
            <a:r>
              <a:rPr lang="en-US" altLang="ko-KR" b="1" i="1" dirty="0"/>
              <a:t>RSA</a:t>
            </a:r>
            <a:r>
              <a:rPr lang="en-US" altLang="ko-KR" i="1" dirty="0"/>
              <a:t>");</a:t>
            </a:r>
          </a:p>
          <a:p>
            <a:r>
              <a:rPr lang="en-US" altLang="ko-KR" dirty="0" err="1"/>
              <a:t>generator.initialize</a:t>
            </a:r>
            <a:r>
              <a:rPr lang="en-US" altLang="ko-KR" dirty="0"/>
              <a:t>(2048);</a:t>
            </a:r>
          </a:p>
          <a:p>
            <a:r>
              <a:rPr lang="en-US" altLang="ko-KR" dirty="0" err="1"/>
              <a:t>KeyPair</a:t>
            </a:r>
            <a:r>
              <a:rPr lang="en-US" altLang="ko-KR" dirty="0"/>
              <a:t> pair = </a:t>
            </a:r>
            <a:r>
              <a:rPr lang="en-US" altLang="ko-KR" dirty="0" err="1"/>
              <a:t>generator.generateKeyPair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604935"/>
            <a:ext cx="695074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</a:t>
            </a:r>
            <a:r>
              <a:rPr lang="en-US" altLang="ko-KR" b="1" i="1" dirty="0"/>
              <a:t>SHA256withRSA</a:t>
            </a:r>
            <a:r>
              <a:rPr lang="en-US" altLang="ko-KR" i="1" dirty="0"/>
              <a:t>");</a:t>
            </a:r>
          </a:p>
          <a:p>
            <a:r>
              <a:rPr lang="en-US" altLang="ko-KR" dirty="0" err="1"/>
              <a:t>signature.initSign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);</a:t>
            </a:r>
          </a:p>
          <a:p>
            <a:r>
              <a:rPr lang="en-US" altLang="ko-KR" dirty="0" err="1"/>
              <a:t>signature.update</a:t>
            </a:r>
            <a:r>
              <a:rPr lang="en-US" altLang="ko-KR" dirty="0"/>
              <a:t>(</a:t>
            </a:r>
            <a:r>
              <a:rPr lang="en-US" altLang="ko-KR" dirty="0" err="1"/>
              <a:t>plainData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byte[] </a:t>
            </a:r>
            <a:r>
              <a:rPr lang="en-US" altLang="ko-KR" dirty="0" err="1"/>
              <a:t>signatureData</a:t>
            </a:r>
            <a:r>
              <a:rPr lang="en-US" altLang="ko-KR" dirty="0"/>
              <a:t> = </a:t>
            </a:r>
            <a:r>
              <a:rPr lang="en-US" altLang="ko-KR" dirty="0" err="1"/>
              <a:t>signature.sign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101215" y="5949280"/>
            <a:ext cx="602280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전자서명은 같은 메시지에 대해 동일한 </a:t>
            </a:r>
            <a:r>
              <a:rPr lang="ko-KR" altLang="en-US" dirty="0" err="1" smtClean="0"/>
              <a:t>서명값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err="1" smtClean="0"/>
              <a:t>난수화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적용 필요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40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SignatureExampleDSA.java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서명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0720" y="2780928"/>
            <a:ext cx="722569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KeyPairGenerator</a:t>
            </a:r>
            <a:r>
              <a:rPr lang="en-US" altLang="ko-KR" dirty="0"/>
              <a:t> generator = </a:t>
            </a:r>
            <a:r>
              <a:rPr lang="en-US" altLang="ko-KR" dirty="0" err="1"/>
              <a:t>KeyPairGenerator.</a:t>
            </a:r>
            <a:r>
              <a:rPr lang="en-US" altLang="ko-KR" i="1" dirty="0" err="1"/>
              <a:t>getInstance</a:t>
            </a:r>
            <a:r>
              <a:rPr lang="en-US" altLang="ko-KR" i="1" dirty="0" smtClean="0"/>
              <a:t>(“</a:t>
            </a:r>
            <a:r>
              <a:rPr lang="en-US" altLang="ko-KR" b="1" i="1" dirty="0" smtClean="0"/>
              <a:t>DSA</a:t>
            </a:r>
            <a:r>
              <a:rPr lang="en-US" altLang="ko-KR" i="1" dirty="0"/>
              <a:t>");</a:t>
            </a:r>
          </a:p>
          <a:p>
            <a:r>
              <a:rPr lang="en-US" altLang="ko-KR" dirty="0" err="1"/>
              <a:t>generator.initialize</a:t>
            </a:r>
            <a:r>
              <a:rPr lang="en-US" altLang="ko-KR" dirty="0"/>
              <a:t>(2048);</a:t>
            </a:r>
          </a:p>
          <a:p>
            <a:r>
              <a:rPr lang="en-US" altLang="ko-KR" dirty="0" err="1"/>
              <a:t>KeyPair</a:t>
            </a:r>
            <a:r>
              <a:rPr lang="en-US" altLang="ko-KR" dirty="0"/>
              <a:t> pair = </a:t>
            </a:r>
            <a:r>
              <a:rPr lang="en-US" altLang="ko-KR" dirty="0" err="1"/>
              <a:t>generator.generateKeyPair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604935"/>
            <a:ext cx="695074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</a:t>
            </a:r>
            <a:r>
              <a:rPr lang="en-US" altLang="ko-KR" b="1" i="1" dirty="0" smtClean="0"/>
              <a:t>SHA256withDSA</a:t>
            </a:r>
            <a:r>
              <a:rPr lang="en-US" altLang="ko-KR" i="1" dirty="0"/>
              <a:t>");</a:t>
            </a:r>
          </a:p>
          <a:p>
            <a:r>
              <a:rPr lang="en-US" altLang="ko-KR" dirty="0" err="1"/>
              <a:t>signature.initSign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);</a:t>
            </a:r>
          </a:p>
          <a:p>
            <a:r>
              <a:rPr lang="en-US" altLang="ko-KR" dirty="0" err="1"/>
              <a:t>signature.update</a:t>
            </a:r>
            <a:r>
              <a:rPr lang="en-US" altLang="ko-KR" dirty="0"/>
              <a:t>(</a:t>
            </a:r>
            <a:r>
              <a:rPr lang="en-US" altLang="ko-KR" dirty="0" err="1"/>
              <a:t>plainData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byte[] </a:t>
            </a:r>
            <a:r>
              <a:rPr lang="en-US" altLang="ko-KR" dirty="0" err="1"/>
              <a:t>signatureData</a:t>
            </a:r>
            <a:r>
              <a:rPr lang="en-US" altLang="ko-KR" dirty="0"/>
              <a:t> = </a:t>
            </a:r>
            <a:r>
              <a:rPr lang="en-US" altLang="ko-KR" dirty="0" err="1"/>
              <a:t>signature.sign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101215" y="5949280"/>
            <a:ext cx="550343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 smtClean="0"/>
              <a:t>DSA </a:t>
            </a:r>
            <a:r>
              <a:rPr lang="ko-KR" altLang="en-US" dirty="0" smtClean="0"/>
              <a:t>전자서명은 서명생성시 </a:t>
            </a:r>
            <a:r>
              <a:rPr lang="ko-KR" altLang="en-US" dirty="0" err="1" smtClean="0"/>
              <a:t>난수를</a:t>
            </a:r>
            <a:r>
              <a:rPr lang="ko-KR" altLang="en-US" dirty="0" smtClean="0"/>
              <a:t> 생성하여 사용 </a:t>
            </a:r>
            <a:endParaRPr lang="en-US" altLang="ko-KR" dirty="0" smtClean="0"/>
          </a:p>
          <a:p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같은 메시지에 대해 매번 다른 </a:t>
            </a:r>
            <a:r>
              <a:rPr lang="ko-KR" altLang="en-US" dirty="0" err="1" smtClean="0"/>
              <a:t>서명값</a:t>
            </a:r>
            <a:r>
              <a:rPr lang="ko-KR" altLang="en-US" dirty="0" smtClean="0"/>
              <a:t> 생성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13560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ECDSA </a:t>
            </a:r>
            <a:r>
              <a:rPr lang="ko-KR" altLang="en-US" dirty="0" smtClean="0"/>
              <a:t>전자서명 </a:t>
            </a:r>
            <a:r>
              <a:rPr lang="en-US" altLang="ko-KR" dirty="0" smtClean="0"/>
              <a:t>(</a:t>
            </a:r>
            <a:r>
              <a:rPr lang="ko-KR" altLang="en-US" dirty="0" smtClean="0"/>
              <a:t>타원곡선기반 전자서명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SignatureExampleECDSA.java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서명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0720" y="2780928"/>
            <a:ext cx="706860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KeyPairGenerator</a:t>
            </a:r>
            <a:r>
              <a:rPr lang="en-US" altLang="ko-KR" dirty="0"/>
              <a:t> generator = </a:t>
            </a:r>
            <a:r>
              <a:rPr lang="en-US" altLang="ko-KR" dirty="0" err="1"/>
              <a:t>KeyPairGenerator.</a:t>
            </a:r>
            <a:r>
              <a:rPr lang="en-US" altLang="ko-KR" i="1" dirty="0" err="1"/>
              <a:t>getInstance</a:t>
            </a:r>
            <a:r>
              <a:rPr lang="en-US" altLang="ko-KR" i="1" dirty="0" smtClean="0"/>
              <a:t>(“</a:t>
            </a:r>
            <a:r>
              <a:rPr lang="en-US" altLang="ko-KR" b="1" i="1" dirty="0" smtClean="0"/>
              <a:t>EC</a:t>
            </a:r>
            <a:r>
              <a:rPr lang="en-US" altLang="ko-KR" i="1" dirty="0" smtClean="0"/>
              <a:t>");</a:t>
            </a:r>
            <a:endParaRPr lang="en-US" altLang="ko-KR" i="1" dirty="0"/>
          </a:p>
          <a:p>
            <a:r>
              <a:rPr lang="en-US" altLang="ko-KR" dirty="0" err="1" smtClean="0"/>
              <a:t>generator.initialize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256</a:t>
            </a:r>
            <a:r>
              <a:rPr lang="en-US" altLang="ko-KR" dirty="0" smtClean="0"/>
              <a:t>);</a:t>
            </a:r>
            <a:endParaRPr lang="en-US" altLang="ko-KR" dirty="0"/>
          </a:p>
          <a:p>
            <a:r>
              <a:rPr lang="en-US" altLang="ko-KR" dirty="0" err="1"/>
              <a:t>KeyPair</a:t>
            </a:r>
            <a:r>
              <a:rPr lang="en-US" altLang="ko-KR" dirty="0"/>
              <a:t> pair = </a:t>
            </a:r>
            <a:r>
              <a:rPr lang="en-US" altLang="ko-KR" dirty="0" err="1"/>
              <a:t>generator.generateKeyPair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604935"/>
            <a:ext cx="729699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 smtClean="0"/>
              <a:t>("</a:t>
            </a:r>
            <a:r>
              <a:rPr lang="en-US" altLang="ko-KR" dirty="0"/>
              <a:t> </a:t>
            </a:r>
            <a:r>
              <a:rPr lang="en-US" altLang="ko-KR" b="1" dirty="0" smtClean="0"/>
              <a:t>SHA256withECDSA</a:t>
            </a:r>
            <a:r>
              <a:rPr lang="en-US" altLang="ko-KR" i="1" dirty="0" smtClean="0"/>
              <a:t>");</a:t>
            </a:r>
            <a:endParaRPr lang="en-US" altLang="ko-KR" i="1" dirty="0"/>
          </a:p>
          <a:p>
            <a:r>
              <a:rPr lang="en-US" altLang="ko-KR" dirty="0" err="1"/>
              <a:t>signature.initSign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);</a:t>
            </a:r>
          </a:p>
          <a:p>
            <a:r>
              <a:rPr lang="en-US" altLang="ko-KR" dirty="0" err="1"/>
              <a:t>signature.update</a:t>
            </a:r>
            <a:r>
              <a:rPr lang="en-US" altLang="ko-KR" dirty="0"/>
              <a:t>(</a:t>
            </a:r>
            <a:r>
              <a:rPr lang="en-US" altLang="ko-KR" dirty="0" err="1"/>
              <a:t>plainData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byte[] </a:t>
            </a:r>
            <a:r>
              <a:rPr lang="en-US" altLang="ko-KR" dirty="0" err="1"/>
              <a:t>signatureData</a:t>
            </a:r>
            <a:r>
              <a:rPr lang="en-US" altLang="ko-KR" dirty="0"/>
              <a:t> = </a:t>
            </a:r>
            <a:r>
              <a:rPr lang="en-US" altLang="ko-KR" dirty="0" err="1"/>
              <a:t>signature.sign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279988" y="3789040"/>
            <a:ext cx="38924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/>
              <a:t>Key size must be at most 571 </a:t>
            </a:r>
            <a:r>
              <a:rPr lang="en-US" altLang="ko-KR" dirty="0" smtClean="0"/>
              <a:t>bits</a:t>
            </a:r>
          </a:p>
          <a:p>
            <a:r>
              <a:rPr lang="ko-KR" altLang="en-US" dirty="0" smtClean="0"/>
              <a:t>타원곡선암호는 </a:t>
            </a:r>
            <a:r>
              <a:rPr lang="ko-KR" altLang="en-US" dirty="0" err="1" smtClean="0"/>
              <a:t>키길이가</a:t>
            </a:r>
            <a:r>
              <a:rPr lang="ko-KR" altLang="en-US" dirty="0" smtClean="0"/>
              <a:t> 작아도 됨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101215" y="5949280"/>
            <a:ext cx="576792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 smtClean="0"/>
              <a:t>ECDSA </a:t>
            </a:r>
            <a:r>
              <a:rPr lang="ko-KR" altLang="en-US" dirty="0" smtClean="0"/>
              <a:t>전자서명은 서명생성시 </a:t>
            </a:r>
            <a:r>
              <a:rPr lang="ko-KR" altLang="en-US" dirty="0" err="1" smtClean="0"/>
              <a:t>난수를</a:t>
            </a:r>
            <a:r>
              <a:rPr lang="ko-KR" altLang="en-US" dirty="0" smtClean="0"/>
              <a:t> 생성하여 사용 </a:t>
            </a:r>
            <a:endParaRPr lang="en-US" altLang="ko-KR" dirty="0" smtClean="0"/>
          </a:p>
          <a:p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같은 메시지에 대해 매번 다른 </a:t>
            </a:r>
            <a:r>
              <a:rPr lang="ko-KR" altLang="en-US" dirty="0" err="1" smtClean="0"/>
              <a:t>서명값</a:t>
            </a:r>
            <a:r>
              <a:rPr lang="ko-KR" altLang="en-US" dirty="0" smtClean="0"/>
              <a:t> 생성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074770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난수화된</a:t>
            </a:r>
            <a:r>
              <a:rPr lang="en-US" altLang="ko-KR" dirty="0" smtClean="0"/>
              <a:t> RSA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전자서명은 같은 메시지에 대해 항상 동일한 </a:t>
            </a:r>
            <a:r>
              <a:rPr lang="ko-KR" altLang="en-US" dirty="0" err="1" smtClean="0"/>
              <a:t>서명값을</a:t>
            </a:r>
            <a:r>
              <a:rPr lang="ko-KR" altLang="en-US" dirty="0" smtClean="0"/>
              <a:t> 출력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공격자가 동일한 메시지에 대한 서명임을 인지 가능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RSA/PSS</a:t>
            </a:r>
          </a:p>
          <a:p>
            <a:pPr lvl="1"/>
            <a:r>
              <a:rPr lang="en-US" altLang="ko-KR" dirty="0" smtClean="0"/>
              <a:t>Probabilistic Signature Scheme</a:t>
            </a:r>
          </a:p>
          <a:p>
            <a:pPr lvl="1"/>
            <a:r>
              <a:rPr lang="en-US" altLang="ko-KR" dirty="0" smtClean="0"/>
              <a:t>Salt</a:t>
            </a:r>
            <a:r>
              <a:rPr lang="ko-KR" altLang="en-US" dirty="0" smtClean="0"/>
              <a:t>를 이용한 </a:t>
            </a:r>
            <a:r>
              <a:rPr lang="ko-KR" altLang="en-US" dirty="0" err="1" smtClean="0"/>
              <a:t>난수화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이용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Salt</a:t>
            </a:r>
            <a:r>
              <a:rPr lang="ko-KR" altLang="en-US" dirty="0" smtClean="0"/>
              <a:t>를 수신자에게 안전하게 전달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3074" name="Picture 2" descr="https://www.emc.com/emc-plus/rsa-labs/images/rsa-p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69002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>
            <a:off x="8388425" y="3573016"/>
            <a:ext cx="37765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6300192" y="4473116"/>
            <a:ext cx="558450" cy="324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5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RSA/PSS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Bouncy Castle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RSA/PSS </a:t>
            </a:r>
            <a:r>
              <a:rPr lang="ko-KR" altLang="en-US" dirty="0" smtClean="0"/>
              <a:t>제공 </a:t>
            </a:r>
            <a:endParaRPr lang="en-US" altLang="ko-KR" dirty="0" smtClean="0"/>
          </a:p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SignatureExampleRSAPSS.java </a:t>
            </a:r>
          </a:p>
          <a:p>
            <a:pPr lvl="1"/>
            <a:r>
              <a:rPr lang="ko-KR" altLang="en-US" dirty="0" smtClean="0"/>
              <a:t>서명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검증 알고리즘에 </a:t>
            </a:r>
            <a:r>
              <a:rPr lang="en-US" altLang="ko-KR" dirty="0" smtClean="0"/>
              <a:t>“SHA256withRSA/PSS” </a:t>
            </a:r>
            <a:r>
              <a:rPr lang="ko-KR" altLang="en-US" dirty="0" smtClean="0"/>
              <a:t>또는 </a:t>
            </a:r>
            <a:r>
              <a:rPr lang="en-US" altLang="ko-KR" dirty="0"/>
              <a:t>“</a:t>
            </a:r>
            <a:r>
              <a:rPr lang="en-US" altLang="ko-KR" dirty="0" smtClean="0"/>
              <a:t>SHA256withRSAandMGF1” </a:t>
            </a:r>
            <a:r>
              <a:rPr lang="ko-KR" altLang="en-US" dirty="0" smtClean="0"/>
              <a:t>지정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메인 클래스에서 </a:t>
            </a:r>
            <a:r>
              <a:rPr lang="en-US" altLang="ko-KR" dirty="0" smtClean="0"/>
              <a:t>BC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추가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같은 키를 사용하더라도 매번 다른 </a:t>
            </a:r>
            <a:r>
              <a:rPr lang="ko-KR" altLang="en-US" dirty="0" err="1" smtClean="0"/>
              <a:t>서명값을</a:t>
            </a:r>
            <a:r>
              <a:rPr lang="ko-KR" altLang="en-US" dirty="0" smtClean="0"/>
              <a:t> 출력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8329" y="3429000"/>
            <a:ext cx="7317837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altLang="ko-KR" b="1" dirty="0"/>
              <a:t>import </a:t>
            </a:r>
            <a:r>
              <a:rPr lang="en-US" altLang="ko-KR" b="1" dirty="0" err="1"/>
              <a:t>org.bouncycastle.jce.provider.BouncyCastleProvider</a:t>
            </a:r>
            <a:r>
              <a:rPr lang="en-US" altLang="ko-KR" b="1" dirty="0" smtClean="0"/>
              <a:t>; </a:t>
            </a:r>
          </a:p>
          <a:p>
            <a:pPr marL="0" lvl="1"/>
            <a:r>
              <a:rPr lang="en-US" altLang="ko-KR" b="1" dirty="0" smtClean="0"/>
              <a:t>…</a:t>
            </a:r>
            <a:endParaRPr lang="en-US" altLang="ko-KR" dirty="0" smtClean="0"/>
          </a:p>
          <a:p>
            <a:pPr marL="0" lvl="1"/>
            <a:r>
              <a:rPr lang="en-US" altLang="ko-KR" dirty="0" err="1" smtClean="0"/>
              <a:t>Security.</a:t>
            </a:r>
            <a:r>
              <a:rPr lang="en-US" altLang="ko-KR" i="1" dirty="0" err="1" smtClean="0"/>
              <a:t>addProvider</a:t>
            </a:r>
            <a:r>
              <a:rPr lang="en-US" altLang="ko-KR" i="1" dirty="0" smtClean="0"/>
              <a:t>(</a:t>
            </a:r>
            <a:r>
              <a:rPr lang="en-US" altLang="ko-KR" b="1" i="1" dirty="0" smtClean="0"/>
              <a:t>new </a:t>
            </a:r>
            <a:r>
              <a:rPr lang="en-US" altLang="ko-KR" b="1" i="1" dirty="0" err="1"/>
              <a:t>BouncyCastleProvider</a:t>
            </a:r>
            <a:r>
              <a:rPr lang="en-US" altLang="ko-KR" b="1" i="1" dirty="0"/>
              <a:t>()); </a:t>
            </a:r>
            <a:endParaRPr lang="en-US" altLang="ko-KR" b="1" i="1" dirty="0" smtClean="0"/>
          </a:p>
          <a:p>
            <a:pPr marL="0" lvl="1"/>
            <a:r>
              <a:rPr lang="en-US" altLang="ko-KR" b="1" i="1" dirty="0" smtClean="0"/>
              <a:t>…</a:t>
            </a:r>
            <a:endParaRPr lang="en-US" altLang="ko-KR" b="1" i="1" dirty="0"/>
          </a:p>
          <a:p>
            <a:pPr marL="0" lvl="1"/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("SHA256withRSA/PSS");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6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Bouncycastle</a:t>
            </a:r>
            <a:r>
              <a:rPr lang="ko-KR" altLang="en-US" dirty="0" smtClean="0"/>
              <a:t> 활용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Jar </a:t>
            </a:r>
            <a:r>
              <a:rPr lang="ko-KR" altLang="en-US" dirty="0" smtClean="0"/>
              <a:t>파일 다운로드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www.bouncycastle.org/latest_releases.html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bcprov-jdk15on-159.jar </a:t>
            </a:r>
            <a:r>
              <a:rPr lang="ko-KR" altLang="en-US" dirty="0" smtClean="0"/>
              <a:t>파일을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현재 프로젝트 폴더에 저장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336704" cy="374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Bouncycastle</a:t>
            </a:r>
            <a:r>
              <a:rPr lang="ko-KR" altLang="en-US" dirty="0"/>
              <a:t>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이클립스에서</a:t>
            </a:r>
            <a:r>
              <a:rPr lang="ko-KR" altLang="en-US" dirty="0" smtClean="0"/>
              <a:t> </a:t>
            </a:r>
            <a:r>
              <a:rPr lang="ko-KR" altLang="en-US" dirty="0"/>
              <a:t>외부 </a:t>
            </a:r>
            <a:r>
              <a:rPr lang="en-US" altLang="ko-KR" dirty="0"/>
              <a:t>JAR </a:t>
            </a:r>
            <a:r>
              <a:rPr lang="ko-KR" altLang="en-US" dirty="0"/>
              <a:t>파일 추가하기</a:t>
            </a:r>
            <a:r>
              <a:rPr lang="en-US" altLang="ko-KR" dirty="0"/>
              <a:t>: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프로젝트폴더</a:t>
            </a:r>
            <a:r>
              <a:rPr lang="en-US" altLang="ko-KR" dirty="0"/>
              <a:t>-&gt;</a:t>
            </a:r>
            <a:r>
              <a:rPr lang="ko-KR" altLang="en-US" dirty="0"/>
              <a:t>오른쪽마우스</a:t>
            </a:r>
            <a:r>
              <a:rPr lang="en-US" altLang="ko-KR" dirty="0"/>
              <a:t>-&gt;</a:t>
            </a:r>
            <a:r>
              <a:rPr lang="ko-KR" altLang="en-US" dirty="0"/>
              <a:t>속성</a:t>
            </a:r>
            <a:r>
              <a:rPr lang="en-US" altLang="ko-KR" dirty="0"/>
              <a:t>(Properties)-&gt;Java Build Path-&gt;</a:t>
            </a:r>
            <a:r>
              <a:rPr lang="en-US" altLang="ko-KR" dirty="0" smtClean="0"/>
              <a:t>Libraries-</a:t>
            </a:r>
            <a:r>
              <a:rPr lang="en-US" altLang="ko-KR" dirty="0"/>
              <a:t>&gt;Add External JARs-&gt;</a:t>
            </a:r>
            <a:r>
              <a:rPr lang="ko-KR" altLang="en-US" dirty="0" smtClean="0"/>
              <a:t>다운로드 받은 </a:t>
            </a:r>
            <a:r>
              <a:rPr lang="en-US" altLang="ko-KR" dirty="0"/>
              <a:t>jar</a:t>
            </a:r>
            <a:r>
              <a:rPr lang="ko-KR" altLang="en-US" dirty="0"/>
              <a:t>파일 선택</a:t>
            </a:r>
            <a:r>
              <a:rPr lang="en-US" altLang="ko-KR" dirty="0"/>
              <a:t>-&gt;OK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968552" cy="37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3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RSA/PSS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SignatureExampleRSAPSS.java </a:t>
            </a:r>
          </a:p>
          <a:p>
            <a:pPr lvl="1"/>
            <a:r>
              <a:rPr lang="ko-KR" altLang="en-US" dirty="0" smtClean="0"/>
              <a:t>같은 키를 사용하더라도 매번 다른 </a:t>
            </a:r>
            <a:r>
              <a:rPr lang="ko-KR" altLang="en-US" dirty="0" err="1" smtClean="0"/>
              <a:t>서명값을</a:t>
            </a:r>
            <a:r>
              <a:rPr lang="ko-KR" altLang="en-US" dirty="0" smtClean="0"/>
              <a:t> 출력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386190"/>
            <a:ext cx="234589541" cy="3754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공개키</a:t>
            </a:r>
            <a:r>
              <a:rPr lang="en-US" altLang="ko-KR" sz="1400" dirty="0"/>
              <a:t>: 30820122300d06092a864886f70d01010105000382010f003082010a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</a:t>
            </a:r>
          </a:p>
          <a:p>
            <a:r>
              <a:rPr lang="ko-KR" altLang="en-US" sz="1400" dirty="0"/>
              <a:t>개인키</a:t>
            </a:r>
            <a:r>
              <a:rPr lang="en-US" altLang="ko-KR" sz="1400" dirty="0"/>
              <a:t>: 308204bc020100300d06092a864886f70d0101010500048204a6308204a20201000282010100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02030100010282010014b3a69df3c4a3717252da578783f9959a5d046b43b019fd7024aecbb98537c5c2887543559478ba04a6ebd7eb26124054eff3b9dbec22fdc5c7a57f9ac7649215ab8e42e41c16236df3c8dfe748053a41f6ad17eecd0c8f5fdcc196f5183adbfb6803a878d455d9bfd857c84ad87394c1f3ad42394a3ded2604052cce8f5695efee6f595ae6f30bf9a5804f8782839403502ab1286313dd57c8b68bb24b840a706d8fc9b7ad5c3aa7ee933b9a0fab16d8f2fe491ea38cd9157b90a9e9798e65abac65f8ff121d6f88b0af0ac4353919cc3a7e7940f32fc3e915b84881f7f17a8477ccbcc05d07d0b3ff5d376fc86a656b6d114972327e00efebe826b1abe71902818100e085800e4c478f0e9f0494c6ced1126455bd8982fadefc9cba96c66e6a9eaa3b452eb75dbe48661677c7e66b359a3f6fcbd5620abf1345cdc750456e3ceece2d2947c12c03ff60619e194fa64ce93467a49f080d8d2c4df7144b2d0bb74e60ce7d82afc52b14e57c615631d8c5c28f218c4d9d7e8d356f98dd5fe116d965d1f302818100b8ff58fdc22349e46c91357750d4fa13724cc4fa13422e20a7aa26f6b5328c576512a06b510fdeff385e7c4a0768a6801c535c2104aa6896676300263aec6b7726fea195b3a6a0ed6045887677617fd250c8d4ab3b56aef2305814411b21af5ae8d3290852303f0ab7e7a7e440ad7728447283a5e5e3a04ff2a64d2070054f9f028180165470b5fb542aa033a48aff72d64c53fa4b0d801f5f4a147462467df8d0aaf19621dd4ecf7bf7db483273723a348b169d592d951007e4ab60a555226fa0f89479448fabc702011df45164209009a9929d46cbd03d3828d0e80dc9ff1e4e0746c228db3e6ad87b3271a3d6f54e45d96266c7d9601abf33c82a4c3ce0bee2678d02818005d7dae1b8fe10596cac7179e14db8d0606dd852e5c4d35c28af91277db5a90521a622f700ca758aae271dd9e0be07744870c19a31618888279fd2e3623d116fe4056ae925917fc7bfa0b29cbb4c9312fb863c6164306aba2f98b89b0dd65489948d06e0c267cfb5f0f51a3275708530fa687b8c03e4daad6bc6a0ed035cc79502818027bc00f6117c5de8b6bf33fa8b9374cde35fadb7ef4e2e6db2ec5fc7dea4112d613983cc8381ab1374e15c31c3dbf43cafe52696761a51ebabb931f31a966502468334e456a6f0856595730a7c015f4bed826fe035b5ada0ca6ee4f671e59265aa80daa0220935f6d9844268bb6120eaa60cf174fd0c6e44ab6c43abe2c4c97c</a:t>
            </a:r>
          </a:p>
          <a:p>
            <a:r>
              <a:rPr lang="ko-KR" altLang="en-US" sz="1400" dirty="0" err="1"/>
              <a:t>평문</a:t>
            </a:r>
            <a:r>
              <a:rPr lang="en-US" altLang="ko-KR" sz="1400" dirty="0"/>
              <a:t>: </a:t>
            </a:r>
            <a:r>
              <a:rPr lang="ko-KR" altLang="en-US" sz="1400" dirty="0"/>
              <a:t>오늘도 별이 바람에 </a:t>
            </a:r>
            <a:r>
              <a:rPr lang="ko-KR" altLang="en-US" sz="1400" dirty="0" err="1"/>
              <a:t>스치운다</a:t>
            </a:r>
            <a:r>
              <a:rPr lang="en-US" altLang="ko-KR" sz="1400" dirty="0"/>
              <a:t>.</a:t>
            </a:r>
          </a:p>
          <a:p>
            <a:r>
              <a:rPr lang="ko-KR" altLang="en-US" sz="1400" dirty="0" err="1"/>
              <a:t>서명문</a:t>
            </a:r>
            <a:r>
              <a:rPr lang="en-US" altLang="ko-KR" sz="1400" dirty="0"/>
              <a:t>: 829d875834653dc879722f2b9db12393fc0e7e80af53c9f67c8d936a022e3f2bf52800e3823079046d179581dab7b173c3106ac7c50c86616706b97d12bcf26dac64f9d9f42d6a0973e496cb0a26b2259aa8f9b4bcc0bdbfd11183129e479872bc89c832e2d8ed1340ea815e8ec923410de5ba02cfcf592e91af4d9dc9c52d425e74189b8a205ffd150e2e185ffaa6260f99b41afa911d216ca17984695068985031bf927804017ad4a8b4af5fd1cf0e16bb6bb910517da36572271f8b3a02079550d0a5185266ede155e2ff0c2dfda3f87b4d970e6c68c6163396f775771d240503b9a31d198f3f037868296578f959279d2bf51a11274af99807d2639abb65</a:t>
            </a:r>
          </a:p>
          <a:p>
            <a:r>
              <a:rPr lang="ko-KR" altLang="en-US" sz="1400" dirty="0"/>
              <a:t>서명검증 </a:t>
            </a:r>
            <a:r>
              <a:rPr lang="en-US" altLang="ko-KR" sz="1400" dirty="0"/>
              <a:t>= </a:t>
            </a:r>
            <a:r>
              <a:rPr lang="en-US" altLang="ko-KR" sz="1400" dirty="0" smtClean="0"/>
              <a:t>true</a:t>
            </a:r>
          </a:p>
          <a:p>
            <a:endParaRPr lang="en-US" altLang="ko-KR" sz="1400" dirty="0" smtClean="0"/>
          </a:p>
          <a:p>
            <a:r>
              <a:rPr lang="ko-KR" altLang="en-US" sz="1400" dirty="0"/>
              <a:t>공개키</a:t>
            </a:r>
            <a:r>
              <a:rPr lang="en-US" altLang="ko-KR" sz="1400" dirty="0"/>
              <a:t>: 30820122300d06092a864886f70d01010105000382010f003082010a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</a:t>
            </a:r>
          </a:p>
          <a:p>
            <a:r>
              <a:rPr lang="ko-KR" altLang="en-US" sz="1400" dirty="0"/>
              <a:t>개인키</a:t>
            </a:r>
            <a:r>
              <a:rPr lang="en-US" altLang="ko-KR" sz="1400" dirty="0"/>
              <a:t>: 308204bc020100300d06092a864886f70d0101010500048204a6308204a20201000282010100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02030100010282010014b3a69df3c4a3717252da578783f9959a5d046b43b019fd7024aecbb98537c5c2887543559478ba04a6ebd7eb26124054eff3b9dbec22fdc5c7a57f9ac7649215ab8e42e41c16236df3c8dfe748053a41f6ad17eecd0c8f5fdcc196f5183adbfb6803a878d455d9bfd857c84ad87394c1f3ad42394a3ded2604052cce8f5695efee6f595ae6f30bf9a5804f8782839403502ab1286313dd57c8b68bb24b840a706d8fc9b7ad5c3aa7ee933b9a0fab16d8f2fe491ea38cd9157b90a9e9798e65abac65f8ff121d6f88b0af0ac4353919cc3a7e7940f32fc3e915b84881f7f17a8477ccbcc05d07d0b3ff5d376fc86a656b6d114972327e00efebe826b1abe71902818100e085800e4c478f0e9f0494c6ced1126455bd8982fadefc9cba96c66e6a9eaa3b452eb75dbe48661677c7e66b359a3f6fcbd5620abf1345cdc750456e3ceece2d2947c12c03ff60619e194fa64ce93467a49f080d8d2c4df7144b2d0bb74e60ce7d82afc52b14e57c615631d8c5c28f218c4d9d7e8d356f98dd5fe116d965d1f302818100b8ff58fdc22349e46c91357750d4fa13724cc4fa13422e20a7aa26f6b5328c576512a06b510fdeff385e7c4a0768a6801c535c2104aa6896676300263aec6b7726fea195b3a6a0ed6045887677617fd250c8d4ab3b56aef2305814411b21af5ae8d3290852303f0ab7e7a7e440ad7728447283a5e5e3a04ff2a64d2070054f9f028180165470b5fb542aa033a48aff72d64c53fa4b0d801f5f4a147462467df8d0aaf19621dd4ecf7bf7db483273723a348b169d592d951007e4ab60a555226fa0f89479448fabc702011df45164209009a9929d46cbd03d3828d0e80dc9ff1e4e0746c228db3e6ad87b3271a3d6f54e45d96266c7d9601abf33c82a4c3ce0bee2678d02818005d7dae1b8fe10596cac7179e14db8d0606dd852e5c4d35c28af91277db5a90521a622f700ca758aae271dd9e0be07744870c19a31618888279fd2e3623d116fe4056ae925917fc7bfa0b29cbb4c9312fb863c6164306aba2f98b89b0dd65489948d06e0c267cfb5f0f51a3275708530fa687b8c03e4daad6bc6a0ed035cc79502818027bc00f6117c5de8b6bf33fa8b9374cde35fadb7ef4e2e6db2ec5fc7dea4112d613983cc8381ab1374e15c31c3dbf43cafe52696761a51ebabb931f31a966502468334e456a6f0856595730a7c015f4bed826fe035b5ada0ca6ee4f671e59265aa80daa0220935f6d9844268bb6120eaa60cf174fd0c6e44ab6c43abe2c4c97c</a:t>
            </a:r>
          </a:p>
          <a:p>
            <a:r>
              <a:rPr lang="ko-KR" altLang="en-US" sz="1400" dirty="0" err="1"/>
              <a:t>평문</a:t>
            </a:r>
            <a:r>
              <a:rPr lang="en-US" altLang="ko-KR" sz="1400" dirty="0"/>
              <a:t>: </a:t>
            </a:r>
            <a:r>
              <a:rPr lang="ko-KR" altLang="en-US" sz="1400" dirty="0"/>
              <a:t>오늘도 별이 바람에 </a:t>
            </a:r>
            <a:r>
              <a:rPr lang="ko-KR" altLang="en-US" sz="1400" dirty="0" err="1"/>
              <a:t>스치운다</a:t>
            </a:r>
            <a:r>
              <a:rPr lang="en-US" altLang="ko-KR" sz="1400" dirty="0"/>
              <a:t>.</a:t>
            </a:r>
          </a:p>
          <a:p>
            <a:r>
              <a:rPr lang="ko-KR" altLang="en-US" sz="1400" dirty="0" err="1"/>
              <a:t>서명문</a:t>
            </a:r>
            <a:r>
              <a:rPr lang="en-US" altLang="ko-KR" sz="1400" dirty="0"/>
              <a:t>: 02da554201b075edb51e5a74933f121260cc46ed85b871ee6641bf12b2a187b516e7995815ff3412a720cf98a0f29da8d1fccda88ffb613c3a83e7df4df3e97a0e6b925df9d1e3fba2594e6f3f866950ac6feb11634dfeb0ae780312989731ab023dc4e636767e3a5fef1d4a8b9b199e0557fa60efb19c20fe539a2e0e41ce68e7997977f4340430901b86954dc95e3d8b49ad3ce27ac40428fb0148ab2cd331c4415b2085163917418ac7dec1facc9a53198c71608b98d4d16947c2abbf99eb46ad4b3f95cdcb379b4a72ac3a1cf6e4815c56b1881d4943c2ce1a478edee7c8f8297774f77026a65d30a13f67941dbbaf43b58673389ea74b8ec1f612288ea2</a:t>
            </a:r>
          </a:p>
          <a:p>
            <a:r>
              <a:rPr lang="ko-KR" altLang="en-US" sz="1400" dirty="0"/>
              <a:t>서명검증 </a:t>
            </a:r>
            <a:r>
              <a:rPr lang="en-US" altLang="ko-KR" sz="1400" dirty="0"/>
              <a:t>= </a:t>
            </a:r>
            <a:r>
              <a:rPr lang="en-US" altLang="ko-KR" sz="1400" dirty="0" smtClean="0"/>
              <a:t>true</a:t>
            </a:r>
          </a:p>
          <a:p>
            <a:endParaRPr lang="en-US" altLang="ko-KR" sz="1400" dirty="0"/>
          </a:p>
          <a:p>
            <a:r>
              <a:rPr lang="ko-KR" altLang="en-US" sz="1400" dirty="0"/>
              <a:t>공개키</a:t>
            </a:r>
            <a:r>
              <a:rPr lang="en-US" altLang="ko-KR" sz="1400" dirty="0"/>
              <a:t>: 30820122300d06092a864886f70d01010105000382010f003082010a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</a:t>
            </a:r>
          </a:p>
          <a:p>
            <a:r>
              <a:rPr lang="ko-KR" altLang="en-US" sz="1400" dirty="0"/>
              <a:t>개인키</a:t>
            </a:r>
            <a:r>
              <a:rPr lang="en-US" altLang="ko-KR" sz="1400" dirty="0"/>
              <a:t>: 308204bc020100300d06092a864886f70d0101010500048204a6308204a20201000282010100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02030100010282010014b3a69df3c4a3717252da578783f9959a5d046b43b019fd7024aecbb98537c5c2887543559478ba04a6ebd7eb26124054eff3b9dbec22fdc5c7a57f9ac7649215ab8e42e41c16236df3c8dfe748053a41f6ad17eecd0c8f5fdcc196f5183adbfb6803a878d455d9bfd857c84ad87394c1f3ad42394a3ded2604052cce8f5695efee6f595ae6f30bf9a5804f8782839403502ab1286313dd57c8b68bb24b840a706d8fc9b7ad5c3aa7ee933b9a0fab16d8f2fe491ea38cd9157b90a9e9798e65abac65f8ff121d6f88b0af0ac4353919cc3a7e7940f32fc3e915b84881f7f17a8477ccbcc05d07d0b3ff5d376fc86a656b6d114972327e00efebe826b1abe71902818100e085800e4c478f0e9f0494c6ced1126455bd8982fadefc9cba96c66e6a9eaa3b452eb75dbe48661677c7e66b359a3f6fcbd5620abf1345cdc750456e3ceece2d2947c12c03ff60619e194fa64ce93467a49f080d8d2c4df7144b2d0bb74e60ce7d82afc52b14e57c615631d8c5c28f218c4d9d7e8d356f98dd5fe116d965d1f302818100b8ff58fdc22349e46c91357750d4fa13724cc4fa13422e20a7aa26f6b5328c576512a06b510fdeff385e7c4a0768a6801c535c2104aa6896676300263aec6b7726fea195b3a6a0ed6045887677617fd250c8d4ab3b56aef2305814411b21af5ae8d3290852303f0ab7e7a7e440ad7728447283a5e5e3a04ff2a64d2070054f9f028180165470b5fb542aa033a48aff72d64c53fa4b0d801f5f4a147462467df8d0aaf19621dd4ecf7bf7db483273723a348b169d592d951007e4ab60a555226fa0f89479448fabc702011df45164209009a9929d46cbd03d3828d0e80dc9ff1e4e0746c228db3e6ad87b3271a3d6f54e45d96266c7d9601abf33c82a4c3ce0bee2678d02818005d7dae1b8fe10596cac7179e14db8d0606dd852e5c4d35c28af91277db5a90521a622f700ca758aae271dd9e0be07744870c19a31618888279fd2e3623d116fe4056ae925917fc7bfa0b29cbb4c9312fb863c6164306aba2f98b89b0dd65489948d06e0c267cfb5f0f51a3275708530fa687b8c03e4daad6bc6a0ed035cc79502818027bc00f6117c5de8b6bf33fa8b9374cde35fadb7ef4e2e6db2ec5fc7dea4112d613983cc8381ab1374e15c31c3dbf43cafe52696761a51ebabb931f31a966502468334e456a6f0856595730a7c015f4bed826fe035b5ada0ca6ee4f671e59265aa80daa0220935f6d9844268bb6120eaa60cf174fd0c6e44ab6c43abe2c4c97c</a:t>
            </a:r>
          </a:p>
          <a:p>
            <a:r>
              <a:rPr lang="ko-KR" altLang="en-US" sz="1400" dirty="0" err="1"/>
              <a:t>평문</a:t>
            </a:r>
            <a:r>
              <a:rPr lang="en-US" altLang="ko-KR" sz="1400" dirty="0"/>
              <a:t>: </a:t>
            </a:r>
            <a:r>
              <a:rPr lang="ko-KR" altLang="en-US" sz="1400" dirty="0"/>
              <a:t>오늘도 별이 바람에 </a:t>
            </a:r>
            <a:r>
              <a:rPr lang="ko-KR" altLang="en-US" sz="1400" dirty="0" err="1"/>
              <a:t>스치운다</a:t>
            </a:r>
            <a:r>
              <a:rPr lang="en-US" altLang="ko-KR" sz="1400" dirty="0"/>
              <a:t>.</a:t>
            </a:r>
          </a:p>
          <a:p>
            <a:r>
              <a:rPr lang="ko-KR" altLang="en-US" sz="1400" dirty="0" err="1"/>
              <a:t>서명문</a:t>
            </a:r>
            <a:r>
              <a:rPr lang="en-US" altLang="ko-KR" sz="1400" dirty="0"/>
              <a:t>: 59e1d46d1ea5a301e7e24c8cd637f40f587b43f5830d28cbaba33e1a64aa4156e92bb59ac40878bfb1832916e6c0b6446d9522d42fc044fd89649eb7b510d555573ba9bbf993fa7cb8d07db0b9d8aabf208cbba020b6ca8d484e510aaea4a04b41dabd86df5224d63113bd637625cf2e24d53ec47ad02f61cb0ab0822ad6606ed24f7189429e318b8d6be9246a3954575b030459e733d18b9ca1d521d774003a8090203ed8acc20fc33fdfd91f66a3723ff85d29d3c9c1df98e9c0b0b8050ffac666b0a31e51b66c27b1f3b440bd728ebf6c54b3edf53ea234bd22976342d2dda4f033bf97906c3b4ca17f1d7739c31503fd81edf828e85f82c7d7604384db10</a:t>
            </a:r>
          </a:p>
          <a:p>
            <a:r>
              <a:rPr lang="ko-KR" altLang="en-US" sz="1400" dirty="0"/>
              <a:t>서명검증 </a:t>
            </a:r>
            <a:r>
              <a:rPr lang="en-US" altLang="ko-KR" sz="1400" dirty="0"/>
              <a:t>= true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92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전자봉투 </a:t>
            </a:r>
            <a:r>
              <a:rPr lang="en-US" altLang="ko-KR" dirty="0" smtClean="0"/>
              <a:t>(Digital Envelope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가지 기능을 한번에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송신자의 개인키로 전자서명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메시지 암호화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세션키로</a:t>
            </a:r>
            <a:r>
              <a:rPr lang="ko-KR" altLang="en-US" dirty="0" smtClean="0"/>
              <a:t> 메시지와 </a:t>
            </a:r>
            <a:r>
              <a:rPr lang="ko-KR" altLang="en-US" dirty="0" err="1" smtClean="0"/>
              <a:t>서명값을</a:t>
            </a:r>
            <a:r>
              <a:rPr lang="ko-KR" altLang="en-US" dirty="0" smtClean="0"/>
              <a:t> 암호화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세션키</a:t>
            </a:r>
            <a:r>
              <a:rPr lang="ko-KR" altLang="en-US" dirty="0" smtClean="0"/>
              <a:t> 전달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세션키를</a:t>
            </a:r>
            <a:r>
              <a:rPr lang="ko-KR" altLang="en-US" dirty="0" smtClean="0"/>
              <a:t> 수신자의 공개키로 암호화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5" name="Picture 63" descr="Click To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43384"/>
            <a:ext cx="941800" cy="9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3" descr="Click To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86" y="4077072"/>
            <a:ext cx="903288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6565" y="50131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송신자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28925" y="50131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수</a:t>
            </a:r>
            <a:r>
              <a:rPr lang="ko-KR" altLang="en-US" dirty="0" smtClean="0"/>
              <a:t>신자</a:t>
            </a:r>
            <a:endParaRPr lang="ko-KR" altLang="en-US" dirty="0"/>
          </a:p>
        </p:txBody>
      </p:sp>
      <p:pic>
        <p:nvPicPr>
          <p:cNvPr id="4100" name="Picture 4" descr="Image result for 전자봉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42" y="3377838"/>
            <a:ext cx="3476878" cy="22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5350" y="5498648"/>
            <a:ext cx="15263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smtClean="0"/>
              <a:t>전자서명 생성</a:t>
            </a:r>
            <a:endParaRPr lang="en-US" altLang="ko-KR" sz="1400" dirty="0" smtClean="0"/>
          </a:p>
          <a:p>
            <a:r>
              <a:rPr lang="en-US" altLang="ko-KR" sz="1400" dirty="0" smtClean="0"/>
              <a:t>2. </a:t>
            </a:r>
            <a:r>
              <a:rPr lang="ko-KR" altLang="en-US" sz="1400" dirty="0" smtClean="0"/>
              <a:t>메시지 암호화</a:t>
            </a:r>
            <a:endParaRPr lang="en-US" altLang="ko-KR" sz="1400" dirty="0" smtClean="0"/>
          </a:p>
          <a:p>
            <a:r>
              <a:rPr lang="en-US" altLang="ko-KR" sz="1400" dirty="0" smtClean="0"/>
              <a:t>3. </a:t>
            </a:r>
            <a:r>
              <a:rPr lang="ko-KR" altLang="en-US" sz="1400" dirty="0" err="1" smtClean="0"/>
              <a:t>세션키</a:t>
            </a:r>
            <a:r>
              <a:rPr lang="ko-KR" altLang="en-US" sz="1400" dirty="0" smtClean="0"/>
              <a:t> 전달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4052" y="5498648"/>
            <a:ext cx="15263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err="1" smtClean="0"/>
              <a:t>세션키</a:t>
            </a:r>
            <a:r>
              <a:rPr lang="ko-KR" altLang="en-US" sz="1400" dirty="0" smtClean="0"/>
              <a:t> 복구</a:t>
            </a:r>
            <a:endParaRPr lang="en-US" altLang="ko-KR" sz="1400" dirty="0" smtClean="0"/>
          </a:p>
          <a:p>
            <a:r>
              <a:rPr lang="en-US" altLang="ko-KR" sz="1400" dirty="0" smtClean="0"/>
              <a:t>2. </a:t>
            </a:r>
            <a:r>
              <a:rPr lang="ko-KR" altLang="en-US" sz="1400" dirty="0" smtClean="0"/>
              <a:t>메시지 </a:t>
            </a:r>
            <a:r>
              <a:rPr lang="ko-KR" altLang="en-US" sz="1400" dirty="0" err="1" smtClean="0"/>
              <a:t>복호화</a:t>
            </a:r>
            <a:endParaRPr lang="en-US" altLang="ko-KR" sz="1400" dirty="0" smtClean="0"/>
          </a:p>
          <a:p>
            <a:r>
              <a:rPr lang="en-US" altLang="ko-KR" sz="1400" dirty="0" smtClean="0"/>
              <a:t>3. </a:t>
            </a:r>
            <a:r>
              <a:rPr lang="ko-KR" altLang="en-US" sz="1400" dirty="0" smtClean="0"/>
              <a:t>전자서명 검증</a:t>
            </a:r>
            <a:endParaRPr lang="ko-KR" altLang="en-US" sz="1400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2555776" y="4614284"/>
            <a:ext cx="42484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9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전자서명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 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grpSp>
        <p:nvGrpSpPr>
          <p:cNvPr id="5" name="그룹 188"/>
          <p:cNvGrpSpPr>
            <a:grpSpLocks/>
          </p:cNvGrpSpPr>
          <p:nvPr/>
        </p:nvGrpSpPr>
        <p:grpSpPr bwMode="auto">
          <a:xfrm>
            <a:off x="752475" y="1470050"/>
            <a:ext cx="8004175" cy="4767262"/>
            <a:chOff x="752475" y="1328738"/>
            <a:chExt cx="8004175" cy="4767262"/>
          </a:xfrm>
        </p:grpSpPr>
        <p:sp>
          <p:nvSpPr>
            <p:cNvPr id="6" name="Rectangle 81"/>
            <p:cNvSpPr>
              <a:spLocks noChangeArrowheads="1"/>
            </p:cNvSpPr>
            <p:nvPr/>
          </p:nvSpPr>
          <p:spPr bwMode="auto">
            <a:xfrm>
              <a:off x="2457450" y="4876800"/>
              <a:ext cx="4305300" cy="1200150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" name="Rectangle 82"/>
            <p:cNvSpPr>
              <a:spLocks noChangeArrowheads="1"/>
            </p:cNvSpPr>
            <p:nvPr/>
          </p:nvSpPr>
          <p:spPr bwMode="auto">
            <a:xfrm>
              <a:off x="2457450" y="2495550"/>
              <a:ext cx="4295775" cy="1714500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pic>
          <p:nvPicPr>
            <p:cNvPr id="8" name="Picture 83" descr="Click To Previ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1341438"/>
              <a:ext cx="903288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5"/>
            <p:cNvSpPr>
              <a:spLocks noChangeArrowheads="1"/>
            </p:cNvSpPr>
            <p:nvPr/>
          </p:nvSpPr>
          <p:spPr bwMode="auto">
            <a:xfrm>
              <a:off x="1935163" y="1430338"/>
              <a:ext cx="5810250" cy="666750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2016125" y="1539875"/>
              <a:ext cx="2528888" cy="501650"/>
              <a:chOff x="1437" y="963"/>
              <a:chExt cx="1593" cy="316"/>
            </a:xfrm>
          </p:grpSpPr>
          <p:grpSp>
            <p:nvGrpSpPr>
              <p:cNvPr id="153" name="Group 87"/>
              <p:cNvGrpSpPr>
                <a:grpSpLocks/>
              </p:cNvGrpSpPr>
              <p:nvPr/>
            </p:nvGrpSpPr>
            <p:grpSpPr bwMode="auto">
              <a:xfrm rot="5400000">
                <a:off x="1357" y="1044"/>
                <a:ext cx="307" cy="148"/>
                <a:chOff x="3262" y="1107"/>
                <a:chExt cx="505" cy="244"/>
              </a:xfrm>
            </p:grpSpPr>
            <p:sp>
              <p:nvSpPr>
                <p:cNvPr id="173" name="Freeform 88"/>
                <p:cNvSpPr>
                  <a:spLocks/>
                </p:cNvSpPr>
                <p:nvPr/>
              </p:nvSpPr>
              <p:spPr bwMode="auto">
                <a:xfrm>
                  <a:off x="3262" y="1113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74" name="Group 89"/>
                <p:cNvGrpSpPr>
                  <a:grpSpLocks/>
                </p:cNvGrpSpPr>
                <p:nvPr/>
              </p:nvGrpSpPr>
              <p:grpSpPr bwMode="auto">
                <a:xfrm>
                  <a:off x="3268" y="1107"/>
                  <a:ext cx="499" cy="238"/>
                  <a:chOff x="2194" y="1113"/>
                  <a:chExt cx="499" cy="238"/>
                </a:xfrm>
              </p:grpSpPr>
              <p:sp>
                <p:nvSpPr>
                  <p:cNvPr id="175" name="Freeform 90"/>
                  <p:cNvSpPr>
                    <a:spLocks/>
                  </p:cNvSpPr>
                  <p:nvPr/>
                </p:nvSpPr>
                <p:spPr bwMode="auto">
                  <a:xfrm>
                    <a:off x="2194" y="1113"/>
                    <a:ext cx="499" cy="238"/>
                  </a:xfrm>
                  <a:custGeom>
                    <a:avLst/>
                    <a:gdLst>
                      <a:gd name="T0" fmla="*/ 0 w 378"/>
                      <a:gd name="T1" fmla="*/ 749 h 206"/>
                      <a:gd name="T2" fmla="*/ 0 w 378"/>
                      <a:gd name="T3" fmla="*/ 401 h 206"/>
                      <a:gd name="T4" fmla="*/ 387 w 378"/>
                      <a:gd name="T5" fmla="*/ 466 h 206"/>
                      <a:gd name="T6" fmla="*/ 387 w 378"/>
                      <a:gd name="T7" fmla="*/ 662 h 206"/>
                      <a:gd name="T8" fmla="*/ 1047 w 378"/>
                      <a:gd name="T9" fmla="*/ 737 h 206"/>
                      <a:gd name="T10" fmla="*/ 1047 w 378"/>
                      <a:gd name="T11" fmla="*/ 387 h 206"/>
                      <a:gd name="T12" fmla="*/ 387 w 378"/>
                      <a:gd name="T13" fmla="*/ 466 h 206"/>
                      <a:gd name="T14" fmla="*/ 0 w 378"/>
                      <a:gd name="T15" fmla="*/ 401 h 206"/>
                      <a:gd name="T16" fmla="*/ 986 w 378"/>
                      <a:gd name="T17" fmla="*/ 268 h 206"/>
                      <a:gd name="T18" fmla="*/ 1013 w 378"/>
                      <a:gd name="T19" fmla="*/ 211 h 206"/>
                      <a:gd name="T20" fmla="*/ 1337 w 378"/>
                      <a:gd name="T21" fmla="*/ 187 h 206"/>
                      <a:gd name="T22" fmla="*/ 1337 w 378"/>
                      <a:gd name="T23" fmla="*/ 77 h 206"/>
                      <a:gd name="T24" fmla="*/ 1593 w 378"/>
                      <a:gd name="T25" fmla="*/ 77 h 206"/>
                      <a:gd name="T26" fmla="*/ 1593 w 378"/>
                      <a:gd name="T27" fmla="*/ 37 h 206"/>
                      <a:gd name="T28" fmla="*/ 1593 w 378"/>
                      <a:gd name="T29" fmla="*/ 0 h 206"/>
                      <a:gd name="T30" fmla="*/ 3076 w 378"/>
                      <a:gd name="T31" fmla="*/ 0 h 206"/>
                      <a:gd name="T32" fmla="*/ 3076 w 378"/>
                      <a:gd name="T33" fmla="*/ 77 h 206"/>
                      <a:gd name="T34" fmla="*/ 3398 w 378"/>
                      <a:gd name="T35" fmla="*/ 77 h 206"/>
                      <a:gd name="T36" fmla="*/ 3398 w 378"/>
                      <a:gd name="T37" fmla="*/ 183 h 206"/>
                      <a:gd name="T38" fmla="*/ 3768 w 378"/>
                      <a:gd name="T39" fmla="*/ 211 h 206"/>
                      <a:gd name="T40" fmla="*/ 3768 w 378"/>
                      <a:gd name="T41" fmla="*/ 260 h 206"/>
                      <a:gd name="T42" fmla="*/ 4519 w 378"/>
                      <a:gd name="T43" fmla="*/ 265 h 206"/>
                      <a:gd name="T44" fmla="*/ 4519 w 378"/>
                      <a:gd name="T45" fmla="*/ 300 h 206"/>
                      <a:gd name="T46" fmla="*/ 4631 w 378"/>
                      <a:gd name="T47" fmla="*/ 320 h 206"/>
                      <a:gd name="T48" fmla="*/ 5369 w 378"/>
                      <a:gd name="T49" fmla="*/ 320 h 206"/>
                      <a:gd name="T50" fmla="*/ 5369 w 378"/>
                      <a:gd name="T51" fmla="*/ 377 h 206"/>
                      <a:gd name="T52" fmla="*/ 9882 w 378"/>
                      <a:gd name="T53" fmla="*/ 371 h 206"/>
                      <a:gd name="T54" fmla="*/ 10562 w 378"/>
                      <a:gd name="T55" fmla="*/ 535 h 206"/>
                      <a:gd name="T56" fmla="*/ 9783 w 378"/>
                      <a:gd name="T57" fmla="*/ 731 h 206"/>
                      <a:gd name="T58" fmla="*/ 9543 w 378"/>
                      <a:gd name="T59" fmla="*/ 656 h 206"/>
                      <a:gd name="T60" fmla="*/ 9278 w 378"/>
                      <a:gd name="T61" fmla="*/ 656 h 206"/>
                      <a:gd name="T62" fmla="*/ 9041 w 378"/>
                      <a:gd name="T63" fmla="*/ 731 h 206"/>
                      <a:gd name="T64" fmla="*/ 8841 w 378"/>
                      <a:gd name="T65" fmla="*/ 656 h 206"/>
                      <a:gd name="T66" fmla="*/ 8754 w 378"/>
                      <a:gd name="T67" fmla="*/ 662 h 206"/>
                      <a:gd name="T68" fmla="*/ 8565 w 378"/>
                      <a:gd name="T69" fmla="*/ 731 h 206"/>
                      <a:gd name="T70" fmla="*/ 8018 w 378"/>
                      <a:gd name="T71" fmla="*/ 737 h 206"/>
                      <a:gd name="T72" fmla="*/ 7950 w 378"/>
                      <a:gd name="T73" fmla="*/ 749 h 206"/>
                      <a:gd name="T74" fmla="*/ 7617 w 378"/>
                      <a:gd name="T75" fmla="*/ 656 h 206"/>
                      <a:gd name="T76" fmla="*/ 7313 w 378"/>
                      <a:gd name="T77" fmla="*/ 656 h 206"/>
                      <a:gd name="T78" fmla="*/ 6973 w 378"/>
                      <a:gd name="T79" fmla="*/ 731 h 206"/>
                      <a:gd name="T80" fmla="*/ 6663 w 378"/>
                      <a:gd name="T81" fmla="*/ 656 h 206"/>
                      <a:gd name="T82" fmla="*/ 6366 w 378"/>
                      <a:gd name="T83" fmla="*/ 656 h 206"/>
                      <a:gd name="T84" fmla="*/ 5966 w 378"/>
                      <a:gd name="T85" fmla="*/ 731 h 206"/>
                      <a:gd name="T86" fmla="*/ 5324 w 378"/>
                      <a:gd name="T87" fmla="*/ 737 h 206"/>
                      <a:gd name="T88" fmla="*/ 5324 w 378"/>
                      <a:gd name="T89" fmla="*/ 825 h 206"/>
                      <a:gd name="T90" fmla="*/ 4486 w 378"/>
                      <a:gd name="T91" fmla="*/ 825 h 206"/>
                      <a:gd name="T92" fmla="*/ 4486 w 378"/>
                      <a:gd name="T93" fmla="*/ 876 h 206"/>
                      <a:gd name="T94" fmla="*/ 3723 w 378"/>
                      <a:gd name="T95" fmla="*/ 876 h 206"/>
                      <a:gd name="T96" fmla="*/ 3723 w 378"/>
                      <a:gd name="T97" fmla="*/ 937 h 206"/>
                      <a:gd name="T98" fmla="*/ 3358 w 378"/>
                      <a:gd name="T99" fmla="*/ 960 h 206"/>
                      <a:gd name="T100" fmla="*/ 3358 w 378"/>
                      <a:gd name="T101" fmla="*/ 1076 h 206"/>
                      <a:gd name="T102" fmla="*/ 3055 w 378"/>
                      <a:gd name="T103" fmla="*/ 1076 h 206"/>
                      <a:gd name="T104" fmla="*/ 3055 w 378"/>
                      <a:gd name="T105" fmla="*/ 1162 h 206"/>
                      <a:gd name="T106" fmla="*/ 1552 w 378"/>
                      <a:gd name="T107" fmla="*/ 1162 h 206"/>
                      <a:gd name="T108" fmla="*/ 1552 w 378"/>
                      <a:gd name="T109" fmla="*/ 1076 h 206"/>
                      <a:gd name="T110" fmla="*/ 1337 w 378"/>
                      <a:gd name="T111" fmla="*/ 1076 h 206"/>
                      <a:gd name="T112" fmla="*/ 1337 w 378"/>
                      <a:gd name="T113" fmla="*/ 977 h 206"/>
                      <a:gd name="T114" fmla="*/ 1242 w 378"/>
                      <a:gd name="T115" fmla="*/ 953 h 206"/>
                      <a:gd name="T116" fmla="*/ 1013 w 378"/>
                      <a:gd name="T117" fmla="*/ 937 h 206"/>
                      <a:gd name="T118" fmla="*/ 1013 w 378"/>
                      <a:gd name="T119" fmla="*/ 876 h 206"/>
                      <a:gd name="T120" fmla="*/ 0 w 378"/>
                      <a:gd name="T121" fmla="*/ 749 h 20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78"/>
                      <a:gd name="T184" fmla="*/ 0 h 206"/>
                      <a:gd name="T185" fmla="*/ 378 w 378"/>
                      <a:gd name="T186" fmla="*/ 206 h 20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78" h="206">
                        <a:moveTo>
                          <a:pt x="0" y="132"/>
                        </a:moveTo>
                        <a:lnTo>
                          <a:pt x="0" y="70"/>
                        </a:lnTo>
                        <a:lnTo>
                          <a:pt x="14" y="82"/>
                        </a:lnTo>
                        <a:lnTo>
                          <a:pt x="14" y="118"/>
                        </a:lnTo>
                        <a:lnTo>
                          <a:pt x="37" y="131"/>
                        </a:lnTo>
                        <a:lnTo>
                          <a:pt x="37" y="69"/>
                        </a:lnTo>
                        <a:lnTo>
                          <a:pt x="14" y="82"/>
                        </a:lnTo>
                        <a:lnTo>
                          <a:pt x="0" y="70"/>
                        </a:lnTo>
                        <a:lnTo>
                          <a:pt x="35" y="48"/>
                        </a:lnTo>
                        <a:lnTo>
                          <a:pt x="36" y="37"/>
                        </a:lnTo>
                        <a:lnTo>
                          <a:pt x="48" y="33"/>
                        </a:lnTo>
                        <a:lnTo>
                          <a:pt x="48" y="14"/>
                        </a:lnTo>
                        <a:lnTo>
                          <a:pt x="57" y="14"/>
                        </a:lnTo>
                        <a:lnTo>
                          <a:pt x="57" y="7"/>
                        </a:lnTo>
                        <a:lnTo>
                          <a:pt x="57" y="0"/>
                        </a:lnTo>
                        <a:lnTo>
                          <a:pt x="110" y="0"/>
                        </a:lnTo>
                        <a:lnTo>
                          <a:pt x="110" y="14"/>
                        </a:lnTo>
                        <a:lnTo>
                          <a:pt x="121" y="14"/>
                        </a:lnTo>
                        <a:lnTo>
                          <a:pt x="121" y="32"/>
                        </a:lnTo>
                        <a:lnTo>
                          <a:pt x="134" y="37"/>
                        </a:lnTo>
                        <a:lnTo>
                          <a:pt x="134" y="46"/>
                        </a:lnTo>
                        <a:lnTo>
                          <a:pt x="161" y="47"/>
                        </a:lnTo>
                        <a:lnTo>
                          <a:pt x="161" y="53"/>
                        </a:lnTo>
                        <a:lnTo>
                          <a:pt x="165" y="56"/>
                        </a:lnTo>
                        <a:lnTo>
                          <a:pt x="192" y="56"/>
                        </a:lnTo>
                        <a:lnTo>
                          <a:pt x="192" y="67"/>
                        </a:lnTo>
                        <a:lnTo>
                          <a:pt x="352" y="66"/>
                        </a:lnTo>
                        <a:lnTo>
                          <a:pt x="377" y="94"/>
                        </a:lnTo>
                        <a:lnTo>
                          <a:pt x="349" y="129"/>
                        </a:lnTo>
                        <a:lnTo>
                          <a:pt x="341" y="116"/>
                        </a:lnTo>
                        <a:lnTo>
                          <a:pt x="331" y="116"/>
                        </a:lnTo>
                        <a:lnTo>
                          <a:pt x="323" y="129"/>
                        </a:lnTo>
                        <a:lnTo>
                          <a:pt x="316" y="116"/>
                        </a:lnTo>
                        <a:lnTo>
                          <a:pt x="313" y="118"/>
                        </a:lnTo>
                        <a:lnTo>
                          <a:pt x="306" y="129"/>
                        </a:lnTo>
                        <a:lnTo>
                          <a:pt x="286" y="131"/>
                        </a:lnTo>
                        <a:lnTo>
                          <a:pt x="284" y="132"/>
                        </a:lnTo>
                        <a:lnTo>
                          <a:pt x="272" y="116"/>
                        </a:lnTo>
                        <a:lnTo>
                          <a:pt x="261" y="116"/>
                        </a:lnTo>
                        <a:lnTo>
                          <a:pt x="249" y="129"/>
                        </a:lnTo>
                        <a:lnTo>
                          <a:pt x="238" y="116"/>
                        </a:lnTo>
                        <a:lnTo>
                          <a:pt x="227" y="116"/>
                        </a:lnTo>
                        <a:lnTo>
                          <a:pt x="213" y="129"/>
                        </a:lnTo>
                        <a:lnTo>
                          <a:pt x="190" y="131"/>
                        </a:lnTo>
                        <a:lnTo>
                          <a:pt x="190" y="146"/>
                        </a:lnTo>
                        <a:lnTo>
                          <a:pt x="160" y="146"/>
                        </a:lnTo>
                        <a:lnTo>
                          <a:pt x="160" y="155"/>
                        </a:lnTo>
                        <a:lnTo>
                          <a:pt x="133" y="155"/>
                        </a:lnTo>
                        <a:lnTo>
                          <a:pt x="133" y="165"/>
                        </a:lnTo>
                        <a:lnTo>
                          <a:pt x="120" y="170"/>
                        </a:lnTo>
                        <a:lnTo>
                          <a:pt x="120" y="190"/>
                        </a:lnTo>
                        <a:lnTo>
                          <a:pt x="109" y="190"/>
                        </a:lnTo>
                        <a:lnTo>
                          <a:pt x="109" y="205"/>
                        </a:lnTo>
                        <a:lnTo>
                          <a:pt x="55" y="205"/>
                        </a:lnTo>
                        <a:lnTo>
                          <a:pt x="55" y="190"/>
                        </a:lnTo>
                        <a:lnTo>
                          <a:pt x="48" y="190"/>
                        </a:lnTo>
                        <a:lnTo>
                          <a:pt x="48" y="173"/>
                        </a:lnTo>
                        <a:lnTo>
                          <a:pt x="44" y="169"/>
                        </a:lnTo>
                        <a:lnTo>
                          <a:pt x="36" y="165"/>
                        </a:lnTo>
                        <a:lnTo>
                          <a:pt x="36" y="155"/>
                        </a:lnTo>
                        <a:lnTo>
                          <a:pt x="0" y="132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76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2276" y="1136"/>
                    <a:ext cx="59" cy="182"/>
                    <a:chOff x="3083" y="991"/>
                    <a:chExt cx="45" cy="157"/>
                  </a:xfrm>
                </p:grpSpPr>
                <p:sp>
                  <p:nvSpPr>
                    <p:cNvPr id="189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083" y="1002"/>
                      <a:ext cx="45" cy="146"/>
                    </a:xfrm>
                    <a:custGeom>
                      <a:avLst/>
                      <a:gdLst>
                        <a:gd name="T0" fmla="*/ 23 w 45"/>
                        <a:gd name="T1" fmla="*/ 145 h 146"/>
                        <a:gd name="T2" fmla="*/ 0 w 45"/>
                        <a:gd name="T3" fmla="*/ 133 h 146"/>
                        <a:gd name="T4" fmla="*/ 0 w 45"/>
                        <a:gd name="T5" fmla="*/ 0 h 146"/>
                        <a:gd name="T6" fmla="*/ 2 w 45"/>
                        <a:gd name="T7" fmla="*/ 2 h 146"/>
                        <a:gd name="T8" fmla="*/ 2 w 45"/>
                        <a:gd name="T9" fmla="*/ 131 h 146"/>
                        <a:gd name="T10" fmla="*/ 23 w 45"/>
                        <a:gd name="T11" fmla="*/ 143 h 146"/>
                        <a:gd name="T12" fmla="*/ 43 w 45"/>
                        <a:gd name="T13" fmla="*/ 132 h 146"/>
                        <a:gd name="T14" fmla="*/ 44 w 45"/>
                        <a:gd name="T15" fmla="*/ 134 h 146"/>
                        <a:gd name="T16" fmla="*/ 23 w 45"/>
                        <a:gd name="T17" fmla="*/ 145 h 14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5"/>
                        <a:gd name="T28" fmla="*/ 0 h 146"/>
                        <a:gd name="T29" fmla="*/ 45 w 45"/>
                        <a:gd name="T30" fmla="*/ 146 h 14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5" h="146">
                          <a:moveTo>
                            <a:pt x="23" y="145"/>
                          </a:moveTo>
                          <a:lnTo>
                            <a:pt x="0" y="133"/>
                          </a:lnTo>
                          <a:lnTo>
                            <a:pt x="0" y="0"/>
                          </a:lnTo>
                          <a:lnTo>
                            <a:pt x="2" y="2"/>
                          </a:lnTo>
                          <a:lnTo>
                            <a:pt x="2" y="131"/>
                          </a:lnTo>
                          <a:lnTo>
                            <a:pt x="23" y="143"/>
                          </a:lnTo>
                          <a:lnTo>
                            <a:pt x="43" y="132"/>
                          </a:lnTo>
                          <a:lnTo>
                            <a:pt x="44" y="134"/>
                          </a:lnTo>
                          <a:lnTo>
                            <a:pt x="23" y="145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90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083" y="991"/>
                      <a:ext cx="44" cy="146"/>
                    </a:xfrm>
                    <a:custGeom>
                      <a:avLst/>
                      <a:gdLst>
                        <a:gd name="T0" fmla="*/ 20 w 44"/>
                        <a:gd name="T1" fmla="*/ 0 h 146"/>
                        <a:gd name="T2" fmla="*/ 43 w 44"/>
                        <a:gd name="T3" fmla="*/ 13 h 146"/>
                        <a:gd name="T4" fmla="*/ 43 w 44"/>
                        <a:gd name="T5" fmla="*/ 145 h 146"/>
                        <a:gd name="T6" fmla="*/ 41 w 44"/>
                        <a:gd name="T7" fmla="*/ 144 h 146"/>
                        <a:gd name="T8" fmla="*/ 41 w 44"/>
                        <a:gd name="T9" fmla="*/ 15 h 146"/>
                        <a:gd name="T10" fmla="*/ 20 w 44"/>
                        <a:gd name="T11" fmla="*/ 3 h 146"/>
                        <a:gd name="T12" fmla="*/ 1 w 44"/>
                        <a:gd name="T13" fmla="*/ 14 h 146"/>
                        <a:gd name="T14" fmla="*/ 0 w 44"/>
                        <a:gd name="T15" fmla="*/ 12 h 146"/>
                        <a:gd name="T16" fmla="*/ 20 w 44"/>
                        <a:gd name="T17" fmla="*/ 0 h 14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4"/>
                        <a:gd name="T28" fmla="*/ 0 h 146"/>
                        <a:gd name="T29" fmla="*/ 44 w 44"/>
                        <a:gd name="T30" fmla="*/ 146 h 14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4" h="146">
                          <a:moveTo>
                            <a:pt x="20" y="0"/>
                          </a:moveTo>
                          <a:lnTo>
                            <a:pt x="43" y="13"/>
                          </a:lnTo>
                          <a:lnTo>
                            <a:pt x="43" y="145"/>
                          </a:lnTo>
                          <a:lnTo>
                            <a:pt x="41" y="144"/>
                          </a:lnTo>
                          <a:lnTo>
                            <a:pt x="41" y="15"/>
                          </a:lnTo>
                          <a:lnTo>
                            <a:pt x="20" y="3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20" y="0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177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2335" y="1121"/>
                    <a:ext cx="354" cy="204"/>
                    <a:chOff x="2845" y="1181"/>
                    <a:chExt cx="354" cy="204"/>
                  </a:xfrm>
                </p:grpSpPr>
                <p:sp>
                  <p:nvSpPr>
                    <p:cNvPr id="181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2912" y="1288"/>
                      <a:ext cx="275" cy="19"/>
                    </a:xfrm>
                    <a:custGeom>
                      <a:avLst/>
                      <a:gdLst>
                        <a:gd name="T0" fmla="*/ 0 w 208"/>
                        <a:gd name="T1" fmla="*/ 0 h 17"/>
                        <a:gd name="T2" fmla="*/ 5916 w 208"/>
                        <a:gd name="T3" fmla="*/ 1 h 17"/>
                        <a:gd name="T4" fmla="*/ 5824 w 208"/>
                        <a:gd name="T5" fmla="*/ 55 h 17"/>
                        <a:gd name="T6" fmla="*/ 200 w 208"/>
                        <a:gd name="T7" fmla="*/ 61 h 17"/>
                        <a:gd name="T8" fmla="*/ 0 w 208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17"/>
                        <a:gd name="T17" fmla="*/ 208 w 20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17">
                          <a:moveTo>
                            <a:pt x="0" y="0"/>
                          </a:moveTo>
                          <a:lnTo>
                            <a:pt x="207" y="1"/>
                          </a:lnTo>
                          <a:lnTo>
                            <a:pt x="204" y="14"/>
                          </a:lnTo>
                          <a:lnTo>
                            <a:pt x="7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82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2920" y="1255"/>
                      <a:ext cx="267" cy="21"/>
                    </a:xfrm>
                    <a:custGeom>
                      <a:avLst/>
                      <a:gdLst>
                        <a:gd name="T0" fmla="*/ 0 w 202"/>
                        <a:gd name="T1" fmla="*/ 3 h 18"/>
                        <a:gd name="T2" fmla="*/ 5626 w 202"/>
                        <a:gd name="T3" fmla="*/ 0 h 18"/>
                        <a:gd name="T4" fmla="*/ 5733 w 202"/>
                        <a:gd name="T5" fmla="*/ 90 h 18"/>
                        <a:gd name="T6" fmla="*/ 465 w 202"/>
                        <a:gd name="T7" fmla="*/ 105 h 18"/>
                        <a:gd name="T8" fmla="*/ 0 w 202"/>
                        <a:gd name="T9" fmla="*/ 3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2"/>
                        <a:gd name="T16" fmla="*/ 0 h 18"/>
                        <a:gd name="T17" fmla="*/ 202 w 20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2" h="18">
                          <a:moveTo>
                            <a:pt x="0" y="3"/>
                          </a:moveTo>
                          <a:lnTo>
                            <a:pt x="198" y="0"/>
                          </a:lnTo>
                          <a:lnTo>
                            <a:pt x="201" y="15"/>
                          </a:lnTo>
                          <a:lnTo>
                            <a:pt x="17" y="17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183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5" y="1181"/>
                      <a:ext cx="354" cy="204"/>
                      <a:chOff x="3132" y="986"/>
                      <a:chExt cx="268" cy="176"/>
                    </a:xfrm>
                  </p:grpSpPr>
                  <p:sp>
                    <p:nvSpPr>
                      <p:cNvPr id="184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2" y="986"/>
                        <a:ext cx="18" cy="176"/>
                      </a:xfrm>
                      <a:prstGeom prst="rect">
                        <a:avLst/>
                      </a:pr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1pPr>
                        <a:lvl2pPr marL="742950" indent="-28575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2pPr>
                        <a:lvl3pPr marL="11430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3pPr>
                        <a:lvl4pPr marL="16002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4pPr>
                        <a:lvl5pPr marL="20574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9pPr>
                      </a:lstStyle>
                      <a:p>
                        <a:pPr eaLnBrk="1" hangingPunct="1"/>
                        <a:endParaRPr lang="ko-KR" altLang="en-US"/>
                      </a:p>
                    </p:txBody>
                  </p:sp>
                  <p:sp>
                    <p:nvSpPr>
                      <p:cNvPr id="185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7" y="1018"/>
                        <a:ext cx="19" cy="108"/>
                      </a:xfrm>
                      <a:prstGeom prst="rect">
                        <a:avLst/>
                      </a:pr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1pPr>
                        <a:lvl2pPr marL="742950" indent="-28575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2pPr>
                        <a:lvl3pPr marL="11430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3pPr>
                        <a:lvl4pPr marL="16002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4pPr>
                        <a:lvl5pPr marL="20574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9pPr>
                      </a:lstStyle>
                      <a:p>
                        <a:pPr eaLnBrk="1" hangingPunct="1"/>
                        <a:endParaRPr lang="ko-KR" altLang="en-US"/>
                      </a:p>
                    </p:txBody>
                  </p:sp>
                  <p:sp>
                    <p:nvSpPr>
                      <p:cNvPr id="186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0" y="1052"/>
                        <a:ext cx="210" cy="18"/>
                      </a:xfrm>
                      <a:custGeom>
                        <a:avLst/>
                        <a:gdLst>
                          <a:gd name="T0" fmla="*/ 0 w 210"/>
                          <a:gd name="T1" fmla="*/ 0 h 18"/>
                          <a:gd name="T2" fmla="*/ 13 w 210"/>
                          <a:gd name="T3" fmla="*/ 4 h 18"/>
                          <a:gd name="T4" fmla="*/ 25 w 210"/>
                          <a:gd name="T5" fmla="*/ 10 h 18"/>
                          <a:gd name="T6" fmla="*/ 205 w 210"/>
                          <a:gd name="T7" fmla="*/ 10 h 18"/>
                          <a:gd name="T8" fmla="*/ 209 w 210"/>
                          <a:gd name="T9" fmla="*/ 16 h 18"/>
                          <a:gd name="T10" fmla="*/ 21 w 210"/>
                          <a:gd name="T11" fmla="*/ 17 h 18"/>
                          <a:gd name="T12" fmla="*/ 0 w 210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10"/>
                          <a:gd name="T22" fmla="*/ 0 h 18"/>
                          <a:gd name="T23" fmla="*/ 210 w 210"/>
                          <a:gd name="T24" fmla="*/ 18 h 1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10" h="18">
                            <a:moveTo>
                              <a:pt x="0" y="0"/>
                            </a:moveTo>
                            <a:lnTo>
                              <a:pt x="13" y="4"/>
                            </a:lnTo>
                            <a:lnTo>
                              <a:pt x="25" y="10"/>
                            </a:lnTo>
                            <a:lnTo>
                              <a:pt x="205" y="10"/>
                            </a:lnTo>
                            <a:lnTo>
                              <a:pt x="209" y="16"/>
                            </a:lnTo>
                            <a:lnTo>
                              <a:pt x="21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87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023"/>
                        <a:ext cx="33" cy="95"/>
                      </a:xfrm>
                      <a:custGeom>
                        <a:avLst/>
                        <a:gdLst>
                          <a:gd name="T0" fmla="*/ 32 w 33"/>
                          <a:gd name="T1" fmla="*/ 78 h 95"/>
                          <a:gd name="T2" fmla="*/ 25 w 33"/>
                          <a:gd name="T3" fmla="*/ 84 h 95"/>
                          <a:gd name="T4" fmla="*/ 4 w 33"/>
                          <a:gd name="T5" fmla="*/ 84 h 95"/>
                          <a:gd name="T6" fmla="*/ 4 w 33"/>
                          <a:gd name="T7" fmla="*/ 94 h 95"/>
                          <a:gd name="T8" fmla="*/ 0 w 33"/>
                          <a:gd name="T9" fmla="*/ 94 h 95"/>
                          <a:gd name="T10" fmla="*/ 0 w 33"/>
                          <a:gd name="T11" fmla="*/ 0 h 95"/>
                          <a:gd name="T12" fmla="*/ 4 w 33"/>
                          <a:gd name="T13" fmla="*/ 3 h 95"/>
                          <a:gd name="T14" fmla="*/ 4 w 33"/>
                          <a:gd name="T15" fmla="*/ 53 h 95"/>
                          <a:gd name="T16" fmla="*/ 10 w 33"/>
                          <a:gd name="T17" fmla="*/ 57 h 95"/>
                          <a:gd name="T18" fmla="*/ 10 w 33"/>
                          <a:gd name="T19" fmla="*/ 76 h 95"/>
                          <a:gd name="T20" fmla="*/ 32 w 33"/>
                          <a:gd name="T21" fmla="*/ 78 h 9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3"/>
                          <a:gd name="T34" fmla="*/ 0 h 95"/>
                          <a:gd name="T35" fmla="*/ 33 w 33"/>
                          <a:gd name="T36" fmla="*/ 95 h 9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3" h="95">
                            <a:moveTo>
                              <a:pt x="32" y="78"/>
                            </a:moveTo>
                            <a:lnTo>
                              <a:pt x="25" y="84"/>
                            </a:lnTo>
                            <a:lnTo>
                              <a:pt x="4" y="84"/>
                            </a:lnTo>
                            <a:lnTo>
                              <a:pt x="4" y="94"/>
                            </a:lnTo>
                            <a:lnTo>
                              <a:pt x="0" y="94"/>
                            </a:lnTo>
                            <a:lnTo>
                              <a:pt x="0" y="0"/>
                            </a:lnTo>
                            <a:lnTo>
                              <a:pt x="4" y="3"/>
                            </a:lnTo>
                            <a:lnTo>
                              <a:pt x="4" y="53"/>
                            </a:lnTo>
                            <a:lnTo>
                              <a:pt x="10" y="57"/>
                            </a:lnTo>
                            <a:lnTo>
                              <a:pt x="10" y="76"/>
                            </a:lnTo>
                            <a:lnTo>
                              <a:pt x="32" y="78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88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1" y="1001"/>
                        <a:ext cx="20" cy="140"/>
                      </a:xfrm>
                      <a:custGeom>
                        <a:avLst/>
                        <a:gdLst>
                          <a:gd name="T0" fmla="*/ 1 w 20"/>
                          <a:gd name="T1" fmla="*/ 139 h 140"/>
                          <a:gd name="T2" fmla="*/ 0 w 20"/>
                          <a:gd name="T3" fmla="*/ 0 h 140"/>
                          <a:gd name="T4" fmla="*/ 18 w 20"/>
                          <a:gd name="T5" fmla="*/ 2 h 140"/>
                          <a:gd name="T6" fmla="*/ 19 w 20"/>
                          <a:gd name="T7" fmla="*/ 138 h 140"/>
                          <a:gd name="T8" fmla="*/ 1 w 20"/>
                          <a:gd name="T9" fmla="*/ 139 h 1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40"/>
                          <a:gd name="T17" fmla="*/ 20 w 20"/>
                          <a:gd name="T18" fmla="*/ 140 h 1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40">
                            <a:moveTo>
                              <a:pt x="1" y="139"/>
                            </a:moveTo>
                            <a:lnTo>
                              <a:pt x="0" y="0"/>
                            </a:lnTo>
                            <a:lnTo>
                              <a:pt x="18" y="2"/>
                            </a:lnTo>
                            <a:lnTo>
                              <a:pt x="19" y="138"/>
                            </a:lnTo>
                            <a:lnTo>
                              <a:pt x="1" y="139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178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2257" y="1134"/>
                    <a:ext cx="45" cy="203"/>
                    <a:chOff x="1987" y="891"/>
                    <a:chExt cx="45" cy="203"/>
                  </a:xfrm>
                </p:grpSpPr>
                <p:sp>
                  <p:nvSpPr>
                    <p:cNvPr id="179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7" y="913"/>
                      <a:ext cx="24" cy="156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80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7" y="891"/>
                      <a:ext cx="25" cy="203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</p:grpSp>
          <p:grpSp>
            <p:nvGrpSpPr>
              <p:cNvPr id="154" name="Group 106"/>
              <p:cNvGrpSpPr>
                <a:grpSpLocks/>
              </p:cNvGrpSpPr>
              <p:nvPr/>
            </p:nvGrpSpPr>
            <p:grpSpPr bwMode="auto">
              <a:xfrm rot="5400000">
                <a:off x="1528" y="1047"/>
                <a:ext cx="316" cy="148"/>
                <a:chOff x="3997" y="507"/>
                <a:chExt cx="502" cy="244"/>
              </a:xfrm>
            </p:grpSpPr>
            <p:sp>
              <p:nvSpPr>
                <p:cNvPr id="156" name="Freeform 107"/>
                <p:cNvSpPr>
                  <a:spLocks/>
                </p:cNvSpPr>
                <p:nvPr/>
              </p:nvSpPr>
              <p:spPr bwMode="auto">
                <a:xfrm>
                  <a:off x="3997" y="513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7" name="Freeform 108"/>
                <p:cNvSpPr>
                  <a:spLocks/>
                </p:cNvSpPr>
                <p:nvPr/>
              </p:nvSpPr>
              <p:spPr bwMode="auto">
                <a:xfrm>
                  <a:off x="4000" y="507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58" name="Group 109"/>
                <p:cNvGrpSpPr>
                  <a:grpSpLocks/>
                </p:cNvGrpSpPr>
                <p:nvPr/>
              </p:nvGrpSpPr>
              <p:grpSpPr bwMode="auto">
                <a:xfrm>
                  <a:off x="4066" y="528"/>
                  <a:ext cx="45" cy="203"/>
                  <a:chOff x="1987" y="891"/>
                  <a:chExt cx="45" cy="203"/>
                </a:xfrm>
              </p:grpSpPr>
              <p:sp>
                <p:nvSpPr>
                  <p:cNvPr id="17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7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159" name="Group 112"/>
                <p:cNvGrpSpPr>
                  <a:grpSpLocks/>
                </p:cNvGrpSpPr>
                <p:nvPr/>
              </p:nvGrpSpPr>
              <p:grpSpPr bwMode="auto">
                <a:xfrm>
                  <a:off x="4082" y="533"/>
                  <a:ext cx="59" cy="182"/>
                  <a:chOff x="3083" y="991"/>
                  <a:chExt cx="45" cy="157"/>
                </a:xfrm>
              </p:grpSpPr>
              <p:sp>
                <p:nvSpPr>
                  <p:cNvPr id="169" name="Freeform 113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0" name="Freeform 114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60" name="Group 115"/>
                <p:cNvGrpSpPr>
                  <a:grpSpLocks/>
                </p:cNvGrpSpPr>
                <p:nvPr/>
              </p:nvGrpSpPr>
              <p:grpSpPr bwMode="auto">
                <a:xfrm>
                  <a:off x="4141" y="518"/>
                  <a:ext cx="354" cy="204"/>
                  <a:chOff x="1507" y="1142"/>
                  <a:chExt cx="354" cy="204"/>
                </a:xfrm>
              </p:grpSpPr>
              <p:sp>
                <p:nvSpPr>
                  <p:cNvPr id="161" name="Freeform 116"/>
                  <p:cNvSpPr>
                    <a:spLocks/>
                  </p:cNvSpPr>
                  <p:nvPr/>
                </p:nvSpPr>
                <p:spPr bwMode="auto">
                  <a:xfrm>
                    <a:off x="1574" y="1249"/>
                    <a:ext cx="275" cy="19"/>
                  </a:xfrm>
                  <a:custGeom>
                    <a:avLst/>
                    <a:gdLst>
                      <a:gd name="T0" fmla="*/ 0 w 208"/>
                      <a:gd name="T1" fmla="*/ 0 h 17"/>
                      <a:gd name="T2" fmla="*/ 5916 w 208"/>
                      <a:gd name="T3" fmla="*/ 1 h 17"/>
                      <a:gd name="T4" fmla="*/ 5824 w 208"/>
                      <a:gd name="T5" fmla="*/ 55 h 17"/>
                      <a:gd name="T6" fmla="*/ 200 w 208"/>
                      <a:gd name="T7" fmla="*/ 61 h 17"/>
                      <a:gd name="T8" fmla="*/ 0 w 20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7"/>
                      <a:gd name="T17" fmla="*/ 208 w 20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7">
                        <a:moveTo>
                          <a:pt x="0" y="0"/>
                        </a:moveTo>
                        <a:lnTo>
                          <a:pt x="207" y="1"/>
                        </a:lnTo>
                        <a:lnTo>
                          <a:pt x="204" y="14"/>
                        </a:lnTo>
                        <a:lnTo>
                          <a:pt x="7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2" name="Freeform 117"/>
                  <p:cNvSpPr>
                    <a:spLocks/>
                  </p:cNvSpPr>
                  <p:nvPr/>
                </p:nvSpPr>
                <p:spPr bwMode="auto">
                  <a:xfrm>
                    <a:off x="1582" y="1216"/>
                    <a:ext cx="267" cy="21"/>
                  </a:xfrm>
                  <a:custGeom>
                    <a:avLst/>
                    <a:gdLst>
                      <a:gd name="T0" fmla="*/ 0 w 202"/>
                      <a:gd name="T1" fmla="*/ 3 h 18"/>
                      <a:gd name="T2" fmla="*/ 5626 w 202"/>
                      <a:gd name="T3" fmla="*/ 0 h 18"/>
                      <a:gd name="T4" fmla="*/ 5733 w 202"/>
                      <a:gd name="T5" fmla="*/ 90 h 18"/>
                      <a:gd name="T6" fmla="*/ 465 w 202"/>
                      <a:gd name="T7" fmla="*/ 105 h 18"/>
                      <a:gd name="T8" fmla="*/ 0 w 202"/>
                      <a:gd name="T9" fmla="*/ 3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18"/>
                      <a:gd name="T17" fmla="*/ 202 w 202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18">
                        <a:moveTo>
                          <a:pt x="0" y="3"/>
                        </a:moveTo>
                        <a:lnTo>
                          <a:pt x="198" y="0"/>
                        </a:lnTo>
                        <a:lnTo>
                          <a:pt x="201" y="15"/>
                        </a:lnTo>
                        <a:lnTo>
                          <a:pt x="17" y="17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63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1507" y="1142"/>
                    <a:ext cx="354" cy="204"/>
                    <a:chOff x="3132" y="986"/>
                    <a:chExt cx="268" cy="176"/>
                  </a:xfrm>
                </p:grpSpPr>
                <p:sp>
                  <p:nvSpPr>
                    <p:cNvPr id="164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986"/>
                      <a:ext cx="18" cy="176"/>
                    </a:xfrm>
                    <a:prstGeom prst="rect">
                      <a:avLst/>
                    </a:pr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65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7" y="1018"/>
                      <a:ext cx="19" cy="108"/>
                    </a:xfrm>
                    <a:prstGeom prst="rect">
                      <a:avLst/>
                    </a:pr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66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3190" y="1052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13 w 210"/>
                        <a:gd name="T3" fmla="*/ 4 h 18"/>
                        <a:gd name="T4" fmla="*/ 25 w 210"/>
                        <a:gd name="T5" fmla="*/ 10 h 18"/>
                        <a:gd name="T6" fmla="*/ 205 w 210"/>
                        <a:gd name="T7" fmla="*/ 10 h 18"/>
                        <a:gd name="T8" fmla="*/ 209 w 210"/>
                        <a:gd name="T9" fmla="*/ 16 h 18"/>
                        <a:gd name="T10" fmla="*/ 21 w 210"/>
                        <a:gd name="T11" fmla="*/ 17 h 18"/>
                        <a:gd name="T12" fmla="*/ 0 w 210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0"/>
                        <a:gd name="T22" fmla="*/ 0 h 18"/>
                        <a:gd name="T23" fmla="*/ 210 w 210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13" y="4"/>
                          </a:lnTo>
                          <a:lnTo>
                            <a:pt x="25" y="10"/>
                          </a:lnTo>
                          <a:lnTo>
                            <a:pt x="205" y="10"/>
                          </a:lnTo>
                          <a:lnTo>
                            <a:pt x="209" y="16"/>
                          </a:lnTo>
                          <a:lnTo>
                            <a:pt x="21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67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3183" y="1023"/>
                      <a:ext cx="33" cy="95"/>
                    </a:xfrm>
                    <a:custGeom>
                      <a:avLst/>
                      <a:gdLst>
                        <a:gd name="T0" fmla="*/ 32 w 33"/>
                        <a:gd name="T1" fmla="*/ 78 h 95"/>
                        <a:gd name="T2" fmla="*/ 25 w 33"/>
                        <a:gd name="T3" fmla="*/ 84 h 95"/>
                        <a:gd name="T4" fmla="*/ 4 w 33"/>
                        <a:gd name="T5" fmla="*/ 84 h 95"/>
                        <a:gd name="T6" fmla="*/ 4 w 33"/>
                        <a:gd name="T7" fmla="*/ 94 h 95"/>
                        <a:gd name="T8" fmla="*/ 0 w 33"/>
                        <a:gd name="T9" fmla="*/ 94 h 95"/>
                        <a:gd name="T10" fmla="*/ 0 w 33"/>
                        <a:gd name="T11" fmla="*/ 0 h 95"/>
                        <a:gd name="T12" fmla="*/ 4 w 33"/>
                        <a:gd name="T13" fmla="*/ 3 h 95"/>
                        <a:gd name="T14" fmla="*/ 4 w 33"/>
                        <a:gd name="T15" fmla="*/ 53 h 95"/>
                        <a:gd name="T16" fmla="*/ 10 w 33"/>
                        <a:gd name="T17" fmla="*/ 57 h 95"/>
                        <a:gd name="T18" fmla="*/ 10 w 33"/>
                        <a:gd name="T19" fmla="*/ 76 h 95"/>
                        <a:gd name="T20" fmla="*/ 32 w 33"/>
                        <a:gd name="T21" fmla="*/ 78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3"/>
                        <a:gd name="T34" fmla="*/ 0 h 95"/>
                        <a:gd name="T35" fmla="*/ 33 w 33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3" h="95">
                          <a:moveTo>
                            <a:pt x="32" y="78"/>
                          </a:moveTo>
                          <a:lnTo>
                            <a:pt x="25" y="84"/>
                          </a:lnTo>
                          <a:lnTo>
                            <a:pt x="4" y="84"/>
                          </a:lnTo>
                          <a:lnTo>
                            <a:pt x="4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lnTo>
                            <a:pt x="4" y="3"/>
                          </a:lnTo>
                          <a:lnTo>
                            <a:pt x="4" y="53"/>
                          </a:lnTo>
                          <a:lnTo>
                            <a:pt x="10" y="57"/>
                          </a:lnTo>
                          <a:lnTo>
                            <a:pt x="10" y="76"/>
                          </a:lnTo>
                          <a:lnTo>
                            <a:pt x="32" y="78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68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3141" y="1001"/>
                      <a:ext cx="20" cy="140"/>
                    </a:xfrm>
                    <a:custGeom>
                      <a:avLst/>
                      <a:gdLst>
                        <a:gd name="T0" fmla="*/ 1 w 20"/>
                        <a:gd name="T1" fmla="*/ 139 h 140"/>
                        <a:gd name="T2" fmla="*/ 0 w 20"/>
                        <a:gd name="T3" fmla="*/ 0 h 140"/>
                        <a:gd name="T4" fmla="*/ 18 w 20"/>
                        <a:gd name="T5" fmla="*/ 2 h 140"/>
                        <a:gd name="T6" fmla="*/ 19 w 20"/>
                        <a:gd name="T7" fmla="*/ 138 h 140"/>
                        <a:gd name="T8" fmla="*/ 1 w 20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40"/>
                        <a:gd name="T17" fmla="*/ 20 w 20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40">
                          <a:moveTo>
                            <a:pt x="1" y="139"/>
                          </a:moveTo>
                          <a:lnTo>
                            <a:pt x="0" y="0"/>
                          </a:lnTo>
                          <a:lnTo>
                            <a:pt x="18" y="2"/>
                          </a:lnTo>
                          <a:lnTo>
                            <a:pt x="19" y="138"/>
                          </a:lnTo>
                          <a:lnTo>
                            <a:pt x="1" y="139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  <p:sp>
            <p:nvSpPr>
              <p:cNvPr id="155" name="Rectangle 124"/>
              <p:cNvSpPr>
                <a:spLocks noChangeArrowheads="1"/>
              </p:cNvSpPr>
              <p:nvPr/>
            </p:nvSpPr>
            <p:spPr bwMode="auto">
              <a:xfrm>
                <a:off x="1806" y="988"/>
                <a:ext cx="1224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i="0"/>
                  <a:t>Bob’s</a:t>
                </a:r>
                <a:r>
                  <a:rPr lang="en-US" altLang="ko-KR" sz="1400" i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i="0">
                    <a:solidFill>
                      <a:schemeClr val="accent2"/>
                    </a:solidFill>
                  </a:rPr>
                  <a:t>Public Key</a:t>
                </a:r>
                <a:r>
                  <a:rPr lang="en-US" altLang="ko-KR" sz="1400" i="0"/>
                  <a:t>/</a:t>
                </a:r>
                <a:r>
                  <a:rPr lang="en-US" altLang="ko-KR" sz="1400" i="0">
                    <a:solidFill>
                      <a:srgbClr val="FF0000"/>
                    </a:solidFill>
                  </a:rPr>
                  <a:t>Private Key</a:t>
                </a:r>
              </a:p>
            </p:txBody>
          </p:sp>
        </p:grpSp>
        <p:grpSp>
          <p:nvGrpSpPr>
            <p:cNvPr id="11" name="Group 125"/>
            <p:cNvGrpSpPr>
              <a:grpSpLocks/>
            </p:cNvGrpSpPr>
            <p:nvPr/>
          </p:nvGrpSpPr>
          <p:grpSpPr bwMode="auto">
            <a:xfrm>
              <a:off x="4773613" y="1541463"/>
              <a:ext cx="1400175" cy="487362"/>
              <a:chOff x="3174" y="964"/>
              <a:chExt cx="882" cy="307"/>
            </a:xfrm>
          </p:grpSpPr>
          <p:grpSp>
            <p:nvGrpSpPr>
              <p:cNvPr id="135" name="Group 126"/>
              <p:cNvGrpSpPr>
                <a:grpSpLocks/>
              </p:cNvGrpSpPr>
              <p:nvPr/>
            </p:nvGrpSpPr>
            <p:grpSpPr bwMode="auto">
              <a:xfrm rot="5400000">
                <a:off x="3097" y="1041"/>
                <a:ext cx="307" cy="154"/>
                <a:chOff x="3526" y="1083"/>
                <a:chExt cx="505" cy="244"/>
              </a:xfrm>
            </p:grpSpPr>
            <p:sp>
              <p:nvSpPr>
                <p:cNvPr id="137" name="Freeform 127"/>
                <p:cNvSpPr>
                  <a:spLocks/>
                </p:cNvSpPr>
                <p:nvPr/>
              </p:nvSpPr>
              <p:spPr bwMode="auto">
                <a:xfrm>
                  <a:off x="3526" y="1089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38" name="Group 128"/>
                <p:cNvGrpSpPr>
                  <a:grpSpLocks/>
                </p:cNvGrpSpPr>
                <p:nvPr/>
              </p:nvGrpSpPr>
              <p:grpSpPr bwMode="auto">
                <a:xfrm>
                  <a:off x="3673" y="1091"/>
                  <a:ext cx="354" cy="204"/>
                  <a:chOff x="3132" y="986"/>
                  <a:chExt cx="268" cy="176"/>
                </a:xfrm>
              </p:grpSpPr>
              <p:sp>
                <p:nvSpPr>
                  <p:cNvPr id="148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986"/>
                    <a:ext cx="18" cy="176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49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018"/>
                    <a:ext cx="19" cy="108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50" name="Freeform 131"/>
                  <p:cNvSpPr>
                    <a:spLocks/>
                  </p:cNvSpPr>
                  <p:nvPr/>
                </p:nvSpPr>
                <p:spPr bwMode="auto">
                  <a:xfrm>
                    <a:off x="3190" y="1052"/>
                    <a:ext cx="210" cy="18"/>
                  </a:xfrm>
                  <a:custGeom>
                    <a:avLst/>
                    <a:gdLst>
                      <a:gd name="T0" fmla="*/ 0 w 210"/>
                      <a:gd name="T1" fmla="*/ 0 h 18"/>
                      <a:gd name="T2" fmla="*/ 13 w 210"/>
                      <a:gd name="T3" fmla="*/ 4 h 18"/>
                      <a:gd name="T4" fmla="*/ 25 w 210"/>
                      <a:gd name="T5" fmla="*/ 10 h 18"/>
                      <a:gd name="T6" fmla="*/ 205 w 210"/>
                      <a:gd name="T7" fmla="*/ 10 h 18"/>
                      <a:gd name="T8" fmla="*/ 209 w 210"/>
                      <a:gd name="T9" fmla="*/ 16 h 18"/>
                      <a:gd name="T10" fmla="*/ 21 w 210"/>
                      <a:gd name="T11" fmla="*/ 17 h 18"/>
                      <a:gd name="T12" fmla="*/ 0 w 210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0"/>
                      <a:gd name="T22" fmla="*/ 0 h 18"/>
                      <a:gd name="T23" fmla="*/ 210 w 210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0" h="18">
                        <a:moveTo>
                          <a:pt x="0" y="0"/>
                        </a:moveTo>
                        <a:lnTo>
                          <a:pt x="13" y="4"/>
                        </a:lnTo>
                        <a:lnTo>
                          <a:pt x="25" y="10"/>
                        </a:lnTo>
                        <a:lnTo>
                          <a:pt x="205" y="10"/>
                        </a:lnTo>
                        <a:lnTo>
                          <a:pt x="209" y="16"/>
                        </a:lnTo>
                        <a:lnTo>
                          <a:pt x="21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1" name="Freeform 132"/>
                  <p:cNvSpPr>
                    <a:spLocks/>
                  </p:cNvSpPr>
                  <p:nvPr/>
                </p:nvSpPr>
                <p:spPr bwMode="auto">
                  <a:xfrm>
                    <a:off x="3183" y="1023"/>
                    <a:ext cx="33" cy="95"/>
                  </a:xfrm>
                  <a:custGeom>
                    <a:avLst/>
                    <a:gdLst>
                      <a:gd name="T0" fmla="*/ 32 w 33"/>
                      <a:gd name="T1" fmla="*/ 78 h 95"/>
                      <a:gd name="T2" fmla="*/ 25 w 33"/>
                      <a:gd name="T3" fmla="*/ 84 h 95"/>
                      <a:gd name="T4" fmla="*/ 4 w 33"/>
                      <a:gd name="T5" fmla="*/ 84 h 95"/>
                      <a:gd name="T6" fmla="*/ 4 w 33"/>
                      <a:gd name="T7" fmla="*/ 94 h 95"/>
                      <a:gd name="T8" fmla="*/ 0 w 33"/>
                      <a:gd name="T9" fmla="*/ 94 h 95"/>
                      <a:gd name="T10" fmla="*/ 0 w 33"/>
                      <a:gd name="T11" fmla="*/ 0 h 95"/>
                      <a:gd name="T12" fmla="*/ 4 w 33"/>
                      <a:gd name="T13" fmla="*/ 3 h 95"/>
                      <a:gd name="T14" fmla="*/ 4 w 33"/>
                      <a:gd name="T15" fmla="*/ 53 h 95"/>
                      <a:gd name="T16" fmla="*/ 10 w 33"/>
                      <a:gd name="T17" fmla="*/ 57 h 95"/>
                      <a:gd name="T18" fmla="*/ 10 w 33"/>
                      <a:gd name="T19" fmla="*/ 76 h 95"/>
                      <a:gd name="T20" fmla="*/ 32 w 33"/>
                      <a:gd name="T21" fmla="*/ 78 h 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95"/>
                      <a:gd name="T35" fmla="*/ 33 w 33"/>
                      <a:gd name="T36" fmla="*/ 95 h 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95">
                        <a:moveTo>
                          <a:pt x="32" y="78"/>
                        </a:moveTo>
                        <a:lnTo>
                          <a:pt x="25" y="84"/>
                        </a:lnTo>
                        <a:lnTo>
                          <a:pt x="4" y="84"/>
                        </a:lnTo>
                        <a:lnTo>
                          <a:pt x="4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53"/>
                        </a:lnTo>
                        <a:lnTo>
                          <a:pt x="10" y="57"/>
                        </a:lnTo>
                        <a:lnTo>
                          <a:pt x="10" y="76"/>
                        </a:lnTo>
                        <a:lnTo>
                          <a:pt x="32" y="78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2" name="Freeform 133"/>
                  <p:cNvSpPr>
                    <a:spLocks/>
                  </p:cNvSpPr>
                  <p:nvPr/>
                </p:nvSpPr>
                <p:spPr bwMode="auto">
                  <a:xfrm>
                    <a:off x="3141" y="1001"/>
                    <a:ext cx="20" cy="140"/>
                  </a:xfrm>
                  <a:custGeom>
                    <a:avLst/>
                    <a:gdLst>
                      <a:gd name="T0" fmla="*/ 1 w 20"/>
                      <a:gd name="T1" fmla="*/ 139 h 140"/>
                      <a:gd name="T2" fmla="*/ 0 w 20"/>
                      <a:gd name="T3" fmla="*/ 0 h 140"/>
                      <a:gd name="T4" fmla="*/ 18 w 20"/>
                      <a:gd name="T5" fmla="*/ 2 h 140"/>
                      <a:gd name="T6" fmla="*/ 19 w 20"/>
                      <a:gd name="T7" fmla="*/ 138 h 140"/>
                      <a:gd name="T8" fmla="*/ 1 w 20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40"/>
                      <a:gd name="T17" fmla="*/ 20 w 20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40">
                        <a:moveTo>
                          <a:pt x="1" y="139"/>
                        </a:moveTo>
                        <a:lnTo>
                          <a:pt x="0" y="0"/>
                        </a:lnTo>
                        <a:lnTo>
                          <a:pt x="18" y="2"/>
                        </a:lnTo>
                        <a:lnTo>
                          <a:pt x="19" y="138"/>
                        </a:lnTo>
                        <a:lnTo>
                          <a:pt x="1" y="139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39" name="Freeform 134"/>
                <p:cNvSpPr>
                  <a:spLocks/>
                </p:cNvSpPr>
                <p:nvPr/>
              </p:nvSpPr>
              <p:spPr bwMode="auto">
                <a:xfrm>
                  <a:off x="3532" y="1083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40" name="Group 135"/>
                <p:cNvGrpSpPr>
                  <a:grpSpLocks/>
                </p:cNvGrpSpPr>
                <p:nvPr/>
              </p:nvGrpSpPr>
              <p:grpSpPr bwMode="auto">
                <a:xfrm>
                  <a:off x="3614" y="1106"/>
                  <a:ext cx="59" cy="182"/>
                  <a:chOff x="3083" y="991"/>
                  <a:chExt cx="45" cy="157"/>
                </a:xfrm>
              </p:grpSpPr>
              <p:sp>
                <p:nvSpPr>
                  <p:cNvPr id="146" name="Freeform 136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7" name="Freeform 137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41" name="Freeform 138"/>
                <p:cNvSpPr>
                  <a:spLocks/>
                </p:cNvSpPr>
                <p:nvPr/>
              </p:nvSpPr>
              <p:spPr bwMode="auto">
                <a:xfrm>
                  <a:off x="3740" y="1198"/>
                  <a:ext cx="275" cy="19"/>
                </a:xfrm>
                <a:custGeom>
                  <a:avLst/>
                  <a:gdLst>
                    <a:gd name="T0" fmla="*/ 0 w 208"/>
                    <a:gd name="T1" fmla="*/ 0 h 17"/>
                    <a:gd name="T2" fmla="*/ 5916 w 208"/>
                    <a:gd name="T3" fmla="*/ 1 h 17"/>
                    <a:gd name="T4" fmla="*/ 5824 w 208"/>
                    <a:gd name="T5" fmla="*/ 55 h 17"/>
                    <a:gd name="T6" fmla="*/ 200 w 208"/>
                    <a:gd name="T7" fmla="*/ 61 h 17"/>
                    <a:gd name="T8" fmla="*/ 0 w 20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"/>
                    <a:gd name="T16" fmla="*/ 0 h 17"/>
                    <a:gd name="T17" fmla="*/ 208 w 20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" h="17">
                      <a:moveTo>
                        <a:pt x="0" y="0"/>
                      </a:moveTo>
                      <a:lnTo>
                        <a:pt x="207" y="1"/>
                      </a:lnTo>
                      <a:lnTo>
                        <a:pt x="204" y="14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2" name="Freeform 139"/>
                <p:cNvSpPr>
                  <a:spLocks/>
                </p:cNvSpPr>
                <p:nvPr/>
              </p:nvSpPr>
              <p:spPr bwMode="auto">
                <a:xfrm>
                  <a:off x="3748" y="1165"/>
                  <a:ext cx="267" cy="21"/>
                </a:xfrm>
                <a:custGeom>
                  <a:avLst/>
                  <a:gdLst>
                    <a:gd name="T0" fmla="*/ 0 w 202"/>
                    <a:gd name="T1" fmla="*/ 3 h 18"/>
                    <a:gd name="T2" fmla="*/ 5626 w 202"/>
                    <a:gd name="T3" fmla="*/ 0 h 18"/>
                    <a:gd name="T4" fmla="*/ 5733 w 202"/>
                    <a:gd name="T5" fmla="*/ 90 h 18"/>
                    <a:gd name="T6" fmla="*/ 465 w 202"/>
                    <a:gd name="T7" fmla="*/ 105 h 18"/>
                    <a:gd name="T8" fmla="*/ 0 w 202"/>
                    <a:gd name="T9" fmla="*/ 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8"/>
                    <a:gd name="T17" fmla="*/ 202 w 20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8">
                      <a:moveTo>
                        <a:pt x="0" y="3"/>
                      </a:moveTo>
                      <a:lnTo>
                        <a:pt x="198" y="0"/>
                      </a:lnTo>
                      <a:lnTo>
                        <a:pt x="201" y="15"/>
                      </a:lnTo>
                      <a:lnTo>
                        <a:pt x="17" y="17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43" name="Group 140"/>
                <p:cNvGrpSpPr>
                  <a:grpSpLocks/>
                </p:cNvGrpSpPr>
                <p:nvPr/>
              </p:nvGrpSpPr>
              <p:grpSpPr bwMode="auto">
                <a:xfrm>
                  <a:off x="3595" y="1104"/>
                  <a:ext cx="45" cy="203"/>
                  <a:chOff x="1987" y="891"/>
                  <a:chExt cx="45" cy="203"/>
                </a:xfrm>
              </p:grpSpPr>
              <p:sp>
                <p:nvSpPr>
                  <p:cNvPr id="144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45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136" name="Rectangle 143"/>
              <p:cNvSpPr>
                <a:spLocks noChangeArrowheads="1"/>
              </p:cNvSpPr>
              <p:nvPr/>
            </p:nvSpPr>
            <p:spPr bwMode="auto">
              <a:xfrm>
                <a:off x="3438" y="988"/>
                <a:ext cx="618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i="0"/>
                  <a:t>Alice’s</a:t>
                </a:r>
                <a:r>
                  <a:rPr lang="en-US" altLang="ko-KR" sz="1400" i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i="0">
                    <a:solidFill>
                      <a:srgbClr val="008000"/>
                    </a:solidFill>
                  </a:rPr>
                  <a:t>Public Key</a:t>
                </a:r>
              </a:p>
            </p:txBody>
          </p:sp>
        </p:grpSp>
        <p:grpSp>
          <p:nvGrpSpPr>
            <p:cNvPr id="12" name="Group 144"/>
            <p:cNvGrpSpPr>
              <a:grpSpLocks/>
            </p:cNvGrpSpPr>
            <p:nvPr/>
          </p:nvGrpSpPr>
          <p:grpSpPr bwMode="auto">
            <a:xfrm>
              <a:off x="6297613" y="1495428"/>
              <a:ext cx="1344612" cy="638175"/>
              <a:chOff x="4134" y="935"/>
              <a:chExt cx="847" cy="402"/>
            </a:xfrm>
          </p:grpSpPr>
          <p:grpSp>
            <p:nvGrpSpPr>
              <p:cNvPr id="117" name="Group 145"/>
              <p:cNvGrpSpPr>
                <a:grpSpLocks/>
              </p:cNvGrpSpPr>
              <p:nvPr/>
            </p:nvGrpSpPr>
            <p:grpSpPr bwMode="auto">
              <a:xfrm rot="5400000">
                <a:off x="4057" y="1035"/>
                <a:ext cx="307" cy="154"/>
                <a:chOff x="3523" y="1335"/>
                <a:chExt cx="505" cy="244"/>
              </a:xfrm>
            </p:grpSpPr>
            <p:sp>
              <p:nvSpPr>
                <p:cNvPr id="119" name="Freeform 146"/>
                <p:cNvSpPr>
                  <a:spLocks/>
                </p:cNvSpPr>
                <p:nvPr/>
              </p:nvSpPr>
              <p:spPr bwMode="auto">
                <a:xfrm>
                  <a:off x="3523" y="1341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20" name="Group 147"/>
                <p:cNvGrpSpPr>
                  <a:grpSpLocks/>
                </p:cNvGrpSpPr>
                <p:nvPr/>
              </p:nvGrpSpPr>
              <p:grpSpPr bwMode="auto">
                <a:xfrm>
                  <a:off x="3670" y="1343"/>
                  <a:ext cx="354" cy="204"/>
                  <a:chOff x="3132" y="986"/>
                  <a:chExt cx="268" cy="176"/>
                </a:xfrm>
              </p:grpSpPr>
              <p:sp>
                <p:nvSpPr>
                  <p:cNvPr id="130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986"/>
                    <a:ext cx="18" cy="176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31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018"/>
                    <a:ext cx="19" cy="108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32" name="Freeform 150"/>
                  <p:cNvSpPr>
                    <a:spLocks/>
                  </p:cNvSpPr>
                  <p:nvPr/>
                </p:nvSpPr>
                <p:spPr bwMode="auto">
                  <a:xfrm>
                    <a:off x="3190" y="1052"/>
                    <a:ext cx="210" cy="18"/>
                  </a:xfrm>
                  <a:custGeom>
                    <a:avLst/>
                    <a:gdLst>
                      <a:gd name="T0" fmla="*/ 0 w 210"/>
                      <a:gd name="T1" fmla="*/ 0 h 18"/>
                      <a:gd name="T2" fmla="*/ 13 w 210"/>
                      <a:gd name="T3" fmla="*/ 4 h 18"/>
                      <a:gd name="T4" fmla="*/ 25 w 210"/>
                      <a:gd name="T5" fmla="*/ 10 h 18"/>
                      <a:gd name="T6" fmla="*/ 205 w 210"/>
                      <a:gd name="T7" fmla="*/ 10 h 18"/>
                      <a:gd name="T8" fmla="*/ 209 w 210"/>
                      <a:gd name="T9" fmla="*/ 16 h 18"/>
                      <a:gd name="T10" fmla="*/ 21 w 210"/>
                      <a:gd name="T11" fmla="*/ 17 h 18"/>
                      <a:gd name="T12" fmla="*/ 0 w 210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0"/>
                      <a:gd name="T22" fmla="*/ 0 h 18"/>
                      <a:gd name="T23" fmla="*/ 210 w 210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0" h="18">
                        <a:moveTo>
                          <a:pt x="0" y="0"/>
                        </a:moveTo>
                        <a:lnTo>
                          <a:pt x="13" y="4"/>
                        </a:lnTo>
                        <a:lnTo>
                          <a:pt x="25" y="10"/>
                        </a:lnTo>
                        <a:lnTo>
                          <a:pt x="205" y="10"/>
                        </a:lnTo>
                        <a:lnTo>
                          <a:pt x="209" y="16"/>
                        </a:lnTo>
                        <a:lnTo>
                          <a:pt x="21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3" name="Freeform 151"/>
                  <p:cNvSpPr>
                    <a:spLocks/>
                  </p:cNvSpPr>
                  <p:nvPr/>
                </p:nvSpPr>
                <p:spPr bwMode="auto">
                  <a:xfrm>
                    <a:off x="3183" y="1023"/>
                    <a:ext cx="33" cy="95"/>
                  </a:xfrm>
                  <a:custGeom>
                    <a:avLst/>
                    <a:gdLst>
                      <a:gd name="T0" fmla="*/ 32 w 33"/>
                      <a:gd name="T1" fmla="*/ 78 h 95"/>
                      <a:gd name="T2" fmla="*/ 25 w 33"/>
                      <a:gd name="T3" fmla="*/ 84 h 95"/>
                      <a:gd name="T4" fmla="*/ 4 w 33"/>
                      <a:gd name="T5" fmla="*/ 84 h 95"/>
                      <a:gd name="T6" fmla="*/ 4 w 33"/>
                      <a:gd name="T7" fmla="*/ 94 h 95"/>
                      <a:gd name="T8" fmla="*/ 0 w 33"/>
                      <a:gd name="T9" fmla="*/ 94 h 95"/>
                      <a:gd name="T10" fmla="*/ 0 w 33"/>
                      <a:gd name="T11" fmla="*/ 0 h 95"/>
                      <a:gd name="T12" fmla="*/ 4 w 33"/>
                      <a:gd name="T13" fmla="*/ 3 h 95"/>
                      <a:gd name="T14" fmla="*/ 4 w 33"/>
                      <a:gd name="T15" fmla="*/ 53 h 95"/>
                      <a:gd name="T16" fmla="*/ 10 w 33"/>
                      <a:gd name="T17" fmla="*/ 57 h 95"/>
                      <a:gd name="T18" fmla="*/ 10 w 33"/>
                      <a:gd name="T19" fmla="*/ 76 h 95"/>
                      <a:gd name="T20" fmla="*/ 32 w 33"/>
                      <a:gd name="T21" fmla="*/ 78 h 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95"/>
                      <a:gd name="T35" fmla="*/ 33 w 33"/>
                      <a:gd name="T36" fmla="*/ 95 h 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95">
                        <a:moveTo>
                          <a:pt x="32" y="78"/>
                        </a:moveTo>
                        <a:lnTo>
                          <a:pt x="25" y="84"/>
                        </a:lnTo>
                        <a:lnTo>
                          <a:pt x="4" y="84"/>
                        </a:lnTo>
                        <a:lnTo>
                          <a:pt x="4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53"/>
                        </a:lnTo>
                        <a:lnTo>
                          <a:pt x="10" y="57"/>
                        </a:lnTo>
                        <a:lnTo>
                          <a:pt x="10" y="76"/>
                        </a:lnTo>
                        <a:lnTo>
                          <a:pt x="32" y="78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3141" y="1001"/>
                    <a:ext cx="20" cy="140"/>
                  </a:xfrm>
                  <a:custGeom>
                    <a:avLst/>
                    <a:gdLst>
                      <a:gd name="T0" fmla="*/ 1 w 20"/>
                      <a:gd name="T1" fmla="*/ 139 h 140"/>
                      <a:gd name="T2" fmla="*/ 0 w 20"/>
                      <a:gd name="T3" fmla="*/ 0 h 140"/>
                      <a:gd name="T4" fmla="*/ 18 w 20"/>
                      <a:gd name="T5" fmla="*/ 2 h 140"/>
                      <a:gd name="T6" fmla="*/ 19 w 20"/>
                      <a:gd name="T7" fmla="*/ 138 h 140"/>
                      <a:gd name="T8" fmla="*/ 1 w 20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40"/>
                      <a:gd name="T17" fmla="*/ 20 w 20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40">
                        <a:moveTo>
                          <a:pt x="1" y="139"/>
                        </a:moveTo>
                        <a:lnTo>
                          <a:pt x="0" y="0"/>
                        </a:lnTo>
                        <a:lnTo>
                          <a:pt x="18" y="2"/>
                        </a:lnTo>
                        <a:lnTo>
                          <a:pt x="19" y="138"/>
                        </a:lnTo>
                        <a:lnTo>
                          <a:pt x="1" y="139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21" name="Freeform 153"/>
                <p:cNvSpPr>
                  <a:spLocks/>
                </p:cNvSpPr>
                <p:nvPr/>
              </p:nvSpPr>
              <p:spPr bwMode="auto">
                <a:xfrm>
                  <a:off x="3529" y="1335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22" name="Group 154"/>
                <p:cNvGrpSpPr>
                  <a:grpSpLocks/>
                </p:cNvGrpSpPr>
                <p:nvPr/>
              </p:nvGrpSpPr>
              <p:grpSpPr bwMode="auto">
                <a:xfrm>
                  <a:off x="3611" y="1358"/>
                  <a:ext cx="59" cy="182"/>
                  <a:chOff x="3083" y="991"/>
                  <a:chExt cx="45" cy="157"/>
                </a:xfrm>
              </p:grpSpPr>
              <p:sp>
                <p:nvSpPr>
                  <p:cNvPr id="128" name="Freeform 155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9" name="Freeform 156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23" name="Freeform 157"/>
                <p:cNvSpPr>
                  <a:spLocks/>
                </p:cNvSpPr>
                <p:nvPr/>
              </p:nvSpPr>
              <p:spPr bwMode="auto">
                <a:xfrm>
                  <a:off x="3737" y="1450"/>
                  <a:ext cx="275" cy="19"/>
                </a:xfrm>
                <a:custGeom>
                  <a:avLst/>
                  <a:gdLst>
                    <a:gd name="T0" fmla="*/ 0 w 208"/>
                    <a:gd name="T1" fmla="*/ 0 h 17"/>
                    <a:gd name="T2" fmla="*/ 5916 w 208"/>
                    <a:gd name="T3" fmla="*/ 1 h 17"/>
                    <a:gd name="T4" fmla="*/ 5824 w 208"/>
                    <a:gd name="T5" fmla="*/ 55 h 17"/>
                    <a:gd name="T6" fmla="*/ 200 w 208"/>
                    <a:gd name="T7" fmla="*/ 61 h 17"/>
                    <a:gd name="T8" fmla="*/ 0 w 20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"/>
                    <a:gd name="T16" fmla="*/ 0 h 17"/>
                    <a:gd name="T17" fmla="*/ 208 w 20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" h="17">
                      <a:moveTo>
                        <a:pt x="0" y="0"/>
                      </a:moveTo>
                      <a:lnTo>
                        <a:pt x="207" y="1"/>
                      </a:lnTo>
                      <a:lnTo>
                        <a:pt x="204" y="14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4" name="Freeform 158"/>
                <p:cNvSpPr>
                  <a:spLocks/>
                </p:cNvSpPr>
                <p:nvPr/>
              </p:nvSpPr>
              <p:spPr bwMode="auto">
                <a:xfrm>
                  <a:off x="3745" y="1417"/>
                  <a:ext cx="267" cy="21"/>
                </a:xfrm>
                <a:custGeom>
                  <a:avLst/>
                  <a:gdLst>
                    <a:gd name="T0" fmla="*/ 0 w 202"/>
                    <a:gd name="T1" fmla="*/ 3 h 18"/>
                    <a:gd name="T2" fmla="*/ 5626 w 202"/>
                    <a:gd name="T3" fmla="*/ 0 h 18"/>
                    <a:gd name="T4" fmla="*/ 5733 w 202"/>
                    <a:gd name="T5" fmla="*/ 90 h 18"/>
                    <a:gd name="T6" fmla="*/ 465 w 202"/>
                    <a:gd name="T7" fmla="*/ 105 h 18"/>
                    <a:gd name="T8" fmla="*/ 0 w 202"/>
                    <a:gd name="T9" fmla="*/ 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8"/>
                    <a:gd name="T17" fmla="*/ 202 w 20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8">
                      <a:moveTo>
                        <a:pt x="0" y="3"/>
                      </a:moveTo>
                      <a:lnTo>
                        <a:pt x="198" y="0"/>
                      </a:lnTo>
                      <a:lnTo>
                        <a:pt x="201" y="15"/>
                      </a:lnTo>
                      <a:lnTo>
                        <a:pt x="17" y="17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25" name="Group 159"/>
                <p:cNvGrpSpPr>
                  <a:grpSpLocks/>
                </p:cNvGrpSpPr>
                <p:nvPr/>
              </p:nvGrpSpPr>
              <p:grpSpPr bwMode="auto">
                <a:xfrm>
                  <a:off x="3592" y="1356"/>
                  <a:ext cx="45" cy="203"/>
                  <a:chOff x="1987" y="891"/>
                  <a:chExt cx="45" cy="203"/>
                </a:xfrm>
              </p:grpSpPr>
              <p:sp>
                <p:nvSpPr>
                  <p:cNvPr id="126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27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118" name="Text Box 162"/>
              <p:cNvSpPr txBox="1">
                <a:spLocks noChangeArrowheads="1"/>
              </p:cNvSpPr>
              <p:nvPr/>
            </p:nvSpPr>
            <p:spPr bwMode="auto">
              <a:xfrm>
                <a:off x="4317" y="935"/>
                <a:ext cx="664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400" i="0" dirty="0"/>
                  <a:t>Randomly </a:t>
                </a:r>
              </a:p>
              <a:p>
                <a:pPr eaLnBrk="1" hangingPunct="1"/>
                <a:r>
                  <a:rPr lang="en-US" altLang="ko-KR" sz="1400" i="0" dirty="0"/>
                  <a:t>Generated </a:t>
                </a:r>
              </a:p>
              <a:p>
                <a:pPr eaLnBrk="1" hangingPunct="1"/>
                <a:r>
                  <a:rPr lang="en-US" altLang="ko-KR" sz="1400" i="0" dirty="0">
                    <a:solidFill>
                      <a:srgbClr val="CC00CC"/>
                    </a:solidFill>
                  </a:rPr>
                  <a:t>Session Key</a:t>
                </a:r>
              </a:p>
            </p:txBody>
          </p:sp>
        </p:grpSp>
        <p:grpSp>
          <p:nvGrpSpPr>
            <p:cNvPr id="13" name="Group 163"/>
            <p:cNvGrpSpPr>
              <a:grpSpLocks/>
            </p:cNvGrpSpPr>
            <p:nvPr/>
          </p:nvGrpSpPr>
          <p:grpSpPr bwMode="auto">
            <a:xfrm>
              <a:off x="3121025" y="2905125"/>
              <a:ext cx="2189163" cy="1000125"/>
              <a:chOff x="1966" y="1830"/>
              <a:chExt cx="1379" cy="630"/>
            </a:xfrm>
          </p:grpSpPr>
          <p:pic>
            <p:nvPicPr>
              <p:cNvPr id="96" name="Picture 16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2" y="1831"/>
                <a:ext cx="30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7" name="Group 165"/>
              <p:cNvGrpSpPr>
                <a:grpSpLocks/>
              </p:cNvGrpSpPr>
              <p:nvPr/>
            </p:nvGrpSpPr>
            <p:grpSpPr bwMode="auto">
              <a:xfrm>
                <a:off x="2695" y="2271"/>
                <a:ext cx="307" cy="154"/>
                <a:chOff x="3523" y="1335"/>
                <a:chExt cx="505" cy="244"/>
              </a:xfrm>
            </p:grpSpPr>
            <p:sp>
              <p:nvSpPr>
                <p:cNvPr id="101" name="Freeform 166"/>
                <p:cNvSpPr>
                  <a:spLocks/>
                </p:cNvSpPr>
                <p:nvPr/>
              </p:nvSpPr>
              <p:spPr bwMode="auto">
                <a:xfrm>
                  <a:off x="3523" y="1341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02" name="Group 167"/>
                <p:cNvGrpSpPr>
                  <a:grpSpLocks/>
                </p:cNvGrpSpPr>
                <p:nvPr/>
              </p:nvGrpSpPr>
              <p:grpSpPr bwMode="auto">
                <a:xfrm>
                  <a:off x="3670" y="1343"/>
                  <a:ext cx="354" cy="204"/>
                  <a:chOff x="3132" y="986"/>
                  <a:chExt cx="268" cy="176"/>
                </a:xfrm>
              </p:grpSpPr>
              <p:sp>
                <p:nvSpPr>
                  <p:cNvPr id="11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986"/>
                    <a:ext cx="18" cy="176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13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018"/>
                    <a:ext cx="19" cy="108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14" name="Freeform 170"/>
                  <p:cNvSpPr>
                    <a:spLocks/>
                  </p:cNvSpPr>
                  <p:nvPr/>
                </p:nvSpPr>
                <p:spPr bwMode="auto">
                  <a:xfrm>
                    <a:off x="3190" y="1052"/>
                    <a:ext cx="210" cy="18"/>
                  </a:xfrm>
                  <a:custGeom>
                    <a:avLst/>
                    <a:gdLst>
                      <a:gd name="T0" fmla="*/ 0 w 210"/>
                      <a:gd name="T1" fmla="*/ 0 h 18"/>
                      <a:gd name="T2" fmla="*/ 13 w 210"/>
                      <a:gd name="T3" fmla="*/ 4 h 18"/>
                      <a:gd name="T4" fmla="*/ 25 w 210"/>
                      <a:gd name="T5" fmla="*/ 10 h 18"/>
                      <a:gd name="T6" fmla="*/ 205 w 210"/>
                      <a:gd name="T7" fmla="*/ 10 h 18"/>
                      <a:gd name="T8" fmla="*/ 209 w 210"/>
                      <a:gd name="T9" fmla="*/ 16 h 18"/>
                      <a:gd name="T10" fmla="*/ 21 w 210"/>
                      <a:gd name="T11" fmla="*/ 17 h 18"/>
                      <a:gd name="T12" fmla="*/ 0 w 210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0"/>
                      <a:gd name="T22" fmla="*/ 0 h 18"/>
                      <a:gd name="T23" fmla="*/ 210 w 210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0" h="18">
                        <a:moveTo>
                          <a:pt x="0" y="0"/>
                        </a:moveTo>
                        <a:lnTo>
                          <a:pt x="13" y="4"/>
                        </a:lnTo>
                        <a:lnTo>
                          <a:pt x="25" y="10"/>
                        </a:lnTo>
                        <a:lnTo>
                          <a:pt x="205" y="10"/>
                        </a:lnTo>
                        <a:lnTo>
                          <a:pt x="209" y="16"/>
                        </a:lnTo>
                        <a:lnTo>
                          <a:pt x="21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5" name="Freeform 171"/>
                  <p:cNvSpPr>
                    <a:spLocks/>
                  </p:cNvSpPr>
                  <p:nvPr/>
                </p:nvSpPr>
                <p:spPr bwMode="auto">
                  <a:xfrm>
                    <a:off x="3183" y="1023"/>
                    <a:ext cx="33" cy="95"/>
                  </a:xfrm>
                  <a:custGeom>
                    <a:avLst/>
                    <a:gdLst>
                      <a:gd name="T0" fmla="*/ 32 w 33"/>
                      <a:gd name="T1" fmla="*/ 78 h 95"/>
                      <a:gd name="T2" fmla="*/ 25 w 33"/>
                      <a:gd name="T3" fmla="*/ 84 h 95"/>
                      <a:gd name="T4" fmla="*/ 4 w 33"/>
                      <a:gd name="T5" fmla="*/ 84 h 95"/>
                      <a:gd name="T6" fmla="*/ 4 w 33"/>
                      <a:gd name="T7" fmla="*/ 94 h 95"/>
                      <a:gd name="T8" fmla="*/ 0 w 33"/>
                      <a:gd name="T9" fmla="*/ 94 h 95"/>
                      <a:gd name="T10" fmla="*/ 0 w 33"/>
                      <a:gd name="T11" fmla="*/ 0 h 95"/>
                      <a:gd name="T12" fmla="*/ 4 w 33"/>
                      <a:gd name="T13" fmla="*/ 3 h 95"/>
                      <a:gd name="T14" fmla="*/ 4 w 33"/>
                      <a:gd name="T15" fmla="*/ 53 h 95"/>
                      <a:gd name="T16" fmla="*/ 10 w 33"/>
                      <a:gd name="T17" fmla="*/ 57 h 95"/>
                      <a:gd name="T18" fmla="*/ 10 w 33"/>
                      <a:gd name="T19" fmla="*/ 76 h 95"/>
                      <a:gd name="T20" fmla="*/ 32 w 33"/>
                      <a:gd name="T21" fmla="*/ 78 h 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95"/>
                      <a:gd name="T35" fmla="*/ 33 w 33"/>
                      <a:gd name="T36" fmla="*/ 95 h 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95">
                        <a:moveTo>
                          <a:pt x="32" y="78"/>
                        </a:moveTo>
                        <a:lnTo>
                          <a:pt x="25" y="84"/>
                        </a:lnTo>
                        <a:lnTo>
                          <a:pt x="4" y="84"/>
                        </a:lnTo>
                        <a:lnTo>
                          <a:pt x="4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53"/>
                        </a:lnTo>
                        <a:lnTo>
                          <a:pt x="10" y="57"/>
                        </a:lnTo>
                        <a:lnTo>
                          <a:pt x="10" y="76"/>
                        </a:lnTo>
                        <a:lnTo>
                          <a:pt x="32" y="78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6" name="Freeform 172"/>
                  <p:cNvSpPr>
                    <a:spLocks/>
                  </p:cNvSpPr>
                  <p:nvPr/>
                </p:nvSpPr>
                <p:spPr bwMode="auto">
                  <a:xfrm>
                    <a:off x="3141" y="1001"/>
                    <a:ext cx="20" cy="140"/>
                  </a:xfrm>
                  <a:custGeom>
                    <a:avLst/>
                    <a:gdLst>
                      <a:gd name="T0" fmla="*/ 1 w 20"/>
                      <a:gd name="T1" fmla="*/ 139 h 140"/>
                      <a:gd name="T2" fmla="*/ 0 w 20"/>
                      <a:gd name="T3" fmla="*/ 0 h 140"/>
                      <a:gd name="T4" fmla="*/ 18 w 20"/>
                      <a:gd name="T5" fmla="*/ 2 h 140"/>
                      <a:gd name="T6" fmla="*/ 19 w 20"/>
                      <a:gd name="T7" fmla="*/ 138 h 140"/>
                      <a:gd name="T8" fmla="*/ 1 w 20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40"/>
                      <a:gd name="T17" fmla="*/ 20 w 20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40">
                        <a:moveTo>
                          <a:pt x="1" y="139"/>
                        </a:moveTo>
                        <a:lnTo>
                          <a:pt x="0" y="0"/>
                        </a:lnTo>
                        <a:lnTo>
                          <a:pt x="18" y="2"/>
                        </a:lnTo>
                        <a:lnTo>
                          <a:pt x="19" y="138"/>
                        </a:lnTo>
                        <a:lnTo>
                          <a:pt x="1" y="139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03" name="Freeform 173"/>
                <p:cNvSpPr>
                  <a:spLocks/>
                </p:cNvSpPr>
                <p:nvPr/>
              </p:nvSpPr>
              <p:spPr bwMode="auto">
                <a:xfrm>
                  <a:off x="3529" y="1335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04" name="Group 174"/>
                <p:cNvGrpSpPr>
                  <a:grpSpLocks/>
                </p:cNvGrpSpPr>
                <p:nvPr/>
              </p:nvGrpSpPr>
              <p:grpSpPr bwMode="auto">
                <a:xfrm>
                  <a:off x="3611" y="1358"/>
                  <a:ext cx="59" cy="182"/>
                  <a:chOff x="3083" y="991"/>
                  <a:chExt cx="45" cy="157"/>
                </a:xfrm>
              </p:grpSpPr>
              <p:sp>
                <p:nvSpPr>
                  <p:cNvPr id="110" name="Freeform 175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1" name="Freeform 176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05" name="Freeform 177"/>
                <p:cNvSpPr>
                  <a:spLocks/>
                </p:cNvSpPr>
                <p:nvPr/>
              </p:nvSpPr>
              <p:spPr bwMode="auto">
                <a:xfrm>
                  <a:off x="3737" y="1450"/>
                  <a:ext cx="275" cy="19"/>
                </a:xfrm>
                <a:custGeom>
                  <a:avLst/>
                  <a:gdLst>
                    <a:gd name="T0" fmla="*/ 0 w 208"/>
                    <a:gd name="T1" fmla="*/ 0 h 17"/>
                    <a:gd name="T2" fmla="*/ 5916 w 208"/>
                    <a:gd name="T3" fmla="*/ 1 h 17"/>
                    <a:gd name="T4" fmla="*/ 5824 w 208"/>
                    <a:gd name="T5" fmla="*/ 55 h 17"/>
                    <a:gd name="T6" fmla="*/ 200 w 208"/>
                    <a:gd name="T7" fmla="*/ 61 h 17"/>
                    <a:gd name="T8" fmla="*/ 0 w 20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"/>
                    <a:gd name="T16" fmla="*/ 0 h 17"/>
                    <a:gd name="T17" fmla="*/ 208 w 20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" h="17">
                      <a:moveTo>
                        <a:pt x="0" y="0"/>
                      </a:moveTo>
                      <a:lnTo>
                        <a:pt x="207" y="1"/>
                      </a:lnTo>
                      <a:lnTo>
                        <a:pt x="204" y="14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6" name="Freeform 178"/>
                <p:cNvSpPr>
                  <a:spLocks/>
                </p:cNvSpPr>
                <p:nvPr/>
              </p:nvSpPr>
              <p:spPr bwMode="auto">
                <a:xfrm>
                  <a:off x="3745" y="1417"/>
                  <a:ext cx="267" cy="21"/>
                </a:xfrm>
                <a:custGeom>
                  <a:avLst/>
                  <a:gdLst>
                    <a:gd name="T0" fmla="*/ 0 w 202"/>
                    <a:gd name="T1" fmla="*/ 3 h 18"/>
                    <a:gd name="T2" fmla="*/ 5626 w 202"/>
                    <a:gd name="T3" fmla="*/ 0 h 18"/>
                    <a:gd name="T4" fmla="*/ 5733 w 202"/>
                    <a:gd name="T5" fmla="*/ 90 h 18"/>
                    <a:gd name="T6" fmla="*/ 465 w 202"/>
                    <a:gd name="T7" fmla="*/ 105 h 18"/>
                    <a:gd name="T8" fmla="*/ 0 w 202"/>
                    <a:gd name="T9" fmla="*/ 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8"/>
                    <a:gd name="T17" fmla="*/ 202 w 20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8">
                      <a:moveTo>
                        <a:pt x="0" y="3"/>
                      </a:moveTo>
                      <a:lnTo>
                        <a:pt x="198" y="0"/>
                      </a:lnTo>
                      <a:lnTo>
                        <a:pt x="201" y="15"/>
                      </a:lnTo>
                      <a:lnTo>
                        <a:pt x="17" y="17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07" name="Group 179"/>
                <p:cNvGrpSpPr>
                  <a:grpSpLocks/>
                </p:cNvGrpSpPr>
                <p:nvPr/>
              </p:nvGrpSpPr>
              <p:grpSpPr bwMode="auto">
                <a:xfrm>
                  <a:off x="3592" y="1356"/>
                  <a:ext cx="45" cy="203"/>
                  <a:chOff x="1987" y="891"/>
                  <a:chExt cx="45" cy="203"/>
                </a:xfrm>
              </p:grpSpPr>
              <p:sp>
                <p:nvSpPr>
                  <p:cNvPr id="108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09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pic>
            <p:nvPicPr>
              <p:cNvPr id="98" name="Picture 18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6" y="2179"/>
                <a:ext cx="144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AutoShape 183"/>
              <p:cNvSpPr>
                <a:spLocks/>
              </p:cNvSpPr>
              <p:nvPr/>
            </p:nvSpPr>
            <p:spPr bwMode="auto">
              <a:xfrm>
                <a:off x="2376" y="1830"/>
                <a:ext cx="66" cy="630"/>
              </a:xfrm>
              <a:prstGeom prst="rightBrace">
                <a:avLst>
                  <a:gd name="adj1" fmla="val 79545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0" name="AutoShape 184"/>
              <p:cNvSpPr>
                <a:spLocks noChangeArrowheads="1"/>
              </p:cNvSpPr>
              <p:nvPr/>
            </p:nvSpPr>
            <p:spPr bwMode="auto">
              <a:xfrm>
                <a:off x="2490" y="2030"/>
                <a:ext cx="855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5 w 21600"/>
                  <a:gd name="T13" fmla="*/ 5422 h 21600"/>
                  <a:gd name="T14" fmla="*/ 18897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 i="0">
                    <a:solidFill>
                      <a:srgbClr val="3333FF"/>
                    </a:solidFill>
                  </a:rPr>
                  <a:t>Encryption</a:t>
                </a:r>
              </a:p>
            </p:txBody>
          </p:sp>
        </p:grpSp>
        <p:grpSp>
          <p:nvGrpSpPr>
            <p:cNvPr id="14" name="Group 185"/>
            <p:cNvGrpSpPr>
              <a:grpSpLocks/>
            </p:cNvGrpSpPr>
            <p:nvPr/>
          </p:nvGrpSpPr>
          <p:grpSpPr bwMode="auto">
            <a:xfrm>
              <a:off x="3221038" y="5472113"/>
              <a:ext cx="487362" cy="244475"/>
              <a:chOff x="3523" y="1335"/>
              <a:chExt cx="505" cy="244"/>
            </a:xfrm>
          </p:grpSpPr>
          <p:sp>
            <p:nvSpPr>
              <p:cNvPr id="80" name="Freeform 186"/>
              <p:cNvSpPr>
                <a:spLocks/>
              </p:cNvSpPr>
              <p:nvPr/>
            </p:nvSpPr>
            <p:spPr bwMode="auto">
              <a:xfrm>
                <a:off x="3523" y="1341"/>
                <a:ext cx="499" cy="238"/>
              </a:xfrm>
              <a:custGeom>
                <a:avLst/>
                <a:gdLst>
                  <a:gd name="T0" fmla="*/ 0 w 378"/>
                  <a:gd name="T1" fmla="*/ 749 h 206"/>
                  <a:gd name="T2" fmla="*/ 0 w 378"/>
                  <a:gd name="T3" fmla="*/ 401 h 206"/>
                  <a:gd name="T4" fmla="*/ 387 w 378"/>
                  <a:gd name="T5" fmla="*/ 466 h 206"/>
                  <a:gd name="T6" fmla="*/ 387 w 378"/>
                  <a:gd name="T7" fmla="*/ 662 h 206"/>
                  <a:gd name="T8" fmla="*/ 1047 w 378"/>
                  <a:gd name="T9" fmla="*/ 737 h 206"/>
                  <a:gd name="T10" fmla="*/ 1047 w 378"/>
                  <a:gd name="T11" fmla="*/ 387 h 206"/>
                  <a:gd name="T12" fmla="*/ 387 w 378"/>
                  <a:gd name="T13" fmla="*/ 466 h 206"/>
                  <a:gd name="T14" fmla="*/ 0 w 378"/>
                  <a:gd name="T15" fmla="*/ 401 h 206"/>
                  <a:gd name="T16" fmla="*/ 986 w 378"/>
                  <a:gd name="T17" fmla="*/ 268 h 206"/>
                  <a:gd name="T18" fmla="*/ 1013 w 378"/>
                  <a:gd name="T19" fmla="*/ 211 h 206"/>
                  <a:gd name="T20" fmla="*/ 1337 w 378"/>
                  <a:gd name="T21" fmla="*/ 187 h 206"/>
                  <a:gd name="T22" fmla="*/ 1337 w 378"/>
                  <a:gd name="T23" fmla="*/ 77 h 206"/>
                  <a:gd name="T24" fmla="*/ 1593 w 378"/>
                  <a:gd name="T25" fmla="*/ 77 h 206"/>
                  <a:gd name="T26" fmla="*/ 1593 w 378"/>
                  <a:gd name="T27" fmla="*/ 37 h 206"/>
                  <a:gd name="T28" fmla="*/ 1593 w 378"/>
                  <a:gd name="T29" fmla="*/ 0 h 206"/>
                  <a:gd name="T30" fmla="*/ 3076 w 378"/>
                  <a:gd name="T31" fmla="*/ 0 h 206"/>
                  <a:gd name="T32" fmla="*/ 3076 w 378"/>
                  <a:gd name="T33" fmla="*/ 77 h 206"/>
                  <a:gd name="T34" fmla="*/ 3398 w 378"/>
                  <a:gd name="T35" fmla="*/ 77 h 206"/>
                  <a:gd name="T36" fmla="*/ 3398 w 378"/>
                  <a:gd name="T37" fmla="*/ 183 h 206"/>
                  <a:gd name="T38" fmla="*/ 3768 w 378"/>
                  <a:gd name="T39" fmla="*/ 211 h 206"/>
                  <a:gd name="T40" fmla="*/ 3768 w 378"/>
                  <a:gd name="T41" fmla="*/ 260 h 206"/>
                  <a:gd name="T42" fmla="*/ 4519 w 378"/>
                  <a:gd name="T43" fmla="*/ 265 h 206"/>
                  <a:gd name="T44" fmla="*/ 4519 w 378"/>
                  <a:gd name="T45" fmla="*/ 300 h 206"/>
                  <a:gd name="T46" fmla="*/ 4631 w 378"/>
                  <a:gd name="T47" fmla="*/ 320 h 206"/>
                  <a:gd name="T48" fmla="*/ 5369 w 378"/>
                  <a:gd name="T49" fmla="*/ 320 h 206"/>
                  <a:gd name="T50" fmla="*/ 5369 w 378"/>
                  <a:gd name="T51" fmla="*/ 377 h 206"/>
                  <a:gd name="T52" fmla="*/ 9882 w 378"/>
                  <a:gd name="T53" fmla="*/ 371 h 206"/>
                  <a:gd name="T54" fmla="*/ 10562 w 378"/>
                  <a:gd name="T55" fmla="*/ 535 h 206"/>
                  <a:gd name="T56" fmla="*/ 9783 w 378"/>
                  <a:gd name="T57" fmla="*/ 731 h 206"/>
                  <a:gd name="T58" fmla="*/ 9543 w 378"/>
                  <a:gd name="T59" fmla="*/ 656 h 206"/>
                  <a:gd name="T60" fmla="*/ 9278 w 378"/>
                  <a:gd name="T61" fmla="*/ 656 h 206"/>
                  <a:gd name="T62" fmla="*/ 9041 w 378"/>
                  <a:gd name="T63" fmla="*/ 731 h 206"/>
                  <a:gd name="T64" fmla="*/ 8841 w 378"/>
                  <a:gd name="T65" fmla="*/ 656 h 206"/>
                  <a:gd name="T66" fmla="*/ 8754 w 378"/>
                  <a:gd name="T67" fmla="*/ 662 h 206"/>
                  <a:gd name="T68" fmla="*/ 8565 w 378"/>
                  <a:gd name="T69" fmla="*/ 731 h 206"/>
                  <a:gd name="T70" fmla="*/ 8018 w 378"/>
                  <a:gd name="T71" fmla="*/ 737 h 206"/>
                  <a:gd name="T72" fmla="*/ 7950 w 378"/>
                  <a:gd name="T73" fmla="*/ 749 h 206"/>
                  <a:gd name="T74" fmla="*/ 7617 w 378"/>
                  <a:gd name="T75" fmla="*/ 656 h 206"/>
                  <a:gd name="T76" fmla="*/ 7313 w 378"/>
                  <a:gd name="T77" fmla="*/ 656 h 206"/>
                  <a:gd name="T78" fmla="*/ 6973 w 378"/>
                  <a:gd name="T79" fmla="*/ 731 h 206"/>
                  <a:gd name="T80" fmla="*/ 6663 w 378"/>
                  <a:gd name="T81" fmla="*/ 656 h 206"/>
                  <a:gd name="T82" fmla="*/ 6366 w 378"/>
                  <a:gd name="T83" fmla="*/ 656 h 206"/>
                  <a:gd name="T84" fmla="*/ 5966 w 378"/>
                  <a:gd name="T85" fmla="*/ 731 h 206"/>
                  <a:gd name="T86" fmla="*/ 5324 w 378"/>
                  <a:gd name="T87" fmla="*/ 737 h 206"/>
                  <a:gd name="T88" fmla="*/ 5324 w 378"/>
                  <a:gd name="T89" fmla="*/ 825 h 206"/>
                  <a:gd name="T90" fmla="*/ 4486 w 378"/>
                  <a:gd name="T91" fmla="*/ 825 h 206"/>
                  <a:gd name="T92" fmla="*/ 4486 w 378"/>
                  <a:gd name="T93" fmla="*/ 876 h 206"/>
                  <a:gd name="T94" fmla="*/ 3723 w 378"/>
                  <a:gd name="T95" fmla="*/ 876 h 206"/>
                  <a:gd name="T96" fmla="*/ 3723 w 378"/>
                  <a:gd name="T97" fmla="*/ 937 h 206"/>
                  <a:gd name="T98" fmla="*/ 3358 w 378"/>
                  <a:gd name="T99" fmla="*/ 960 h 206"/>
                  <a:gd name="T100" fmla="*/ 3358 w 378"/>
                  <a:gd name="T101" fmla="*/ 1076 h 206"/>
                  <a:gd name="T102" fmla="*/ 3055 w 378"/>
                  <a:gd name="T103" fmla="*/ 1076 h 206"/>
                  <a:gd name="T104" fmla="*/ 3055 w 378"/>
                  <a:gd name="T105" fmla="*/ 1162 h 206"/>
                  <a:gd name="T106" fmla="*/ 1552 w 378"/>
                  <a:gd name="T107" fmla="*/ 1162 h 206"/>
                  <a:gd name="T108" fmla="*/ 1552 w 378"/>
                  <a:gd name="T109" fmla="*/ 1076 h 206"/>
                  <a:gd name="T110" fmla="*/ 1337 w 378"/>
                  <a:gd name="T111" fmla="*/ 1076 h 206"/>
                  <a:gd name="T112" fmla="*/ 1337 w 378"/>
                  <a:gd name="T113" fmla="*/ 977 h 206"/>
                  <a:gd name="T114" fmla="*/ 1242 w 378"/>
                  <a:gd name="T115" fmla="*/ 953 h 206"/>
                  <a:gd name="T116" fmla="*/ 1013 w 378"/>
                  <a:gd name="T117" fmla="*/ 937 h 206"/>
                  <a:gd name="T118" fmla="*/ 1013 w 378"/>
                  <a:gd name="T119" fmla="*/ 876 h 206"/>
                  <a:gd name="T120" fmla="*/ 0 w 378"/>
                  <a:gd name="T121" fmla="*/ 74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81" name="Group 187"/>
              <p:cNvGrpSpPr>
                <a:grpSpLocks/>
              </p:cNvGrpSpPr>
              <p:nvPr/>
            </p:nvGrpSpPr>
            <p:grpSpPr bwMode="auto">
              <a:xfrm>
                <a:off x="3670" y="1343"/>
                <a:ext cx="354" cy="204"/>
                <a:chOff x="3132" y="986"/>
                <a:chExt cx="268" cy="176"/>
              </a:xfrm>
            </p:grpSpPr>
            <p:sp>
              <p:nvSpPr>
                <p:cNvPr id="91" name="Rectangle 188"/>
                <p:cNvSpPr>
                  <a:spLocks noChangeArrowheads="1"/>
                </p:cNvSpPr>
                <p:nvPr/>
              </p:nvSpPr>
              <p:spPr bwMode="auto">
                <a:xfrm>
                  <a:off x="3132" y="986"/>
                  <a:ext cx="18" cy="176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2" name="Rectangle 189"/>
                <p:cNvSpPr>
                  <a:spLocks noChangeArrowheads="1"/>
                </p:cNvSpPr>
                <p:nvPr/>
              </p:nvSpPr>
              <p:spPr bwMode="auto">
                <a:xfrm>
                  <a:off x="3157" y="1018"/>
                  <a:ext cx="19" cy="108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3" name="Freeform 190"/>
                <p:cNvSpPr>
                  <a:spLocks/>
                </p:cNvSpPr>
                <p:nvPr/>
              </p:nvSpPr>
              <p:spPr bwMode="auto">
                <a:xfrm>
                  <a:off x="3190" y="1052"/>
                  <a:ext cx="210" cy="18"/>
                </a:xfrm>
                <a:custGeom>
                  <a:avLst/>
                  <a:gdLst>
                    <a:gd name="T0" fmla="*/ 0 w 210"/>
                    <a:gd name="T1" fmla="*/ 0 h 18"/>
                    <a:gd name="T2" fmla="*/ 13 w 210"/>
                    <a:gd name="T3" fmla="*/ 4 h 18"/>
                    <a:gd name="T4" fmla="*/ 25 w 210"/>
                    <a:gd name="T5" fmla="*/ 10 h 18"/>
                    <a:gd name="T6" fmla="*/ 205 w 210"/>
                    <a:gd name="T7" fmla="*/ 10 h 18"/>
                    <a:gd name="T8" fmla="*/ 209 w 210"/>
                    <a:gd name="T9" fmla="*/ 16 h 18"/>
                    <a:gd name="T10" fmla="*/ 21 w 210"/>
                    <a:gd name="T11" fmla="*/ 17 h 18"/>
                    <a:gd name="T12" fmla="*/ 0 w 210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0"/>
                    <a:gd name="T22" fmla="*/ 0 h 18"/>
                    <a:gd name="T23" fmla="*/ 210 w 210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0" h="18">
                      <a:moveTo>
                        <a:pt x="0" y="0"/>
                      </a:moveTo>
                      <a:lnTo>
                        <a:pt x="13" y="4"/>
                      </a:lnTo>
                      <a:lnTo>
                        <a:pt x="25" y="10"/>
                      </a:lnTo>
                      <a:lnTo>
                        <a:pt x="205" y="10"/>
                      </a:lnTo>
                      <a:lnTo>
                        <a:pt x="209" y="16"/>
                      </a:lnTo>
                      <a:lnTo>
                        <a:pt x="2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4" name="Freeform 191"/>
                <p:cNvSpPr>
                  <a:spLocks/>
                </p:cNvSpPr>
                <p:nvPr/>
              </p:nvSpPr>
              <p:spPr bwMode="auto">
                <a:xfrm>
                  <a:off x="3183" y="1023"/>
                  <a:ext cx="33" cy="95"/>
                </a:xfrm>
                <a:custGeom>
                  <a:avLst/>
                  <a:gdLst>
                    <a:gd name="T0" fmla="*/ 32 w 33"/>
                    <a:gd name="T1" fmla="*/ 78 h 95"/>
                    <a:gd name="T2" fmla="*/ 25 w 33"/>
                    <a:gd name="T3" fmla="*/ 84 h 95"/>
                    <a:gd name="T4" fmla="*/ 4 w 33"/>
                    <a:gd name="T5" fmla="*/ 84 h 95"/>
                    <a:gd name="T6" fmla="*/ 4 w 33"/>
                    <a:gd name="T7" fmla="*/ 94 h 95"/>
                    <a:gd name="T8" fmla="*/ 0 w 33"/>
                    <a:gd name="T9" fmla="*/ 94 h 95"/>
                    <a:gd name="T10" fmla="*/ 0 w 33"/>
                    <a:gd name="T11" fmla="*/ 0 h 95"/>
                    <a:gd name="T12" fmla="*/ 4 w 33"/>
                    <a:gd name="T13" fmla="*/ 3 h 95"/>
                    <a:gd name="T14" fmla="*/ 4 w 33"/>
                    <a:gd name="T15" fmla="*/ 53 h 95"/>
                    <a:gd name="T16" fmla="*/ 10 w 33"/>
                    <a:gd name="T17" fmla="*/ 57 h 95"/>
                    <a:gd name="T18" fmla="*/ 10 w 33"/>
                    <a:gd name="T19" fmla="*/ 76 h 95"/>
                    <a:gd name="T20" fmla="*/ 32 w 33"/>
                    <a:gd name="T21" fmla="*/ 78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95"/>
                    <a:gd name="T35" fmla="*/ 33 w 33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95">
                      <a:moveTo>
                        <a:pt x="32" y="78"/>
                      </a:moveTo>
                      <a:lnTo>
                        <a:pt x="25" y="84"/>
                      </a:lnTo>
                      <a:lnTo>
                        <a:pt x="4" y="84"/>
                      </a:lnTo>
                      <a:lnTo>
                        <a:pt x="4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0" y="76"/>
                      </a:lnTo>
                      <a:lnTo>
                        <a:pt x="32" y="78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5" name="Freeform 192"/>
                <p:cNvSpPr>
                  <a:spLocks/>
                </p:cNvSpPr>
                <p:nvPr/>
              </p:nvSpPr>
              <p:spPr bwMode="auto">
                <a:xfrm>
                  <a:off x="3141" y="1001"/>
                  <a:ext cx="20" cy="140"/>
                </a:xfrm>
                <a:custGeom>
                  <a:avLst/>
                  <a:gdLst>
                    <a:gd name="T0" fmla="*/ 1 w 20"/>
                    <a:gd name="T1" fmla="*/ 139 h 140"/>
                    <a:gd name="T2" fmla="*/ 0 w 20"/>
                    <a:gd name="T3" fmla="*/ 0 h 140"/>
                    <a:gd name="T4" fmla="*/ 18 w 20"/>
                    <a:gd name="T5" fmla="*/ 2 h 140"/>
                    <a:gd name="T6" fmla="*/ 19 w 20"/>
                    <a:gd name="T7" fmla="*/ 138 h 140"/>
                    <a:gd name="T8" fmla="*/ 1 w 20"/>
                    <a:gd name="T9" fmla="*/ 139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40"/>
                    <a:gd name="T17" fmla="*/ 20 w 20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40">
                      <a:moveTo>
                        <a:pt x="1" y="139"/>
                      </a:moveTo>
                      <a:lnTo>
                        <a:pt x="0" y="0"/>
                      </a:lnTo>
                      <a:lnTo>
                        <a:pt x="18" y="2"/>
                      </a:lnTo>
                      <a:lnTo>
                        <a:pt x="19" y="138"/>
                      </a:lnTo>
                      <a:lnTo>
                        <a:pt x="1" y="139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82" name="Freeform 193"/>
              <p:cNvSpPr>
                <a:spLocks/>
              </p:cNvSpPr>
              <p:nvPr/>
            </p:nvSpPr>
            <p:spPr bwMode="auto">
              <a:xfrm>
                <a:off x="3529" y="1335"/>
                <a:ext cx="499" cy="238"/>
              </a:xfrm>
              <a:custGeom>
                <a:avLst/>
                <a:gdLst>
                  <a:gd name="T0" fmla="*/ 0 w 378"/>
                  <a:gd name="T1" fmla="*/ 749 h 206"/>
                  <a:gd name="T2" fmla="*/ 0 w 378"/>
                  <a:gd name="T3" fmla="*/ 401 h 206"/>
                  <a:gd name="T4" fmla="*/ 387 w 378"/>
                  <a:gd name="T5" fmla="*/ 466 h 206"/>
                  <a:gd name="T6" fmla="*/ 387 w 378"/>
                  <a:gd name="T7" fmla="*/ 662 h 206"/>
                  <a:gd name="T8" fmla="*/ 1047 w 378"/>
                  <a:gd name="T9" fmla="*/ 737 h 206"/>
                  <a:gd name="T10" fmla="*/ 1047 w 378"/>
                  <a:gd name="T11" fmla="*/ 387 h 206"/>
                  <a:gd name="T12" fmla="*/ 387 w 378"/>
                  <a:gd name="T13" fmla="*/ 466 h 206"/>
                  <a:gd name="T14" fmla="*/ 0 w 378"/>
                  <a:gd name="T15" fmla="*/ 401 h 206"/>
                  <a:gd name="T16" fmla="*/ 986 w 378"/>
                  <a:gd name="T17" fmla="*/ 268 h 206"/>
                  <a:gd name="T18" fmla="*/ 1013 w 378"/>
                  <a:gd name="T19" fmla="*/ 211 h 206"/>
                  <a:gd name="T20" fmla="*/ 1337 w 378"/>
                  <a:gd name="T21" fmla="*/ 187 h 206"/>
                  <a:gd name="T22" fmla="*/ 1337 w 378"/>
                  <a:gd name="T23" fmla="*/ 77 h 206"/>
                  <a:gd name="T24" fmla="*/ 1593 w 378"/>
                  <a:gd name="T25" fmla="*/ 77 h 206"/>
                  <a:gd name="T26" fmla="*/ 1593 w 378"/>
                  <a:gd name="T27" fmla="*/ 37 h 206"/>
                  <a:gd name="T28" fmla="*/ 1593 w 378"/>
                  <a:gd name="T29" fmla="*/ 0 h 206"/>
                  <a:gd name="T30" fmla="*/ 3076 w 378"/>
                  <a:gd name="T31" fmla="*/ 0 h 206"/>
                  <a:gd name="T32" fmla="*/ 3076 w 378"/>
                  <a:gd name="T33" fmla="*/ 77 h 206"/>
                  <a:gd name="T34" fmla="*/ 3398 w 378"/>
                  <a:gd name="T35" fmla="*/ 77 h 206"/>
                  <a:gd name="T36" fmla="*/ 3398 w 378"/>
                  <a:gd name="T37" fmla="*/ 183 h 206"/>
                  <a:gd name="T38" fmla="*/ 3768 w 378"/>
                  <a:gd name="T39" fmla="*/ 211 h 206"/>
                  <a:gd name="T40" fmla="*/ 3768 w 378"/>
                  <a:gd name="T41" fmla="*/ 260 h 206"/>
                  <a:gd name="T42" fmla="*/ 4519 w 378"/>
                  <a:gd name="T43" fmla="*/ 265 h 206"/>
                  <a:gd name="T44" fmla="*/ 4519 w 378"/>
                  <a:gd name="T45" fmla="*/ 300 h 206"/>
                  <a:gd name="T46" fmla="*/ 4631 w 378"/>
                  <a:gd name="T47" fmla="*/ 320 h 206"/>
                  <a:gd name="T48" fmla="*/ 5369 w 378"/>
                  <a:gd name="T49" fmla="*/ 320 h 206"/>
                  <a:gd name="T50" fmla="*/ 5369 w 378"/>
                  <a:gd name="T51" fmla="*/ 377 h 206"/>
                  <a:gd name="T52" fmla="*/ 9882 w 378"/>
                  <a:gd name="T53" fmla="*/ 371 h 206"/>
                  <a:gd name="T54" fmla="*/ 10562 w 378"/>
                  <a:gd name="T55" fmla="*/ 535 h 206"/>
                  <a:gd name="T56" fmla="*/ 9783 w 378"/>
                  <a:gd name="T57" fmla="*/ 731 h 206"/>
                  <a:gd name="T58" fmla="*/ 9543 w 378"/>
                  <a:gd name="T59" fmla="*/ 656 h 206"/>
                  <a:gd name="T60" fmla="*/ 9278 w 378"/>
                  <a:gd name="T61" fmla="*/ 656 h 206"/>
                  <a:gd name="T62" fmla="*/ 9041 w 378"/>
                  <a:gd name="T63" fmla="*/ 731 h 206"/>
                  <a:gd name="T64" fmla="*/ 8841 w 378"/>
                  <a:gd name="T65" fmla="*/ 656 h 206"/>
                  <a:gd name="T66" fmla="*/ 8754 w 378"/>
                  <a:gd name="T67" fmla="*/ 662 h 206"/>
                  <a:gd name="T68" fmla="*/ 8565 w 378"/>
                  <a:gd name="T69" fmla="*/ 731 h 206"/>
                  <a:gd name="T70" fmla="*/ 8018 w 378"/>
                  <a:gd name="T71" fmla="*/ 737 h 206"/>
                  <a:gd name="T72" fmla="*/ 7950 w 378"/>
                  <a:gd name="T73" fmla="*/ 749 h 206"/>
                  <a:gd name="T74" fmla="*/ 7617 w 378"/>
                  <a:gd name="T75" fmla="*/ 656 h 206"/>
                  <a:gd name="T76" fmla="*/ 7313 w 378"/>
                  <a:gd name="T77" fmla="*/ 656 h 206"/>
                  <a:gd name="T78" fmla="*/ 6973 w 378"/>
                  <a:gd name="T79" fmla="*/ 731 h 206"/>
                  <a:gd name="T80" fmla="*/ 6663 w 378"/>
                  <a:gd name="T81" fmla="*/ 656 h 206"/>
                  <a:gd name="T82" fmla="*/ 6366 w 378"/>
                  <a:gd name="T83" fmla="*/ 656 h 206"/>
                  <a:gd name="T84" fmla="*/ 5966 w 378"/>
                  <a:gd name="T85" fmla="*/ 731 h 206"/>
                  <a:gd name="T86" fmla="*/ 5324 w 378"/>
                  <a:gd name="T87" fmla="*/ 737 h 206"/>
                  <a:gd name="T88" fmla="*/ 5324 w 378"/>
                  <a:gd name="T89" fmla="*/ 825 h 206"/>
                  <a:gd name="T90" fmla="*/ 4486 w 378"/>
                  <a:gd name="T91" fmla="*/ 825 h 206"/>
                  <a:gd name="T92" fmla="*/ 4486 w 378"/>
                  <a:gd name="T93" fmla="*/ 876 h 206"/>
                  <a:gd name="T94" fmla="*/ 3723 w 378"/>
                  <a:gd name="T95" fmla="*/ 876 h 206"/>
                  <a:gd name="T96" fmla="*/ 3723 w 378"/>
                  <a:gd name="T97" fmla="*/ 937 h 206"/>
                  <a:gd name="T98" fmla="*/ 3358 w 378"/>
                  <a:gd name="T99" fmla="*/ 960 h 206"/>
                  <a:gd name="T100" fmla="*/ 3358 w 378"/>
                  <a:gd name="T101" fmla="*/ 1076 h 206"/>
                  <a:gd name="T102" fmla="*/ 3055 w 378"/>
                  <a:gd name="T103" fmla="*/ 1076 h 206"/>
                  <a:gd name="T104" fmla="*/ 3055 w 378"/>
                  <a:gd name="T105" fmla="*/ 1162 h 206"/>
                  <a:gd name="T106" fmla="*/ 1552 w 378"/>
                  <a:gd name="T107" fmla="*/ 1162 h 206"/>
                  <a:gd name="T108" fmla="*/ 1552 w 378"/>
                  <a:gd name="T109" fmla="*/ 1076 h 206"/>
                  <a:gd name="T110" fmla="*/ 1337 w 378"/>
                  <a:gd name="T111" fmla="*/ 1076 h 206"/>
                  <a:gd name="T112" fmla="*/ 1337 w 378"/>
                  <a:gd name="T113" fmla="*/ 977 h 206"/>
                  <a:gd name="T114" fmla="*/ 1242 w 378"/>
                  <a:gd name="T115" fmla="*/ 953 h 206"/>
                  <a:gd name="T116" fmla="*/ 1013 w 378"/>
                  <a:gd name="T117" fmla="*/ 937 h 206"/>
                  <a:gd name="T118" fmla="*/ 1013 w 378"/>
                  <a:gd name="T119" fmla="*/ 876 h 206"/>
                  <a:gd name="T120" fmla="*/ 0 w 378"/>
                  <a:gd name="T121" fmla="*/ 74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83" name="Group 194"/>
              <p:cNvGrpSpPr>
                <a:grpSpLocks/>
              </p:cNvGrpSpPr>
              <p:nvPr/>
            </p:nvGrpSpPr>
            <p:grpSpPr bwMode="auto">
              <a:xfrm>
                <a:off x="3611" y="1358"/>
                <a:ext cx="59" cy="182"/>
                <a:chOff x="3083" y="991"/>
                <a:chExt cx="45" cy="157"/>
              </a:xfrm>
            </p:grpSpPr>
            <p:sp>
              <p:nvSpPr>
                <p:cNvPr id="89" name="Freeform 195"/>
                <p:cNvSpPr>
                  <a:spLocks/>
                </p:cNvSpPr>
                <p:nvPr/>
              </p:nvSpPr>
              <p:spPr bwMode="auto">
                <a:xfrm>
                  <a:off x="3083" y="1002"/>
                  <a:ext cx="45" cy="146"/>
                </a:xfrm>
                <a:custGeom>
                  <a:avLst/>
                  <a:gdLst>
                    <a:gd name="T0" fmla="*/ 23 w 45"/>
                    <a:gd name="T1" fmla="*/ 145 h 146"/>
                    <a:gd name="T2" fmla="*/ 0 w 45"/>
                    <a:gd name="T3" fmla="*/ 133 h 146"/>
                    <a:gd name="T4" fmla="*/ 0 w 45"/>
                    <a:gd name="T5" fmla="*/ 0 h 146"/>
                    <a:gd name="T6" fmla="*/ 2 w 45"/>
                    <a:gd name="T7" fmla="*/ 2 h 146"/>
                    <a:gd name="T8" fmla="*/ 2 w 45"/>
                    <a:gd name="T9" fmla="*/ 131 h 146"/>
                    <a:gd name="T10" fmla="*/ 23 w 45"/>
                    <a:gd name="T11" fmla="*/ 143 h 146"/>
                    <a:gd name="T12" fmla="*/ 43 w 45"/>
                    <a:gd name="T13" fmla="*/ 132 h 146"/>
                    <a:gd name="T14" fmla="*/ 44 w 45"/>
                    <a:gd name="T15" fmla="*/ 134 h 146"/>
                    <a:gd name="T16" fmla="*/ 23 w 45"/>
                    <a:gd name="T17" fmla="*/ 145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146"/>
                    <a:gd name="T29" fmla="*/ 45 w 45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146">
                      <a:moveTo>
                        <a:pt x="23" y="145"/>
                      </a:move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131"/>
                      </a:lnTo>
                      <a:lnTo>
                        <a:pt x="23" y="143"/>
                      </a:lnTo>
                      <a:lnTo>
                        <a:pt x="43" y="132"/>
                      </a:lnTo>
                      <a:lnTo>
                        <a:pt x="44" y="134"/>
                      </a:lnTo>
                      <a:lnTo>
                        <a:pt x="23" y="145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0" name="Freeform 196"/>
                <p:cNvSpPr>
                  <a:spLocks/>
                </p:cNvSpPr>
                <p:nvPr/>
              </p:nvSpPr>
              <p:spPr bwMode="auto">
                <a:xfrm>
                  <a:off x="3083" y="991"/>
                  <a:ext cx="44" cy="146"/>
                </a:xfrm>
                <a:custGeom>
                  <a:avLst/>
                  <a:gdLst>
                    <a:gd name="T0" fmla="*/ 20 w 44"/>
                    <a:gd name="T1" fmla="*/ 0 h 146"/>
                    <a:gd name="T2" fmla="*/ 43 w 44"/>
                    <a:gd name="T3" fmla="*/ 13 h 146"/>
                    <a:gd name="T4" fmla="*/ 43 w 44"/>
                    <a:gd name="T5" fmla="*/ 145 h 146"/>
                    <a:gd name="T6" fmla="*/ 41 w 44"/>
                    <a:gd name="T7" fmla="*/ 144 h 146"/>
                    <a:gd name="T8" fmla="*/ 41 w 44"/>
                    <a:gd name="T9" fmla="*/ 15 h 146"/>
                    <a:gd name="T10" fmla="*/ 20 w 44"/>
                    <a:gd name="T11" fmla="*/ 3 h 146"/>
                    <a:gd name="T12" fmla="*/ 1 w 44"/>
                    <a:gd name="T13" fmla="*/ 14 h 146"/>
                    <a:gd name="T14" fmla="*/ 0 w 44"/>
                    <a:gd name="T15" fmla="*/ 12 h 146"/>
                    <a:gd name="T16" fmla="*/ 20 w 44"/>
                    <a:gd name="T17" fmla="*/ 0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146"/>
                    <a:gd name="T29" fmla="*/ 44 w 44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146">
                      <a:moveTo>
                        <a:pt x="20" y="0"/>
                      </a:moveTo>
                      <a:lnTo>
                        <a:pt x="43" y="13"/>
                      </a:lnTo>
                      <a:lnTo>
                        <a:pt x="43" y="145"/>
                      </a:lnTo>
                      <a:lnTo>
                        <a:pt x="41" y="144"/>
                      </a:lnTo>
                      <a:lnTo>
                        <a:pt x="41" y="15"/>
                      </a:lnTo>
                      <a:lnTo>
                        <a:pt x="20" y="3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84" name="Freeform 197"/>
              <p:cNvSpPr>
                <a:spLocks/>
              </p:cNvSpPr>
              <p:nvPr/>
            </p:nvSpPr>
            <p:spPr bwMode="auto">
              <a:xfrm>
                <a:off x="3737" y="1450"/>
                <a:ext cx="275" cy="19"/>
              </a:xfrm>
              <a:custGeom>
                <a:avLst/>
                <a:gdLst>
                  <a:gd name="T0" fmla="*/ 0 w 208"/>
                  <a:gd name="T1" fmla="*/ 0 h 17"/>
                  <a:gd name="T2" fmla="*/ 5916 w 208"/>
                  <a:gd name="T3" fmla="*/ 1 h 17"/>
                  <a:gd name="T4" fmla="*/ 5824 w 208"/>
                  <a:gd name="T5" fmla="*/ 55 h 17"/>
                  <a:gd name="T6" fmla="*/ 200 w 208"/>
                  <a:gd name="T7" fmla="*/ 61 h 17"/>
                  <a:gd name="T8" fmla="*/ 0 w 20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7"/>
                  <a:gd name="T17" fmla="*/ 208 w 20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7">
                    <a:moveTo>
                      <a:pt x="0" y="0"/>
                    </a:moveTo>
                    <a:lnTo>
                      <a:pt x="207" y="1"/>
                    </a:lnTo>
                    <a:lnTo>
                      <a:pt x="204" y="14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" name="Freeform 198"/>
              <p:cNvSpPr>
                <a:spLocks/>
              </p:cNvSpPr>
              <p:nvPr/>
            </p:nvSpPr>
            <p:spPr bwMode="auto">
              <a:xfrm>
                <a:off x="3745" y="1417"/>
                <a:ext cx="267" cy="21"/>
              </a:xfrm>
              <a:custGeom>
                <a:avLst/>
                <a:gdLst>
                  <a:gd name="T0" fmla="*/ 0 w 202"/>
                  <a:gd name="T1" fmla="*/ 3 h 18"/>
                  <a:gd name="T2" fmla="*/ 5626 w 202"/>
                  <a:gd name="T3" fmla="*/ 0 h 18"/>
                  <a:gd name="T4" fmla="*/ 5733 w 202"/>
                  <a:gd name="T5" fmla="*/ 90 h 18"/>
                  <a:gd name="T6" fmla="*/ 465 w 202"/>
                  <a:gd name="T7" fmla="*/ 105 h 18"/>
                  <a:gd name="T8" fmla="*/ 0 w 202"/>
                  <a:gd name="T9" fmla="*/ 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18"/>
                  <a:gd name="T17" fmla="*/ 202 w 20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18">
                    <a:moveTo>
                      <a:pt x="0" y="3"/>
                    </a:moveTo>
                    <a:lnTo>
                      <a:pt x="198" y="0"/>
                    </a:lnTo>
                    <a:lnTo>
                      <a:pt x="201" y="15"/>
                    </a:lnTo>
                    <a:lnTo>
                      <a:pt x="17" y="17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86" name="Group 199"/>
              <p:cNvGrpSpPr>
                <a:grpSpLocks/>
              </p:cNvGrpSpPr>
              <p:nvPr/>
            </p:nvGrpSpPr>
            <p:grpSpPr bwMode="auto">
              <a:xfrm>
                <a:off x="3592" y="1356"/>
                <a:ext cx="45" cy="203"/>
                <a:chOff x="1987" y="891"/>
                <a:chExt cx="45" cy="203"/>
              </a:xfrm>
            </p:grpSpPr>
            <p:sp>
              <p:nvSpPr>
                <p:cNvPr id="87" name="Rectangle 200"/>
                <p:cNvSpPr>
                  <a:spLocks noChangeArrowheads="1"/>
                </p:cNvSpPr>
                <p:nvPr/>
              </p:nvSpPr>
              <p:spPr bwMode="auto">
                <a:xfrm>
                  <a:off x="1987" y="913"/>
                  <a:ext cx="24" cy="156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8" name="Rectangle 201"/>
                <p:cNvSpPr>
                  <a:spLocks noChangeArrowheads="1"/>
                </p:cNvSpPr>
                <p:nvPr/>
              </p:nvSpPr>
              <p:spPr bwMode="auto">
                <a:xfrm>
                  <a:off x="2007" y="891"/>
                  <a:ext cx="25" cy="203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</p:grpSp>
        <p:grpSp>
          <p:nvGrpSpPr>
            <p:cNvPr id="15" name="Group 202"/>
            <p:cNvGrpSpPr>
              <a:grpSpLocks/>
            </p:cNvGrpSpPr>
            <p:nvPr/>
          </p:nvGrpSpPr>
          <p:grpSpPr bwMode="auto">
            <a:xfrm>
              <a:off x="3914775" y="4954588"/>
              <a:ext cx="1357313" cy="1009650"/>
              <a:chOff x="2466" y="3121"/>
              <a:chExt cx="855" cy="636"/>
            </a:xfrm>
          </p:grpSpPr>
          <p:grpSp>
            <p:nvGrpSpPr>
              <p:cNvPr id="61" name="Group 203"/>
              <p:cNvGrpSpPr>
                <a:grpSpLocks/>
              </p:cNvGrpSpPr>
              <p:nvPr/>
            </p:nvGrpSpPr>
            <p:grpSpPr bwMode="auto">
              <a:xfrm>
                <a:off x="2665" y="3603"/>
                <a:ext cx="307" cy="154"/>
                <a:chOff x="3526" y="1083"/>
                <a:chExt cx="505" cy="244"/>
              </a:xfrm>
            </p:grpSpPr>
            <p:sp>
              <p:nvSpPr>
                <p:cNvPr id="64" name="Freeform 204"/>
                <p:cNvSpPr>
                  <a:spLocks/>
                </p:cNvSpPr>
                <p:nvPr/>
              </p:nvSpPr>
              <p:spPr bwMode="auto">
                <a:xfrm>
                  <a:off x="3526" y="1089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65" name="Group 205"/>
                <p:cNvGrpSpPr>
                  <a:grpSpLocks/>
                </p:cNvGrpSpPr>
                <p:nvPr/>
              </p:nvGrpSpPr>
              <p:grpSpPr bwMode="auto">
                <a:xfrm>
                  <a:off x="3673" y="1091"/>
                  <a:ext cx="354" cy="204"/>
                  <a:chOff x="3132" y="986"/>
                  <a:chExt cx="268" cy="176"/>
                </a:xfrm>
              </p:grpSpPr>
              <p:sp>
                <p:nvSpPr>
                  <p:cNvPr id="75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986"/>
                    <a:ext cx="18" cy="176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76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018"/>
                    <a:ext cx="19" cy="108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77" name="Freeform 208"/>
                  <p:cNvSpPr>
                    <a:spLocks/>
                  </p:cNvSpPr>
                  <p:nvPr/>
                </p:nvSpPr>
                <p:spPr bwMode="auto">
                  <a:xfrm>
                    <a:off x="3190" y="1052"/>
                    <a:ext cx="210" cy="18"/>
                  </a:xfrm>
                  <a:custGeom>
                    <a:avLst/>
                    <a:gdLst>
                      <a:gd name="T0" fmla="*/ 0 w 210"/>
                      <a:gd name="T1" fmla="*/ 0 h 18"/>
                      <a:gd name="T2" fmla="*/ 13 w 210"/>
                      <a:gd name="T3" fmla="*/ 4 h 18"/>
                      <a:gd name="T4" fmla="*/ 25 w 210"/>
                      <a:gd name="T5" fmla="*/ 10 h 18"/>
                      <a:gd name="T6" fmla="*/ 205 w 210"/>
                      <a:gd name="T7" fmla="*/ 10 h 18"/>
                      <a:gd name="T8" fmla="*/ 209 w 210"/>
                      <a:gd name="T9" fmla="*/ 16 h 18"/>
                      <a:gd name="T10" fmla="*/ 21 w 210"/>
                      <a:gd name="T11" fmla="*/ 17 h 18"/>
                      <a:gd name="T12" fmla="*/ 0 w 210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0"/>
                      <a:gd name="T22" fmla="*/ 0 h 18"/>
                      <a:gd name="T23" fmla="*/ 210 w 210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0" h="18">
                        <a:moveTo>
                          <a:pt x="0" y="0"/>
                        </a:moveTo>
                        <a:lnTo>
                          <a:pt x="13" y="4"/>
                        </a:lnTo>
                        <a:lnTo>
                          <a:pt x="25" y="10"/>
                        </a:lnTo>
                        <a:lnTo>
                          <a:pt x="205" y="10"/>
                        </a:lnTo>
                        <a:lnTo>
                          <a:pt x="209" y="16"/>
                        </a:lnTo>
                        <a:lnTo>
                          <a:pt x="21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8" name="Freeform 209"/>
                  <p:cNvSpPr>
                    <a:spLocks/>
                  </p:cNvSpPr>
                  <p:nvPr/>
                </p:nvSpPr>
                <p:spPr bwMode="auto">
                  <a:xfrm>
                    <a:off x="3183" y="1023"/>
                    <a:ext cx="33" cy="95"/>
                  </a:xfrm>
                  <a:custGeom>
                    <a:avLst/>
                    <a:gdLst>
                      <a:gd name="T0" fmla="*/ 32 w 33"/>
                      <a:gd name="T1" fmla="*/ 78 h 95"/>
                      <a:gd name="T2" fmla="*/ 25 w 33"/>
                      <a:gd name="T3" fmla="*/ 84 h 95"/>
                      <a:gd name="T4" fmla="*/ 4 w 33"/>
                      <a:gd name="T5" fmla="*/ 84 h 95"/>
                      <a:gd name="T6" fmla="*/ 4 w 33"/>
                      <a:gd name="T7" fmla="*/ 94 h 95"/>
                      <a:gd name="T8" fmla="*/ 0 w 33"/>
                      <a:gd name="T9" fmla="*/ 94 h 95"/>
                      <a:gd name="T10" fmla="*/ 0 w 33"/>
                      <a:gd name="T11" fmla="*/ 0 h 95"/>
                      <a:gd name="T12" fmla="*/ 4 w 33"/>
                      <a:gd name="T13" fmla="*/ 3 h 95"/>
                      <a:gd name="T14" fmla="*/ 4 w 33"/>
                      <a:gd name="T15" fmla="*/ 53 h 95"/>
                      <a:gd name="T16" fmla="*/ 10 w 33"/>
                      <a:gd name="T17" fmla="*/ 57 h 95"/>
                      <a:gd name="T18" fmla="*/ 10 w 33"/>
                      <a:gd name="T19" fmla="*/ 76 h 95"/>
                      <a:gd name="T20" fmla="*/ 32 w 33"/>
                      <a:gd name="T21" fmla="*/ 78 h 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95"/>
                      <a:gd name="T35" fmla="*/ 33 w 33"/>
                      <a:gd name="T36" fmla="*/ 95 h 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95">
                        <a:moveTo>
                          <a:pt x="32" y="78"/>
                        </a:moveTo>
                        <a:lnTo>
                          <a:pt x="25" y="84"/>
                        </a:lnTo>
                        <a:lnTo>
                          <a:pt x="4" y="84"/>
                        </a:lnTo>
                        <a:lnTo>
                          <a:pt x="4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53"/>
                        </a:lnTo>
                        <a:lnTo>
                          <a:pt x="10" y="57"/>
                        </a:lnTo>
                        <a:lnTo>
                          <a:pt x="10" y="76"/>
                        </a:lnTo>
                        <a:lnTo>
                          <a:pt x="32" y="78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9" name="Freeform 210"/>
                  <p:cNvSpPr>
                    <a:spLocks/>
                  </p:cNvSpPr>
                  <p:nvPr/>
                </p:nvSpPr>
                <p:spPr bwMode="auto">
                  <a:xfrm>
                    <a:off x="3141" y="1001"/>
                    <a:ext cx="20" cy="140"/>
                  </a:xfrm>
                  <a:custGeom>
                    <a:avLst/>
                    <a:gdLst>
                      <a:gd name="T0" fmla="*/ 1 w 20"/>
                      <a:gd name="T1" fmla="*/ 139 h 140"/>
                      <a:gd name="T2" fmla="*/ 0 w 20"/>
                      <a:gd name="T3" fmla="*/ 0 h 140"/>
                      <a:gd name="T4" fmla="*/ 18 w 20"/>
                      <a:gd name="T5" fmla="*/ 2 h 140"/>
                      <a:gd name="T6" fmla="*/ 19 w 20"/>
                      <a:gd name="T7" fmla="*/ 138 h 140"/>
                      <a:gd name="T8" fmla="*/ 1 w 20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40"/>
                      <a:gd name="T17" fmla="*/ 20 w 20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40">
                        <a:moveTo>
                          <a:pt x="1" y="139"/>
                        </a:moveTo>
                        <a:lnTo>
                          <a:pt x="0" y="0"/>
                        </a:lnTo>
                        <a:lnTo>
                          <a:pt x="18" y="2"/>
                        </a:lnTo>
                        <a:lnTo>
                          <a:pt x="19" y="138"/>
                        </a:lnTo>
                        <a:lnTo>
                          <a:pt x="1" y="139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66" name="Freeform 211"/>
                <p:cNvSpPr>
                  <a:spLocks/>
                </p:cNvSpPr>
                <p:nvPr/>
              </p:nvSpPr>
              <p:spPr bwMode="auto">
                <a:xfrm>
                  <a:off x="3532" y="1083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67" name="Group 212"/>
                <p:cNvGrpSpPr>
                  <a:grpSpLocks/>
                </p:cNvGrpSpPr>
                <p:nvPr/>
              </p:nvGrpSpPr>
              <p:grpSpPr bwMode="auto">
                <a:xfrm>
                  <a:off x="3614" y="1106"/>
                  <a:ext cx="59" cy="182"/>
                  <a:chOff x="3083" y="991"/>
                  <a:chExt cx="45" cy="157"/>
                </a:xfrm>
              </p:grpSpPr>
              <p:sp>
                <p:nvSpPr>
                  <p:cNvPr id="73" name="Freeform 213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4" name="Freeform 214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68" name="Freeform 215"/>
                <p:cNvSpPr>
                  <a:spLocks/>
                </p:cNvSpPr>
                <p:nvPr/>
              </p:nvSpPr>
              <p:spPr bwMode="auto">
                <a:xfrm>
                  <a:off x="3740" y="1198"/>
                  <a:ext cx="275" cy="19"/>
                </a:xfrm>
                <a:custGeom>
                  <a:avLst/>
                  <a:gdLst>
                    <a:gd name="T0" fmla="*/ 0 w 208"/>
                    <a:gd name="T1" fmla="*/ 0 h 17"/>
                    <a:gd name="T2" fmla="*/ 5916 w 208"/>
                    <a:gd name="T3" fmla="*/ 1 h 17"/>
                    <a:gd name="T4" fmla="*/ 5824 w 208"/>
                    <a:gd name="T5" fmla="*/ 55 h 17"/>
                    <a:gd name="T6" fmla="*/ 200 w 208"/>
                    <a:gd name="T7" fmla="*/ 61 h 17"/>
                    <a:gd name="T8" fmla="*/ 0 w 20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"/>
                    <a:gd name="T16" fmla="*/ 0 h 17"/>
                    <a:gd name="T17" fmla="*/ 208 w 20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" h="17">
                      <a:moveTo>
                        <a:pt x="0" y="0"/>
                      </a:moveTo>
                      <a:lnTo>
                        <a:pt x="207" y="1"/>
                      </a:lnTo>
                      <a:lnTo>
                        <a:pt x="204" y="14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9" name="Freeform 216"/>
                <p:cNvSpPr>
                  <a:spLocks/>
                </p:cNvSpPr>
                <p:nvPr/>
              </p:nvSpPr>
              <p:spPr bwMode="auto">
                <a:xfrm>
                  <a:off x="3748" y="1165"/>
                  <a:ext cx="267" cy="21"/>
                </a:xfrm>
                <a:custGeom>
                  <a:avLst/>
                  <a:gdLst>
                    <a:gd name="T0" fmla="*/ 0 w 202"/>
                    <a:gd name="T1" fmla="*/ 3 h 18"/>
                    <a:gd name="T2" fmla="*/ 5626 w 202"/>
                    <a:gd name="T3" fmla="*/ 0 h 18"/>
                    <a:gd name="T4" fmla="*/ 5733 w 202"/>
                    <a:gd name="T5" fmla="*/ 90 h 18"/>
                    <a:gd name="T6" fmla="*/ 465 w 202"/>
                    <a:gd name="T7" fmla="*/ 105 h 18"/>
                    <a:gd name="T8" fmla="*/ 0 w 202"/>
                    <a:gd name="T9" fmla="*/ 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8"/>
                    <a:gd name="T17" fmla="*/ 202 w 20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8">
                      <a:moveTo>
                        <a:pt x="0" y="3"/>
                      </a:moveTo>
                      <a:lnTo>
                        <a:pt x="198" y="0"/>
                      </a:lnTo>
                      <a:lnTo>
                        <a:pt x="201" y="15"/>
                      </a:lnTo>
                      <a:lnTo>
                        <a:pt x="17" y="17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70" name="Group 217"/>
                <p:cNvGrpSpPr>
                  <a:grpSpLocks/>
                </p:cNvGrpSpPr>
                <p:nvPr/>
              </p:nvGrpSpPr>
              <p:grpSpPr bwMode="auto">
                <a:xfrm>
                  <a:off x="3595" y="1104"/>
                  <a:ext cx="45" cy="203"/>
                  <a:chOff x="1987" y="891"/>
                  <a:chExt cx="45" cy="203"/>
                </a:xfrm>
              </p:grpSpPr>
              <p:sp>
                <p:nvSpPr>
                  <p:cNvPr id="71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72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pic>
            <p:nvPicPr>
              <p:cNvPr id="62" name="Picture 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" y="3121"/>
                <a:ext cx="245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AutoShape 221"/>
              <p:cNvSpPr>
                <a:spLocks noChangeArrowheads="1"/>
              </p:cNvSpPr>
              <p:nvPr/>
            </p:nvSpPr>
            <p:spPr bwMode="auto">
              <a:xfrm>
                <a:off x="2466" y="3392"/>
                <a:ext cx="855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5 w 21600"/>
                  <a:gd name="T13" fmla="*/ 5422 h 21600"/>
                  <a:gd name="T14" fmla="*/ 18897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 i="0">
                    <a:solidFill>
                      <a:srgbClr val="3333FF"/>
                    </a:solidFill>
                  </a:rPr>
                  <a:t>Encryption</a:t>
                </a:r>
              </a:p>
            </p:txBody>
          </p:sp>
        </p:grpSp>
        <p:sp>
          <p:nvSpPr>
            <p:cNvPr id="16" name="Rectangle 222"/>
            <p:cNvSpPr>
              <a:spLocks noChangeArrowheads="1"/>
            </p:cNvSpPr>
            <p:nvPr/>
          </p:nvSpPr>
          <p:spPr bwMode="auto">
            <a:xfrm>
              <a:off x="752475" y="2466975"/>
              <a:ext cx="1371600" cy="3629025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17" name="Group 223"/>
            <p:cNvGrpSpPr>
              <a:grpSpLocks/>
            </p:cNvGrpSpPr>
            <p:nvPr/>
          </p:nvGrpSpPr>
          <p:grpSpPr bwMode="auto">
            <a:xfrm>
              <a:off x="838200" y="2573338"/>
              <a:ext cx="1193800" cy="3328987"/>
              <a:chOff x="528" y="1621"/>
              <a:chExt cx="752" cy="2097"/>
            </a:xfrm>
          </p:grpSpPr>
          <p:pic>
            <p:nvPicPr>
              <p:cNvPr id="35" name="Picture 22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1621"/>
                <a:ext cx="397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AutoShape 225"/>
              <p:cNvSpPr>
                <a:spLocks noChangeArrowheads="1"/>
              </p:cNvSpPr>
              <p:nvPr/>
            </p:nvSpPr>
            <p:spPr bwMode="auto">
              <a:xfrm>
                <a:off x="600" y="2208"/>
                <a:ext cx="579" cy="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4 w 21600"/>
                  <a:gd name="T13" fmla="*/ 4518 h 21600"/>
                  <a:gd name="T14" fmla="*/ 17086 w 21600"/>
                  <a:gd name="T15" fmla="*/ 170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C0C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7" name="Line 226"/>
              <p:cNvSpPr>
                <a:spLocks noChangeShapeType="1"/>
              </p:cNvSpPr>
              <p:nvPr/>
            </p:nvSpPr>
            <p:spPr bwMode="auto">
              <a:xfrm flipV="1">
                <a:off x="888" y="2532"/>
                <a:ext cx="0" cy="15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8" name="Text Box 227"/>
              <p:cNvSpPr txBox="1">
                <a:spLocks noChangeArrowheads="1"/>
              </p:cNvSpPr>
              <p:nvPr/>
            </p:nvSpPr>
            <p:spPr bwMode="auto">
              <a:xfrm>
                <a:off x="528" y="2312"/>
                <a:ext cx="715" cy="1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algn="l" eaLnBrk="1" hangingPunct="1"/>
                <a:r>
                  <a:rPr lang="en-US" altLang="ko-KR" sz="1200" i="0">
                    <a:solidFill>
                      <a:schemeClr val="accent2"/>
                    </a:solidFill>
                  </a:rPr>
                  <a:t>Hash Algorithm</a:t>
                </a:r>
              </a:p>
            </p:txBody>
          </p:sp>
          <p:pic>
            <p:nvPicPr>
              <p:cNvPr id="39" name="Picture 22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" y="2981"/>
                <a:ext cx="28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ectangle 229"/>
              <p:cNvSpPr>
                <a:spLocks noChangeArrowheads="1"/>
              </p:cNvSpPr>
              <p:nvPr/>
            </p:nvSpPr>
            <p:spPr bwMode="auto">
              <a:xfrm>
                <a:off x="649" y="2679"/>
                <a:ext cx="473" cy="163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b="0" i="0"/>
                  <a:t>Hash</a:t>
                </a:r>
                <a:endParaRPr lang="en-US" altLang="ko-KR" sz="1400" b="0" i="0">
                  <a:latin typeface="Times New Roman" pitchFamily="18" charset="0"/>
                </a:endParaRPr>
              </a:p>
            </p:txBody>
          </p:sp>
          <p:sp>
            <p:nvSpPr>
              <p:cNvPr id="41" name="Rectangle 230"/>
              <p:cNvSpPr>
                <a:spLocks noChangeArrowheads="1"/>
              </p:cNvSpPr>
              <p:nvPr/>
            </p:nvSpPr>
            <p:spPr bwMode="auto">
              <a:xfrm>
                <a:off x="619" y="3555"/>
                <a:ext cx="551" cy="163"/>
              </a:xfrm>
              <a:prstGeom prst="rect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i="0">
                    <a:solidFill>
                      <a:srgbClr val="FFFF00"/>
                    </a:solidFill>
                  </a:rPr>
                  <a:t>Signature</a:t>
                </a:r>
              </a:p>
            </p:txBody>
          </p:sp>
          <p:sp>
            <p:nvSpPr>
              <p:cNvPr id="42" name="Line 231"/>
              <p:cNvSpPr>
                <a:spLocks noChangeShapeType="1"/>
              </p:cNvSpPr>
              <p:nvPr/>
            </p:nvSpPr>
            <p:spPr bwMode="auto">
              <a:xfrm flipV="1">
                <a:off x="876" y="2040"/>
                <a:ext cx="0" cy="15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43" name="AutoShape 232"/>
              <p:cNvSpPr>
                <a:spLocks noChangeArrowheads="1"/>
              </p:cNvSpPr>
              <p:nvPr/>
            </p:nvSpPr>
            <p:spPr bwMode="auto">
              <a:xfrm rot="5400000">
                <a:off x="551" y="3085"/>
                <a:ext cx="675" cy="2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0 w 21600"/>
                  <a:gd name="T13" fmla="*/ 5422 h 21600"/>
                  <a:gd name="T14" fmla="*/ 18912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 i="0">
                    <a:solidFill>
                      <a:schemeClr val="accent2"/>
                    </a:solidFill>
                  </a:rPr>
                  <a:t>Signing</a:t>
                </a:r>
              </a:p>
            </p:txBody>
          </p:sp>
          <p:grpSp>
            <p:nvGrpSpPr>
              <p:cNvPr id="44" name="Group 233"/>
              <p:cNvGrpSpPr>
                <a:grpSpLocks/>
              </p:cNvGrpSpPr>
              <p:nvPr/>
            </p:nvGrpSpPr>
            <p:grpSpPr bwMode="auto">
              <a:xfrm rot="5400000">
                <a:off x="517" y="3066"/>
                <a:ext cx="349" cy="178"/>
                <a:chOff x="1294" y="849"/>
                <a:chExt cx="499" cy="238"/>
              </a:xfrm>
            </p:grpSpPr>
            <p:sp>
              <p:nvSpPr>
                <p:cNvPr id="45" name="Freeform 234"/>
                <p:cNvSpPr>
                  <a:spLocks/>
                </p:cNvSpPr>
                <p:nvPr/>
              </p:nvSpPr>
              <p:spPr bwMode="auto">
                <a:xfrm>
                  <a:off x="1294" y="849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46" name="Group 235"/>
                <p:cNvGrpSpPr>
                  <a:grpSpLocks/>
                </p:cNvGrpSpPr>
                <p:nvPr/>
              </p:nvGrpSpPr>
              <p:grpSpPr bwMode="auto">
                <a:xfrm>
                  <a:off x="1360" y="870"/>
                  <a:ext cx="45" cy="203"/>
                  <a:chOff x="1987" y="891"/>
                  <a:chExt cx="45" cy="203"/>
                </a:xfrm>
              </p:grpSpPr>
              <p:sp>
                <p:nvSpPr>
                  <p:cNvPr id="59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60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47" name="Group 238"/>
                <p:cNvGrpSpPr>
                  <a:grpSpLocks/>
                </p:cNvGrpSpPr>
                <p:nvPr/>
              </p:nvGrpSpPr>
              <p:grpSpPr bwMode="auto">
                <a:xfrm>
                  <a:off x="1376" y="875"/>
                  <a:ext cx="59" cy="182"/>
                  <a:chOff x="3083" y="991"/>
                  <a:chExt cx="45" cy="157"/>
                </a:xfrm>
              </p:grpSpPr>
              <p:sp>
                <p:nvSpPr>
                  <p:cNvPr id="57" name="Freeform 239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8" name="Freeform 240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48" name="Group 241"/>
                <p:cNvGrpSpPr>
                  <a:grpSpLocks/>
                </p:cNvGrpSpPr>
                <p:nvPr/>
              </p:nvGrpSpPr>
              <p:grpSpPr bwMode="auto">
                <a:xfrm>
                  <a:off x="1435" y="860"/>
                  <a:ext cx="354" cy="204"/>
                  <a:chOff x="1507" y="1142"/>
                  <a:chExt cx="354" cy="204"/>
                </a:xfrm>
              </p:grpSpPr>
              <p:sp>
                <p:nvSpPr>
                  <p:cNvPr id="49" name="Freeform 242"/>
                  <p:cNvSpPr>
                    <a:spLocks/>
                  </p:cNvSpPr>
                  <p:nvPr/>
                </p:nvSpPr>
                <p:spPr bwMode="auto">
                  <a:xfrm>
                    <a:off x="1574" y="1249"/>
                    <a:ext cx="275" cy="19"/>
                  </a:xfrm>
                  <a:custGeom>
                    <a:avLst/>
                    <a:gdLst>
                      <a:gd name="T0" fmla="*/ 0 w 208"/>
                      <a:gd name="T1" fmla="*/ 0 h 17"/>
                      <a:gd name="T2" fmla="*/ 5916 w 208"/>
                      <a:gd name="T3" fmla="*/ 1 h 17"/>
                      <a:gd name="T4" fmla="*/ 5824 w 208"/>
                      <a:gd name="T5" fmla="*/ 55 h 17"/>
                      <a:gd name="T6" fmla="*/ 200 w 208"/>
                      <a:gd name="T7" fmla="*/ 61 h 17"/>
                      <a:gd name="T8" fmla="*/ 0 w 20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7"/>
                      <a:gd name="T17" fmla="*/ 208 w 20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7">
                        <a:moveTo>
                          <a:pt x="0" y="0"/>
                        </a:moveTo>
                        <a:lnTo>
                          <a:pt x="207" y="1"/>
                        </a:lnTo>
                        <a:lnTo>
                          <a:pt x="204" y="14"/>
                        </a:lnTo>
                        <a:lnTo>
                          <a:pt x="7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0" name="Freeform 243"/>
                  <p:cNvSpPr>
                    <a:spLocks/>
                  </p:cNvSpPr>
                  <p:nvPr/>
                </p:nvSpPr>
                <p:spPr bwMode="auto">
                  <a:xfrm>
                    <a:off x="1582" y="1216"/>
                    <a:ext cx="267" cy="21"/>
                  </a:xfrm>
                  <a:custGeom>
                    <a:avLst/>
                    <a:gdLst>
                      <a:gd name="T0" fmla="*/ 0 w 202"/>
                      <a:gd name="T1" fmla="*/ 3 h 18"/>
                      <a:gd name="T2" fmla="*/ 5626 w 202"/>
                      <a:gd name="T3" fmla="*/ 0 h 18"/>
                      <a:gd name="T4" fmla="*/ 5733 w 202"/>
                      <a:gd name="T5" fmla="*/ 90 h 18"/>
                      <a:gd name="T6" fmla="*/ 465 w 202"/>
                      <a:gd name="T7" fmla="*/ 105 h 18"/>
                      <a:gd name="T8" fmla="*/ 0 w 202"/>
                      <a:gd name="T9" fmla="*/ 3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18"/>
                      <a:gd name="T17" fmla="*/ 202 w 202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18">
                        <a:moveTo>
                          <a:pt x="0" y="3"/>
                        </a:moveTo>
                        <a:lnTo>
                          <a:pt x="198" y="0"/>
                        </a:lnTo>
                        <a:lnTo>
                          <a:pt x="201" y="15"/>
                        </a:lnTo>
                        <a:lnTo>
                          <a:pt x="17" y="17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51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1507" y="1142"/>
                    <a:ext cx="354" cy="204"/>
                    <a:chOff x="3132" y="986"/>
                    <a:chExt cx="268" cy="176"/>
                  </a:xfrm>
                </p:grpSpPr>
                <p:sp>
                  <p:nvSpPr>
                    <p:cNvPr id="52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986"/>
                      <a:ext cx="18" cy="176"/>
                    </a:xfrm>
                    <a:prstGeom prst="rect">
                      <a:avLst/>
                    </a:pr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53" name="Rectangl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7" y="1018"/>
                      <a:ext cx="19" cy="108"/>
                    </a:xfrm>
                    <a:prstGeom prst="rect">
                      <a:avLst/>
                    </a:pr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54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3190" y="1052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13 w 210"/>
                        <a:gd name="T3" fmla="*/ 4 h 18"/>
                        <a:gd name="T4" fmla="*/ 25 w 210"/>
                        <a:gd name="T5" fmla="*/ 10 h 18"/>
                        <a:gd name="T6" fmla="*/ 205 w 210"/>
                        <a:gd name="T7" fmla="*/ 10 h 18"/>
                        <a:gd name="T8" fmla="*/ 209 w 210"/>
                        <a:gd name="T9" fmla="*/ 16 h 18"/>
                        <a:gd name="T10" fmla="*/ 21 w 210"/>
                        <a:gd name="T11" fmla="*/ 17 h 18"/>
                        <a:gd name="T12" fmla="*/ 0 w 210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0"/>
                        <a:gd name="T22" fmla="*/ 0 h 18"/>
                        <a:gd name="T23" fmla="*/ 210 w 210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13" y="4"/>
                          </a:lnTo>
                          <a:lnTo>
                            <a:pt x="25" y="10"/>
                          </a:lnTo>
                          <a:lnTo>
                            <a:pt x="205" y="10"/>
                          </a:lnTo>
                          <a:lnTo>
                            <a:pt x="209" y="16"/>
                          </a:lnTo>
                          <a:lnTo>
                            <a:pt x="21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5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3183" y="1023"/>
                      <a:ext cx="33" cy="95"/>
                    </a:xfrm>
                    <a:custGeom>
                      <a:avLst/>
                      <a:gdLst>
                        <a:gd name="T0" fmla="*/ 32 w 33"/>
                        <a:gd name="T1" fmla="*/ 78 h 95"/>
                        <a:gd name="T2" fmla="*/ 25 w 33"/>
                        <a:gd name="T3" fmla="*/ 84 h 95"/>
                        <a:gd name="T4" fmla="*/ 4 w 33"/>
                        <a:gd name="T5" fmla="*/ 84 h 95"/>
                        <a:gd name="T6" fmla="*/ 4 w 33"/>
                        <a:gd name="T7" fmla="*/ 94 h 95"/>
                        <a:gd name="T8" fmla="*/ 0 w 33"/>
                        <a:gd name="T9" fmla="*/ 94 h 95"/>
                        <a:gd name="T10" fmla="*/ 0 w 33"/>
                        <a:gd name="T11" fmla="*/ 0 h 95"/>
                        <a:gd name="T12" fmla="*/ 4 w 33"/>
                        <a:gd name="T13" fmla="*/ 3 h 95"/>
                        <a:gd name="T14" fmla="*/ 4 w 33"/>
                        <a:gd name="T15" fmla="*/ 53 h 95"/>
                        <a:gd name="T16" fmla="*/ 10 w 33"/>
                        <a:gd name="T17" fmla="*/ 57 h 95"/>
                        <a:gd name="T18" fmla="*/ 10 w 33"/>
                        <a:gd name="T19" fmla="*/ 76 h 95"/>
                        <a:gd name="T20" fmla="*/ 32 w 33"/>
                        <a:gd name="T21" fmla="*/ 78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3"/>
                        <a:gd name="T34" fmla="*/ 0 h 95"/>
                        <a:gd name="T35" fmla="*/ 33 w 33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3" h="95">
                          <a:moveTo>
                            <a:pt x="32" y="78"/>
                          </a:moveTo>
                          <a:lnTo>
                            <a:pt x="25" y="84"/>
                          </a:lnTo>
                          <a:lnTo>
                            <a:pt x="4" y="84"/>
                          </a:lnTo>
                          <a:lnTo>
                            <a:pt x="4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lnTo>
                            <a:pt x="4" y="3"/>
                          </a:lnTo>
                          <a:lnTo>
                            <a:pt x="4" y="53"/>
                          </a:lnTo>
                          <a:lnTo>
                            <a:pt x="10" y="57"/>
                          </a:lnTo>
                          <a:lnTo>
                            <a:pt x="10" y="76"/>
                          </a:lnTo>
                          <a:lnTo>
                            <a:pt x="32" y="78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6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3141" y="1001"/>
                      <a:ext cx="20" cy="140"/>
                    </a:xfrm>
                    <a:custGeom>
                      <a:avLst/>
                      <a:gdLst>
                        <a:gd name="T0" fmla="*/ 1 w 20"/>
                        <a:gd name="T1" fmla="*/ 139 h 140"/>
                        <a:gd name="T2" fmla="*/ 0 w 20"/>
                        <a:gd name="T3" fmla="*/ 0 h 140"/>
                        <a:gd name="T4" fmla="*/ 18 w 20"/>
                        <a:gd name="T5" fmla="*/ 2 h 140"/>
                        <a:gd name="T6" fmla="*/ 19 w 20"/>
                        <a:gd name="T7" fmla="*/ 138 h 140"/>
                        <a:gd name="T8" fmla="*/ 1 w 20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40"/>
                        <a:gd name="T17" fmla="*/ 20 w 20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40">
                          <a:moveTo>
                            <a:pt x="1" y="139"/>
                          </a:moveTo>
                          <a:lnTo>
                            <a:pt x="0" y="0"/>
                          </a:lnTo>
                          <a:lnTo>
                            <a:pt x="18" y="2"/>
                          </a:lnTo>
                          <a:lnTo>
                            <a:pt x="19" y="138"/>
                          </a:lnTo>
                          <a:lnTo>
                            <a:pt x="1" y="139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grpSp>
          <p:nvGrpSpPr>
            <p:cNvPr id="18" name="Group 250"/>
            <p:cNvGrpSpPr>
              <a:grpSpLocks/>
            </p:cNvGrpSpPr>
            <p:nvPr/>
          </p:nvGrpSpPr>
          <p:grpSpPr bwMode="auto">
            <a:xfrm>
              <a:off x="5392738" y="5157788"/>
              <a:ext cx="1169987" cy="661987"/>
              <a:chOff x="3397" y="3249"/>
              <a:chExt cx="737" cy="417"/>
            </a:xfrm>
          </p:grpSpPr>
          <p:sp>
            <p:nvSpPr>
              <p:cNvPr id="33" name="Freeform 251"/>
              <p:cNvSpPr>
                <a:spLocks/>
              </p:cNvSpPr>
              <p:nvPr/>
            </p:nvSpPr>
            <p:spPr bwMode="auto">
              <a:xfrm>
                <a:off x="3598" y="3249"/>
                <a:ext cx="325" cy="172"/>
              </a:xfrm>
              <a:custGeom>
                <a:avLst/>
                <a:gdLst>
                  <a:gd name="T0" fmla="*/ 0 w 378"/>
                  <a:gd name="T1" fmla="*/ 15 h 206"/>
                  <a:gd name="T2" fmla="*/ 0 w 378"/>
                  <a:gd name="T3" fmla="*/ 8 h 206"/>
                  <a:gd name="T4" fmla="*/ 3 w 378"/>
                  <a:gd name="T5" fmla="*/ 9 h 206"/>
                  <a:gd name="T6" fmla="*/ 3 w 378"/>
                  <a:gd name="T7" fmla="*/ 13 h 206"/>
                  <a:gd name="T8" fmla="*/ 6 w 378"/>
                  <a:gd name="T9" fmla="*/ 15 h 206"/>
                  <a:gd name="T10" fmla="*/ 6 w 378"/>
                  <a:gd name="T11" fmla="*/ 8 h 206"/>
                  <a:gd name="T12" fmla="*/ 3 w 378"/>
                  <a:gd name="T13" fmla="*/ 9 h 206"/>
                  <a:gd name="T14" fmla="*/ 0 w 378"/>
                  <a:gd name="T15" fmla="*/ 8 h 206"/>
                  <a:gd name="T16" fmla="*/ 6 w 378"/>
                  <a:gd name="T17" fmla="*/ 6 h 206"/>
                  <a:gd name="T18" fmla="*/ 6 w 378"/>
                  <a:gd name="T19" fmla="*/ 5 h 206"/>
                  <a:gd name="T20" fmla="*/ 8 w 378"/>
                  <a:gd name="T21" fmla="*/ 4 h 206"/>
                  <a:gd name="T22" fmla="*/ 8 w 378"/>
                  <a:gd name="T23" fmla="*/ 3 h 206"/>
                  <a:gd name="T24" fmla="*/ 9 w 378"/>
                  <a:gd name="T25" fmla="*/ 3 h 206"/>
                  <a:gd name="T26" fmla="*/ 9 w 378"/>
                  <a:gd name="T27" fmla="*/ 3 h 206"/>
                  <a:gd name="T28" fmla="*/ 9 w 378"/>
                  <a:gd name="T29" fmla="*/ 0 h 206"/>
                  <a:gd name="T30" fmla="*/ 18 w 378"/>
                  <a:gd name="T31" fmla="*/ 0 h 206"/>
                  <a:gd name="T32" fmla="*/ 18 w 378"/>
                  <a:gd name="T33" fmla="*/ 3 h 206"/>
                  <a:gd name="T34" fmla="*/ 20 w 378"/>
                  <a:gd name="T35" fmla="*/ 3 h 206"/>
                  <a:gd name="T36" fmla="*/ 20 w 378"/>
                  <a:gd name="T37" fmla="*/ 4 h 206"/>
                  <a:gd name="T38" fmla="*/ 21 w 378"/>
                  <a:gd name="T39" fmla="*/ 5 h 206"/>
                  <a:gd name="T40" fmla="*/ 21 w 378"/>
                  <a:gd name="T41" fmla="*/ 6 h 206"/>
                  <a:gd name="T42" fmla="*/ 26 w 378"/>
                  <a:gd name="T43" fmla="*/ 6 h 206"/>
                  <a:gd name="T44" fmla="*/ 26 w 378"/>
                  <a:gd name="T45" fmla="*/ 7 h 206"/>
                  <a:gd name="T46" fmla="*/ 27 w 378"/>
                  <a:gd name="T47" fmla="*/ 7 h 206"/>
                  <a:gd name="T48" fmla="*/ 31 w 378"/>
                  <a:gd name="T49" fmla="*/ 7 h 206"/>
                  <a:gd name="T50" fmla="*/ 31 w 378"/>
                  <a:gd name="T51" fmla="*/ 8 h 206"/>
                  <a:gd name="T52" fmla="*/ 58 w 378"/>
                  <a:gd name="T53" fmla="*/ 8 h 206"/>
                  <a:gd name="T54" fmla="*/ 61 w 378"/>
                  <a:gd name="T55" fmla="*/ 11 h 206"/>
                  <a:gd name="T56" fmla="*/ 57 w 378"/>
                  <a:gd name="T57" fmla="*/ 15 h 206"/>
                  <a:gd name="T58" fmla="*/ 56 w 378"/>
                  <a:gd name="T59" fmla="*/ 13 h 206"/>
                  <a:gd name="T60" fmla="*/ 54 w 378"/>
                  <a:gd name="T61" fmla="*/ 13 h 206"/>
                  <a:gd name="T62" fmla="*/ 52 w 378"/>
                  <a:gd name="T63" fmla="*/ 15 h 206"/>
                  <a:gd name="T64" fmla="*/ 52 w 378"/>
                  <a:gd name="T65" fmla="*/ 13 h 206"/>
                  <a:gd name="T66" fmla="*/ 51 w 378"/>
                  <a:gd name="T67" fmla="*/ 13 h 206"/>
                  <a:gd name="T68" fmla="*/ 50 w 378"/>
                  <a:gd name="T69" fmla="*/ 15 h 206"/>
                  <a:gd name="T70" fmla="*/ 46 w 378"/>
                  <a:gd name="T71" fmla="*/ 15 h 206"/>
                  <a:gd name="T72" fmla="*/ 46 w 378"/>
                  <a:gd name="T73" fmla="*/ 15 h 206"/>
                  <a:gd name="T74" fmla="*/ 45 w 378"/>
                  <a:gd name="T75" fmla="*/ 13 h 206"/>
                  <a:gd name="T76" fmla="*/ 43 w 378"/>
                  <a:gd name="T77" fmla="*/ 13 h 206"/>
                  <a:gd name="T78" fmla="*/ 40 w 378"/>
                  <a:gd name="T79" fmla="*/ 15 h 206"/>
                  <a:gd name="T80" fmla="*/ 39 w 378"/>
                  <a:gd name="T81" fmla="*/ 13 h 206"/>
                  <a:gd name="T82" fmla="*/ 37 w 378"/>
                  <a:gd name="T83" fmla="*/ 13 h 206"/>
                  <a:gd name="T84" fmla="*/ 34 w 378"/>
                  <a:gd name="T85" fmla="*/ 15 h 206"/>
                  <a:gd name="T86" fmla="*/ 31 w 378"/>
                  <a:gd name="T87" fmla="*/ 15 h 206"/>
                  <a:gd name="T88" fmla="*/ 31 w 378"/>
                  <a:gd name="T89" fmla="*/ 16 h 206"/>
                  <a:gd name="T90" fmla="*/ 26 w 378"/>
                  <a:gd name="T91" fmla="*/ 16 h 206"/>
                  <a:gd name="T92" fmla="*/ 26 w 378"/>
                  <a:gd name="T93" fmla="*/ 18 h 206"/>
                  <a:gd name="T94" fmla="*/ 21 w 378"/>
                  <a:gd name="T95" fmla="*/ 18 h 206"/>
                  <a:gd name="T96" fmla="*/ 21 w 378"/>
                  <a:gd name="T97" fmla="*/ 19 h 206"/>
                  <a:gd name="T98" fmla="*/ 20 w 378"/>
                  <a:gd name="T99" fmla="*/ 19 h 206"/>
                  <a:gd name="T100" fmla="*/ 20 w 378"/>
                  <a:gd name="T101" fmla="*/ 23 h 206"/>
                  <a:gd name="T102" fmla="*/ 18 w 378"/>
                  <a:gd name="T103" fmla="*/ 23 h 206"/>
                  <a:gd name="T104" fmla="*/ 18 w 378"/>
                  <a:gd name="T105" fmla="*/ 23 h 206"/>
                  <a:gd name="T106" fmla="*/ 8 w 378"/>
                  <a:gd name="T107" fmla="*/ 23 h 206"/>
                  <a:gd name="T108" fmla="*/ 8 w 378"/>
                  <a:gd name="T109" fmla="*/ 23 h 206"/>
                  <a:gd name="T110" fmla="*/ 8 w 378"/>
                  <a:gd name="T111" fmla="*/ 23 h 206"/>
                  <a:gd name="T112" fmla="*/ 8 w 378"/>
                  <a:gd name="T113" fmla="*/ 19 h 206"/>
                  <a:gd name="T114" fmla="*/ 7 w 378"/>
                  <a:gd name="T115" fmla="*/ 19 h 206"/>
                  <a:gd name="T116" fmla="*/ 6 w 378"/>
                  <a:gd name="T117" fmla="*/ 19 h 206"/>
                  <a:gd name="T118" fmla="*/ 6 w 378"/>
                  <a:gd name="T119" fmla="*/ 18 h 206"/>
                  <a:gd name="T120" fmla="*/ 0 w 378"/>
                  <a:gd name="T121" fmla="*/ 15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" name="Rectangle 252"/>
              <p:cNvSpPr>
                <a:spLocks noChangeArrowheads="1"/>
              </p:cNvSpPr>
              <p:nvPr/>
            </p:nvSpPr>
            <p:spPr bwMode="auto">
              <a:xfrm>
                <a:off x="3397" y="3356"/>
                <a:ext cx="737" cy="31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i="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i="0">
                    <a:solidFill>
                      <a:srgbClr val="FF0000"/>
                    </a:solidFill>
                  </a:rPr>
                  <a:t>Session Key</a:t>
                </a:r>
              </a:p>
            </p:txBody>
          </p:sp>
        </p:grpSp>
        <p:sp>
          <p:nvSpPr>
            <p:cNvPr id="19" name="Rectangle 253"/>
            <p:cNvSpPr>
              <a:spLocks noChangeArrowheads="1"/>
            </p:cNvSpPr>
            <p:nvPr/>
          </p:nvSpPr>
          <p:spPr bwMode="auto">
            <a:xfrm>
              <a:off x="5402263" y="3165475"/>
              <a:ext cx="1169987" cy="492125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ko-KR" sz="1400" i="0">
                  <a:solidFill>
                    <a:srgbClr val="FF0000"/>
                  </a:solidFill>
                </a:rPr>
                <a:t>Encrypted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altLang="ko-KR" sz="1400" i="0">
                  <a:solidFill>
                    <a:srgbClr val="FF0000"/>
                  </a:solidFill>
                </a:rPr>
                <a:t>Message</a:t>
              </a:r>
            </a:p>
          </p:txBody>
        </p:sp>
        <p:grpSp>
          <p:nvGrpSpPr>
            <p:cNvPr id="20" name="Group 254"/>
            <p:cNvGrpSpPr>
              <a:grpSpLocks/>
            </p:cNvGrpSpPr>
            <p:nvPr/>
          </p:nvGrpSpPr>
          <p:grpSpPr bwMode="auto">
            <a:xfrm>
              <a:off x="6896100" y="3559175"/>
              <a:ext cx="1604963" cy="1246188"/>
              <a:chOff x="4344" y="2242"/>
              <a:chExt cx="1011" cy="785"/>
            </a:xfrm>
          </p:grpSpPr>
          <p:sp>
            <p:nvSpPr>
              <p:cNvPr id="30" name="Rectangle 255"/>
              <p:cNvSpPr>
                <a:spLocks noChangeArrowheads="1"/>
              </p:cNvSpPr>
              <p:nvPr/>
            </p:nvSpPr>
            <p:spPr bwMode="auto">
              <a:xfrm>
                <a:off x="4387" y="2242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 i="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 i="0">
                    <a:solidFill>
                      <a:srgbClr val="FF0000"/>
                    </a:solidFill>
                  </a:rPr>
                  <a:t>Session Key</a:t>
                </a:r>
              </a:p>
            </p:txBody>
          </p:sp>
          <p:sp>
            <p:nvSpPr>
              <p:cNvPr id="31" name="Rectangle 256"/>
              <p:cNvSpPr>
                <a:spLocks noChangeArrowheads="1"/>
              </p:cNvSpPr>
              <p:nvPr/>
            </p:nvSpPr>
            <p:spPr bwMode="auto">
              <a:xfrm>
                <a:off x="4387" y="2512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 i="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 i="0">
                    <a:solidFill>
                      <a:srgbClr val="FF0000"/>
                    </a:solidFill>
                  </a:rPr>
                  <a:t>Message</a:t>
                </a:r>
              </a:p>
            </p:txBody>
          </p:sp>
          <p:sp>
            <p:nvSpPr>
              <p:cNvPr id="32" name="AutoShape 257"/>
              <p:cNvSpPr>
                <a:spLocks noChangeArrowheads="1"/>
              </p:cNvSpPr>
              <p:nvPr/>
            </p:nvSpPr>
            <p:spPr bwMode="auto">
              <a:xfrm>
                <a:off x="4344" y="2780"/>
                <a:ext cx="1011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6 w 21600"/>
                  <a:gd name="T13" fmla="*/ 5422 h 21600"/>
                  <a:gd name="T14" fmla="*/ 18908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 i="0">
                    <a:solidFill>
                      <a:srgbClr val="3333FF"/>
                    </a:solidFill>
                  </a:rPr>
                  <a:t>SEND</a:t>
                </a:r>
              </a:p>
            </p:txBody>
          </p:sp>
        </p:grpSp>
        <p:grpSp>
          <p:nvGrpSpPr>
            <p:cNvPr id="21" name="Group 258"/>
            <p:cNvGrpSpPr>
              <a:grpSpLocks/>
            </p:cNvGrpSpPr>
            <p:nvPr/>
          </p:nvGrpSpPr>
          <p:grpSpPr bwMode="auto">
            <a:xfrm>
              <a:off x="1870075" y="3776663"/>
              <a:ext cx="1806575" cy="1997075"/>
              <a:chOff x="1178" y="2379"/>
              <a:chExt cx="1138" cy="1258"/>
            </a:xfrm>
          </p:grpSpPr>
          <p:sp>
            <p:nvSpPr>
              <p:cNvPr id="28" name="Rectangle 259"/>
              <p:cNvSpPr>
                <a:spLocks noChangeArrowheads="1"/>
              </p:cNvSpPr>
              <p:nvPr/>
            </p:nvSpPr>
            <p:spPr bwMode="auto">
              <a:xfrm>
                <a:off x="1765" y="2379"/>
                <a:ext cx="551" cy="163"/>
              </a:xfrm>
              <a:prstGeom prst="rect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i="0">
                    <a:solidFill>
                      <a:srgbClr val="FFFF00"/>
                    </a:solidFill>
                  </a:rPr>
                  <a:t>Signature</a:t>
                </a:r>
              </a:p>
            </p:txBody>
          </p:sp>
          <p:cxnSp>
            <p:nvCxnSpPr>
              <p:cNvPr id="29" name="AutoShape 260"/>
              <p:cNvCxnSpPr>
                <a:cxnSpLocks noChangeShapeType="1"/>
                <a:stCxn id="41" idx="3"/>
                <a:endCxn id="28" idx="1"/>
              </p:cNvCxnSpPr>
              <p:nvPr/>
            </p:nvCxnSpPr>
            <p:spPr bwMode="auto">
              <a:xfrm flipV="1">
                <a:off x="1178" y="2461"/>
                <a:ext cx="579" cy="1176"/>
              </a:xfrm>
              <a:prstGeom prst="bentConnector3">
                <a:avLst>
                  <a:gd name="adj1" fmla="val 49912"/>
                </a:avLst>
              </a:prstGeom>
              <a:noFill/>
              <a:ln w="25400">
                <a:solidFill>
                  <a:srgbClr val="CC00CC"/>
                </a:solidFill>
                <a:prstDash val="sysDot"/>
                <a:miter lim="800000"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" name="Group 261"/>
            <p:cNvGrpSpPr>
              <a:grpSpLocks/>
            </p:cNvGrpSpPr>
            <p:nvPr/>
          </p:nvGrpSpPr>
          <p:grpSpPr bwMode="auto">
            <a:xfrm>
              <a:off x="1695450" y="2716213"/>
              <a:ext cx="1847850" cy="706437"/>
              <a:chOff x="1068" y="1711"/>
              <a:chExt cx="1164" cy="445"/>
            </a:xfrm>
          </p:grpSpPr>
          <p:pic>
            <p:nvPicPr>
              <p:cNvPr id="26" name="Picture 26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" y="1711"/>
                <a:ext cx="397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7" name="AutoShape 263"/>
              <p:cNvCxnSpPr>
                <a:cxnSpLocks noChangeShapeType="1"/>
              </p:cNvCxnSpPr>
              <p:nvPr/>
            </p:nvCxnSpPr>
            <p:spPr bwMode="auto">
              <a:xfrm>
                <a:off x="1068" y="1844"/>
                <a:ext cx="767" cy="90"/>
              </a:xfrm>
              <a:prstGeom prst="bentConnector3">
                <a:avLst>
                  <a:gd name="adj1" fmla="val 49935"/>
                </a:avLst>
              </a:prstGeom>
              <a:noFill/>
              <a:ln w="25400">
                <a:solidFill>
                  <a:srgbClr val="339966"/>
                </a:solidFill>
                <a:prstDash val="sysDot"/>
                <a:miter lim="800000"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" name="AutoShape 264"/>
            <p:cNvSpPr>
              <a:spLocks noChangeArrowheads="1"/>
            </p:cNvSpPr>
            <p:nvPr/>
          </p:nvSpPr>
          <p:spPr bwMode="auto">
            <a:xfrm>
              <a:off x="6800850" y="2276475"/>
              <a:ext cx="1809750" cy="619125"/>
            </a:xfrm>
            <a:prstGeom prst="cloudCallout">
              <a:avLst>
                <a:gd name="adj1" fmla="val -73685"/>
                <a:gd name="adj2" fmla="val 22051"/>
              </a:avLst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i="0">
                  <a:solidFill>
                    <a:srgbClr val="0066FF"/>
                  </a:solidFill>
                </a:rPr>
                <a:t>Symmetric Key</a:t>
              </a:r>
            </a:p>
            <a:p>
              <a:pPr eaLnBrk="1" hangingPunct="1"/>
              <a:r>
                <a:rPr lang="en-US" altLang="ko-KR" sz="1200" i="0">
                  <a:solidFill>
                    <a:srgbClr val="0066FF"/>
                  </a:solidFill>
                </a:rPr>
                <a:t>Cryptosystem</a:t>
              </a:r>
            </a:p>
          </p:txBody>
        </p:sp>
        <p:sp>
          <p:nvSpPr>
            <p:cNvPr id="24" name="AutoShape 265"/>
            <p:cNvSpPr>
              <a:spLocks noChangeArrowheads="1"/>
            </p:cNvSpPr>
            <p:nvPr/>
          </p:nvSpPr>
          <p:spPr bwMode="auto">
            <a:xfrm>
              <a:off x="6829425" y="5362575"/>
              <a:ext cx="1809750" cy="619125"/>
            </a:xfrm>
            <a:prstGeom prst="cloudCallout">
              <a:avLst>
                <a:gd name="adj1" fmla="val -58949"/>
                <a:gd name="adj2" fmla="val -114870"/>
              </a:avLst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i="0">
                  <a:solidFill>
                    <a:srgbClr val="0066FF"/>
                  </a:solidFill>
                </a:rPr>
                <a:t>Public Key</a:t>
              </a:r>
            </a:p>
            <a:p>
              <a:pPr eaLnBrk="1" hangingPunct="1"/>
              <a:r>
                <a:rPr lang="en-US" altLang="ko-KR" sz="1200" i="0">
                  <a:solidFill>
                    <a:srgbClr val="0066FF"/>
                  </a:solidFill>
                </a:rPr>
                <a:t>Cryptosystem</a:t>
              </a:r>
            </a:p>
          </p:txBody>
        </p:sp>
        <p:pic>
          <p:nvPicPr>
            <p:cNvPr id="25" name="Picture 266" descr="Click To Previe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838" y="1328738"/>
              <a:ext cx="912812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86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 확인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grpSp>
        <p:nvGrpSpPr>
          <p:cNvPr id="5" name="그룹 184"/>
          <p:cNvGrpSpPr>
            <a:grpSpLocks/>
          </p:cNvGrpSpPr>
          <p:nvPr/>
        </p:nvGrpSpPr>
        <p:grpSpPr bwMode="auto">
          <a:xfrm>
            <a:off x="438150" y="1594892"/>
            <a:ext cx="8366125" cy="4570412"/>
            <a:chOff x="438150" y="1357313"/>
            <a:chExt cx="8366125" cy="4570412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2019300" y="2447925"/>
              <a:ext cx="3171825" cy="1200150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000250" y="4200525"/>
              <a:ext cx="3486150" cy="1714500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200275" y="1419225"/>
              <a:ext cx="4333875" cy="666750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5138738" y="1511300"/>
              <a:ext cx="1300162" cy="493713"/>
              <a:chOff x="3237" y="952"/>
              <a:chExt cx="819" cy="311"/>
            </a:xfrm>
          </p:grpSpPr>
          <p:grpSp>
            <p:nvGrpSpPr>
              <p:cNvPr id="167" name="Group 6"/>
              <p:cNvGrpSpPr>
                <a:grpSpLocks/>
              </p:cNvGrpSpPr>
              <p:nvPr/>
            </p:nvGrpSpPr>
            <p:grpSpPr bwMode="auto">
              <a:xfrm rot="5400000">
                <a:off x="3157" y="1032"/>
                <a:ext cx="307" cy="148"/>
                <a:chOff x="3262" y="1107"/>
                <a:chExt cx="505" cy="244"/>
              </a:xfrm>
            </p:grpSpPr>
            <p:sp>
              <p:nvSpPr>
                <p:cNvPr id="169" name="Freeform 7"/>
                <p:cNvSpPr>
                  <a:spLocks/>
                </p:cNvSpPr>
                <p:nvPr/>
              </p:nvSpPr>
              <p:spPr bwMode="auto">
                <a:xfrm>
                  <a:off x="3262" y="1113"/>
                  <a:ext cx="499" cy="238"/>
                </a:xfrm>
                <a:custGeom>
                  <a:avLst/>
                  <a:gdLst>
                    <a:gd name="T0" fmla="*/ 0 w 378"/>
                    <a:gd name="T1" fmla="*/ 1779 h 206"/>
                    <a:gd name="T2" fmla="*/ 0 w 378"/>
                    <a:gd name="T3" fmla="*/ 953 h 206"/>
                    <a:gd name="T4" fmla="*/ 2049 w 378"/>
                    <a:gd name="T5" fmla="*/ 1109 h 206"/>
                    <a:gd name="T6" fmla="*/ 2049 w 378"/>
                    <a:gd name="T7" fmla="*/ 1575 h 206"/>
                    <a:gd name="T8" fmla="*/ 5540 w 378"/>
                    <a:gd name="T9" fmla="*/ 1751 h 206"/>
                    <a:gd name="T10" fmla="*/ 5540 w 378"/>
                    <a:gd name="T11" fmla="*/ 920 h 206"/>
                    <a:gd name="T12" fmla="*/ 2049 w 378"/>
                    <a:gd name="T13" fmla="*/ 1109 h 206"/>
                    <a:gd name="T14" fmla="*/ 0 w 378"/>
                    <a:gd name="T15" fmla="*/ 953 h 206"/>
                    <a:gd name="T16" fmla="*/ 5220 w 378"/>
                    <a:gd name="T17" fmla="*/ 638 h 206"/>
                    <a:gd name="T18" fmla="*/ 5361 w 378"/>
                    <a:gd name="T19" fmla="*/ 504 h 206"/>
                    <a:gd name="T20" fmla="*/ 7077 w 378"/>
                    <a:gd name="T21" fmla="*/ 446 h 206"/>
                    <a:gd name="T22" fmla="*/ 7077 w 378"/>
                    <a:gd name="T23" fmla="*/ 183 h 206"/>
                    <a:gd name="T24" fmla="*/ 8432 w 378"/>
                    <a:gd name="T25" fmla="*/ 183 h 206"/>
                    <a:gd name="T26" fmla="*/ 8432 w 378"/>
                    <a:gd name="T27" fmla="*/ 89 h 206"/>
                    <a:gd name="T28" fmla="*/ 8432 w 378"/>
                    <a:gd name="T29" fmla="*/ 0 h 206"/>
                    <a:gd name="T30" fmla="*/ 16280 w 378"/>
                    <a:gd name="T31" fmla="*/ 0 h 206"/>
                    <a:gd name="T32" fmla="*/ 16280 w 378"/>
                    <a:gd name="T33" fmla="*/ 183 h 206"/>
                    <a:gd name="T34" fmla="*/ 17986 w 378"/>
                    <a:gd name="T35" fmla="*/ 183 h 206"/>
                    <a:gd name="T36" fmla="*/ 17986 w 378"/>
                    <a:gd name="T37" fmla="*/ 436 h 206"/>
                    <a:gd name="T38" fmla="*/ 19942 w 378"/>
                    <a:gd name="T39" fmla="*/ 504 h 206"/>
                    <a:gd name="T40" fmla="*/ 19942 w 378"/>
                    <a:gd name="T41" fmla="*/ 618 h 206"/>
                    <a:gd name="T42" fmla="*/ 23918 w 378"/>
                    <a:gd name="T43" fmla="*/ 631 h 206"/>
                    <a:gd name="T44" fmla="*/ 23918 w 378"/>
                    <a:gd name="T45" fmla="*/ 714 h 206"/>
                    <a:gd name="T46" fmla="*/ 24508 w 378"/>
                    <a:gd name="T47" fmla="*/ 761 h 206"/>
                    <a:gd name="T48" fmla="*/ 28417 w 378"/>
                    <a:gd name="T49" fmla="*/ 761 h 206"/>
                    <a:gd name="T50" fmla="*/ 28417 w 378"/>
                    <a:gd name="T51" fmla="*/ 897 h 206"/>
                    <a:gd name="T52" fmla="*/ 52300 w 378"/>
                    <a:gd name="T53" fmla="*/ 884 h 206"/>
                    <a:gd name="T54" fmla="*/ 55899 w 378"/>
                    <a:gd name="T55" fmla="*/ 1272 h 206"/>
                    <a:gd name="T56" fmla="*/ 51775 w 378"/>
                    <a:gd name="T57" fmla="*/ 1739 h 206"/>
                    <a:gd name="T58" fmla="*/ 50509 w 378"/>
                    <a:gd name="T59" fmla="*/ 1561 h 206"/>
                    <a:gd name="T60" fmla="*/ 49105 w 378"/>
                    <a:gd name="T61" fmla="*/ 1561 h 206"/>
                    <a:gd name="T62" fmla="*/ 47847 w 378"/>
                    <a:gd name="T63" fmla="*/ 1739 h 206"/>
                    <a:gd name="T64" fmla="*/ 46791 w 378"/>
                    <a:gd name="T65" fmla="*/ 1561 h 206"/>
                    <a:gd name="T66" fmla="*/ 46328 w 378"/>
                    <a:gd name="T67" fmla="*/ 1575 h 206"/>
                    <a:gd name="T68" fmla="*/ 45328 w 378"/>
                    <a:gd name="T69" fmla="*/ 1739 h 206"/>
                    <a:gd name="T70" fmla="*/ 42436 w 378"/>
                    <a:gd name="T71" fmla="*/ 1751 h 206"/>
                    <a:gd name="T72" fmla="*/ 42077 w 378"/>
                    <a:gd name="T73" fmla="*/ 1779 h 206"/>
                    <a:gd name="T74" fmla="*/ 40312 w 378"/>
                    <a:gd name="T75" fmla="*/ 1561 h 206"/>
                    <a:gd name="T76" fmla="*/ 38702 w 378"/>
                    <a:gd name="T77" fmla="*/ 1561 h 206"/>
                    <a:gd name="T78" fmla="*/ 36905 w 378"/>
                    <a:gd name="T79" fmla="*/ 1739 h 206"/>
                    <a:gd name="T80" fmla="*/ 35265 w 378"/>
                    <a:gd name="T81" fmla="*/ 1561 h 206"/>
                    <a:gd name="T82" fmla="*/ 33692 w 378"/>
                    <a:gd name="T83" fmla="*/ 1561 h 206"/>
                    <a:gd name="T84" fmla="*/ 31574 w 378"/>
                    <a:gd name="T85" fmla="*/ 1739 h 206"/>
                    <a:gd name="T86" fmla="*/ 28178 w 378"/>
                    <a:gd name="T87" fmla="*/ 1751 h 206"/>
                    <a:gd name="T88" fmla="*/ 28178 w 378"/>
                    <a:gd name="T89" fmla="*/ 1962 h 206"/>
                    <a:gd name="T90" fmla="*/ 23743 w 378"/>
                    <a:gd name="T91" fmla="*/ 1962 h 206"/>
                    <a:gd name="T92" fmla="*/ 23743 w 378"/>
                    <a:gd name="T93" fmla="*/ 2083 h 206"/>
                    <a:gd name="T94" fmla="*/ 19704 w 378"/>
                    <a:gd name="T95" fmla="*/ 2083 h 206"/>
                    <a:gd name="T96" fmla="*/ 19704 w 378"/>
                    <a:gd name="T97" fmla="*/ 2227 h 206"/>
                    <a:gd name="T98" fmla="*/ 17771 w 378"/>
                    <a:gd name="T99" fmla="*/ 2283 h 206"/>
                    <a:gd name="T100" fmla="*/ 17771 w 378"/>
                    <a:gd name="T101" fmla="*/ 2559 h 206"/>
                    <a:gd name="T102" fmla="*/ 16169 w 378"/>
                    <a:gd name="T103" fmla="*/ 2559 h 206"/>
                    <a:gd name="T104" fmla="*/ 16169 w 378"/>
                    <a:gd name="T105" fmla="*/ 2766 h 206"/>
                    <a:gd name="T106" fmla="*/ 8215 w 378"/>
                    <a:gd name="T107" fmla="*/ 2766 h 206"/>
                    <a:gd name="T108" fmla="*/ 8215 w 378"/>
                    <a:gd name="T109" fmla="*/ 2559 h 206"/>
                    <a:gd name="T110" fmla="*/ 7077 w 378"/>
                    <a:gd name="T111" fmla="*/ 2559 h 206"/>
                    <a:gd name="T112" fmla="*/ 7077 w 378"/>
                    <a:gd name="T113" fmla="*/ 2323 h 206"/>
                    <a:gd name="T114" fmla="*/ 6575 w 378"/>
                    <a:gd name="T115" fmla="*/ 2267 h 206"/>
                    <a:gd name="T116" fmla="*/ 5361 w 378"/>
                    <a:gd name="T117" fmla="*/ 2227 h 206"/>
                    <a:gd name="T118" fmla="*/ 5361 w 378"/>
                    <a:gd name="T119" fmla="*/ 2083 h 206"/>
                    <a:gd name="T120" fmla="*/ 0 w 378"/>
                    <a:gd name="T121" fmla="*/ 177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70" name="Group 8"/>
                <p:cNvGrpSpPr>
                  <a:grpSpLocks/>
                </p:cNvGrpSpPr>
                <p:nvPr/>
              </p:nvGrpSpPr>
              <p:grpSpPr bwMode="auto">
                <a:xfrm>
                  <a:off x="3268" y="1107"/>
                  <a:ext cx="499" cy="238"/>
                  <a:chOff x="2194" y="1113"/>
                  <a:chExt cx="499" cy="238"/>
                </a:xfrm>
              </p:grpSpPr>
              <p:sp>
                <p:nvSpPr>
                  <p:cNvPr id="171" name="Freeform 9"/>
                  <p:cNvSpPr>
                    <a:spLocks/>
                  </p:cNvSpPr>
                  <p:nvPr/>
                </p:nvSpPr>
                <p:spPr bwMode="auto">
                  <a:xfrm>
                    <a:off x="2194" y="1113"/>
                    <a:ext cx="499" cy="238"/>
                  </a:xfrm>
                  <a:custGeom>
                    <a:avLst/>
                    <a:gdLst>
                      <a:gd name="T0" fmla="*/ 0 w 378"/>
                      <a:gd name="T1" fmla="*/ 1779 h 206"/>
                      <a:gd name="T2" fmla="*/ 0 w 378"/>
                      <a:gd name="T3" fmla="*/ 953 h 206"/>
                      <a:gd name="T4" fmla="*/ 2049 w 378"/>
                      <a:gd name="T5" fmla="*/ 1109 h 206"/>
                      <a:gd name="T6" fmla="*/ 2049 w 378"/>
                      <a:gd name="T7" fmla="*/ 1575 h 206"/>
                      <a:gd name="T8" fmla="*/ 5540 w 378"/>
                      <a:gd name="T9" fmla="*/ 1751 h 206"/>
                      <a:gd name="T10" fmla="*/ 5540 w 378"/>
                      <a:gd name="T11" fmla="*/ 920 h 206"/>
                      <a:gd name="T12" fmla="*/ 2049 w 378"/>
                      <a:gd name="T13" fmla="*/ 1109 h 206"/>
                      <a:gd name="T14" fmla="*/ 0 w 378"/>
                      <a:gd name="T15" fmla="*/ 953 h 206"/>
                      <a:gd name="T16" fmla="*/ 5220 w 378"/>
                      <a:gd name="T17" fmla="*/ 638 h 206"/>
                      <a:gd name="T18" fmla="*/ 5361 w 378"/>
                      <a:gd name="T19" fmla="*/ 504 h 206"/>
                      <a:gd name="T20" fmla="*/ 7077 w 378"/>
                      <a:gd name="T21" fmla="*/ 446 h 206"/>
                      <a:gd name="T22" fmla="*/ 7077 w 378"/>
                      <a:gd name="T23" fmla="*/ 183 h 206"/>
                      <a:gd name="T24" fmla="*/ 8432 w 378"/>
                      <a:gd name="T25" fmla="*/ 183 h 206"/>
                      <a:gd name="T26" fmla="*/ 8432 w 378"/>
                      <a:gd name="T27" fmla="*/ 89 h 206"/>
                      <a:gd name="T28" fmla="*/ 8432 w 378"/>
                      <a:gd name="T29" fmla="*/ 0 h 206"/>
                      <a:gd name="T30" fmla="*/ 16280 w 378"/>
                      <a:gd name="T31" fmla="*/ 0 h 206"/>
                      <a:gd name="T32" fmla="*/ 16280 w 378"/>
                      <a:gd name="T33" fmla="*/ 183 h 206"/>
                      <a:gd name="T34" fmla="*/ 17986 w 378"/>
                      <a:gd name="T35" fmla="*/ 183 h 206"/>
                      <a:gd name="T36" fmla="*/ 17986 w 378"/>
                      <a:gd name="T37" fmla="*/ 436 h 206"/>
                      <a:gd name="T38" fmla="*/ 19942 w 378"/>
                      <a:gd name="T39" fmla="*/ 504 h 206"/>
                      <a:gd name="T40" fmla="*/ 19942 w 378"/>
                      <a:gd name="T41" fmla="*/ 618 h 206"/>
                      <a:gd name="T42" fmla="*/ 23918 w 378"/>
                      <a:gd name="T43" fmla="*/ 631 h 206"/>
                      <a:gd name="T44" fmla="*/ 23918 w 378"/>
                      <a:gd name="T45" fmla="*/ 714 h 206"/>
                      <a:gd name="T46" fmla="*/ 24508 w 378"/>
                      <a:gd name="T47" fmla="*/ 761 h 206"/>
                      <a:gd name="T48" fmla="*/ 28417 w 378"/>
                      <a:gd name="T49" fmla="*/ 761 h 206"/>
                      <a:gd name="T50" fmla="*/ 28417 w 378"/>
                      <a:gd name="T51" fmla="*/ 897 h 206"/>
                      <a:gd name="T52" fmla="*/ 52300 w 378"/>
                      <a:gd name="T53" fmla="*/ 884 h 206"/>
                      <a:gd name="T54" fmla="*/ 55899 w 378"/>
                      <a:gd name="T55" fmla="*/ 1272 h 206"/>
                      <a:gd name="T56" fmla="*/ 51775 w 378"/>
                      <a:gd name="T57" fmla="*/ 1739 h 206"/>
                      <a:gd name="T58" fmla="*/ 50509 w 378"/>
                      <a:gd name="T59" fmla="*/ 1561 h 206"/>
                      <a:gd name="T60" fmla="*/ 49105 w 378"/>
                      <a:gd name="T61" fmla="*/ 1561 h 206"/>
                      <a:gd name="T62" fmla="*/ 47847 w 378"/>
                      <a:gd name="T63" fmla="*/ 1739 h 206"/>
                      <a:gd name="T64" fmla="*/ 46791 w 378"/>
                      <a:gd name="T65" fmla="*/ 1561 h 206"/>
                      <a:gd name="T66" fmla="*/ 46328 w 378"/>
                      <a:gd name="T67" fmla="*/ 1575 h 206"/>
                      <a:gd name="T68" fmla="*/ 45328 w 378"/>
                      <a:gd name="T69" fmla="*/ 1739 h 206"/>
                      <a:gd name="T70" fmla="*/ 42436 w 378"/>
                      <a:gd name="T71" fmla="*/ 1751 h 206"/>
                      <a:gd name="T72" fmla="*/ 42077 w 378"/>
                      <a:gd name="T73" fmla="*/ 1779 h 206"/>
                      <a:gd name="T74" fmla="*/ 40312 w 378"/>
                      <a:gd name="T75" fmla="*/ 1561 h 206"/>
                      <a:gd name="T76" fmla="*/ 38702 w 378"/>
                      <a:gd name="T77" fmla="*/ 1561 h 206"/>
                      <a:gd name="T78" fmla="*/ 36905 w 378"/>
                      <a:gd name="T79" fmla="*/ 1739 h 206"/>
                      <a:gd name="T80" fmla="*/ 35265 w 378"/>
                      <a:gd name="T81" fmla="*/ 1561 h 206"/>
                      <a:gd name="T82" fmla="*/ 33692 w 378"/>
                      <a:gd name="T83" fmla="*/ 1561 h 206"/>
                      <a:gd name="T84" fmla="*/ 31574 w 378"/>
                      <a:gd name="T85" fmla="*/ 1739 h 206"/>
                      <a:gd name="T86" fmla="*/ 28178 w 378"/>
                      <a:gd name="T87" fmla="*/ 1751 h 206"/>
                      <a:gd name="T88" fmla="*/ 28178 w 378"/>
                      <a:gd name="T89" fmla="*/ 1962 h 206"/>
                      <a:gd name="T90" fmla="*/ 23743 w 378"/>
                      <a:gd name="T91" fmla="*/ 1962 h 206"/>
                      <a:gd name="T92" fmla="*/ 23743 w 378"/>
                      <a:gd name="T93" fmla="*/ 2083 h 206"/>
                      <a:gd name="T94" fmla="*/ 19704 w 378"/>
                      <a:gd name="T95" fmla="*/ 2083 h 206"/>
                      <a:gd name="T96" fmla="*/ 19704 w 378"/>
                      <a:gd name="T97" fmla="*/ 2227 h 206"/>
                      <a:gd name="T98" fmla="*/ 17771 w 378"/>
                      <a:gd name="T99" fmla="*/ 2283 h 206"/>
                      <a:gd name="T100" fmla="*/ 17771 w 378"/>
                      <a:gd name="T101" fmla="*/ 2559 h 206"/>
                      <a:gd name="T102" fmla="*/ 16169 w 378"/>
                      <a:gd name="T103" fmla="*/ 2559 h 206"/>
                      <a:gd name="T104" fmla="*/ 16169 w 378"/>
                      <a:gd name="T105" fmla="*/ 2766 h 206"/>
                      <a:gd name="T106" fmla="*/ 8215 w 378"/>
                      <a:gd name="T107" fmla="*/ 2766 h 206"/>
                      <a:gd name="T108" fmla="*/ 8215 w 378"/>
                      <a:gd name="T109" fmla="*/ 2559 h 206"/>
                      <a:gd name="T110" fmla="*/ 7077 w 378"/>
                      <a:gd name="T111" fmla="*/ 2559 h 206"/>
                      <a:gd name="T112" fmla="*/ 7077 w 378"/>
                      <a:gd name="T113" fmla="*/ 2323 h 206"/>
                      <a:gd name="T114" fmla="*/ 6575 w 378"/>
                      <a:gd name="T115" fmla="*/ 2267 h 206"/>
                      <a:gd name="T116" fmla="*/ 5361 w 378"/>
                      <a:gd name="T117" fmla="*/ 2227 h 206"/>
                      <a:gd name="T118" fmla="*/ 5361 w 378"/>
                      <a:gd name="T119" fmla="*/ 2083 h 206"/>
                      <a:gd name="T120" fmla="*/ 0 w 378"/>
                      <a:gd name="T121" fmla="*/ 1779 h 20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78"/>
                      <a:gd name="T184" fmla="*/ 0 h 206"/>
                      <a:gd name="T185" fmla="*/ 378 w 378"/>
                      <a:gd name="T186" fmla="*/ 206 h 20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78" h="206">
                        <a:moveTo>
                          <a:pt x="0" y="132"/>
                        </a:moveTo>
                        <a:lnTo>
                          <a:pt x="0" y="70"/>
                        </a:lnTo>
                        <a:lnTo>
                          <a:pt x="14" y="82"/>
                        </a:lnTo>
                        <a:lnTo>
                          <a:pt x="14" y="118"/>
                        </a:lnTo>
                        <a:lnTo>
                          <a:pt x="37" y="131"/>
                        </a:lnTo>
                        <a:lnTo>
                          <a:pt x="37" y="69"/>
                        </a:lnTo>
                        <a:lnTo>
                          <a:pt x="14" y="82"/>
                        </a:lnTo>
                        <a:lnTo>
                          <a:pt x="0" y="70"/>
                        </a:lnTo>
                        <a:lnTo>
                          <a:pt x="35" y="48"/>
                        </a:lnTo>
                        <a:lnTo>
                          <a:pt x="36" y="37"/>
                        </a:lnTo>
                        <a:lnTo>
                          <a:pt x="48" y="33"/>
                        </a:lnTo>
                        <a:lnTo>
                          <a:pt x="48" y="14"/>
                        </a:lnTo>
                        <a:lnTo>
                          <a:pt x="57" y="14"/>
                        </a:lnTo>
                        <a:lnTo>
                          <a:pt x="57" y="7"/>
                        </a:lnTo>
                        <a:lnTo>
                          <a:pt x="57" y="0"/>
                        </a:lnTo>
                        <a:lnTo>
                          <a:pt x="110" y="0"/>
                        </a:lnTo>
                        <a:lnTo>
                          <a:pt x="110" y="14"/>
                        </a:lnTo>
                        <a:lnTo>
                          <a:pt x="121" y="14"/>
                        </a:lnTo>
                        <a:lnTo>
                          <a:pt x="121" y="32"/>
                        </a:lnTo>
                        <a:lnTo>
                          <a:pt x="134" y="37"/>
                        </a:lnTo>
                        <a:lnTo>
                          <a:pt x="134" y="46"/>
                        </a:lnTo>
                        <a:lnTo>
                          <a:pt x="161" y="47"/>
                        </a:lnTo>
                        <a:lnTo>
                          <a:pt x="161" y="53"/>
                        </a:lnTo>
                        <a:lnTo>
                          <a:pt x="165" y="56"/>
                        </a:lnTo>
                        <a:lnTo>
                          <a:pt x="192" y="56"/>
                        </a:lnTo>
                        <a:lnTo>
                          <a:pt x="192" y="67"/>
                        </a:lnTo>
                        <a:lnTo>
                          <a:pt x="352" y="66"/>
                        </a:lnTo>
                        <a:lnTo>
                          <a:pt x="377" y="94"/>
                        </a:lnTo>
                        <a:lnTo>
                          <a:pt x="349" y="129"/>
                        </a:lnTo>
                        <a:lnTo>
                          <a:pt x="341" y="116"/>
                        </a:lnTo>
                        <a:lnTo>
                          <a:pt x="331" y="116"/>
                        </a:lnTo>
                        <a:lnTo>
                          <a:pt x="323" y="129"/>
                        </a:lnTo>
                        <a:lnTo>
                          <a:pt x="316" y="116"/>
                        </a:lnTo>
                        <a:lnTo>
                          <a:pt x="313" y="118"/>
                        </a:lnTo>
                        <a:lnTo>
                          <a:pt x="306" y="129"/>
                        </a:lnTo>
                        <a:lnTo>
                          <a:pt x="286" y="131"/>
                        </a:lnTo>
                        <a:lnTo>
                          <a:pt x="284" y="132"/>
                        </a:lnTo>
                        <a:lnTo>
                          <a:pt x="272" y="116"/>
                        </a:lnTo>
                        <a:lnTo>
                          <a:pt x="261" y="116"/>
                        </a:lnTo>
                        <a:lnTo>
                          <a:pt x="249" y="129"/>
                        </a:lnTo>
                        <a:lnTo>
                          <a:pt x="238" y="116"/>
                        </a:lnTo>
                        <a:lnTo>
                          <a:pt x="227" y="116"/>
                        </a:lnTo>
                        <a:lnTo>
                          <a:pt x="213" y="129"/>
                        </a:lnTo>
                        <a:lnTo>
                          <a:pt x="190" y="131"/>
                        </a:lnTo>
                        <a:lnTo>
                          <a:pt x="190" y="146"/>
                        </a:lnTo>
                        <a:lnTo>
                          <a:pt x="160" y="146"/>
                        </a:lnTo>
                        <a:lnTo>
                          <a:pt x="160" y="155"/>
                        </a:lnTo>
                        <a:lnTo>
                          <a:pt x="133" y="155"/>
                        </a:lnTo>
                        <a:lnTo>
                          <a:pt x="133" y="165"/>
                        </a:lnTo>
                        <a:lnTo>
                          <a:pt x="120" y="170"/>
                        </a:lnTo>
                        <a:lnTo>
                          <a:pt x="120" y="190"/>
                        </a:lnTo>
                        <a:lnTo>
                          <a:pt x="109" y="190"/>
                        </a:lnTo>
                        <a:lnTo>
                          <a:pt x="109" y="205"/>
                        </a:lnTo>
                        <a:lnTo>
                          <a:pt x="55" y="205"/>
                        </a:lnTo>
                        <a:lnTo>
                          <a:pt x="55" y="190"/>
                        </a:lnTo>
                        <a:lnTo>
                          <a:pt x="48" y="190"/>
                        </a:lnTo>
                        <a:lnTo>
                          <a:pt x="48" y="173"/>
                        </a:lnTo>
                        <a:lnTo>
                          <a:pt x="44" y="169"/>
                        </a:lnTo>
                        <a:lnTo>
                          <a:pt x="36" y="165"/>
                        </a:lnTo>
                        <a:lnTo>
                          <a:pt x="36" y="155"/>
                        </a:lnTo>
                        <a:lnTo>
                          <a:pt x="0" y="132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7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276" y="1136"/>
                    <a:ext cx="59" cy="182"/>
                    <a:chOff x="3083" y="991"/>
                    <a:chExt cx="45" cy="157"/>
                  </a:xfrm>
                </p:grpSpPr>
                <p:sp>
                  <p:nvSpPr>
                    <p:cNvPr id="1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083" y="1002"/>
                      <a:ext cx="45" cy="146"/>
                    </a:xfrm>
                    <a:custGeom>
                      <a:avLst/>
                      <a:gdLst>
                        <a:gd name="T0" fmla="*/ 23 w 45"/>
                        <a:gd name="T1" fmla="*/ 145 h 146"/>
                        <a:gd name="T2" fmla="*/ 0 w 45"/>
                        <a:gd name="T3" fmla="*/ 133 h 146"/>
                        <a:gd name="T4" fmla="*/ 0 w 45"/>
                        <a:gd name="T5" fmla="*/ 0 h 146"/>
                        <a:gd name="T6" fmla="*/ 2 w 45"/>
                        <a:gd name="T7" fmla="*/ 2 h 146"/>
                        <a:gd name="T8" fmla="*/ 2 w 45"/>
                        <a:gd name="T9" fmla="*/ 131 h 146"/>
                        <a:gd name="T10" fmla="*/ 23 w 45"/>
                        <a:gd name="T11" fmla="*/ 143 h 146"/>
                        <a:gd name="T12" fmla="*/ 43 w 45"/>
                        <a:gd name="T13" fmla="*/ 132 h 146"/>
                        <a:gd name="T14" fmla="*/ 44 w 45"/>
                        <a:gd name="T15" fmla="*/ 134 h 146"/>
                        <a:gd name="T16" fmla="*/ 23 w 45"/>
                        <a:gd name="T17" fmla="*/ 145 h 14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5"/>
                        <a:gd name="T28" fmla="*/ 0 h 146"/>
                        <a:gd name="T29" fmla="*/ 45 w 45"/>
                        <a:gd name="T30" fmla="*/ 146 h 14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5" h="146">
                          <a:moveTo>
                            <a:pt x="23" y="145"/>
                          </a:moveTo>
                          <a:lnTo>
                            <a:pt x="0" y="133"/>
                          </a:lnTo>
                          <a:lnTo>
                            <a:pt x="0" y="0"/>
                          </a:lnTo>
                          <a:lnTo>
                            <a:pt x="2" y="2"/>
                          </a:lnTo>
                          <a:lnTo>
                            <a:pt x="2" y="131"/>
                          </a:lnTo>
                          <a:lnTo>
                            <a:pt x="23" y="143"/>
                          </a:lnTo>
                          <a:lnTo>
                            <a:pt x="43" y="132"/>
                          </a:lnTo>
                          <a:lnTo>
                            <a:pt x="44" y="134"/>
                          </a:lnTo>
                          <a:lnTo>
                            <a:pt x="23" y="145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8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083" y="991"/>
                      <a:ext cx="44" cy="146"/>
                    </a:xfrm>
                    <a:custGeom>
                      <a:avLst/>
                      <a:gdLst>
                        <a:gd name="T0" fmla="*/ 20 w 44"/>
                        <a:gd name="T1" fmla="*/ 0 h 146"/>
                        <a:gd name="T2" fmla="*/ 43 w 44"/>
                        <a:gd name="T3" fmla="*/ 13 h 146"/>
                        <a:gd name="T4" fmla="*/ 43 w 44"/>
                        <a:gd name="T5" fmla="*/ 145 h 146"/>
                        <a:gd name="T6" fmla="*/ 41 w 44"/>
                        <a:gd name="T7" fmla="*/ 144 h 146"/>
                        <a:gd name="T8" fmla="*/ 41 w 44"/>
                        <a:gd name="T9" fmla="*/ 15 h 146"/>
                        <a:gd name="T10" fmla="*/ 20 w 44"/>
                        <a:gd name="T11" fmla="*/ 3 h 146"/>
                        <a:gd name="T12" fmla="*/ 1 w 44"/>
                        <a:gd name="T13" fmla="*/ 14 h 146"/>
                        <a:gd name="T14" fmla="*/ 0 w 44"/>
                        <a:gd name="T15" fmla="*/ 12 h 146"/>
                        <a:gd name="T16" fmla="*/ 20 w 44"/>
                        <a:gd name="T17" fmla="*/ 0 h 14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4"/>
                        <a:gd name="T28" fmla="*/ 0 h 146"/>
                        <a:gd name="T29" fmla="*/ 44 w 44"/>
                        <a:gd name="T30" fmla="*/ 146 h 14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4" h="146">
                          <a:moveTo>
                            <a:pt x="20" y="0"/>
                          </a:moveTo>
                          <a:lnTo>
                            <a:pt x="43" y="13"/>
                          </a:lnTo>
                          <a:lnTo>
                            <a:pt x="43" y="145"/>
                          </a:lnTo>
                          <a:lnTo>
                            <a:pt x="41" y="144"/>
                          </a:lnTo>
                          <a:lnTo>
                            <a:pt x="41" y="15"/>
                          </a:lnTo>
                          <a:lnTo>
                            <a:pt x="20" y="3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20" y="0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17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335" y="1121"/>
                    <a:ext cx="354" cy="204"/>
                    <a:chOff x="2845" y="1181"/>
                    <a:chExt cx="354" cy="204"/>
                  </a:xfrm>
                </p:grpSpPr>
                <p:sp>
                  <p:nvSpPr>
                    <p:cNvPr id="177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912" y="1288"/>
                      <a:ext cx="275" cy="19"/>
                    </a:xfrm>
                    <a:custGeom>
                      <a:avLst/>
                      <a:gdLst>
                        <a:gd name="T0" fmla="*/ 0 w 208"/>
                        <a:gd name="T1" fmla="*/ 0 h 17"/>
                        <a:gd name="T2" fmla="*/ 31599 w 208"/>
                        <a:gd name="T3" fmla="*/ 1 h 17"/>
                        <a:gd name="T4" fmla="*/ 31104 w 208"/>
                        <a:gd name="T5" fmla="*/ 106 h 17"/>
                        <a:gd name="T6" fmla="*/ 1064 w 208"/>
                        <a:gd name="T7" fmla="*/ 118 h 17"/>
                        <a:gd name="T8" fmla="*/ 0 w 208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17"/>
                        <a:gd name="T17" fmla="*/ 208 w 20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17">
                          <a:moveTo>
                            <a:pt x="0" y="0"/>
                          </a:moveTo>
                          <a:lnTo>
                            <a:pt x="207" y="1"/>
                          </a:lnTo>
                          <a:lnTo>
                            <a:pt x="204" y="14"/>
                          </a:lnTo>
                          <a:lnTo>
                            <a:pt x="7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78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20" y="1255"/>
                      <a:ext cx="267" cy="21"/>
                    </a:xfrm>
                    <a:custGeom>
                      <a:avLst/>
                      <a:gdLst>
                        <a:gd name="T0" fmla="*/ 0 w 202"/>
                        <a:gd name="T1" fmla="*/ 3 h 18"/>
                        <a:gd name="T2" fmla="*/ 30003 w 202"/>
                        <a:gd name="T3" fmla="*/ 0 h 18"/>
                        <a:gd name="T4" fmla="*/ 30573 w 202"/>
                        <a:gd name="T5" fmla="*/ 226 h 18"/>
                        <a:gd name="T6" fmla="*/ 2482 w 202"/>
                        <a:gd name="T7" fmla="*/ 264 h 18"/>
                        <a:gd name="T8" fmla="*/ 0 w 202"/>
                        <a:gd name="T9" fmla="*/ 3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2"/>
                        <a:gd name="T16" fmla="*/ 0 h 18"/>
                        <a:gd name="T17" fmla="*/ 202 w 20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2" h="18">
                          <a:moveTo>
                            <a:pt x="0" y="3"/>
                          </a:moveTo>
                          <a:lnTo>
                            <a:pt x="198" y="0"/>
                          </a:lnTo>
                          <a:lnTo>
                            <a:pt x="201" y="15"/>
                          </a:lnTo>
                          <a:lnTo>
                            <a:pt x="17" y="17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179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5" y="1181"/>
                      <a:ext cx="354" cy="204"/>
                      <a:chOff x="3132" y="986"/>
                      <a:chExt cx="268" cy="176"/>
                    </a:xfrm>
                  </p:grpSpPr>
                  <p:sp>
                    <p:nvSpPr>
                      <p:cNvPr id="180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2" y="986"/>
                        <a:ext cx="18" cy="176"/>
                      </a:xfrm>
                      <a:prstGeom prst="rect">
                        <a:avLst/>
                      </a:pr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1pPr>
                        <a:lvl2pPr marL="742950" indent="-28575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2pPr>
                        <a:lvl3pPr marL="11430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3pPr>
                        <a:lvl4pPr marL="16002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4pPr>
                        <a:lvl5pPr marL="20574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9pPr>
                      </a:lstStyle>
                      <a:p>
                        <a:pPr eaLnBrk="1" hangingPunct="1"/>
                        <a:endParaRPr lang="ko-KR" altLang="en-US"/>
                      </a:p>
                    </p:txBody>
                  </p:sp>
                  <p:sp>
                    <p:nvSpPr>
                      <p:cNvPr id="181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7" y="1018"/>
                        <a:ext cx="19" cy="108"/>
                      </a:xfrm>
                      <a:prstGeom prst="rect">
                        <a:avLst/>
                      </a:pr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1pPr>
                        <a:lvl2pPr marL="742950" indent="-28575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2pPr>
                        <a:lvl3pPr marL="11430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3pPr>
                        <a:lvl4pPr marL="16002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4pPr>
                        <a:lvl5pPr marL="20574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9pPr>
                      </a:lstStyle>
                      <a:p>
                        <a:pPr eaLnBrk="1" hangingPunct="1"/>
                        <a:endParaRPr lang="ko-KR" altLang="en-US"/>
                      </a:p>
                    </p:txBody>
                  </p:sp>
                  <p:sp>
                    <p:nvSpPr>
                      <p:cNvPr id="18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0" y="1052"/>
                        <a:ext cx="210" cy="18"/>
                      </a:xfrm>
                      <a:custGeom>
                        <a:avLst/>
                        <a:gdLst>
                          <a:gd name="T0" fmla="*/ 0 w 210"/>
                          <a:gd name="T1" fmla="*/ 0 h 18"/>
                          <a:gd name="T2" fmla="*/ 13 w 210"/>
                          <a:gd name="T3" fmla="*/ 4 h 18"/>
                          <a:gd name="T4" fmla="*/ 25 w 210"/>
                          <a:gd name="T5" fmla="*/ 10 h 18"/>
                          <a:gd name="T6" fmla="*/ 205 w 210"/>
                          <a:gd name="T7" fmla="*/ 10 h 18"/>
                          <a:gd name="T8" fmla="*/ 209 w 210"/>
                          <a:gd name="T9" fmla="*/ 16 h 18"/>
                          <a:gd name="T10" fmla="*/ 21 w 210"/>
                          <a:gd name="T11" fmla="*/ 17 h 18"/>
                          <a:gd name="T12" fmla="*/ 0 w 210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10"/>
                          <a:gd name="T22" fmla="*/ 0 h 18"/>
                          <a:gd name="T23" fmla="*/ 210 w 210"/>
                          <a:gd name="T24" fmla="*/ 18 h 1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10" h="18">
                            <a:moveTo>
                              <a:pt x="0" y="0"/>
                            </a:moveTo>
                            <a:lnTo>
                              <a:pt x="13" y="4"/>
                            </a:lnTo>
                            <a:lnTo>
                              <a:pt x="25" y="10"/>
                            </a:lnTo>
                            <a:lnTo>
                              <a:pt x="205" y="10"/>
                            </a:lnTo>
                            <a:lnTo>
                              <a:pt x="209" y="16"/>
                            </a:lnTo>
                            <a:lnTo>
                              <a:pt x="21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8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023"/>
                        <a:ext cx="33" cy="95"/>
                      </a:xfrm>
                      <a:custGeom>
                        <a:avLst/>
                        <a:gdLst>
                          <a:gd name="T0" fmla="*/ 32 w 33"/>
                          <a:gd name="T1" fmla="*/ 78 h 95"/>
                          <a:gd name="T2" fmla="*/ 25 w 33"/>
                          <a:gd name="T3" fmla="*/ 84 h 95"/>
                          <a:gd name="T4" fmla="*/ 4 w 33"/>
                          <a:gd name="T5" fmla="*/ 84 h 95"/>
                          <a:gd name="T6" fmla="*/ 4 w 33"/>
                          <a:gd name="T7" fmla="*/ 94 h 95"/>
                          <a:gd name="T8" fmla="*/ 0 w 33"/>
                          <a:gd name="T9" fmla="*/ 94 h 95"/>
                          <a:gd name="T10" fmla="*/ 0 w 33"/>
                          <a:gd name="T11" fmla="*/ 0 h 95"/>
                          <a:gd name="T12" fmla="*/ 4 w 33"/>
                          <a:gd name="T13" fmla="*/ 3 h 95"/>
                          <a:gd name="T14" fmla="*/ 4 w 33"/>
                          <a:gd name="T15" fmla="*/ 53 h 95"/>
                          <a:gd name="T16" fmla="*/ 10 w 33"/>
                          <a:gd name="T17" fmla="*/ 57 h 95"/>
                          <a:gd name="T18" fmla="*/ 10 w 33"/>
                          <a:gd name="T19" fmla="*/ 76 h 95"/>
                          <a:gd name="T20" fmla="*/ 32 w 33"/>
                          <a:gd name="T21" fmla="*/ 78 h 9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3"/>
                          <a:gd name="T34" fmla="*/ 0 h 95"/>
                          <a:gd name="T35" fmla="*/ 33 w 33"/>
                          <a:gd name="T36" fmla="*/ 95 h 9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3" h="95">
                            <a:moveTo>
                              <a:pt x="32" y="78"/>
                            </a:moveTo>
                            <a:lnTo>
                              <a:pt x="25" y="84"/>
                            </a:lnTo>
                            <a:lnTo>
                              <a:pt x="4" y="84"/>
                            </a:lnTo>
                            <a:lnTo>
                              <a:pt x="4" y="94"/>
                            </a:lnTo>
                            <a:lnTo>
                              <a:pt x="0" y="94"/>
                            </a:lnTo>
                            <a:lnTo>
                              <a:pt x="0" y="0"/>
                            </a:lnTo>
                            <a:lnTo>
                              <a:pt x="4" y="3"/>
                            </a:lnTo>
                            <a:lnTo>
                              <a:pt x="4" y="53"/>
                            </a:lnTo>
                            <a:lnTo>
                              <a:pt x="10" y="57"/>
                            </a:lnTo>
                            <a:lnTo>
                              <a:pt x="10" y="76"/>
                            </a:lnTo>
                            <a:lnTo>
                              <a:pt x="32" y="78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8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1" y="1001"/>
                        <a:ext cx="20" cy="140"/>
                      </a:xfrm>
                      <a:custGeom>
                        <a:avLst/>
                        <a:gdLst>
                          <a:gd name="T0" fmla="*/ 1 w 20"/>
                          <a:gd name="T1" fmla="*/ 139 h 140"/>
                          <a:gd name="T2" fmla="*/ 0 w 20"/>
                          <a:gd name="T3" fmla="*/ 0 h 140"/>
                          <a:gd name="T4" fmla="*/ 18 w 20"/>
                          <a:gd name="T5" fmla="*/ 2 h 140"/>
                          <a:gd name="T6" fmla="*/ 19 w 20"/>
                          <a:gd name="T7" fmla="*/ 138 h 140"/>
                          <a:gd name="T8" fmla="*/ 1 w 20"/>
                          <a:gd name="T9" fmla="*/ 139 h 1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40"/>
                          <a:gd name="T17" fmla="*/ 20 w 20"/>
                          <a:gd name="T18" fmla="*/ 140 h 1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40">
                            <a:moveTo>
                              <a:pt x="1" y="139"/>
                            </a:moveTo>
                            <a:lnTo>
                              <a:pt x="0" y="0"/>
                            </a:lnTo>
                            <a:lnTo>
                              <a:pt x="18" y="2"/>
                            </a:lnTo>
                            <a:lnTo>
                              <a:pt x="19" y="138"/>
                            </a:lnTo>
                            <a:lnTo>
                              <a:pt x="1" y="139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17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257" y="1134"/>
                    <a:ext cx="45" cy="203"/>
                    <a:chOff x="1987" y="891"/>
                    <a:chExt cx="45" cy="203"/>
                  </a:xfrm>
                </p:grpSpPr>
                <p:sp>
                  <p:nvSpPr>
                    <p:cNvPr id="17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7" y="913"/>
                      <a:ext cx="24" cy="156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7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7" y="891"/>
                      <a:ext cx="25" cy="203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</p:grpSp>
          <p:sp>
            <p:nvSpPr>
              <p:cNvPr id="168" name="Rectangle 25"/>
              <p:cNvSpPr>
                <a:spLocks noChangeArrowheads="1"/>
              </p:cNvSpPr>
              <p:nvPr/>
            </p:nvSpPr>
            <p:spPr bwMode="auto">
              <a:xfrm>
                <a:off x="3438" y="982"/>
                <a:ext cx="618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b="0"/>
                  <a:t>Bob’s</a:t>
                </a:r>
                <a:r>
                  <a:rPr lang="en-US" altLang="ko-KR" sz="1400" b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b="0">
                    <a:solidFill>
                      <a:schemeClr val="accent2"/>
                    </a:solidFill>
                  </a:rPr>
                  <a:t>Public Key</a:t>
                </a:r>
              </a:p>
            </p:txBody>
          </p: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3516313" y="5300663"/>
              <a:ext cx="487362" cy="244475"/>
              <a:chOff x="3523" y="1335"/>
              <a:chExt cx="505" cy="244"/>
            </a:xfrm>
          </p:grpSpPr>
          <p:sp>
            <p:nvSpPr>
              <p:cNvPr id="151" name="Freeform 27"/>
              <p:cNvSpPr>
                <a:spLocks/>
              </p:cNvSpPr>
              <p:nvPr/>
            </p:nvSpPr>
            <p:spPr bwMode="auto">
              <a:xfrm>
                <a:off x="3523" y="1341"/>
                <a:ext cx="499" cy="238"/>
              </a:xfrm>
              <a:custGeom>
                <a:avLst/>
                <a:gdLst>
                  <a:gd name="T0" fmla="*/ 0 w 378"/>
                  <a:gd name="T1" fmla="*/ 1779 h 206"/>
                  <a:gd name="T2" fmla="*/ 0 w 378"/>
                  <a:gd name="T3" fmla="*/ 953 h 206"/>
                  <a:gd name="T4" fmla="*/ 2049 w 378"/>
                  <a:gd name="T5" fmla="*/ 1109 h 206"/>
                  <a:gd name="T6" fmla="*/ 2049 w 378"/>
                  <a:gd name="T7" fmla="*/ 1575 h 206"/>
                  <a:gd name="T8" fmla="*/ 5540 w 378"/>
                  <a:gd name="T9" fmla="*/ 1751 h 206"/>
                  <a:gd name="T10" fmla="*/ 5540 w 378"/>
                  <a:gd name="T11" fmla="*/ 920 h 206"/>
                  <a:gd name="T12" fmla="*/ 2049 w 378"/>
                  <a:gd name="T13" fmla="*/ 1109 h 206"/>
                  <a:gd name="T14" fmla="*/ 0 w 378"/>
                  <a:gd name="T15" fmla="*/ 953 h 206"/>
                  <a:gd name="T16" fmla="*/ 5220 w 378"/>
                  <a:gd name="T17" fmla="*/ 638 h 206"/>
                  <a:gd name="T18" fmla="*/ 5361 w 378"/>
                  <a:gd name="T19" fmla="*/ 504 h 206"/>
                  <a:gd name="T20" fmla="*/ 7077 w 378"/>
                  <a:gd name="T21" fmla="*/ 446 h 206"/>
                  <a:gd name="T22" fmla="*/ 7077 w 378"/>
                  <a:gd name="T23" fmla="*/ 183 h 206"/>
                  <a:gd name="T24" fmla="*/ 8432 w 378"/>
                  <a:gd name="T25" fmla="*/ 183 h 206"/>
                  <a:gd name="T26" fmla="*/ 8432 w 378"/>
                  <a:gd name="T27" fmla="*/ 89 h 206"/>
                  <a:gd name="T28" fmla="*/ 8432 w 378"/>
                  <a:gd name="T29" fmla="*/ 0 h 206"/>
                  <a:gd name="T30" fmla="*/ 16280 w 378"/>
                  <a:gd name="T31" fmla="*/ 0 h 206"/>
                  <a:gd name="T32" fmla="*/ 16280 w 378"/>
                  <a:gd name="T33" fmla="*/ 183 h 206"/>
                  <a:gd name="T34" fmla="*/ 17986 w 378"/>
                  <a:gd name="T35" fmla="*/ 183 h 206"/>
                  <a:gd name="T36" fmla="*/ 17986 w 378"/>
                  <a:gd name="T37" fmla="*/ 436 h 206"/>
                  <a:gd name="T38" fmla="*/ 19942 w 378"/>
                  <a:gd name="T39" fmla="*/ 504 h 206"/>
                  <a:gd name="T40" fmla="*/ 19942 w 378"/>
                  <a:gd name="T41" fmla="*/ 618 h 206"/>
                  <a:gd name="T42" fmla="*/ 23918 w 378"/>
                  <a:gd name="T43" fmla="*/ 631 h 206"/>
                  <a:gd name="T44" fmla="*/ 23918 w 378"/>
                  <a:gd name="T45" fmla="*/ 714 h 206"/>
                  <a:gd name="T46" fmla="*/ 24508 w 378"/>
                  <a:gd name="T47" fmla="*/ 761 h 206"/>
                  <a:gd name="T48" fmla="*/ 28417 w 378"/>
                  <a:gd name="T49" fmla="*/ 761 h 206"/>
                  <a:gd name="T50" fmla="*/ 28417 w 378"/>
                  <a:gd name="T51" fmla="*/ 897 h 206"/>
                  <a:gd name="T52" fmla="*/ 52300 w 378"/>
                  <a:gd name="T53" fmla="*/ 884 h 206"/>
                  <a:gd name="T54" fmla="*/ 55899 w 378"/>
                  <a:gd name="T55" fmla="*/ 1272 h 206"/>
                  <a:gd name="T56" fmla="*/ 51775 w 378"/>
                  <a:gd name="T57" fmla="*/ 1739 h 206"/>
                  <a:gd name="T58" fmla="*/ 50509 w 378"/>
                  <a:gd name="T59" fmla="*/ 1561 h 206"/>
                  <a:gd name="T60" fmla="*/ 49105 w 378"/>
                  <a:gd name="T61" fmla="*/ 1561 h 206"/>
                  <a:gd name="T62" fmla="*/ 47847 w 378"/>
                  <a:gd name="T63" fmla="*/ 1739 h 206"/>
                  <a:gd name="T64" fmla="*/ 46791 w 378"/>
                  <a:gd name="T65" fmla="*/ 1561 h 206"/>
                  <a:gd name="T66" fmla="*/ 46328 w 378"/>
                  <a:gd name="T67" fmla="*/ 1575 h 206"/>
                  <a:gd name="T68" fmla="*/ 45328 w 378"/>
                  <a:gd name="T69" fmla="*/ 1739 h 206"/>
                  <a:gd name="T70" fmla="*/ 42436 w 378"/>
                  <a:gd name="T71" fmla="*/ 1751 h 206"/>
                  <a:gd name="T72" fmla="*/ 42077 w 378"/>
                  <a:gd name="T73" fmla="*/ 1779 h 206"/>
                  <a:gd name="T74" fmla="*/ 40312 w 378"/>
                  <a:gd name="T75" fmla="*/ 1561 h 206"/>
                  <a:gd name="T76" fmla="*/ 38702 w 378"/>
                  <a:gd name="T77" fmla="*/ 1561 h 206"/>
                  <a:gd name="T78" fmla="*/ 36905 w 378"/>
                  <a:gd name="T79" fmla="*/ 1739 h 206"/>
                  <a:gd name="T80" fmla="*/ 35265 w 378"/>
                  <a:gd name="T81" fmla="*/ 1561 h 206"/>
                  <a:gd name="T82" fmla="*/ 33692 w 378"/>
                  <a:gd name="T83" fmla="*/ 1561 h 206"/>
                  <a:gd name="T84" fmla="*/ 31574 w 378"/>
                  <a:gd name="T85" fmla="*/ 1739 h 206"/>
                  <a:gd name="T86" fmla="*/ 28178 w 378"/>
                  <a:gd name="T87" fmla="*/ 1751 h 206"/>
                  <a:gd name="T88" fmla="*/ 28178 w 378"/>
                  <a:gd name="T89" fmla="*/ 1962 h 206"/>
                  <a:gd name="T90" fmla="*/ 23743 w 378"/>
                  <a:gd name="T91" fmla="*/ 1962 h 206"/>
                  <a:gd name="T92" fmla="*/ 23743 w 378"/>
                  <a:gd name="T93" fmla="*/ 2083 h 206"/>
                  <a:gd name="T94" fmla="*/ 19704 w 378"/>
                  <a:gd name="T95" fmla="*/ 2083 h 206"/>
                  <a:gd name="T96" fmla="*/ 19704 w 378"/>
                  <a:gd name="T97" fmla="*/ 2227 h 206"/>
                  <a:gd name="T98" fmla="*/ 17771 w 378"/>
                  <a:gd name="T99" fmla="*/ 2283 h 206"/>
                  <a:gd name="T100" fmla="*/ 17771 w 378"/>
                  <a:gd name="T101" fmla="*/ 2559 h 206"/>
                  <a:gd name="T102" fmla="*/ 16169 w 378"/>
                  <a:gd name="T103" fmla="*/ 2559 h 206"/>
                  <a:gd name="T104" fmla="*/ 16169 w 378"/>
                  <a:gd name="T105" fmla="*/ 2766 h 206"/>
                  <a:gd name="T106" fmla="*/ 8215 w 378"/>
                  <a:gd name="T107" fmla="*/ 2766 h 206"/>
                  <a:gd name="T108" fmla="*/ 8215 w 378"/>
                  <a:gd name="T109" fmla="*/ 2559 h 206"/>
                  <a:gd name="T110" fmla="*/ 7077 w 378"/>
                  <a:gd name="T111" fmla="*/ 2559 h 206"/>
                  <a:gd name="T112" fmla="*/ 7077 w 378"/>
                  <a:gd name="T113" fmla="*/ 2323 h 206"/>
                  <a:gd name="T114" fmla="*/ 6575 w 378"/>
                  <a:gd name="T115" fmla="*/ 2267 h 206"/>
                  <a:gd name="T116" fmla="*/ 5361 w 378"/>
                  <a:gd name="T117" fmla="*/ 2227 h 206"/>
                  <a:gd name="T118" fmla="*/ 5361 w 378"/>
                  <a:gd name="T119" fmla="*/ 2083 h 206"/>
                  <a:gd name="T120" fmla="*/ 0 w 378"/>
                  <a:gd name="T121" fmla="*/ 177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52" name="Group 28"/>
              <p:cNvGrpSpPr>
                <a:grpSpLocks/>
              </p:cNvGrpSpPr>
              <p:nvPr/>
            </p:nvGrpSpPr>
            <p:grpSpPr bwMode="auto">
              <a:xfrm>
                <a:off x="3670" y="1343"/>
                <a:ext cx="354" cy="204"/>
                <a:chOff x="3132" y="986"/>
                <a:chExt cx="268" cy="176"/>
              </a:xfrm>
            </p:grpSpPr>
            <p:sp>
              <p:nvSpPr>
                <p:cNvPr id="162" name="Rectangle 29"/>
                <p:cNvSpPr>
                  <a:spLocks noChangeArrowheads="1"/>
                </p:cNvSpPr>
                <p:nvPr/>
              </p:nvSpPr>
              <p:spPr bwMode="auto">
                <a:xfrm>
                  <a:off x="3132" y="986"/>
                  <a:ext cx="18" cy="176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63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7" y="1018"/>
                  <a:ext cx="19" cy="108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64" name="Freeform 31"/>
                <p:cNvSpPr>
                  <a:spLocks/>
                </p:cNvSpPr>
                <p:nvPr/>
              </p:nvSpPr>
              <p:spPr bwMode="auto">
                <a:xfrm>
                  <a:off x="3190" y="1052"/>
                  <a:ext cx="210" cy="18"/>
                </a:xfrm>
                <a:custGeom>
                  <a:avLst/>
                  <a:gdLst>
                    <a:gd name="T0" fmla="*/ 0 w 210"/>
                    <a:gd name="T1" fmla="*/ 0 h 18"/>
                    <a:gd name="T2" fmla="*/ 13 w 210"/>
                    <a:gd name="T3" fmla="*/ 4 h 18"/>
                    <a:gd name="T4" fmla="*/ 25 w 210"/>
                    <a:gd name="T5" fmla="*/ 10 h 18"/>
                    <a:gd name="T6" fmla="*/ 205 w 210"/>
                    <a:gd name="T7" fmla="*/ 10 h 18"/>
                    <a:gd name="T8" fmla="*/ 209 w 210"/>
                    <a:gd name="T9" fmla="*/ 16 h 18"/>
                    <a:gd name="T10" fmla="*/ 21 w 210"/>
                    <a:gd name="T11" fmla="*/ 17 h 18"/>
                    <a:gd name="T12" fmla="*/ 0 w 210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0"/>
                    <a:gd name="T22" fmla="*/ 0 h 18"/>
                    <a:gd name="T23" fmla="*/ 210 w 210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0" h="18">
                      <a:moveTo>
                        <a:pt x="0" y="0"/>
                      </a:moveTo>
                      <a:lnTo>
                        <a:pt x="13" y="4"/>
                      </a:lnTo>
                      <a:lnTo>
                        <a:pt x="25" y="10"/>
                      </a:lnTo>
                      <a:lnTo>
                        <a:pt x="205" y="10"/>
                      </a:lnTo>
                      <a:lnTo>
                        <a:pt x="209" y="16"/>
                      </a:lnTo>
                      <a:lnTo>
                        <a:pt x="2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5" name="Freeform 32"/>
                <p:cNvSpPr>
                  <a:spLocks/>
                </p:cNvSpPr>
                <p:nvPr/>
              </p:nvSpPr>
              <p:spPr bwMode="auto">
                <a:xfrm>
                  <a:off x="3183" y="1023"/>
                  <a:ext cx="33" cy="95"/>
                </a:xfrm>
                <a:custGeom>
                  <a:avLst/>
                  <a:gdLst>
                    <a:gd name="T0" fmla="*/ 32 w 33"/>
                    <a:gd name="T1" fmla="*/ 78 h 95"/>
                    <a:gd name="T2" fmla="*/ 25 w 33"/>
                    <a:gd name="T3" fmla="*/ 84 h 95"/>
                    <a:gd name="T4" fmla="*/ 4 w 33"/>
                    <a:gd name="T5" fmla="*/ 84 h 95"/>
                    <a:gd name="T6" fmla="*/ 4 w 33"/>
                    <a:gd name="T7" fmla="*/ 94 h 95"/>
                    <a:gd name="T8" fmla="*/ 0 w 33"/>
                    <a:gd name="T9" fmla="*/ 94 h 95"/>
                    <a:gd name="T10" fmla="*/ 0 w 33"/>
                    <a:gd name="T11" fmla="*/ 0 h 95"/>
                    <a:gd name="T12" fmla="*/ 4 w 33"/>
                    <a:gd name="T13" fmla="*/ 3 h 95"/>
                    <a:gd name="T14" fmla="*/ 4 w 33"/>
                    <a:gd name="T15" fmla="*/ 53 h 95"/>
                    <a:gd name="T16" fmla="*/ 10 w 33"/>
                    <a:gd name="T17" fmla="*/ 57 h 95"/>
                    <a:gd name="T18" fmla="*/ 10 w 33"/>
                    <a:gd name="T19" fmla="*/ 76 h 95"/>
                    <a:gd name="T20" fmla="*/ 32 w 33"/>
                    <a:gd name="T21" fmla="*/ 78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95"/>
                    <a:gd name="T35" fmla="*/ 33 w 33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95">
                      <a:moveTo>
                        <a:pt x="32" y="78"/>
                      </a:moveTo>
                      <a:lnTo>
                        <a:pt x="25" y="84"/>
                      </a:lnTo>
                      <a:lnTo>
                        <a:pt x="4" y="84"/>
                      </a:lnTo>
                      <a:lnTo>
                        <a:pt x="4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0" y="76"/>
                      </a:lnTo>
                      <a:lnTo>
                        <a:pt x="32" y="78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6" name="Freeform 33"/>
                <p:cNvSpPr>
                  <a:spLocks/>
                </p:cNvSpPr>
                <p:nvPr/>
              </p:nvSpPr>
              <p:spPr bwMode="auto">
                <a:xfrm>
                  <a:off x="3141" y="1001"/>
                  <a:ext cx="20" cy="140"/>
                </a:xfrm>
                <a:custGeom>
                  <a:avLst/>
                  <a:gdLst>
                    <a:gd name="T0" fmla="*/ 1 w 20"/>
                    <a:gd name="T1" fmla="*/ 139 h 140"/>
                    <a:gd name="T2" fmla="*/ 0 w 20"/>
                    <a:gd name="T3" fmla="*/ 0 h 140"/>
                    <a:gd name="T4" fmla="*/ 18 w 20"/>
                    <a:gd name="T5" fmla="*/ 2 h 140"/>
                    <a:gd name="T6" fmla="*/ 19 w 20"/>
                    <a:gd name="T7" fmla="*/ 138 h 140"/>
                    <a:gd name="T8" fmla="*/ 1 w 20"/>
                    <a:gd name="T9" fmla="*/ 139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40"/>
                    <a:gd name="T17" fmla="*/ 20 w 20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40">
                      <a:moveTo>
                        <a:pt x="1" y="139"/>
                      </a:moveTo>
                      <a:lnTo>
                        <a:pt x="0" y="0"/>
                      </a:lnTo>
                      <a:lnTo>
                        <a:pt x="18" y="2"/>
                      </a:lnTo>
                      <a:lnTo>
                        <a:pt x="19" y="138"/>
                      </a:lnTo>
                      <a:lnTo>
                        <a:pt x="1" y="139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53" name="Freeform 34"/>
              <p:cNvSpPr>
                <a:spLocks/>
              </p:cNvSpPr>
              <p:nvPr/>
            </p:nvSpPr>
            <p:spPr bwMode="auto">
              <a:xfrm>
                <a:off x="3529" y="1335"/>
                <a:ext cx="499" cy="238"/>
              </a:xfrm>
              <a:custGeom>
                <a:avLst/>
                <a:gdLst>
                  <a:gd name="T0" fmla="*/ 0 w 378"/>
                  <a:gd name="T1" fmla="*/ 1779 h 206"/>
                  <a:gd name="T2" fmla="*/ 0 w 378"/>
                  <a:gd name="T3" fmla="*/ 953 h 206"/>
                  <a:gd name="T4" fmla="*/ 2049 w 378"/>
                  <a:gd name="T5" fmla="*/ 1109 h 206"/>
                  <a:gd name="T6" fmla="*/ 2049 w 378"/>
                  <a:gd name="T7" fmla="*/ 1575 h 206"/>
                  <a:gd name="T8" fmla="*/ 5540 w 378"/>
                  <a:gd name="T9" fmla="*/ 1751 h 206"/>
                  <a:gd name="T10" fmla="*/ 5540 w 378"/>
                  <a:gd name="T11" fmla="*/ 920 h 206"/>
                  <a:gd name="T12" fmla="*/ 2049 w 378"/>
                  <a:gd name="T13" fmla="*/ 1109 h 206"/>
                  <a:gd name="T14" fmla="*/ 0 w 378"/>
                  <a:gd name="T15" fmla="*/ 953 h 206"/>
                  <a:gd name="T16" fmla="*/ 5220 w 378"/>
                  <a:gd name="T17" fmla="*/ 638 h 206"/>
                  <a:gd name="T18" fmla="*/ 5361 w 378"/>
                  <a:gd name="T19" fmla="*/ 504 h 206"/>
                  <a:gd name="T20" fmla="*/ 7077 w 378"/>
                  <a:gd name="T21" fmla="*/ 446 h 206"/>
                  <a:gd name="T22" fmla="*/ 7077 w 378"/>
                  <a:gd name="T23" fmla="*/ 183 h 206"/>
                  <a:gd name="T24" fmla="*/ 8432 w 378"/>
                  <a:gd name="T25" fmla="*/ 183 h 206"/>
                  <a:gd name="T26" fmla="*/ 8432 w 378"/>
                  <a:gd name="T27" fmla="*/ 89 h 206"/>
                  <a:gd name="T28" fmla="*/ 8432 w 378"/>
                  <a:gd name="T29" fmla="*/ 0 h 206"/>
                  <a:gd name="T30" fmla="*/ 16280 w 378"/>
                  <a:gd name="T31" fmla="*/ 0 h 206"/>
                  <a:gd name="T32" fmla="*/ 16280 w 378"/>
                  <a:gd name="T33" fmla="*/ 183 h 206"/>
                  <a:gd name="T34" fmla="*/ 17986 w 378"/>
                  <a:gd name="T35" fmla="*/ 183 h 206"/>
                  <a:gd name="T36" fmla="*/ 17986 w 378"/>
                  <a:gd name="T37" fmla="*/ 436 h 206"/>
                  <a:gd name="T38" fmla="*/ 19942 w 378"/>
                  <a:gd name="T39" fmla="*/ 504 h 206"/>
                  <a:gd name="T40" fmla="*/ 19942 w 378"/>
                  <a:gd name="T41" fmla="*/ 618 h 206"/>
                  <a:gd name="T42" fmla="*/ 23918 w 378"/>
                  <a:gd name="T43" fmla="*/ 631 h 206"/>
                  <a:gd name="T44" fmla="*/ 23918 w 378"/>
                  <a:gd name="T45" fmla="*/ 714 h 206"/>
                  <a:gd name="T46" fmla="*/ 24508 w 378"/>
                  <a:gd name="T47" fmla="*/ 761 h 206"/>
                  <a:gd name="T48" fmla="*/ 28417 w 378"/>
                  <a:gd name="T49" fmla="*/ 761 h 206"/>
                  <a:gd name="T50" fmla="*/ 28417 w 378"/>
                  <a:gd name="T51" fmla="*/ 897 h 206"/>
                  <a:gd name="T52" fmla="*/ 52300 w 378"/>
                  <a:gd name="T53" fmla="*/ 884 h 206"/>
                  <a:gd name="T54" fmla="*/ 55899 w 378"/>
                  <a:gd name="T55" fmla="*/ 1272 h 206"/>
                  <a:gd name="T56" fmla="*/ 51775 w 378"/>
                  <a:gd name="T57" fmla="*/ 1739 h 206"/>
                  <a:gd name="T58" fmla="*/ 50509 w 378"/>
                  <a:gd name="T59" fmla="*/ 1561 h 206"/>
                  <a:gd name="T60" fmla="*/ 49105 w 378"/>
                  <a:gd name="T61" fmla="*/ 1561 h 206"/>
                  <a:gd name="T62" fmla="*/ 47847 w 378"/>
                  <a:gd name="T63" fmla="*/ 1739 h 206"/>
                  <a:gd name="T64" fmla="*/ 46791 w 378"/>
                  <a:gd name="T65" fmla="*/ 1561 h 206"/>
                  <a:gd name="T66" fmla="*/ 46328 w 378"/>
                  <a:gd name="T67" fmla="*/ 1575 h 206"/>
                  <a:gd name="T68" fmla="*/ 45328 w 378"/>
                  <a:gd name="T69" fmla="*/ 1739 h 206"/>
                  <a:gd name="T70" fmla="*/ 42436 w 378"/>
                  <a:gd name="T71" fmla="*/ 1751 h 206"/>
                  <a:gd name="T72" fmla="*/ 42077 w 378"/>
                  <a:gd name="T73" fmla="*/ 1779 h 206"/>
                  <a:gd name="T74" fmla="*/ 40312 w 378"/>
                  <a:gd name="T75" fmla="*/ 1561 h 206"/>
                  <a:gd name="T76" fmla="*/ 38702 w 378"/>
                  <a:gd name="T77" fmla="*/ 1561 h 206"/>
                  <a:gd name="T78" fmla="*/ 36905 w 378"/>
                  <a:gd name="T79" fmla="*/ 1739 h 206"/>
                  <a:gd name="T80" fmla="*/ 35265 w 378"/>
                  <a:gd name="T81" fmla="*/ 1561 h 206"/>
                  <a:gd name="T82" fmla="*/ 33692 w 378"/>
                  <a:gd name="T83" fmla="*/ 1561 h 206"/>
                  <a:gd name="T84" fmla="*/ 31574 w 378"/>
                  <a:gd name="T85" fmla="*/ 1739 h 206"/>
                  <a:gd name="T86" fmla="*/ 28178 w 378"/>
                  <a:gd name="T87" fmla="*/ 1751 h 206"/>
                  <a:gd name="T88" fmla="*/ 28178 w 378"/>
                  <a:gd name="T89" fmla="*/ 1962 h 206"/>
                  <a:gd name="T90" fmla="*/ 23743 w 378"/>
                  <a:gd name="T91" fmla="*/ 1962 h 206"/>
                  <a:gd name="T92" fmla="*/ 23743 w 378"/>
                  <a:gd name="T93" fmla="*/ 2083 h 206"/>
                  <a:gd name="T94" fmla="*/ 19704 w 378"/>
                  <a:gd name="T95" fmla="*/ 2083 h 206"/>
                  <a:gd name="T96" fmla="*/ 19704 w 378"/>
                  <a:gd name="T97" fmla="*/ 2227 h 206"/>
                  <a:gd name="T98" fmla="*/ 17771 w 378"/>
                  <a:gd name="T99" fmla="*/ 2283 h 206"/>
                  <a:gd name="T100" fmla="*/ 17771 w 378"/>
                  <a:gd name="T101" fmla="*/ 2559 h 206"/>
                  <a:gd name="T102" fmla="*/ 16169 w 378"/>
                  <a:gd name="T103" fmla="*/ 2559 h 206"/>
                  <a:gd name="T104" fmla="*/ 16169 w 378"/>
                  <a:gd name="T105" fmla="*/ 2766 h 206"/>
                  <a:gd name="T106" fmla="*/ 8215 w 378"/>
                  <a:gd name="T107" fmla="*/ 2766 h 206"/>
                  <a:gd name="T108" fmla="*/ 8215 w 378"/>
                  <a:gd name="T109" fmla="*/ 2559 h 206"/>
                  <a:gd name="T110" fmla="*/ 7077 w 378"/>
                  <a:gd name="T111" fmla="*/ 2559 h 206"/>
                  <a:gd name="T112" fmla="*/ 7077 w 378"/>
                  <a:gd name="T113" fmla="*/ 2323 h 206"/>
                  <a:gd name="T114" fmla="*/ 6575 w 378"/>
                  <a:gd name="T115" fmla="*/ 2267 h 206"/>
                  <a:gd name="T116" fmla="*/ 5361 w 378"/>
                  <a:gd name="T117" fmla="*/ 2227 h 206"/>
                  <a:gd name="T118" fmla="*/ 5361 w 378"/>
                  <a:gd name="T119" fmla="*/ 2083 h 206"/>
                  <a:gd name="T120" fmla="*/ 0 w 378"/>
                  <a:gd name="T121" fmla="*/ 177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54" name="Group 35"/>
              <p:cNvGrpSpPr>
                <a:grpSpLocks/>
              </p:cNvGrpSpPr>
              <p:nvPr/>
            </p:nvGrpSpPr>
            <p:grpSpPr bwMode="auto">
              <a:xfrm>
                <a:off x="3611" y="1358"/>
                <a:ext cx="59" cy="182"/>
                <a:chOff x="3083" y="991"/>
                <a:chExt cx="45" cy="157"/>
              </a:xfrm>
            </p:grpSpPr>
            <p:sp>
              <p:nvSpPr>
                <p:cNvPr id="160" name="Freeform 36"/>
                <p:cNvSpPr>
                  <a:spLocks/>
                </p:cNvSpPr>
                <p:nvPr/>
              </p:nvSpPr>
              <p:spPr bwMode="auto">
                <a:xfrm>
                  <a:off x="3083" y="1002"/>
                  <a:ext cx="45" cy="146"/>
                </a:xfrm>
                <a:custGeom>
                  <a:avLst/>
                  <a:gdLst>
                    <a:gd name="T0" fmla="*/ 23 w 45"/>
                    <a:gd name="T1" fmla="*/ 145 h 146"/>
                    <a:gd name="T2" fmla="*/ 0 w 45"/>
                    <a:gd name="T3" fmla="*/ 133 h 146"/>
                    <a:gd name="T4" fmla="*/ 0 w 45"/>
                    <a:gd name="T5" fmla="*/ 0 h 146"/>
                    <a:gd name="T6" fmla="*/ 2 w 45"/>
                    <a:gd name="T7" fmla="*/ 2 h 146"/>
                    <a:gd name="T8" fmla="*/ 2 w 45"/>
                    <a:gd name="T9" fmla="*/ 131 h 146"/>
                    <a:gd name="T10" fmla="*/ 23 w 45"/>
                    <a:gd name="T11" fmla="*/ 143 h 146"/>
                    <a:gd name="T12" fmla="*/ 43 w 45"/>
                    <a:gd name="T13" fmla="*/ 132 h 146"/>
                    <a:gd name="T14" fmla="*/ 44 w 45"/>
                    <a:gd name="T15" fmla="*/ 134 h 146"/>
                    <a:gd name="T16" fmla="*/ 23 w 45"/>
                    <a:gd name="T17" fmla="*/ 145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146"/>
                    <a:gd name="T29" fmla="*/ 45 w 45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146">
                      <a:moveTo>
                        <a:pt x="23" y="145"/>
                      </a:move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131"/>
                      </a:lnTo>
                      <a:lnTo>
                        <a:pt x="23" y="143"/>
                      </a:lnTo>
                      <a:lnTo>
                        <a:pt x="43" y="132"/>
                      </a:lnTo>
                      <a:lnTo>
                        <a:pt x="44" y="134"/>
                      </a:lnTo>
                      <a:lnTo>
                        <a:pt x="23" y="145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1" name="Freeform 37"/>
                <p:cNvSpPr>
                  <a:spLocks/>
                </p:cNvSpPr>
                <p:nvPr/>
              </p:nvSpPr>
              <p:spPr bwMode="auto">
                <a:xfrm>
                  <a:off x="3083" y="991"/>
                  <a:ext cx="44" cy="146"/>
                </a:xfrm>
                <a:custGeom>
                  <a:avLst/>
                  <a:gdLst>
                    <a:gd name="T0" fmla="*/ 20 w 44"/>
                    <a:gd name="T1" fmla="*/ 0 h 146"/>
                    <a:gd name="T2" fmla="*/ 43 w 44"/>
                    <a:gd name="T3" fmla="*/ 13 h 146"/>
                    <a:gd name="T4" fmla="*/ 43 w 44"/>
                    <a:gd name="T5" fmla="*/ 145 h 146"/>
                    <a:gd name="T6" fmla="*/ 41 w 44"/>
                    <a:gd name="T7" fmla="*/ 144 h 146"/>
                    <a:gd name="T8" fmla="*/ 41 w 44"/>
                    <a:gd name="T9" fmla="*/ 15 h 146"/>
                    <a:gd name="T10" fmla="*/ 20 w 44"/>
                    <a:gd name="T11" fmla="*/ 3 h 146"/>
                    <a:gd name="T12" fmla="*/ 1 w 44"/>
                    <a:gd name="T13" fmla="*/ 14 h 146"/>
                    <a:gd name="T14" fmla="*/ 0 w 44"/>
                    <a:gd name="T15" fmla="*/ 12 h 146"/>
                    <a:gd name="T16" fmla="*/ 20 w 44"/>
                    <a:gd name="T17" fmla="*/ 0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146"/>
                    <a:gd name="T29" fmla="*/ 44 w 44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146">
                      <a:moveTo>
                        <a:pt x="20" y="0"/>
                      </a:moveTo>
                      <a:lnTo>
                        <a:pt x="43" y="13"/>
                      </a:lnTo>
                      <a:lnTo>
                        <a:pt x="43" y="145"/>
                      </a:lnTo>
                      <a:lnTo>
                        <a:pt x="41" y="144"/>
                      </a:lnTo>
                      <a:lnTo>
                        <a:pt x="41" y="15"/>
                      </a:lnTo>
                      <a:lnTo>
                        <a:pt x="20" y="3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55" name="Freeform 38"/>
              <p:cNvSpPr>
                <a:spLocks/>
              </p:cNvSpPr>
              <p:nvPr/>
            </p:nvSpPr>
            <p:spPr bwMode="auto">
              <a:xfrm>
                <a:off x="3737" y="1450"/>
                <a:ext cx="275" cy="19"/>
              </a:xfrm>
              <a:custGeom>
                <a:avLst/>
                <a:gdLst>
                  <a:gd name="T0" fmla="*/ 0 w 208"/>
                  <a:gd name="T1" fmla="*/ 0 h 17"/>
                  <a:gd name="T2" fmla="*/ 31599 w 208"/>
                  <a:gd name="T3" fmla="*/ 1 h 17"/>
                  <a:gd name="T4" fmla="*/ 31104 w 208"/>
                  <a:gd name="T5" fmla="*/ 106 h 17"/>
                  <a:gd name="T6" fmla="*/ 1064 w 208"/>
                  <a:gd name="T7" fmla="*/ 118 h 17"/>
                  <a:gd name="T8" fmla="*/ 0 w 20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7"/>
                  <a:gd name="T17" fmla="*/ 208 w 20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7">
                    <a:moveTo>
                      <a:pt x="0" y="0"/>
                    </a:moveTo>
                    <a:lnTo>
                      <a:pt x="207" y="1"/>
                    </a:lnTo>
                    <a:lnTo>
                      <a:pt x="204" y="14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6" name="Freeform 39"/>
              <p:cNvSpPr>
                <a:spLocks/>
              </p:cNvSpPr>
              <p:nvPr/>
            </p:nvSpPr>
            <p:spPr bwMode="auto">
              <a:xfrm>
                <a:off x="3745" y="1417"/>
                <a:ext cx="267" cy="21"/>
              </a:xfrm>
              <a:custGeom>
                <a:avLst/>
                <a:gdLst>
                  <a:gd name="T0" fmla="*/ 0 w 202"/>
                  <a:gd name="T1" fmla="*/ 3 h 18"/>
                  <a:gd name="T2" fmla="*/ 30003 w 202"/>
                  <a:gd name="T3" fmla="*/ 0 h 18"/>
                  <a:gd name="T4" fmla="*/ 30573 w 202"/>
                  <a:gd name="T5" fmla="*/ 226 h 18"/>
                  <a:gd name="T6" fmla="*/ 2482 w 202"/>
                  <a:gd name="T7" fmla="*/ 264 h 18"/>
                  <a:gd name="T8" fmla="*/ 0 w 202"/>
                  <a:gd name="T9" fmla="*/ 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18"/>
                  <a:gd name="T17" fmla="*/ 202 w 20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18">
                    <a:moveTo>
                      <a:pt x="0" y="3"/>
                    </a:moveTo>
                    <a:lnTo>
                      <a:pt x="198" y="0"/>
                    </a:lnTo>
                    <a:lnTo>
                      <a:pt x="201" y="15"/>
                    </a:lnTo>
                    <a:lnTo>
                      <a:pt x="17" y="17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57" name="Group 40"/>
              <p:cNvGrpSpPr>
                <a:grpSpLocks/>
              </p:cNvGrpSpPr>
              <p:nvPr/>
            </p:nvGrpSpPr>
            <p:grpSpPr bwMode="auto">
              <a:xfrm>
                <a:off x="3592" y="1356"/>
                <a:ext cx="45" cy="203"/>
                <a:chOff x="1987" y="891"/>
                <a:chExt cx="45" cy="203"/>
              </a:xfrm>
            </p:grpSpPr>
            <p:sp>
              <p:nvSpPr>
                <p:cNvPr id="158" name="Rectangle 41"/>
                <p:cNvSpPr>
                  <a:spLocks noChangeArrowheads="1"/>
                </p:cNvSpPr>
                <p:nvPr/>
              </p:nvSpPr>
              <p:spPr bwMode="auto">
                <a:xfrm>
                  <a:off x="1987" y="913"/>
                  <a:ext cx="24" cy="156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59" name="Rectangle 42"/>
                <p:cNvSpPr>
                  <a:spLocks noChangeArrowheads="1"/>
                </p:cNvSpPr>
                <p:nvPr/>
              </p:nvSpPr>
              <p:spPr bwMode="auto">
                <a:xfrm>
                  <a:off x="2007" y="891"/>
                  <a:ext cx="25" cy="203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3190875" y="4602163"/>
              <a:ext cx="1300163" cy="708025"/>
              <a:chOff x="2010" y="2899"/>
              <a:chExt cx="819" cy="446"/>
            </a:xfrm>
          </p:grpSpPr>
          <p:pic>
            <p:nvPicPr>
              <p:cNvPr id="149" name="Picture 4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2" y="2899"/>
                <a:ext cx="30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0" name="AutoShape 45"/>
              <p:cNvSpPr>
                <a:spLocks noChangeArrowheads="1"/>
              </p:cNvSpPr>
              <p:nvPr/>
            </p:nvSpPr>
            <p:spPr bwMode="auto">
              <a:xfrm>
                <a:off x="2010" y="3098"/>
                <a:ext cx="819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6 w 21600"/>
                  <a:gd name="T13" fmla="*/ 5422 h 21600"/>
                  <a:gd name="T14" fmla="*/ 18910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rgbClr val="3333FF"/>
                    </a:solidFill>
                  </a:rPr>
                  <a:t>Decryption</a:t>
                </a:r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4554538" y="3081338"/>
              <a:ext cx="487362" cy="244475"/>
              <a:chOff x="3523" y="1335"/>
              <a:chExt cx="505" cy="244"/>
            </a:xfrm>
          </p:grpSpPr>
          <p:sp>
            <p:nvSpPr>
              <p:cNvPr id="133" name="Freeform 47"/>
              <p:cNvSpPr>
                <a:spLocks/>
              </p:cNvSpPr>
              <p:nvPr/>
            </p:nvSpPr>
            <p:spPr bwMode="auto">
              <a:xfrm>
                <a:off x="3523" y="1341"/>
                <a:ext cx="499" cy="238"/>
              </a:xfrm>
              <a:custGeom>
                <a:avLst/>
                <a:gdLst>
                  <a:gd name="T0" fmla="*/ 0 w 378"/>
                  <a:gd name="T1" fmla="*/ 1779 h 206"/>
                  <a:gd name="T2" fmla="*/ 0 w 378"/>
                  <a:gd name="T3" fmla="*/ 953 h 206"/>
                  <a:gd name="T4" fmla="*/ 2049 w 378"/>
                  <a:gd name="T5" fmla="*/ 1109 h 206"/>
                  <a:gd name="T6" fmla="*/ 2049 w 378"/>
                  <a:gd name="T7" fmla="*/ 1575 h 206"/>
                  <a:gd name="T8" fmla="*/ 5540 w 378"/>
                  <a:gd name="T9" fmla="*/ 1751 h 206"/>
                  <a:gd name="T10" fmla="*/ 5540 w 378"/>
                  <a:gd name="T11" fmla="*/ 920 h 206"/>
                  <a:gd name="T12" fmla="*/ 2049 w 378"/>
                  <a:gd name="T13" fmla="*/ 1109 h 206"/>
                  <a:gd name="T14" fmla="*/ 0 w 378"/>
                  <a:gd name="T15" fmla="*/ 953 h 206"/>
                  <a:gd name="T16" fmla="*/ 5220 w 378"/>
                  <a:gd name="T17" fmla="*/ 638 h 206"/>
                  <a:gd name="T18" fmla="*/ 5361 w 378"/>
                  <a:gd name="T19" fmla="*/ 504 h 206"/>
                  <a:gd name="T20" fmla="*/ 7077 w 378"/>
                  <a:gd name="T21" fmla="*/ 446 h 206"/>
                  <a:gd name="T22" fmla="*/ 7077 w 378"/>
                  <a:gd name="T23" fmla="*/ 183 h 206"/>
                  <a:gd name="T24" fmla="*/ 8432 w 378"/>
                  <a:gd name="T25" fmla="*/ 183 h 206"/>
                  <a:gd name="T26" fmla="*/ 8432 w 378"/>
                  <a:gd name="T27" fmla="*/ 89 h 206"/>
                  <a:gd name="T28" fmla="*/ 8432 w 378"/>
                  <a:gd name="T29" fmla="*/ 0 h 206"/>
                  <a:gd name="T30" fmla="*/ 16280 w 378"/>
                  <a:gd name="T31" fmla="*/ 0 h 206"/>
                  <a:gd name="T32" fmla="*/ 16280 w 378"/>
                  <a:gd name="T33" fmla="*/ 183 h 206"/>
                  <a:gd name="T34" fmla="*/ 17986 w 378"/>
                  <a:gd name="T35" fmla="*/ 183 h 206"/>
                  <a:gd name="T36" fmla="*/ 17986 w 378"/>
                  <a:gd name="T37" fmla="*/ 436 h 206"/>
                  <a:gd name="T38" fmla="*/ 19942 w 378"/>
                  <a:gd name="T39" fmla="*/ 504 h 206"/>
                  <a:gd name="T40" fmla="*/ 19942 w 378"/>
                  <a:gd name="T41" fmla="*/ 618 h 206"/>
                  <a:gd name="T42" fmla="*/ 23918 w 378"/>
                  <a:gd name="T43" fmla="*/ 631 h 206"/>
                  <a:gd name="T44" fmla="*/ 23918 w 378"/>
                  <a:gd name="T45" fmla="*/ 714 h 206"/>
                  <a:gd name="T46" fmla="*/ 24508 w 378"/>
                  <a:gd name="T47" fmla="*/ 761 h 206"/>
                  <a:gd name="T48" fmla="*/ 28417 w 378"/>
                  <a:gd name="T49" fmla="*/ 761 h 206"/>
                  <a:gd name="T50" fmla="*/ 28417 w 378"/>
                  <a:gd name="T51" fmla="*/ 897 h 206"/>
                  <a:gd name="T52" fmla="*/ 52300 w 378"/>
                  <a:gd name="T53" fmla="*/ 884 h 206"/>
                  <a:gd name="T54" fmla="*/ 55899 w 378"/>
                  <a:gd name="T55" fmla="*/ 1272 h 206"/>
                  <a:gd name="T56" fmla="*/ 51775 w 378"/>
                  <a:gd name="T57" fmla="*/ 1739 h 206"/>
                  <a:gd name="T58" fmla="*/ 50509 w 378"/>
                  <a:gd name="T59" fmla="*/ 1561 h 206"/>
                  <a:gd name="T60" fmla="*/ 49105 w 378"/>
                  <a:gd name="T61" fmla="*/ 1561 h 206"/>
                  <a:gd name="T62" fmla="*/ 47847 w 378"/>
                  <a:gd name="T63" fmla="*/ 1739 h 206"/>
                  <a:gd name="T64" fmla="*/ 46791 w 378"/>
                  <a:gd name="T65" fmla="*/ 1561 h 206"/>
                  <a:gd name="T66" fmla="*/ 46328 w 378"/>
                  <a:gd name="T67" fmla="*/ 1575 h 206"/>
                  <a:gd name="T68" fmla="*/ 45328 w 378"/>
                  <a:gd name="T69" fmla="*/ 1739 h 206"/>
                  <a:gd name="T70" fmla="*/ 42436 w 378"/>
                  <a:gd name="T71" fmla="*/ 1751 h 206"/>
                  <a:gd name="T72" fmla="*/ 42077 w 378"/>
                  <a:gd name="T73" fmla="*/ 1779 h 206"/>
                  <a:gd name="T74" fmla="*/ 40312 w 378"/>
                  <a:gd name="T75" fmla="*/ 1561 h 206"/>
                  <a:gd name="T76" fmla="*/ 38702 w 378"/>
                  <a:gd name="T77" fmla="*/ 1561 h 206"/>
                  <a:gd name="T78" fmla="*/ 36905 w 378"/>
                  <a:gd name="T79" fmla="*/ 1739 h 206"/>
                  <a:gd name="T80" fmla="*/ 35265 w 378"/>
                  <a:gd name="T81" fmla="*/ 1561 h 206"/>
                  <a:gd name="T82" fmla="*/ 33692 w 378"/>
                  <a:gd name="T83" fmla="*/ 1561 h 206"/>
                  <a:gd name="T84" fmla="*/ 31574 w 378"/>
                  <a:gd name="T85" fmla="*/ 1739 h 206"/>
                  <a:gd name="T86" fmla="*/ 28178 w 378"/>
                  <a:gd name="T87" fmla="*/ 1751 h 206"/>
                  <a:gd name="T88" fmla="*/ 28178 w 378"/>
                  <a:gd name="T89" fmla="*/ 1962 h 206"/>
                  <a:gd name="T90" fmla="*/ 23743 w 378"/>
                  <a:gd name="T91" fmla="*/ 1962 h 206"/>
                  <a:gd name="T92" fmla="*/ 23743 w 378"/>
                  <a:gd name="T93" fmla="*/ 2083 h 206"/>
                  <a:gd name="T94" fmla="*/ 19704 w 378"/>
                  <a:gd name="T95" fmla="*/ 2083 h 206"/>
                  <a:gd name="T96" fmla="*/ 19704 w 378"/>
                  <a:gd name="T97" fmla="*/ 2227 h 206"/>
                  <a:gd name="T98" fmla="*/ 17771 w 378"/>
                  <a:gd name="T99" fmla="*/ 2283 h 206"/>
                  <a:gd name="T100" fmla="*/ 17771 w 378"/>
                  <a:gd name="T101" fmla="*/ 2559 h 206"/>
                  <a:gd name="T102" fmla="*/ 16169 w 378"/>
                  <a:gd name="T103" fmla="*/ 2559 h 206"/>
                  <a:gd name="T104" fmla="*/ 16169 w 378"/>
                  <a:gd name="T105" fmla="*/ 2766 h 206"/>
                  <a:gd name="T106" fmla="*/ 8215 w 378"/>
                  <a:gd name="T107" fmla="*/ 2766 h 206"/>
                  <a:gd name="T108" fmla="*/ 8215 w 378"/>
                  <a:gd name="T109" fmla="*/ 2559 h 206"/>
                  <a:gd name="T110" fmla="*/ 7077 w 378"/>
                  <a:gd name="T111" fmla="*/ 2559 h 206"/>
                  <a:gd name="T112" fmla="*/ 7077 w 378"/>
                  <a:gd name="T113" fmla="*/ 2323 h 206"/>
                  <a:gd name="T114" fmla="*/ 6575 w 378"/>
                  <a:gd name="T115" fmla="*/ 2267 h 206"/>
                  <a:gd name="T116" fmla="*/ 5361 w 378"/>
                  <a:gd name="T117" fmla="*/ 2227 h 206"/>
                  <a:gd name="T118" fmla="*/ 5361 w 378"/>
                  <a:gd name="T119" fmla="*/ 2083 h 206"/>
                  <a:gd name="T120" fmla="*/ 0 w 378"/>
                  <a:gd name="T121" fmla="*/ 177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34" name="Group 48"/>
              <p:cNvGrpSpPr>
                <a:grpSpLocks/>
              </p:cNvGrpSpPr>
              <p:nvPr/>
            </p:nvGrpSpPr>
            <p:grpSpPr bwMode="auto">
              <a:xfrm>
                <a:off x="3670" y="1343"/>
                <a:ext cx="354" cy="204"/>
                <a:chOff x="3132" y="986"/>
                <a:chExt cx="268" cy="176"/>
              </a:xfrm>
            </p:grpSpPr>
            <p:sp>
              <p:nvSpPr>
                <p:cNvPr id="144" name="Rectangle 49"/>
                <p:cNvSpPr>
                  <a:spLocks noChangeArrowheads="1"/>
                </p:cNvSpPr>
                <p:nvPr/>
              </p:nvSpPr>
              <p:spPr bwMode="auto">
                <a:xfrm>
                  <a:off x="3132" y="986"/>
                  <a:ext cx="18" cy="176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45" name="Rectangle 50"/>
                <p:cNvSpPr>
                  <a:spLocks noChangeArrowheads="1"/>
                </p:cNvSpPr>
                <p:nvPr/>
              </p:nvSpPr>
              <p:spPr bwMode="auto">
                <a:xfrm>
                  <a:off x="3157" y="1018"/>
                  <a:ext cx="19" cy="108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46" name="Freeform 51"/>
                <p:cNvSpPr>
                  <a:spLocks/>
                </p:cNvSpPr>
                <p:nvPr/>
              </p:nvSpPr>
              <p:spPr bwMode="auto">
                <a:xfrm>
                  <a:off x="3190" y="1052"/>
                  <a:ext cx="210" cy="18"/>
                </a:xfrm>
                <a:custGeom>
                  <a:avLst/>
                  <a:gdLst>
                    <a:gd name="T0" fmla="*/ 0 w 210"/>
                    <a:gd name="T1" fmla="*/ 0 h 18"/>
                    <a:gd name="T2" fmla="*/ 13 w 210"/>
                    <a:gd name="T3" fmla="*/ 4 h 18"/>
                    <a:gd name="T4" fmla="*/ 25 w 210"/>
                    <a:gd name="T5" fmla="*/ 10 h 18"/>
                    <a:gd name="T6" fmla="*/ 205 w 210"/>
                    <a:gd name="T7" fmla="*/ 10 h 18"/>
                    <a:gd name="T8" fmla="*/ 209 w 210"/>
                    <a:gd name="T9" fmla="*/ 16 h 18"/>
                    <a:gd name="T10" fmla="*/ 21 w 210"/>
                    <a:gd name="T11" fmla="*/ 17 h 18"/>
                    <a:gd name="T12" fmla="*/ 0 w 210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0"/>
                    <a:gd name="T22" fmla="*/ 0 h 18"/>
                    <a:gd name="T23" fmla="*/ 210 w 210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0" h="18">
                      <a:moveTo>
                        <a:pt x="0" y="0"/>
                      </a:moveTo>
                      <a:lnTo>
                        <a:pt x="13" y="4"/>
                      </a:lnTo>
                      <a:lnTo>
                        <a:pt x="25" y="10"/>
                      </a:lnTo>
                      <a:lnTo>
                        <a:pt x="205" y="10"/>
                      </a:lnTo>
                      <a:lnTo>
                        <a:pt x="209" y="16"/>
                      </a:lnTo>
                      <a:lnTo>
                        <a:pt x="2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7" name="Freeform 52"/>
                <p:cNvSpPr>
                  <a:spLocks/>
                </p:cNvSpPr>
                <p:nvPr/>
              </p:nvSpPr>
              <p:spPr bwMode="auto">
                <a:xfrm>
                  <a:off x="3183" y="1023"/>
                  <a:ext cx="33" cy="95"/>
                </a:xfrm>
                <a:custGeom>
                  <a:avLst/>
                  <a:gdLst>
                    <a:gd name="T0" fmla="*/ 32 w 33"/>
                    <a:gd name="T1" fmla="*/ 78 h 95"/>
                    <a:gd name="T2" fmla="*/ 25 w 33"/>
                    <a:gd name="T3" fmla="*/ 84 h 95"/>
                    <a:gd name="T4" fmla="*/ 4 w 33"/>
                    <a:gd name="T5" fmla="*/ 84 h 95"/>
                    <a:gd name="T6" fmla="*/ 4 w 33"/>
                    <a:gd name="T7" fmla="*/ 94 h 95"/>
                    <a:gd name="T8" fmla="*/ 0 w 33"/>
                    <a:gd name="T9" fmla="*/ 94 h 95"/>
                    <a:gd name="T10" fmla="*/ 0 w 33"/>
                    <a:gd name="T11" fmla="*/ 0 h 95"/>
                    <a:gd name="T12" fmla="*/ 4 w 33"/>
                    <a:gd name="T13" fmla="*/ 3 h 95"/>
                    <a:gd name="T14" fmla="*/ 4 w 33"/>
                    <a:gd name="T15" fmla="*/ 53 h 95"/>
                    <a:gd name="T16" fmla="*/ 10 w 33"/>
                    <a:gd name="T17" fmla="*/ 57 h 95"/>
                    <a:gd name="T18" fmla="*/ 10 w 33"/>
                    <a:gd name="T19" fmla="*/ 76 h 95"/>
                    <a:gd name="T20" fmla="*/ 32 w 33"/>
                    <a:gd name="T21" fmla="*/ 78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95"/>
                    <a:gd name="T35" fmla="*/ 33 w 33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95">
                      <a:moveTo>
                        <a:pt x="32" y="78"/>
                      </a:moveTo>
                      <a:lnTo>
                        <a:pt x="25" y="84"/>
                      </a:lnTo>
                      <a:lnTo>
                        <a:pt x="4" y="84"/>
                      </a:lnTo>
                      <a:lnTo>
                        <a:pt x="4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0" y="76"/>
                      </a:lnTo>
                      <a:lnTo>
                        <a:pt x="32" y="78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8" name="Freeform 53"/>
                <p:cNvSpPr>
                  <a:spLocks/>
                </p:cNvSpPr>
                <p:nvPr/>
              </p:nvSpPr>
              <p:spPr bwMode="auto">
                <a:xfrm>
                  <a:off x="3141" y="1001"/>
                  <a:ext cx="20" cy="140"/>
                </a:xfrm>
                <a:custGeom>
                  <a:avLst/>
                  <a:gdLst>
                    <a:gd name="T0" fmla="*/ 1 w 20"/>
                    <a:gd name="T1" fmla="*/ 139 h 140"/>
                    <a:gd name="T2" fmla="*/ 0 w 20"/>
                    <a:gd name="T3" fmla="*/ 0 h 140"/>
                    <a:gd name="T4" fmla="*/ 18 w 20"/>
                    <a:gd name="T5" fmla="*/ 2 h 140"/>
                    <a:gd name="T6" fmla="*/ 19 w 20"/>
                    <a:gd name="T7" fmla="*/ 138 h 140"/>
                    <a:gd name="T8" fmla="*/ 1 w 20"/>
                    <a:gd name="T9" fmla="*/ 139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40"/>
                    <a:gd name="T17" fmla="*/ 20 w 20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40">
                      <a:moveTo>
                        <a:pt x="1" y="139"/>
                      </a:moveTo>
                      <a:lnTo>
                        <a:pt x="0" y="0"/>
                      </a:lnTo>
                      <a:lnTo>
                        <a:pt x="18" y="2"/>
                      </a:lnTo>
                      <a:lnTo>
                        <a:pt x="19" y="138"/>
                      </a:lnTo>
                      <a:lnTo>
                        <a:pt x="1" y="139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35" name="Freeform 54"/>
              <p:cNvSpPr>
                <a:spLocks/>
              </p:cNvSpPr>
              <p:nvPr/>
            </p:nvSpPr>
            <p:spPr bwMode="auto">
              <a:xfrm>
                <a:off x="3529" y="1335"/>
                <a:ext cx="499" cy="238"/>
              </a:xfrm>
              <a:custGeom>
                <a:avLst/>
                <a:gdLst>
                  <a:gd name="T0" fmla="*/ 0 w 378"/>
                  <a:gd name="T1" fmla="*/ 1779 h 206"/>
                  <a:gd name="T2" fmla="*/ 0 w 378"/>
                  <a:gd name="T3" fmla="*/ 953 h 206"/>
                  <a:gd name="T4" fmla="*/ 2049 w 378"/>
                  <a:gd name="T5" fmla="*/ 1109 h 206"/>
                  <a:gd name="T6" fmla="*/ 2049 w 378"/>
                  <a:gd name="T7" fmla="*/ 1575 h 206"/>
                  <a:gd name="T8" fmla="*/ 5540 w 378"/>
                  <a:gd name="T9" fmla="*/ 1751 h 206"/>
                  <a:gd name="T10" fmla="*/ 5540 w 378"/>
                  <a:gd name="T11" fmla="*/ 920 h 206"/>
                  <a:gd name="T12" fmla="*/ 2049 w 378"/>
                  <a:gd name="T13" fmla="*/ 1109 h 206"/>
                  <a:gd name="T14" fmla="*/ 0 w 378"/>
                  <a:gd name="T15" fmla="*/ 953 h 206"/>
                  <a:gd name="T16" fmla="*/ 5220 w 378"/>
                  <a:gd name="T17" fmla="*/ 638 h 206"/>
                  <a:gd name="T18" fmla="*/ 5361 w 378"/>
                  <a:gd name="T19" fmla="*/ 504 h 206"/>
                  <a:gd name="T20" fmla="*/ 7077 w 378"/>
                  <a:gd name="T21" fmla="*/ 446 h 206"/>
                  <a:gd name="T22" fmla="*/ 7077 w 378"/>
                  <a:gd name="T23" fmla="*/ 183 h 206"/>
                  <a:gd name="T24" fmla="*/ 8432 w 378"/>
                  <a:gd name="T25" fmla="*/ 183 h 206"/>
                  <a:gd name="T26" fmla="*/ 8432 w 378"/>
                  <a:gd name="T27" fmla="*/ 89 h 206"/>
                  <a:gd name="T28" fmla="*/ 8432 w 378"/>
                  <a:gd name="T29" fmla="*/ 0 h 206"/>
                  <a:gd name="T30" fmla="*/ 16280 w 378"/>
                  <a:gd name="T31" fmla="*/ 0 h 206"/>
                  <a:gd name="T32" fmla="*/ 16280 w 378"/>
                  <a:gd name="T33" fmla="*/ 183 h 206"/>
                  <a:gd name="T34" fmla="*/ 17986 w 378"/>
                  <a:gd name="T35" fmla="*/ 183 h 206"/>
                  <a:gd name="T36" fmla="*/ 17986 w 378"/>
                  <a:gd name="T37" fmla="*/ 436 h 206"/>
                  <a:gd name="T38" fmla="*/ 19942 w 378"/>
                  <a:gd name="T39" fmla="*/ 504 h 206"/>
                  <a:gd name="T40" fmla="*/ 19942 w 378"/>
                  <a:gd name="T41" fmla="*/ 618 h 206"/>
                  <a:gd name="T42" fmla="*/ 23918 w 378"/>
                  <a:gd name="T43" fmla="*/ 631 h 206"/>
                  <a:gd name="T44" fmla="*/ 23918 w 378"/>
                  <a:gd name="T45" fmla="*/ 714 h 206"/>
                  <a:gd name="T46" fmla="*/ 24508 w 378"/>
                  <a:gd name="T47" fmla="*/ 761 h 206"/>
                  <a:gd name="T48" fmla="*/ 28417 w 378"/>
                  <a:gd name="T49" fmla="*/ 761 h 206"/>
                  <a:gd name="T50" fmla="*/ 28417 w 378"/>
                  <a:gd name="T51" fmla="*/ 897 h 206"/>
                  <a:gd name="T52" fmla="*/ 52300 w 378"/>
                  <a:gd name="T53" fmla="*/ 884 h 206"/>
                  <a:gd name="T54" fmla="*/ 55899 w 378"/>
                  <a:gd name="T55" fmla="*/ 1272 h 206"/>
                  <a:gd name="T56" fmla="*/ 51775 w 378"/>
                  <a:gd name="T57" fmla="*/ 1739 h 206"/>
                  <a:gd name="T58" fmla="*/ 50509 w 378"/>
                  <a:gd name="T59" fmla="*/ 1561 h 206"/>
                  <a:gd name="T60" fmla="*/ 49105 w 378"/>
                  <a:gd name="T61" fmla="*/ 1561 h 206"/>
                  <a:gd name="T62" fmla="*/ 47847 w 378"/>
                  <a:gd name="T63" fmla="*/ 1739 h 206"/>
                  <a:gd name="T64" fmla="*/ 46791 w 378"/>
                  <a:gd name="T65" fmla="*/ 1561 h 206"/>
                  <a:gd name="T66" fmla="*/ 46328 w 378"/>
                  <a:gd name="T67" fmla="*/ 1575 h 206"/>
                  <a:gd name="T68" fmla="*/ 45328 w 378"/>
                  <a:gd name="T69" fmla="*/ 1739 h 206"/>
                  <a:gd name="T70" fmla="*/ 42436 w 378"/>
                  <a:gd name="T71" fmla="*/ 1751 h 206"/>
                  <a:gd name="T72" fmla="*/ 42077 w 378"/>
                  <a:gd name="T73" fmla="*/ 1779 h 206"/>
                  <a:gd name="T74" fmla="*/ 40312 w 378"/>
                  <a:gd name="T75" fmla="*/ 1561 h 206"/>
                  <a:gd name="T76" fmla="*/ 38702 w 378"/>
                  <a:gd name="T77" fmla="*/ 1561 h 206"/>
                  <a:gd name="T78" fmla="*/ 36905 w 378"/>
                  <a:gd name="T79" fmla="*/ 1739 h 206"/>
                  <a:gd name="T80" fmla="*/ 35265 w 378"/>
                  <a:gd name="T81" fmla="*/ 1561 h 206"/>
                  <a:gd name="T82" fmla="*/ 33692 w 378"/>
                  <a:gd name="T83" fmla="*/ 1561 h 206"/>
                  <a:gd name="T84" fmla="*/ 31574 w 378"/>
                  <a:gd name="T85" fmla="*/ 1739 h 206"/>
                  <a:gd name="T86" fmla="*/ 28178 w 378"/>
                  <a:gd name="T87" fmla="*/ 1751 h 206"/>
                  <a:gd name="T88" fmla="*/ 28178 w 378"/>
                  <a:gd name="T89" fmla="*/ 1962 h 206"/>
                  <a:gd name="T90" fmla="*/ 23743 w 378"/>
                  <a:gd name="T91" fmla="*/ 1962 h 206"/>
                  <a:gd name="T92" fmla="*/ 23743 w 378"/>
                  <a:gd name="T93" fmla="*/ 2083 h 206"/>
                  <a:gd name="T94" fmla="*/ 19704 w 378"/>
                  <a:gd name="T95" fmla="*/ 2083 h 206"/>
                  <a:gd name="T96" fmla="*/ 19704 w 378"/>
                  <a:gd name="T97" fmla="*/ 2227 h 206"/>
                  <a:gd name="T98" fmla="*/ 17771 w 378"/>
                  <a:gd name="T99" fmla="*/ 2283 h 206"/>
                  <a:gd name="T100" fmla="*/ 17771 w 378"/>
                  <a:gd name="T101" fmla="*/ 2559 h 206"/>
                  <a:gd name="T102" fmla="*/ 16169 w 378"/>
                  <a:gd name="T103" fmla="*/ 2559 h 206"/>
                  <a:gd name="T104" fmla="*/ 16169 w 378"/>
                  <a:gd name="T105" fmla="*/ 2766 h 206"/>
                  <a:gd name="T106" fmla="*/ 8215 w 378"/>
                  <a:gd name="T107" fmla="*/ 2766 h 206"/>
                  <a:gd name="T108" fmla="*/ 8215 w 378"/>
                  <a:gd name="T109" fmla="*/ 2559 h 206"/>
                  <a:gd name="T110" fmla="*/ 7077 w 378"/>
                  <a:gd name="T111" fmla="*/ 2559 h 206"/>
                  <a:gd name="T112" fmla="*/ 7077 w 378"/>
                  <a:gd name="T113" fmla="*/ 2323 h 206"/>
                  <a:gd name="T114" fmla="*/ 6575 w 378"/>
                  <a:gd name="T115" fmla="*/ 2267 h 206"/>
                  <a:gd name="T116" fmla="*/ 5361 w 378"/>
                  <a:gd name="T117" fmla="*/ 2227 h 206"/>
                  <a:gd name="T118" fmla="*/ 5361 w 378"/>
                  <a:gd name="T119" fmla="*/ 2083 h 206"/>
                  <a:gd name="T120" fmla="*/ 0 w 378"/>
                  <a:gd name="T121" fmla="*/ 177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36" name="Group 55"/>
              <p:cNvGrpSpPr>
                <a:grpSpLocks/>
              </p:cNvGrpSpPr>
              <p:nvPr/>
            </p:nvGrpSpPr>
            <p:grpSpPr bwMode="auto">
              <a:xfrm>
                <a:off x="3611" y="1358"/>
                <a:ext cx="59" cy="182"/>
                <a:chOff x="3083" y="991"/>
                <a:chExt cx="45" cy="157"/>
              </a:xfrm>
            </p:grpSpPr>
            <p:sp>
              <p:nvSpPr>
                <p:cNvPr id="142" name="Freeform 56"/>
                <p:cNvSpPr>
                  <a:spLocks/>
                </p:cNvSpPr>
                <p:nvPr/>
              </p:nvSpPr>
              <p:spPr bwMode="auto">
                <a:xfrm>
                  <a:off x="3083" y="1002"/>
                  <a:ext cx="45" cy="146"/>
                </a:xfrm>
                <a:custGeom>
                  <a:avLst/>
                  <a:gdLst>
                    <a:gd name="T0" fmla="*/ 23 w 45"/>
                    <a:gd name="T1" fmla="*/ 145 h 146"/>
                    <a:gd name="T2" fmla="*/ 0 w 45"/>
                    <a:gd name="T3" fmla="*/ 133 h 146"/>
                    <a:gd name="T4" fmla="*/ 0 w 45"/>
                    <a:gd name="T5" fmla="*/ 0 h 146"/>
                    <a:gd name="T6" fmla="*/ 2 w 45"/>
                    <a:gd name="T7" fmla="*/ 2 h 146"/>
                    <a:gd name="T8" fmla="*/ 2 w 45"/>
                    <a:gd name="T9" fmla="*/ 131 h 146"/>
                    <a:gd name="T10" fmla="*/ 23 w 45"/>
                    <a:gd name="T11" fmla="*/ 143 h 146"/>
                    <a:gd name="T12" fmla="*/ 43 w 45"/>
                    <a:gd name="T13" fmla="*/ 132 h 146"/>
                    <a:gd name="T14" fmla="*/ 44 w 45"/>
                    <a:gd name="T15" fmla="*/ 134 h 146"/>
                    <a:gd name="T16" fmla="*/ 23 w 45"/>
                    <a:gd name="T17" fmla="*/ 145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146"/>
                    <a:gd name="T29" fmla="*/ 45 w 45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146">
                      <a:moveTo>
                        <a:pt x="23" y="145"/>
                      </a:move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131"/>
                      </a:lnTo>
                      <a:lnTo>
                        <a:pt x="23" y="143"/>
                      </a:lnTo>
                      <a:lnTo>
                        <a:pt x="43" y="132"/>
                      </a:lnTo>
                      <a:lnTo>
                        <a:pt x="44" y="134"/>
                      </a:lnTo>
                      <a:lnTo>
                        <a:pt x="23" y="145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3" name="Freeform 57"/>
                <p:cNvSpPr>
                  <a:spLocks/>
                </p:cNvSpPr>
                <p:nvPr/>
              </p:nvSpPr>
              <p:spPr bwMode="auto">
                <a:xfrm>
                  <a:off x="3083" y="991"/>
                  <a:ext cx="44" cy="146"/>
                </a:xfrm>
                <a:custGeom>
                  <a:avLst/>
                  <a:gdLst>
                    <a:gd name="T0" fmla="*/ 20 w 44"/>
                    <a:gd name="T1" fmla="*/ 0 h 146"/>
                    <a:gd name="T2" fmla="*/ 43 w 44"/>
                    <a:gd name="T3" fmla="*/ 13 h 146"/>
                    <a:gd name="T4" fmla="*/ 43 w 44"/>
                    <a:gd name="T5" fmla="*/ 145 h 146"/>
                    <a:gd name="T6" fmla="*/ 41 w 44"/>
                    <a:gd name="T7" fmla="*/ 144 h 146"/>
                    <a:gd name="T8" fmla="*/ 41 w 44"/>
                    <a:gd name="T9" fmla="*/ 15 h 146"/>
                    <a:gd name="T10" fmla="*/ 20 w 44"/>
                    <a:gd name="T11" fmla="*/ 3 h 146"/>
                    <a:gd name="T12" fmla="*/ 1 w 44"/>
                    <a:gd name="T13" fmla="*/ 14 h 146"/>
                    <a:gd name="T14" fmla="*/ 0 w 44"/>
                    <a:gd name="T15" fmla="*/ 12 h 146"/>
                    <a:gd name="T16" fmla="*/ 20 w 44"/>
                    <a:gd name="T17" fmla="*/ 0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146"/>
                    <a:gd name="T29" fmla="*/ 44 w 44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146">
                      <a:moveTo>
                        <a:pt x="20" y="0"/>
                      </a:moveTo>
                      <a:lnTo>
                        <a:pt x="43" y="13"/>
                      </a:lnTo>
                      <a:lnTo>
                        <a:pt x="43" y="145"/>
                      </a:lnTo>
                      <a:lnTo>
                        <a:pt x="41" y="144"/>
                      </a:lnTo>
                      <a:lnTo>
                        <a:pt x="41" y="15"/>
                      </a:lnTo>
                      <a:lnTo>
                        <a:pt x="20" y="3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37" name="Freeform 58"/>
              <p:cNvSpPr>
                <a:spLocks/>
              </p:cNvSpPr>
              <p:nvPr/>
            </p:nvSpPr>
            <p:spPr bwMode="auto">
              <a:xfrm>
                <a:off x="3737" y="1450"/>
                <a:ext cx="275" cy="19"/>
              </a:xfrm>
              <a:custGeom>
                <a:avLst/>
                <a:gdLst>
                  <a:gd name="T0" fmla="*/ 0 w 208"/>
                  <a:gd name="T1" fmla="*/ 0 h 17"/>
                  <a:gd name="T2" fmla="*/ 31599 w 208"/>
                  <a:gd name="T3" fmla="*/ 1 h 17"/>
                  <a:gd name="T4" fmla="*/ 31104 w 208"/>
                  <a:gd name="T5" fmla="*/ 106 h 17"/>
                  <a:gd name="T6" fmla="*/ 1064 w 208"/>
                  <a:gd name="T7" fmla="*/ 118 h 17"/>
                  <a:gd name="T8" fmla="*/ 0 w 20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7"/>
                  <a:gd name="T17" fmla="*/ 208 w 20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7">
                    <a:moveTo>
                      <a:pt x="0" y="0"/>
                    </a:moveTo>
                    <a:lnTo>
                      <a:pt x="207" y="1"/>
                    </a:lnTo>
                    <a:lnTo>
                      <a:pt x="204" y="14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8" name="Freeform 59"/>
              <p:cNvSpPr>
                <a:spLocks/>
              </p:cNvSpPr>
              <p:nvPr/>
            </p:nvSpPr>
            <p:spPr bwMode="auto">
              <a:xfrm>
                <a:off x="3745" y="1417"/>
                <a:ext cx="267" cy="21"/>
              </a:xfrm>
              <a:custGeom>
                <a:avLst/>
                <a:gdLst>
                  <a:gd name="T0" fmla="*/ 0 w 202"/>
                  <a:gd name="T1" fmla="*/ 3 h 18"/>
                  <a:gd name="T2" fmla="*/ 30003 w 202"/>
                  <a:gd name="T3" fmla="*/ 0 h 18"/>
                  <a:gd name="T4" fmla="*/ 30573 w 202"/>
                  <a:gd name="T5" fmla="*/ 226 h 18"/>
                  <a:gd name="T6" fmla="*/ 2482 w 202"/>
                  <a:gd name="T7" fmla="*/ 264 h 18"/>
                  <a:gd name="T8" fmla="*/ 0 w 202"/>
                  <a:gd name="T9" fmla="*/ 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18"/>
                  <a:gd name="T17" fmla="*/ 202 w 20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18">
                    <a:moveTo>
                      <a:pt x="0" y="3"/>
                    </a:moveTo>
                    <a:lnTo>
                      <a:pt x="198" y="0"/>
                    </a:lnTo>
                    <a:lnTo>
                      <a:pt x="201" y="15"/>
                    </a:lnTo>
                    <a:lnTo>
                      <a:pt x="17" y="17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39" name="Group 60"/>
              <p:cNvGrpSpPr>
                <a:grpSpLocks/>
              </p:cNvGrpSpPr>
              <p:nvPr/>
            </p:nvGrpSpPr>
            <p:grpSpPr bwMode="auto">
              <a:xfrm>
                <a:off x="3592" y="1356"/>
                <a:ext cx="45" cy="203"/>
                <a:chOff x="1987" y="891"/>
                <a:chExt cx="45" cy="203"/>
              </a:xfrm>
            </p:grpSpPr>
            <p:sp>
              <p:nvSpPr>
                <p:cNvPr id="140" name="Rectangle 61"/>
                <p:cNvSpPr>
                  <a:spLocks noChangeArrowheads="1"/>
                </p:cNvSpPr>
                <p:nvPr/>
              </p:nvSpPr>
              <p:spPr bwMode="auto">
                <a:xfrm>
                  <a:off x="1987" y="913"/>
                  <a:ext cx="24" cy="156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41" name="Rectangle 62"/>
                <p:cNvSpPr>
                  <a:spLocks noChangeArrowheads="1"/>
                </p:cNvSpPr>
                <p:nvPr/>
              </p:nvSpPr>
              <p:spPr bwMode="auto">
                <a:xfrm>
                  <a:off x="2007" y="891"/>
                  <a:ext cx="25" cy="203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</p:grpSp>
        <p:pic>
          <p:nvPicPr>
            <p:cNvPr id="13" name="Picture 63" descr="Click To Previ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88" y="1357313"/>
              <a:ext cx="912812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64"/>
            <p:cNvGrpSpPr>
              <a:grpSpLocks/>
            </p:cNvGrpSpPr>
            <p:nvPr/>
          </p:nvGrpSpPr>
          <p:grpSpPr bwMode="auto">
            <a:xfrm>
              <a:off x="2295525" y="1525588"/>
              <a:ext cx="2514600" cy="492125"/>
              <a:chOff x="1446" y="961"/>
              <a:chExt cx="1584" cy="310"/>
            </a:xfrm>
          </p:grpSpPr>
          <p:grpSp>
            <p:nvGrpSpPr>
              <p:cNvPr id="98" name="Group 65"/>
              <p:cNvGrpSpPr>
                <a:grpSpLocks/>
              </p:cNvGrpSpPr>
              <p:nvPr/>
            </p:nvGrpSpPr>
            <p:grpSpPr bwMode="auto">
              <a:xfrm rot="5400000">
                <a:off x="1369" y="1041"/>
                <a:ext cx="307" cy="154"/>
                <a:chOff x="3526" y="1083"/>
                <a:chExt cx="505" cy="244"/>
              </a:xfrm>
            </p:grpSpPr>
            <p:sp>
              <p:nvSpPr>
                <p:cNvPr id="117" name="Freeform 66"/>
                <p:cNvSpPr>
                  <a:spLocks/>
                </p:cNvSpPr>
                <p:nvPr/>
              </p:nvSpPr>
              <p:spPr bwMode="auto">
                <a:xfrm>
                  <a:off x="3526" y="1089"/>
                  <a:ext cx="499" cy="238"/>
                </a:xfrm>
                <a:custGeom>
                  <a:avLst/>
                  <a:gdLst>
                    <a:gd name="T0" fmla="*/ 0 w 378"/>
                    <a:gd name="T1" fmla="*/ 1779 h 206"/>
                    <a:gd name="T2" fmla="*/ 0 w 378"/>
                    <a:gd name="T3" fmla="*/ 953 h 206"/>
                    <a:gd name="T4" fmla="*/ 2049 w 378"/>
                    <a:gd name="T5" fmla="*/ 1109 h 206"/>
                    <a:gd name="T6" fmla="*/ 2049 w 378"/>
                    <a:gd name="T7" fmla="*/ 1575 h 206"/>
                    <a:gd name="T8" fmla="*/ 5540 w 378"/>
                    <a:gd name="T9" fmla="*/ 1751 h 206"/>
                    <a:gd name="T10" fmla="*/ 5540 w 378"/>
                    <a:gd name="T11" fmla="*/ 920 h 206"/>
                    <a:gd name="T12" fmla="*/ 2049 w 378"/>
                    <a:gd name="T13" fmla="*/ 1109 h 206"/>
                    <a:gd name="T14" fmla="*/ 0 w 378"/>
                    <a:gd name="T15" fmla="*/ 953 h 206"/>
                    <a:gd name="T16" fmla="*/ 5220 w 378"/>
                    <a:gd name="T17" fmla="*/ 638 h 206"/>
                    <a:gd name="T18" fmla="*/ 5361 w 378"/>
                    <a:gd name="T19" fmla="*/ 504 h 206"/>
                    <a:gd name="T20" fmla="*/ 7077 w 378"/>
                    <a:gd name="T21" fmla="*/ 446 h 206"/>
                    <a:gd name="T22" fmla="*/ 7077 w 378"/>
                    <a:gd name="T23" fmla="*/ 183 h 206"/>
                    <a:gd name="T24" fmla="*/ 8432 w 378"/>
                    <a:gd name="T25" fmla="*/ 183 h 206"/>
                    <a:gd name="T26" fmla="*/ 8432 w 378"/>
                    <a:gd name="T27" fmla="*/ 89 h 206"/>
                    <a:gd name="T28" fmla="*/ 8432 w 378"/>
                    <a:gd name="T29" fmla="*/ 0 h 206"/>
                    <a:gd name="T30" fmla="*/ 16280 w 378"/>
                    <a:gd name="T31" fmla="*/ 0 h 206"/>
                    <a:gd name="T32" fmla="*/ 16280 w 378"/>
                    <a:gd name="T33" fmla="*/ 183 h 206"/>
                    <a:gd name="T34" fmla="*/ 17986 w 378"/>
                    <a:gd name="T35" fmla="*/ 183 h 206"/>
                    <a:gd name="T36" fmla="*/ 17986 w 378"/>
                    <a:gd name="T37" fmla="*/ 436 h 206"/>
                    <a:gd name="T38" fmla="*/ 19942 w 378"/>
                    <a:gd name="T39" fmla="*/ 504 h 206"/>
                    <a:gd name="T40" fmla="*/ 19942 w 378"/>
                    <a:gd name="T41" fmla="*/ 618 h 206"/>
                    <a:gd name="T42" fmla="*/ 23918 w 378"/>
                    <a:gd name="T43" fmla="*/ 631 h 206"/>
                    <a:gd name="T44" fmla="*/ 23918 w 378"/>
                    <a:gd name="T45" fmla="*/ 714 h 206"/>
                    <a:gd name="T46" fmla="*/ 24508 w 378"/>
                    <a:gd name="T47" fmla="*/ 761 h 206"/>
                    <a:gd name="T48" fmla="*/ 28417 w 378"/>
                    <a:gd name="T49" fmla="*/ 761 h 206"/>
                    <a:gd name="T50" fmla="*/ 28417 w 378"/>
                    <a:gd name="T51" fmla="*/ 897 h 206"/>
                    <a:gd name="T52" fmla="*/ 52300 w 378"/>
                    <a:gd name="T53" fmla="*/ 884 h 206"/>
                    <a:gd name="T54" fmla="*/ 55899 w 378"/>
                    <a:gd name="T55" fmla="*/ 1272 h 206"/>
                    <a:gd name="T56" fmla="*/ 51775 w 378"/>
                    <a:gd name="T57" fmla="*/ 1739 h 206"/>
                    <a:gd name="T58" fmla="*/ 50509 w 378"/>
                    <a:gd name="T59" fmla="*/ 1561 h 206"/>
                    <a:gd name="T60" fmla="*/ 49105 w 378"/>
                    <a:gd name="T61" fmla="*/ 1561 h 206"/>
                    <a:gd name="T62" fmla="*/ 47847 w 378"/>
                    <a:gd name="T63" fmla="*/ 1739 h 206"/>
                    <a:gd name="T64" fmla="*/ 46791 w 378"/>
                    <a:gd name="T65" fmla="*/ 1561 h 206"/>
                    <a:gd name="T66" fmla="*/ 46328 w 378"/>
                    <a:gd name="T67" fmla="*/ 1575 h 206"/>
                    <a:gd name="T68" fmla="*/ 45328 w 378"/>
                    <a:gd name="T69" fmla="*/ 1739 h 206"/>
                    <a:gd name="T70" fmla="*/ 42436 w 378"/>
                    <a:gd name="T71" fmla="*/ 1751 h 206"/>
                    <a:gd name="T72" fmla="*/ 42077 w 378"/>
                    <a:gd name="T73" fmla="*/ 1779 h 206"/>
                    <a:gd name="T74" fmla="*/ 40312 w 378"/>
                    <a:gd name="T75" fmla="*/ 1561 h 206"/>
                    <a:gd name="T76" fmla="*/ 38702 w 378"/>
                    <a:gd name="T77" fmla="*/ 1561 h 206"/>
                    <a:gd name="T78" fmla="*/ 36905 w 378"/>
                    <a:gd name="T79" fmla="*/ 1739 h 206"/>
                    <a:gd name="T80" fmla="*/ 35265 w 378"/>
                    <a:gd name="T81" fmla="*/ 1561 h 206"/>
                    <a:gd name="T82" fmla="*/ 33692 w 378"/>
                    <a:gd name="T83" fmla="*/ 1561 h 206"/>
                    <a:gd name="T84" fmla="*/ 31574 w 378"/>
                    <a:gd name="T85" fmla="*/ 1739 h 206"/>
                    <a:gd name="T86" fmla="*/ 28178 w 378"/>
                    <a:gd name="T87" fmla="*/ 1751 h 206"/>
                    <a:gd name="T88" fmla="*/ 28178 w 378"/>
                    <a:gd name="T89" fmla="*/ 1962 h 206"/>
                    <a:gd name="T90" fmla="*/ 23743 w 378"/>
                    <a:gd name="T91" fmla="*/ 1962 h 206"/>
                    <a:gd name="T92" fmla="*/ 23743 w 378"/>
                    <a:gd name="T93" fmla="*/ 2083 h 206"/>
                    <a:gd name="T94" fmla="*/ 19704 w 378"/>
                    <a:gd name="T95" fmla="*/ 2083 h 206"/>
                    <a:gd name="T96" fmla="*/ 19704 w 378"/>
                    <a:gd name="T97" fmla="*/ 2227 h 206"/>
                    <a:gd name="T98" fmla="*/ 17771 w 378"/>
                    <a:gd name="T99" fmla="*/ 2283 h 206"/>
                    <a:gd name="T100" fmla="*/ 17771 w 378"/>
                    <a:gd name="T101" fmla="*/ 2559 h 206"/>
                    <a:gd name="T102" fmla="*/ 16169 w 378"/>
                    <a:gd name="T103" fmla="*/ 2559 h 206"/>
                    <a:gd name="T104" fmla="*/ 16169 w 378"/>
                    <a:gd name="T105" fmla="*/ 2766 h 206"/>
                    <a:gd name="T106" fmla="*/ 8215 w 378"/>
                    <a:gd name="T107" fmla="*/ 2766 h 206"/>
                    <a:gd name="T108" fmla="*/ 8215 w 378"/>
                    <a:gd name="T109" fmla="*/ 2559 h 206"/>
                    <a:gd name="T110" fmla="*/ 7077 w 378"/>
                    <a:gd name="T111" fmla="*/ 2559 h 206"/>
                    <a:gd name="T112" fmla="*/ 7077 w 378"/>
                    <a:gd name="T113" fmla="*/ 2323 h 206"/>
                    <a:gd name="T114" fmla="*/ 6575 w 378"/>
                    <a:gd name="T115" fmla="*/ 2267 h 206"/>
                    <a:gd name="T116" fmla="*/ 5361 w 378"/>
                    <a:gd name="T117" fmla="*/ 2227 h 206"/>
                    <a:gd name="T118" fmla="*/ 5361 w 378"/>
                    <a:gd name="T119" fmla="*/ 2083 h 206"/>
                    <a:gd name="T120" fmla="*/ 0 w 378"/>
                    <a:gd name="T121" fmla="*/ 177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18" name="Group 67"/>
                <p:cNvGrpSpPr>
                  <a:grpSpLocks/>
                </p:cNvGrpSpPr>
                <p:nvPr/>
              </p:nvGrpSpPr>
              <p:grpSpPr bwMode="auto">
                <a:xfrm>
                  <a:off x="3673" y="1091"/>
                  <a:ext cx="354" cy="204"/>
                  <a:chOff x="3132" y="986"/>
                  <a:chExt cx="268" cy="176"/>
                </a:xfrm>
              </p:grpSpPr>
              <p:sp>
                <p:nvSpPr>
                  <p:cNvPr id="12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986"/>
                    <a:ext cx="18" cy="176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2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018"/>
                    <a:ext cx="19" cy="108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30" name="Freeform 70"/>
                  <p:cNvSpPr>
                    <a:spLocks/>
                  </p:cNvSpPr>
                  <p:nvPr/>
                </p:nvSpPr>
                <p:spPr bwMode="auto">
                  <a:xfrm>
                    <a:off x="3190" y="1052"/>
                    <a:ext cx="210" cy="18"/>
                  </a:xfrm>
                  <a:custGeom>
                    <a:avLst/>
                    <a:gdLst>
                      <a:gd name="T0" fmla="*/ 0 w 210"/>
                      <a:gd name="T1" fmla="*/ 0 h 18"/>
                      <a:gd name="T2" fmla="*/ 13 w 210"/>
                      <a:gd name="T3" fmla="*/ 4 h 18"/>
                      <a:gd name="T4" fmla="*/ 25 w 210"/>
                      <a:gd name="T5" fmla="*/ 10 h 18"/>
                      <a:gd name="T6" fmla="*/ 205 w 210"/>
                      <a:gd name="T7" fmla="*/ 10 h 18"/>
                      <a:gd name="T8" fmla="*/ 209 w 210"/>
                      <a:gd name="T9" fmla="*/ 16 h 18"/>
                      <a:gd name="T10" fmla="*/ 21 w 210"/>
                      <a:gd name="T11" fmla="*/ 17 h 18"/>
                      <a:gd name="T12" fmla="*/ 0 w 210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0"/>
                      <a:gd name="T22" fmla="*/ 0 h 18"/>
                      <a:gd name="T23" fmla="*/ 210 w 210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0" h="18">
                        <a:moveTo>
                          <a:pt x="0" y="0"/>
                        </a:moveTo>
                        <a:lnTo>
                          <a:pt x="13" y="4"/>
                        </a:lnTo>
                        <a:lnTo>
                          <a:pt x="25" y="10"/>
                        </a:lnTo>
                        <a:lnTo>
                          <a:pt x="205" y="10"/>
                        </a:lnTo>
                        <a:lnTo>
                          <a:pt x="209" y="16"/>
                        </a:lnTo>
                        <a:lnTo>
                          <a:pt x="21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1" name="Freeform 71"/>
                  <p:cNvSpPr>
                    <a:spLocks/>
                  </p:cNvSpPr>
                  <p:nvPr/>
                </p:nvSpPr>
                <p:spPr bwMode="auto">
                  <a:xfrm>
                    <a:off x="3183" y="1023"/>
                    <a:ext cx="33" cy="95"/>
                  </a:xfrm>
                  <a:custGeom>
                    <a:avLst/>
                    <a:gdLst>
                      <a:gd name="T0" fmla="*/ 32 w 33"/>
                      <a:gd name="T1" fmla="*/ 78 h 95"/>
                      <a:gd name="T2" fmla="*/ 25 w 33"/>
                      <a:gd name="T3" fmla="*/ 84 h 95"/>
                      <a:gd name="T4" fmla="*/ 4 w 33"/>
                      <a:gd name="T5" fmla="*/ 84 h 95"/>
                      <a:gd name="T6" fmla="*/ 4 w 33"/>
                      <a:gd name="T7" fmla="*/ 94 h 95"/>
                      <a:gd name="T8" fmla="*/ 0 w 33"/>
                      <a:gd name="T9" fmla="*/ 94 h 95"/>
                      <a:gd name="T10" fmla="*/ 0 w 33"/>
                      <a:gd name="T11" fmla="*/ 0 h 95"/>
                      <a:gd name="T12" fmla="*/ 4 w 33"/>
                      <a:gd name="T13" fmla="*/ 3 h 95"/>
                      <a:gd name="T14" fmla="*/ 4 w 33"/>
                      <a:gd name="T15" fmla="*/ 53 h 95"/>
                      <a:gd name="T16" fmla="*/ 10 w 33"/>
                      <a:gd name="T17" fmla="*/ 57 h 95"/>
                      <a:gd name="T18" fmla="*/ 10 w 33"/>
                      <a:gd name="T19" fmla="*/ 76 h 95"/>
                      <a:gd name="T20" fmla="*/ 32 w 33"/>
                      <a:gd name="T21" fmla="*/ 78 h 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95"/>
                      <a:gd name="T35" fmla="*/ 33 w 33"/>
                      <a:gd name="T36" fmla="*/ 95 h 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95">
                        <a:moveTo>
                          <a:pt x="32" y="78"/>
                        </a:moveTo>
                        <a:lnTo>
                          <a:pt x="25" y="84"/>
                        </a:lnTo>
                        <a:lnTo>
                          <a:pt x="4" y="84"/>
                        </a:lnTo>
                        <a:lnTo>
                          <a:pt x="4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53"/>
                        </a:lnTo>
                        <a:lnTo>
                          <a:pt x="10" y="57"/>
                        </a:lnTo>
                        <a:lnTo>
                          <a:pt x="10" y="76"/>
                        </a:lnTo>
                        <a:lnTo>
                          <a:pt x="32" y="78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2" name="Freeform 72"/>
                  <p:cNvSpPr>
                    <a:spLocks/>
                  </p:cNvSpPr>
                  <p:nvPr/>
                </p:nvSpPr>
                <p:spPr bwMode="auto">
                  <a:xfrm>
                    <a:off x="3141" y="1001"/>
                    <a:ext cx="20" cy="140"/>
                  </a:xfrm>
                  <a:custGeom>
                    <a:avLst/>
                    <a:gdLst>
                      <a:gd name="T0" fmla="*/ 1 w 20"/>
                      <a:gd name="T1" fmla="*/ 139 h 140"/>
                      <a:gd name="T2" fmla="*/ 0 w 20"/>
                      <a:gd name="T3" fmla="*/ 0 h 140"/>
                      <a:gd name="T4" fmla="*/ 18 w 20"/>
                      <a:gd name="T5" fmla="*/ 2 h 140"/>
                      <a:gd name="T6" fmla="*/ 19 w 20"/>
                      <a:gd name="T7" fmla="*/ 138 h 140"/>
                      <a:gd name="T8" fmla="*/ 1 w 20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40"/>
                      <a:gd name="T17" fmla="*/ 20 w 20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40">
                        <a:moveTo>
                          <a:pt x="1" y="139"/>
                        </a:moveTo>
                        <a:lnTo>
                          <a:pt x="0" y="0"/>
                        </a:lnTo>
                        <a:lnTo>
                          <a:pt x="18" y="2"/>
                        </a:lnTo>
                        <a:lnTo>
                          <a:pt x="19" y="138"/>
                        </a:lnTo>
                        <a:lnTo>
                          <a:pt x="1" y="139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19" name="Freeform 73"/>
                <p:cNvSpPr>
                  <a:spLocks/>
                </p:cNvSpPr>
                <p:nvPr/>
              </p:nvSpPr>
              <p:spPr bwMode="auto">
                <a:xfrm>
                  <a:off x="3532" y="1083"/>
                  <a:ext cx="499" cy="238"/>
                </a:xfrm>
                <a:custGeom>
                  <a:avLst/>
                  <a:gdLst>
                    <a:gd name="T0" fmla="*/ 0 w 378"/>
                    <a:gd name="T1" fmla="*/ 1779 h 206"/>
                    <a:gd name="T2" fmla="*/ 0 w 378"/>
                    <a:gd name="T3" fmla="*/ 953 h 206"/>
                    <a:gd name="T4" fmla="*/ 2049 w 378"/>
                    <a:gd name="T5" fmla="*/ 1109 h 206"/>
                    <a:gd name="T6" fmla="*/ 2049 w 378"/>
                    <a:gd name="T7" fmla="*/ 1575 h 206"/>
                    <a:gd name="T8" fmla="*/ 5540 w 378"/>
                    <a:gd name="T9" fmla="*/ 1751 h 206"/>
                    <a:gd name="T10" fmla="*/ 5540 w 378"/>
                    <a:gd name="T11" fmla="*/ 920 h 206"/>
                    <a:gd name="T12" fmla="*/ 2049 w 378"/>
                    <a:gd name="T13" fmla="*/ 1109 h 206"/>
                    <a:gd name="T14" fmla="*/ 0 w 378"/>
                    <a:gd name="T15" fmla="*/ 953 h 206"/>
                    <a:gd name="T16" fmla="*/ 5220 w 378"/>
                    <a:gd name="T17" fmla="*/ 638 h 206"/>
                    <a:gd name="T18" fmla="*/ 5361 w 378"/>
                    <a:gd name="T19" fmla="*/ 504 h 206"/>
                    <a:gd name="T20" fmla="*/ 7077 w 378"/>
                    <a:gd name="T21" fmla="*/ 446 h 206"/>
                    <a:gd name="T22" fmla="*/ 7077 w 378"/>
                    <a:gd name="T23" fmla="*/ 183 h 206"/>
                    <a:gd name="T24" fmla="*/ 8432 w 378"/>
                    <a:gd name="T25" fmla="*/ 183 h 206"/>
                    <a:gd name="T26" fmla="*/ 8432 w 378"/>
                    <a:gd name="T27" fmla="*/ 89 h 206"/>
                    <a:gd name="T28" fmla="*/ 8432 w 378"/>
                    <a:gd name="T29" fmla="*/ 0 h 206"/>
                    <a:gd name="T30" fmla="*/ 16280 w 378"/>
                    <a:gd name="T31" fmla="*/ 0 h 206"/>
                    <a:gd name="T32" fmla="*/ 16280 w 378"/>
                    <a:gd name="T33" fmla="*/ 183 h 206"/>
                    <a:gd name="T34" fmla="*/ 17986 w 378"/>
                    <a:gd name="T35" fmla="*/ 183 h 206"/>
                    <a:gd name="T36" fmla="*/ 17986 w 378"/>
                    <a:gd name="T37" fmla="*/ 436 h 206"/>
                    <a:gd name="T38" fmla="*/ 19942 w 378"/>
                    <a:gd name="T39" fmla="*/ 504 h 206"/>
                    <a:gd name="T40" fmla="*/ 19942 w 378"/>
                    <a:gd name="T41" fmla="*/ 618 h 206"/>
                    <a:gd name="T42" fmla="*/ 23918 w 378"/>
                    <a:gd name="T43" fmla="*/ 631 h 206"/>
                    <a:gd name="T44" fmla="*/ 23918 w 378"/>
                    <a:gd name="T45" fmla="*/ 714 h 206"/>
                    <a:gd name="T46" fmla="*/ 24508 w 378"/>
                    <a:gd name="T47" fmla="*/ 761 h 206"/>
                    <a:gd name="T48" fmla="*/ 28417 w 378"/>
                    <a:gd name="T49" fmla="*/ 761 h 206"/>
                    <a:gd name="T50" fmla="*/ 28417 w 378"/>
                    <a:gd name="T51" fmla="*/ 897 h 206"/>
                    <a:gd name="T52" fmla="*/ 52300 w 378"/>
                    <a:gd name="T53" fmla="*/ 884 h 206"/>
                    <a:gd name="T54" fmla="*/ 55899 w 378"/>
                    <a:gd name="T55" fmla="*/ 1272 h 206"/>
                    <a:gd name="T56" fmla="*/ 51775 w 378"/>
                    <a:gd name="T57" fmla="*/ 1739 h 206"/>
                    <a:gd name="T58" fmla="*/ 50509 w 378"/>
                    <a:gd name="T59" fmla="*/ 1561 h 206"/>
                    <a:gd name="T60" fmla="*/ 49105 w 378"/>
                    <a:gd name="T61" fmla="*/ 1561 h 206"/>
                    <a:gd name="T62" fmla="*/ 47847 w 378"/>
                    <a:gd name="T63" fmla="*/ 1739 h 206"/>
                    <a:gd name="T64" fmla="*/ 46791 w 378"/>
                    <a:gd name="T65" fmla="*/ 1561 h 206"/>
                    <a:gd name="T66" fmla="*/ 46328 w 378"/>
                    <a:gd name="T67" fmla="*/ 1575 h 206"/>
                    <a:gd name="T68" fmla="*/ 45328 w 378"/>
                    <a:gd name="T69" fmla="*/ 1739 h 206"/>
                    <a:gd name="T70" fmla="*/ 42436 w 378"/>
                    <a:gd name="T71" fmla="*/ 1751 h 206"/>
                    <a:gd name="T72" fmla="*/ 42077 w 378"/>
                    <a:gd name="T73" fmla="*/ 1779 h 206"/>
                    <a:gd name="T74" fmla="*/ 40312 w 378"/>
                    <a:gd name="T75" fmla="*/ 1561 h 206"/>
                    <a:gd name="T76" fmla="*/ 38702 w 378"/>
                    <a:gd name="T77" fmla="*/ 1561 h 206"/>
                    <a:gd name="T78" fmla="*/ 36905 w 378"/>
                    <a:gd name="T79" fmla="*/ 1739 h 206"/>
                    <a:gd name="T80" fmla="*/ 35265 w 378"/>
                    <a:gd name="T81" fmla="*/ 1561 h 206"/>
                    <a:gd name="T82" fmla="*/ 33692 w 378"/>
                    <a:gd name="T83" fmla="*/ 1561 h 206"/>
                    <a:gd name="T84" fmla="*/ 31574 w 378"/>
                    <a:gd name="T85" fmla="*/ 1739 h 206"/>
                    <a:gd name="T86" fmla="*/ 28178 w 378"/>
                    <a:gd name="T87" fmla="*/ 1751 h 206"/>
                    <a:gd name="T88" fmla="*/ 28178 w 378"/>
                    <a:gd name="T89" fmla="*/ 1962 h 206"/>
                    <a:gd name="T90" fmla="*/ 23743 w 378"/>
                    <a:gd name="T91" fmla="*/ 1962 h 206"/>
                    <a:gd name="T92" fmla="*/ 23743 w 378"/>
                    <a:gd name="T93" fmla="*/ 2083 h 206"/>
                    <a:gd name="T94" fmla="*/ 19704 w 378"/>
                    <a:gd name="T95" fmla="*/ 2083 h 206"/>
                    <a:gd name="T96" fmla="*/ 19704 w 378"/>
                    <a:gd name="T97" fmla="*/ 2227 h 206"/>
                    <a:gd name="T98" fmla="*/ 17771 w 378"/>
                    <a:gd name="T99" fmla="*/ 2283 h 206"/>
                    <a:gd name="T100" fmla="*/ 17771 w 378"/>
                    <a:gd name="T101" fmla="*/ 2559 h 206"/>
                    <a:gd name="T102" fmla="*/ 16169 w 378"/>
                    <a:gd name="T103" fmla="*/ 2559 h 206"/>
                    <a:gd name="T104" fmla="*/ 16169 w 378"/>
                    <a:gd name="T105" fmla="*/ 2766 h 206"/>
                    <a:gd name="T106" fmla="*/ 8215 w 378"/>
                    <a:gd name="T107" fmla="*/ 2766 h 206"/>
                    <a:gd name="T108" fmla="*/ 8215 w 378"/>
                    <a:gd name="T109" fmla="*/ 2559 h 206"/>
                    <a:gd name="T110" fmla="*/ 7077 w 378"/>
                    <a:gd name="T111" fmla="*/ 2559 h 206"/>
                    <a:gd name="T112" fmla="*/ 7077 w 378"/>
                    <a:gd name="T113" fmla="*/ 2323 h 206"/>
                    <a:gd name="T114" fmla="*/ 6575 w 378"/>
                    <a:gd name="T115" fmla="*/ 2267 h 206"/>
                    <a:gd name="T116" fmla="*/ 5361 w 378"/>
                    <a:gd name="T117" fmla="*/ 2227 h 206"/>
                    <a:gd name="T118" fmla="*/ 5361 w 378"/>
                    <a:gd name="T119" fmla="*/ 2083 h 206"/>
                    <a:gd name="T120" fmla="*/ 0 w 378"/>
                    <a:gd name="T121" fmla="*/ 177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20" name="Group 74"/>
                <p:cNvGrpSpPr>
                  <a:grpSpLocks/>
                </p:cNvGrpSpPr>
                <p:nvPr/>
              </p:nvGrpSpPr>
              <p:grpSpPr bwMode="auto">
                <a:xfrm>
                  <a:off x="3614" y="1106"/>
                  <a:ext cx="59" cy="182"/>
                  <a:chOff x="3083" y="991"/>
                  <a:chExt cx="45" cy="157"/>
                </a:xfrm>
              </p:grpSpPr>
              <p:sp>
                <p:nvSpPr>
                  <p:cNvPr id="126" name="Freeform 75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7" name="Freeform 76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21" name="Freeform 77"/>
                <p:cNvSpPr>
                  <a:spLocks/>
                </p:cNvSpPr>
                <p:nvPr/>
              </p:nvSpPr>
              <p:spPr bwMode="auto">
                <a:xfrm>
                  <a:off x="3740" y="1198"/>
                  <a:ext cx="275" cy="19"/>
                </a:xfrm>
                <a:custGeom>
                  <a:avLst/>
                  <a:gdLst>
                    <a:gd name="T0" fmla="*/ 0 w 208"/>
                    <a:gd name="T1" fmla="*/ 0 h 17"/>
                    <a:gd name="T2" fmla="*/ 31599 w 208"/>
                    <a:gd name="T3" fmla="*/ 1 h 17"/>
                    <a:gd name="T4" fmla="*/ 31104 w 208"/>
                    <a:gd name="T5" fmla="*/ 106 h 17"/>
                    <a:gd name="T6" fmla="*/ 1064 w 208"/>
                    <a:gd name="T7" fmla="*/ 118 h 17"/>
                    <a:gd name="T8" fmla="*/ 0 w 20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"/>
                    <a:gd name="T16" fmla="*/ 0 h 17"/>
                    <a:gd name="T17" fmla="*/ 208 w 20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" h="17">
                      <a:moveTo>
                        <a:pt x="0" y="0"/>
                      </a:moveTo>
                      <a:lnTo>
                        <a:pt x="207" y="1"/>
                      </a:lnTo>
                      <a:lnTo>
                        <a:pt x="204" y="14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2" name="Freeform 78"/>
                <p:cNvSpPr>
                  <a:spLocks/>
                </p:cNvSpPr>
                <p:nvPr/>
              </p:nvSpPr>
              <p:spPr bwMode="auto">
                <a:xfrm>
                  <a:off x="3748" y="1165"/>
                  <a:ext cx="267" cy="21"/>
                </a:xfrm>
                <a:custGeom>
                  <a:avLst/>
                  <a:gdLst>
                    <a:gd name="T0" fmla="*/ 0 w 202"/>
                    <a:gd name="T1" fmla="*/ 3 h 18"/>
                    <a:gd name="T2" fmla="*/ 30003 w 202"/>
                    <a:gd name="T3" fmla="*/ 0 h 18"/>
                    <a:gd name="T4" fmla="*/ 30573 w 202"/>
                    <a:gd name="T5" fmla="*/ 226 h 18"/>
                    <a:gd name="T6" fmla="*/ 2482 w 202"/>
                    <a:gd name="T7" fmla="*/ 264 h 18"/>
                    <a:gd name="T8" fmla="*/ 0 w 202"/>
                    <a:gd name="T9" fmla="*/ 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8"/>
                    <a:gd name="T17" fmla="*/ 202 w 20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8">
                      <a:moveTo>
                        <a:pt x="0" y="3"/>
                      </a:moveTo>
                      <a:lnTo>
                        <a:pt x="198" y="0"/>
                      </a:lnTo>
                      <a:lnTo>
                        <a:pt x="201" y="15"/>
                      </a:lnTo>
                      <a:lnTo>
                        <a:pt x="17" y="17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23" name="Group 79"/>
                <p:cNvGrpSpPr>
                  <a:grpSpLocks/>
                </p:cNvGrpSpPr>
                <p:nvPr/>
              </p:nvGrpSpPr>
              <p:grpSpPr bwMode="auto">
                <a:xfrm>
                  <a:off x="3595" y="1104"/>
                  <a:ext cx="45" cy="203"/>
                  <a:chOff x="1987" y="891"/>
                  <a:chExt cx="45" cy="203"/>
                </a:xfrm>
              </p:grpSpPr>
              <p:sp>
                <p:nvSpPr>
                  <p:cNvPr id="12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2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99" name="Rectangle 82"/>
              <p:cNvSpPr>
                <a:spLocks noChangeArrowheads="1"/>
              </p:cNvSpPr>
              <p:nvPr/>
            </p:nvSpPr>
            <p:spPr bwMode="auto">
              <a:xfrm>
                <a:off x="1806" y="988"/>
                <a:ext cx="1224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b="0"/>
                  <a:t>Alice’s</a:t>
                </a:r>
                <a:r>
                  <a:rPr lang="en-US" altLang="ko-KR" sz="1400" b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b="0">
                    <a:solidFill>
                      <a:srgbClr val="008000"/>
                    </a:solidFill>
                  </a:rPr>
                  <a:t>Public Key</a:t>
                </a:r>
                <a:r>
                  <a:rPr lang="en-US" altLang="ko-KR" sz="1400" b="0"/>
                  <a:t>/</a:t>
                </a:r>
                <a:r>
                  <a:rPr lang="en-US" altLang="ko-KR" sz="1400" b="0">
                    <a:solidFill>
                      <a:srgbClr val="FF9900"/>
                    </a:solidFill>
                  </a:rPr>
                  <a:t>Private Key</a:t>
                </a:r>
              </a:p>
            </p:txBody>
          </p:sp>
          <p:grpSp>
            <p:nvGrpSpPr>
              <p:cNvPr id="100" name="Group 83"/>
              <p:cNvGrpSpPr>
                <a:grpSpLocks/>
              </p:cNvGrpSpPr>
              <p:nvPr/>
            </p:nvGrpSpPr>
            <p:grpSpPr bwMode="auto">
              <a:xfrm rot="5400000">
                <a:off x="1549" y="1042"/>
                <a:ext cx="310" cy="147"/>
                <a:chOff x="3021" y="972"/>
                <a:chExt cx="380" cy="210"/>
              </a:xfrm>
            </p:grpSpPr>
            <p:sp>
              <p:nvSpPr>
                <p:cNvPr id="101" name="Freeform 84"/>
                <p:cNvSpPr>
                  <a:spLocks/>
                </p:cNvSpPr>
                <p:nvPr/>
              </p:nvSpPr>
              <p:spPr bwMode="auto">
                <a:xfrm>
                  <a:off x="3021" y="976"/>
                  <a:ext cx="378" cy="206"/>
                </a:xfrm>
                <a:custGeom>
                  <a:avLst/>
                  <a:gdLst>
                    <a:gd name="T0" fmla="*/ 0 w 378"/>
                    <a:gd name="T1" fmla="*/ 132 h 206"/>
                    <a:gd name="T2" fmla="*/ 0 w 378"/>
                    <a:gd name="T3" fmla="*/ 70 h 206"/>
                    <a:gd name="T4" fmla="*/ 14 w 378"/>
                    <a:gd name="T5" fmla="*/ 82 h 206"/>
                    <a:gd name="T6" fmla="*/ 14 w 378"/>
                    <a:gd name="T7" fmla="*/ 118 h 206"/>
                    <a:gd name="T8" fmla="*/ 37 w 378"/>
                    <a:gd name="T9" fmla="*/ 131 h 206"/>
                    <a:gd name="T10" fmla="*/ 37 w 378"/>
                    <a:gd name="T11" fmla="*/ 69 h 206"/>
                    <a:gd name="T12" fmla="*/ 14 w 378"/>
                    <a:gd name="T13" fmla="*/ 82 h 206"/>
                    <a:gd name="T14" fmla="*/ 0 w 378"/>
                    <a:gd name="T15" fmla="*/ 70 h 206"/>
                    <a:gd name="T16" fmla="*/ 35 w 378"/>
                    <a:gd name="T17" fmla="*/ 48 h 206"/>
                    <a:gd name="T18" fmla="*/ 36 w 378"/>
                    <a:gd name="T19" fmla="*/ 37 h 206"/>
                    <a:gd name="T20" fmla="*/ 48 w 378"/>
                    <a:gd name="T21" fmla="*/ 33 h 206"/>
                    <a:gd name="T22" fmla="*/ 48 w 378"/>
                    <a:gd name="T23" fmla="*/ 14 h 206"/>
                    <a:gd name="T24" fmla="*/ 57 w 378"/>
                    <a:gd name="T25" fmla="*/ 14 h 206"/>
                    <a:gd name="T26" fmla="*/ 57 w 378"/>
                    <a:gd name="T27" fmla="*/ 7 h 206"/>
                    <a:gd name="T28" fmla="*/ 57 w 378"/>
                    <a:gd name="T29" fmla="*/ 0 h 206"/>
                    <a:gd name="T30" fmla="*/ 110 w 378"/>
                    <a:gd name="T31" fmla="*/ 0 h 206"/>
                    <a:gd name="T32" fmla="*/ 110 w 378"/>
                    <a:gd name="T33" fmla="*/ 14 h 206"/>
                    <a:gd name="T34" fmla="*/ 121 w 378"/>
                    <a:gd name="T35" fmla="*/ 14 h 206"/>
                    <a:gd name="T36" fmla="*/ 121 w 378"/>
                    <a:gd name="T37" fmla="*/ 32 h 206"/>
                    <a:gd name="T38" fmla="*/ 134 w 378"/>
                    <a:gd name="T39" fmla="*/ 37 h 206"/>
                    <a:gd name="T40" fmla="*/ 134 w 378"/>
                    <a:gd name="T41" fmla="*/ 46 h 206"/>
                    <a:gd name="T42" fmla="*/ 161 w 378"/>
                    <a:gd name="T43" fmla="*/ 47 h 206"/>
                    <a:gd name="T44" fmla="*/ 161 w 378"/>
                    <a:gd name="T45" fmla="*/ 53 h 206"/>
                    <a:gd name="T46" fmla="*/ 165 w 378"/>
                    <a:gd name="T47" fmla="*/ 56 h 206"/>
                    <a:gd name="T48" fmla="*/ 192 w 378"/>
                    <a:gd name="T49" fmla="*/ 56 h 206"/>
                    <a:gd name="T50" fmla="*/ 192 w 378"/>
                    <a:gd name="T51" fmla="*/ 67 h 206"/>
                    <a:gd name="T52" fmla="*/ 352 w 378"/>
                    <a:gd name="T53" fmla="*/ 66 h 206"/>
                    <a:gd name="T54" fmla="*/ 377 w 378"/>
                    <a:gd name="T55" fmla="*/ 94 h 206"/>
                    <a:gd name="T56" fmla="*/ 349 w 378"/>
                    <a:gd name="T57" fmla="*/ 129 h 206"/>
                    <a:gd name="T58" fmla="*/ 341 w 378"/>
                    <a:gd name="T59" fmla="*/ 116 h 206"/>
                    <a:gd name="T60" fmla="*/ 331 w 378"/>
                    <a:gd name="T61" fmla="*/ 116 h 206"/>
                    <a:gd name="T62" fmla="*/ 323 w 378"/>
                    <a:gd name="T63" fmla="*/ 129 h 206"/>
                    <a:gd name="T64" fmla="*/ 316 w 378"/>
                    <a:gd name="T65" fmla="*/ 116 h 206"/>
                    <a:gd name="T66" fmla="*/ 313 w 378"/>
                    <a:gd name="T67" fmla="*/ 118 h 206"/>
                    <a:gd name="T68" fmla="*/ 306 w 378"/>
                    <a:gd name="T69" fmla="*/ 129 h 206"/>
                    <a:gd name="T70" fmla="*/ 286 w 378"/>
                    <a:gd name="T71" fmla="*/ 131 h 206"/>
                    <a:gd name="T72" fmla="*/ 284 w 378"/>
                    <a:gd name="T73" fmla="*/ 132 h 206"/>
                    <a:gd name="T74" fmla="*/ 272 w 378"/>
                    <a:gd name="T75" fmla="*/ 116 h 206"/>
                    <a:gd name="T76" fmla="*/ 261 w 378"/>
                    <a:gd name="T77" fmla="*/ 116 h 206"/>
                    <a:gd name="T78" fmla="*/ 249 w 378"/>
                    <a:gd name="T79" fmla="*/ 129 h 206"/>
                    <a:gd name="T80" fmla="*/ 238 w 378"/>
                    <a:gd name="T81" fmla="*/ 116 h 206"/>
                    <a:gd name="T82" fmla="*/ 227 w 378"/>
                    <a:gd name="T83" fmla="*/ 116 h 206"/>
                    <a:gd name="T84" fmla="*/ 213 w 378"/>
                    <a:gd name="T85" fmla="*/ 129 h 206"/>
                    <a:gd name="T86" fmla="*/ 190 w 378"/>
                    <a:gd name="T87" fmla="*/ 131 h 206"/>
                    <a:gd name="T88" fmla="*/ 190 w 378"/>
                    <a:gd name="T89" fmla="*/ 146 h 206"/>
                    <a:gd name="T90" fmla="*/ 160 w 378"/>
                    <a:gd name="T91" fmla="*/ 146 h 206"/>
                    <a:gd name="T92" fmla="*/ 160 w 378"/>
                    <a:gd name="T93" fmla="*/ 155 h 206"/>
                    <a:gd name="T94" fmla="*/ 133 w 378"/>
                    <a:gd name="T95" fmla="*/ 155 h 206"/>
                    <a:gd name="T96" fmla="*/ 133 w 378"/>
                    <a:gd name="T97" fmla="*/ 165 h 206"/>
                    <a:gd name="T98" fmla="*/ 120 w 378"/>
                    <a:gd name="T99" fmla="*/ 170 h 206"/>
                    <a:gd name="T100" fmla="*/ 120 w 378"/>
                    <a:gd name="T101" fmla="*/ 190 h 206"/>
                    <a:gd name="T102" fmla="*/ 109 w 378"/>
                    <a:gd name="T103" fmla="*/ 190 h 206"/>
                    <a:gd name="T104" fmla="*/ 109 w 378"/>
                    <a:gd name="T105" fmla="*/ 205 h 206"/>
                    <a:gd name="T106" fmla="*/ 55 w 378"/>
                    <a:gd name="T107" fmla="*/ 205 h 206"/>
                    <a:gd name="T108" fmla="*/ 55 w 378"/>
                    <a:gd name="T109" fmla="*/ 190 h 206"/>
                    <a:gd name="T110" fmla="*/ 48 w 378"/>
                    <a:gd name="T111" fmla="*/ 190 h 206"/>
                    <a:gd name="T112" fmla="*/ 48 w 378"/>
                    <a:gd name="T113" fmla="*/ 173 h 206"/>
                    <a:gd name="T114" fmla="*/ 44 w 378"/>
                    <a:gd name="T115" fmla="*/ 169 h 206"/>
                    <a:gd name="T116" fmla="*/ 36 w 378"/>
                    <a:gd name="T117" fmla="*/ 165 h 206"/>
                    <a:gd name="T118" fmla="*/ 36 w 378"/>
                    <a:gd name="T119" fmla="*/ 155 h 206"/>
                    <a:gd name="T120" fmla="*/ 0 w 378"/>
                    <a:gd name="T121" fmla="*/ 132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" name="Freeform 85"/>
                <p:cNvSpPr>
                  <a:spLocks/>
                </p:cNvSpPr>
                <p:nvPr/>
              </p:nvSpPr>
              <p:spPr bwMode="auto">
                <a:xfrm>
                  <a:off x="3023" y="972"/>
                  <a:ext cx="378" cy="206"/>
                </a:xfrm>
                <a:custGeom>
                  <a:avLst/>
                  <a:gdLst>
                    <a:gd name="T0" fmla="*/ 0 w 378"/>
                    <a:gd name="T1" fmla="*/ 131 h 206"/>
                    <a:gd name="T2" fmla="*/ 0 w 378"/>
                    <a:gd name="T3" fmla="*/ 69 h 206"/>
                    <a:gd name="T4" fmla="*/ 14 w 378"/>
                    <a:gd name="T5" fmla="*/ 81 h 206"/>
                    <a:gd name="T6" fmla="*/ 14 w 378"/>
                    <a:gd name="T7" fmla="*/ 117 h 206"/>
                    <a:gd name="T8" fmla="*/ 37 w 378"/>
                    <a:gd name="T9" fmla="*/ 131 h 206"/>
                    <a:gd name="T10" fmla="*/ 37 w 378"/>
                    <a:gd name="T11" fmla="*/ 69 h 206"/>
                    <a:gd name="T12" fmla="*/ 14 w 378"/>
                    <a:gd name="T13" fmla="*/ 81 h 206"/>
                    <a:gd name="T14" fmla="*/ 0 w 378"/>
                    <a:gd name="T15" fmla="*/ 69 h 206"/>
                    <a:gd name="T16" fmla="*/ 36 w 378"/>
                    <a:gd name="T17" fmla="*/ 47 h 206"/>
                    <a:gd name="T18" fmla="*/ 36 w 378"/>
                    <a:gd name="T19" fmla="*/ 36 h 206"/>
                    <a:gd name="T20" fmla="*/ 48 w 378"/>
                    <a:gd name="T21" fmla="*/ 32 h 206"/>
                    <a:gd name="T22" fmla="*/ 48 w 378"/>
                    <a:gd name="T23" fmla="*/ 13 h 206"/>
                    <a:gd name="T24" fmla="*/ 57 w 378"/>
                    <a:gd name="T25" fmla="*/ 13 h 206"/>
                    <a:gd name="T26" fmla="*/ 57 w 378"/>
                    <a:gd name="T27" fmla="*/ 6 h 206"/>
                    <a:gd name="T28" fmla="*/ 57 w 378"/>
                    <a:gd name="T29" fmla="*/ 0 h 206"/>
                    <a:gd name="T30" fmla="*/ 109 w 378"/>
                    <a:gd name="T31" fmla="*/ 0 h 206"/>
                    <a:gd name="T32" fmla="*/ 110 w 378"/>
                    <a:gd name="T33" fmla="*/ 13 h 206"/>
                    <a:gd name="T34" fmla="*/ 121 w 378"/>
                    <a:gd name="T35" fmla="*/ 14 h 206"/>
                    <a:gd name="T36" fmla="*/ 121 w 378"/>
                    <a:gd name="T37" fmla="*/ 31 h 206"/>
                    <a:gd name="T38" fmla="*/ 134 w 378"/>
                    <a:gd name="T39" fmla="*/ 36 h 206"/>
                    <a:gd name="T40" fmla="*/ 134 w 378"/>
                    <a:gd name="T41" fmla="*/ 46 h 206"/>
                    <a:gd name="T42" fmla="*/ 161 w 378"/>
                    <a:gd name="T43" fmla="*/ 46 h 206"/>
                    <a:gd name="T44" fmla="*/ 161 w 378"/>
                    <a:gd name="T45" fmla="*/ 53 h 206"/>
                    <a:gd name="T46" fmla="*/ 163 w 378"/>
                    <a:gd name="T47" fmla="*/ 54 h 206"/>
                    <a:gd name="T48" fmla="*/ 192 w 378"/>
                    <a:gd name="T49" fmla="*/ 54 h 206"/>
                    <a:gd name="T50" fmla="*/ 192 w 378"/>
                    <a:gd name="T51" fmla="*/ 66 h 206"/>
                    <a:gd name="T52" fmla="*/ 352 w 378"/>
                    <a:gd name="T53" fmla="*/ 66 h 206"/>
                    <a:gd name="T54" fmla="*/ 377 w 378"/>
                    <a:gd name="T55" fmla="*/ 93 h 206"/>
                    <a:gd name="T56" fmla="*/ 348 w 378"/>
                    <a:gd name="T57" fmla="*/ 128 h 206"/>
                    <a:gd name="T58" fmla="*/ 341 w 378"/>
                    <a:gd name="T59" fmla="*/ 115 h 206"/>
                    <a:gd name="T60" fmla="*/ 331 w 378"/>
                    <a:gd name="T61" fmla="*/ 115 h 206"/>
                    <a:gd name="T62" fmla="*/ 323 w 378"/>
                    <a:gd name="T63" fmla="*/ 128 h 206"/>
                    <a:gd name="T64" fmla="*/ 316 w 378"/>
                    <a:gd name="T65" fmla="*/ 115 h 206"/>
                    <a:gd name="T66" fmla="*/ 313 w 378"/>
                    <a:gd name="T67" fmla="*/ 117 h 206"/>
                    <a:gd name="T68" fmla="*/ 306 w 378"/>
                    <a:gd name="T69" fmla="*/ 128 h 206"/>
                    <a:gd name="T70" fmla="*/ 285 w 378"/>
                    <a:gd name="T71" fmla="*/ 130 h 206"/>
                    <a:gd name="T72" fmla="*/ 284 w 378"/>
                    <a:gd name="T73" fmla="*/ 131 h 206"/>
                    <a:gd name="T74" fmla="*/ 272 w 378"/>
                    <a:gd name="T75" fmla="*/ 115 h 206"/>
                    <a:gd name="T76" fmla="*/ 261 w 378"/>
                    <a:gd name="T77" fmla="*/ 115 h 206"/>
                    <a:gd name="T78" fmla="*/ 249 w 378"/>
                    <a:gd name="T79" fmla="*/ 128 h 206"/>
                    <a:gd name="T80" fmla="*/ 238 w 378"/>
                    <a:gd name="T81" fmla="*/ 115 h 206"/>
                    <a:gd name="T82" fmla="*/ 227 w 378"/>
                    <a:gd name="T83" fmla="*/ 115 h 206"/>
                    <a:gd name="T84" fmla="*/ 213 w 378"/>
                    <a:gd name="T85" fmla="*/ 128 h 206"/>
                    <a:gd name="T86" fmla="*/ 190 w 378"/>
                    <a:gd name="T87" fmla="*/ 130 h 206"/>
                    <a:gd name="T88" fmla="*/ 190 w 378"/>
                    <a:gd name="T89" fmla="*/ 145 h 206"/>
                    <a:gd name="T90" fmla="*/ 160 w 378"/>
                    <a:gd name="T91" fmla="*/ 145 h 206"/>
                    <a:gd name="T92" fmla="*/ 160 w 378"/>
                    <a:gd name="T93" fmla="*/ 154 h 206"/>
                    <a:gd name="T94" fmla="*/ 133 w 378"/>
                    <a:gd name="T95" fmla="*/ 154 h 206"/>
                    <a:gd name="T96" fmla="*/ 133 w 378"/>
                    <a:gd name="T97" fmla="*/ 164 h 206"/>
                    <a:gd name="T98" fmla="*/ 120 w 378"/>
                    <a:gd name="T99" fmla="*/ 169 h 206"/>
                    <a:gd name="T100" fmla="*/ 120 w 378"/>
                    <a:gd name="T101" fmla="*/ 189 h 206"/>
                    <a:gd name="T102" fmla="*/ 109 w 378"/>
                    <a:gd name="T103" fmla="*/ 189 h 206"/>
                    <a:gd name="T104" fmla="*/ 109 w 378"/>
                    <a:gd name="T105" fmla="*/ 205 h 206"/>
                    <a:gd name="T106" fmla="*/ 55 w 378"/>
                    <a:gd name="T107" fmla="*/ 205 h 206"/>
                    <a:gd name="T108" fmla="*/ 55 w 378"/>
                    <a:gd name="T109" fmla="*/ 189 h 206"/>
                    <a:gd name="T110" fmla="*/ 48 w 378"/>
                    <a:gd name="T111" fmla="*/ 189 h 206"/>
                    <a:gd name="T112" fmla="*/ 48 w 378"/>
                    <a:gd name="T113" fmla="*/ 172 h 206"/>
                    <a:gd name="T114" fmla="*/ 44 w 378"/>
                    <a:gd name="T115" fmla="*/ 168 h 206"/>
                    <a:gd name="T116" fmla="*/ 36 w 378"/>
                    <a:gd name="T117" fmla="*/ 164 h 206"/>
                    <a:gd name="T118" fmla="*/ 36 w 378"/>
                    <a:gd name="T119" fmla="*/ 154 h 206"/>
                    <a:gd name="T120" fmla="*/ 0 w 378"/>
                    <a:gd name="T121" fmla="*/ 13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1"/>
                      </a:moveTo>
                      <a:lnTo>
                        <a:pt x="0" y="69"/>
                      </a:lnTo>
                      <a:lnTo>
                        <a:pt x="14" y="81"/>
                      </a:lnTo>
                      <a:lnTo>
                        <a:pt x="14" y="117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1"/>
                      </a:lnTo>
                      <a:lnTo>
                        <a:pt x="0" y="69"/>
                      </a:lnTo>
                      <a:lnTo>
                        <a:pt x="36" y="47"/>
                      </a:lnTo>
                      <a:lnTo>
                        <a:pt x="36" y="36"/>
                      </a:lnTo>
                      <a:lnTo>
                        <a:pt x="48" y="32"/>
                      </a:lnTo>
                      <a:lnTo>
                        <a:pt x="48" y="13"/>
                      </a:lnTo>
                      <a:lnTo>
                        <a:pt x="57" y="13"/>
                      </a:lnTo>
                      <a:lnTo>
                        <a:pt x="57" y="6"/>
                      </a:lnTo>
                      <a:lnTo>
                        <a:pt x="57" y="0"/>
                      </a:lnTo>
                      <a:lnTo>
                        <a:pt x="109" y="0"/>
                      </a:lnTo>
                      <a:lnTo>
                        <a:pt x="110" y="13"/>
                      </a:lnTo>
                      <a:lnTo>
                        <a:pt x="121" y="14"/>
                      </a:lnTo>
                      <a:lnTo>
                        <a:pt x="121" y="31"/>
                      </a:lnTo>
                      <a:lnTo>
                        <a:pt x="134" y="36"/>
                      </a:lnTo>
                      <a:lnTo>
                        <a:pt x="134" y="46"/>
                      </a:lnTo>
                      <a:lnTo>
                        <a:pt x="161" y="46"/>
                      </a:lnTo>
                      <a:lnTo>
                        <a:pt x="161" y="53"/>
                      </a:lnTo>
                      <a:lnTo>
                        <a:pt x="163" y="54"/>
                      </a:lnTo>
                      <a:lnTo>
                        <a:pt x="192" y="54"/>
                      </a:lnTo>
                      <a:lnTo>
                        <a:pt x="192" y="66"/>
                      </a:lnTo>
                      <a:lnTo>
                        <a:pt x="352" y="66"/>
                      </a:lnTo>
                      <a:lnTo>
                        <a:pt x="377" y="93"/>
                      </a:lnTo>
                      <a:lnTo>
                        <a:pt x="348" y="128"/>
                      </a:lnTo>
                      <a:lnTo>
                        <a:pt x="341" y="115"/>
                      </a:lnTo>
                      <a:lnTo>
                        <a:pt x="331" y="115"/>
                      </a:lnTo>
                      <a:lnTo>
                        <a:pt x="323" y="128"/>
                      </a:lnTo>
                      <a:lnTo>
                        <a:pt x="316" y="115"/>
                      </a:lnTo>
                      <a:lnTo>
                        <a:pt x="313" y="117"/>
                      </a:lnTo>
                      <a:lnTo>
                        <a:pt x="306" y="128"/>
                      </a:lnTo>
                      <a:lnTo>
                        <a:pt x="285" y="130"/>
                      </a:lnTo>
                      <a:lnTo>
                        <a:pt x="284" y="131"/>
                      </a:lnTo>
                      <a:lnTo>
                        <a:pt x="272" y="115"/>
                      </a:lnTo>
                      <a:lnTo>
                        <a:pt x="261" y="115"/>
                      </a:lnTo>
                      <a:lnTo>
                        <a:pt x="249" y="128"/>
                      </a:lnTo>
                      <a:lnTo>
                        <a:pt x="238" y="115"/>
                      </a:lnTo>
                      <a:lnTo>
                        <a:pt x="227" y="115"/>
                      </a:lnTo>
                      <a:lnTo>
                        <a:pt x="213" y="128"/>
                      </a:lnTo>
                      <a:lnTo>
                        <a:pt x="190" y="130"/>
                      </a:lnTo>
                      <a:lnTo>
                        <a:pt x="190" y="145"/>
                      </a:lnTo>
                      <a:lnTo>
                        <a:pt x="160" y="145"/>
                      </a:lnTo>
                      <a:lnTo>
                        <a:pt x="160" y="154"/>
                      </a:lnTo>
                      <a:lnTo>
                        <a:pt x="133" y="154"/>
                      </a:lnTo>
                      <a:lnTo>
                        <a:pt x="133" y="164"/>
                      </a:lnTo>
                      <a:lnTo>
                        <a:pt x="120" y="169"/>
                      </a:lnTo>
                      <a:lnTo>
                        <a:pt x="120" y="189"/>
                      </a:lnTo>
                      <a:lnTo>
                        <a:pt x="109" y="189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89"/>
                      </a:lnTo>
                      <a:lnTo>
                        <a:pt x="48" y="189"/>
                      </a:lnTo>
                      <a:lnTo>
                        <a:pt x="48" y="172"/>
                      </a:lnTo>
                      <a:lnTo>
                        <a:pt x="44" y="168"/>
                      </a:lnTo>
                      <a:lnTo>
                        <a:pt x="36" y="164"/>
                      </a:lnTo>
                      <a:lnTo>
                        <a:pt x="36" y="154"/>
                      </a:lnTo>
                      <a:lnTo>
                        <a:pt x="0" y="131"/>
                      </a:lnTo>
                    </a:path>
                  </a:pathLst>
                </a:custGeom>
                <a:solidFill>
                  <a:srgbClr val="B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03" name="Group 86"/>
                <p:cNvGrpSpPr>
                  <a:grpSpLocks/>
                </p:cNvGrpSpPr>
                <p:nvPr/>
              </p:nvGrpSpPr>
              <p:grpSpPr bwMode="auto">
                <a:xfrm>
                  <a:off x="3083" y="991"/>
                  <a:ext cx="45" cy="157"/>
                  <a:chOff x="3083" y="991"/>
                  <a:chExt cx="45" cy="157"/>
                </a:xfrm>
              </p:grpSpPr>
              <p:sp>
                <p:nvSpPr>
                  <p:cNvPr id="115" name="Freeform 87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6" name="Freeform 88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04" name="Rectangle 89"/>
                <p:cNvSpPr>
                  <a:spLocks noChangeArrowheads="1"/>
                </p:cNvSpPr>
                <p:nvPr/>
              </p:nvSpPr>
              <p:spPr bwMode="auto">
                <a:xfrm>
                  <a:off x="3077" y="987"/>
                  <a:ext cx="19" cy="175"/>
                </a:xfrm>
                <a:prstGeom prst="rect">
                  <a:avLst/>
                </a:pr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5" name="Rectangle 90"/>
                <p:cNvSpPr>
                  <a:spLocks noChangeArrowheads="1"/>
                </p:cNvSpPr>
                <p:nvPr/>
              </p:nvSpPr>
              <p:spPr bwMode="auto">
                <a:xfrm>
                  <a:off x="3069" y="1008"/>
                  <a:ext cx="18" cy="135"/>
                </a:xfrm>
                <a:prstGeom prst="rect">
                  <a:avLst/>
                </a:pr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grpSp>
              <p:nvGrpSpPr>
                <p:cNvPr id="106" name="Group 91"/>
                <p:cNvGrpSpPr>
                  <a:grpSpLocks/>
                </p:cNvGrpSpPr>
                <p:nvPr/>
              </p:nvGrpSpPr>
              <p:grpSpPr bwMode="auto">
                <a:xfrm>
                  <a:off x="3132" y="986"/>
                  <a:ext cx="268" cy="176"/>
                  <a:chOff x="3132" y="986"/>
                  <a:chExt cx="268" cy="176"/>
                </a:xfrm>
              </p:grpSpPr>
              <p:sp>
                <p:nvSpPr>
                  <p:cNvPr id="107" name="Freeform 92"/>
                  <p:cNvSpPr>
                    <a:spLocks/>
                  </p:cNvSpPr>
                  <p:nvPr/>
                </p:nvSpPr>
                <p:spPr bwMode="auto">
                  <a:xfrm>
                    <a:off x="3183" y="1078"/>
                    <a:ext cx="208" cy="17"/>
                  </a:xfrm>
                  <a:custGeom>
                    <a:avLst/>
                    <a:gdLst>
                      <a:gd name="T0" fmla="*/ 0 w 208"/>
                      <a:gd name="T1" fmla="*/ 0 h 17"/>
                      <a:gd name="T2" fmla="*/ 207 w 208"/>
                      <a:gd name="T3" fmla="*/ 1 h 17"/>
                      <a:gd name="T4" fmla="*/ 204 w 208"/>
                      <a:gd name="T5" fmla="*/ 14 h 17"/>
                      <a:gd name="T6" fmla="*/ 7 w 208"/>
                      <a:gd name="T7" fmla="*/ 16 h 17"/>
                      <a:gd name="T8" fmla="*/ 0 w 20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7"/>
                      <a:gd name="T17" fmla="*/ 208 w 20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7">
                        <a:moveTo>
                          <a:pt x="0" y="0"/>
                        </a:moveTo>
                        <a:lnTo>
                          <a:pt x="207" y="1"/>
                        </a:lnTo>
                        <a:lnTo>
                          <a:pt x="204" y="14"/>
                        </a:lnTo>
                        <a:lnTo>
                          <a:pt x="7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8" name="Freeform 93"/>
                  <p:cNvSpPr>
                    <a:spLocks/>
                  </p:cNvSpPr>
                  <p:nvPr/>
                </p:nvSpPr>
                <p:spPr bwMode="auto">
                  <a:xfrm>
                    <a:off x="3189" y="1050"/>
                    <a:ext cx="202" cy="18"/>
                  </a:xfrm>
                  <a:custGeom>
                    <a:avLst/>
                    <a:gdLst>
                      <a:gd name="T0" fmla="*/ 0 w 202"/>
                      <a:gd name="T1" fmla="*/ 3 h 18"/>
                      <a:gd name="T2" fmla="*/ 198 w 202"/>
                      <a:gd name="T3" fmla="*/ 0 h 18"/>
                      <a:gd name="T4" fmla="*/ 201 w 202"/>
                      <a:gd name="T5" fmla="*/ 15 h 18"/>
                      <a:gd name="T6" fmla="*/ 17 w 202"/>
                      <a:gd name="T7" fmla="*/ 17 h 18"/>
                      <a:gd name="T8" fmla="*/ 0 w 202"/>
                      <a:gd name="T9" fmla="*/ 3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18"/>
                      <a:gd name="T17" fmla="*/ 202 w 202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18">
                        <a:moveTo>
                          <a:pt x="0" y="3"/>
                        </a:moveTo>
                        <a:lnTo>
                          <a:pt x="198" y="0"/>
                        </a:lnTo>
                        <a:lnTo>
                          <a:pt x="201" y="15"/>
                        </a:lnTo>
                        <a:lnTo>
                          <a:pt x="17" y="17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0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3132" y="986"/>
                    <a:ext cx="268" cy="176"/>
                    <a:chOff x="3132" y="986"/>
                    <a:chExt cx="268" cy="176"/>
                  </a:xfrm>
                </p:grpSpPr>
                <p:sp>
                  <p:nvSpPr>
                    <p:cNvPr id="110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986"/>
                      <a:ext cx="18" cy="176"/>
                    </a:xfrm>
                    <a:prstGeom prst="rect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11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7" y="1018"/>
                      <a:ext cx="19" cy="108"/>
                    </a:xfrm>
                    <a:prstGeom prst="rect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12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190" y="1052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13 w 210"/>
                        <a:gd name="T3" fmla="*/ 4 h 18"/>
                        <a:gd name="T4" fmla="*/ 25 w 210"/>
                        <a:gd name="T5" fmla="*/ 10 h 18"/>
                        <a:gd name="T6" fmla="*/ 205 w 210"/>
                        <a:gd name="T7" fmla="*/ 10 h 18"/>
                        <a:gd name="T8" fmla="*/ 209 w 210"/>
                        <a:gd name="T9" fmla="*/ 16 h 18"/>
                        <a:gd name="T10" fmla="*/ 21 w 210"/>
                        <a:gd name="T11" fmla="*/ 17 h 18"/>
                        <a:gd name="T12" fmla="*/ 0 w 210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0"/>
                        <a:gd name="T22" fmla="*/ 0 h 18"/>
                        <a:gd name="T23" fmla="*/ 210 w 210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13" y="4"/>
                          </a:lnTo>
                          <a:lnTo>
                            <a:pt x="25" y="10"/>
                          </a:lnTo>
                          <a:lnTo>
                            <a:pt x="205" y="10"/>
                          </a:lnTo>
                          <a:lnTo>
                            <a:pt x="209" y="16"/>
                          </a:lnTo>
                          <a:lnTo>
                            <a:pt x="21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3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183" y="1023"/>
                      <a:ext cx="33" cy="95"/>
                    </a:xfrm>
                    <a:custGeom>
                      <a:avLst/>
                      <a:gdLst>
                        <a:gd name="T0" fmla="*/ 32 w 33"/>
                        <a:gd name="T1" fmla="*/ 78 h 95"/>
                        <a:gd name="T2" fmla="*/ 25 w 33"/>
                        <a:gd name="T3" fmla="*/ 84 h 95"/>
                        <a:gd name="T4" fmla="*/ 4 w 33"/>
                        <a:gd name="T5" fmla="*/ 84 h 95"/>
                        <a:gd name="T6" fmla="*/ 4 w 33"/>
                        <a:gd name="T7" fmla="*/ 94 h 95"/>
                        <a:gd name="T8" fmla="*/ 0 w 33"/>
                        <a:gd name="T9" fmla="*/ 94 h 95"/>
                        <a:gd name="T10" fmla="*/ 0 w 33"/>
                        <a:gd name="T11" fmla="*/ 0 h 95"/>
                        <a:gd name="T12" fmla="*/ 4 w 33"/>
                        <a:gd name="T13" fmla="*/ 3 h 95"/>
                        <a:gd name="T14" fmla="*/ 4 w 33"/>
                        <a:gd name="T15" fmla="*/ 53 h 95"/>
                        <a:gd name="T16" fmla="*/ 10 w 33"/>
                        <a:gd name="T17" fmla="*/ 57 h 95"/>
                        <a:gd name="T18" fmla="*/ 10 w 33"/>
                        <a:gd name="T19" fmla="*/ 76 h 95"/>
                        <a:gd name="T20" fmla="*/ 32 w 33"/>
                        <a:gd name="T21" fmla="*/ 78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3"/>
                        <a:gd name="T34" fmla="*/ 0 h 95"/>
                        <a:gd name="T35" fmla="*/ 33 w 33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3" h="95">
                          <a:moveTo>
                            <a:pt x="32" y="78"/>
                          </a:moveTo>
                          <a:lnTo>
                            <a:pt x="25" y="84"/>
                          </a:lnTo>
                          <a:lnTo>
                            <a:pt x="4" y="84"/>
                          </a:lnTo>
                          <a:lnTo>
                            <a:pt x="4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lnTo>
                            <a:pt x="4" y="3"/>
                          </a:lnTo>
                          <a:lnTo>
                            <a:pt x="4" y="53"/>
                          </a:lnTo>
                          <a:lnTo>
                            <a:pt x="10" y="57"/>
                          </a:lnTo>
                          <a:lnTo>
                            <a:pt x="10" y="76"/>
                          </a:lnTo>
                          <a:lnTo>
                            <a:pt x="32" y="78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4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141" y="1001"/>
                      <a:ext cx="20" cy="140"/>
                    </a:xfrm>
                    <a:custGeom>
                      <a:avLst/>
                      <a:gdLst>
                        <a:gd name="T0" fmla="*/ 1 w 20"/>
                        <a:gd name="T1" fmla="*/ 139 h 140"/>
                        <a:gd name="T2" fmla="*/ 0 w 20"/>
                        <a:gd name="T3" fmla="*/ 0 h 140"/>
                        <a:gd name="T4" fmla="*/ 18 w 20"/>
                        <a:gd name="T5" fmla="*/ 2 h 140"/>
                        <a:gd name="T6" fmla="*/ 19 w 20"/>
                        <a:gd name="T7" fmla="*/ 138 h 140"/>
                        <a:gd name="T8" fmla="*/ 1 w 20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40"/>
                        <a:gd name="T17" fmla="*/ 20 w 20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40">
                          <a:moveTo>
                            <a:pt x="1" y="139"/>
                          </a:moveTo>
                          <a:lnTo>
                            <a:pt x="0" y="0"/>
                          </a:lnTo>
                          <a:lnTo>
                            <a:pt x="18" y="2"/>
                          </a:lnTo>
                          <a:lnTo>
                            <a:pt x="19" y="138"/>
                          </a:lnTo>
                          <a:lnTo>
                            <a:pt x="1" y="139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478338" y="4392613"/>
              <a:ext cx="874712" cy="1252537"/>
              <a:chOff x="2821" y="2767"/>
              <a:chExt cx="551" cy="789"/>
            </a:xfrm>
          </p:grpSpPr>
          <p:pic>
            <p:nvPicPr>
              <p:cNvPr id="95" name="Picture 1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1" y="2767"/>
                <a:ext cx="397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Rectangle 102"/>
              <p:cNvSpPr>
                <a:spLocks noChangeArrowheads="1"/>
              </p:cNvSpPr>
              <p:nvPr/>
            </p:nvSpPr>
            <p:spPr bwMode="auto">
              <a:xfrm>
                <a:off x="2821" y="3393"/>
                <a:ext cx="551" cy="163"/>
              </a:xfrm>
              <a:prstGeom prst="rect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>
                    <a:solidFill>
                      <a:srgbClr val="FFFF00"/>
                    </a:solidFill>
                  </a:rPr>
                  <a:t>Signature</a:t>
                </a:r>
              </a:p>
            </p:txBody>
          </p:sp>
          <p:pic>
            <p:nvPicPr>
              <p:cNvPr id="97" name="Picture 10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" y="3205"/>
                <a:ext cx="144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3181350" y="2592388"/>
              <a:ext cx="1281113" cy="981075"/>
              <a:chOff x="2004" y="1633"/>
              <a:chExt cx="807" cy="618"/>
            </a:xfrm>
          </p:grpSpPr>
          <p:pic>
            <p:nvPicPr>
              <p:cNvPr id="76" name="Picture 1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9" y="1633"/>
                <a:ext cx="245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AutoShape 106"/>
              <p:cNvSpPr>
                <a:spLocks noChangeArrowheads="1"/>
              </p:cNvSpPr>
              <p:nvPr/>
            </p:nvSpPr>
            <p:spPr bwMode="auto">
              <a:xfrm>
                <a:off x="2004" y="1904"/>
                <a:ext cx="807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2 w 21600"/>
                  <a:gd name="T13" fmla="*/ 5422 h 21600"/>
                  <a:gd name="T14" fmla="*/ 18897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rgbClr val="3333FF"/>
                    </a:solidFill>
                  </a:rPr>
                  <a:t>Decryption</a:t>
                </a:r>
              </a:p>
            </p:txBody>
          </p:sp>
          <p:grpSp>
            <p:nvGrpSpPr>
              <p:cNvPr id="78" name="Group 107"/>
              <p:cNvGrpSpPr>
                <a:grpSpLocks/>
              </p:cNvGrpSpPr>
              <p:nvPr/>
            </p:nvGrpSpPr>
            <p:grpSpPr bwMode="auto">
              <a:xfrm>
                <a:off x="2197" y="2104"/>
                <a:ext cx="310" cy="147"/>
                <a:chOff x="3021" y="972"/>
                <a:chExt cx="380" cy="210"/>
              </a:xfrm>
            </p:grpSpPr>
            <p:sp>
              <p:nvSpPr>
                <p:cNvPr id="79" name="Freeform 108"/>
                <p:cNvSpPr>
                  <a:spLocks/>
                </p:cNvSpPr>
                <p:nvPr/>
              </p:nvSpPr>
              <p:spPr bwMode="auto">
                <a:xfrm>
                  <a:off x="3021" y="976"/>
                  <a:ext cx="378" cy="206"/>
                </a:xfrm>
                <a:custGeom>
                  <a:avLst/>
                  <a:gdLst>
                    <a:gd name="T0" fmla="*/ 0 w 378"/>
                    <a:gd name="T1" fmla="*/ 132 h 206"/>
                    <a:gd name="T2" fmla="*/ 0 w 378"/>
                    <a:gd name="T3" fmla="*/ 70 h 206"/>
                    <a:gd name="T4" fmla="*/ 14 w 378"/>
                    <a:gd name="T5" fmla="*/ 82 h 206"/>
                    <a:gd name="T6" fmla="*/ 14 w 378"/>
                    <a:gd name="T7" fmla="*/ 118 h 206"/>
                    <a:gd name="T8" fmla="*/ 37 w 378"/>
                    <a:gd name="T9" fmla="*/ 131 h 206"/>
                    <a:gd name="T10" fmla="*/ 37 w 378"/>
                    <a:gd name="T11" fmla="*/ 69 h 206"/>
                    <a:gd name="T12" fmla="*/ 14 w 378"/>
                    <a:gd name="T13" fmla="*/ 82 h 206"/>
                    <a:gd name="T14" fmla="*/ 0 w 378"/>
                    <a:gd name="T15" fmla="*/ 70 h 206"/>
                    <a:gd name="T16" fmla="*/ 35 w 378"/>
                    <a:gd name="T17" fmla="*/ 48 h 206"/>
                    <a:gd name="T18" fmla="*/ 36 w 378"/>
                    <a:gd name="T19" fmla="*/ 37 h 206"/>
                    <a:gd name="T20" fmla="*/ 48 w 378"/>
                    <a:gd name="T21" fmla="*/ 33 h 206"/>
                    <a:gd name="T22" fmla="*/ 48 w 378"/>
                    <a:gd name="T23" fmla="*/ 14 h 206"/>
                    <a:gd name="T24" fmla="*/ 57 w 378"/>
                    <a:gd name="T25" fmla="*/ 14 h 206"/>
                    <a:gd name="T26" fmla="*/ 57 w 378"/>
                    <a:gd name="T27" fmla="*/ 7 h 206"/>
                    <a:gd name="T28" fmla="*/ 57 w 378"/>
                    <a:gd name="T29" fmla="*/ 0 h 206"/>
                    <a:gd name="T30" fmla="*/ 110 w 378"/>
                    <a:gd name="T31" fmla="*/ 0 h 206"/>
                    <a:gd name="T32" fmla="*/ 110 w 378"/>
                    <a:gd name="T33" fmla="*/ 14 h 206"/>
                    <a:gd name="T34" fmla="*/ 121 w 378"/>
                    <a:gd name="T35" fmla="*/ 14 h 206"/>
                    <a:gd name="T36" fmla="*/ 121 w 378"/>
                    <a:gd name="T37" fmla="*/ 32 h 206"/>
                    <a:gd name="T38" fmla="*/ 134 w 378"/>
                    <a:gd name="T39" fmla="*/ 37 h 206"/>
                    <a:gd name="T40" fmla="*/ 134 w 378"/>
                    <a:gd name="T41" fmla="*/ 46 h 206"/>
                    <a:gd name="T42" fmla="*/ 161 w 378"/>
                    <a:gd name="T43" fmla="*/ 47 h 206"/>
                    <a:gd name="T44" fmla="*/ 161 w 378"/>
                    <a:gd name="T45" fmla="*/ 53 h 206"/>
                    <a:gd name="T46" fmla="*/ 165 w 378"/>
                    <a:gd name="T47" fmla="*/ 56 h 206"/>
                    <a:gd name="T48" fmla="*/ 192 w 378"/>
                    <a:gd name="T49" fmla="*/ 56 h 206"/>
                    <a:gd name="T50" fmla="*/ 192 w 378"/>
                    <a:gd name="T51" fmla="*/ 67 h 206"/>
                    <a:gd name="T52" fmla="*/ 352 w 378"/>
                    <a:gd name="T53" fmla="*/ 66 h 206"/>
                    <a:gd name="T54" fmla="*/ 377 w 378"/>
                    <a:gd name="T55" fmla="*/ 94 h 206"/>
                    <a:gd name="T56" fmla="*/ 349 w 378"/>
                    <a:gd name="T57" fmla="*/ 129 h 206"/>
                    <a:gd name="T58" fmla="*/ 341 w 378"/>
                    <a:gd name="T59" fmla="*/ 116 h 206"/>
                    <a:gd name="T60" fmla="*/ 331 w 378"/>
                    <a:gd name="T61" fmla="*/ 116 h 206"/>
                    <a:gd name="T62" fmla="*/ 323 w 378"/>
                    <a:gd name="T63" fmla="*/ 129 h 206"/>
                    <a:gd name="T64" fmla="*/ 316 w 378"/>
                    <a:gd name="T65" fmla="*/ 116 h 206"/>
                    <a:gd name="T66" fmla="*/ 313 w 378"/>
                    <a:gd name="T67" fmla="*/ 118 h 206"/>
                    <a:gd name="T68" fmla="*/ 306 w 378"/>
                    <a:gd name="T69" fmla="*/ 129 h 206"/>
                    <a:gd name="T70" fmla="*/ 286 w 378"/>
                    <a:gd name="T71" fmla="*/ 131 h 206"/>
                    <a:gd name="T72" fmla="*/ 284 w 378"/>
                    <a:gd name="T73" fmla="*/ 132 h 206"/>
                    <a:gd name="T74" fmla="*/ 272 w 378"/>
                    <a:gd name="T75" fmla="*/ 116 h 206"/>
                    <a:gd name="T76" fmla="*/ 261 w 378"/>
                    <a:gd name="T77" fmla="*/ 116 h 206"/>
                    <a:gd name="T78" fmla="*/ 249 w 378"/>
                    <a:gd name="T79" fmla="*/ 129 h 206"/>
                    <a:gd name="T80" fmla="*/ 238 w 378"/>
                    <a:gd name="T81" fmla="*/ 116 h 206"/>
                    <a:gd name="T82" fmla="*/ 227 w 378"/>
                    <a:gd name="T83" fmla="*/ 116 h 206"/>
                    <a:gd name="T84" fmla="*/ 213 w 378"/>
                    <a:gd name="T85" fmla="*/ 129 h 206"/>
                    <a:gd name="T86" fmla="*/ 190 w 378"/>
                    <a:gd name="T87" fmla="*/ 131 h 206"/>
                    <a:gd name="T88" fmla="*/ 190 w 378"/>
                    <a:gd name="T89" fmla="*/ 146 h 206"/>
                    <a:gd name="T90" fmla="*/ 160 w 378"/>
                    <a:gd name="T91" fmla="*/ 146 h 206"/>
                    <a:gd name="T92" fmla="*/ 160 w 378"/>
                    <a:gd name="T93" fmla="*/ 155 h 206"/>
                    <a:gd name="T94" fmla="*/ 133 w 378"/>
                    <a:gd name="T95" fmla="*/ 155 h 206"/>
                    <a:gd name="T96" fmla="*/ 133 w 378"/>
                    <a:gd name="T97" fmla="*/ 165 h 206"/>
                    <a:gd name="T98" fmla="*/ 120 w 378"/>
                    <a:gd name="T99" fmla="*/ 170 h 206"/>
                    <a:gd name="T100" fmla="*/ 120 w 378"/>
                    <a:gd name="T101" fmla="*/ 190 h 206"/>
                    <a:gd name="T102" fmla="*/ 109 w 378"/>
                    <a:gd name="T103" fmla="*/ 190 h 206"/>
                    <a:gd name="T104" fmla="*/ 109 w 378"/>
                    <a:gd name="T105" fmla="*/ 205 h 206"/>
                    <a:gd name="T106" fmla="*/ 55 w 378"/>
                    <a:gd name="T107" fmla="*/ 205 h 206"/>
                    <a:gd name="T108" fmla="*/ 55 w 378"/>
                    <a:gd name="T109" fmla="*/ 190 h 206"/>
                    <a:gd name="T110" fmla="*/ 48 w 378"/>
                    <a:gd name="T111" fmla="*/ 190 h 206"/>
                    <a:gd name="T112" fmla="*/ 48 w 378"/>
                    <a:gd name="T113" fmla="*/ 173 h 206"/>
                    <a:gd name="T114" fmla="*/ 44 w 378"/>
                    <a:gd name="T115" fmla="*/ 169 h 206"/>
                    <a:gd name="T116" fmla="*/ 36 w 378"/>
                    <a:gd name="T117" fmla="*/ 165 h 206"/>
                    <a:gd name="T118" fmla="*/ 36 w 378"/>
                    <a:gd name="T119" fmla="*/ 155 h 206"/>
                    <a:gd name="T120" fmla="*/ 0 w 378"/>
                    <a:gd name="T121" fmla="*/ 132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0" name="Freeform 109"/>
                <p:cNvSpPr>
                  <a:spLocks/>
                </p:cNvSpPr>
                <p:nvPr/>
              </p:nvSpPr>
              <p:spPr bwMode="auto">
                <a:xfrm>
                  <a:off x="3023" y="972"/>
                  <a:ext cx="378" cy="206"/>
                </a:xfrm>
                <a:custGeom>
                  <a:avLst/>
                  <a:gdLst>
                    <a:gd name="T0" fmla="*/ 0 w 378"/>
                    <a:gd name="T1" fmla="*/ 131 h 206"/>
                    <a:gd name="T2" fmla="*/ 0 w 378"/>
                    <a:gd name="T3" fmla="*/ 69 h 206"/>
                    <a:gd name="T4" fmla="*/ 14 w 378"/>
                    <a:gd name="T5" fmla="*/ 81 h 206"/>
                    <a:gd name="T6" fmla="*/ 14 w 378"/>
                    <a:gd name="T7" fmla="*/ 117 h 206"/>
                    <a:gd name="T8" fmla="*/ 37 w 378"/>
                    <a:gd name="T9" fmla="*/ 131 h 206"/>
                    <a:gd name="T10" fmla="*/ 37 w 378"/>
                    <a:gd name="T11" fmla="*/ 69 h 206"/>
                    <a:gd name="T12" fmla="*/ 14 w 378"/>
                    <a:gd name="T13" fmla="*/ 81 h 206"/>
                    <a:gd name="T14" fmla="*/ 0 w 378"/>
                    <a:gd name="T15" fmla="*/ 69 h 206"/>
                    <a:gd name="T16" fmla="*/ 36 w 378"/>
                    <a:gd name="T17" fmla="*/ 47 h 206"/>
                    <a:gd name="T18" fmla="*/ 36 w 378"/>
                    <a:gd name="T19" fmla="*/ 36 h 206"/>
                    <a:gd name="T20" fmla="*/ 48 w 378"/>
                    <a:gd name="T21" fmla="*/ 32 h 206"/>
                    <a:gd name="T22" fmla="*/ 48 w 378"/>
                    <a:gd name="T23" fmla="*/ 13 h 206"/>
                    <a:gd name="T24" fmla="*/ 57 w 378"/>
                    <a:gd name="T25" fmla="*/ 13 h 206"/>
                    <a:gd name="T26" fmla="*/ 57 w 378"/>
                    <a:gd name="T27" fmla="*/ 6 h 206"/>
                    <a:gd name="T28" fmla="*/ 57 w 378"/>
                    <a:gd name="T29" fmla="*/ 0 h 206"/>
                    <a:gd name="T30" fmla="*/ 109 w 378"/>
                    <a:gd name="T31" fmla="*/ 0 h 206"/>
                    <a:gd name="T32" fmla="*/ 110 w 378"/>
                    <a:gd name="T33" fmla="*/ 13 h 206"/>
                    <a:gd name="T34" fmla="*/ 121 w 378"/>
                    <a:gd name="T35" fmla="*/ 14 h 206"/>
                    <a:gd name="T36" fmla="*/ 121 w 378"/>
                    <a:gd name="T37" fmla="*/ 31 h 206"/>
                    <a:gd name="T38" fmla="*/ 134 w 378"/>
                    <a:gd name="T39" fmla="*/ 36 h 206"/>
                    <a:gd name="T40" fmla="*/ 134 w 378"/>
                    <a:gd name="T41" fmla="*/ 46 h 206"/>
                    <a:gd name="T42" fmla="*/ 161 w 378"/>
                    <a:gd name="T43" fmla="*/ 46 h 206"/>
                    <a:gd name="T44" fmla="*/ 161 w 378"/>
                    <a:gd name="T45" fmla="*/ 53 h 206"/>
                    <a:gd name="T46" fmla="*/ 163 w 378"/>
                    <a:gd name="T47" fmla="*/ 54 h 206"/>
                    <a:gd name="T48" fmla="*/ 192 w 378"/>
                    <a:gd name="T49" fmla="*/ 54 h 206"/>
                    <a:gd name="T50" fmla="*/ 192 w 378"/>
                    <a:gd name="T51" fmla="*/ 66 h 206"/>
                    <a:gd name="T52" fmla="*/ 352 w 378"/>
                    <a:gd name="T53" fmla="*/ 66 h 206"/>
                    <a:gd name="T54" fmla="*/ 377 w 378"/>
                    <a:gd name="T55" fmla="*/ 93 h 206"/>
                    <a:gd name="T56" fmla="*/ 348 w 378"/>
                    <a:gd name="T57" fmla="*/ 128 h 206"/>
                    <a:gd name="T58" fmla="*/ 341 w 378"/>
                    <a:gd name="T59" fmla="*/ 115 h 206"/>
                    <a:gd name="T60" fmla="*/ 331 w 378"/>
                    <a:gd name="T61" fmla="*/ 115 h 206"/>
                    <a:gd name="T62" fmla="*/ 323 w 378"/>
                    <a:gd name="T63" fmla="*/ 128 h 206"/>
                    <a:gd name="T64" fmla="*/ 316 w 378"/>
                    <a:gd name="T65" fmla="*/ 115 h 206"/>
                    <a:gd name="T66" fmla="*/ 313 w 378"/>
                    <a:gd name="T67" fmla="*/ 117 h 206"/>
                    <a:gd name="T68" fmla="*/ 306 w 378"/>
                    <a:gd name="T69" fmla="*/ 128 h 206"/>
                    <a:gd name="T70" fmla="*/ 285 w 378"/>
                    <a:gd name="T71" fmla="*/ 130 h 206"/>
                    <a:gd name="T72" fmla="*/ 284 w 378"/>
                    <a:gd name="T73" fmla="*/ 131 h 206"/>
                    <a:gd name="T74" fmla="*/ 272 w 378"/>
                    <a:gd name="T75" fmla="*/ 115 h 206"/>
                    <a:gd name="T76" fmla="*/ 261 w 378"/>
                    <a:gd name="T77" fmla="*/ 115 h 206"/>
                    <a:gd name="T78" fmla="*/ 249 w 378"/>
                    <a:gd name="T79" fmla="*/ 128 h 206"/>
                    <a:gd name="T80" fmla="*/ 238 w 378"/>
                    <a:gd name="T81" fmla="*/ 115 h 206"/>
                    <a:gd name="T82" fmla="*/ 227 w 378"/>
                    <a:gd name="T83" fmla="*/ 115 h 206"/>
                    <a:gd name="T84" fmla="*/ 213 w 378"/>
                    <a:gd name="T85" fmla="*/ 128 h 206"/>
                    <a:gd name="T86" fmla="*/ 190 w 378"/>
                    <a:gd name="T87" fmla="*/ 130 h 206"/>
                    <a:gd name="T88" fmla="*/ 190 w 378"/>
                    <a:gd name="T89" fmla="*/ 145 h 206"/>
                    <a:gd name="T90" fmla="*/ 160 w 378"/>
                    <a:gd name="T91" fmla="*/ 145 h 206"/>
                    <a:gd name="T92" fmla="*/ 160 w 378"/>
                    <a:gd name="T93" fmla="*/ 154 h 206"/>
                    <a:gd name="T94" fmla="*/ 133 w 378"/>
                    <a:gd name="T95" fmla="*/ 154 h 206"/>
                    <a:gd name="T96" fmla="*/ 133 w 378"/>
                    <a:gd name="T97" fmla="*/ 164 h 206"/>
                    <a:gd name="T98" fmla="*/ 120 w 378"/>
                    <a:gd name="T99" fmla="*/ 169 h 206"/>
                    <a:gd name="T100" fmla="*/ 120 w 378"/>
                    <a:gd name="T101" fmla="*/ 189 h 206"/>
                    <a:gd name="T102" fmla="*/ 109 w 378"/>
                    <a:gd name="T103" fmla="*/ 189 h 206"/>
                    <a:gd name="T104" fmla="*/ 109 w 378"/>
                    <a:gd name="T105" fmla="*/ 205 h 206"/>
                    <a:gd name="T106" fmla="*/ 55 w 378"/>
                    <a:gd name="T107" fmla="*/ 205 h 206"/>
                    <a:gd name="T108" fmla="*/ 55 w 378"/>
                    <a:gd name="T109" fmla="*/ 189 h 206"/>
                    <a:gd name="T110" fmla="*/ 48 w 378"/>
                    <a:gd name="T111" fmla="*/ 189 h 206"/>
                    <a:gd name="T112" fmla="*/ 48 w 378"/>
                    <a:gd name="T113" fmla="*/ 172 h 206"/>
                    <a:gd name="T114" fmla="*/ 44 w 378"/>
                    <a:gd name="T115" fmla="*/ 168 h 206"/>
                    <a:gd name="T116" fmla="*/ 36 w 378"/>
                    <a:gd name="T117" fmla="*/ 164 h 206"/>
                    <a:gd name="T118" fmla="*/ 36 w 378"/>
                    <a:gd name="T119" fmla="*/ 154 h 206"/>
                    <a:gd name="T120" fmla="*/ 0 w 378"/>
                    <a:gd name="T121" fmla="*/ 13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1"/>
                      </a:moveTo>
                      <a:lnTo>
                        <a:pt x="0" y="69"/>
                      </a:lnTo>
                      <a:lnTo>
                        <a:pt x="14" y="81"/>
                      </a:lnTo>
                      <a:lnTo>
                        <a:pt x="14" y="117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1"/>
                      </a:lnTo>
                      <a:lnTo>
                        <a:pt x="0" y="69"/>
                      </a:lnTo>
                      <a:lnTo>
                        <a:pt x="36" y="47"/>
                      </a:lnTo>
                      <a:lnTo>
                        <a:pt x="36" y="36"/>
                      </a:lnTo>
                      <a:lnTo>
                        <a:pt x="48" y="32"/>
                      </a:lnTo>
                      <a:lnTo>
                        <a:pt x="48" y="13"/>
                      </a:lnTo>
                      <a:lnTo>
                        <a:pt x="57" y="13"/>
                      </a:lnTo>
                      <a:lnTo>
                        <a:pt x="57" y="6"/>
                      </a:lnTo>
                      <a:lnTo>
                        <a:pt x="57" y="0"/>
                      </a:lnTo>
                      <a:lnTo>
                        <a:pt x="109" y="0"/>
                      </a:lnTo>
                      <a:lnTo>
                        <a:pt x="110" y="13"/>
                      </a:lnTo>
                      <a:lnTo>
                        <a:pt x="121" y="14"/>
                      </a:lnTo>
                      <a:lnTo>
                        <a:pt x="121" y="31"/>
                      </a:lnTo>
                      <a:lnTo>
                        <a:pt x="134" y="36"/>
                      </a:lnTo>
                      <a:lnTo>
                        <a:pt x="134" y="46"/>
                      </a:lnTo>
                      <a:lnTo>
                        <a:pt x="161" y="46"/>
                      </a:lnTo>
                      <a:lnTo>
                        <a:pt x="161" y="53"/>
                      </a:lnTo>
                      <a:lnTo>
                        <a:pt x="163" y="54"/>
                      </a:lnTo>
                      <a:lnTo>
                        <a:pt x="192" y="54"/>
                      </a:lnTo>
                      <a:lnTo>
                        <a:pt x="192" y="66"/>
                      </a:lnTo>
                      <a:lnTo>
                        <a:pt x="352" y="66"/>
                      </a:lnTo>
                      <a:lnTo>
                        <a:pt x="377" y="93"/>
                      </a:lnTo>
                      <a:lnTo>
                        <a:pt x="348" y="128"/>
                      </a:lnTo>
                      <a:lnTo>
                        <a:pt x="341" y="115"/>
                      </a:lnTo>
                      <a:lnTo>
                        <a:pt x="331" y="115"/>
                      </a:lnTo>
                      <a:lnTo>
                        <a:pt x="323" y="128"/>
                      </a:lnTo>
                      <a:lnTo>
                        <a:pt x="316" y="115"/>
                      </a:lnTo>
                      <a:lnTo>
                        <a:pt x="313" y="117"/>
                      </a:lnTo>
                      <a:lnTo>
                        <a:pt x="306" y="128"/>
                      </a:lnTo>
                      <a:lnTo>
                        <a:pt x="285" y="130"/>
                      </a:lnTo>
                      <a:lnTo>
                        <a:pt x="284" y="131"/>
                      </a:lnTo>
                      <a:lnTo>
                        <a:pt x="272" y="115"/>
                      </a:lnTo>
                      <a:lnTo>
                        <a:pt x="261" y="115"/>
                      </a:lnTo>
                      <a:lnTo>
                        <a:pt x="249" y="128"/>
                      </a:lnTo>
                      <a:lnTo>
                        <a:pt x="238" y="115"/>
                      </a:lnTo>
                      <a:lnTo>
                        <a:pt x="227" y="115"/>
                      </a:lnTo>
                      <a:lnTo>
                        <a:pt x="213" y="128"/>
                      </a:lnTo>
                      <a:lnTo>
                        <a:pt x="190" y="130"/>
                      </a:lnTo>
                      <a:lnTo>
                        <a:pt x="190" y="145"/>
                      </a:lnTo>
                      <a:lnTo>
                        <a:pt x="160" y="145"/>
                      </a:lnTo>
                      <a:lnTo>
                        <a:pt x="160" y="154"/>
                      </a:lnTo>
                      <a:lnTo>
                        <a:pt x="133" y="154"/>
                      </a:lnTo>
                      <a:lnTo>
                        <a:pt x="133" y="164"/>
                      </a:lnTo>
                      <a:lnTo>
                        <a:pt x="120" y="169"/>
                      </a:lnTo>
                      <a:lnTo>
                        <a:pt x="120" y="189"/>
                      </a:lnTo>
                      <a:lnTo>
                        <a:pt x="109" y="189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89"/>
                      </a:lnTo>
                      <a:lnTo>
                        <a:pt x="48" y="189"/>
                      </a:lnTo>
                      <a:lnTo>
                        <a:pt x="48" y="172"/>
                      </a:lnTo>
                      <a:lnTo>
                        <a:pt x="44" y="168"/>
                      </a:lnTo>
                      <a:lnTo>
                        <a:pt x="36" y="164"/>
                      </a:lnTo>
                      <a:lnTo>
                        <a:pt x="36" y="154"/>
                      </a:lnTo>
                      <a:lnTo>
                        <a:pt x="0" y="131"/>
                      </a:lnTo>
                    </a:path>
                  </a:pathLst>
                </a:custGeom>
                <a:solidFill>
                  <a:srgbClr val="B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81" name="Group 110"/>
                <p:cNvGrpSpPr>
                  <a:grpSpLocks/>
                </p:cNvGrpSpPr>
                <p:nvPr/>
              </p:nvGrpSpPr>
              <p:grpSpPr bwMode="auto">
                <a:xfrm>
                  <a:off x="3083" y="991"/>
                  <a:ext cx="45" cy="157"/>
                  <a:chOff x="3083" y="991"/>
                  <a:chExt cx="45" cy="157"/>
                </a:xfrm>
              </p:grpSpPr>
              <p:sp>
                <p:nvSpPr>
                  <p:cNvPr id="93" name="Freeform 111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4" name="Freeform 112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82" name="Rectangle 113"/>
                <p:cNvSpPr>
                  <a:spLocks noChangeArrowheads="1"/>
                </p:cNvSpPr>
                <p:nvPr/>
              </p:nvSpPr>
              <p:spPr bwMode="auto">
                <a:xfrm>
                  <a:off x="3077" y="987"/>
                  <a:ext cx="19" cy="175"/>
                </a:xfrm>
                <a:prstGeom prst="rect">
                  <a:avLst/>
                </a:pr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3" name="Rectangle 114"/>
                <p:cNvSpPr>
                  <a:spLocks noChangeArrowheads="1"/>
                </p:cNvSpPr>
                <p:nvPr/>
              </p:nvSpPr>
              <p:spPr bwMode="auto">
                <a:xfrm>
                  <a:off x="3069" y="1008"/>
                  <a:ext cx="18" cy="135"/>
                </a:xfrm>
                <a:prstGeom prst="rect">
                  <a:avLst/>
                </a:pr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grpSp>
              <p:nvGrpSpPr>
                <p:cNvPr id="84" name="Group 115"/>
                <p:cNvGrpSpPr>
                  <a:grpSpLocks/>
                </p:cNvGrpSpPr>
                <p:nvPr/>
              </p:nvGrpSpPr>
              <p:grpSpPr bwMode="auto">
                <a:xfrm>
                  <a:off x="3132" y="986"/>
                  <a:ext cx="268" cy="176"/>
                  <a:chOff x="3132" y="986"/>
                  <a:chExt cx="268" cy="176"/>
                </a:xfrm>
              </p:grpSpPr>
              <p:sp>
                <p:nvSpPr>
                  <p:cNvPr id="85" name="Freeform 116"/>
                  <p:cNvSpPr>
                    <a:spLocks/>
                  </p:cNvSpPr>
                  <p:nvPr/>
                </p:nvSpPr>
                <p:spPr bwMode="auto">
                  <a:xfrm>
                    <a:off x="3183" y="1078"/>
                    <a:ext cx="208" cy="17"/>
                  </a:xfrm>
                  <a:custGeom>
                    <a:avLst/>
                    <a:gdLst>
                      <a:gd name="T0" fmla="*/ 0 w 208"/>
                      <a:gd name="T1" fmla="*/ 0 h 17"/>
                      <a:gd name="T2" fmla="*/ 207 w 208"/>
                      <a:gd name="T3" fmla="*/ 1 h 17"/>
                      <a:gd name="T4" fmla="*/ 204 w 208"/>
                      <a:gd name="T5" fmla="*/ 14 h 17"/>
                      <a:gd name="T6" fmla="*/ 7 w 208"/>
                      <a:gd name="T7" fmla="*/ 16 h 17"/>
                      <a:gd name="T8" fmla="*/ 0 w 20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7"/>
                      <a:gd name="T17" fmla="*/ 208 w 20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7">
                        <a:moveTo>
                          <a:pt x="0" y="0"/>
                        </a:moveTo>
                        <a:lnTo>
                          <a:pt x="207" y="1"/>
                        </a:lnTo>
                        <a:lnTo>
                          <a:pt x="204" y="14"/>
                        </a:lnTo>
                        <a:lnTo>
                          <a:pt x="7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6" name="Freeform 117"/>
                  <p:cNvSpPr>
                    <a:spLocks/>
                  </p:cNvSpPr>
                  <p:nvPr/>
                </p:nvSpPr>
                <p:spPr bwMode="auto">
                  <a:xfrm>
                    <a:off x="3189" y="1050"/>
                    <a:ext cx="202" cy="18"/>
                  </a:xfrm>
                  <a:custGeom>
                    <a:avLst/>
                    <a:gdLst>
                      <a:gd name="T0" fmla="*/ 0 w 202"/>
                      <a:gd name="T1" fmla="*/ 3 h 18"/>
                      <a:gd name="T2" fmla="*/ 198 w 202"/>
                      <a:gd name="T3" fmla="*/ 0 h 18"/>
                      <a:gd name="T4" fmla="*/ 201 w 202"/>
                      <a:gd name="T5" fmla="*/ 15 h 18"/>
                      <a:gd name="T6" fmla="*/ 17 w 202"/>
                      <a:gd name="T7" fmla="*/ 17 h 18"/>
                      <a:gd name="T8" fmla="*/ 0 w 202"/>
                      <a:gd name="T9" fmla="*/ 3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18"/>
                      <a:gd name="T17" fmla="*/ 202 w 202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18">
                        <a:moveTo>
                          <a:pt x="0" y="3"/>
                        </a:moveTo>
                        <a:lnTo>
                          <a:pt x="198" y="0"/>
                        </a:lnTo>
                        <a:lnTo>
                          <a:pt x="201" y="15"/>
                        </a:lnTo>
                        <a:lnTo>
                          <a:pt x="17" y="17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87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3132" y="986"/>
                    <a:ext cx="268" cy="176"/>
                    <a:chOff x="3132" y="986"/>
                    <a:chExt cx="268" cy="176"/>
                  </a:xfrm>
                </p:grpSpPr>
                <p:sp>
                  <p:nvSpPr>
                    <p:cNvPr id="88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986"/>
                      <a:ext cx="18" cy="176"/>
                    </a:xfrm>
                    <a:prstGeom prst="rect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89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7" y="1018"/>
                      <a:ext cx="19" cy="108"/>
                    </a:xfrm>
                    <a:prstGeom prst="rect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90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3190" y="1052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13 w 210"/>
                        <a:gd name="T3" fmla="*/ 4 h 18"/>
                        <a:gd name="T4" fmla="*/ 25 w 210"/>
                        <a:gd name="T5" fmla="*/ 10 h 18"/>
                        <a:gd name="T6" fmla="*/ 205 w 210"/>
                        <a:gd name="T7" fmla="*/ 10 h 18"/>
                        <a:gd name="T8" fmla="*/ 209 w 210"/>
                        <a:gd name="T9" fmla="*/ 16 h 18"/>
                        <a:gd name="T10" fmla="*/ 21 w 210"/>
                        <a:gd name="T11" fmla="*/ 17 h 18"/>
                        <a:gd name="T12" fmla="*/ 0 w 210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0"/>
                        <a:gd name="T22" fmla="*/ 0 h 18"/>
                        <a:gd name="T23" fmla="*/ 210 w 210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13" y="4"/>
                          </a:lnTo>
                          <a:lnTo>
                            <a:pt x="25" y="10"/>
                          </a:lnTo>
                          <a:lnTo>
                            <a:pt x="205" y="10"/>
                          </a:lnTo>
                          <a:lnTo>
                            <a:pt x="209" y="16"/>
                          </a:lnTo>
                          <a:lnTo>
                            <a:pt x="21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91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3183" y="1023"/>
                      <a:ext cx="33" cy="95"/>
                    </a:xfrm>
                    <a:custGeom>
                      <a:avLst/>
                      <a:gdLst>
                        <a:gd name="T0" fmla="*/ 32 w 33"/>
                        <a:gd name="T1" fmla="*/ 78 h 95"/>
                        <a:gd name="T2" fmla="*/ 25 w 33"/>
                        <a:gd name="T3" fmla="*/ 84 h 95"/>
                        <a:gd name="T4" fmla="*/ 4 w 33"/>
                        <a:gd name="T5" fmla="*/ 84 h 95"/>
                        <a:gd name="T6" fmla="*/ 4 w 33"/>
                        <a:gd name="T7" fmla="*/ 94 h 95"/>
                        <a:gd name="T8" fmla="*/ 0 w 33"/>
                        <a:gd name="T9" fmla="*/ 94 h 95"/>
                        <a:gd name="T10" fmla="*/ 0 w 33"/>
                        <a:gd name="T11" fmla="*/ 0 h 95"/>
                        <a:gd name="T12" fmla="*/ 4 w 33"/>
                        <a:gd name="T13" fmla="*/ 3 h 95"/>
                        <a:gd name="T14" fmla="*/ 4 w 33"/>
                        <a:gd name="T15" fmla="*/ 53 h 95"/>
                        <a:gd name="T16" fmla="*/ 10 w 33"/>
                        <a:gd name="T17" fmla="*/ 57 h 95"/>
                        <a:gd name="T18" fmla="*/ 10 w 33"/>
                        <a:gd name="T19" fmla="*/ 76 h 95"/>
                        <a:gd name="T20" fmla="*/ 32 w 33"/>
                        <a:gd name="T21" fmla="*/ 78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3"/>
                        <a:gd name="T34" fmla="*/ 0 h 95"/>
                        <a:gd name="T35" fmla="*/ 33 w 33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3" h="95">
                          <a:moveTo>
                            <a:pt x="32" y="78"/>
                          </a:moveTo>
                          <a:lnTo>
                            <a:pt x="25" y="84"/>
                          </a:lnTo>
                          <a:lnTo>
                            <a:pt x="4" y="84"/>
                          </a:lnTo>
                          <a:lnTo>
                            <a:pt x="4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lnTo>
                            <a:pt x="4" y="3"/>
                          </a:lnTo>
                          <a:lnTo>
                            <a:pt x="4" y="53"/>
                          </a:lnTo>
                          <a:lnTo>
                            <a:pt x="10" y="57"/>
                          </a:lnTo>
                          <a:lnTo>
                            <a:pt x="10" y="76"/>
                          </a:lnTo>
                          <a:lnTo>
                            <a:pt x="32" y="78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92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3141" y="1001"/>
                      <a:ext cx="20" cy="140"/>
                    </a:xfrm>
                    <a:custGeom>
                      <a:avLst/>
                      <a:gdLst>
                        <a:gd name="T0" fmla="*/ 1 w 20"/>
                        <a:gd name="T1" fmla="*/ 139 h 140"/>
                        <a:gd name="T2" fmla="*/ 0 w 20"/>
                        <a:gd name="T3" fmla="*/ 0 h 140"/>
                        <a:gd name="T4" fmla="*/ 18 w 20"/>
                        <a:gd name="T5" fmla="*/ 2 h 140"/>
                        <a:gd name="T6" fmla="*/ 19 w 20"/>
                        <a:gd name="T7" fmla="*/ 138 h 140"/>
                        <a:gd name="T8" fmla="*/ 1 w 20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40"/>
                        <a:gd name="T17" fmla="*/ 20 w 20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40">
                          <a:moveTo>
                            <a:pt x="1" y="139"/>
                          </a:moveTo>
                          <a:lnTo>
                            <a:pt x="0" y="0"/>
                          </a:lnTo>
                          <a:lnTo>
                            <a:pt x="18" y="2"/>
                          </a:lnTo>
                          <a:lnTo>
                            <a:pt x="19" y="138"/>
                          </a:lnTo>
                          <a:lnTo>
                            <a:pt x="1" y="139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sp>
          <p:nvSpPr>
            <p:cNvPr id="17" name="Rectangle 124"/>
            <p:cNvSpPr>
              <a:spLocks noChangeArrowheads="1"/>
            </p:cNvSpPr>
            <p:nvPr/>
          </p:nvSpPr>
          <p:spPr bwMode="auto">
            <a:xfrm>
              <a:off x="5753100" y="2447925"/>
              <a:ext cx="3038475" cy="3476625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18" name="Group 125"/>
            <p:cNvGrpSpPr>
              <a:grpSpLocks/>
            </p:cNvGrpSpPr>
            <p:nvPr/>
          </p:nvGrpSpPr>
          <p:grpSpPr bwMode="auto">
            <a:xfrm>
              <a:off x="5857875" y="3429000"/>
              <a:ext cx="1135063" cy="1263650"/>
              <a:chOff x="3690" y="2160"/>
              <a:chExt cx="715" cy="796"/>
            </a:xfrm>
          </p:grpSpPr>
          <p:sp>
            <p:nvSpPr>
              <p:cNvPr id="71" name="AutoShape 126"/>
              <p:cNvSpPr>
                <a:spLocks noChangeArrowheads="1"/>
              </p:cNvSpPr>
              <p:nvPr/>
            </p:nvSpPr>
            <p:spPr bwMode="auto">
              <a:xfrm>
                <a:off x="3762" y="2322"/>
                <a:ext cx="579" cy="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4 w 21600"/>
                  <a:gd name="T13" fmla="*/ 4518 h 21600"/>
                  <a:gd name="T14" fmla="*/ 17086 w 21600"/>
                  <a:gd name="T15" fmla="*/ 170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C0C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2" name="Line 127"/>
              <p:cNvSpPr>
                <a:spLocks noChangeShapeType="1"/>
              </p:cNvSpPr>
              <p:nvPr/>
            </p:nvSpPr>
            <p:spPr bwMode="auto">
              <a:xfrm flipV="1">
                <a:off x="4050" y="2646"/>
                <a:ext cx="0" cy="15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3" name="Text Box 128"/>
              <p:cNvSpPr txBox="1">
                <a:spLocks noChangeArrowheads="1"/>
              </p:cNvSpPr>
              <p:nvPr/>
            </p:nvSpPr>
            <p:spPr bwMode="auto">
              <a:xfrm>
                <a:off x="3690" y="2426"/>
                <a:ext cx="715" cy="1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algn="l" eaLnBrk="1" hangingPunct="1"/>
                <a:r>
                  <a:rPr lang="en-US" altLang="ko-KR" sz="1200">
                    <a:solidFill>
                      <a:schemeClr val="accent2"/>
                    </a:solidFill>
                  </a:rPr>
                  <a:t>Hash Algorithm</a:t>
                </a:r>
              </a:p>
            </p:txBody>
          </p:sp>
          <p:sp>
            <p:nvSpPr>
              <p:cNvPr id="74" name="Rectangle 129"/>
              <p:cNvSpPr>
                <a:spLocks noChangeArrowheads="1"/>
              </p:cNvSpPr>
              <p:nvPr/>
            </p:nvSpPr>
            <p:spPr bwMode="auto">
              <a:xfrm>
                <a:off x="3811" y="2793"/>
                <a:ext cx="473" cy="163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b="0"/>
                  <a:t>Hash1</a:t>
                </a:r>
                <a:endParaRPr lang="en-US" altLang="ko-KR" sz="1400" b="0">
                  <a:latin typeface="Times New Roman" pitchFamily="18" charset="0"/>
                </a:endParaRPr>
              </a:p>
            </p:txBody>
          </p:sp>
          <p:sp>
            <p:nvSpPr>
              <p:cNvPr id="75" name="Line 130"/>
              <p:cNvSpPr>
                <a:spLocks noChangeShapeType="1"/>
              </p:cNvSpPr>
              <p:nvPr/>
            </p:nvSpPr>
            <p:spPr bwMode="auto">
              <a:xfrm flipV="1">
                <a:off x="4050" y="2160"/>
                <a:ext cx="0" cy="15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" name="Group 131"/>
            <p:cNvGrpSpPr>
              <a:grpSpLocks/>
            </p:cNvGrpSpPr>
            <p:nvPr/>
          </p:nvGrpSpPr>
          <p:grpSpPr bwMode="auto">
            <a:xfrm>
              <a:off x="6838950" y="4410075"/>
              <a:ext cx="976313" cy="496888"/>
              <a:chOff x="4308" y="2778"/>
              <a:chExt cx="615" cy="313"/>
            </a:xfrm>
          </p:grpSpPr>
          <p:sp>
            <p:nvSpPr>
              <p:cNvPr id="69" name="AutoShape 132"/>
              <p:cNvSpPr>
                <a:spLocks noChangeArrowheads="1"/>
              </p:cNvSpPr>
              <p:nvPr/>
            </p:nvSpPr>
            <p:spPr bwMode="auto">
              <a:xfrm>
                <a:off x="4308" y="2814"/>
                <a:ext cx="615" cy="138"/>
              </a:xfrm>
              <a:prstGeom prst="leftRightArrow">
                <a:avLst>
                  <a:gd name="adj1" fmla="val 40583"/>
                  <a:gd name="adj2" fmla="val 71738"/>
                </a:avLst>
              </a:prstGeom>
              <a:solidFill>
                <a:srgbClr val="FF99CC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70" name="Picture 13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1" y="2778"/>
                <a:ext cx="396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roup 134"/>
            <p:cNvGrpSpPr>
              <a:grpSpLocks/>
            </p:cNvGrpSpPr>
            <p:nvPr/>
          </p:nvGrpSpPr>
          <p:grpSpPr bwMode="auto">
            <a:xfrm>
              <a:off x="6246813" y="4959350"/>
              <a:ext cx="906462" cy="825500"/>
              <a:chOff x="3935" y="3124"/>
              <a:chExt cx="571" cy="520"/>
            </a:xfrm>
          </p:grpSpPr>
          <p:pic>
            <p:nvPicPr>
              <p:cNvPr id="67" name="Picture 13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5" y="3124"/>
                <a:ext cx="440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Line 136"/>
              <p:cNvSpPr>
                <a:spLocks noChangeShapeType="1"/>
              </p:cNvSpPr>
              <p:nvPr/>
            </p:nvSpPr>
            <p:spPr bwMode="auto">
              <a:xfrm flipH="1">
                <a:off x="4398" y="3132"/>
                <a:ext cx="108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1" name="Group 137"/>
            <p:cNvGrpSpPr>
              <a:grpSpLocks/>
            </p:cNvGrpSpPr>
            <p:nvPr/>
          </p:nvGrpSpPr>
          <p:grpSpPr bwMode="auto">
            <a:xfrm>
              <a:off x="7515225" y="4991100"/>
              <a:ext cx="808038" cy="671513"/>
              <a:chOff x="4734" y="3144"/>
              <a:chExt cx="509" cy="423"/>
            </a:xfrm>
          </p:grpSpPr>
          <p:pic>
            <p:nvPicPr>
              <p:cNvPr id="65" name="Picture 13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" y="3249"/>
                <a:ext cx="32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Line 139"/>
              <p:cNvSpPr>
                <a:spLocks noChangeShapeType="1"/>
              </p:cNvSpPr>
              <p:nvPr/>
            </p:nvSpPr>
            <p:spPr bwMode="auto">
              <a:xfrm>
                <a:off x="4734" y="3144"/>
                <a:ext cx="108" cy="1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2" name="Group 140"/>
            <p:cNvGrpSpPr>
              <a:grpSpLocks/>
            </p:cNvGrpSpPr>
            <p:nvPr/>
          </p:nvGrpSpPr>
          <p:grpSpPr bwMode="auto">
            <a:xfrm>
              <a:off x="7820025" y="3344863"/>
              <a:ext cx="984250" cy="1347787"/>
              <a:chOff x="4926" y="2107"/>
              <a:chExt cx="620" cy="849"/>
            </a:xfrm>
          </p:grpSpPr>
          <p:grpSp>
            <p:nvGrpSpPr>
              <p:cNvPr id="45" name="Group 141"/>
              <p:cNvGrpSpPr>
                <a:grpSpLocks/>
              </p:cNvGrpSpPr>
              <p:nvPr/>
            </p:nvGrpSpPr>
            <p:grpSpPr bwMode="auto">
              <a:xfrm rot="5400000">
                <a:off x="4846" y="2289"/>
                <a:ext cx="337" cy="178"/>
                <a:chOff x="2194" y="1113"/>
                <a:chExt cx="499" cy="238"/>
              </a:xfrm>
            </p:grpSpPr>
            <p:sp>
              <p:nvSpPr>
                <p:cNvPr id="49" name="Freeform 142"/>
                <p:cNvSpPr>
                  <a:spLocks/>
                </p:cNvSpPr>
                <p:nvPr/>
              </p:nvSpPr>
              <p:spPr bwMode="auto">
                <a:xfrm>
                  <a:off x="2194" y="1113"/>
                  <a:ext cx="499" cy="238"/>
                </a:xfrm>
                <a:custGeom>
                  <a:avLst/>
                  <a:gdLst>
                    <a:gd name="T0" fmla="*/ 0 w 378"/>
                    <a:gd name="T1" fmla="*/ 1779 h 206"/>
                    <a:gd name="T2" fmla="*/ 0 w 378"/>
                    <a:gd name="T3" fmla="*/ 953 h 206"/>
                    <a:gd name="T4" fmla="*/ 2049 w 378"/>
                    <a:gd name="T5" fmla="*/ 1109 h 206"/>
                    <a:gd name="T6" fmla="*/ 2049 w 378"/>
                    <a:gd name="T7" fmla="*/ 1575 h 206"/>
                    <a:gd name="T8" fmla="*/ 5540 w 378"/>
                    <a:gd name="T9" fmla="*/ 1751 h 206"/>
                    <a:gd name="T10" fmla="*/ 5540 w 378"/>
                    <a:gd name="T11" fmla="*/ 920 h 206"/>
                    <a:gd name="T12" fmla="*/ 2049 w 378"/>
                    <a:gd name="T13" fmla="*/ 1109 h 206"/>
                    <a:gd name="T14" fmla="*/ 0 w 378"/>
                    <a:gd name="T15" fmla="*/ 953 h 206"/>
                    <a:gd name="T16" fmla="*/ 5220 w 378"/>
                    <a:gd name="T17" fmla="*/ 638 h 206"/>
                    <a:gd name="T18" fmla="*/ 5361 w 378"/>
                    <a:gd name="T19" fmla="*/ 504 h 206"/>
                    <a:gd name="T20" fmla="*/ 7077 w 378"/>
                    <a:gd name="T21" fmla="*/ 446 h 206"/>
                    <a:gd name="T22" fmla="*/ 7077 w 378"/>
                    <a:gd name="T23" fmla="*/ 183 h 206"/>
                    <a:gd name="T24" fmla="*/ 8432 w 378"/>
                    <a:gd name="T25" fmla="*/ 183 h 206"/>
                    <a:gd name="T26" fmla="*/ 8432 w 378"/>
                    <a:gd name="T27" fmla="*/ 89 h 206"/>
                    <a:gd name="T28" fmla="*/ 8432 w 378"/>
                    <a:gd name="T29" fmla="*/ 0 h 206"/>
                    <a:gd name="T30" fmla="*/ 16280 w 378"/>
                    <a:gd name="T31" fmla="*/ 0 h 206"/>
                    <a:gd name="T32" fmla="*/ 16280 w 378"/>
                    <a:gd name="T33" fmla="*/ 183 h 206"/>
                    <a:gd name="T34" fmla="*/ 17986 w 378"/>
                    <a:gd name="T35" fmla="*/ 183 h 206"/>
                    <a:gd name="T36" fmla="*/ 17986 w 378"/>
                    <a:gd name="T37" fmla="*/ 436 h 206"/>
                    <a:gd name="T38" fmla="*/ 19942 w 378"/>
                    <a:gd name="T39" fmla="*/ 504 h 206"/>
                    <a:gd name="T40" fmla="*/ 19942 w 378"/>
                    <a:gd name="T41" fmla="*/ 618 h 206"/>
                    <a:gd name="T42" fmla="*/ 23918 w 378"/>
                    <a:gd name="T43" fmla="*/ 631 h 206"/>
                    <a:gd name="T44" fmla="*/ 23918 w 378"/>
                    <a:gd name="T45" fmla="*/ 714 h 206"/>
                    <a:gd name="T46" fmla="*/ 24508 w 378"/>
                    <a:gd name="T47" fmla="*/ 761 h 206"/>
                    <a:gd name="T48" fmla="*/ 28417 w 378"/>
                    <a:gd name="T49" fmla="*/ 761 h 206"/>
                    <a:gd name="T50" fmla="*/ 28417 w 378"/>
                    <a:gd name="T51" fmla="*/ 897 h 206"/>
                    <a:gd name="T52" fmla="*/ 52300 w 378"/>
                    <a:gd name="T53" fmla="*/ 884 h 206"/>
                    <a:gd name="T54" fmla="*/ 55899 w 378"/>
                    <a:gd name="T55" fmla="*/ 1272 h 206"/>
                    <a:gd name="T56" fmla="*/ 51775 w 378"/>
                    <a:gd name="T57" fmla="*/ 1739 h 206"/>
                    <a:gd name="T58" fmla="*/ 50509 w 378"/>
                    <a:gd name="T59" fmla="*/ 1561 h 206"/>
                    <a:gd name="T60" fmla="*/ 49105 w 378"/>
                    <a:gd name="T61" fmla="*/ 1561 h 206"/>
                    <a:gd name="T62" fmla="*/ 47847 w 378"/>
                    <a:gd name="T63" fmla="*/ 1739 h 206"/>
                    <a:gd name="T64" fmla="*/ 46791 w 378"/>
                    <a:gd name="T65" fmla="*/ 1561 h 206"/>
                    <a:gd name="T66" fmla="*/ 46328 w 378"/>
                    <a:gd name="T67" fmla="*/ 1575 h 206"/>
                    <a:gd name="T68" fmla="*/ 45328 w 378"/>
                    <a:gd name="T69" fmla="*/ 1739 h 206"/>
                    <a:gd name="T70" fmla="*/ 42436 w 378"/>
                    <a:gd name="T71" fmla="*/ 1751 h 206"/>
                    <a:gd name="T72" fmla="*/ 42077 w 378"/>
                    <a:gd name="T73" fmla="*/ 1779 h 206"/>
                    <a:gd name="T74" fmla="*/ 40312 w 378"/>
                    <a:gd name="T75" fmla="*/ 1561 h 206"/>
                    <a:gd name="T76" fmla="*/ 38702 w 378"/>
                    <a:gd name="T77" fmla="*/ 1561 h 206"/>
                    <a:gd name="T78" fmla="*/ 36905 w 378"/>
                    <a:gd name="T79" fmla="*/ 1739 h 206"/>
                    <a:gd name="T80" fmla="*/ 35265 w 378"/>
                    <a:gd name="T81" fmla="*/ 1561 h 206"/>
                    <a:gd name="T82" fmla="*/ 33692 w 378"/>
                    <a:gd name="T83" fmla="*/ 1561 h 206"/>
                    <a:gd name="T84" fmla="*/ 31574 w 378"/>
                    <a:gd name="T85" fmla="*/ 1739 h 206"/>
                    <a:gd name="T86" fmla="*/ 28178 w 378"/>
                    <a:gd name="T87" fmla="*/ 1751 h 206"/>
                    <a:gd name="T88" fmla="*/ 28178 w 378"/>
                    <a:gd name="T89" fmla="*/ 1962 h 206"/>
                    <a:gd name="T90" fmla="*/ 23743 w 378"/>
                    <a:gd name="T91" fmla="*/ 1962 h 206"/>
                    <a:gd name="T92" fmla="*/ 23743 w 378"/>
                    <a:gd name="T93" fmla="*/ 2083 h 206"/>
                    <a:gd name="T94" fmla="*/ 19704 w 378"/>
                    <a:gd name="T95" fmla="*/ 2083 h 206"/>
                    <a:gd name="T96" fmla="*/ 19704 w 378"/>
                    <a:gd name="T97" fmla="*/ 2227 h 206"/>
                    <a:gd name="T98" fmla="*/ 17771 w 378"/>
                    <a:gd name="T99" fmla="*/ 2283 h 206"/>
                    <a:gd name="T100" fmla="*/ 17771 w 378"/>
                    <a:gd name="T101" fmla="*/ 2559 h 206"/>
                    <a:gd name="T102" fmla="*/ 16169 w 378"/>
                    <a:gd name="T103" fmla="*/ 2559 h 206"/>
                    <a:gd name="T104" fmla="*/ 16169 w 378"/>
                    <a:gd name="T105" fmla="*/ 2766 h 206"/>
                    <a:gd name="T106" fmla="*/ 8215 w 378"/>
                    <a:gd name="T107" fmla="*/ 2766 h 206"/>
                    <a:gd name="T108" fmla="*/ 8215 w 378"/>
                    <a:gd name="T109" fmla="*/ 2559 h 206"/>
                    <a:gd name="T110" fmla="*/ 7077 w 378"/>
                    <a:gd name="T111" fmla="*/ 2559 h 206"/>
                    <a:gd name="T112" fmla="*/ 7077 w 378"/>
                    <a:gd name="T113" fmla="*/ 2323 h 206"/>
                    <a:gd name="T114" fmla="*/ 6575 w 378"/>
                    <a:gd name="T115" fmla="*/ 2267 h 206"/>
                    <a:gd name="T116" fmla="*/ 5361 w 378"/>
                    <a:gd name="T117" fmla="*/ 2227 h 206"/>
                    <a:gd name="T118" fmla="*/ 5361 w 378"/>
                    <a:gd name="T119" fmla="*/ 2083 h 206"/>
                    <a:gd name="T120" fmla="*/ 0 w 378"/>
                    <a:gd name="T121" fmla="*/ 177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50" name="Group 143"/>
                <p:cNvGrpSpPr>
                  <a:grpSpLocks/>
                </p:cNvGrpSpPr>
                <p:nvPr/>
              </p:nvGrpSpPr>
              <p:grpSpPr bwMode="auto">
                <a:xfrm>
                  <a:off x="2276" y="1136"/>
                  <a:ext cx="59" cy="182"/>
                  <a:chOff x="3083" y="991"/>
                  <a:chExt cx="45" cy="157"/>
                </a:xfrm>
              </p:grpSpPr>
              <p:sp>
                <p:nvSpPr>
                  <p:cNvPr id="63" name="Freeform 144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" name="Freeform 145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51" name="Group 146"/>
                <p:cNvGrpSpPr>
                  <a:grpSpLocks/>
                </p:cNvGrpSpPr>
                <p:nvPr/>
              </p:nvGrpSpPr>
              <p:grpSpPr bwMode="auto">
                <a:xfrm>
                  <a:off x="2335" y="1121"/>
                  <a:ext cx="354" cy="204"/>
                  <a:chOff x="2845" y="1181"/>
                  <a:chExt cx="354" cy="204"/>
                </a:xfrm>
              </p:grpSpPr>
              <p:sp>
                <p:nvSpPr>
                  <p:cNvPr id="55" name="Freeform 147"/>
                  <p:cNvSpPr>
                    <a:spLocks/>
                  </p:cNvSpPr>
                  <p:nvPr/>
                </p:nvSpPr>
                <p:spPr bwMode="auto">
                  <a:xfrm>
                    <a:off x="2912" y="1288"/>
                    <a:ext cx="275" cy="19"/>
                  </a:xfrm>
                  <a:custGeom>
                    <a:avLst/>
                    <a:gdLst>
                      <a:gd name="T0" fmla="*/ 0 w 208"/>
                      <a:gd name="T1" fmla="*/ 0 h 17"/>
                      <a:gd name="T2" fmla="*/ 31599 w 208"/>
                      <a:gd name="T3" fmla="*/ 1 h 17"/>
                      <a:gd name="T4" fmla="*/ 31104 w 208"/>
                      <a:gd name="T5" fmla="*/ 106 h 17"/>
                      <a:gd name="T6" fmla="*/ 1064 w 208"/>
                      <a:gd name="T7" fmla="*/ 118 h 17"/>
                      <a:gd name="T8" fmla="*/ 0 w 20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7"/>
                      <a:gd name="T17" fmla="*/ 208 w 20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7">
                        <a:moveTo>
                          <a:pt x="0" y="0"/>
                        </a:moveTo>
                        <a:lnTo>
                          <a:pt x="207" y="1"/>
                        </a:lnTo>
                        <a:lnTo>
                          <a:pt x="204" y="14"/>
                        </a:lnTo>
                        <a:lnTo>
                          <a:pt x="7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6" name="Freeform 148"/>
                  <p:cNvSpPr>
                    <a:spLocks/>
                  </p:cNvSpPr>
                  <p:nvPr/>
                </p:nvSpPr>
                <p:spPr bwMode="auto">
                  <a:xfrm>
                    <a:off x="2920" y="1255"/>
                    <a:ext cx="267" cy="21"/>
                  </a:xfrm>
                  <a:custGeom>
                    <a:avLst/>
                    <a:gdLst>
                      <a:gd name="T0" fmla="*/ 0 w 202"/>
                      <a:gd name="T1" fmla="*/ 3 h 18"/>
                      <a:gd name="T2" fmla="*/ 30003 w 202"/>
                      <a:gd name="T3" fmla="*/ 0 h 18"/>
                      <a:gd name="T4" fmla="*/ 30573 w 202"/>
                      <a:gd name="T5" fmla="*/ 226 h 18"/>
                      <a:gd name="T6" fmla="*/ 2482 w 202"/>
                      <a:gd name="T7" fmla="*/ 264 h 18"/>
                      <a:gd name="T8" fmla="*/ 0 w 202"/>
                      <a:gd name="T9" fmla="*/ 3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18"/>
                      <a:gd name="T17" fmla="*/ 202 w 202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18">
                        <a:moveTo>
                          <a:pt x="0" y="3"/>
                        </a:moveTo>
                        <a:lnTo>
                          <a:pt x="198" y="0"/>
                        </a:lnTo>
                        <a:lnTo>
                          <a:pt x="201" y="15"/>
                        </a:lnTo>
                        <a:lnTo>
                          <a:pt x="17" y="17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57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2845" y="1181"/>
                    <a:ext cx="354" cy="204"/>
                    <a:chOff x="3132" y="986"/>
                    <a:chExt cx="268" cy="176"/>
                  </a:xfrm>
                </p:grpSpPr>
                <p:sp>
                  <p:nvSpPr>
                    <p:cNvPr id="58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986"/>
                      <a:ext cx="18" cy="176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59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7" y="1018"/>
                      <a:ext cx="19" cy="108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60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3190" y="1052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13 w 210"/>
                        <a:gd name="T3" fmla="*/ 4 h 18"/>
                        <a:gd name="T4" fmla="*/ 25 w 210"/>
                        <a:gd name="T5" fmla="*/ 10 h 18"/>
                        <a:gd name="T6" fmla="*/ 205 w 210"/>
                        <a:gd name="T7" fmla="*/ 10 h 18"/>
                        <a:gd name="T8" fmla="*/ 209 w 210"/>
                        <a:gd name="T9" fmla="*/ 16 h 18"/>
                        <a:gd name="T10" fmla="*/ 21 w 210"/>
                        <a:gd name="T11" fmla="*/ 17 h 18"/>
                        <a:gd name="T12" fmla="*/ 0 w 210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0"/>
                        <a:gd name="T22" fmla="*/ 0 h 18"/>
                        <a:gd name="T23" fmla="*/ 210 w 210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13" y="4"/>
                          </a:lnTo>
                          <a:lnTo>
                            <a:pt x="25" y="10"/>
                          </a:lnTo>
                          <a:lnTo>
                            <a:pt x="205" y="10"/>
                          </a:lnTo>
                          <a:lnTo>
                            <a:pt x="209" y="16"/>
                          </a:lnTo>
                          <a:lnTo>
                            <a:pt x="21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61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3183" y="1023"/>
                      <a:ext cx="33" cy="95"/>
                    </a:xfrm>
                    <a:custGeom>
                      <a:avLst/>
                      <a:gdLst>
                        <a:gd name="T0" fmla="*/ 32 w 33"/>
                        <a:gd name="T1" fmla="*/ 78 h 95"/>
                        <a:gd name="T2" fmla="*/ 25 w 33"/>
                        <a:gd name="T3" fmla="*/ 84 h 95"/>
                        <a:gd name="T4" fmla="*/ 4 w 33"/>
                        <a:gd name="T5" fmla="*/ 84 h 95"/>
                        <a:gd name="T6" fmla="*/ 4 w 33"/>
                        <a:gd name="T7" fmla="*/ 94 h 95"/>
                        <a:gd name="T8" fmla="*/ 0 w 33"/>
                        <a:gd name="T9" fmla="*/ 94 h 95"/>
                        <a:gd name="T10" fmla="*/ 0 w 33"/>
                        <a:gd name="T11" fmla="*/ 0 h 95"/>
                        <a:gd name="T12" fmla="*/ 4 w 33"/>
                        <a:gd name="T13" fmla="*/ 3 h 95"/>
                        <a:gd name="T14" fmla="*/ 4 w 33"/>
                        <a:gd name="T15" fmla="*/ 53 h 95"/>
                        <a:gd name="T16" fmla="*/ 10 w 33"/>
                        <a:gd name="T17" fmla="*/ 57 h 95"/>
                        <a:gd name="T18" fmla="*/ 10 w 33"/>
                        <a:gd name="T19" fmla="*/ 76 h 95"/>
                        <a:gd name="T20" fmla="*/ 32 w 33"/>
                        <a:gd name="T21" fmla="*/ 78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3"/>
                        <a:gd name="T34" fmla="*/ 0 h 95"/>
                        <a:gd name="T35" fmla="*/ 33 w 33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3" h="95">
                          <a:moveTo>
                            <a:pt x="32" y="78"/>
                          </a:moveTo>
                          <a:lnTo>
                            <a:pt x="25" y="84"/>
                          </a:lnTo>
                          <a:lnTo>
                            <a:pt x="4" y="84"/>
                          </a:lnTo>
                          <a:lnTo>
                            <a:pt x="4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lnTo>
                            <a:pt x="4" y="3"/>
                          </a:lnTo>
                          <a:lnTo>
                            <a:pt x="4" y="53"/>
                          </a:lnTo>
                          <a:lnTo>
                            <a:pt x="10" y="57"/>
                          </a:lnTo>
                          <a:lnTo>
                            <a:pt x="10" y="76"/>
                          </a:lnTo>
                          <a:lnTo>
                            <a:pt x="32" y="78"/>
                          </a:lnTo>
                        </a:path>
                      </a:pathLst>
                    </a:cu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62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3141" y="1001"/>
                      <a:ext cx="20" cy="140"/>
                    </a:xfrm>
                    <a:custGeom>
                      <a:avLst/>
                      <a:gdLst>
                        <a:gd name="T0" fmla="*/ 1 w 20"/>
                        <a:gd name="T1" fmla="*/ 139 h 140"/>
                        <a:gd name="T2" fmla="*/ 0 w 20"/>
                        <a:gd name="T3" fmla="*/ 0 h 140"/>
                        <a:gd name="T4" fmla="*/ 18 w 20"/>
                        <a:gd name="T5" fmla="*/ 2 h 140"/>
                        <a:gd name="T6" fmla="*/ 19 w 20"/>
                        <a:gd name="T7" fmla="*/ 138 h 140"/>
                        <a:gd name="T8" fmla="*/ 1 w 20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40"/>
                        <a:gd name="T17" fmla="*/ 20 w 20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40">
                          <a:moveTo>
                            <a:pt x="1" y="139"/>
                          </a:moveTo>
                          <a:lnTo>
                            <a:pt x="0" y="0"/>
                          </a:lnTo>
                          <a:lnTo>
                            <a:pt x="18" y="2"/>
                          </a:lnTo>
                          <a:lnTo>
                            <a:pt x="19" y="138"/>
                          </a:lnTo>
                          <a:lnTo>
                            <a:pt x="1" y="139"/>
                          </a:lnTo>
                        </a:path>
                      </a:pathLst>
                    </a:cu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52" name="Group 155"/>
                <p:cNvGrpSpPr>
                  <a:grpSpLocks/>
                </p:cNvGrpSpPr>
                <p:nvPr/>
              </p:nvGrpSpPr>
              <p:grpSpPr bwMode="auto">
                <a:xfrm>
                  <a:off x="2257" y="1134"/>
                  <a:ext cx="45" cy="203"/>
                  <a:chOff x="1987" y="891"/>
                  <a:chExt cx="45" cy="203"/>
                </a:xfrm>
              </p:grpSpPr>
              <p:sp>
                <p:nvSpPr>
                  <p:cNvPr id="5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5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pic>
            <p:nvPicPr>
              <p:cNvPr id="46" name="Picture 15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" y="2213"/>
                <a:ext cx="28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159"/>
              <p:cNvSpPr>
                <a:spLocks noChangeArrowheads="1"/>
              </p:cNvSpPr>
              <p:nvPr/>
            </p:nvSpPr>
            <p:spPr bwMode="auto">
              <a:xfrm>
                <a:off x="4957" y="2793"/>
                <a:ext cx="473" cy="163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b="0"/>
                  <a:t>Hash2</a:t>
                </a:r>
                <a:endParaRPr lang="en-US" altLang="ko-KR" sz="1400" b="0">
                  <a:latin typeface="Times New Roman" pitchFamily="18" charset="0"/>
                </a:endParaRPr>
              </a:p>
            </p:txBody>
          </p:sp>
          <p:sp>
            <p:nvSpPr>
              <p:cNvPr id="48" name="AutoShape 160"/>
              <p:cNvSpPr>
                <a:spLocks noChangeArrowheads="1"/>
              </p:cNvSpPr>
              <p:nvPr/>
            </p:nvSpPr>
            <p:spPr bwMode="auto">
              <a:xfrm rot="5400000">
                <a:off x="4853" y="2323"/>
                <a:ext cx="675" cy="2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0 w 21600"/>
                  <a:gd name="T13" fmla="*/ 5422 h 21600"/>
                  <a:gd name="T14" fmla="*/ 18912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chemeClr val="accent2"/>
                    </a:solidFill>
                  </a:rPr>
                  <a:t>Verifying</a:t>
                </a:r>
              </a:p>
            </p:txBody>
          </p:sp>
        </p:grpSp>
        <p:grpSp>
          <p:nvGrpSpPr>
            <p:cNvPr id="23" name="Group 161"/>
            <p:cNvGrpSpPr>
              <a:grpSpLocks/>
            </p:cNvGrpSpPr>
            <p:nvPr/>
          </p:nvGrpSpPr>
          <p:grpSpPr bwMode="auto">
            <a:xfrm>
              <a:off x="5219700" y="2725738"/>
              <a:ext cx="1533525" cy="2020887"/>
              <a:chOff x="3288" y="1717"/>
              <a:chExt cx="966" cy="1273"/>
            </a:xfrm>
          </p:grpSpPr>
          <p:pic>
            <p:nvPicPr>
              <p:cNvPr id="43" name="Picture 16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" y="1717"/>
                <a:ext cx="397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4" name="AutoShape 163"/>
              <p:cNvCxnSpPr>
                <a:cxnSpLocks noChangeShapeType="1"/>
              </p:cNvCxnSpPr>
              <p:nvPr/>
            </p:nvCxnSpPr>
            <p:spPr bwMode="auto">
              <a:xfrm flipV="1">
                <a:off x="3288" y="1940"/>
                <a:ext cx="569" cy="1050"/>
              </a:xfrm>
              <a:prstGeom prst="curvedConnector3">
                <a:avLst>
                  <a:gd name="adj1" fmla="val 49912"/>
                </a:avLst>
              </a:prstGeom>
              <a:noFill/>
              <a:ln w="25400">
                <a:solidFill>
                  <a:srgbClr val="339966"/>
                </a:solidFill>
                <a:prstDash val="sysDot"/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4" name="Group 164"/>
            <p:cNvGrpSpPr>
              <a:grpSpLocks/>
            </p:cNvGrpSpPr>
            <p:nvPr/>
          </p:nvGrpSpPr>
          <p:grpSpPr bwMode="auto">
            <a:xfrm>
              <a:off x="3743325" y="3294063"/>
              <a:ext cx="965200" cy="2633662"/>
              <a:chOff x="2358" y="2075"/>
              <a:chExt cx="608" cy="1659"/>
            </a:xfrm>
          </p:grpSpPr>
          <p:cxnSp>
            <p:nvCxnSpPr>
              <p:cNvPr id="41" name="AutoShape 16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32" y="2601"/>
                <a:ext cx="1659" cy="608"/>
              </a:xfrm>
              <a:prstGeom prst="bentConnector5">
                <a:avLst>
                  <a:gd name="adj1" fmla="val -8199"/>
                  <a:gd name="adj2" fmla="val -204278"/>
                  <a:gd name="adj3" fmla="val 82819"/>
                </a:avLst>
              </a:prstGeom>
              <a:noFill/>
              <a:ln w="25400">
                <a:solidFill>
                  <a:srgbClr val="CC00CC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Line 166"/>
              <p:cNvSpPr>
                <a:spLocks noChangeShapeType="1"/>
              </p:cNvSpPr>
              <p:nvPr/>
            </p:nvSpPr>
            <p:spPr bwMode="auto">
              <a:xfrm flipV="1">
                <a:off x="2358" y="3462"/>
                <a:ext cx="0" cy="258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prstDash val="sysDot"/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5" name="Group 167"/>
            <p:cNvGrpSpPr>
              <a:grpSpLocks/>
            </p:cNvGrpSpPr>
            <p:nvPr/>
          </p:nvGrpSpPr>
          <p:grpSpPr bwMode="auto">
            <a:xfrm>
              <a:off x="5353050" y="2238375"/>
              <a:ext cx="3314700" cy="3276600"/>
              <a:chOff x="3372" y="1410"/>
              <a:chExt cx="2088" cy="2064"/>
            </a:xfrm>
          </p:grpSpPr>
          <p:sp>
            <p:nvSpPr>
              <p:cNvPr id="36" name="Rectangle 168"/>
              <p:cNvSpPr>
                <a:spLocks noChangeArrowheads="1"/>
              </p:cNvSpPr>
              <p:nvPr/>
            </p:nvSpPr>
            <p:spPr bwMode="auto">
              <a:xfrm>
                <a:off x="4909" y="1917"/>
                <a:ext cx="551" cy="163"/>
              </a:xfrm>
              <a:prstGeom prst="rect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>
                    <a:solidFill>
                      <a:srgbClr val="FFFF00"/>
                    </a:solidFill>
                  </a:rPr>
                  <a:t>Signature</a:t>
                </a:r>
              </a:p>
            </p:txBody>
          </p:sp>
          <p:sp>
            <p:nvSpPr>
              <p:cNvPr id="37" name="Line 169"/>
              <p:cNvSpPr>
                <a:spLocks noChangeShapeType="1"/>
              </p:cNvSpPr>
              <p:nvPr/>
            </p:nvSpPr>
            <p:spPr bwMode="auto">
              <a:xfrm>
                <a:off x="3372" y="3474"/>
                <a:ext cx="150" cy="0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8" name="Line 170"/>
              <p:cNvSpPr>
                <a:spLocks noChangeShapeType="1"/>
              </p:cNvSpPr>
              <p:nvPr/>
            </p:nvSpPr>
            <p:spPr bwMode="auto">
              <a:xfrm flipV="1">
                <a:off x="3522" y="1416"/>
                <a:ext cx="0" cy="2058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9" name="Line 171"/>
              <p:cNvSpPr>
                <a:spLocks noChangeShapeType="1"/>
              </p:cNvSpPr>
              <p:nvPr/>
            </p:nvSpPr>
            <p:spPr bwMode="auto">
              <a:xfrm>
                <a:off x="3522" y="1410"/>
                <a:ext cx="1650" cy="0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40" name="Line 172"/>
              <p:cNvSpPr>
                <a:spLocks noChangeShapeType="1"/>
              </p:cNvSpPr>
              <p:nvPr/>
            </p:nvSpPr>
            <p:spPr bwMode="auto">
              <a:xfrm>
                <a:off x="5172" y="1416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prstDash val="sysDot"/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6" name="Group 173"/>
            <p:cNvGrpSpPr>
              <a:grpSpLocks/>
            </p:cNvGrpSpPr>
            <p:nvPr/>
          </p:nvGrpSpPr>
          <p:grpSpPr bwMode="auto">
            <a:xfrm>
              <a:off x="1527175" y="2987675"/>
              <a:ext cx="1568450" cy="823913"/>
              <a:chOff x="962" y="1882"/>
              <a:chExt cx="988" cy="519"/>
            </a:xfrm>
          </p:grpSpPr>
          <p:sp>
            <p:nvSpPr>
              <p:cNvPr id="34" name="Rectangle 174"/>
              <p:cNvSpPr>
                <a:spLocks noChangeArrowheads="1"/>
              </p:cNvSpPr>
              <p:nvPr/>
            </p:nvSpPr>
            <p:spPr bwMode="auto">
              <a:xfrm>
                <a:off x="1321" y="1882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Session Key</a:t>
                </a:r>
              </a:p>
            </p:txBody>
          </p:sp>
          <p:cxnSp>
            <p:nvCxnSpPr>
              <p:cNvPr id="35" name="AutoShape 175"/>
              <p:cNvCxnSpPr>
                <a:cxnSpLocks noChangeShapeType="1"/>
                <a:stCxn id="30" idx="3"/>
                <a:endCxn id="34" idx="1"/>
              </p:cNvCxnSpPr>
              <p:nvPr/>
            </p:nvCxnSpPr>
            <p:spPr bwMode="auto">
              <a:xfrm flipV="1">
                <a:off x="962" y="2017"/>
                <a:ext cx="351" cy="384"/>
              </a:xfrm>
              <a:prstGeom prst="curvedConnector3">
                <a:avLst>
                  <a:gd name="adj1" fmla="val 49856"/>
                </a:avLst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" name="Group 176"/>
            <p:cNvGrpSpPr>
              <a:grpSpLocks/>
            </p:cNvGrpSpPr>
            <p:nvPr/>
          </p:nvGrpSpPr>
          <p:grpSpPr bwMode="auto">
            <a:xfrm>
              <a:off x="1527175" y="4240213"/>
              <a:ext cx="1558925" cy="1090612"/>
              <a:chOff x="962" y="2671"/>
              <a:chExt cx="982" cy="687"/>
            </a:xfrm>
          </p:grpSpPr>
          <p:sp>
            <p:nvSpPr>
              <p:cNvPr id="32" name="Rectangle 177"/>
              <p:cNvSpPr>
                <a:spLocks noChangeArrowheads="1"/>
              </p:cNvSpPr>
              <p:nvPr/>
            </p:nvSpPr>
            <p:spPr bwMode="auto">
              <a:xfrm>
                <a:off x="1315" y="3088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Message</a:t>
                </a:r>
              </a:p>
            </p:txBody>
          </p:sp>
          <p:cxnSp>
            <p:nvCxnSpPr>
              <p:cNvPr id="33" name="AutoShape 178"/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962" y="2671"/>
                <a:ext cx="345" cy="552"/>
              </a:xfrm>
              <a:prstGeom prst="curvedConnector3">
                <a:avLst>
                  <a:gd name="adj1" fmla="val 49856"/>
                </a:avLst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8" name="Group 179"/>
            <p:cNvGrpSpPr>
              <a:grpSpLocks/>
            </p:cNvGrpSpPr>
            <p:nvPr/>
          </p:nvGrpSpPr>
          <p:grpSpPr bwMode="auto">
            <a:xfrm>
              <a:off x="438150" y="3597275"/>
              <a:ext cx="1481138" cy="1246188"/>
              <a:chOff x="276" y="2266"/>
              <a:chExt cx="933" cy="785"/>
            </a:xfrm>
          </p:grpSpPr>
          <p:sp>
            <p:nvSpPr>
              <p:cNvPr id="29" name="AutoShape 180"/>
              <p:cNvSpPr>
                <a:spLocks noChangeArrowheads="1"/>
              </p:cNvSpPr>
              <p:nvPr/>
            </p:nvSpPr>
            <p:spPr bwMode="auto">
              <a:xfrm>
                <a:off x="276" y="2804"/>
                <a:ext cx="933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0 w 21600"/>
                  <a:gd name="T13" fmla="*/ 5422 h 21600"/>
                  <a:gd name="T14" fmla="*/ 18891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rgbClr val="3333FF"/>
                    </a:solidFill>
                  </a:rPr>
                  <a:t>RECEIVE</a:t>
                </a:r>
              </a:p>
            </p:txBody>
          </p:sp>
          <p:sp>
            <p:nvSpPr>
              <p:cNvPr id="30" name="Rectangle 181"/>
              <p:cNvSpPr>
                <a:spLocks noChangeArrowheads="1"/>
              </p:cNvSpPr>
              <p:nvPr/>
            </p:nvSpPr>
            <p:spPr bwMode="auto">
              <a:xfrm>
                <a:off x="325" y="2266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Session Key</a:t>
                </a:r>
              </a:p>
            </p:txBody>
          </p:sp>
          <p:sp>
            <p:nvSpPr>
              <p:cNvPr id="31" name="Rectangle 182"/>
              <p:cNvSpPr>
                <a:spLocks noChangeArrowheads="1"/>
              </p:cNvSpPr>
              <p:nvPr/>
            </p:nvSpPr>
            <p:spPr bwMode="auto">
              <a:xfrm>
                <a:off x="325" y="2536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Message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23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AES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함수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916832"/>
            <a:ext cx="6070251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AES </a:t>
            </a:r>
            <a:r>
              <a:rPr lang="ko-KR" altLang="en-US" sz="1400" dirty="0"/>
              <a:t>암호화 함수 </a:t>
            </a:r>
          </a:p>
          <a:p>
            <a:r>
              <a:rPr lang="en-US" altLang="ko-KR" sz="1400" b="1" dirty="0"/>
              <a:t>public static byte[] encrypt(</a:t>
            </a:r>
            <a:r>
              <a:rPr lang="en-US" altLang="ko-KR" sz="1400" b="1" dirty="0" err="1"/>
              <a:t>SecretKey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secretKey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endParaRPr lang="ko-KR" altLang="en-US" sz="1400" dirty="0"/>
          </a:p>
          <a:p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("AES/ECB/PKCS5Padding");</a:t>
            </a:r>
          </a:p>
          <a:p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b="1" i="1" dirty="0" err="1"/>
              <a:t>ENCRYPT_MODE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secretKey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cipher.doFinal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;</a:t>
            </a:r>
          </a:p>
          <a:p>
            <a:r>
              <a:rPr lang="en-US" altLang="ko-KR" sz="1400" dirty="0"/>
              <a:t>}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AES 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함수 </a:t>
            </a:r>
          </a:p>
          <a:p>
            <a:r>
              <a:rPr lang="en-US" altLang="ko-KR" sz="1400" b="1" dirty="0"/>
              <a:t>public static byte[] decrypt(</a:t>
            </a:r>
            <a:r>
              <a:rPr lang="en-US" altLang="ko-KR" sz="1400" b="1" dirty="0" err="1"/>
              <a:t>SecretKey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secretKey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("AES/ECB/PKCS5Padding");</a:t>
            </a:r>
          </a:p>
          <a:p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b="1" i="1" dirty="0" err="1"/>
              <a:t>DECRYPT_MODE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secretKey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cipher.doFinal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;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93623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함수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916832"/>
            <a:ext cx="6791796" cy="3754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RSA </a:t>
            </a:r>
            <a:r>
              <a:rPr lang="ko-KR" altLang="en-US" sz="1400" dirty="0"/>
              <a:t>암호화 함수 </a:t>
            </a:r>
          </a:p>
          <a:p>
            <a:r>
              <a:rPr lang="en-US" altLang="ko-KR" sz="1400" b="1" dirty="0"/>
              <a:t>public static byte[] encrypt(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("RSA/ECB/OAEPWithMD5AndMGF1Padding");</a:t>
            </a:r>
          </a:p>
          <a:p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b="1" i="1" dirty="0" err="1"/>
              <a:t>ENCRYPT_MODE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publicKey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cipher.doFinal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;</a:t>
            </a:r>
          </a:p>
          <a:p>
            <a:r>
              <a:rPr lang="en-US" altLang="ko-KR" sz="1400" dirty="0"/>
              <a:t>}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RSA 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함수 </a:t>
            </a:r>
          </a:p>
          <a:p>
            <a:r>
              <a:rPr lang="en-US" altLang="ko-KR" sz="1400" b="1" dirty="0"/>
              <a:t>public static byte[] decrypt(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("RSA/ECB/OAEPWithMD5AndMGF1Padding");</a:t>
            </a:r>
          </a:p>
          <a:p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b="1" i="1" dirty="0" err="1"/>
              <a:t>DECRYPT_MODE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privateKey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cipher.doFinal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;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28052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서명</a:t>
            </a:r>
            <a:r>
              <a:rPr lang="en-US" altLang="ko-KR" dirty="0" smtClean="0"/>
              <a:t>/</a:t>
            </a:r>
            <a:r>
              <a:rPr lang="ko-KR" altLang="en-US" dirty="0" smtClean="0"/>
              <a:t>검증 함수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9777" y="1906954"/>
            <a:ext cx="6328527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RSA </a:t>
            </a:r>
            <a:r>
              <a:rPr lang="ko-KR" altLang="en-US" sz="1400" dirty="0"/>
              <a:t>전자서명 생성  함수</a:t>
            </a:r>
          </a:p>
          <a:p>
            <a:r>
              <a:rPr lang="en-US" altLang="ko-KR" sz="1400" b="1" dirty="0"/>
              <a:t>public static byte[] sign(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 throws</a:t>
            </a:r>
          </a:p>
          <a:p>
            <a:r>
              <a:rPr lang="en-US" altLang="ko-KR" sz="1400" dirty="0" err="1"/>
              <a:t>GeneralSecurityException</a:t>
            </a:r>
            <a:r>
              <a:rPr lang="en-US" altLang="ko-KR" sz="1400" dirty="0"/>
              <a:t> {</a:t>
            </a:r>
          </a:p>
          <a:p>
            <a:r>
              <a:rPr lang="en-US" altLang="ko-KR" sz="1400" dirty="0"/>
              <a:t>Signature </a:t>
            </a:r>
            <a:r>
              <a:rPr lang="en-US" altLang="ko-KR" sz="1400" dirty="0" err="1"/>
              <a:t>signature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Signature.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("SHA256withRSA/PSS");</a:t>
            </a:r>
          </a:p>
          <a:p>
            <a:r>
              <a:rPr lang="en-US" altLang="ko-KR" sz="1400" dirty="0" err="1"/>
              <a:t>signature.initSign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privateKey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signature.update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plainData</a:t>
            </a:r>
            <a:r>
              <a:rPr lang="en-US" altLang="ko-KR" sz="1400" dirty="0"/>
              <a:t>);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signatureData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signature.sign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signatureData</a:t>
            </a:r>
            <a:r>
              <a:rPr lang="en-US" altLang="ko-KR" sz="1400" b="1" dirty="0"/>
              <a:t>;</a:t>
            </a:r>
          </a:p>
          <a:p>
            <a:r>
              <a:rPr lang="en-US" altLang="ko-KR" sz="1400" dirty="0"/>
              <a:t>}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RSA </a:t>
            </a:r>
            <a:r>
              <a:rPr lang="ko-KR" altLang="en-US" sz="1400" dirty="0"/>
              <a:t>전자서명 검증 함수 </a:t>
            </a:r>
          </a:p>
          <a:p>
            <a:r>
              <a:rPr lang="en-US" altLang="ko-KR" sz="1400" b="1" dirty="0"/>
              <a:t>public static </a:t>
            </a:r>
            <a:r>
              <a:rPr lang="en-US" altLang="ko-KR" sz="1400" b="1" dirty="0" err="1"/>
              <a:t>boolean</a:t>
            </a:r>
            <a:r>
              <a:rPr lang="en-US" altLang="ko-KR" sz="1400" b="1" dirty="0"/>
              <a:t> verify(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signatureData</a:t>
            </a:r>
            <a:r>
              <a:rPr lang="en-US" altLang="ko-KR" sz="1400" b="1" dirty="0"/>
              <a:t>,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 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r>
              <a:rPr lang="en-US" altLang="ko-KR" sz="1400" dirty="0"/>
              <a:t>Signature </a:t>
            </a:r>
            <a:r>
              <a:rPr lang="en-US" altLang="ko-KR" sz="1400" dirty="0" err="1"/>
              <a:t>signature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Signature.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("SHA256withRSA/PSS");</a:t>
            </a:r>
          </a:p>
          <a:p>
            <a:r>
              <a:rPr lang="en-US" altLang="ko-KR" sz="1400" dirty="0" err="1"/>
              <a:t>signature.initVerify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publicKey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signature.update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plainData</a:t>
            </a:r>
            <a:r>
              <a:rPr lang="en-US" altLang="ko-KR" sz="1400" dirty="0"/>
              <a:t>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signature.verify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signatureData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56128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 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288" y="1484784"/>
            <a:ext cx="7802136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("3. </a:t>
            </a:r>
            <a:r>
              <a:rPr lang="ko-KR" altLang="en-US" sz="1200" b="1" i="1" dirty="0"/>
              <a:t>송신자 </a:t>
            </a:r>
            <a:r>
              <a:rPr lang="en-US" altLang="ko-KR" sz="1200" b="1" i="1" dirty="0"/>
              <a:t>A</a:t>
            </a:r>
            <a:r>
              <a:rPr lang="ko-KR" altLang="en-US" sz="1200" b="1" i="1" dirty="0"/>
              <a:t>의 전자봉투 생성 </a:t>
            </a:r>
            <a:r>
              <a:rPr lang="en-US" altLang="ko-KR" sz="1200" b="1" i="1" dirty="0"/>
              <a:t>");</a:t>
            </a:r>
          </a:p>
          <a:p>
            <a:endParaRPr lang="ko-KR" altLang="en-US" sz="1200" dirty="0"/>
          </a:p>
          <a:p>
            <a:r>
              <a:rPr lang="en-US" altLang="ko-KR" sz="1200" dirty="0"/>
              <a:t>String </a:t>
            </a:r>
            <a:r>
              <a:rPr lang="en-US" altLang="ko-KR" sz="1200" dirty="0" err="1"/>
              <a:t>plainText</a:t>
            </a:r>
            <a:r>
              <a:rPr lang="ko-KR" altLang="en-US" sz="1200" dirty="0"/>
              <a:t> </a:t>
            </a:r>
            <a:r>
              <a:rPr lang="en-US" altLang="ko-KR" sz="1200" dirty="0"/>
              <a:t>= "</a:t>
            </a:r>
            <a:r>
              <a:rPr lang="ko-KR" altLang="en-US" sz="1200" dirty="0"/>
              <a:t>죽는 날까지 하늘을 우러러 </a:t>
            </a:r>
            <a:r>
              <a:rPr lang="ko-KR" altLang="en-US" sz="1200" dirty="0" err="1"/>
              <a:t>한점</a:t>
            </a:r>
            <a:r>
              <a:rPr lang="ko-KR" altLang="en-US" sz="1200" dirty="0"/>
              <a:t> 부끄럼이 없기를 잎새에 이는 바람에도 나는 괴로워했다</a:t>
            </a:r>
            <a:r>
              <a:rPr lang="en-US" altLang="ko-KR" sz="1200" dirty="0"/>
              <a:t>.";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</a:t>
            </a:r>
            <a:r>
              <a:rPr lang="ko-KR" altLang="en-US" sz="1200" b="1" i="1" dirty="0" err="1"/>
              <a:t>평문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plainText</a:t>
            </a:r>
            <a:r>
              <a:rPr lang="en-US" altLang="ko-KR" sz="1200" b="1" i="1" dirty="0"/>
              <a:t>);</a:t>
            </a:r>
          </a:p>
          <a:p>
            <a:r>
              <a:rPr lang="en-US" altLang="ko-KR" sz="1200" dirty="0"/>
              <a:t>Charset </a:t>
            </a:r>
            <a:r>
              <a:rPr lang="en-US" altLang="ko-KR" sz="1200" dirty="0" err="1"/>
              <a:t>charset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Charset.</a:t>
            </a:r>
            <a:r>
              <a:rPr lang="en-US" altLang="ko-KR" sz="1200" i="1" dirty="0" err="1"/>
              <a:t>forName</a:t>
            </a:r>
            <a:r>
              <a:rPr lang="en-US" altLang="ko-KR" sz="1200" i="1" dirty="0"/>
              <a:t>("UTF-8");</a:t>
            </a:r>
          </a:p>
          <a:p>
            <a:endParaRPr lang="ko-KR" altLang="en-US" sz="1200" dirty="0"/>
          </a:p>
          <a:p>
            <a:r>
              <a:rPr lang="en-US" altLang="ko-KR" sz="1200" dirty="0"/>
              <a:t>// </a:t>
            </a:r>
            <a:r>
              <a:rPr lang="ko-KR" altLang="en-US" sz="1200" dirty="0"/>
              <a:t>송신자의 전자서명 생성 </a:t>
            </a:r>
          </a:p>
          <a:p>
            <a:r>
              <a:rPr lang="en-US" altLang="ko-KR" sz="1200" b="1" dirty="0"/>
              <a:t>byte[] signature = </a:t>
            </a:r>
            <a:r>
              <a:rPr lang="en-US" altLang="ko-KR" sz="1200" b="1" i="1" dirty="0"/>
              <a:t>sign(</a:t>
            </a:r>
            <a:r>
              <a:rPr lang="en-US" altLang="ko-KR" sz="1200" b="1" i="1" dirty="0" err="1"/>
              <a:t>privateKeyA</a:t>
            </a:r>
            <a:r>
              <a:rPr lang="en-US" altLang="ko-KR" sz="1200" b="1" i="1" dirty="0"/>
              <a:t>, </a:t>
            </a:r>
            <a:r>
              <a:rPr lang="en-US" altLang="ko-KR" sz="1200" b="1" i="1" dirty="0" err="1"/>
              <a:t>plainText.getBytes</a:t>
            </a:r>
            <a:r>
              <a:rPr lang="en-US" altLang="ko-KR" sz="1200" b="1" i="1" dirty="0"/>
              <a:t>(charset));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</a:t>
            </a:r>
            <a:r>
              <a:rPr lang="ko-KR" altLang="en-US" sz="1200" b="1" i="1" dirty="0" err="1"/>
              <a:t>서명문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bytesToHex</a:t>
            </a:r>
            <a:r>
              <a:rPr lang="en-US" altLang="ko-KR" sz="1200" b="1" i="1" dirty="0"/>
              <a:t>(signature));</a:t>
            </a:r>
          </a:p>
          <a:p>
            <a:endParaRPr lang="ko-KR" altLang="en-US" sz="1200" dirty="0"/>
          </a:p>
          <a:p>
            <a:r>
              <a:rPr lang="en-US" altLang="ko-KR" sz="1200" dirty="0"/>
              <a:t>// AES </a:t>
            </a:r>
            <a:r>
              <a:rPr lang="ko-KR" altLang="en-US" sz="1200" dirty="0" err="1"/>
              <a:t>세션키</a:t>
            </a:r>
            <a:r>
              <a:rPr lang="ko-KR" altLang="en-US" sz="1200" dirty="0"/>
              <a:t> 생성</a:t>
            </a:r>
          </a:p>
          <a:p>
            <a:r>
              <a:rPr lang="en-US" altLang="ko-KR" sz="1200" dirty="0" err="1"/>
              <a:t>KeyGenerator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keyGenerator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KeyGenerator.</a:t>
            </a:r>
            <a:r>
              <a:rPr lang="en-US" altLang="ko-KR" sz="1200" i="1" dirty="0" err="1"/>
              <a:t>getInstance</a:t>
            </a:r>
            <a:r>
              <a:rPr lang="en-US" altLang="ko-KR" sz="1200" i="1" dirty="0"/>
              <a:t>("AES");</a:t>
            </a:r>
          </a:p>
          <a:p>
            <a:r>
              <a:rPr lang="en-US" altLang="ko-KR" sz="1200" dirty="0" err="1"/>
              <a:t>keyGenerator.init</a:t>
            </a:r>
            <a:r>
              <a:rPr lang="en-US" altLang="ko-KR" sz="1200" dirty="0"/>
              <a:t>(128);</a:t>
            </a:r>
          </a:p>
          <a:p>
            <a:r>
              <a:rPr lang="en-US" altLang="ko-KR" sz="1200" dirty="0" err="1"/>
              <a:t>SecretKey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secretKey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keyGenerator.generateKey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</a:t>
            </a:r>
            <a:r>
              <a:rPr lang="ko-KR" altLang="en-US" sz="1200" b="1" i="1" dirty="0" err="1"/>
              <a:t>세션키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bytesToHex</a:t>
            </a:r>
            <a:r>
              <a:rPr lang="en-US" altLang="ko-KR" sz="1200" b="1" i="1" dirty="0"/>
              <a:t>(</a:t>
            </a:r>
            <a:r>
              <a:rPr lang="en-US" altLang="ko-KR" sz="1200" b="1" i="1" dirty="0" err="1"/>
              <a:t>secretKey.getEncoded</a:t>
            </a:r>
            <a:r>
              <a:rPr lang="en-US" altLang="ko-KR" sz="1200" b="1" i="1" dirty="0"/>
              <a:t>()));</a:t>
            </a:r>
          </a:p>
          <a:p>
            <a:endParaRPr lang="ko-KR" altLang="en-US" sz="1200" dirty="0"/>
          </a:p>
          <a:p>
            <a:r>
              <a:rPr lang="en-US" altLang="ko-KR" sz="1200" dirty="0"/>
              <a:t>// </a:t>
            </a:r>
            <a:r>
              <a:rPr lang="ko-KR" altLang="en-US" sz="1200" dirty="0"/>
              <a:t>메시지와 서명을 </a:t>
            </a:r>
            <a:r>
              <a:rPr lang="ko-KR" altLang="en-US" sz="1200" dirty="0" err="1"/>
              <a:t>세션키로</a:t>
            </a:r>
            <a:r>
              <a:rPr lang="ko-KR" altLang="en-US" sz="1200" dirty="0"/>
              <a:t> 암호화</a:t>
            </a:r>
          </a:p>
          <a:p>
            <a:r>
              <a:rPr lang="en-US" altLang="ko-KR" sz="1200" b="1" dirty="0"/>
              <a:t>byte[] </a:t>
            </a:r>
            <a:r>
              <a:rPr lang="en-US" altLang="ko-KR" sz="1200" b="1" dirty="0" err="1"/>
              <a:t>encryptData</a:t>
            </a:r>
            <a:r>
              <a:rPr lang="en-US" altLang="ko-KR" sz="1200" b="1" dirty="0"/>
              <a:t> = </a:t>
            </a:r>
            <a:r>
              <a:rPr lang="en-US" altLang="ko-KR" sz="1200" b="1" i="1" dirty="0"/>
              <a:t>encrypt(</a:t>
            </a:r>
            <a:r>
              <a:rPr lang="en-US" altLang="ko-KR" sz="1200" b="1" i="1" dirty="0" err="1"/>
              <a:t>secretKey</a:t>
            </a:r>
            <a:r>
              <a:rPr lang="en-US" altLang="ko-KR" sz="1200" b="1" i="1" dirty="0"/>
              <a:t>, </a:t>
            </a:r>
            <a:r>
              <a:rPr lang="en-US" altLang="ko-KR" sz="1200" b="1" i="1" dirty="0" err="1"/>
              <a:t>plainText.getBytes</a:t>
            </a:r>
            <a:r>
              <a:rPr lang="en-US" altLang="ko-KR" sz="1200" b="1" i="1" dirty="0"/>
              <a:t>(charset));</a:t>
            </a:r>
          </a:p>
          <a:p>
            <a:r>
              <a:rPr lang="en-US" altLang="ko-KR" sz="1200" b="1" dirty="0"/>
              <a:t>byte[] </a:t>
            </a:r>
            <a:r>
              <a:rPr lang="en-US" altLang="ko-KR" sz="1200" b="1" dirty="0" err="1"/>
              <a:t>encryptSig</a:t>
            </a:r>
            <a:r>
              <a:rPr lang="en-US" altLang="ko-KR" sz="1200" b="1" dirty="0"/>
              <a:t> = </a:t>
            </a:r>
            <a:r>
              <a:rPr lang="en-US" altLang="ko-KR" sz="1200" b="1" i="1" dirty="0"/>
              <a:t>encrypt(</a:t>
            </a:r>
            <a:r>
              <a:rPr lang="en-US" altLang="ko-KR" sz="1200" b="1" i="1" dirty="0" err="1"/>
              <a:t>secretKey</a:t>
            </a:r>
            <a:r>
              <a:rPr lang="en-US" altLang="ko-KR" sz="1200" b="1" i="1" dirty="0"/>
              <a:t>, signature);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("AES </a:t>
            </a:r>
            <a:r>
              <a:rPr lang="ko-KR" altLang="en-US" sz="1200" b="1" i="1" dirty="0"/>
              <a:t>암호화된 메시지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bytesToHex</a:t>
            </a:r>
            <a:r>
              <a:rPr lang="en-US" altLang="ko-KR" sz="1200" b="1" i="1" dirty="0"/>
              <a:t>(</a:t>
            </a:r>
            <a:r>
              <a:rPr lang="en-US" altLang="ko-KR" sz="1200" b="1" i="1" dirty="0" err="1"/>
              <a:t>encryptData</a:t>
            </a:r>
            <a:r>
              <a:rPr lang="en-US" altLang="ko-KR" sz="1200" b="1" i="1" dirty="0"/>
              <a:t>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("AES </a:t>
            </a:r>
            <a:r>
              <a:rPr lang="ko-KR" altLang="en-US" sz="1200" b="1" i="1" dirty="0"/>
              <a:t>암호화된 </a:t>
            </a:r>
            <a:r>
              <a:rPr lang="ko-KR" altLang="en-US" sz="1200" b="1" i="1" dirty="0" err="1"/>
              <a:t>서명문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bytesToHex</a:t>
            </a:r>
            <a:r>
              <a:rPr lang="en-US" altLang="ko-KR" sz="1200" b="1" i="1" dirty="0"/>
              <a:t>(</a:t>
            </a:r>
            <a:r>
              <a:rPr lang="en-US" altLang="ko-KR" sz="1200" b="1" i="1" dirty="0" err="1"/>
              <a:t>encryptSig</a:t>
            </a:r>
            <a:r>
              <a:rPr lang="en-US" altLang="ko-KR" sz="1200" b="1" i="1" dirty="0"/>
              <a:t>));</a:t>
            </a:r>
          </a:p>
          <a:p>
            <a:endParaRPr lang="ko-KR" altLang="en-US" sz="1200" dirty="0"/>
          </a:p>
          <a:p>
            <a:r>
              <a:rPr lang="en-US" altLang="ko-KR" sz="1200" dirty="0"/>
              <a:t>// </a:t>
            </a:r>
            <a:r>
              <a:rPr lang="ko-KR" altLang="en-US" sz="1200" dirty="0" err="1"/>
              <a:t>세션키를</a:t>
            </a:r>
            <a:r>
              <a:rPr lang="ko-KR" altLang="en-US" sz="1200" dirty="0"/>
              <a:t> 수신자 </a:t>
            </a:r>
            <a:r>
              <a:rPr lang="en-US" altLang="ko-KR" sz="1200" dirty="0"/>
              <a:t>B</a:t>
            </a:r>
            <a:r>
              <a:rPr lang="ko-KR" altLang="en-US" sz="1200" dirty="0"/>
              <a:t>의 공개키로 암호화 </a:t>
            </a:r>
          </a:p>
          <a:p>
            <a:r>
              <a:rPr lang="en-US" altLang="ko-KR" sz="1200" b="1" dirty="0"/>
              <a:t>byte[] </a:t>
            </a:r>
            <a:r>
              <a:rPr lang="en-US" altLang="ko-KR" sz="1200" b="1" dirty="0" err="1"/>
              <a:t>encryptKey</a:t>
            </a:r>
            <a:r>
              <a:rPr lang="en-US" altLang="ko-KR" sz="1200" b="1" dirty="0"/>
              <a:t> = </a:t>
            </a:r>
            <a:r>
              <a:rPr lang="en-US" altLang="ko-KR" sz="1200" b="1" i="1" dirty="0"/>
              <a:t>encrypt(</a:t>
            </a:r>
            <a:r>
              <a:rPr lang="en-US" altLang="ko-KR" sz="1200" b="1" i="1" dirty="0" err="1"/>
              <a:t>publicKeyB</a:t>
            </a:r>
            <a:r>
              <a:rPr lang="en-US" altLang="ko-KR" sz="1200" b="1" i="1" dirty="0"/>
              <a:t>, </a:t>
            </a:r>
            <a:r>
              <a:rPr lang="en-US" altLang="ko-KR" sz="1200" b="1" i="1" dirty="0" err="1"/>
              <a:t>secretKey.getEncoded</a:t>
            </a:r>
            <a:r>
              <a:rPr lang="en-US" altLang="ko-KR" sz="1200" b="1" i="1" dirty="0"/>
              <a:t>());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("RSA </a:t>
            </a:r>
            <a:r>
              <a:rPr lang="ko-KR" altLang="en-US" sz="1200" b="1" i="1" dirty="0"/>
              <a:t>암호화된 </a:t>
            </a:r>
            <a:r>
              <a:rPr lang="ko-KR" altLang="en-US" sz="1200" b="1" i="1" dirty="0" err="1"/>
              <a:t>세션키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bytesToHex</a:t>
            </a:r>
            <a:r>
              <a:rPr lang="en-US" altLang="ko-KR" sz="1200" b="1" i="1" dirty="0"/>
              <a:t>(</a:t>
            </a:r>
            <a:r>
              <a:rPr lang="en-US" altLang="ko-KR" sz="1200" b="1" i="1" dirty="0" err="1"/>
              <a:t>encryptKey</a:t>
            </a:r>
            <a:r>
              <a:rPr lang="en-US" altLang="ko-KR" sz="1200" b="1" i="1" dirty="0"/>
              <a:t>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();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85463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 개봉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5750613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System.</a:t>
            </a:r>
            <a:r>
              <a:rPr lang="en-US" altLang="ko-KR" sz="1400" b="1" i="1" dirty="0" err="1"/>
              <a:t>out.println</a:t>
            </a:r>
            <a:r>
              <a:rPr lang="en-US" altLang="ko-KR" sz="1400" b="1" i="1" dirty="0"/>
              <a:t>("4. </a:t>
            </a:r>
            <a:r>
              <a:rPr lang="ko-KR" altLang="en-US" sz="1400" b="1" i="1" dirty="0"/>
              <a:t>수신자 </a:t>
            </a:r>
            <a:r>
              <a:rPr lang="en-US" altLang="ko-KR" sz="1400" b="1" i="1" dirty="0"/>
              <a:t>B</a:t>
            </a:r>
            <a:r>
              <a:rPr lang="ko-KR" altLang="en-US" sz="1400" b="1" i="1" dirty="0"/>
              <a:t>의 전자봉투 개봉 </a:t>
            </a:r>
            <a:r>
              <a:rPr lang="en-US" altLang="ko-KR" sz="1400" b="1" i="1" dirty="0"/>
              <a:t>");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수신자 </a:t>
            </a:r>
            <a:r>
              <a:rPr lang="en-US" altLang="ko-KR" sz="1400" dirty="0"/>
              <a:t>B</a:t>
            </a:r>
            <a:r>
              <a:rPr lang="ko-KR" altLang="en-US" sz="1400" dirty="0"/>
              <a:t>의 개인키로 </a:t>
            </a:r>
            <a:r>
              <a:rPr lang="ko-KR" altLang="en-US" sz="1400" dirty="0" err="1"/>
              <a:t>세션키</a:t>
            </a:r>
            <a:r>
              <a:rPr lang="ko-KR" altLang="en-US" sz="1400" dirty="0"/>
              <a:t> 복구  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decryptKey</a:t>
            </a:r>
            <a:r>
              <a:rPr lang="en-US" altLang="ko-KR" sz="1400" b="1" dirty="0"/>
              <a:t> = </a:t>
            </a:r>
            <a:r>
              <a:rPr lang="en-US" altLang="ko-KR" sz="1400" b="1" i="1" dirty="0"/>
              <a:t>decrypt(</a:t>
            </a:r>
            <a:r>
              <a:rPr lang="en-US" altLang="ko-KR" sz="1400" b="1" i="1" dirty="0" err="1"/>
              <a:t>privateKeyB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encryptKey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dirty="0" err="1"/>
              <a:t>System.</a:t>
            </a:r>
            <a:r>
              <a:rPr lang="en-US" altLang="ko-KR" sz="1400" b="1" i="1" dirty="0" err="1"/>
              <a:t>out.println</a:t>
            </a:r>
            <a:r>
              <a:rPr lang="en-US" altLang="ko-KR" sz="1400" b="1" i="1" dirty="0"/>
              <a:t>("</a:t>
            </a:r>
            <a:r>
              <a:rPr lang="ko-KR" altLang="en-US" sz="1400" b="1" i="1" dirty="0"/>
              <a:t>복구된 </a:t>
            </a:r>
            <a:r>
              <a:rPr lang="ko-KR" altLang="en-US" sz="1400" b="1" i="1" dirty="0" err="1"/>
              <a:t>세션키</a:t>
            </a:r>
            <a:r>
              <a:rPr lang="en-US" altLang="ko-KR" sz="1400" b="1" i="1" dirty="0"/>
              <a:t>: "+</a:t>
            </a:r>
            <a:r>
              <a:rPr lang="en-US" altLang="ko-KR" sz="1400" b="1" i="1" dirty="0" err="1"/>
              <a:t>bytesToHex</a:t>
            </a:r>
            <a:r>
              <a:rPr lang="en-US" altLang="ko-KR" sz="1400" b="1" i="1" dirty="0"/>
              <a:t>(</a:t>
            </a:r>
            <a:r>
              <a:rPr lang="en-US" altLang="ko-KR" sz="1400" b="1" i="1" dirty="0" err="1"/>
              <a:t>decryptKey</a:t>
            </a:r>
            <a:r>
              <a:rPr lang="en-US" altLang="ko-KR" sz="1400" b="1" i="1" dirty="0"/>
              <a:t>));</a:t>
            </a:r>
          </a:p>
          <a:p>
            <a:r>
              <a:rPr lang="en-US" altLang="ko-KR" sz="1400" dirty="0"/>
              <a:t>// </a:t>
            </a:r>
            <a:r>
              <a:rPr lang="en-US" altLang="ko-KR" sz="1400" dirty="0" err="1"/>
              <a:t>SecretKeySpec</a:t>
            </a:r>
            <a:r>
              <a:rPr lang="ko-KR" altLang="en-US" sz="1400" dirty="0"/>
              <a:t>으로 비밀키 생성 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recoveredKey</a:t>
            </a:r>
            <a:r>
              <a:rPr lang="en-US" altLang="ko-KR" sz="1400" dirty="0"/>
              <a:t> = </a:t>
            </a:r>
            <a:r>
              <a:rPr lang="en-US" altLang="ko-KR" sz="1400" b="1" dirty="0"/>
              <a:t>new </a:t>
            </a:r>
            <a:r>
              <a:rPr lang="en-US" altLang="ko-KR" sz="1400" b="1" dirty="0" err="1"/>
              <a:t>SecretKeySpec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decryptKey</a:t>
            </a:r>
            <a:r>
              <a:rPr lang="en-US" altLang="ko-KR" sz="1400" b="1" dirty="0"/>
              <a:t>, "AES");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 err="1"/>
              <a:t>세션키로</a:t>
            </a:r>
            <a:r>
              <a:rPr lang="ko-KR" altLang="en-US" sz="1400" dirty="0"/>
              <a:t> 메시지</a:t>
            </a:r>
            <a:r>
              <a:rPr lang="en-US" altLang="ko-KR" sz="1400" dirty="0"/>
              <a:t>, </a:t>
            </a:r>
            <a:r>
              <a:rPr lang="ko-KR" altLang="en-US" sz="1400" dirty="0"/>
              <a:t>서명 복구 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 = </a:t>
            </a:r>
            <a:r>
              <a:rPr lang="en-US" altLang="ko-KR" sz="1400" b="1" i="1" dirty="0"/>
              <a:t>decrypt(</a:t>
            </a:r>
            <a:r>
              <a:rPr lang="en-US" altLang="ko-KR" sz="1400" b="1" i="1" dirty="0" err="1"/>
              <a:t>recoveredKey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encryptData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dirty="0"/>
              <a:t>String plain = </a:t>
            </a:r>
            <a:r>
              <a:rPr lang="en-US" altLang="ko-KR" sz="1400" b="1" dirty="0"/>
              <a:t>new String(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, charset);</a:t>
            </a:r>
          </a:p>
          <a:p>
            <a:r>
              <a:rPr lang="en-US" altLang="ko-KR" sz="1400" b="1" dirty="0"/>
              <a:t>byte[] sig = </a:t>
            </a:r>
            <a:r>
              <a:rPr lang="en-US" altLang="ko-KR" sz="1400" b="1" i="1" dirty="0"/>
              <a:t>decrypt(</a:t>
            </a:r>
            <a:r>
              <a:rPr lang="en-US" altLang="ko-KR" sz="1400" b="1" i="1" dirty="0" err="1"/>
              <a:t>recoveredKey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encryptSig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dirty="0" err="1"/>
              <a:t>System.</a:t>
            </a:r>
            <a:r>
              <a:rPr lang="en-US" altLang="ko-KR" sz="1400" b="1" i="1" dirty="0" err="1"/>
              <a:t>out.println</a:t>
            </a:r>
            <a:r>
              <a:rPr lang="en-US" altLang="ko-KR" sz="1400" b="1" i="1" dirty="0"/>
              <a:t>("</a:t>
            </a:r>
            <a:r>
              <a:rPr lang="ko-KR" altLang="en-US" sz="1400" b="1" i="1" dirty="0" err="1"/>
              <a:t>복호화된</a:t>
            </a:r>
            <a:r>
              <a:rPr lang="ko-KR" altLang="en-US" sz="1400" b="1" i="1" dirty="0"/>
              <a:t> 메시지</a:t>
            </a:r>
            <a:r>
              <a:rPr lang="en-US" altLang="ko-KR" sz="1400" b="1" i="1" dirty="0"/>
              <a:t>:"+plain); </a:t>
            </a:r>
          </a:p>
          <a:p>
            <a:r>
              <a:rPr lang="en-US" altLang="ko-KR" sz="1400" dirty="0" err="1"/>
              <a:t>System.</a:t>
            </a:r>
            <a:r>
              <a:rPr lang="en-US" altLang="ko-KR" sz="1400" b="1" i="1" dirty="0" err="1"/>
              <a:t>out.println</a:t>
            </a:r>
            <a:r>
              <a:rPr lang="en-US" altLang="ko-KR" sz="1400" b="1" i="1" dirty="0"/>
              <a:t>("</a:t>
            </a:r>
            <a:r>
              <a:rPr lang="ko-KR" altLang="en-US" sz="1400" b="1" i="1" dirty="0" err="1"/>
              <a:t>복호화된</a:t>
            </a:r>
            <a:r>
              <a:rPr lang="ko-KR" altLang="en-US" sz="1400" b="1" i="1" dirty="0"/>
              <a:t> </a:t>
            </a:r>
            <a:r>
              <a:rPr lang="ko-KR" altLang="en-US" sz="1400" b="1" i="1" dirty="0" err="1"/>
              <a:t>서명문</a:t>
            </a:r>
            <a:r>
              <a:rPr lang="en-US" altLang="ko-KR" sz="1400" b="1" i="1" dirty="0"/>
              <a:t>:"+</a:t>
            </a:r>
            <a:r>
              <a:rPr lang="en-US" altLang="ko-KR" sz="1400" b="1" i="1" dirty="0" err="1"/>
              <a:t>bytesToHex</a:t>
            </a:r>
            <a:r>
              <a:rPr lang="en-US" altLang="ko-KR" sz="1400" b="1" i="1" dirty="0"/>
              <a:t>(sig));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A</a:t>
            </a:r>
            <a:r>
              <a:rPr lang="ko-KR" altLang="en-US" sz="1400" dirty="0"/>
              <a:t>의 공개키로 서명 검증 </a:t>
            </a:r>
          </a:p>
          <a:p>
            <a:r>
              <a:rPr lang="en-US" altLang="ko-KR" sz="1400" b="1" dirty="0" err="1"/>
              <a:t>boolean</a:t>
            </a:r>
            <a:r>
              <a:rPr lang="en-US" altLang="ko-KR" sz="1400" b="1" dirty="0"/>
              <a:t> verified = </a:t>
            </a:r>
            <a:r>
              <a:rPr lang="en-US" altLang="ko-KR" sz="1400" b="1" i="1" dirty="0"/>
              <a:t>verify(</a:t>
            </a:r>
            <a:r>
              <a:rPr lang="en-US" altLang="ko-KR" sz="1400" b="1" i="1" dirty="0" err="1"/>
              <a:t>publicKeyA</a:t>
            </a:r>
            <a:r>
              <a:rPr lang="en-US" altLang="ko-KR" sz="1400" b="1" i="1" dirty="0"/>
              <a:t>, sig, </a:t>
            </a:r>
            <a:r>
              <a:rPr lang="en-US" altLang="ko-KR" sz="1400" b="1" i="1" dirty="0" err="1"/>
              <a:t>plainData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dirty="0" err="1"/>
              <a:t>System.</a:t>
            </a:r>
            <a:r>
              <a:rPr lang="en-US" altLang="ko-KR" sz="1400" b="1" i="1" dirty="0" err="1"/>
              <a:t>out.println</a:t>
            </a:r>
            <a:r>
              <a:rPr lang="en-US" altLang="ko-KR" sz="1400" b="1" i="1" dirty="0"/>
              <a:t>("</a:t>
            </a:r>
            <a:r>
              <a:rPr lang="ko-KR" altLang="en-US" sz="1400" b="1" i="1" dirty="0"/>
              <a:t>서명검증 </a:t>
            </a:r>
            <a:r>
              <a:rPr lang="en-US" altLang="ko-KR" sz="1400" b="1" i="1" dirty="0"/>
              <a:t>= "</a:t>
            </a:r>
            <a:r>
              <a:rPr lang="ko-KR" altLang="en-US" sz="1400" b="1" i="1" dirty="0"/>
              <a:t> </a:t>
            </a:r>
            <a:r>
              <a:rPr lang="en-US" altLang="ko-KR" sz="1400" b="1" i="1" dirty="0"/>
              <a:t>+ verified);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11670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Envelope.java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63722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전자서명이란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서명의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전자서명이란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암호기술을 이용하여 전자문서에 대한 서명기능을 구현한 것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59310"/>
            <a:ext cx="2324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서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6402"/>
            <a:ext cx="281553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인증서 전자서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52" y="1628800"/>
            <a:ext cx="22779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3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전자서명이란</a:t>
            </a:r>
            <a:r>
              <a:rPr lang="en-US" altLang="ko-KR" dirty="0" smtClean="0"/>
              <a:t>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2050" name="Picture 2" descr="File:Digital Signatur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42" y="191683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3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전자서명법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1032" name="Picture 8" descr="http://pds26.egloos.com/pds/201310/30/77/e0313377_5270a3247d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5612668" cy="31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ds26.egloos.com/pds/201310/30/77/e0313377_5270a39420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5400600" cy="141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8690" y="1484784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전자서명의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효력을 </a:t>
            </a:r>
            <a:endParaRPr lang="en-US" altLang="ko-KR" dirty="0" smtClean="0"/>
          </a:p>
          <a:p>
            <a:r>
              <a:rPr lang="ko-KR" altLang="en-US" dirty="0" smtClean="0"/>
              <a:t>법적으로 인정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1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전자서명의 요구조건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708793" y="2220148"/>
            <a:ext cx="1485900" cy="3385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/>
              <a:t>변경불가</a:t>
            </a:r>
            <a:endParaRPr lang="ko-KR" altLang="en-US" sz="1600" dirty="0"/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08793" y="2804348"/>
            <a:ext cx="1485900" cy="3385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/>
              <a:t>서명자인증</a:t>
            </a:r>
            <a:endParaRPr lang="ko-KR" altLang="en-US" sz="1600" dirty="0"/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708793" y="3388548"/>
            <a:ext cx="1485900" cy="3385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/>
              <a:t>재사용불가</a:t>
            </a:r>
            <a:endParaRPr lang="ko-KR" altLang="en-US" sz="1600" dirty="0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708793" y="3972748"/>
            <a:ext cx="1485900" cy="3385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 smtClean="0"/>
              <a:t>부인방지</a:t>
            </a:r>
            <a:endParaRPr lang="ko-KR" altLang="en-US" sz="1600" dirty="0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708793" y="1631975"/>
            <a:ext cx="1485900" cy="3385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/>
              <a:t>위조불가</a:t>
            </a:r>
            <a:endParaRPr lang="ko-KR" altLang="en-US" sz="1600" dirty="0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2304231" y="1628800"/>
            <a:ext cx="6367462" cy="33855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lvl="1"/>
            <a:r>
              <a:rPr lang="ko-KR" altLang="en-US" sz="1600" b="1" dirty="0" err="1" smtClean="0"/>
              <a:t>개인키를</a:t>
            </a:r>
            <a:r>
              <a:rPr lang="ko-KR" altLang="en-US" sz="1600" b="1" dirty="0" smtClean="0"/>
              <a:t> 소유한 </a:t>
            </a:r>
            <a:r>
              <a:rPr lang="ko-KR" altLang="en-US" sz="1600" b="1" dirty="0">
                <a:ea typeface="돋움" pitchFamily="50" charset="-127"/>
              </a:rPr>
              <a:t>서명자만이 </a:t>
            </a:r>
            <a:r>
              <a:rPr lang="ko-KR" altLang="en-US" sz="1600" b="1" dirty="0" err="1" smtClean="0">
                <a:ea typeface="돋움" pitchFamily="50" charset="-127"/>
              </a:rPr>
              <a:t>서명문</a:t>
            </a:r>
            <a:r>
              <a:rPr lang="ko-KR" altLang="en-US" sz="1600" b="1" dirty="0" smtClean="0">
                <a:ea typeface="돋움" pitchFamily="50" charset="-127"/>
              </a:rPr>
              <a:t> </a:t>
            </a:r>
            <a:r>
              <a:rPr lang="ko-KR" altLang="en-US" sz="1600" b="1" dirty="0">
                <a:ea typeface="돋움" pitchFamily="50" charset="-127"/>
              </a:rPr>
              <a:t>생성 </a:t>
            </a:r>
            <a:r>
              <a:rPr lang="ko-KR" altLang="en-US" sz="1600" b="1" dirty="0" smtClean="0">
                <a:ea typeface="돋움" pitchFamily="50" charset="-127"/>
              </a:rPr>
              <a:t>가능</a:t>
            </a:r>
            <a:endParaRPr lang="ko-KR" altLang="en-US" sz="1600" b="1" dirty="0">
              <a:ea typeface="돋움" pitchFamily="50" charset="-127"/>
            </a:endParaRPr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2304231" y="2209825"/>
            <a:ext cx="6367462" cy="33855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ko-KR" altLang="en-US" sz="1600" b="1" dirty="0" smtClean="0">
                <a:ea typeface="돋움" pitchFamily="50" charset="-127"/>
              </a:rPr>
              <a:t>서명된 </a:t>
            </a:r>
            <a:r>
              <a:rPr lang="ko-KR" altLang="en-US" sz="1600" b="1" dirty="0">
                <a:ea typeface="돋움" pitchFamily="50" charset="-127"/>
              </a:rPr>
              <a:t>문서의 내용 </a:t>
            </a:r>
            <a:r>
              <a:rPr lang="ko-KR" altLang="en-US" sz="1600" b="1" dirty="0" smtClean="0">
                <a:ea typeface="돋움" pitchFamily="50" charset="-127"/>
              </a:rPr>
              <a:t>변경 불가</a:t>
            </a:r>
            <a:endParaRPr lang="ko-KR" altLang="en-US" sz="1600" b="1" dirty="0">
              <a:ea typeface="돋움" pitchFamily="50" charset="-127"/>
            </a:endParaRPr>
          </a:p>
        </p:txBody>
      </p:sp>
      <p:sp>
        <p:nvSpPr>
          <p:cNvPr id="22" name="Rectangle 53"/>
          <p:cNvSpPr>
            <a:spLocks noChangeArrowheads="1"/>
          </p:cNvSpPr>
          <p:nvPr/>
        </p:nvSpPr>
        <p:spPr bwMode="auto">
          <a:xfrm>
            <a:off x="2308993" y="2806725"/>
            <a:ext cx="6367463" cy="33855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 err="1" smtClean="0"/>
              <a:t>개인키를</a:t>
            </a:r>
            <a:r>
              <a:rPr lang="ko-KR" altLang="en-US" sz="1600" b="1" dirty="0" smtClean="0"/>
              <a:t> </a:t>
            </a:r>
            <a:r>
              <a:rPr lang="ko-KR" altLang="en-US" sz="1600" b="1" dirty="0"/>
              <a:t>소유한 자가 전자서명의 행위자임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2308993" y="3987825"/>
            <a:ext cx="6367463" cy="33855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 smtClean="0"/>
              <a:t>서명자는 전자서명 </a:t>
            </a:r>
            <a:r>
              <a:rPr lang="ko-KR" altLang="en-US" sz="1600" b="1" dirty="0"/>
              <a:t>후에 행위에 대한 </a:t>
            </a:r>
            <a:r>
              <a:rPr lang="ko-KR" altLang="en-US" sz="1600" b="1" dirty="0" smtClean="0"/>
              <a:t>부인 불가</a:t>
            </a:r>
            <a:endParaRPr lang="ko-KR" altLang="en-US" sz="1600" b="1" dirty="0"/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auto">
          <a:xfrm>
            <a:off x="2307603" y="3400926"/>
            <a:ext cx="6367463" cy="33855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ko-KR" sz="1600" b="1" dirty="0" smtClean="0"/>
              <a:t>A</a:t>
            </a:r>
            <a:r>
              <a:rPr lang="ko-KR" altLang="en-US" sz="1600" b="1" dirty="0"/>
              <a:t>문서의 전자서명을 </a:t>
            </a:r>
            <a:r>
              <a:rPr lang="en-US" altLang="ko-KR" sz="1600" b="1" dirty="0"/>
              <a:t>B</a:t>
            </a:r>
            <a:r>
              <a:rPr lang="ko-KR" altLang="en-US" sz="1600" b="1" dirty="0"/>
              <a:t>문서의 전자서명으로 </a:t>
            </a:r>
            <a:r>
              <a:rPr lang="ko-KR" altLang="en-US" sz="1600" b="1" dirty="0" smtClean="0"/>
              <a:t>사용 불가</a:t>
            </a:r>
            <a:endParaRPr lang="ko-KR" altLang="en-US" sz="1600" b="1" dirty="0"/>
          </a:p>
        </p:txBody>
      </p:sp>
      <p:pic>
        <p:nvPicPr>
          <p:cNvPr id="1026" name="Picture 2" descr="전자서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93" y="458112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전자서명의 활용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 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로그인 등에서 사용자 확인을 위해 사용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로그인 메시지를 사용자의 개인키로 서명하여 전송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서버에서 사용자의 공개키로 검증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인터넷뱅킹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전자정부서비스 로그인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메시지 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메시지에 전자서명을 부가하여 사용자의 서명 사실을 증명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수신자는 사용자의 공개키로 서명을 검증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부인방지 기능 제공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74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전자서명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수기서명과 전자서명의 비교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5122" name="Picture 2" descr="Image result for dsa 전자서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09" y="1988840"/>
            <a:ext cx="71437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11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4775</TotalTime>
  <Words>1558</Words>
  <Application>Microsoft Office PowerPoint</Application>
  <PresentationFormat>화면 슬라이드 쇼(4:3)</PresentationFormat>
  <Paragraphs>437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가을</vt:lpstr>
      <vt:lpstr>자바 암호 프로그래밍 Java Cryptography Programming 2017. 3.  </vt:lpstr>
      <vt:lpstr>차례</vt:lpstr>
      <vt:lpstr>9. 전자서명</vt:lpstr>
      <vt:lpstr>1. 전자서명이란? </vt:lpstr>
      <vt:lpstr>전자서명이란?  </vt:lpstr>
      <vt:lpstr>전자서명법</vt:lpstr>
      <vt:lpstr>전자서명의 요구조건</vt:lpstr>
      <vt:lpstr>전자서명의 활용</vt:lpstr>
      <vt:lpstr>전자서명</vt:lpstr>
      <vt:lpstr>전자서명 알고리즘</vt:lpstr>
      <vt:lpstr>RSA 전자서명 </vt:lpstr>
      <vt:lpstr>RSA 전자서명 테스트</vt:lpstr>
      <vt:lpstr>DSA (Digital Signature Algorithm) </vt:lpstr>
      <vt:lpstr>ECDSA</vt:lpstr>
      <vt:lpstr>2. JCA/JCE에서의 전자서명</vt:lpstr>
      <vt:lpstr>Signature 클래스</vt:lpstr>
      <vt:lpstr>Signature 클래스</vt:lpstr>
      <vt:lpstr>전자서명을 위한 키생성</vt:lpstr>
      <vt:lpstr>전자서명 알고리즘 선택</vt:lpstr>
      <vt:lpstr>예제: SignatureExample.java</vt:lpstr>
      <vt:lpstr>RSA 전자서명 </vt:lpstr>
      <vt:lpstr>DSA 전자서명 </vt:lpstr>
      <vt:lpstr>ECDSA 전자서명 (타원곡선기반 전자서명) </vt:lpstr>
      <vt:lpstr>난수화된 RSA 전자서명 </vt:lpstr>
      <vt:lpstr>RSA/PSS</vt:lpstr>
      <vt:lpstr>Bouncycastle 활용 </vt:lpstr>
      <vt:lpstr>Bouncycastle 활용 </vt:lpstr>
      <vt:lpstr>RSA/PSS</vt:lpstr>
      <vt:lpstr>전자봉투 (Digital Envelope) </vt:lpstr>
      <vt:lpstr>전자봉투 생성</vt:lpstr>
      <vt:lpstr>전자봉투 확인 </vt:lpstr>
      <vt:lpstr>전자봉투 </vt:lpstr>
      <vt:lpstr>전자봉투</vt:lpstr>
      <vt:lpstr>전자봉투</vt:lpstr>
      <vt:lpstr>전자봉투 생성</vt:lpstr>
      <vt:lpstr>전자봉투 개봉</vt:lpstr>
      <vt:lpstr>예제: Envelope.java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250</cp:revision>
  <dcterms:created xsi:type="dcterms:W3CDTF">2011-08-27T14:53:28Z</dcterms:created>
  <dcterms:modified xsi:type="dcterms:W3CDTF">2019-01-31T02:50:55Z</dcterms:modified>
</cp:coreProperties>
</file>