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9"/>
  </p:notesMasterIdLst>
  <p:sldIdLst>
    <p:sldId id="256" r:id="rId2"/>
    <p:sldId id="333" r:id="rId3"/>
    <p:sldId id="322" r:id="rId4"/>
    <p:sldId id="344" r:id="rId5"/>
    <p:sldId id="366" r:id="rId6"/>
    <p:sldId id="336" r:id="rId7"/>
    <p:sldId id="334" r:id="rId8"/>
    <p:sldId id="335" r:id="rId9"/>
    <p:sldId id="361" r:id="rId10"/>
    <p:sldId id="362" r:id="rId11"/>
    <p:sldId id="363" r:id="rId12"/>
    <p:sldId id="347" r:id="rId13"/>
    <p:sldId id="349" r:id="rId14"/>
    <p:sldId id="367" r:id="rId15"/>
    <p:sldId id="360" r:id="rId16"/>
    <p:sldId id="337" r:id="rId17"/>
    <p:sldId id="338" r:id="rId18"/>
    <p:sldId id="339" r:id="rId19"/>
    <p:sldId id="340" r:id="rId20"/>
    <p:sldId id="278" r:id="rId21"/>
    <p:sldId id="279" r:id="rId22"/>
    <p:sldId id="350" r:id="rId23"/>
    <p:sldId id="341" r:id="rId24"/>
    <p:sldId id="280" r:id="rId25"/>
    <p:sldId id="343" r:id="rId26"/>
    <p:sldId id="342" r:id="rId27"/>
    <p:sldId id="351" r:id="rId28"/>
    <p:sldId id="352" r:id="rId29"/>
    <p:sldId id="353" r:id="rId30"/>
    <p:sldId id="282" r:id="rId31"/>
    <p:sldId id="355" r:id="rId32"/>
    <p:sldId id="358" r:id="rId33"/>
    <p:sldId id="356" r:id="rId34"/>
    <p:sldId id="357" r:id="rId35"/>
    <p:sldId id="359" r:id="rId36"/>
    <p:sldId id="364" r:id="rId37"/>
    <p:sldId id="365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2019-01-31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securitysite.com/encryption/rsa2" TargetMode="External"/><Relationship Id="rId2" Type="http://schemas.openxmlformats.org/officeDocument/2006/relationships/hyperlink" Target="http://www-cs-students.stanford.edu/~tjw/jsbn/rsa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hanewin.net/encrypt/rsa/rsa-test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n.wikipedia.org/wiki/PKC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3074" name="Picture 2" descr="http://www.allsyllabus.com/aj/note/Computer_Science/Computer%20Networks%20-%20II/Unit5/RSA%20Algorith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5760640" cy="42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8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암호화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55079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복호화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온라인</a:t>
            </a:r>
            <a:r>
              <a:rPr lang="en-US" altLang="ko-KR" dirty="0" smtClean="0"/>
              <a:t> Demo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Demo in </a:t>
            </a:r>
            <a:r>
              <a:rPr lang="en-US" altLang="ko-KR" dirty="0" err="1" smtClean="0"/>
              <a:t>Javascript</a:t>
            </a:r>
            <a:r>
              <a:rPr lang="en-US" altLang="ko-KR" dirty="0" smtClean="0"/>
              <a:t>  </a:t>
            </a:r>
          </a:p>
          <a:p>
            <a:pPr lvl="1"/>
            <a:r>
              <a:rPr lang="en-US" altLang="ko-KR" dirty="0">
                <a:hlinkClick r:id="rId2"/>
              </a:rPr>
              <a:t>http://www-cs-students.stanford.edu/~</a:t>
            </a:r>
            <a:r>
              <a:rPr lang="en-US" altLang="ko-KR" dirty="0" smtClean="0">
                <a:hlinkClick r:id="rId2"/>
              </a:rPr>
              <a:t>tjw/jsbn/rsa2.html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asecuritysite.com/encryption/rsa2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www.hanewin.net/encrypt/rsa/rsa-test.htm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6273"/>
            <a:ext cx="4464497" cy="57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57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공개키</a:t>
            </a:r>
            <a:r>
              <a:rPr lang="en-US" altLang="ko-KR" dirty="0"/>
              <a:t> </a:t>
            </a:r>
            <a:r>
              <a:rPr lang="ko-KR" altLang="en-US" dirty="0"/>
              <a:t>암호의 </a:t>
            </a:r>
            <a:r>
              <a:rPr lang="ko-KR" altLang="en-US" dirty="0" smtClean="0"/>
              <a:t>안전성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소인수분해 문제 </a:t>
            </a:r>
            <a:r>
              <a:rPr lang="en-US" altLang="ko-KR" dirty="0" smtClean="0"/>
              <a:t>(Integer Factorization Problem)</a:t>
            </a:r>
          </a:p>
          <a:p>
            <a:pPr lvl="1"/>
            <a:r>
              <a:rPr lang="ko-KR" altLang="en-US" dirty="0" smtClean="0"/>
              <a:t>합성수를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소수의 곱으로 나타내는 문제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이산대수 문제 </a:t>
            </a:r>
            <a:r>
              <a:rPr lang="en-US" altLang="ko-KR" dirty="0" smtClean="0"/>
              <a:t>(Discrete Logarithm Problem)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grpSp>
        <p:nvGrpSpPr>
          <p:cNvPr id="5" name="Group 1036"/>
          <p:cNvGrpSpPr>
            <a:grpSpLocks/>
          </p:cNvGrpSpPr>
          <p:nvPr/>
        </p:nvGrpSpPr>
        <p:grpSpPr bwMode="auto">
          <a:xfrm>
            <a:off x="2000648" y="2386086"/>
            <a:ext cx="3810000" cy="1146175"/>
            <a:chOff x="1146" y="3113"/>
            <a:chExt cx="2400" cy="722"/>
          </a:xfrm>
        </p:grpSpPr>
        <p:sp>
          <p:nvSpPr>
            <p:cNvPr id="6" name="Rectangle 1026"/>
            <p:cNvSpPr>
              <a:spLocks noChangeArrowheads="1"/>
            </p:cNvSpPr>
            <p:nvPr/>
          </p:nvSpPr>
          <p:spPr bwMode="auto">
            <a:xfrm>
              <a:off x="1146" y="3113"/>
              <a:ext cx="2400" cy="72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2159" y="3395"/>
              <a:ext cx="4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" name="Text Box 1030"/>
            <p:cNvSpPr txBox="1">
              <a:spLocks noChangeArrowheads="1"/>
            </p:cNvSpPr>
            <p:nvPr/>
          </p:nvSpPr>
          <p:spPr bwMode="auto">
            <a:xfrm>
              <a:off x="2238" y="3199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fontAlgn="ctr" hangingPunct="1"/>
              <a:r>
                <a:rPr lang="en-US" altLang="ko-KR">
                  <a:solidFill>
                    <a:srgbClr val="0000FF"/>
                  </a:solidFill>
                </a:rPr>
                <a:t>easy</a:t>
              </a:r>
            </a:p>
          </p:txBody>
        </p:sp>
        <p:sp>
          <p:nvSpPr>
            <p:cNvPr id="9" name="Text Box 1031"/>
            <p:cNvSpPr txBox="1">
              <a:spLocks noChangeArrowheads="1"/>
            </p:cNvSpPr>
            <p:nvPr/>
          </p:nvSpPr>
          <p:spPr bwMode="auto">
            <a:xfrm>
              <a:off x="1196" y="3382"/>
              <a:ext cx="8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/>
                <a:t>Primes p, q </a:t>
              </a:r>
            </a:p>
          </p:txBody>
        </p:sp>
        <p:sp>
          <p:nvSpPr>
            <p:cNvPr id="10" name="Text Box 1032"/>
            <p:cNvSpPr txBox="1">
              <a:spLocks noChangeArrowheads="1"/>
            </p:cNvSpPr>
            <p:nvPr/>
          </p:nvSpPr>
          <p:spPr bwMode="auto">
            <a:xfrm>
              <a:off x="2915" y="3360"/>
              <a:ext cx="4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/>
                <a:t>n = pq</a:t>
              </a:r>
            </a:p>
          </p:txBody>
        </p:sp>
        <p:sp>
          <p:nvSpPr>
            <p:cNvPr id="11" name="Line 1033"/>
            <p:cNvSpPr>
              <a:spLocks noChangeShapeType="1"/>
            </p:cNvSpPr>
            <p:nvPr/>
          </p:nvSpPr>
          <p:spPr bwMode="auto">
            <a:xfrm>
              <a:off x="2136" y="349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2246" y="3521"/>
              <a:ext cx="3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fontAlgn="ctr" hangingPunct="1"/>
              <a:r>
                <a:rPr lang="en-US" altLang="ko-KR">
                  <a:solidFill>
                    <a:srgbClr val="0000FF"/>
                  </a:solidFill>
                </a:rPr>
                <a:t>hard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002235" y="4343646"/>
            <a:ext cx="4479925" cy="1200150"/>
            <a:chOff x="1664892" y="4655095"/>
            <a:chExt cx="4479925" cy="1200150"/>
          </a:xfrm>
        </p:grpSpPr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1664892" y="5301208"/>
              <a:ext cx="4478338" cy="5540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/>
                <a:t> </a:t>
              </a:r>
            </a:p>
            <a:p>
              <a:pPr eaLnBrk="1" hangingPunct="1"/>
              <a:endParaRPr lang="ko-KR" altLang="en-US"/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1666480" y="4655095"/>
              <a:ext cx="4478337" cy="554038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/>
                <a:t> </a:t>
              </a:r>
            </a:p>
            <a:p>
              <a:pPr eaLnBrk="1" hangingPunct="1"/>
              <a:endParaRPr lang="ko-KR" altLang="en-US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3484167" y="5002758"/>
              <a:ext cx="725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3609580" y="4691608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fontAlgn="ctr" hangingPunct="1"/>
              <a:r>
                <a:rPr lang="en-US" altLang="ko-KR">
                  <a:solidFill>
                    <a:srgbClr val="0000FF"/>
                  </a:solidFill>
                </a:rPr>
                <a:t>easy</a:t>
              </a:r>
            </a:p>
          </p:txBody>
        </p: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4327130" y="4748758"/>
              <a:ext cx="15954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2400" i="1" dirty="0">
                  <a:latin typeface="Times New Roman" pitchFamily="18" charset="0"/>
                </a:rPr>
                <a:t>y = </a:t>
              </a:r>
              <a:r>
                <a:rPr lang="en-US" altLang="ko-KR" sz="2400" i="1" dirty="0" err="1">
                  <a:latin typeface="Times New Roman" pitchFamily="18" charset="0"/>
                </a:rPr>
                <a:t>g</a:t>
              </a:r>
              <a:r>
                <a:rPr lang="en-US" altLang="ko-KR" sz="2400" i="1" baseline="30000" dirty="0" err="1">
                  <a:latin typeface="Times New Roman" pitchFamily="18" charset="0"/>
                </a:rPr>
                <a:t>x</a:t>
              </a:r>
              <a:r>
                <a:rPr lang="en-US" altLang="ko-KR" sz="2400" i="1" dirty="0">
                  <a:latin typeface="Times New Roman" pitchFamily="18" charset="0"/>
                </a:rPr>
                <a:t> </a:t>
              </a:r>
              <a:r>
                <a:rPr lang="en-US" altLang="ko-KR" sz="2400" dirty="0">
                  <a:latin typeface="Times New Roman" pitchFamily="18" charset="0"/>
                </a:rPr>
                <a:t>mod</a:t>
              </a:r>
              <a:r>
                <a:rPr lang="en-US" altLang="ko-KR" sz="2400" i="1" dirty="0">
                  <a:latin typeface="Times New Roman" pitchFamily="18" charset="0"/>
                </a:rPr>
                <a:t> p</a:t>
              </a: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3447655" y="553298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9" name="Text Box 42"/>
            <p:cNvSpPr txBox="1">
              <a:spLocks noChangeArrowheads="1"/>
            </p:cNvSpPr>
            <p:nvPr/>
          </p:nvSpPr>
          <p:spPr bwMode="auto">
            <a:xfrm>
              <a:off x="3622280" y="5567908"/>
              <a:ext cx="4953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fontAlgn="ctr" hangingPunct="1"/>
              <a:r>
                <a:rPr lang="en-US" altLang="ko-KR">
                  <a:solidFill>
                    <a:srgbClr val="0000FF"/>
                  </a:solidFill>
                </a:rPr>
                <a:t>hard</a:t>
              </a: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2020492" y="5313908"/>
              <a:ext cx="1190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2400" i="1">
                  <a:latin typeface="Times New Roman" pitchFamily="18" charset="0"/>
                </a:rPr>
                <a:t>x = </a:t>
              </a:r>
              <a:r>
                <a:rPr lang="en-US" altLang="ko-KR" sz="2400">
                  <a:latin typeface="Times New Roman" pitchFamily="18" charset="0"/>
                </a:rPr>
                <a:t>log</a:t>
              </a:r>
              <a:r>
                <a:rPr lang="en-US" altLang="ko-KR" sz="2400" i="1" baseline="-25000">
                  <a:latin typeface="Times New Roman" pitchFamily="18" charset="0"/>
                </a:rPr>
                <a:t>g</a:t>
              </a:r>
              <a:r>
                <a:rPr lang="en-US" altLang="ko-KR" sz="2400" i="1">
                  <a:latin typeface="Times New Roman" pitchFamily="18" charset="0"/>
                </a:rPr>
                <a:t> 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03017" y="4758283"/>
              <a:ext cx="15430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dirty="0">
                  <a:latin typeface="+mj-lt"/>
                  <a:ea typeface="굴림" pitchFamily="50" charset="-127"/>
                </a:rPr>
                <a:t>Given </a:t>
              </a:r>
              <a:r>
                <a:rPr lang="en-US" altLang="ko-KR" sz="2000" i="1" dirty="0">
                  <a:latin typeface="+mj-lt"/>
                  <a:ea typeface="굴림" pitchFamily="50" charset="-127"/>
                </a:rPr>
                <a:t>g, x, p</a:t>
              </a:r>
              <a:endParaRPr lang="ko-KR" altLang="en-US" sz="2000" i="1" dirty="0">
                <a:latin typeface="+mj-lt"/>
                <a:ea typeface="굴림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8405" y="5340895"/>
              <a:ext cx="15208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dirty="0">
                  <a:latin typeface="+mj-lt"/>
                  <a:ea typeface="굴림" pitchFamily="50" charset="-127"/>
                </a:rPr>
                <a:t>Given </a:t>
              </a:r>
              <a:r>
                <a:rPr lang="en-US" altLang="ko-KR" sz="2000" i="1" dirty="0">
                  <a:latin typeface="+mj-lt"/>
                  <a:ea typeface="굴림" pitchFamily="50" charset="-127"/>
                </a:rPr>
                <a:t>g, y, p</a:t>
              </a:r>
              <a:endParaRPr lang="ko-KR" altLang="en-US" sz="2000" i="1" dirty="0">
                <a:latin typeface="+mj-lt"/>
                <a:ea typeface="굴림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59632" y="61653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89291" y="476672"/>
            <a:ext cx="403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수학적으로</a:t>
            </a:r>
            <a:r>
              <a:rPr lang="en-US" altLang="ko-KR" sz="1600" dirty="0"/>
              <a:t> </a:t>
            </a:r>
            <a:r>
              <a:rPr lang="ko-KR" altLang="en-US" sz="1600" dirty="0"/>
              <a:t>어려운 문제를 </a:t>
            </a:r>
            <a:r>
              <a:rPr lang="ko-KR" altLang="en-US" sz="1600" dirty="0" smtClean="0"/>
              <a:t>이용하여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설계 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77104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공개키</a:t>
            </a:r>
            <a:r>
              <a:rPr lang="en-US" altLang="ko-KR" dirty="0"/>
              <a:t> </a:t>
            </a:r>
            <a:r>
              <a:rPr lang="ko-KR" altLang="en-US" dirty="0"/>
              <a:t>암호의 안전성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공개키</a:t>
            </a:r>
            <a:r>
              <a:rPr lang="en-US" altLang="ko-KR" dirty="0"/>
              <a:t> </a:t>
            </a:r>
            <a:r>
              <a:rPr lang="ko-KR" altLang="en-US" dirty="0"/>
              <a:t>암호의 안전성</a:t>
            </a:r>
            <a:endParaRPr lang="en-US" altLang="ko-KR" dirty="0"/>
          </a:p>
          <a:p>
            <a:pPr lvl="1"/>
            <a:r>
              <a:rPr lang="ko-KR" altLang="en-US" dirty="0" err="1"/>
              <a:t>공개키를</a:t>
            </a:r>
            <a:r>
              <a:rPr lang="ko-KR" altLang="en-US" dirty="0"/>
              <a:t> 공개하더라도 이것으로부터 </a:t>
            </a:r>
            <a:r>
              <a:rPr lang="ko-KR" altLang="en-US" dirty="0" err="1"/>
              <a:t>개인키를</a:t>
            </a:r>
            <a:r>
              <a:rPr lang="ko-KR" altLang="en-US" dirty="0"/>
              <a:t> 계산해내는 것은 수학적으로 매우 어려운 문제이다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 err="1"/>
              <a:t>공개키와</a:t>
            </a:r>
            <a:r>
              <a:rPr lang="ko-KR" altLang="en-US" dirty="0"/>
              <a:t> 쌍이 되는 개인키는 반드시 존재하므로 이것을 찾아내는 것이 불가능한 것은 아니다</a:t>
            </a:r>
            <a:r>
              <a:rPr lang="en-US" altLang="ko-KR" dirty="0"/>
              <a:t>. </a:t>
            </a:r>
            <a:r>
              <a:rPr lang="ko-KR" altLang="en-US" dirty="0"/>
              <a:t>찾아내기 어려울 뿐이다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문제의 분류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26" y="3789040"/>
            <a:ext cx="468703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19770" y="4259499"/>
            <a:ext cx="142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쉬운 문제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어려운 문제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60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계산복잡도 이론 </a:t>
            </a:r>
            <a:r>
              <a:rPr lang="en-US" altLang="ko-KR" dirty="0" smtClean="0"/>
              <a:t>(P-NP)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</a:t>
            </a:r>
            <a:r>
              <a:rPr lang="ko-KR" altLang="en-US" dirty="0" smtClean="0"/>
              <a:t>문제 </a:t>
            </a:r>
            <a:r>
              <a:rPr lang="en-US" altLang="ko-KR" dirty="0" smtClean="0"/>
              <a:t>(</a:t>
            </a:r>
            <a:r>
              <a:rPr lang="ko-KR" altLang="en-US" dirty="0" smtClean="0"/>
              <a:t>다항식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문제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Polynomial-time problems</a:t>
            </a:r>
          </a:p>
          <a:p>
            <a:pPr lvl="1"/>
            <a:r>
              <a:rPr lang="ko-KR" altLang="en-US" dirty="0" smtClean="0"/>
              <a:t>결정론적 </a:t>
            </a:r>
            <a:r>
              <a:rPr lang="ko-KR" altLang="en-US" dirty="0"/>
              <a:t>알고리즘</a:t>
            </a:r>
            <a:r>
              <a:rPr lang="en-US" altLang="ko-KR" dirty="0"/>
              <a:t>(</a:t>
            </a:r>
            <a:r>
              <a:rPr lang="ko-KR" altLang="en-US" dirty="0" err="1"/>
              <a:t>튜링기계</a:t>
            </a:r>
            <a:r>
              <a:rPr lang="en-US" altLang="ko-KR" dirty="0"/>
              <a:t>)</a:t>
            </a:r>
            <a:r>
              <a:rPr lang="ko-KR" altLang="en-US" dirty="0"/>
              <a:t>을 이용하여 다항시간 내에 답을 구할 수 있는 문제 </a:t>
            </a:r>
            <a:endParaRPr lang="en-US" altLang="ko-KR" dirty="0"/>
          </a:p>
          <a:p>
            <a:r>
              <a:rPr lang="en-US" altLang="ko-KR" dirty="0"/>
              <a:t>NP</a:t>
            </a:r>
            <a:r>
              <a:rPr lang="ko-KR" altLang="en-US" dirty="0" smtClean="0"/>
              <a:t>문제 </a:t>
            </a:r>
            <a:r>
              <a:rPr lang="en-US" altLang="ko-KR" dirty="0" smtClean="0"/>
              <a:t>(</a:t>
            </a:r>
            <a:r>
              <a:rPr lang="ko-KR" altLang="en-US" dirty="0" smtClean="0"/>
              <a:t>비결정성 다항식 문제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Non-deterministic polynomial-time problems</a:t>
            </a:r>
          </a:p>
          <a:p>
            <a:pPr lvl="1"/>
            <a:r>
              <a:rPr lang="ko-KR" altLang="en-US" dirty="0" smtClean="0"/>
              <a:t>비결정론적 </a:t>
            </a:r>
            <a:r>
              <a:rPr lang="ko-KR" altLang="en-US" dirty="0"/>
              <a:t>알고리즘</a:t>
            </a:r>
            <a:r>
              <a:rPr lang="en-US" altLang="ko-KR" dirty="0"/>
              <a:t>(</a:t>
            </a:r>
            <a:r>
              <a:rPr lang="ko-KR" altLang="en-US" dirty="0" err="1"/>
              <a:t>튜링기계</a:t>
            </a:r>
            <a:r>
              <a:rPr lang="en-US" altLang="ko-KR" dirty="0"/>
              <a:t>)</a:t>
            </a:r>
            <a:r>
              <a:rPr lang="ko-KR" altLang="en-US" dirty="0"/>
              <a:t>을 이용하여 다항시간 내에 답을 구할 수 있는 문제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답을 </a:t>
            </a:r>
            <a:r>
              <a:rPr lang="ko-KR" altLang="en-US" dirty="0"/>
              <a:t>찾아내는 것은 어렵지만 답을 검증하는 것은 쉬운 문제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사례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공개키 암호 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90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Factoring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Challenge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소인수분해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문제 풀이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62" y="209178"/>
            <a:ext cx="3528392" cy="2360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591264" cy="3807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공개키 암호 표준 </a:t>
            </a:r>
            <a:r>
              <a:rPr lang="en-US" altLang="ko-KR" dirty="0" smtClean="0"/>
              <a:t>(PKCS)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PKCS (</a:t>
            </a:r>
            <a:r>
              <a:rPr lang="en-US" altLang="ko-KR" b="1" dirty="0"/>
              <a:t>Public-Key Cryptography </a:t>
            </a:r>
            <a:r>
              <a:rPr lang="en-US" altLang="ko-KR" b="1" dirty="0" smtClean="0"/>
              <a:t>Standard)</a:t>
            </a:r>
          </a:p>
          <a:p>
            <a:pPr lvl="1"/>
            <a:r>
              <a:rPr lang="en-US" altLang="ko-KR" dirty="0"/>
              <a:t>RSA</a:t>
            </a:r>
            <a:r>
              <a:rPr lang="ko-KR" altLang="en-US" dirty="0"/>
              <a:t>가 개발한 </a:t>
            </a:r>
            <a:r>
              <a:rPr lang="ko-KR" altLang="en-US" dirty="0" smtClean="0"/>
              <a:t>공개키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 관련 표준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en.wikipedia.org/wiki/PKCS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3074" name="Picture 2" descr="http://cfile7.uf.tistory.com/image/213C75485301A6CF115B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466612" cy="36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공개키 암호 표준 </a:t>
            </a:r>
            <a:r>
              <a:rPr lang="en-US" altLang="ko-KR" dirty="0"/>
              <a:t>(PKCS)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PKCS #</a:t>
            </a:r>
            <a:r>
              <a:rPr lang="en-US" altLang="ko-KR" b="1" dirty="0" smtClean="0"/>
              <a:t>1. RSA </a:t>
            </a:r>
            <a:r>
              <a:rPr lang="ko-KR" altLang="en-US" b="1" dirty="0" smtClean="0"/>
              <a:t>암호 알고리즘 </a:t>
            </a:r>
            <a:r>
              <a:rPr lang="en-US" altLang="ko-KR" b="1" dirty="0" smtClean="0"/>
              <a:t> </a:t>
            </a:r>
          </a:p>
          <a:p>
            <a:pPr lvl="1"/>
            <a:r>
              <a:rPr lang="en-US" altLang="ko-KR" dirty="0" smtClean="0"/>
              <a:t>RSA </a:t>
            </a:r>
            <a:r>
              <a:rPr lang="en-US" altLang="ko-KR" dirty="0"/>
              <a:t>Cryptography Standard Version 1.5 (RFC 2313, 3447 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/>
              <a:t>알고리즘을 이용해 데이터를 암호화하고 </a:t>
            </a:r>
            <a:r>
              <a:rPr lang="ko-KR" altLang="en-US" dirty="0" err="1" smtClean="0"/>
              <a:t>전자서명하는</a:t>
            </a:r>
            <a:r>
              <a:rPr lang="ko-KR" altLang="en-US" dirty="0" smtClean="0"/>
              <a:t> </a:t>
            </a:r>
            <a:r>
              <a:rPr lang="ko-KR" altLang="en-US" dirty="0"/>
              <a:t>방법에 대한 내용과 </a:t>
            </a:r>
            <a:r>
              <a:rPr lang="en-US" altLang="ko-KR" dirty="0"/>
              <a:t>RSA </a:t>
            </a:r>
            <a:r>
              <a:rPr lang="ko-KR" altLang="en-US" dirty="0" err="1" smtClean="0"/>
              <a:t>공개키의</a:t>
            </a:r>
            <a:r>
              <a:rPr lang="ko-KR" altLang="en-US" dirty="0" smtClean="0"/>
              <a:t> </a:t>
            </a:r>
            <a:r>
              <a:rPr lang="ko-KR" altLang="en-US" dirty="0"/>
              <a:t>구문을 </a:t>
            </a:r>
            <a:r>
              <a:rPr lang="ko-KR" altLang="en-US" dirty="0" smtClean="0"/>
              <a:t>설명 </a:t>
            </a:r>
            <a:endParaRPr lang="en-US" altLang="ko-KR" dirty="0" smtClean="0"/>
          </a:p>
          <a:p>
            <a:r>
              <a:rPr lang="en-US" altLang="ko-KR" b="1" dirty="0"/>
              <a:t>PKCS #</a:t>
            </a:r>
            <a:r>
              <a:rPr lang="en-US" altLang="ko-KR" b="1" dirty="0" smtClean="0"/>
              <a:t>3. </a:t>
            </a:r>
            <a:r>
              <a:rPr lang="ko-KR" altLang="en-US" b="1" dirty="0" err="1" smtClean="0"/>
              <a:t>디피</a:t>
            </a:r>
            <a:r>
              <a:rPr lang="en-US" altLang="ko-KR" b="1" dirty="0" smtClean="0"/>
              <a:t>-</a:t>
            </a:r>
            <a:r>
              <a:rPr lang="ko-KR" altLang="en-US" b="1" dirty="0" err="1" smtClean="0"/>
              <a:t>헬만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키합의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lvl="1"/>
            <a:r>
              <a:rPr lang="en-US" altLang="ko-KR" dirty="0" err="1" smtClean="0"/>
              <a:t>Diffie</a:t>
            </a:r>
            <a:r>
              <a:rPr lang="en-US" altLang="ko-KR" dirty="0" smtClean="0"/>
              <a:t>-Hellman </a:t>
            </a:r>
            <a:r>
              <a:rPr lang="en-US" altLang="ko-KR" dirty="0"/>
              <a:t>Key Agreement Standard  </a:t>
            </a:r>
            <a:r>
              <a:rPr lang="ko-KR" altLang="en-US" dirty="0" err="1" smtClean="0"/>
              <a:t>키합의</a:t>
            </a:r>
            <a:r>
              <a:rPr lang="ko-KR" altLang="en-US" dirty="0" smtClean="0"/>
              <a:t> </a:t>
            </a:r>
            <a:r>
              <a:rPr lang="ko-KR" altLang="en-US" dirty="0"/>
              <a:t>표준 </a:t>
            </a:r>
            <a:endParaRPr lang="en-US" altLang="ko-KR" dirty="0" smtClean="0"/>
          </a:p>
          <a:p>
            <a:r>
              <a:rPr lang="en-US" altLang="ko-KR" b="1" dirty="0"/>
              <a:t>PKCS #</a:t>
            </a:r>
            <a:r>
              <a:rPr lang="en-US" altLang="ko-KR" b="1" dirty="0" smtClean="0"/>
              <a:t>5. </a:t>
            </a:r>
            <a:r>
              <a:rPr lang="ko-KR" altLang="en-US" b="1" dirty="0" smtClean="0"/>
              <a:t>패스워드 기반 암호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Password-based </a:t>
            </a:r>
            <a:r>
              <a:rPr lang="en-US" altLang="ko-KR" dirty="0"/>
              <a:t>Cryptography Specification Version 2.0  (RFC 2898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개인키 정보를 </a:t>
            </a:r>
            <a:r>
              <a:rPr lang="ko-KR" altLang="en-US" dirty="0"/>
              <a:t>사용자의 패스워드에 기반하여 암호화하는 </a:t>
            </a:r>
            <a:r>
              <a:rPr lang="ko-KR" altLang="en-US" dirty="0" smtClean="0"/>
              <a:t>방법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0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공개키 암호 표준 </a:t>
            </a:r>
            <a:r>
              <a:rPr lang="en-US" altLang="ko-KR" dirty="0"/>
              <a:t>(PKCS)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PKCS #</a:t>
            </a:r>
            <a:r>
              <a:rPr lang="en-US" altLang="ko-KR" b="1" dirty="0" smtClean="0"/>
              <a:t>7. </a:t>
            </a:r>
            <a:r>
              <a:rPr lang="ko-KR" altLang="en-US" b="1" dirty="0" smtClean="0"/>
              <a:t>암호 메시지 표준</a:t>
            </a:r>
            <a:r>
              <a:rPr lang="en-US" altLang="ko-KR" b="1" dirty="0" smtClean="0"/>
              <a:t> </a:t>
            </a:r>
          </a:p>
          <a:p>
            <a:pPr lvl="1"/>
            <a:r>
              <a:rPr lang="en-US" altLang="ko-KR" dirty="0" smtClean="0"/>
              <a:t>Cryptographic </a:t>
            </a:r>
            <a:r>
              <a:rPr lang="en-US" altLang="ko-KR" dirty="0"/>
              <a:t>Message Syntax Version 1.5 (RFC 3369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전자서명이나 전자봉투와 </a:t>
            </a:r>
            <a:r>
              <a:rPr lang="ko-KR" altLang="en-US" dirty="0"/>
              <a:t>같은 암호 응용에 대한 일반적인 구문 </a:t>
            </a:r>
            <a:r>
              <a:rPr lang="ko-KR" altLang="en-US" dirty="0" smtClean="0"/>
              <a:t>표현</a:t>
            </a:r>
            <a:r>
              <a:rPr lang="en-US" altLang="ko-KR" dirty="0" smtClean="0"/>
              <a:t>.</a:t>
            </a:r>
            <a:r>
              <a:rPr lang="en-US" altLang="ko-KR" dirty="0"/>
              <a:t> PKCS #7</a:t>
            </a:r>
            <a:r>
              <a:rPr lang="ko-KR" altLang="en-US" dirty="0"/>
              <a:t>은 </a:t>
            </a:r>
            <a:r>
              <a:rPr lang="en-US" altLang="ko-KR" dirty="0"/>
              <a:t>PEM</a:t>
            </a:r>
            <a:r>
              <a:rPr lang="ko-KR" altLang="en-US" dirty="0"/>
              <a:t>과 </a:t>
            </a:r>
            <a:r>
              <a:rPr lang="ko-KR" altLang="en-US" dirty="0" smtClean="0"/>
              <a:t>호환</a:t>
            </a:r>
            <a:r>
              <a:rPr lang="en-US" altLang="ko-KR" dirty="0" smtClean="0"/>
              <a:t>.  </a:t>
            </a:r>
            <a:endParaRPr lang="en-US" altLang="ko-KR" dirty="0"/>
          </a:p>
          <a:p>
            <a:r>
              <a:rPr lang="en-US" altLang="ko-KR" b="1" dirty="0"/>
              <a:t>PKCS #</a:t>
            </a:r>
            <a:r>
              <a:rPr lang="en-US" altLang="ko-KR" b="1" dirty="0" smtClean="0"/>
              <a:t>8. </a:t>
            </a:r>
            <a:r>
              <a:rPr lang="ko-KR" altLang="en-US" b="1" dirty="0" smtClean="0"/>
              <a:t>개인키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정보 표준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Private-Key </a:t>
            </a:r>
            <a:r>
              <a:rPr lang="en-US" altLang="ko-KR" dirty="0"/>
              <a:t>Information Syntax Specification Version 1.2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/>
              <a:t>RFC 5208)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개인키 </a:t>
            </a:r>
            <a:r>
              <a:rPr lang="ko-KR" altLang="en-US" dirty="0"/>
              <a:t>정보 구문 표준으로 </a:t>
            </a:r>
            <a:r>
              <a:rPr lang="ko-KR" altLang="en-US" dirty="0" err="1"/>
              <a:t>개인키와</a:t>
            </a:r>
            <a:r>
              <a:rPr lang="ko-KR" altLang="en-US" dirty="0"/>
              <a:t> 속성 정보를 포함한 암호화된 </a:t>
            </a:r>
            <a:r>
              <a:rPr lang="ko-KR" altLang="en-US" dirty="0" err="1"/>
              <a:t>개인키를</a:t>
            </a:r>
            <a:r>
              <a:rPr lang="ko-KR" altLang="en-US" dirty="0"/>
              <a:t> 위한 구문을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r>
              <a:rPr lang="en-US" altLang="ko-KR" b="1" dirty="0"/>
              <a:t>PKCS #</a:t>
            </a:r>
            <a:r>
              <a:rPr lang="en-US" altLang="ko-KR" b="1" dirty="0" smtClean="0"/>
              <a:t>10. </a:t>
            </a:r>
            <a:r>
              <a:rPr lang="ko-KR" altLang="en-US" b="1" dirty="0" smtClean="0"/>
              <a:t>인증서 발급 요청서 구문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Certification </a:t>
            </a:r>
            <a:r>
              <a:rPr lang="en-US" altLang="ko-KR" dirty="0"/>
              <a:t>Request Syntax Specification v1.7 (RFC 2986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인증서 </a:t>
            </a:r>
            <a:r>
              <a:rPr lang="ko-KR" altLang="en-US" dirty="0"/>
              <a:t>발급 요청서를 위한 </a:t>
            </a:r>
            <a:r>
              <a:rPr lang="ko-KR" altLang="en-US" dirty="0" smtClean="0"/>
              <a:t>구문을 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 </a:t>
            </a:r>
            <a:r>
              <a:rPr lang="ko-KR" altLang="en-US" dirty="0"/>
              <a:t>식별 명칭</a:t>
            </a:r>
            <a:r>
              <a:rPr lang="en-US" altLang="ko-KR" dirty="0"/>
              <a:t>, </a:t>
            </a:r>
            <a:r>
              <a:rPr lang="ko-KR" altLang="en-US" dirty="0"/>
              <a:t>공개키</a:t>
            </a:r>
            <a:r>
              <a:rPr lang="en-US" altLang="ko-KR" dirty="0"/>
              <a:t>, </a:t>
            </a:r>
            <a:r>
              <a:rPr lang="ko-KR" altLang="en-US" dirty="0"/>
              <a:t>옵션인 속성들로 구성되어 사용자가 인증서  발생을 요구하기 위하여 인증 기관에 요청하는 </a:t>
            </a:r>
            <a:r>
              <a:rPr lang="ko-KR" altLang="en-US" dirty="0" smtClean="0"/>
              <a:t>구문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14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공개키 암호 표준 </a:t>
            </a:r>
            <a:r>
              <a:rPr lang="en-US" altLang="ko-KR" dirty="0"/>
              <a:t>(PKCS)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PKCS #</a:t>
            </a:r>
            <a:r>
              <a:rPr lang="en-US" altLang="ko-KR" b="1" dirty="0" smtClean="0"/>
              <a:t>11. </a:t>
            </a:r>
            <a:r>
              <a:rPr lang="ko-KR" altLang="en-US" b="1" dirty="0" smtClean="0"/>
              <a:t>암호토큰 인터페이스 표준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Cryptographic </a:t>
            </a:r>
            <a:r>
              <a:rPr lang="en-US" altLang="ko-KR" dirty="0"/>
              <a:t>Token Interface Standard </a:t>
            </a:r>
            <a:r>
              <a:rPr lang="ko-KR" altLang="en-US" dirty="0" smtClean="0"/>
              <a:t>암호토큰 </a:t>
            </a:r>
            <a:r>
              <a:rPr lang="ko-KR" altLang="en-US" dirty="0"/>
              <a:t>인터페이스 </a:t>
            </a:r>
            <a:r>
              <a:rPr lang="ko-KR" altLang="en-US" dirty="0" smtClean="0"/>
              <a:t>표준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스마트카드와 </a:t>
            </a:r>
            <a:r>
              <a:rPr lang="ko-KR" altLang="en-US" dirty="0"/>
              <a:t>같은 암호화 장비를 위한 기술 독립 프로그래밍 인터페이스 </a:t>
            </a:r>
            <a:r>
              <a:rPr lang="en-US" altLang="ko-KR" dirty="0"/>
              <a:t>(CAPI</a:t>
            </a:r>
            <a:r>
              <a:rPr lang="en-US" altLang="ko-KR" dirty="0" smtClean="0"/>
              <a:t>)</a:t>
            </a:r>
          </a:p>
          <a:p>
            <a:r>
              <a:rPr lang="en-US" altLang="ko-KR" b="1" dirty="0"/>
              <a:t>PKCS #</a:t>
            </a:r>
            <a:r>
              <a:rPr lang="en-US" altLang="ko-KR" b="1" dirty="0" smtClean="0"/>
              <a:t>12. </a:t>
            </a:r>
            <a:r>
              <a:rPr lang="ko-KR" altLang="en-US" b="1" dirty="0"/>
              <a:t>개인 정보 교환 표준</a:t>
            </a:r>
            <a:r>
              <a:rPr lang="en-US" altLang="ko-KR" b="1" dirty="0" smtClean="0"/>
              <a:t> </a:t>
            </a:r>
            <a:r>
              <a:rPr lang="en-US" altLang="ko-KR" b="1" dirty="0"/>
              <a:t> 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Personal </a:t>
            </a:r>
            <a:r>
              <a:rPr lang="en-US" altLang="ko-KR" dirty="0"/>
              <a:t>Information Exchange Syntax Standard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사용자의 </a:t>
            </a:r>
            <a:r>
              <a:rPr lang="ko-KR" altLang="en-US" dirty="0"/>
              <a:t>개인키</a:t>
            </a:r>
            <a:r>
              <a:rPr lang="en-US" altLang="ko-KR" dirty="0"/>
              <a:t>, </a:t>
            </a:r>
            <a:r>
              <a:rPr lang="ko-KR" altLang="en-US" dirty="0"/>
              <a:t>인증 등의 저장과 교환을 위한 </a:t>
            </a:r>
            <a:r>
              <a:rPr lang="ko-KR" altLang="en-US" dirty="0" smtClean="0"/>
              <a:t>포맷</a:t>
            </a:r>
            <a:endParaRPr lang="en-US" altLang="ko-KR" dirty="0" smtClean="0"/>
          </a:p>
          <a:p>
            <a:r>
              <a:rPr lang="en-US" altLang="ko-KR" b="1" dirty="0"/>
              <a:t>PKCS #</a:t>
            </a:r>
            <a:r>
              <a:rPr lang="en-US" altLang="ko-KR" b="1" dirty="0" smtClean="0"/>
              <a:t>13. </a:t>
            </a:r>
            <a:r>
              <a:rPr lang="en-US" altLang="ko-KR" b="1" dirty="0"/>
              <a:t>ECC </a:t>
            </a:r>
            <a:r>
              <a:rPr lang="ko-KR" altLang="en-US" b="1" dirty="0"/>
              <a:t>타원 곡선 암호 </a:t>
            </a:r>
            <a:r>
              <a:rPr lang="ko-KR" altLang="en-US" b="1" dirty="0" smtClean="0"/>
              <a:t>표준</a:t>
            </a:r>
            <a:endParaRPr lang="en-US" altLang="ko-KR" b="1" dirty="0" smtClean="0"/>
          </a:p>
          <a:p>
            <a:r>
              <a:rPr lang="en-US" altLang="ko-KR" b="1" dirty="0"/>
              <a:t>PKCS #</a:t>
            </a:r>
            <a:r>
              <a:rPr lang="en-US" altLang="ko-KR" b="1" dirty="0" smtClean="0"/>
              <a:t>14.</a:t>
            </a:r>
            <a:r>
              <a:rPr lang="en-US" altLang="ko-KR" b="1" dirty="0"/>
              <a:t> </a:t>
            </a:r>
            <a:r>
              <a:rPr lang="ko-KR" altLang="en-US" b="1" dirty="0"/>
              <a:t>의사 </a:t>
            </a:r>
            <a:r>
              <a:rPr lang="ko-KR" altLang="en-US" b="1" dirty="0" err="1"/>
              <a:t>난수</a:t>
            </a:r>
            <a:r>
              <a:rPr lang="ko-KR" altLang="en-US" b="1" dirty="0"/>
              <a:t> 생성 표준</a:t>
            </a:r>
            <a:r>
              <a:rPr lang="ko-KR" altLang="en-US" dirty="0"/>
              <a:t>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블록 </a:t>
            </a:r>
            <a:r>
              <a:rPr lang="ko-KR" altLang="en-US" dirty="0"/>
              <a:t>암호</a:t>
            </a:r>
            <a:r>
              <a:rPr lang="en-US" altLang="ko-KR" dirty="0"/>
              <a:t>, </a:t>
            </a:r>
            <a:r>
              <a:rPr lang="ko-KR" altLang="en-US" dirty="0" smtClean="0"/>
              <a:t>해시함수 </a:t>
            </a:r>
            <a:r>
              <a:rPr lang="ko-KR" altLang="en-US" dirty="0"/>
              <a:t>등 다양한 방법의 의사 </a:t>
            </a:r>
            <a:r>
              <a:rPr lang="ko-KR" altLang="en-US" dirty="0" err="1"/>
              <a:t>난수</a:t>
            </a:r>
            <a:r>
              <a:rPr lang="ko-KR" altLang="en-US" dirty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r>
              <a:rPr lang="en-US" altLang="ko-KR" b="1" dirty="0"/>
              <a:t>PKCS #</a:t>
            </a:r>
            <a:r>
              <a:rPr lang="en-US" altLang="ko-KR" b="1" dirty="0" smtClean="0"/>
              <a:t>15. </a:t>
            </a:r>
            <a:r>
              <a:rPr lang="ko-KR" altLang="en-US" b="1" dirty="0"/>
              <a:t>암호 토큰 정보 형식 </a:t>
            </a:r>
            <a:r>
              <a:rPr lang="ko-KR" altLang="en-US" b="1" dirty="0" smtClean="0"/>
              <a:t>표준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암호화 </a:t>
            </a:r>
            <a:r>
              <a:rPr lang="ko-KR" altLang="en-US" dirty="0"/>
              <a:t>토큰에 저장된 암호화 보증서의 포맷을 위한 </a:t>
            </a:r>
            <a:r>
              <a:rPr lang="ko-KR" altLang="en-US" dirty="0" smtClean="0"/>
              <a:t>표준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53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</a:t>
            </a:r>
            <a:r>
              <a:rPr lang="en-US" altLang="ko-KR" dirty="0"/>
              <a:t> </a:t>
            </a:r>
            <a:r>
              <a:rPr lang="ko-KR" altLang="en-US" dirty="0"/>
              <a:t>네트워크 프로그래밍 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자바 </a:t>
            </a:r>
            <a:r>
              <a:rPr lang="en-US" altLang="ko-KR" dirty="0"/>
              <a:t>GUI </a:t>
            </a:r>
            <a:r>
              <a:rPr lang="ko-KR" altLang="en-US" dirty="0"/>
              <a:t>프로그래밍 </a:t>
            </a:r>
            <a:endParaRPr lang="en-US" altLang="ko-KR"/>
          </a:p>
          <a:p>
            <a:r>
              <a:rPr lang="en-US" altLang="ko-KR" smtClean="0"/>
              <a:t>5</a:t>
            </a:r>
            <a:r>
              <a:rPr lang="en-US" altLang="ko-KR" dirty="0" smtClean="0"/>
              <a:t>. JCA/JCE </a:t>
            </a:r>
            <a:r>
              <a:rPr lang="ko-KR" altLang="en-US" dirty="0" smtClean="0"/>
              <a:t>암호 프로그래밍 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err="1" smtClean="0"/>
              <a:t>해쉬함수</a:t>
            </a:r>
            <a:r>
              <a:rPr lang="en-US" altLang="ko-KR" dirty="0" smtClean="0"/>
              <a:t>, MAC, </a:t>
            </a:r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,</a:t>
            </a:r>
            <a:r>
              <a:rPr lang="ko-KR" altLang="en-US" dirty="0" smtClean="0"/>
              <a:t> 파일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b="1" dirty="0" smtClean="0"/>
              <a:t>8. </a:t>
            </a:r>
            <a:r>
              <a:rPr lang="ko-KR" altLang="en-US" b="1" dirty="0" smtClean="0"/>
              <a:t>공개키 암호</a:t>
            </a:r>
            <a:endParaRPr lang="en-US" altLang="ko-KR" b="1" dirty="0"/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프로토콜 구현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JCA/JCE</a:t>
            </a:r>
            <a:r>
              <a:rPr lang="ko-KR" altLang="en-US" dirty="0" smtClean="0"/>
              <a:t>에서의 공개키 암호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키쌍의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r>
              <a:rPr lang="ko-KR" altLang="en-US" dirty="0" smtClean="0"/>
              <a:t>키의 </a:t>
            </a:r>
            <a:r>
              <a:rPr lang="ko-KR" altLang="en-US" dirty="0" err="1" smtClean="0"/>
              <a:t>인코딩</a:t>
            </a:r>
            <a:endParaRPr lang="en-US" altLang="ko-KR" dirty="0" smtClean="0"/>
          </a:p>
          <a:p>
            <a:r>
              <a:rPr lang="ko-KR" altLang="en-US" dirty="0"/>
              <a:t>공개키</a:t>
            </a:r>
            <a:r>
              <a:rPr lang="en-US" altLang="ko-KR" dirty="0"/>
              <a:t>/</a:t>
            </a:r>
            <a:r>
              <a:rPr lang="ko-KR" altLang="en-US" dirty="0" err="1"/>
              <a:t>개인키의</a:t>
            </a:r>
            <a:r>
              <a:rPr lang="ko-KR" altLang="en-US" dirty="0"/>
              <a:t> 파일 </a:t>
            </a:r>
            <a:r>
              <a:rPr lang="ko-KR" altLang="en-US" dirty="0" smtClean="0"/>
              <a:t>저장  </a:t>
            </a:r>
            <a:endParaRPr lang="en-US" altLang="ko-KR" dirty="0" smtClean="0"/>
          </a:p>
          <a:p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89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키쌍의</a:t>
            </a:r>
            <a:r>
              <a:rPr lang="ko-KR" altLang="en-US" dirty="0" smtClean="0"/>
              <a:t> 생성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err="1" smtClean="0"/>
              <a:t>java.security.KeyPairGenerator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클래스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/>
              <a:t>initialize( ) </a:t>
            </a:r>
            <a:r>
              <a:rPr lang="ko-KR" altLang="en-US" dirty="0" err="1"/>
              <a:t>메소드를</a:t>
            </a:r>
            <a:r>
              <a:rPr lang="ko-KR" altLang="en-US" dirty="0"/>
              <a:t> 호출하여 키의 크기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사용할 </a:t>
            </a:r>
            <a:r>
              <a:rPr lang="ko-KR" altLang="en-US" dirty="0" err="1"/>
              <a:t>난수</a:t>
            </a:r>
            <a:r>
              <a:rPr lang="ko-KR" altLang="en-US" dirty="0"/>
              <a:t> </a:t>
            </a:r>
            <a:r>
              <a:rPr lang="ko-KR" altLang="en-US" dirty="0" err="1"/>
              <a:t>생성기</a:t>
            </a:r>
            <a:r>
              <a:rPr lang="en-US" altLang="ko-KR" dirty="0"/>
              <a:t>, </a:t>
            </a:r>
            <a:r>
              <a:rPr lang="ko-KR" altLang="en-US" dirty="0"/>
              <a:t>알고리즘에 필요한 </a:t>
            </a:r>
            <a:r>
              <a:rPr lang="ko-KR" altLang="en-US" dirty="0" err="1"/>
              <a:t>파라미터들을</a:t>
            </a:r>
            <a:r>
              <a:rPr lang="ko-KR" altLang="en-US" dirty="0"/>
              <a:t> </a:t>
            </a:r>
            <a:r>
              <a:rPr lang="ko-KR" altLang="en-US" dirty="0" smtClean="0"/>
              <a:t>초기화 가능</a:t>
            </a:r>
            <a:r>
              <a:rPr lang="en-US" altLang="ko-KR" dirty="0" smtClean="0"/>
              <a:t>  </a:t>
            </a:r>
          </a:p>
          <a:p>
            <a:pPr lvl="1"/>
            <a:r>
              <a:rPr lang="ko-KR" altLang="en-US" dirty="0" smtClean="0"/>
              <a:t>생성된 </a:t>
            </a:r>
            <a:r>
              <a:rPr lang="ko-KR" altLang="en-US" dirty="0"/>
              <a:t>키는 </a:t>
            </a:r>
            <a:r>
              <a:rPr lang="en-US" altLang="ko-KR" dirty="0" err="1"/>
              <a:t>java.security.KeyPair</a:t>
            </a:r>
            <a:r>
              <a:rPr lang="ko-KR" altLang="en-US" dirty="0"/>
              <a:t>에 </a:t>
            </a:r>
            <a:r>
              <a:rPr lang="ko-KR" altLang="en-US" dirty="0" smtClean="0"/>
              <a:t>유지</a:t>
            </a:r>
            <a:endParaRPr lang="en-US" altLang="ko-KR" dirty="0"/>
          </a:p>
          <a:p>
            <a:pPr lvl="1"/>
            <a:r>
              <a:rPr lang="en-US" altLang="ko-KR" dirty="0" err="1" smtClean="0"/>
              <a:t>getPublic</a:t>
            </a:r>
            <a:r>
              <a:rPr lang="en-US" altLang="ko-KR" dirty="0" smtClean="0"/>
              <a:t>( ), </a:t>
            </a:r>
            <a:r>
              <a:rPr lang="en-US" altLang="ko-KR" dirty="0" err="1"/>
              <a:t>getPrivate</a:t>
            </a:r>
            <a:r>
              <a:rPr lang="en-US" altLang="ko-KR" dirty="0" smtClean="0"/>
              <a:t>( ) </a:t>
            </a:r>
            <a:r>
              <a:rPr lang="ko-KR" altLang="en-US" dirty="0" err="1"/>
              <a:t>메소드를</a:t>
            </a:r>
            <a:r>
              <a:rPr lang="ko-KR" altLang="en-US" dirty="0"/>
              <a:t> </a:t>
            </a:r>
            <a:r>
              <a:rPr lang="ko-KR" altLang="en-US" dirty="0" smtClean="0"/>
              <a:t>이용하여 키에 접근</a:t>
            </a:r>
            <a:endParaRPr lang="en-US" altLang="ko-KR" dirty="0"/>
          </a:p>
          <a:p>
            <a:pPr lvl="1"/>
            <a:r>
              <a:rPr lang="ko-KR" altLang="en-US" dirty="0" smtClean="0"/>
              <a:t>공개키 객체 </a:t>
            </a:r>
            <a:r>
              <a:rPr lang="en-US" altLang="ko-KR" dirty="0" err="1" smtClean="0"/>
              <a:t>java.security.PublicKey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개인키 객체 </a:t>
            </a:r>
            <a:r>
              <a:rPr lang="en-US" altLang="ko-KR" dirty="0" err="1" smtClean="0"/>
              <a:t>java.security.PrivateKey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682" y="4266962"/>
            <a:ext cx="7042184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err="1"/>
              <a:t>KeyPairGenerator</a:t>
            </a:r>
            <a:r>
              <a:rPr lang="en-US" altLang="ko-KR" b="1" dirty="0"/>
              <a:t> </a:t>
            </a:r>
            <a:r>
              <a:rPr lang="en-US" altLang="ko-KR" b="1" dirty="0" err="1"/>
              <a:t>kpg</a:t>
            </a:r>
            <a:r>
              <a:rPr lang="en-US" altLang="ko-KR" b="1" dirty="0"/>
              <a:t> = </a:t>
            </a:r>
            <a:r>
              <a:rPr lang="en-US" altLang="ko-KR" b="1" dirty="0" err="1"/>
              <a:t>KeyPairGenerator.getInstance</a:t>
            </a:r>
            <a:r>
              <a:rPr lang="en-US" altLang="ko-KR" b="1" dirty="0"/>
              <a:t>("RSA");</a:t>
            </a:r>
          </a:p>
          <a:p>
            <a:r>
              <a:rPr lang="en-US" altLang="ko-KR" b="1" dirty="0" err="1"/>
              <a:t>kpg.initialize</a:t>
            </a:r>
            <a:r>
              <a:rPr lang="en-US" altLang="ko-KR" b="1" dirty="0"/>
              <a:t>(1024);</a:t>
            </a:r>
          </a:p>
          <a:p>
            <a:r>
              <a:rPr lang="en-US" altLang="ko-KR" b="1" dirty="0" err="1"/>
              <a:t>KeyPair</a:t>
            </a:r>
            <a:r>
              <a:rPr lang="en-US" altLang="ko-KR" b="1" dirty="0"/>
              <a:t> </a:t>
            </a:r>
            <a:r>
              <a:rPr lang="en-US" altLang="ko-KR" b="1" dirty="0" err="1"/>
              <a:t>keyPair</a:t>
            </a:r>
            <a:r>
              <a:rPr lang="en-US" altLang="ko-KR" b="1" dirty="0"/>
              <a:t> = </a:t>
            </a:r>
            <a:r>
              <a:rPr lang="en-US" altLang="ko-KR" b="1" dirty="0" err="1" smtClean="0"/>
              <a:t>kpg.generateKeyPair</a:t>
            </a:r>
            <a:r>
              <a:rPr lang="en-US" altLang="ko-KR" b="1" dirty="0" smtClean="0"/>
              <a:t>();</a:t>
            </a:r>
          </a:p>
          <a:p>
            <a:endParaRPr lang="en-US" altLang="ko-KR" b="1" dirty="0"/>
          </a:p>
          <a:p>
            <a:r>
              <a:rPr lang="en-US" altLang="ko-KR" b="1" dirty="0" err="1"/>
              <a:t>PublicKey</a:t>
            </a:r>
            <a:r>
              <a:rPr lang="en-US" altLang="ko-KR" b="1" dirty="0"/>
              <a:t> </a:t>
            </a:r>
            <a:r>
              <a:rPr lang="en-US" altLang="ko-KR" b="1" dirty="0" err="1"/>
              <a:t>pubKey</a:t>
            </a:r>
            <a:r>
              <a:rPr lang="en-US" altLang="ko-KR" b="1" dirty="0"/>
              <a:t> = </a:t>
            </a:r>
            <a:r>
              <a:rPr lang="en-US" altLang="ko-KR" b="1" dirty="0" err="1"/>
              <a:t>keyPair.getPublic</a:t>
            </a:r>
            <a:r>
              <a:rPr lang="en-US" altLang="ko-KR" b="1" dirty="0"/>
              <a:t>();</a:t>
            </a:r>
          </a:p>
          <a:p>
            <a:r>
              <a:rPr lang="en-US" altLang="ko-KR" b="1" dirty="0" err="1"/>
              <a:t>PrivateKey</a:t>
            </a:r>
            <a:r>
              <a:rPr lang="en-US" altLang="ko-KR" b="1" dirty="0"/>
              <a:t> </a:t>
            </a:r>
            <a:r>
              <a:rPr lang="en-US" altLang="ko-KR" b="1" dirty="0" err="1"/>
              <a:t>privKey</a:t>
            </a:r>
            <a:r>
              <a:rPr lang="en-US" altLang="ko-KR" b="1" dirty="0"/>
              <a:t> = </a:t>
            </a:r>
            <a:r>
              <a:rPr lang="en-US" altLang="ko-KR" b="1" dirty="0" err="1"/>
              <a:t>keyPair.getPrivate</a:t>
            </a:r>
            <a:r>
              <a:rPr lang="en-US" altLang="ko-KR" b="1" dirty="0"/>
              <a:t>();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55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키쌍의</a:t>
            </a:r>
            <a:r>
              <a:rPr lang="ko-KR" altLang="en-US" dirty="0"/>
              <a:t> 생성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대칭키</a:t>
            </a:r>
            <a:r>
              <a:rPr lang="ko-KR" altLang="en-US" dirty="0" smtClean="0"/>
              <a:t> 암호에서의 비밀키 생성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KeyGenerator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이용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공개키 암호에서의 </a:t>
            </a:r>
            <a:r>
              <a:rPr lang="ko-KR" altLang="en-US" dirty="0" err="1" smtClean="0"/>
              <a:t>키쌍</a:t>
            </a:r>
            <a:r>
              <a:rPr lang="ko-KR" altLang="en-US" dirty="0" smtClean="0"/>
              <a:t> 생성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KeyPairGenerator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이용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869160"/>
            <a:ext cx="744968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084168" cy="11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52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키쌍의</a:t>
            </a:r>
            <a:r>
              <a:rPr lang="ko-KR" altLang="en-US" dirty="0"/>
              <a:t> 생성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19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키의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대칭키는</a:t>
            </a:r>
            <a:r>
              <a:rPr lang="ko-KR" altLang="en-US" dirty="0"/>
              <a:t> 특별한 </a:t>
            </a:r>
            <a:r>
              <a:rPr lang="ko-KR" altLang="en-US" dirty="0" err="1"/>
              <a:t>인코딩을</a:t>
            </a:r>
            <a:r>
              <a:rPr lang="ko-KR" altLang="en-US" dirty="0"/>
              <a:t> 사용하지 않지만 </a:t>
            </a:r>
            <a:r>
              <a:rPr lang="ko-KR" altLang="en-US" dirty="0" err="1"/>
              <a:t>공개키들은</a:t>
            </a:r>
            <a:r>
              <a:rPr lang="ko-KR" altLang="en-US" dirty="0"/>
              <a:t> </a:t>
            </a:r>
            <a:r>
              <a:rPr lang="ko-KR" altLang="en-US" dirty="0" smtClean="0"/>
              <a:t>특별한 </a:t>
            </a:r>
            <a:r>
              <a:rPr lang="ko-KR" altLang="en-US" dirty="0" err="1" smtClean="0"/>
              <a:t>인코딩을</a:t>
            </a:r>
            <a:r>
              <a:rPr lang="ko-KR" altLang="en-US" dirty="0" smtClean="0"/>
              <a:t> </a:t>
            </a:r>
            <a:r>
              <a:rPr lang="ko-KR" altLang="en-US" dirty="0"/>
              <a:t>사용한다</a:t>
            </a:r>
            <a:r>
              <a:rPr lang="en-US" altLang="ko-KR" b="1" dirty="0" smtClean="0"/>
              <a:t>. </a:t>
            </a:r>
            <a:r>
              <a:rPr lang="ko-KR" altLang="en-US" dirty="0"/>
              <a:t>이와 같은 </a:t>
            </a:r>
            <a:r>
              <a:rPr lang="ko-KR" altLang="en-US" dirty="0" err="1"/>
              <a:t>인코딩이</a:t>
            </a:r>
            <a:r>
              <a:rPr lang="ko-KR" altLang="en-US" dirty="0"/>
              <a:t> 필요한 이유는 유지해야 하는 정보가 복잡하기 때문이다</a:t>
            </a:r>
            <a:r>
              <a:rPr lang="en-US" altLang="ko-KR" b="1" dirty="0" smtClean="0"/>
              <a:t>.</a:t>
            </a:r>
            <a:endParaRPr lang="en-US" altLang="ko-KR" b="1" dirty="0"/>
          </a:p>
          <a:p>
            <a:r>
              <a:rPr lang="en-US" altLang="ko-KR" b="1" dirty="0"/>
              <a:t>RSA</a:t>
            </a:r>
            <a:r>
              <a:rPr lang="ko-KR" altLang="en-US" dirty="0"/>
              <a:t>의 경우에는 개인키</a:t>
            </a:r>
            <a:r>
              <a:rPr lang="en-US" altLang="ko-KR" b="1" dirty="0"/>
              <a:t>/</a:t>
            </a:r>
            <a:r>
              <a:rPr lang="ko-KR" altLang="en-US" dirty="0" smtClean="0"/>
              <a:t>공개키가 </a:t>
            </a:r>
            <a:r>
              <a:rPr lang="ko-KR" altLang="en-US" dirty="0"/>
              <a:t>두 개의 정수로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공개키</a:t>
            </a:r>
            <a:r>
              <a:rPr lang="en-US" altLang="ko-KR" dirty="0" smtClean="0"/>
              <a:t>: (</a:t>
            </a:r>
            <a:r>
              <a:rPr lang="en-US" altLang="ko-KR" dirty="0" err="1" smtClean="0"/>
              <a:t>n,e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개인키</a:t>
            </a:r>
            <a:r>
              <a:rPr lang="en-US" altLang="ko-KR" dirty="0" smtClean="0"/>
              <a:t>: (</a:t>
            </a:r>
            <a:r>
              <a:rPr lang="en-US" altLang="ko-KR" dirty="0" err="1" smtClean="0"/>
              <a:t>n,d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63" y="3861049"/>
            <a:ext cx="5858766" cy="26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008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키의 </a:t>
            </a:r>
            <a:r>
              <a:rPr lang="ko-KR" altLang="en-US" dirty="0" err="1"/>
              <a:t>인코딩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RSA </a:t>
            </a:r>
            <a:r>
              <a:rPr lang="ko-KR" altLang="en-US" dirty="0"/>
              <a:t>알고리즘의 경우</a:t>
            </a:r>
            <a:endParaRPr lang="en-US" altLang="ko-KR" dirty="0"/>
          </a:p>
          <a:p>
            <a:pPr lvl="1"/>
            <a:r>
              <a:rPr lang="ko-KR" altLang="en-US" dirty="0"/>
              <a:t>공개키는 </a:t>
            </a:r>
            <a:r>
              <a:rPr lang="en-US" altLang="ko-KR" b="1" dirty="0"/>
              <a:t>X.509 </a:t>
            </a:r>
            <a:r>
              <a:rPr lang="ko-KR" altLang="en-US" dirty="0" err="1"/>
              <a:t>인코딩을</a:t>
            </a:r>
            <a:r>
              <a:rPr lang="ko-KR" altLang="en-US" dirty="0"/>
              <a:t> 사용</a:t>
            </a:r>
            <a:r>
              <a:rPr lang="en-US" altLang="ko-KR" dirty="0"/>
              <a:t>. </a:t>
            </a:r>
            <a:r>
              <a:rPr lang="ko-KR" altLang="en-US" dirty="0"/>
              <a:t>공개키는 인증서와 함께 파일시스템에 저장 </a:t>
            </a:r>
            <a:endParaRPr lang="en-US" altLang="ko-KR" b="1" dirty="0"/>
          </a:p>
          <a:p>
            <a:pPr lvl="1"/>
            <a:r>
              <a:rPr lang="ko-KR" altLang="en-US" dirty="0"/>
              <a:t>개인키는 </a:t>
            </a:r>
            <a:r>
              <a:rPr lang="en-US" altLang="ko-KR" b="1" smtClean="0"/>
              <a:t>PKCS#8 </a:t>
            </a:r>
            <a:r>
              <a:rPr lang="ko-KR" altLang="en-US" dirty="0" err="1"/>
              <a:t>인코딩을</a:t>
            </a:r>
            <a:r>
              <a:rPr lang="ko-KR" altLang="en-US" dirty="0"/>
              <a:t> 사용</a:t>
            </a:r>
            <a:r>
              <a:rPr lang="en-US" altLang="ko-KR" dirty="0"/>
              <a:t>. </a:t>
            </a:r>
            <a:r>
              <a:rPr lang="ko-KR" altLang="en-US" dirty="0"/>
              <a:t>개인키는 패스워드 기반 암호화 방식을 통해 암호화된 상태로 저장  </a:t>
            </a: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322727"/>
            <a:ext cx="6452023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 </a:t>
            </a:r>
            <a:r>
              <a:rPr lang="ko-KR" altLang="en-US" sz="1600" dirty="0" err="1"/>
              <a:t>공개키쌍</a:t>
            </a:r>
            <a:r>
              <a:rPr lang="ko-KR" altLang="en-US" sz="1600" dirty="0"/>
              <a:t> 생성</a:t>
            </a:r>
          </a:p>
          <a:p>
            <a:r>
              <a:rPr lang="en-US" altLang="ko-KR" sz="1600" dirty="0" err="1"/>
              <a:t>KeyPairGenerator</a:t>
            </a:r>
            <a:r>
              <a:rPr lang="en-US" altLang="ko-KR" sz="1600" dirty="0"/>
              <a:t> generator = </a:t>
            </a:r>
            <a:r>
              <a:rPr lang="en-US" altLang="ko-KR" sz="1600" dirty="0" err="1"/>
              <a:t>KeyPairGenerator.getInstance</a:t>
            </a:r>
            <a:r>
              <a:rPr lang="en-US" altLang="ko-KR" sz="1600" dirty="0"/>
              <a:t>(“RSA");</a:t>
            </a:r>
          </a:p>
          <a:p>
            <a:r>
              <a:rPr lang="en-US" altLang="ko-KR" sz="1600" dirty="0" err="1"/>
              <a:t>generator.initialize</a:t>
            </a:r>
            <a:r>
              <a:rPr lang="en-US" altLang="ko-KR" sz="1600" dirty="0"/>
              <a:t>(1024</a:t>
            </a:r>
            <a:r>
              <a:rPr lang="en-US" altLang="ko-KR" sz="1600" dirty="0" smtClean="0"/>
              <a:t>);</a:t>
            </a:r>
          </a:p>
          <a:p>
            <a:r>
              <a:rPr lang="en-US" altLang="ko-KR" sz="1600" dirty="0" err="1" smtClean="0"/>
              <a:t>KeyPair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pair = </a:t>
            </a:r>
            <a:r>
              <a:rPr lang="en-US" altLang="ko-KR" sz="1600" dirty="0" err="1"/>
              <a:t>generator.generateKeyPair</a:t>
            </a:r>
            <a:r>
              <a:rPr lang="en-US" altLang="ko-KR" sz="1600" dirty="0" smtClean="0"/>
              <a:t>();</a:t>
            </a:r>
          </a:p>
          <a:p>
            <a:endParaRPr lang="en-US" altLang="ko-KR" sz="1600" dirty="0"/>
          </a:p>
          <a:p>
            <a:r>
              <a:rPr lang="en-US" altLang="ko-KR" sz="1600" dirty="0"/>
              <a:t>Key </a:t>
            </a:r>
            <a:r>
              <a:rPr lang="en-US" altLang="ko-KR" sz="1600" dirty="0" err="1"/>
              <a:t>publicKey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pair.getPublic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/>
              <a:t>Key </a:t>
            </a:r>
            <a:r>
              <a:rPr lang="en-US" altLang="ko-KR" sz="1600" dirty="0" err="1"/>
              <a:t>privateKey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pair.getPrivate</a:t>
            </a:r>
            <a:r>
              <a:rPr lang="en-US" altLang="ko-KR" sz="1600" dirty="0" smtClean="0"/>
              <a:t>();</a:t>
            </a:r>
          </a:p>
          <a:p>
            <a:endParaRPr lang="en-US" altLang="ko-KR" sz="1600" dirty="0"/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(“</a:t>
            </a:r>
            <a:r>
              <a:rPr lang="ko-KR" altLang="en-US" sz="1600" dirty="0"/>
              <a:t>공개키 포맷 </a:t>
            </a:r>
            <a:r>
              <a:rPr lang="en-US" altLang="ko-KR" sz="1600" dirty="0"/>
              <a:t>: “ + </a:t>
            </a:r>
            <a:r>
              <a:rPr lang="en-US" altLang="ko-KR" sz="1600" dirty="0" err="1"/>
              <a:t>publicKey.getFormat</a:t>
            </a:r>
            <a:r>
              <a:rPr lang="en-US" altLang="ko-KR" sz="1600" dirty="0"/>
              <a:t>());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(“</a:t>
            </a:r>
            <a:r>
              <a:rPr lang="ko-KR" altLang="en-US" sz="1600" dirty="0"/>
              <a:t>개인키 포맷 </a:t>
            </a:r>
            <a:r>
              <a:rPr lang="en-US" altLang="ko-KR" sz="1600" dirty="0"/>
              <a:t>: “ + </a:t>
            </a:r>
            <a:r>
              <a:rPr lang="en-US" altLang="ko-KR" sz="1600" dirty="0" err="1"/>
              <a:t>privateKey.getFormat</a:t>
            </a:r>
            <a:r>
              <a:rPr lang="en-US" altLang="ko-KR" sz="1600" dirty="0"/>
              <a:t>());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877272"/>
            <a:ext cx="218187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공개키 포맷 </a:t>
            </a:r>
            <a:r>
              <a:rPr lang="en-US" altLang="ko-KR" sz="1600" dirty="0"/>
              <a:t>: X.509</a:t>
            </a:r>
          </a:p>
          <a:p>
            <a:r>
              <a:rPr lang="ko-KR" altLang="en-US" sz="1600" dirty="0"/>
              <a:t>개인키 포맷 </a:t>
            </a:r>
            <a:r>
              <a:rPr lang="en-US" altLang="ko-KR" sz="1600" dirty="0"/>
              <a:t>: PKCS#8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553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KeyFactory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클래스를 이용한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저장된 키를 불러와서 사용하려면 </a:t>
            </a:r>
            <a:r>
              <a:rPr lang="en-US" altLang="ko-KR" dirty="0" err="1"/>
              <a:t>KeyFactory</a:t>
            </a:r>
            <a:r>
              <a:rPr lang="en-US" altLang="ko-KR" dirty="0"/>
              <a:t> </a:t>
            </a:r>
            <a:r>
              <a:rPr lang="ko-KR" altLang="en-US" dirty="0"/>
              <a:t>클래스를 </a:t>
            </a:r>
            <a:r>
              <a:rPr lang="ko-KR" altLang="en-US" dirty="0" smtClean="0"/>
              <a:t>사용함</a:t>
            </a:r>
            <a:endParaRPr lang="en-US" altLang="ko-KR" dirty="0" smtClean="0"/>
          </a:p>
          <a:p>
            <a:r>
              <a:rPr lang="en-US" altLang="ko-KR" dirty="0" err="1"/>
              <a:t>KeyPairGenerator</a:t>
            </a:r>
            <a:r>
              <a:rPr lang="en-US" altLang="ko-KR" dirty="0"/>
              <a:t> </a:t>
            </a:r>
            <a:r>
              <a:rPr lang="ko-KR" altLang="en-US" dirty="0"/>
              <a:t>클래스로 생성한 </a:t>
            </a:r>
            <a:r>
              <a:rPr lang="ko-KR" altLang="en-US" dirty="0" err="1"/>
              <a:t>공개키와</a:t>
            </a:r>
            <a:r>
              <a:rPr lang="ko-KR" altLang="en-US" dirty="0"/>
              <a:t> 개인키는 </a:t>
            </a:r>
            <a:r>
              <a:rPr lang="en-US" altLang="ko-KR" dirty="0" err="1"/>
              <a:t>getEncoded</a:t>
            </a:r>
            <a:r>
              <a:rPr lang="en-US" altLang="ko-KR" dirty="0"/>
              <a:t>( )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</a:t>
            </a:r>
            <a:r>
              <a:rPr lang="ko-KR" altLang="en-US" dirty="0"/>
              <a:t>키의 정보를 저장할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이렇게 </a:t>
            </a:r>
            <a:r>
              <a:rPr lang="ko-KR" altLang="en-US" dirty="0"/>
              <a:t>저장한 키 정보를 </a:t>
            </a:r>
            <a:r>
              <a:rPr lang="en-US" altLang="ko-KR" dirty="0" err="1"/>
              <a:t>KeySpec</a:t>
            </a:r>
            <a:r>
              <a:rPr lang="en-US" altLang="ko-KR" dirty="0"/>
              <a:t> </a:t>
            </a:r>
            <a:r>
              <a:rPr lang="ko-KR" altLang="en-US" dirty="0"/>
              <a:t>클래스를 </a:t>
            </a:r>
            <a:r>
              <a:rPr lang="ko-KR" altLang="en-US" dirty="0" smtClean="0"/>
              <a:t>사용하여 </a:t>
            </a:r>
            <a:r>
              <a:rPr lang="ko-KR" altLang="en-US" dirty="0"/>
              <a:t>키로 만들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공개키는 </a:t>
            </a:r>
            <a:r>
              <a:rPr lang="en-US" altLang="ko-KR" dirty="0"/>
              <a:t>X509EncodedKeySpec </a:t>
            </a:r>
            <a:r>
              <a:rPr lang="ko-KR" altLang="en-US" dirty="0" smtClean="0"/>
              <a:t>클래스를 이용하여 키로 변환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개인키는 </a:t>
            </a:r>
            <a:r>
              <a:rPr lang="en-US" altLang="ko-KR" dirty="0" smtClean="0"/>
              <a:t>PKCS8EncodedKeySpec </a:t>
            </a:r>
            <a:r>
              <a:rPr lang="ko-KR" altLang="en-US" dirty="0"/>
              <a:t>클래스를 </a:t>
            </a:r>
            <a:r>
              <a:rPr lang="ko-KR" altLang="en-US" dirty="0" smtClean="0"/>
              <a:t>이용하여 </a:t>
            </a:r>
            <a:r>
              <a:rPr lang="ko-KR" altLang="en-US" dirty="0"/>
              <a:t>키로 </a:t>
            </a:r>
            <a:r>
              <a:rPr lang="ko-KR" altLang="en-US" dirty="0" smtClean="0"/>
              <a:t>변환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14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KeyFactoryExample.java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513522"/>
            <a:ext cx="6300123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// </a:t>
            </a:r>
            <a:r>
              <a:rPr lang="ko-KR" altLang="en-US" sz="1050" dirty="0" err="1"/>
              <a:t>공개키쌍</a:t>
            </a:r>
            <a:r>
              <a:rPr lang="ko-KR" altLang="en-US" sz="1050" dirty="0"/>
              <a:t> 생성</a:t>
            </a:r>
          </a:p>
          <a:p>
            <a:r>
              <a:rPr lang="en-US" altLang="ko-KR" sz="1050" dirty="0" err="1"/>
              <a:t>KeyPairGenerator</a:t>
            </a:r>
            <a:r>
              <a:rPr lang="en-US" altLang="ko-KR" sz="1050" dirty="0"/>
              <a:t> generator = </a:t>
            </a:r>
            <a:r>
              <a:rPr lang="en-US" altLang="ko-KR" sz="1050" dirty="0" err="1"/>
              <a:t>KeyPairGenerator.</a:t>
            </a:r>
            <a:r>
              <a:rPr lang="en-US" altLang="ko-KR" sz="1050" i="1" dirty="0" err="1"/>
              <a:t>getInstance</a:t>
            </a:r>
            <a:r>
              <a:rPr lang="en-US" altLang="ko-KR" sz="1050" i="1" dirty="0"/>
              <a:t>("RSA");</a:t>
            </a:r>
          </a:p>
          <a:p>
            <a:r>
              <a:rPr lang="en-US" altLang="ko-KR" sz="1050" dirty="0" err="1"/>
              <a:t>generator.initialize</a:t>
            </a:r>
            <a:r>
              <a:rPr lang="en-US" altLang="ko-KR" sz="1050" dirty="0"/>
              <a:t>(1024);</a:t>
            </a:r>
          </a:p>
          <a:p>
            <a:r>
              <a:rPr lang="en-US" altLang="ko-KR" sz="1050" dirty="0" err="1"/>
              <a:t>KeyPair</a:t>
            </a:r>
            <a:r>
              <a:rPr lang="en-US" altLang="ko-KR" sz="1050" dirty="0"/>
              <a:t> pair = </a:t>
            </a:r>
            <a:r>
              <a:rPr lang="en-US" altLang="ko-KR" sz="1050" dirty="0" err="1"/>
              <a:t>generator.generateKeyPair</a:t>
            </a:r>
            <a:r>
              <a:rPr lang="en-US" altLang="ko-KR" sz="1050" dirty="0"/>
              <a:t>();</a:t>
            </a:r>
          </a:p>
          <a:p>
            <a:r>
              <a:rPr lang="en-US" altLang="ko-KR" sz="1050" dirty="0" err="1"/>
              <a:t>PublicKey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publicKey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pair.getPublic</a:t>
            </a:r>
            <a:r>
              <a:rPr lang="en-US" altLang="ko-KR" sz="1050" dirty="0"/>
              <a:t>();</a:t>
            </a:r>
          </a:p>
          <a:p>
            <a:r>
              <a:rPr lang="en-US" altLang="ko-KR" sz="1050" dirty="0" err="1"/>
              <a:t>PrivateKey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privateKey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pair.getPrivate</a:t>
            </a:r>
            <a:r>
              <a:rPr lang="en-US" altLang="ko-KR" sz="1050" dirty="0"/>
              <a:t>();</a:t>
            </a:r>
          </a:p>
          <a:p>
            <a:endParaRPr lang="ko-KR" altLang="en-US" sz="1050" dirty="0"/>
          </a:p>
          <a:p>
            <a:r>
              <a:rPr lang="en-US" altLang="ko-KR" sz="1050" dirty="0"/>
              <a:t>// </a:t>
            </a:r>
            <a:r>
              <a:rPr lang="ko-KR" altLang="en-US" sz="1050" dirty="0"/>
              <a:t>키를 바이트 </a:t>
            </a:r>
            <a:r>
              <a:rPr lang="ko-KR" altLang="en-US" sz="1050" dirty="0" err="1"/>
              <a:t>스트림으로</a:t>
            </a:r>
            <a:r>
              <a:rPr lang="ko-KR" altLang="en-US" sz="1050" dirty="0"/>
              <a:t> 변환 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공개키 포맷 </a:t>
            </a:r>
            <a:r>
              <a:rPr lang="en-US" altLang="ko-KR" sz="1050" i="1" dirty="0"/>
              <a:t>: "</a:t>
            </a:r>
            <a:r>
              <a:rPr lang="ko-KR" altLang="en-US" sz="1050" i="1" dirty="0"/>
              <a:t> </a:t>
            </a:r>
            <a:r>
              <a:rPr lang="en-US" altLang="ko-KR" sz="1050" i="1" dirty="0"/>
              <a:t>+ </a:t>
            </a:r>
            <a:r>
              <a:rPr lang="en-US" altLang="ko-KR" sz="1050" i="1" dirty="0" err="1"/>
              <a:t>publicKey.getFormat</a:t>
            </a:r>
            <a:r>
              <a:rPr lang="en-US" altLang="ko-KR" sz="1050" i="1" dirty="0"/>
              <a:t>());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개인키 포맷 </a:t>
            </a:r>
            <a:r>
              <a:rPr lang="en-US" altLang="ko-KR" sz="1050" i="1" dirty="0"/>
              <a:t>: "</a:t>
            </a:r>
            <a:r>
              <a:rPr lang="ko-KR" altLang="en-US" sz="1050" i="1" dirty="0"/>
              <a:t> </a:t>
            </a:r>
            <a:r>
              <a:rPr lang="en-US" altLang="ko-KR" sz="1050" i="1" dirty="0"/>
              <a:t>+ </a:t>
            </a:r>
            <a:r>
              <a:rPr lang="en-US" altLang="ko-KR" sz="1050" i="1" dirty="0" err="1"/>
              <a:t>privateKey.getFormat</a:t>
            </a:r>
            <a:r>
              <a:rPr lang="en-US" altLang="ko-KR" sz="1050" i="1" dirty="0"/>
              <a:t>());</a:t>
            </a:r>
          </a:p>
          <a:p>
            <a:r>
              <a:rPr lang="en-US" altLang="ko-KR" sz="1050" b="1" dirty="0">
                <a:solidFill>
                  <a:srgbClr val="FF0000"/>
                </a:solidFill>
              </a:rPr>
              <a:t>byte[] </a:t>
            </a:r>
            <a:r>
              <a:rPr lang="en-US" altLang="ko-KR" sz="1050" b="1" dirty="0" err="1">
                <a:solidFill>
                  <a:srgbClr val="FF0000"/>
                </a:solidFill>
              </a:rPr>
              <a:t>publicKeyBytes</a:t>
            </a:r>
            <a:r>
              <a:rPr lang="en-US" altLang="ko-KR" sz="1050" b="1" dirty="0">
                <a:solidFill>
                  <a:srgbClr val="FF0000"/>
                </a:solidFill>
              </a:rPr>
              <a:t> = </a:t>
            </a:r>
            <a:r>
              <a:rPr lang="en-US" altLang="ko-KR" sz="1050" b="1" dirty="0" err="1">
                <a:solidFill>
                  <a:srgbClr val="FF0000"/>
                </a:solidFill>
              </a:rPr>
              <a:t>publicKey.getEncoded</a:t>
            </a:r>
            <a:r>
              <a:rPr lang="en-US" altLang="ko-KR" sz="1050" b="1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ko-KR" sz="1050" b="1" dirty="0">
                <a:solidFill>
                  <a:srgbClr val="FF0000"/>
                </a:solidFill>
              </a:rPr>
              <a:t>byte[] </a:t>
            </a:r>
            <a:r>
              <a:rPr lang="en-US" altLang="ko-KR" sz="1050" b="1" dirty="0" err="1">
                <a:solidFill>
                  <a:srgbClr val="FF0000"/>
                </a:solidFill>
              </a:rPr>
              <a:t>privateKeyBytes</a:t>
            </a:r>
            <a:r>
              <a:rPr lang="en-US" altLang="ko-KR" sz="1050" b="1" dirty="0">
                <a:solidFill>
                  <a:srgbClr val="FF0000"/>
                </a:solidFill>
              </a:rPr>
              <a:t> = </a:t>
            </a:r>
            <a:r>
              <a:rPr lang="en-US" altLang="ko-KR" sz="1050" b="1" dirty="0" err="1">
                <a:solidFill>
                  <a:srgbClr val="FF0000"/>
                </a:solidFill>
              </a:rPr>
              <a:t>privateKey.getEncoded</a:t>
            </a:r>
            <a:r>
              <a:rPr lang="en-US" altLang="ko-KR" sz="1050" b="1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공개키 </a:t>
            </a:r>
            <a:r>
              <a:rPr lang="en-US" altLang="ko-KR" sz="1050" i="1" dirty="0"/>
              <a:t>: "+</a:t>
            </a:r>
            <a:r>
              <a:rPr lang="en-US" altLang="ko-KR" sz="1050" i="1" dirty="0" err="1"/>
              <a:t>bytesToHex</a:t>
            </a:r>
            <a:r>
              <a:rPr lang="en-US" altLang="ko-KR" sz="1050" i="1" dirty="0"/>
              <a:t>(</a:t>
            </a:r>
            <a:r>
              <a:rPr lang="en-US" altLang="ko-KR" sz="1050" i="1" dirty="0" err="1"/>
              <a:t>publicKeyBytes</a:t>
            </a:r>
            <a:r>
              <a:rPr lang="en-US" altLang="ko-KR" sz="1050" i="1" dirty="0"/>
              <a:t>));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개인키 </a:t>
            </a:r>
            <a:r>
              <a:rPr lang="en-US" altLang="ko-KR" sz="1050" i="1" dirty="0"/>
              <a:t>: "+</a:t>
            </a:r>
            <a:r>
              <a:rPr lang="en-US" altLang="ko-KR" sz="1050" i="1" dirty="0" err="1"/>
              <a:t>bytesToHex</a:t>
            </a:r>
            <a:r>
              <a:rPr lang="en-US" altLang="ko-KR" sz="1050" i="1" dirty="0"/>
              <a:t>(</a:t>
            </a:r>
            <a:r>
              <a:rPr lang="en-US" altLang="ko-KR" sz="1050" i="1" dirty="0" err="1"/>
              <a:t>privateKeyBytes</a:t>
            </a:r>
            <a:r>
              <a:rPr lang="en-US" altLang="ko-KR" sz="1050" i="1" dirty="0"/>
              <a:t>));  </a:t>
            </a:r>
            <a:endParaRPr lang="en-US" altLang="ko-KR" sz="1050" i="1" dirty="0" smtClean="0"/>
          </a:p>
          <a:p>
            <a:endParaRPr lang="en-US" altLang="ko-KR" sz="1050" i="1" dirty="0"/>
          </a:p>
          <a:p>
            <a:r>
              <a:rPr lang="en-US" altLang="ko-KR" sz="1050" dirty="0"/>
              <a:t>// </a:t>
            </a:r>
            <a:r>
              <a:rPr lang="ko-KR" altLang="en-US" sz="1050" dirty="0"/>
              <a:t>바이트 </a:t>
            </a:r>
            <a:r>
              <a:rPr lang="ko-KR" altLang="en-US" sz="1050" dirty="0" err="1"/>
              <a:t>스트림을</a:t>
            </a:r>
            <a:r>
              <a:rPr lang="ko-KR" altLang="en-US" sz="1050" dirty="0"/>
              <a:t> 키로 재변환 </a:t>
            </a:r>
          </a:p>
          <a:p>
            <a:r>
              <a:rPr lang="en-US" altLang="ko-KR" sz="1050" b="1" dirty="0" err="1">
                <a:solidFill>
                  <a:srgbClr val="FF0000"/>
                </a:solidFill>
              </a:rPr>
              <a:t>KeyFactory</a:t>
            </a:r>
            <a:r>
              <a:rPr lang="en-US" altLang="ko-KR" sz="1050" b="1" dirty="0">
                <a:solidFill>
                  <a:srgbClr val="FF0000"/>
                </a:solidFill>
              </a:rPr>
              <a:t> </a:t>
            </a:r>
            <a:r>
              <a:rPr lang="en-US" altLang="ko-KR" sz="1050" b="1" dirty="0" err="1">
                <a:solidFill>
                  <a:srgbClr val="FF0000"/>
                </a:solidFill>
              </a:rPr>
              <a:t>keyFactory</a:t>
            </a:r>
            <a:r>
              <a:rPr lang="en-US" altLang="ko-KR" sz="1050" b="1" dirty="0">
                <a:solidFill>
                  <a:srgbClr val="FF0000"/>
                </a:solidFill>
              </a:rPr>
              <a:t> = </a:t>
            </a:r>
            <a:r>
              <a:rPr lang="en-US" altLang="ko-KR" sz="1050" b="1" dirty="0" err="1">
                <a:solidFill>
                  <a:srgbClr val="FF0000"/>
                </a:solidFill>
              </a:rPr>
              <a:t>KeyFactory.</a:t>
            </a:r>
            <a:r>
              <a:rPr lang="en-US" altLang="ko-KR" sz="1050" b="1" i="1" dirty="0" err="1">
                <a:solidFill>
                  <a:srgbClr val="FF0000"/>
                </a:solidFill>
              </a:rPr>
              <a:t>getInstance</a:t>
            </a:r>
            <a:r>
              <a:rPr lang="en-US" altLang="ko-KR" sz="1050" b="1" i="1" dirty="0">
                <a:solidFill>
                  <a:srgbClr val="FF0000"/>
                </a:solidFill>
              </a:rPr>
              <a:t>("RSA");</a:t>
            </a:r>
          </a:p>
          <a:p>
            <a:r>
              <a:rPr lang="en-US" altLang="ko-KR" sz="1050" b="1" dirty="0" err="1">
                <a:solidFill>
                  <a:srgbClr val="FF0000"/>
                </a:solidFill>
              </a:rPr>
              <a:t>PublicKey</a:t>
            </a:r>
            <a:r>
              <a:rPr lang="en-US" altLang="ko-KR" sz="1050" b="1" dirty="0">
                <a:solidFill>
                  <a:srgbClr val="FF0000"/>
                </a:solidFill>
              </a:rPr>
              <a:t> </a:t>
            </a:r>
            <a:r>
              <a:rPr lang="en-US" altLang="ko-KR" sz="1050" b="1" dirty="0" err="1">
                <a:solidFill>
                  <a:srgbClr val="FF0000"/>
                </a:solidFill>
              </a:rPr>
              <a:t>pubKey</a:t>
            </a:r>
            <a:r>
              <a:rPr lang="en-US" altLang="ko-KR" sz="1050" b="1" dirty="0">
                <a:solidFill>
                  <a:srgbClr val="FF0000"/>
                </a:solidFill>
              </a:rPr>
              <a:t> = </a:t>
            </a:r>
            <a:r>
              <a:rPr lang="en-US" altLang="ko-KR" sz="1050" b="1" dirty="0" err="1">
                <a:solidFill>
                  <a:srgbClr val="FF0000"/>
                </a:solidFill>
              </a:rPr>
              <a:t>keyFactory.generatePublic</a:t>
            </a:r>
            <a:r>
              <a:rPr lang="en-US" altLang="ko-KR" sz="1050" b="1" dirty="0">
                <a:solidFill>
                  <a:srgbClr val="FF0000"/>
                </a:solidFill>
              </a:rPr>
              <a:t>(new X509EncodedKeySpec(</a:t>
            </a:r>
            <a:r>
              <a:rPr lang="en-US" altLang="ko-KR" sz="1050" b="1" dirty="0" err="1">
                <a:solidFill>
                  <a:srgbClr val="FF0000"/>
                </a:solidFill>
              </a:rPr>
              <a:t>publicKeyBytes</a:t>
            </a:r>
            <a:r>
              <a:rPr lang="en-US" altLang="ko-KR" sz="1050" b="1" dirty="0">
                <a:solidFill>
                  <a:srgbClr val="FF0000"/>
                </a:solidFill>
              </a:rPr>
              <a:t>));</a:t>
            </a:r>
          </a:p>
          <a:p>
            <a:r>
              <a:rPr lang="en-US" altLang="ko-KR" sz="1050" b="1" dirty="0" err="1">
                <a:solidFill>
                  <a:srgbClr val="FF0000"/>
                </a:solidFill>
              </a:rPr>
              <a:t>PrivateKey</a:t>
            </a:r>
            <a:r>
              <a:rPr lang="en-US" altLang="ko-KR" sz="1050" b="1" dirty="0">
                <a:solidFill>
                  <a:srgbClr val="FF0000"/>
                </a:solidFill>
              </a:rPr>
              <a:t> </a:t>
            </a:r>
            <a:r>
              <a:rPr lang="en-US" altLang="ko-KR" sz="1050" b="1" dirty="0" err="1">
                <a:solidFill>
                  <a:srgbClr val="FF0000"/>
                </a:solidFill>
              </a:rPr>
              <a:t>priKey</a:t>
            </a:r>
            <a:r>
              <a:rPr lang="en-US" altLang="ko-KR" sz="1050" b="1" dirty="0">
                <a:solidFill>
                  <a:srgbClr val="FF0000"/>
                </a:solidFill>
              </a:rPr>
              <a:t> = </a:t>
            </a:r>
            <a:r>
              <a:rPr lang="en-US" altLang="ko-KR" sz="1050" b="1" dirty="0" err="1">
                <a:solidFill>
                  <a:srgbClr val="FF0000"/>
                </a:solidFill>
              </a:rPr>
              <a:t>keyFactory.generatePrivate</a:t>
            </a:r>
            <a:r>
              <a:rPr lang="en-US" altLang="ko-KR" sz="1050" b="1" dirty="0">
                <a:solidFill>
                  <a:srgbClr val="FF0000"/>
                </a:solidFill>
              </a:rPr>
              <a:t>(new PKCS8EncodedKeySpec(</a:t>
            </a:r>
            <a:r>
              <a:rPr lang="en-US" altLang="ko-KR" sz="1050" b="1" dirty="0" err="1">
                <a:solidFill>
                  <a:srgbClr val="FF0000"/>
                </a:solidFill>
              </a:rPr>
              <a:t>privateKeyBytes</a:t>
            </a:r>
            <a:r>
              <a:rPr lang="en-US" altLang="ko-KR" sz="1050" b="1" dirty="0">
                <a:solidFill>
                  <a:srgbClr val="FF0000"/>
                </a:solidFill>
              </a:rPr>
              <a:t>));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복구된 공개키가 같은가</a:t>
            </a:r>
            <a:r>
              <a:rPr lang="en-US" altLang="ko-KR" sz="1050" i="1" dirty="0"/>
              <a:t>? "+</a:t>
            </a:r>
            <a:r>
              <a:rPr lang="en-US" altLang="ko-KR" sz="1050" i="1" dirty="0" err="1"/>
              <a:t>publicKey.equals</a:t>
            </a:r>
            <a:r>
              <a:rPr lang="en-US" altLang="ko-KR" sz="1050" i="1" dirty="0"/>
              <a:t>(</a:t>
            </a:r>
            <a:r>
              <a:rPr lang="en-US" altLang="ko-KR" sz="1050" i="1" dirty="0" err="1"/>
              <a:t>pubKey</a:t>
            </a:r>
            <a:r>
              <a:rPr lang="en-US" altLang="ko-KR" sz="1050" i="1" dirty="0"/>
              <a:t>));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복구된 개인키가 같은가</a:t>
            </a:r>
            <a:r>
              <a:rPr lang="en-US" altLang="ko-KR" sz="1050" i="1" dirty="0"/>
              <a:t>? "+</a:t>
            </a:r>
            <a:r>
              <a:rPr lang="en-US" altLang="ko-KR" sz="1050" i="1" dirty="0" err="1"/>
              <a:t>privateKey.equals</a:t>
            </a:r>
            <a:r>
              <a:rPr lang="en-US" altLang="ko-KR" sz="1050" i="1" dirty="0"/>
              <a:t>(</a:t>
            </a:r>
            <a:r>
              <a:rPr lang="en-US" altLang="ko-KR" sz="1050" i="1" dirty="0" err="1"/>
              <a:t>priKey</a:t>
            </a:r>
            <a:r>
              <a:rPr lang="en-US" altLang="ko-KR" sz="1050" i="1" dirty="0"/>
              <a:t>));</a:t>
            </a:r>
            <a:endParaRPr lang="ko-KR" altLang="en-US" sz="1050" dirty="0"/>
          </a:p>
          <a:p>
            <a:endParaRPr lang="ko-KR" altLang="en-US" sz="1050" dirty="0"/>
          </a:p>
          <a:p>
            <a:r>
              <a:rPr lang="en-US" altLang="ko-KR" sz="1050" dirty="0"/>
              <a:t>// </a:t>
            </a:r>
            <a:r>
              <a:rPr lang="ko-KR" altLang="en-US" sz="1050" dirty="0" err="1"/>
              <a:t>키스펙</a:t>
            </a:r>
            <a:r>
              <a:rPr lang="ko-KR" altLang="en-US" sz="1050" dirty="0"/>
              <a:t> 생성 </a:t>
            </a:r>
            <a:r>
              <a:rPr lang="ko-KR" altLang="en-US" sz="1050" dirty="0" smtClean="0"/>
              <a:t>및 키 상세정보 확인  </a:t>
            </a:r>
            <a:endParaRPr lang="ko-KR" altLang="en-US" sz="1050" dirty="0"/>
          </a:p>
          <a:p>
            <a:r>
              <a:rPr lang="en-US" altLang="ko-KR" sz="1050" dirty="0" err="1"/>
              <a:t>KeyFactory</a:t>
            </a:r>
            <a:r>
              <a:rPr lang="en-US" altLang="ko-KR" sz="1050" dirty="0"/>
              <a:t> fact = </a:t>
            </a:r>
            <a:r>
              <a:rPr lang="en-US" altLang="ko-KR" sz="1050" dirty="0" err="1"/>
              <a:t>KeyFactory.</a:t>
            </a:r>
            <a:r>
              <a:rPr lang="en-US" altLang="ko-KR" sz="1050" i="1" dirty="0" err="1"/>
              <a:t>getInstance</a:t>
            </a:r>
            <a:r>
              <a:rPr lang="en-US" altLang="ko-KR" sz="1050" i="1" dirty="0"/>
              <a:t>("RSA");</a:t>
            </a:r>
          </a:p>
          <a:p>
            <a:r>
              <a:rPr lang="en-US" altLang="ko-KR" sz="1050" dirty="0" err="1"/>
              <a:t>RSAPublicKeySpec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publicKeySpec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fact.getKeySpec</a:t>
            </a:r>
            <a:r>
              <a:rPr lang="en-US" altLang="ko-KR" sz="1050" dirty="0"/>
              <a:t>(</a:t>
            </a:r>
            <a:r>
              <a:rPr lang="en-US" altLang="ko-KR" sz="1050" dirty="0" err="1"/>
              <a:t>publicKey</a:t>
            </a:r>
            <a:r>
              <a:rPr lang="en-US" altLang="ko-KR" sz="1050" dirty="0"/>
              <a:t>, </a:t>
            </a:r>
            <a:r>
              <a:rPr lang="en-US" altLang="ko-KR" sz="1050" dirty="0" err="1"/>
              <a:t>RSAPublicKeySpec.class</a:t>
            </a:r>
            <a:r>
              <a:rPr lang="en-US" altLang="ko-KR" sz="1050" dirty="0"/>
              <a:t>);</a:t>
            </a:r>
          </a:p>
          <a:p>
            <a:r>
              <a:rPr lang="en-US" altLang="ko-KR" sz="1050" dirty="0" err="1"/>
              <a:t>RSAPrivateKeySpec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privateKeySpec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fact.getKeySpec</a:t>
            </a:r>
            <a:r>
              <a:rPr lang="en-US" altLang="ko-KR" sz="1050" dirty="0"/>
              <a:t>(</a:t>
            </a:r>
            <a:r>
              <a:rPr lang="en-US" altLang="ko-KR" sz="1050" dirty="0" err="1"/>
              <a:t>privateKey</a:t>
            </a:r>
            <a:r>
              <a:rPr lang="en-US" altLang="ko-KR" sz="1050" dirty="0"/>
              <a:t>, </a:t>
            </a:r>
            <a:r>
              <a:rPr lang="en-US" altLang="ko-KR" sz="1050" dirty="0" err="1"/>
              <a:t>RSAPrivateKeySpec.class</a:t>
            </a:r>
            <a:r>
              <a:rPr lang="en-US" altLang="ko-KR" sz="1050" dirty="0"/>
              <a:t>);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공개키 </a:t>
            </a:r>
            <a:r>
              <a:rPr lang="en-US" altLang="ko-KR" sz="1050" i="1" dirty="0" smtClean="0"/>
              <a:t>modulus: n = " </a:t>
            </a:r>
            <a:r>
              <a:rPr lang="en-US" altLang="ko-KR" sz="1050" i="1" dirty="0"/>
              <a:t>+ </a:t>
            </a:r>
            <a:r>
              <a:rPr lang="en-US" altLang="ko-KR" sz="1050" i="1" dirty="0" err="1"/>
              <a:t>publicKeySpec.getModulus</a:t>
            </a:r>
            <a:r>
              <a:rPr lang="en-US" altLang="ko-KR" sz="1050" i="1" dirty="0"/>
              <a:t>());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공개키 </a:t>
            </a:r>
            <a:r>
              <a:rPr lang="en-US" altLang="ko-KR" sz="1050" i="1" dirty="0" smtClean="0"/>
              <a:t>exponent: e = " </a:t>
            </a:r>
            <a:r>
              <a:rPr lang="en-US" altLang="ko-KR" sz="1050" i="1" dirty="0"/>
              <a:t>+ </a:t>
            </a:r>
            <a:r>
              <a:rPr lang="en-US" altLang="ko-KR" sz="1050" i="1" dirty="0" err="1"/>
              <a:t>publicKeySpec.getPublicExponent</a:t>
            </a:r>
            <a:r>
              <a:rPr lang="en-US" altLang="ko-KR" sz="1050" i="1" dirty="0"/>
              <a:t>());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개인키 </a:t>
            </a:r>
            <a:r>
              <a:rPr lang="en-US" altLang="ko-KR" sz="1050" i="1" dirty="0" smtClean="0"/>
              <a:t>modulus: n = " </a:t>
            </a:r>
            <a:r>
              <a:rPr lang="en-US" altLang="ko-KR" sz="1050" i="1" dirty="0"/>
              <a:t>+ </a:t>
            </a:r>
            <a:r>
              <a:rPr lang="en-US" altLang="ko-KR" sz="1050" i="1" dirty="0" err="1"/>
              <a:t>privateKeySpec.getModulus</a:t>
            </a:r>
            <a:r>
              <a:rPr lang="en-US" altLang="ko-KR" sz="1050" i="1" dirty="0"/>
              <a:t>());</a:t>
            </a:r>
          </a:p>
          <a:p>
            <a:r>
              <a:rPr lang="en-US" altLang="ko-KR" sz="1050" dirty="0" err="1"/>
              <a:t>System.</a:t>
            </a:r>
            <a:r>
              <a:rPr lang="en-US" altLang="ko-KR" sz="1050" i="1" dirty="0" err="1"/>
              <a:t>out.println</a:t>
            </a:r>
            <a:r>
              <a:rPr lang="en-US" altLang="ko-KR" sz="1050" i="1" dirty="0"/>
              <a:t>("</a:t>
            </a:r>
            <a:r>
              <a:rPr lang="ko-KR" altLang="en-US" sz="1050" i="1" dirty="0"/>
              <a:t>개인키 </a:t>
            </a:r>
            <a:r>
              <a:rPr lang="en-US" altLang="ko-KR" sz="1050" i="1" dirty="0" smtClean="0"/>
              <a:t>exponent: d = " </a:t>
            </a:r>
            <a:r>
              <a:rPr lang="en-US" altLang="ko-KR" sz="1050" i="1" dirty="0"/>
              <a:t>+ </a:t>
            </a:r>
            <a:r>
              <a:rPr lang="en-US" altLang="ko-KR" sz="1050" i="1" dirty="0" err="1"/>
              <a:t>privateKeySpec.getPrivateExponent</a:t>
            </a:r>
            <a:r>
              <a:rPr lang="en-US" altLang="ko-KR" sz="1050" i="1" dirty="0" smtClean="0"/>
              <a:t>());</a:t>
            </a:r>
            <a:r>
              <a:rPr lang="ko-KR" altLang="en-US" sz="1050" dirty="0" smtClean="0"/>
              <a:t>  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7020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키를 파일로 </a:t>
            </a:r>
            <a:r>
              <a:rPr lang="ko-KR" altLang="en-US" dirty="0" smtClean="0"/>
              <a:t>저장하기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읽어오기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/>
              <a:t>: </a:t>
            </a:r>
            <a:r>
              <a:rPr lang="en-US" altLang="ko-KR" b="1" dirty="0"/>
              <a:t>RSAKeyFile.java </a:t>
            </a:r>
            <a:endParaRPr lang="en-US" altLang="ko-KR" b="1" dirty="0" smtClean="0"/>
          </a:p>
          <a:p>
            <a:pPr lvl="1"/>
            <a:r>
              <a:rPr lang="ko-KR" altLang="en-US" dirty="0"/>
              <a:t>키를 파일로 저장하기</a:t>
            </a:r>
            <a:endParaRPr lang="en-US" altLang="ko-KR" dirty="0"/>
          </a:p>
          <a:p>
            <a:pPr lvl="1"/>
            <a:r>
              <a:rPr lang="ko-KR" altLang="en-US" dirty="0"/>
              <a:t>파일에서 읽어와서</a:t>
            </a:r>
            <a:r>
              <a:rPr lang="en-US" altLang="ko-KR" dirty="0"/>
              <a:t> </a:t>
            </a:r>
            <a:r>
              <a:rPr lang="ko-KR" altLang="en-US" dirty="0"/>
              <a:t>키 만들기 </a:t>
            </a:r>
            <a:endParaRPr lang="en-US" altLang="ko-KR" dirty="0"/>
          </a:p>
          <a:p>
            <a:pPr lvl="1"/>
            <a:r>
              <a:rPr lang="ko-KR" altLang="en-US" dirty="0" smtClean="0"/>
              <a:t>실제로는 이렇게 바이트 </a:t>
            </a:r>
            <a:r>
              <a:rPr lang="ko-KR" altLang="en-US" dirty="0" err="1" smtClean="0"/>
              <a:t>스트림으로</a:t>
            </a:r>
            <a:r>
              <a:rPr lang="ko-KR" altLang="en-US" dirty="0" smtClean="0"/>
              <a:t> 저장하지 않고 </a:t>
            </a:r>
            <a:r>
              <a:rPr lang="en-US" altLang="ko-KR" dirty="0" smtClean="0"/>
              <a:t>PEM </a:t>
            </a:r>
            <a:r>
              <a:rPr lang="ko-KR" altLang="en-US" dirty="0" smtClean="0"/>
              <a:t>표준 양식으로 저장함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공개키는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개인키는 암호화된 표준 저장방식으로 저장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8194" name="Picture 2" descr="http://cfile27.uf.tistory.com/image/2765025056859127289F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933056"/>
            <a:ext cx="43148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Cipher </a:t>
            </a:r>
            <a:r>
              <a:rPr lang="ko-KR" altLang="en-US" dirty="0" smtClean="0"/>
              <a:t>클래스를 이용한 암호</a:t>
            </a:r>
            <a:r>
              <a:rPr lang="ko-KR" altLang="en-US" dirty="0"/>
              <a:t>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Cipher </a:t>
            </a:r>
            <a:r>
              <a:rPr lang="ko-KR" altLang="en-US" dirty="0" smtClean="0"/>
              <a:t>객체 선언 </a:t>
            </a:r>
            <a:endParaRPr lang="en-US" altLang="ko-KR" dirty="0" smtClean="0"/>
          </a:p>
          <a:p>
            <a:pPr lvl="1"/>
            <a:r>
              <a:rPr lang="en-US" altLang="ko-KR" dirty="0"/>
              <a:t>Cipher </a:t>
            </a:r>
            <a:r>
              <a:rPr lang="en-US" altLang="ko-KR" dirty="0" err="1"/>
              <a:t>cipher</a:t>
            </a:r>
            <a:r>
              <a:rPr lang="en-US" altLang="ko-KR" dirty="0"/>
              <a:t> = </a:t>
            </a:r>
            <a:r>
              <a:rPr lang="en-US" altLang="ko-KR" dirty="0" err="1"/>
              <a:t>Cipher.getInstance</a:t>
            </a:r>
            <a:r>
              <a:rPr lang="en-US" altLang="ko-KR" dirty="0"/>
              <a:t>(“RSA”);</a:t>
            </a:r>
          </a:p>
          <a:p>
            <a:pPr lvl="1"/>
            <a:r>
              <a:rPr lang="en-US" altLang="ko-KR" dirty="0" smtClean="0"/>
              <a:t>Cipher </a:t>
            </a:r>
            <a:r>
              <a:rPr lang="en-US" altLang="ko-KR" dirty="0" err="1"/>
              <a:t>cipher</a:t>
            </a:r>
            <a:r>
              <a:rPr lang="en-US" altLang="ko-KR" dirty="0"/>
              <a:t> = </a:t>
            </a:r>
            <a:r>
              <a:rPr lang="en-US" altLang="ko-KR" dirty="0" err="1"/>
              <a:t>Cipher.getInstance</a:t>
            </a:r>
            <a:r>
              <a:rPr lang="en-US" altLang="ko-KR" dirty="0"/>
              <a:t>(“</a:t>
            </a:r>
            <a:r>
              <a:rPr lang="en-US" altLang="ko-KR" dirty="0" smtClean="0"/>
              <a:t>RSA/ECB/PKCS1Padding”);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RSAEncryption.java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1730" y="3429000"/>
            <a:ext cx="6216574" cy="33239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public static byte[] encrypt(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pPr lvl="1"/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("RSA/ECB/PKCS1Padding");</a:t>
            </a:r>
          </a:p>
          <a:p>
            <a:pPr lvl="1"/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ENCRYPT_MODE</a:t>
            </a:r>
            <a:r>
              <a:rPr lang="en-US" altLang="ko-KR" sz="1400" i="1" dirty="0"/>
              <a:t>, </a:t>
            </a:r>
            <a:r>
              <a:rPr lang="en-US" altLang="ko-KR" sz="1400" i="1" dirty="0" err="1"/>
              <a:t>publicKey</a:t>
            </a:r>
            <a:r>
              <a:rPr lang="en-US" altLang="ko-KR" sz="1400" i="1" dirty="0"/>
              <a:t>);</a:t>
            </a:r>
          </a:p>
          <a:p>
            <a:pPr lvl="1"/>
            <a:r>
              <a:rPr lang="en-US" altLang="ko-KR" sz="1400" dirty="0"/>
              <a:t>byte[] </a:t>
            </a:r>
            <a:r>
              <a:rPr lang="en-US" altLang="ko-KR" sz="1400" dirty="0" err="1"/>
              <a:t>encryptData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cipher.doFinal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);</a:t>
            </a:r>
          </a:p>
          <a:p>
            <a:pPr lvl="1"/>
            <a:r>
              <a:rPr lang="en-US" altLang="ko-KR" sz="1400" dirty="0"/>
              <a:t>return </a:t>
            </a:r>
            <a:r>
              <a:rPr lang="en-US" altLang="ko-KR" sz="1400" dirty="0" err="1"/>
              <a:t>encryptData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}</a:t>
            </a:r>
          </a:p>
          <a:p>
            <a:endParaRPr lang="ko-KR" altLang="en-US" sz="1400" dirty="0"/>
          </a:p>
          <a:p>
            <a:r>
              <a:rPr lang="en-US" altLang="ko-KR" sz="1400" b="1" dirty="0"/>
              <a:t>public static byte[] decrypt(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</a:t>
            </a:r>
          </a:p>
          <a:p>
            <a:pPr lvl="1"/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("RSA/ECB/PKCS1Padding");</a:t>
            </a:r>
          </a:p>
          <a:p>
            <a:pPr lvl="1"/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DECRYPT_MODE</a:t>
            </a:r>
            <a:r>
              <a:rPr lang="en-US" altLang="ko-KR" sz="1400" i="1" dirty="0"/>
              <a:t>, </a:t>
            </a:r>
            <a:r>
              <a:rPr lang="en-US" altLang="ko-KR" sz="1400" i="1" dirty="0" err="1"/>
              <a:t>privateKey</a:t>
            </a:r>
            <a:r>
              <a:rPr lang="en-US" altLang="ko-KR" sz="1400" i="1" dirty="0"/>
              <a:t>);</a:t>
            </a:r>
          </a:p>
          <a:p>
            <a:pPr lvl="1"/>
            <a:r>
              <a:rPr lang="en-US" altLang="ko-KR" sz="1400" dirty="0"/>
              <a:t>byte[] 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cipher.doFinal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encryptData</a:t>
            </a:r>
            <a:r>
              <a:rPr lang="en-US" altLang="ko-KR" sz="1400" dirty="0"/>
              <a:t>);</a:t>
            </a:r>
          </a:p>
          <a:p>
            <a:pPr lvl="1"/>
            <a:r>
              <a:rPr lang="en-US" altLang="ko-KR" sz="1400" dirty="0"/>
              <a:t>return 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35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8. </a:t>
            </a:r>
            <a:r>
              <a:rPr lang="ko-KR" altLang="en-US" dirty="0" err="1" smtClean="0"/>
              <a:t>공개키암호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025" y="1394767"/>
            <a:ext cx="5765553" cy="48320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try{</a:t>
            </a:r>
          </a:p>
          <a:p>
            <a:r>
              <a:rPr lang="en-US" altLang="ko-KR" sz="1400" b="1" dirty="0" smtClean="0"/>
              <a:t>   </a:t>
            </a:r>
            <a:r>
              <a:rPr lang="en-US" altLang="ko-KR" sz="1400" b="1" dirty="0" err="1" smtClean="0"/>
              <a:t>KeyPairGenerator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/>
              <a:t>kpg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KeyPairGenerator.getInstance</a:t>
            </a:r>
            <a:r>
              <a:rPr lang="en-US" altLang="ko-KR" sz="1400" b="1" dirty="0"/>
              <a:t>("RSA");</a:t>
            </a:r>
          </a:p>
          <a:p>
            <a:r>
              <a:rPr lang="en-US" altLang="ko-KR" sz="1400" b="1" dirty="0" smtClean="0"/>
              <a:t>   </a:t>
            </a:r>
            <a:r>
              <a:rPr lang="en-US" altLang="ko-KR" sz="1400" b="1" dirty="0" err="1" smtClean="0"/>
              <a:t>kpg.initialize</a:t>
            </a:r>
            <a:r>
              <a:rPr lang="en-US" altLang="ko-KR" sz="1400" b="1" dirty="0" smtClean="0"/>
              <a:t>(1024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 smtClean="0"/>
              <a:t>   </a:t>
            </a:r>
            <a:r>
              <a:rPr lang="en-US" altLang="ko-KR" sz="1400" b="1" dirty="0" err="1" smtClean="0"/>
              <a:t>KeyPair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/>
              <a:t>keyPair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kpg.genKeyPair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 smtClean="0"/>
              <a:t>   </a:t>
            </a:r>
            <a:r>
              <a:rPr lang="en-US" altLang="ko-KR" sz="1400" b="1" dirty="0" err="1" smtClean="0"/>
              <a:t>PublicKey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/>
              <a:t>pubKey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keyPair.getPublic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 smtClean="0"/>
              <a:t>   </a:t>
            </a:r>
            <a:r>
              <a:rPr lang="en-US" altLang="ko-KR" sz="1400" b="1" dirty="0" err="1" smtClean="0"/>
              <a:t>PrivateKey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/>
              <a:t>privKey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keyPair.getPrivate</a:t>
            </a:r>
            <a:r>
              <a:rPr lang="en-US" altLang="ko-KR" sz="1400" b="1" dirty="0" smtClean="0"/>
              <a:t>();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   Cipher </a:t>
            </a:r>
            <a:r>
              <a:rPr lang="en-US" altLang="ko-KR" sz="1400" b="1" dirty="0" err="1"/>
              <a:t>cipher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Cipher.getInstance</a:t>
            </a:r>
            <a:r>
              <a:rPr lang="en-US" altLang="ko-KR" sz="1400" b="1" dirty="0"/>
              <a:t>("RSA/ECB/PKCS1Padding");</a:t>
            </a:r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   </a:t>
            </a:r>
            <a:r>
              <a:rPr lang="en-US" altLang="ko-KR" sz="1400" b="1" dirty="0" err="1" smtClean="0"/>
              <a:t>cipher.init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Cipher.ENCRYPT_MODE</a:t>
            </a:r>
            <a:r>
              <a:rPr lang="en-US" altLang="ko-KR" sz="1400" b="1" dirty="0"/>
              <a:t>, </a:t>
            </a:r>
            <a:r>
              <a:rPr lang="en-US" altLang="ko-KR" sz="1400" b="1" dirty="0" err="1"/>
              <a:t>pubKey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 smtClean="0"/>
              <a:t>   String </a:t>
            </a:r>
            <a:r>
              <a:rPr lang="en-US" altLang="ko-KR" sz="1400" b="1" dirty="0"/>
              <a:t>plaintext = "This is a secret message!";</a:t>
            </a:r>
          </a:p>
          <a:p>
            <a:r>
              <a:rPr lang="en-US" altLang="ko-KR" sz="1400" b="1" dirty="0" smtClean="0"/>
              <a:t>   byte</a:t>
            </a:r>
            <a:r>
              <a:rPr lang="en-US" altLang="ko-KR" sz="1400" b="1" dirty="0"/>
              <a:t>[] </a:t>
            </a:r>
            <a:r>
              <a:rPr lang="en-US" altLang="ko-KR" sz="1400" b="1" dirty="0" err="1"/>
              <a:t>ciphertext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plaintext.getBytes</a:t>
            </a:r>
            <a:r>
              <a:rPr lang="en-US" altLang="ko-KR" sz="1400" b="1" dirty="0"/>
              <a:t>());</a:t>
            </a:r>
          </a:p>
          <a:p>
            <a:r>
              <a:rPr lang="en-US" altLang="ko-KR" sz="1400" b="1" dirty="0" smtClean="0"/>
              <a:t>   for(byte </a:t>
            </a:r>
            <a:r>
              <a:rPr lang="en-US" altLang="ko-KR" sz="1400" b="1" dirty="0"/>
              <a:t>b: </a:t>
            </a:r>
            <a:r>
              <a:rPr lang="en-US" altLang="ko-KR" sz="1400" b="1" dirty="0" err="1" smtClean="0"/>
              <a:t>ciphertext</a:t>
            </a:r>
            <a:r>
              <a:rPr lang="en-US" altLang="ko-KR" sz="1400" b="1" dirty="0" smtClean="0"/>
              <a:t>) </a:t>
            </a:r>
            <a:r>
              <a:rPr lang="en-US" altLang="ko-KR" sz="1400" b="1" dirty="0" err="1" smtClean="0"/>
              <a:t>System.out.printf</a:t>
            </a:r>
            <a:r>
              <a:rPr lang="en-US" altLang="ko-KR" sz="1400" b="1" dirty="0"/>
              <a:t>("%02X ", b);</a:t>
            </a:r>
          </a:p>
          <a:p>
            <a:r>
              <a:rPr lang="en-US" altLang="ko-KR" sz="1400" b="1" dirty="0" smtClean="0"/>
              <a:t>   </a:t>
            </a:r>
            <a:r>
              <a:rPr lang="en-US" altLang="ko-KR" sz="1400" b="1" dirty="0" err="1" smtClean="0"/>
              <a:t>System.out.println</a:t>
            </a:r>
            <a:r>
              <a:rPr lang="en-US" altLang="ko-KR" sz="1400" b="1" dirty="0"/>
              <a:t>();</a:t>
            </a:r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   </a:t>
            </a:r>
            <a:r>
              <a:rPr lang="en-US" altLang="ko-KR" sz="1400" b="1" dirty="0" err="1" smtClean="0"/>
              <a:t>cipher.init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Cipher.DECRYPT_MODE</a:t>
            </a:r>
            <a:r>
              <a:rPr lang="en-US" altLang="ko-KR" sz="1400" b="1" dirty="0"/>
              <a:t>, </a:t>
            </a:r>
            <a:r>
              <a:rPr lang="en-US" altLang="ko-KR" sz="1400" b="1" dirty="0" err="1"/>
              <a:t>privKey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 smtClean="0"/>
              <a:t>   byte</a:t>
            </a:r>
            <a:r>
              <a:rPr lang="en-US" altLang="ko-KR" sz="1400" b="1" dirty="0"/>
              <a:t>[] </a:t>
            </a:r>
            <a:r>
              <a:rPr lang="en-US" altLang="ko-KR" sz="1400" b="1" dirty="0" err="1"/>
              <a:t>cleartext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cipher.doFinal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ciphertext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 smtClean="0"/>
              <a:t>   for(byte </a:t>
            </a:r>
            <a:r>
              <a:rPr lang="en-US" altLang="ko-KR" sz="1400" b="1" dirty="0"/>
              <a:t>b: </a:t>
            </a:r>
            <a:r>
              <a:rPr lang="en-US" altLang="ko-KR" sz="1400" b="1" dirty="0" err="1"/>
              <a:t>cleartext</a:t>
            </a:r>
            <a:r>
              <a:rPr lang="en-US" altLang="ko-KR" sz="1400" b="1" dirty="0" smtClean="0"/>
              <a:t>) </a:t>
            </a:r>
            <a:r>
              <a:rPr lang="en-US" altLang="ko-KR" sz="1400" b="1" dirty="0" err="1" smtClean="0"/>
              <a:t>System.out.print</a:t>
            </a:r>
            <a:r>
              <a:rPr lang="en-US" altLang="ko-KR" sz="1400" b="1" dirty="0"/>
              <a:t>((char)b</a:t>
            </a:r>
            <a:r>
              <a:rPr lang="en-US" altLang="ko-KR" sz="1400" b="1" dirty="0" smtClean="0"/>
              <a:t>); </a:t>
            </a:r>
            <a:endParaRPr lang="en-US" altLang="ko-KR" sz="1400" b="1" dirty="0"/>
          </a:p>
          <a:p>
            <a:r>
              <a:rPr lang="en-US" altLang="ko-KR" sz="1400" b="1" dirty="0" smtClean="0"/>
              <a:t>   </a:t>
            </a:r>
            <a:r>
              <a:rPr lang="en-US" altLang="ko-KR" sz="1400" b="1" dirty="0" err="1" smtClean="0"/>
              <a:t>System.out.println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 smtClean="0"/>
              <a:t>}</a:t>
            </a:r>
            <a:endParaRPr lang="en-US" altLang="ko-KR" sz="1400" b="1" dirty="0"/>
          </a:p>
          <a:p>
            <a:r>
              <a:rPr lang="en-US" altLang="ko-KR" sz="1400" b="1" dirty="0" smtClean="0"/>
              <a:t>   catch</a:t>
            </a:r>
            <a:r>
              <a:rPr lang="en-US" altLang="ko-KR" sz="1400" b="1" dirty="0"/>
              <a:t>(){</a:t>
            </a:r>
          </a:p>
          <a:p>
            <a:r>
              <a:rPr lang="en-US" altLang="ko-KR" sz="1400" b="1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590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난수화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난수화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패딩의</a:t>
            </a:r>
            <a:r>
              <a:rPr lang="ko-KR" altLang="en-US" dirty="0" smtClean="0"/>
              <a:t> 필요성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공개키 암호에서 공개키</a:t>
            </a:r>
            <a:r>
              <a:rPr lang="en-US" altLang="ko-KR" dirty="0" smtClean="0"/>
              <a:t>/</a:t>
            </a:r>
            <a:r>
              <a:rPr lang="ko-KR" altLang="en-US" dirty="0" smtClean="0"/>
              <a:t>개인키는 </a:t>
            </a:r>
            <a:r>
              <a:rPr lang="ko-KR" altLang="en-US" dirty="0" err="1" smtClean="0"/>
              <a:t>오랜기간</a:t>
            </a:r>
            <a:r>
              <a:rPr lang="ko-KR" altLang="en-US" dirty="0" smtClean="0"/>
              <a:t> 사용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smtClean="0"/>
              <a:t>암호 알고리즘 자체는 같은 입력 </a:t>
            </a:r>
            <a:r>
              <a:rPr lang="ko-KR" altLang="en-US" dirty="0" err="1" smtClean="0"/>
              <a:t>평문에</a:t>
            </a:r>
            <a:r>
              <a:rPr lang="ko-KR" altLang="en-US" dirty="0" smtClean="0"/>
              <a:t> 대해 항상 같은 암호문을 출력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err="1" smtClean="0"/>
              <a:t>난수화</a:t>
            </a:r>
            <a:r>
              <a:rPr lang="ko-KR" altLang="en-US" dirty="0" smtClean="0"/>
              <a:t> 요소가 없으면 고정된 출력 암호문이 공격자의 분석 대상이 됨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 err="1" smtClean="0"/>
              <a:t>난수화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알고리즘의 사용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PKCS1Padding </a:t>
            </a:r>
          </a:p>
          <a:p>
            <a:pPr lvl="1"/>
            <a:r>
              <a:rPr lang="en-US" altLang="ko-KR" dirty="0" smtClean="0"/>
              <a:t>OAEP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809926"/>
            <a:ext cx="643464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RSA/ECB/PKCS1Padding (1024, 2048)</a:t>
            </a:r>
          </a:p>
          <a:p>
            <a:r>
              <a:rPr lang="en-US" altLang="ko-KR" dirty="0"/>
              <a:t>RSA/ECB/OAEPWithSHA-1AndMGF1Padding (1024, 2048)</a:t>
            </a:r>
          </a:p>
          <a:p>
            <a:r>
              <a:rPr lang="en-US" altLang="ko-KR" dirty="0"/>
              <a:t>RSA/ECB/OAEPWithSHA-256AndMGF1Padding (1024, 2048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488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PKCS1 Padding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PKCS#1 v1.5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방식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1998</a:t>
            </a:r>
            <a:r>
              <a:rPr lang="ko-KR" altLang="en-US" dirty="0" smtClean="0"/>
              <a:t>년 </a:t>
            </a:r>
            <a:r>
              <a:rPr lang="en-US" altLang="ko-KR" dirty="0" err="1" smtClean="0"/>
              <a:t>Bleichenbacher</a:t>
            </a:r>
            <a:r>
              <a:rPr lang="ko-KR" altLang="en-US" dirty="0" smtClean="0"/>
              <a:t>에 의해 취약점 발견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Adaptive chosen </a:t>
            </a:r>
            <a:r>
              <a:rPr lang="en-US" altLang="ko-KR" dirty="0" err="1" smtClean="0"/>
              <a:t>ciphertext</a:t>
            </a:r>
            <a:r>
              <a:rPr lang="en-US" altLang="ko-KR" dirty="0" smtClean="0"/>
              <a:t> attack (</a:t>
            </a:r>
            <a:r>
              <a:rPr lang="ko-KR" altLang="en-US" dirty="0" smtClean="0"/>
              <a:t>적응 선택 암호문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공격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9" y="2132856"/>
            <a:ext cx="6732240" cy="84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9" y="2996952"/>
            <a:ext cx="295232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난 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삽 입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996952"/>
            <a:ext cx="72008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DATA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938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OAEP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Optimal Asymmetric Encryption Padding</a:t>
            </a:r>
            <a:r>
              <a:rPr lang="en-US" altLang="ko-KR" dirty="0"/>
              <a:t> (</a:t>
            </a:r>
            <a:r>
              <a:rPr lang="en-US" altLang="ko-KR" b="1" dirty="0"/>
              <a:t>OAEP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/>
              <a:t>두개의</a:t>
            </a:r>
            <a:r>
              <a:rPr lang="ko-KR" altLang="en-US" dirty="0"/>
              <a:t> </a:t>
            </a:r>
            <a:r>
              <a:rPr lang="ko-KR" altLang="en-US" dirty="0" err="1"/>
              <a:t>일방향</a:t>
            </a:r>
            <a:r>
              <a:rPr lang="ko-KR" altLang="en-US" dirty="0"/>
              <a:t> 함수 </a:t>
            </a:r>
            <a:r>
              <a:rPr lang="en-US" altLang="ko-KR" dirty="0"/>
              <a:t>G, H</a:t>
            </a:r>
            <a:r>
              <a:rPr lang="ko-KR" altLang="en-US" dirty="0"/>
              <a:t>를 이용한 </a:t>
            </a:r>
            <a:r>
              <a:rPr lang="en-US" altLang="ko-KR" dirty="0" err="1"/>
              <a:t>Feistel</a:t>
            </a:r>
            <a:r>
              <a:rPr lang="en-US" altLang="ko-KR" dirty="0"/>
              <a:t> network </a:t>
            </a:r>
            <a:r>
              <a:rPr lang="ko-KR" altLang="en-US" dirty="0"/>
              <a:t>구조</a:t>
            </a:r>
          </a:p>
          <a:p>
            <a:pPr lvl="1"/>
            <a:r>
              <a:rPr lang="ko-KR" altLang="en-US" dirty="0" smtClean="0"/>
              <a:t>메시지 </a:t>
            </a:r>
            <a:r>
              <a:rPr lang="en-US" altLang="ko-KR" dirty="0" smtClean="0"/>
              <a:t>m</a:t>
            </a:r>
            <a:r>
              <a:rPr lang="ko-KR" altLang="en-US" dirty="0" smtClean="0"/>
              <a:t>과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r</a:t>
            </a:r>
            <a:r>
              <a:rPr lang="ko-KR" altLang="en-US" dirty="0" smtClean="0"/>
              <a:t>을 이용하여 </a:t>
            </a:r>
            <a:r>
              <a:rPr lang="en-US" altLang="ko-KR" dirty="0" smtClean="0"/>
              <a:t>X, Y</a:t>
            </a:r>
            <a:r>
              <a:rPr lang="ko-KR" altLang="en-US" dirty="0" smtClean="0"/>
              <a:t>를 계산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이것을 </a:t>
            </a:r>
            <a:r>
              <a:rPr lang="en-US" altLang="ko-KR" dirty="0" smtClean="0"/>
              <a:t>RSA</a:t>
            </a:r>
            <a:r>
              <a:rPr lang="ko-KR" altLang="en-US" dirty="0" smtClean="0"/>
              <a:t>로 암호화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복호화시에는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RSA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후 </a:t>
            </a:r>
            <a:r>
              <a:rPr lang="en-US" altLang="ko-KR" dirty="0" smtClean="0"/>
              <a:t>X, Y</a:t>
            </a:r>
            <a:r>
              <a:rPr lang="ko-KR" altLang="en-US" dirty="0" smtClean="0"/>
              <a:t>로부터 메시지 </a:t>
            </a:r>
            <a:r>
              <a:rPr lang="en-US" altLang="ko-KR" dirty="0" smtClean="0"/>
              <a:t>m</a:t>
            </a:r>
            <a:r>
              <a:rPr lang="ko-KR" altLang="en-US" dirty="0" smtClean="0"/>
              <a:t>을 분리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Bellare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Rogaway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1994</a:t>
            </a:r>
            <a:r>
              <a:rPr lang="ko-KR" altLang="en-US" dirty="0" smtClean="0"/>
              <a:t>년에 제안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PKCS#1 v2 (</a:t>
            </a:r>
            <a:r>
              <a:rPr lang="en-US" altLang="ko-KR" dirty="0"/>
              <a:t>RFC </a:t>
            </a:r>
            <a:r>
              <a:rPr lang="en-US" altLang="ko-KR" dirty="0" smtClean="0"/>
              <a:t>2437)</a:t>
            </a:r>
            <a:r>
              <a:rPr lang="ko-KR" altLang="en-US" dirty="0" smtClean="0"/>
              <a:t>로 표준화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1026" name="Picture 2" descr="https://upload.wikimedia.org/wikipedia/commons/thumb/1/18/Oaep-diagram-20080305.png/250px-Oaep-diagram-200803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2859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OAEP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855250" cy="451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upload.wikimedia.org/wikipedia/commons/thumb/1/18/Oaep-diagram-20080305.png/250px-Oaep-diagram-200803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389362" cy="341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OAEP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7783093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public static byte[] encrypt(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publicKey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plainData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 </a:t>
            </a:r>
          </a:p>
          <a:p>
            <a:pPr lvl="1"/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</a:t>
            </a:r>
            <a:r>
              <a:rPr lang="en-US" altLang="ko-KR" sz="1400" b="1" i="1" dirty="0">
                <a:solidFill>
                  <a:srgbClr val="C00000"/>
                </a:solidFill>
              </a:rPr>
              <a:t>RSA/ECB/OAEPWithSHA-256AndMGF1Padding</a:t>
            </a:r>
            <a:r>
              <a:rPr lang="en-US" altLang="ko-KR" sz="1400" i="1" dirty="0"/>
              <a:t>");</a:t>
            </a:r>
          </a:p>
          <a:p>
            <a:pPr lvl="1"/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ENCRYPT_MODE</a:t>
            </a:r>
            <a:r>
              <a:rPr lang="en-US" altLang="ko-KR" sz="1400" i="1" dirty="0"/>
              <a:t>, </a:t>
            </a:r>
            <a:r>
              <a:rPr lang="en-US" altLang="ko-KR" sz="1400" i="1" dirty="0" err="1"/>
              <a:t>publicKey</a:t>
            </a:r>
            <a:r>
              <a:rPr lang="en-US" altLang="ko-KR" sz="1400" i="1" dirty="0"/>
              <a:t>);</a:t>
            </a:r>
          </a:p>
          <a:p>
            <a:pPr lvl="1"/>
            <a:r>
              <a:rPr lang="en-US" altLang="ko-KR" sz="1400" dirty="0"/>
              <a:t>byte[] </a:t>
            </a:r>
            <a:r>
              <a:rPr lang="en-US" altLang="ko-KR" sz="1400" dirty="0" err="1"/>
              <a:t>encryptData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cipher.doFinal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);</a:t>
            </a:r>
          </a:p>
          <a:p>
            <a:pPr lvl="1"/>
            <a:r>
              <a:rPr lang="en-US" altLang="ko-KR" sz="1400" dirty="0"/>
              <a:t>return </a:t>
            </a:r>
            <a:r>
              <a:rPr lang="en-US" altLang="ko-KR" sz="1400" dirty="0" err="1"/>
              <a:t>encryptData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}</a:t>
            </a:r>
          </a:p>
          <a:p>
            <a:endParaRPr lang="ko-KR" altLang="en-US" sz="1400" dirty="0"/>
          </a:p>
          <a:p>
            <a:r>
              <a:rPr lang="en-US" altLang="ko-KR" sz="1400" b="1" dirty="0"/>
              <a:t>public static byte[] decrypt(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privateKey</a:t>
            </a:r>
            <a:r>
              <a:rPr lang="en-US" altLang="ko-KR" sz="1400" b="1" dirty="0"/>
              <a:t>, byte[] </a:t>
            </a:r>
            <a:r>
              <a:rPr lang="en-US" altLang="ko-KR" sz="1400" b="1" dirty="0" err="1"/>
              <a:t>encryptData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throws </a:t>
            </a:r>
            <a:r>
              <a:rPr lang="en-US" altLang="ko-KR" sz="1400" b="1" dirty="0" err="1"/>
              <a:t>GeneralSecurityException</a:t>
            </a:r>
            <a:r>
              <a:rPr lang="en-US" altLang="ko-KR" sz="1400" b="1" dirty="0"/>
              <a:t> { </a:t>
            </a:r>
          </a:p>
          <a:p>
            <a:pPr lvl="1"/>
            <a:r>
              <a:rPr lang="en-US" altLang="ko-KR" sz="1400" dirty="0"/>
              <a:t>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</a:t>
            </a:r>
            <a:r>
              <a:rPr lang="en-US" altLang="ko-KR" sz="1400" b="1" i="1" dirty="0">
                <a:solidFill>
                  <a:srgbClr val="C00000"/>
                </a:solidFill>
              </a:rPr>
              <a:t>RSA/ECB/OAEPWithSHA-256AndMGF1Padding</a:t>
            </a:r>
            <a:r>
              <a:rPr lang="en-US" altLang="ko-KR" sz="1400" i="1" dirty="0"/>
              <a:t>");</a:t>
            </a:r>
          </a:p>
          <a:p>
            <a:pPr lvl="1"/>
            <a:r>
              <a:rPr lang="en-US" altLang="ko-KR" sz="1400" dirty="0" err="1"/>
              <a:t>cipher.init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Cipher.</a:t>
            </a:r>
            <a:r>
              <a:rPr lang="en-US" altLang="ko-KR" sz="1400" i="1" dirty="0" err="1"/>
              <a:t>DECRYPT_MODE</a:t>
            </a:r>
            <a:r>
              <a:rPr lang="en-US" altLang="ko-KR" sz="1400" i="1" dirty="0"/>
              <a:t>, </a:t>
            </a:r>
            <a:r>
              <a:rPr lang="en-US" altLang="ko-KR" sz="1400" i="1" dirty="0" err="1"/>
              <a:t>privateKey</a:t>
            </a:r>
            <a:r>
              <a:rPr lang="en-US" altLang="ko-KR" sz="1400" i="1" dirty="0"/>
              <a:t>);</a:t>
            </a:r>
          </a:p>
          <a:p>
            <a:pPr lvl="1"/>
            <a:r>
              <a:rPr lang="en-US" altLang="ko-KR" sz="1400" dirty="0"/>
              <a:t>byte[] 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cipher.doFinal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encryptData</a:t>
            </a:r>
            <a:r>
              <a:rPr lang="en-US" altLang="ko-KR" sz="1400" dirty="0"/>
              <a:t>);</a:t>
            </a:r>
          </a:p>
          <a:p>
            <a:pPr lvl="1"/>
            <a:r>
              <a:rPr lang="en-US" altLang="ko-KR" sz="1400" dirty="0"/>
              <a:t>return </a:t>
            </a:r>
            <a:r>
              <a:rPr lang="en-US" altLang="ko-KR" sz="1400" dirty="0" err="1"/>
              <a:t>plainData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450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비밀키 전송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송신자 </a:t>
            </a:r>
            <a:r>
              <a:rPr lang="en-US" altLang="ko-KR" dirty="0" smtClean="0"/>
              <a:t>A</a:t>
            </a:r>
            <a:r>
              <a:rPr lang="ko-KR" altLang="en-US" dirty="0" smtClean="0"/>
              <a:t>가 수</a:t>
            </a:r>
            <a:r>
              <a:rPr lang="ko-KR" altLang="en-US" dirty="0" smtClean="0">
                <a:sym typeface="Wingdings" panose="05000000000000000000" pitchFamily="2" charset="2"/>
              </a:rPr>
              <a:t>신자 </a:t>
            </a:r>
            <a:r>
              <a:rPr lang="en-US" altLang="ko-KR" dirty="0" smtClean="0">
                <a:sym typeface="Wingdings" panose="05000000000000000000" pitchFamily="2" charset="2"/>
              </a:rPr>
              <a:t>B</a:t>
            </a:r>
            <a:r>
              <a:rPr lang="ko-KR" altLang="en-US" dirty="0" smtClean="0">
                <a:sym typeface="Wingdings" panose="05000000000000000000" pitchFamily="2" charset="2"/>
              </a:rPr>
              <a:t>에게 암호화된 메시지 전송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r>
              <a:rPr lang="ko-KR" altLang="en-US" dirty="0" err="1" smtClean="0">
                <a:sym typeface="Wingdings" panose="05000000000000000000" pitchFamily="2" charset="2"/>
              </a:rPr>
              <a:t>비밀키를</a:t>
            </a:r>
            <a:r>
              <a:rPr lang="ko-KR" altLang="en-US" dirty="0" smtClean="0">
                <a:sym typeface="Wingdings" panose="05000000000000000000" pitchFamily="2" charset="2"/>
              </a:rPr>
              <a:t> 수신자 </a:t>
            </a:r>
            <a:r>
              <a:rPr lang="en-US" altLang="ko-KR" dirty="0" smtClean="0">
                <a:sym typeface="Wingdings" panose="05000000000000000000" pitchFamily="2" charset="2"/>
              </a:rPr>
              <a:t>B</a:t>
            </a:r>
            <a:r>
              <a:rPr lang="ko-KR" altLang="en-US" dirty="0" smtClean="0">
                <a:sym typeface="Wingdings" panose="05000000000000000000" pitchFamily="2" charset="2"/>
              </a:rPr>
              <a:t>에게 안전하게 전달해야 함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r>
              <a:rPr lang="ko-KR" altLang="en-US" dirty="0" err="1" smtClean="0">
                <a:sym typeface="Wingdings" panose="05000000000000000000" pitchFamily="2" charset="2"/>
              </a:rPr>
              <a:t>비밀키를</a:t>
            </a:r>
            <a:r>
              <a:rPr lang="ko-KR" altLang="en-US" dirty="0" smtClean="0">
                <a:sym typeface="Wingdings" panose="05000000000000000000" pitchFamily="2" charset="2"/>
              </a:rPr>
              <a:t> 수신자 </a:t>
            </a:r>
            <a:r>
              <a:rPr lang="en-US" altLang="ko-KR" dirty="0" smtClean="0">
                <a:sym typeface="Wingdings" panose="05000000000000000000" pitchFamily="2" charset="2"/>
              </a:rPr>
              <a:t>B</a:t>
            </a:r>
            <a:r>
              <a:rPr lang="ko-KR" altLang="en-US" dirty="0" smtClean="0">
                <a:sym typeface="Wingdings" panose="05000000000000000000" pitchFamily="2" charset="2"/>
              </a:rPr>
              <a:t>의 공개키로 </a:t>
            </a:r>
            <a:r>
              <a:rPr lang="en-US" altLang="ko-KR" dirty="0" smtClean="0">
                <a:sym typeface="Wingdings" panose="05000000000000000000" pitchFamily="2" charset="2"/>
              </a:rPr>
              <a:t>RSA </a:t>
            </a:r>
            <a:r>
              <a:rPr lang="ko-KR" altLang="en-US" dirty="0" smtClean="0">
                <a:sym typeface="Wingdings" panose="05000000000000000000" pitchFamily="2" charset="2"/>
              </a:rPr>
              <a:t>암호화하여 전송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송신자 </a:t>
            </a:r>
            <a:r>
              <a:rPr lang="en-US" altLang="ko-KR" dirty="0" smtClean="0">
                <a:sym typeface="Wingdings" panose="05000000000000000000" pitchFamily="2" charset="2"/>
              </a:rPr>
              <a:t>A</a:t>
            </a:r>
          </a:p>
          <a:p>
            <a:pPr lvl="1"/>
            <a:r>
              <a:rPr lang="ko-KR" altLang="en-US" dirty="0" err="1" smtClean="0">
                <a:sym typeface="Wingdings" panose="05000000000000000000" pitchFamily="2" charset="2"/>
              </a:rPr>
              <a:t>난수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ko-KR" altLang="en-US" dirty="0" err="1" smtClean="0">
                <a:sym typeface="Wingdings" panose="05000000000000000000" pitchFamily="2" charset="2"/>
              </a:rPr>
              <a:t>비밀키를</a:t>
            </a:r>
            <a:r>
              <a:rPr lang="ko-KR" altLang="en-US" dirty="0" smtClean="0">
                <a:sym typeface="Wingdings" panose="05000000000000000000" pitchFamily="2" charset="2"/>
              </a:rPr>
              <a:t> 생성하여 메시지를 </a:t>
            </a:r>
            <a:r>
              <a:rPr lang="en-US" altLang="ko-KR" dirty="0" smtClean="0">
                <a:sym typeface="Wingdings" panose="05000000000000000000" pitchFamily="2" charset="2"/>
              </a:rPr>
              <a:t>AES </a:t>
            </a:r>
            <a:r>
              <a:rPr lang="ko-KR" altLang="en-US" dirty="0" smtClean="0">
                <a:sym typeface="Wingdings" panose="05000000000000000000" pitchFamily="2" charset="2"/>
              </a:rPr>
              <a:t>암호화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r>
              <a:rPr lang="ko-KR" altLang="en-US" dirty="0" err="1" smtClean="0">
                <a:sym typeface="Wingdings" panose="05000000000000000000" pitchFamily="2" charset="2"/>
              </a:rPr>
              <a:t>비밀키를</a:t>
            </a:r>
            <a:r>
              <a:rPr lang="ko-KR" altLang="en-US" dirty="0" smtClean="0">
                <a:sym typeface="Wingdings" panose="05000000000000000000" pitchFamily="2" charset="2"/>
              </a:rPr>
              <a:t> 수신자 </a:t>
            </a:r>
            <a:r>
              <a:rPr lang="en-US" altLang="ko-KR" dirty="0" smtClean="0">
                <a:sym typeface="Wingdings" panose="05000000000000000000" pitchFamily="2" charset="2"/>
              </a:rPr>
              <a:t>B</a:t>
            </a:r>
            <a:r>
              <a:rPr lang="ko-KR" altLang="en-US" dirty="0" smtClean="0">
                <a:sym typeface="Wingdings" panose="05000000000000000000" pitchFamily="2" charset="2"/>
              </a:rPr>
              <a:t>의 공개키로 </a:t>
            </a:r>
            <a:r>
              <a:rPr lang="en-US" altLang="ko-KR" dirty="0" smtClean="0">
                <a:sym typeface="Wingdings" panose="05000000000000000000" pitchFamily="2" charset="2"/>
              </a:rPr>
              <a:t>RSA </a:t>
            </a:r>
            <a:r>
              <a:rPr lang="ko-KR" altLang="en-US" dirty="0" smtClean="0">
                <a:sym typeface="Wingdings" panose="05000000000000000000" pitchFamily="2" charset="2"/>
              </a:rPr>
              <a:t>암호화 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수신자 </a:t>
            </a:r>
            <a:r>
              <a:rPr lang="en-US" altLang="ko-KR" dirty="0" smtClean="0">
                <a:sym typeface="Wingdings" panose="05000000000000000000" pitchFamily="2" charset="2"/>
              </a:rPr>
              <a:t>B </a:t>
            </a:r>
          </a:p>
          <a:p>
            <a:pPr lvl="1"/>
            <a:r>
              <a:rPr lang="ko-KR" altLang="en-US" dirty="0" smtClean="0">
                <a:sym typeface="Wingdings" panose="05000000000000000000" pitchFamily="2" charset="2"/>
              </a:rPr>
              <a:t>자신의 개인키로 </a:t>
            </a:r>
            <a:r>
              <a:rPr lang="en-US" altLang="ko-KR" dirty="0" smtClean="0">
                <a:sym typeface="Wingdings" panose="05000000000000000000" pitchFamily="2" charset="2"/>
              </a:rPr>
              <a:t>RSA </a:t>
            </a:r>
            <a:r>
              <a:rPr lang="ko-KR" altLang="en-US" dirty="0" err="1" smtClean="0">
                <a:sym typeface="Wingdings" panose="05000000000000000000" pitchFamily="2" charset="2"/>
              </a:rPr>
              <a:t>복호화하여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ko-KR" altLang="en-US" dirty="0" err="1" smtClean="0">
                <a:sym typeface="Wingdings" panose="05000000000000000000" pitchFamily="2" charset="2"/>
              </a:rPr>
              <a:t>비밀키를</a:t>
            </a:r>
            <a:r>
              <a:rPr lang="ko-KR" altLang="en-US" dirty="0" smtClean="0">
                <a:sym typeface="Wingdings" panose="05000000000000000000" pitchFamily="2" charset="2"/>
              </a:rPr>
              <a:t> 복구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r>
              <a:rPr lang="ko-KR" altLang="en-US" dirty="0" smtClean="0"/>
              <a:t>복구된 비밀키로 </a:t>
            </a:r>
            <a:r>
              <a:rPr lang="en-US" altLang="ko-KR" dirty="0" smtClean="0"/>
              <a:t>AES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139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</a:t>
            </a:r>
            <a:r>
              <a:rPr lang="en-US" altLang="ko-KR" b="1" dirty="0" smtClean="0"/>
              <a:t> KeyTransport.java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776864" cy="271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59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공개키 암호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대칭키</a:t>
            </a:r>
            <a:r>
              <a:rPr lang="ko-KR" altLang="en-US" dirty="0" smtClean="0"/>
              <a:t> 암호에서의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키관리</a:t>
            </a:r>
            <a:r>
              <a:rPr lang="ko-KR" altLang="en-US" dirty="0" smtClean="0"/>
              <a:t> 문제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통신의 비밀을 유지하기 위해서는 각 사용자들간의 통신에 서로 다른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사용해야 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사용자가 </a:t>
            </a:r>
            <a:r>
              <a:rPr lang="en-US" altLang="ko-KR" dirty="0" smtClean="0"/>
              <a:t>n</a:t>
            </a:r>
            <a:r>
              <a:rPr lang="ko-KR" altLang="en-US" dirty="0" smtClean="0"/>
              <a:t>명인 경우 전체 </a:t>
            </a:r>
            <a:r>
              <a:rPr lang="en-US" altLang="ko-KR" sz="1600" dirty="0" smtClean="0"/>
              <a:t>n</a:t>
            </a:r>
            <a:r>
              <a:rPr lang="en-US" altLang="ko-KR" dirty="0" smtClean="0"/>
              <a:t>C</a:t>
            </a:r>
            <a:r>
              <a:rPr lang="en-US" altLang="ko-KR" sz="1400" dirty="0" smtClean="0"/>
              <a:t>2</a:t>
            </a:r>
            <a:r>
              <a:rPr lang="en-US" altLang="ko-KR" dirty="0" smtClean="0"/>
              <a:t>=n(n-1)/2 </a:t>
            </a:r>
            <a:r>
              <a:rPr lang="ko-KR" altLang="en-US" dirty="0" smtClean="0"/>
              <a:t>개의 키가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사용자는 </a:t>
            </a:r>
            <a:r>
              <a:rPr lang="en-US" altLang="ko-KR" dirty="0" smtClean="0"/>
              <a:t>n-1</a:t>
            </a:r>
            <a:r>
              <a:rPr lang="ko-KR" altLang="en-US" dirty="0" smtClean="0"/>
              <a:t>개의 키를 관리해야 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매우 복잡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 descr="Image result for 열쇠꾸러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8050"/>
            <a:ext cx="3744416" cy="27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25"/>
          <p:cNvGrpSpPr>
            <a:grpSpLocks/>
          </p:cNvGrpSpPr>
          <p:nvPr/>
        </p:nvGrpSpPr>
        <p:grpSpPr bwMode="auto">
          <a:xfrm>
            <a:off x="1331913" y="3631406"/>
            <a:ext cx="2482850" cy="2309813"/>
            <a:chOff x="1487869" y="3447288"/>
            <a:chExt cx="2482850" cy="2309813"/>
          </a:xfrm>
        </p:grpSpPr>
        <p:sp>
          <p:nvSpPr>
            <p:cNvPr id="7" name="AutoShape 25"/>
            <p:cNvSpPr>
              <a:spLocks noChangeArrowheads="1"/>
            </p:cNvSpPr>
            <p:nvPr/>
          </p:nvSpPr>
          <p:spPr bwMode="auto">
            <a:xfrm>
              <a:off x="1783144" y="44140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8" name="AutoShape 26"/>
            <p:cNvSpPr>
              <a:spLocks noChangeArrowheads="1"/>
            </p:cNvSpPr>
            <p:nvPr/>
          </p:nvSpPr>
          <p:spPr bwMode="auto">
            <a:xfrm>
              <a:off x="2151444" y="53538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3548444" y="43886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10" name="AutoShape 28"/>
            <p:cNvSpPr>
              <a:spLocks noChangeArrowheads="1"/>
            </p:cNvSpPr>
            <p:nvPr/>
          </p:nvSpPr>
          <p:spPr bwMode="auto">
            <a:xfrm>
              <a:off x="2672144" y="38171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V="1">
              <a:off x="1897444" y="3906076"/>
              <a:ext cx="774700" cy="55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V="1">
              <a:off x="3345244" y="4502976"/>
              <a:ext cx="279400" cy="876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265744" y="5442776"/>
              <a:ext cx="1003300" cy="12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3243644" y="53411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 flipH="1" flipV="1">
              <a:off x="2773744" y="3880676"/>
              <a:ext cx="812800" cy="55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 flipH="1" flipV="1">
              <a:off x="1872044" y="4566476"/>
              <a:ext cx="304800" cy="812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V="1">
              <a:off x="1948244" y="4441063"/>
              <a:ext cx="1663700" cy="238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V="1">
              <a:off x="2256219" y="3931476"/>
              <a:ext cx="454025" cy="14859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 flipH="1" flipV="1">
              <a:off x="2748344" y="3969576"/>
              <a:ext cx="546100" cy="1384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 flipV="1">
              <a:off x="2310194" y="4490276"/>
              <a:ext cx="1263650" cy="901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 flipH="1" flipV="1">
              <a:off x="1910144" y="4490276"/>
              <a:ext cx="1360487" cy="901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1487869" y="42981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b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2580069" y="34472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a</a:t>
              </a: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1818069" y="5377688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c</a:t>
              </a:r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3329369" y="53903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d</a:t>
              </a:r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3659569" y="42854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8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공개키 </a:t>
            </a:r>
            <a:r>
              <a:rPr lang="ko-KR" altLang="en-US" dirty="0" smtClean="0"/>
              <a:t>암호의 도입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공개키 암호</a:t>
            </a:r>
            <a:r>
              <a:rPr lang="ko-KR" altLang="en-US" dirty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비대칭키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ko-KR" altLang="en-US" dirty="0"/>
              <a:t>하나의 쌍이 되는 두 개의 키를 생성하여 하나는 암호화에 사용하고 다른 하나는 </a:t>
            </a:r>
            <a:r>
              <a:rPr lang="ko-KR" altLang="en-US" dirty="0" err="1"/>
              <a:t>복호화에</a:t>
            </a:r>
            <a:r>
              <a:rPr lang="ko-KR" altLang="en-US" dirty="0"/>
              <a:t> 사용한다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암호화에 사용하는 키는 공개할 수 있어서 </a:t>
            </a:r>
            <a:r>
              <a:rPr lang="ko-KR" altLang="en-US" dirty="0" err="1"/>
              <a:t>공개키라고</a:t>
            </a:r>
            <a:r>
              <a:rPr lang="ko-KR" altLang="en-US" dirty="0"/>
              <a:t> 부르고 </a:t>
            </a:r>
            <a:r>
              <a:rPr lang="ko-KR" altLang="en-US" dirty="0" err="1"/>
              <a:t>복호화에</a:t>
            </a:r>
            <a:r>
              <a:rPr lang="ko-KR" altLang="en-US" dirty="0"/>
              <a:t> 사용하는 키는 사용자만이 안전하게 보관해야 하는 키로 개인키</a:t>
            </a:r>
            <a:r>
              <a:rPr lang="en-US" altLang="ko-KR" dirty="0"/>
              <a:t>(</a:t>
            </a:r>
            <a:r>
              <a:rPr lang="ko-KR" altLang="en-US" dirty="0"/>
              <a:t>비밀키</a:t>
            </a:r>
            <a:r>
              <a:rPr lang="en-US" altLang="ko-KR" dirty="0"/>
              <a:t>)</a:t>
            </a:r>
            <a:r>
              <a:rPr lang="ko-KR" altLang="en-US" dirty="0"/>
              <a:t>라고 부른다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두 개의 키가 서로 다르므로 </a:t>
            </a:r>
            <a:r>
              <a:rPr lang="ko-KR" altLang="en-US" dirty="0" err="1"/>
              <a:t>비대칭키</a:t>
            </a:r>
            <a:r>
              <a:rPr lang="ko-KR" altLang="en-US" dirty="0"/>
              <a:t> 암호라고 부르며 하나의 키를 공개하므로 공개키 암호라고도 부른다</a:t>
            </a:r>
            <a:r>
              <a:rPr lang="en-US" altLang="ko-KR" dirty="0"/>
              <a:t>.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050" name="Picture 2" descr="Image result for 공개키 암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51912"/>
            <a:ext cx="256908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1296" y="4365104"/>
            <a:ext cx="1532792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암호화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공개키 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31296" y="5970766"/>
            <a:ext cx="153279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복호화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개인키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448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공개키 </a:t>
            </a:r>
            <a:r>
              <a:rPr lang="ko-KR" altLang="en-US" dirty="0" smtClean="0"/>
              <a:t>암호의 도입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공개키 암호</a:t>
            </a:r>
            <a:r>
              <a:rPr lang="ko-KR" altLang="en-US" dirty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비대칭키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ko-KR" altLang="en-US" dirty="0" smtClean="0"/>
              <a:t>개인은 자신의 개인키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개만을 안전하게 보관하면 되므로 </a:t>
            </a:r>
            <a:r>
              <a:rPr lang="ko-KR" altLang="en-US" dirty="0" err="1" smtClean="0"/>
              <a:t>키관리가</a:t>
            </a:r>
            <a:r>
              <a:rPr lang="ko-KR" altLang="en-US" dirty="0" smtClean="0"/>
              <a:t> 매우 편리해짐</a:t>
            </a:r>
            <a:endParaRPr lang="en-US" altLang="ko-KR" dirty="0" smtClean="0"/>
          </a:p>
          <a:p>
            <a:pPr lvl="1"/>
            <a:r>
              <a:rPr lang="ko-KR" altLang="en-US" dirty="0" err="1"/>
              <a:t>키쌍을</a:t>
            </a:r>
            <a:r>
              <a:rPr lang="ko-KR" altLang="en-US" dirty="0"/>
              <a:t> 생성하는 것은 특정한 </a:t>
            </a:r>
            <a:r>
              <a:rPr lang="ko-KR" altLang="en-US" dirty="0" err="1"/>
              <a:t>키생성</a:t>
            </a:r>
            <a:r>
              <a:rPr lang="ko-KR" altLang="en-US" dirty="0"/>
              <a:t> 알고리즘을 이용</a:t>
            </a:r>
            <a:endParaRPr lang="en-US" altLang="ko-KR" dirty="0"/>
          </a:p>
          <a:p>
            <a:pPr lvl="1"/>
            <a:r>
              <a:rPr lang="ko-KR" altLang="en-US" dirty="0" err="1" smtClean="0"/>
              <a:t>키생성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알고리즘은 고도의 수학적인 연산을 요구하여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암호와 비교하여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속도가 느림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키생성</a:t>
            </a:r>
            <a:r>
              <a:rPr lang="ko-KR" altLang="en-US" dirty="0" smtClean="0"/>
              <a:t> 알고리즘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공개키</a:t>
            </a:r>
            <a:r>
              <a:rPr lang="en-US" altLang="ko-KR" dirty="0"/>
              <a:t>/</a:t>
            </a:r>
            <a:r>
              <a:rPr lang="ko-KR" altLang="en-US" dirty="0" smtClean="0"/>
              <a:t>개인키 쌍 생성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암호화 알고리즘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공개키 이용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err="1" smtClean="0"/>
              <a:t>복호화</a:t>
            </a:r>
            <a:r>
              <a:rPr lang="ko-KR" altLang="en-US" dirty="0" smtClean="0"/>
              <a:t> 알고리즘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개인키 이용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7" name="Picture 2" descr="https://upload.wikimedia.org/wikipedia/commons/thumb/3/32/Public-key-crypto-1.svg/288px-Public-key-crypto-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501008"/>
            <a:ext cx="30243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비밀키 암호와 </a:t>
            </a:r>
            <a:r>
              <a:rPr lang="ko-KR" altLang="en-US" dirty="0"/>
              <a:t>공개키 </a:t>
            </a:r>
            <a:r>
              <a:rPr lang="ko-KR" altLang="en-US" dirty="0" smtClean="0"/>
              <a:t>암호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1026" name="Picture 2" descr="http://cfile30.uf.tistory.com/image/2477ED3A53FDC4F3163F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4762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ile2.uf.tistory.com/image/254E9C3953FDC5001653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5" y="3605003"/>
            <a:ext cx="4762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254" y="1722198"/>
            <a:ext cx="15616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비밀키 암호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7874" y="4624879"/>
            <a:ext cx="17924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공개키 암호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err="1" smtClean="0"/>
              <a:t>비대칭키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4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비교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2054" name="Picture 6" descr="Image result for 공개키암호 개인키암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408712" cy="44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1977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RSA </a:t>
            </a:r>
            <a:r>
              <a:rPr lang="ko-KR" altLang="en-US" dirty="0" smtClean="0"/>
              <a:t>알고리즘 등장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10" name="Picture 2" descr="http://imps.mcmaster.ca/courses/SE-4C03-07/wiki/wrighd/rsa-phot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226069" cy="22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rsa algorit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75" y="4653136"/>
            <a:ext cx="2733093" cy="18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8560"/>
            <a:ext cx="3888432" cy="44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8495" y="4005064"/>
            <a:ext cx="293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Shamir</a:t>
            </a:r>
            <a:r>
              <a:rPr lang="ko-KR" altLang="en-US" dirty="0" smtClean="0"/>
              <a:t>   </a:t>
            </a:r>
            <a:r>
              <a:rPr lang="en-US" altLang="ko-KR" dirty="0" err="1" smtClean="0"/>
              <a:t>Rivest</a:t>
            </a:r>
            <a:r>
              <a:rPr lang="en-US" altLang="ko-KR" dirty="0" smtClean="0"/>
              <a:t>   </a:t>
            </a:r>
            <a:r>
              <a:rPr lang="en-US" altLang="ko-KR" dirty="0" err="1" smtClean="0"/>
              <a:t>Adleman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1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5552</TotalTime>
  <Words>1516</Words>
  <Application>Microsoft Office PowerPoint</Application>
  <PresentationFormat>화면 슬라이드 쇼(4:3)</PresentationFormat>
  <Paragraphs>371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가을</vt:lpstr>
      <vt:lpstr>자바 암호 프로그래밍 Java Cryptography Programming 2017. 3.  </vt:lpstr>
      <vt:lpstr>차례</vt:lpstr>
      <vt:lpstr>8. 공개키암호  </vt:lpstr>
      <vt:lpstr>1. 공개키 암호</vt:lpstr>
      <vt:lpstr>공개키 암호의 도입  </vt:lpstr>
      <vt:lpstr>공개키 암호의 도입  </vt:lpstr>
      <vt:lpstr>비밀키 암호와 공개키 암호 </vt:lpstr>
      <vt:lpstr>비교 </vt:lpstr>
      <vt:lpstr>RSA 알고리즘 </vt:lpstr>
      <vt:lpstr>RSA 알고리즘 </vt:lpstr>
      <vt:lpstr>RSA 온라인 Demo </vt:lpstr>
      <vt:lpstr>공개키 암호의 안전성</vt:lpstr>
      <vt:lpstr>공개키 암호의 안전성</vt:lpstr>
      <vt:lpstr>계산복잡도 이론 (P-NP)</vt:lpstr>
      <vt:lpstr>RSA Factoring Challenge </vt:lpstr>
      <vt:lpstr>공개키 암호 표준 (PKCS) </vt:lpstr>
      <vt:lpstr>공개키 암호 표준 (PKCS) </vt:lpstr>
      <vt:lpstr>공개키 암호 표준 (PKCS) </vt:lpstr>
      <vt:lpstr>공개키 암호 표준 (PKCS) </vt:lpstr>
      <vt:lpstr>2. JCA/JCE에서의 공개키 암호 </vt:lpstr>
      <vt:lpstr>키쌍의 생성 </vt:lpstr>
      <vt:lpstr>키쌍의 생성 </vt:lpstr>
      <vt:lpstr>키쌍의 생성 </vt:lpstr>
      <vt:lpstr>키의 인코딩 </vt:lpstr>
      <vt:lpstr>키의 인코딩 </vt:lpstr>
      <vt:lpstr>KeyFactory 클래스를 이용한 키생성  </vt:lpstr>
      <vt:lpstr>예제: KeyFactoryExample.java</vt:lpstr>
      <vt:lpstr>키를 파일로 저장하기/읽어오기 </vt:lpstr>
      <vt:lpstr>Cipher 클래스를 이용한 암호화/복호화 </vt:lpstr>
      <vt:lpstr>RSA 암호화/복호화 </vt:lpstr>
      <vt:lpstr>난수화 패딩</vt:lpstr>
      <vt:lpstr>PKCS1 Padding</vt:lpstr>
      <vt:lpstr>OAEP </vt:lpstr>
      <vt:lpstr>OAEP</vt:lpstr>
      <vt:lpstr>OAEP </vt:lpstr>
      <vt:lpstr>비밀키 전송 </vt:lpstr>
      <vt:lpstr>예제: KeyTransport.java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253</cp:revision>
  <dcterms:created xsi:type="dcterms:W3CDTF">2011-08-27T14:53:28Z</dcterms:created>
  <dcterms:modified xsi:type="dcterms:W3CDTF">2019-01-31T02:50:46Z</dcterms:modified>
</cp:coreProperties>
</file>