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9"/>
  </p:notesMasterIdLst>
  <p:sldIdLst>
    <p:sldId id="256" r:id="rId2"/>
    <p:sldId id="333" r:id="rId3"/>
    <p:sldId id="322" r:id="rId4"/>
    <p:sldId id="337" r:id="rId5"/>
    <p:sldId id="350" r:id="rId6"/>
    <p:sldId id="349" r:id="rId7"/>
    <p:sldId id="351" r:id="rId8"/>
    <p:sldId id="355" r:id="rId9"/>
    <p:sldId id="338" r:id="rId10"/>
    <p:sldId id="339" r:id="rId11"/>
    <p:sldId id="354" r:id="rId12"/>
    <p:sldId id="353" r:id="rId13"/>
    <p:sldId id="364" r:id="rId14"/>
    <p:sldId id="340" r:id="rId15"/>
    <p:sldId id="341" r:id="rId16"/>
    <p:sldId id="342" r:id="rId17"/>
    <p:sldId id="343" r:id="rId18"/>
    <p:sldId id="344" r:id="rId19"/>
    <p:sldId id="345" r:id="rId20"/>
    <p:sldId id="372" r:id="rId21"/>
    <p:sldId id="371" r:id="rId22"/>
    <p:sldId id="346" r:id="rId23"/>
    <p:sldId id="376" r:id="rId24"/>
    <p:sldId id="347" r:id="rId25"/>
    <p:sldId id="266" r:id="rId26"/>
    <p:sldId id="357" r:id="rId27"/>
    <p:sldId id="356" r:id="rId28"/>
    <p:sldId id="272" r:id="rId29"/>
    <p:sldId id="367" r:id="rId30"/>
    <p:sldId id="268" r:id="rId31"/>
    <p:sldId id="269" r:id="rId32"/>
    <p:sldId id="267" r:id="rId33"/>
    <p:sldId id="369" r:id="rId34"/>
    <p:sldId id="368" r:id="rId35"/>
    <p:sldId id="270" r:id="rId36"/>
    <p:sldId id="271" r:id="rId37"/>
    <p:sldId id="359" r:id="rId38"/>
    <p:sldId id="360" r:id="rId39"/>
    <p:sldId id="334" r:id="rId40"/>
    <p:sldId id="361" r:id="rId41"/>
    <p:sldId id="362" r:id="rId42"/>
    <p:sldId id="363" r:id="rId43"/>
    <p:sldId id="365" r:id="rId44"/>
    <p:sldId id="370" r:id="rId45"/>
    <p:sldId id="373" r:id="rId46"/>
    <p:sldId id="375" r:id="rId47"/>
    <p:sldId id="374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9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2019-05-07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2019-05-07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</a:t>
            </a:r>
            <a:r>
              <a:rPr lang="en-US" altLang="ko-KR" smtClean="0"/>
              <a:t>3.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국내 블록 </a:t>
            </a:r>
            <a:r>
              <a:rPr lang="ko-KR" altLang="en-US" dirty="0" smtClean="0"/>
              <a:t>암호 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SEED</a:t>
            </a:r>
          </a:p>
          <a:p>
            <a:pPr lvl="1"/>
            <a:r>
              <a:rPr lang="en-US" altLang="ko-KR" dirty="0" smtClean="0"/>
              <a:t>1999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국내에서 개발한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</a:t>
            </a:r>
            <a:r>
              <a:rPr lang="ko-KR" altLang="en-US" dirty="0" smtClean="0"/>
              <a:t>블록암호알고리즘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Feistel</a:t>
            </a:r>
            <a:r>
              <a:rPr lang="ko-KR" altLang="en-US" dirty="0" smtClean="0"/>
              <a:t> 구조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국내 표준</a:t>
            </a:r>
            <a:r>
              <a:rPr lang="en-US" altLang="ko-KR" dirty="0" smtClean="0"/>
              <a:t>, ISO/IEC </a:t>
            </a:r>
            <a:r>
              <a:rPr lang="ko-KR" altLang="en-US" dirty="0" smtClean="0"/>
              <a:t>국제 표준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SEED128, SEED256 </a:t>
            </a:r>
          </a:p>
          <a:p>
            <a:r>
              <a:rPr lang="en-US" altLang="ko-KR" dirty="0" smtClean="0"/>
              <a:t>ARIA</a:t>
            </a:r>
          </a:p>
          <a:p>
            <a:pPr lvl="1"/>
            <a:r>
              <a:rPr lang="ko-KR" altLang="en-US" dirty="0" smtClean="0"/>
              <a:t>국가보안기술연구소에서 개발</a:t>
            </a:r>
            <a:r>
              <a:rPr lang="en-US" altLang="ko-KR" dirty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</a:t>
            </a:r>
            <a:r>
              <a:rPr lang="en-US" altLang="ko-KR" dirty="0" err="1" smtClean="0"/>
              <a:t>nvolutional</a:t>
            </a:r>
            <a:r>
              <a:rPr lang="en-US" altLang="ko-KR" dirty="0" smtClean="0"/>
              <a:t> </a:t>
            </a:r>
            <a:r>
              <a:rPr lang="en-US" altLang="ko-KR" dirty="0"/>
              <a:t>SPN</a:t>
            </a:r>
            <a:r>
              <a:rPr lang="ko-KR" altLang="en-US" dirty="0"/>
              <a:t>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2004</a:t>
            </a:r>
            <a:r>
              <a:rPr lang="ko-KR" altLang="en-US" dirty="0" smtClean="0"/>
              <a:t>년 국가표준</a:t>
            </a:r>
            <a:r>
              <a:rPr lang="en-US" altLang="ko-KR" dirty="0" smtClean="0"/>
              <a:t>, 2010</a:t>
            </a:r>
            <a:r>
              <a:rPr lang="ko-KR" altLang="en-US" dirty="0" smtClean="0"/>
              <a:t>년 웹 표준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경량 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하드웨어 구현 최적화된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블록암호알고리즘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128/192/256</a:t>
            </a:r>
            <a:r>
              <a:rPr lang="ko-KR" altLang="en-US" dirty="0" smtClean="0"/>
              <a:t>비트의 </a:t>
            </a:r>
            <a:r>
              <a:rPr lang="ko-KR" altLang="en-US" dirty="0" err="1" smtClean="0"/>
              <a:t>키길이</a:t>
            </a:r>
            <a:r>
              <a:rPr lang="en-US" altLang="ko-KR" dirty="0" smtClean="0"/>
              <a:t>, 12/14/16 </a:t>
            </a:r>
            <a:r>
              <a:rPr lang="ko-KR" altLang="en-US" dirty="0" smtClean="0"/>
              <a:t>라운드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01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DES, AES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1266" name="Picture 2" descr="http://pranav-mnit.tripod.com/Pict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3"/>
            <a:ext cx="3472775" cy="4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upload.wikimedia.org/wikipedia/commons/thumb/f/fa/Feistel_cipher_diagram_en.svg/265px-Feistel_cipher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355"/>
            <a:ext cx="3312368" cy="48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0366" y="6300028"/>
            <a:ext cx="20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/>
              <a:t>DES (</a:t>
            </a:r>
            <a:r>
              <a:rPr lang="en-US" altLang="ko-KR" dirty="0" err="1"/>
              <a:t>Feistel</a:t>
            </a:r>
            <a:r>
              <a:rPr lang="en-US" altLang="ko-KR" dirty="0"/>
              <a:t> </a:t>
            </a:r>
            <a:r>
              <a:rPr lang="ko-KR" altLang="en-US" dirty="0"/>
              <a:t>구조 </a:t>
            </a:r>
            <a:r>
              <a:rPr lang="en-US" altLang="ko-KR" dirty="0"/>
              <a:t>)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6309320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AES (</a:t>
            </a:r>
            <a:r>
              <a:rPr lang="en-US" altLang="ko-KR" dirty="0" smtClean="0"/>
              <a:t>SPN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5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암호 알고리즘의 </a:t>
            </a:r>
            <a:r>
              <a:rPr lang="ko-KR" altLang="en-US" dirty="0" err="1" smtClean="0"/>
              <a:t>키길이와</a:t>
            </a:r>
            <a:r>
              <a:rPr lang="ko-KR" altLang="en-US" dirty="0" smtClean="0"/>
              <a:t> 안전성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9218" name="Picture 2" descr="Image result for 블록 암호 키길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14534" cy="49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블록암호의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전자 </a:t>
            </a:r>
            <a:r>
              <a:rPr lang="ko-KR" altLang="en-US" dirty="0" err="1"/>
              <a:t>코드북</a:t>
            </a:r>
            <a:r>
              <a:rPr lang="en-US" altLang="ko-KR" dirty="0"/>
              <a:t>(electronic codebook, ECB</a:t>
            </a:r>
            <a:r>
              <a:rPr lang="en-US" altLang="ko-KR" dirty="0" smtClean="0"/>
              <a:t>) 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ko-KR" altLang="en-US" dirty="0" smtClean="0"/>
              <a:t>암호문 </a:t>
            </a:r>
            <a:r>
              <a:rPr lang="ko-KR" altLang="en-US" dirty="0"/>
              <a:t>블록 체인 </a:t>
            </a:r>
            <a:r>
              <a:rPr lang="en-US" altLang="ko-KR" dirty="0"/>
              <a:t>(cipher-block chaining, CBC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암호문 </a:t>
            </a:r>
            <a:r>
              <a:rPr lang="ko-KR" altLang="en-US" dirty="0"/>
              <a:t>피드백</a:t>
            </a:r>
            <a:r>
              <a:rPr lang="en-US" altLang="ko-KR" dirty="0"/>
              <a:t>(cipher feedback, CFB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r>
              <a:rPr lang="ko-KR" altLang="en-US" dirty="0"/>
              <a:t>출력 피드백</a:t>
            </a:r>
            <a:r>
              <a:rPr lang="en-US" altLang="ko-KR" dirty="0"/>
              <a:t>(output </a:t>
            </a:r>
            <a:r>
              <a:rPr lang="en-US" altLang="ko-KR" dirty="0" smtClean="0"/>
              <a:t>feedback</a:t>
            </a:r>
            <a:r>
              <a:rPr lang="en-US" altLang="ko-KR" dirty="0"/>
              <a:t>, OFB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ko-KR" altLang="en-US" dirty="0"/>
              <a:t>모드 </a:t>
            </a:r>
            <a:r>
              <a:rPr lang="en-US" altLang="ko-KR" dirty="0" smtClean="0"/>
              <a:t> </a:t>
            </a:r>
          </a:p>
          <a:p>
            <a:r>
              <a:rPr lang="ko-KR" altLang="en-US" dirty="0"/>
              <a:t>카운터</a:t>
            </a:r>
            <a:r>
              <a:rPr lang="en-US" altLang="ko-KR" dirty="0"/>
              <a:t>(Counter, CTR) </a:t>
            </a:r>
            <a:r>
              <a:rPr lang="ko-KR" altLang="en-US" dirty="0" smtClean="0"/>
              <a:t>모드 </a:t>
            </a:r>
            <a:endParaRPr lang="en-US" altLang="ko-KR" dirty="0" smtClean="0"/>
          </a:p>
          <a:p>
            <a:r>
              <a:rPr lang="ko-KR" altLang="en-US" dirty="0" smtClean="0"/>
              <a:t>암호화와 인증을 결합한 모드 </a:t>
            </a:r>
            <a:r>
              <a:rPr lang="en-US" altLang="ko-KR" dirty="0" smtClean="0"/>
              <a:t>– CCM, GCM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1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ECB (Electronic Codebook) </a:t>
            </a:r>
            <a:r>
              <a:rPr lang="ko-KR" altLang="en-US" dirty="0"/>
              <a:t>모드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801" y="6002704"/>
            <a:ext cx="8292655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가장 </a:t>
            </a:r>
            <a:r>
              <a:rPr lang="ko-KR" altLang="en-US" sz="1400" dirty="0"/>
              <a:t>단순한 모드로 블록단위로 순차적으로 암호화 하는 구조이다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한 개의 </a:t>
            </a:r>
            <a:r>
              <a:rPr lang="ko-KR" altLang="en-US" sz="1400" dirty="0"/>
              <a:t>블록만 해독되면 나머지 블록도 해독이 되는 단점이 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각 </a:t>
            </a:r>
            <a:r>
              <a:rPr lang="ko-KR" altLang="en-US" sz="1400" dirty="0"/>
              <a:t>블록이 독립적으로 동작하므로 </a:t>
            </a:r>
            <a:r>
              <a:rPr lang="ko-KR" altLang="en-US" sz="1400" dirty="0" smtClean="0"/>
              <a:t>한 블록에서 </a:t>
            </a:r>
            <a:r>
              <a:rPr lang="ko-KR" altLang="en-US" sz="1400" dirty="0"/>
              <a:t>에러가 난다고 해도 다른 블록에 영향을 주지 않는다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964771" cy="47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(Cipher Block Chaining) </a:t>
            </a:r>
            <a:r>
              <a:rPr lang="ko-KR" altLang="en-US" dirty="0"/>
              <a:t>모드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2389" y="5715253"/>
            <a:ext cx="730398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 운영 모드 중 </a:t>
            </a:r>
            <a:r>
              <a:rPr lang="ko-KR" altLang="en-US" sz="1400" dirty="0" err="1" smtClean="0"/>
              <a:t>보안성이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제일 높은 암호화 방법으로 가장 많이 사용된다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 err="1"/>
              <a:t>평문의</a:t>
            </a:r>
            <a:r>
              <a:rPr lang="ko-KR" altLang="en-US" sz="1400" dirty="0"/>
              <a:t> 각 블록은 </a:t>
            </a:r>
            <a:r>
              <a:rPr lang="en-US" altLang="ko-KR" sz="1400" dirty="0"/>
              <a:t>XOR</a:t>
            </a:r>
            <a:r>
              <a:rPr lang="ko-KR" altLang="en-US" sz="1400" dirty="0"/>
              <a:t>연산을 통해 이전 암호문과 연산되고 </a:t>
            </a:r>
            <a:r>
              <a:rPr lang="ko-KR" altLang="en-US" sz="1400" dirty="0" err="1"/>
              <a:t>첫번째</a:t>
            </a:r>
            <a:r>
              <a:rPr lang="ko-KR" altLang="en-US" sz="1400" dirty="0"/>
              <a:t> 암호문에 대해서는 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IV(Initial </a:t>
            </a:r>
            <a:r>
              <a:rPr lang="en-US" altLang="ko-KR" sz="1400" dirty="0"/>
              <a:t>Vector)</a:t>
            </a:r>
            <a:r>
              <a:rPr lang="ko-KR" altLang="en-US" sz="1400" dirty="0"/>
              <a:t>가 암호문 대신 사용된다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때</a:t>
            </a:r>
            <a:r>
              <a:rPr lang="en-US" altLang="ko-KR" sz="1400" dirty="0"/>
              <a:t>, IV</a:t>
            </a:r>
            <a:r>
              <a:rPr lang="ko-KR" altLang="en-US" sz="1400" dirty="0"/>
              <a:t>는 제 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smtClean="0"/>
              <a:t>될 수 </a:t>
            </a:r>
            <a:r>
              <a:rPr lang="ko-KR" altLang="en-US" sz="1400" dirty="0"/>
              <a:t>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 smtClean="0"/>
              <a:t>-</a:t>
            </a:r>
            <a:r>
              <a:rPr lang="en-US" altLang="ko-KR" sz="1400" dirty="0"/>
              <a:t> </a:t>
            </a:r>
            <a:r>
              <a:rPr lang="ko-KR" altLang="en-US" sz="1400" dirty="0"/>
              <a:t>암호화가 병렬처리가 아닌 순차적으로 수행되어야 한다</a:t>
            </a:r>
            <a:r>
              <a:rPr lang="en-US" altLang="ko-KR" sz="1400" dirty="0"/>
              <a:t>. </a:t>
            </a:r>
            <a:endParaRPr lang="ko-KR" alt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7"/>
            <a:ext cx="5943028" cy="463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CFB (Cipher Feedback)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396" y="5589240"/>
            <a:ext cx="7629012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암호화를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암호화처럼 구성해 </a:t>
            </a:r>
            <a:r>
              <a:rPr lang="ko-KR" altLang="en-US" sz="1400" dirty="0" err="1"/>
              <a:t>평문과</a:t>
            </a:r>
            <a:r>
              <a:rPr lang="ko-KR" altLang="en-US" sz="1400" dirty="0"/>
              <a:t> 암호문의 길이가 같다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패딩이</a:t>
            </a:r>
            <a:r>
              <a:rPr lang="ko-KR" altLang="en-US" sz="1400" dirty="0"/>
              <a:t> 필요 없다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최초의 </a:t>
            </a:r>
            <a:r>
              <a:rPr lang="ko-KR" altLang="en-US" sz="1400" dirty="0" err="1"/>
              <a:t>키생성</a:t>
            </a:r>
            <a:r>
              <a:rPr lang="ko-KR" altLang="en-US" sz="1400" dirty="0"/>
              <a:t> 버퍼로 </a:t>
            </a:r>
            <a:r>
              <a:rPr lang="en-US" altLang="ko-KR" sz="1400" dirty="0"/>
              <a:t>IV</a:t>
            </a:r>
            <a:r>
              <a:rPr lang="ko-KR" altLang="en-US" sz="1400" dirty="0"/>
              <a:t>가 사용되며</a:t>
            </a:r>
            <a:r>
              <a:rPr lang="en-US" altLang="ko-KR" sz="1400" dirty="0"/>
              <a:t>, </a:t>
            </a:r>
            <a:r>
              <a:rPr lang="ko-KR" altLang="en-US" sz="1400" dirty="0"/>
              <a:t>이때 </a:t>
            </a:r>
            <a:r>
              <a:rPr lang="en-US" altLang="ko-KR" sz="1400" dirty="0"/>
              <a:t>IV</a:t>
            </a:r>
            <a:r>
              <a:rPr lang="ko-KR" altLang="en-US" sz="1400" dirty="0"/>
              <a:t>는 제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err="1"/>
              <a:t>될수</a:t>
            </a:r>
            <a:r>
              <a:rPr lang="ko-KR" altLang="en-US" sz="1400" dirty="0"/>
              <a:t>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 err="1"/>
              <a:t>스트림의</a:t>
            </a:r>
            <a:r>
              <a:rPr lang="ko-KR" altLang="en-US" sz="1400" dirty="0"/>
              <a:t> 기본단위를 </a:t>
            </a:r>
            <a:r>
              <a:rPr lang="en-US" altLang="ko-KR" sz="1400" dirty="0"/>
              <a:t>Bit</a:t>
            </a:r>
            <a:r>
              <a:rPr lang="ko-KR" altLang="en-US" sz="1400" dirty="0"/>
              <a:t>단위로 설정할 수 있으며</a:t>
            </a:r>
            <a:r>
              <a:rPr lang="en-US" altLang="ko-KR" sz="1400" dirty="0"/>
              <a:t>, Bit</a:t>
            </a:r>
            <a:r>
              <a:rPr lang="ko-KR" altLang="en-US" sz="1400" dirty="0"/>
              <a:t>단위에 따라 </a:t>
            </a:r>
            <a:r>
              <a:rPr lang="en-US" altLang="ko-KR" sz="1400" dirty="0"/>
              <a:t>CFB8~CFB128</a:t>
            </a:r>
            <a:r>
              <a:rPr lang="ko-KR" altLang="en-US" sz="1400" dirty="0"/>
              <a:t>로 쓰인다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/>
              <a:t>암호화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모두 암호화로만 처리할 수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CBC</a:t>
            </a:r>
            <a:r>
              <a:rPr lang="ko-KR" altLang="en-US" sz="1400" dirty="0"/>
              <a:t>모드와 마찬가지로 암호화는 순차적이고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복호화는</a:t>
            </a:r>
            <a:r>
              <a:rPr lang="ko-KR" altLang="en-US" sz="1400" dirty="0"/>
              <a:t> 병렬적으로 처리할 수 있다</a:t>
            </a:r>
            <a:r>
              <a:rPr lang="en-US" altLang="ko-KR" sz="1400" dirty="0"/>
              <a:t>. 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04136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OFB (Output Feedback)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519" y="5571817"/>
            <a:ext cx="7665881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 암호화를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암호화처럼 구성해 </a:t>
            </a:r>
            <a:r>
              <a:rPr lang="ko-KR" altLang="en-US" sz="1400" dirty="0" err="1"/>
              <a:t>평문과</a:t>
            </a:r>
            <a:r>
              <a:rPr lang="ko-KR" altLang="en-US" sz="1400" dirty="0"/>
              <a:t> 암호문의 길이가 같다</a:t>
            </a:r>
            <a:r>
              <a:rPr lang="en-US" altLang="ko-KR" sz="1400" dirty="0"/>
              <a:t>.(</a:t>
            </a:r>
            <a:r>
              <a:rPr lang="ko-KR" altLang="en-US" sz="1400" dirty="0" err="1"/>
              <a:t>패딩이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필요없다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암호화 함수는 키 생성에만 사용되며</a:t>
            </a:r>
            <a:r>
              <a:rPr lang="en-US" altLang="ko-KR" sz="1400" dirty="0"/>
              <a:t>, </a:t>
            </a:r>
            <a:r>
              <a:rPr lang="ko-KR" altLang="en-US" sz="1400" dirty="0"/>
              <a:t>암호화 방법과 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방법이 동일해 암호문을 한번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더 </a:t>
            </a:r>
            <a:r>
              <a:rPr lang="ko-KR" altLang="en-US" sz="1400" dirty="0"/>
              <a:t>암호화하면 </a:t>
            </a:r>
            <a:r>
              <a:rPr lang="ko-KR" altLang="en-US" sz="1400" dirty="0" err="1"/>
              <a:t>평문이</a:t>
            </a:r>
            <a:r>
              <a:rPr lang="ko-KR" altLang="en-US" sz="1400" dirty="0"/>
              <a:t> 나온다</a:t>
            </a:r>
            <a:r>
              <a:rPr lang="en-US" altLang="ko-KR" sz="1400" dirty="0"/>
              <a:t>. (</a:t>
            </a:r>
            <a:r>
              <a:rPr lang="ko-KR" altLang="en-US" sz="1400" dirty="0" err="1"/>
              <a:t>복호화시에</a:t>
            </a:r>
            <a:r>
              <a:rPr lang="ko-KR" altLang="en-US" sz="1400" dirty="0"/>
              <a:t> 암호화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최초의 </a:t>
            </a:r>
            <a:r>
              <a:rPr lang="ko-KR" altLang="en-US" sz="1400" dirty="0" err="1"/>
              <a:t>키생성</a:t>
            </a:r>
            <a:r>
              <a:rPr lang="ko-KR" altLang="en-US" sz="1400" dirty="0"/>
              <a:t> 버퍼로 </a:t>
            </a:r>
            <a:r>
              <a:rPr lang="en-US" altLang="ko-KR" sz="1400" dirty="0"/>
              <a:t>IV</a:t>
            </a:r>
            <a:r>
              <a:rPr lang="ko-KR" altLang="en-US" sz="1400" dirty="0"/>
              <a:t>가 사용되며</a:t>
            </a:r>
            <a:r>
              <a:rPr lang="en-US" altLang="ko-KR" sz="1400" dirty="0"/>
              <a:t>, </a:t>
            </a:r>
            <a:r>
              <a:rPr lang="ko-KR" altLang="en-US" sz="1400" dirty="0"/>
              <a:t>이 때 </a:t>
            </a:r>
            <a:r>
              <a:rPr lang="en-US" altLang="ko-KR" sz="1400" dirty="0"/>
              <a:t>IV</a:t>
            </a:r>
            <a:r>
              <a:rPr lang="ko-KR" altLang="en-US" sz="1400" dirty="0"/>
              <a:t>는 제</a:t>
            </a:r>
            <a:r>
              <a:rPr lang="en-US" altLang="ko-KR" sz="1400" dirty="0"/>
              <a:t>2</a:t>
            </a:r>
            <a:r>
              <a:rPr lang="ko-KR" altLang="en-US" sz="1400" dirty="0"/>
              <a:t>의 키가 </a:t>
            </a:r>
            <a:r>
              <a:rPr lang="ko-KR" altLang="en-US" sz="1400" dirty="0" err="1"/>
              <a:t>될수</a:t>
            </a:r>
            <a:r>
              <a:rPr lang="ko-KR" altLang="en-US" sz="1400" dirty="0"/>
              <a:t> 있다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 </a:t>
            </a:r>
            <a:r>
              <a:rPr lang="ko-KR" altLang="en-US" sz="1400" dirty="0" err="1"/>
              <a:t>스트림의</a:t>
            </a:r>
            <a:r>
              <a:rPr lang="ko-KR" altLang="en-US" sz="1400" dirty="0"/>
              <a:t> 기본 단위를 </a:t>
            </a:r>
            <a:r>
              <a:rPr lang="en-US" altLang="ko-KR" sz="1400" dirty="0"/>
              <a:t>Bit</a:t>
            </a:r>
            <a:r>
              <a:rPr lang="ko-KR" altLang="en-US" sz="1400" dirty="0"/>
              <a:t>단위로 설정할 수 있으며</a:t>
            </a:r>
            <a:r>
              <a:rPr lang="en-US" altLang="ko-KR" sz="1400" dirty="0"/>
              <a:t>, Bit</a:t>
            </a:r>
            <a:r>
              <a:rPr lang="ko-KR" altLang="en-US" sz="1400" dirty="0"/>
              <a:t>단위에 따라 </a:t>
            </a:r>
            <a:r>
              <a:rPr lang="en-US" altLang="ko-KR" sz="1400" dirty="0"/>
              <a:t>OFB8~OFB128</a:t>
            </a:r>
            <a:r>
              <a:rPr lang="ko-KR" altLang="en-US" sz="1400" dirty="0"/>
              <a:t>로 쓰인다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35" y="1052736"/>
            <a:ext cx="4807042" cy="448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CTR (Counter) </a:t>
            </a:r>
            <a:r>
              <a:rPr lang="ko-KR" altLang="en-US" dirty="0"/>
              <a:t>모드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452" y="5428381"/>
            <a:ext cx="8845691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 </a:t>
            </a:r>
            <a:r>
              <a:rPr lang="ko-KR" altLang="en-US" sz="1400" dirty="0"/>
              <a:t>블록을 암호화할 때마다 </a:t>
            </a:r>
            <a:r>
              <a:rPr lang="en-US" altLang="ko-KR" sz="1400" dirty="0"/>
              <a:t>1</a:t>
            </a:r>
            <a:r>
              <a:rPr lang="ko-KR" altLang="en-US" sz="1400" dirty="0"/>
              <a:t>씩 증가해 가는 카운터를 암호화 해서 키스트림을 만든다</a:t>
            </a:r>
            <a:r>
              <a:rPr lang="en-US" altLang="ko-KR" sz="1400" dirty="0"/>
              <a:t>. </a:t>
            </a:r>
            <a:r>
              <a:rPr lang="ko-KR" altLang="en-US" sz="1400" dirty="0"/>
              <a:t>즉 </a:t>
            </a:r>
            <a:r>
              <a:rPr lang="ko-KR" altLang="en-US" sz="1400" dirty="0" smtClean="0"/>
              <a:t>카운터를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암호화한 </a:t>
            </a:r>
            <a:r>
              <a:rPr lang="ko-KR" altLang="en-US" sz="1400" dirty="0" err="1"/>
              <a:t>비트열과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평문블록과의</a:t>
            </a:r>
            <a:r>
              <a:rPr lang="ko-KR" altLang="en-US" sz="1400" dirty="0"/>
              <a:t> </a:t>
            </a:r>
            <a:r>
              <a:rPr lang="en-US" altLang="ko-KR" sz="1400" dirty="0"/>
              <a:t>XOR</a:t>
            </a:r>
            <a:r>
              <a:rPr lang="ko-KR" altLang="en-US" sz="1400" dirty="0"/>
              <a:t>를 취한 결과가 암호문 블록이 된다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모드는 </a:t>
            </a:r>
            <a:r>
              <a:rPr lang="en-US" altLang="ko-KR" sz="1400" dirty="0"/>
              <a:t>OFB</a:t>
            </a:r>
            <a:r>
              <a:rPr lang="ko-KR" altLang="en-US" sz="1400" dirty="0"/>
              <a:t>와 같은 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암호의 일종이다</a:t>
            </a:r>
            <a:r>
              <a:rPr lang="en-US" altLang="ko-KR" sz="1400" dirty="0"/>
              <a:t>.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모드의 </a:t>
            </a:r>
            <a:r>
              <a:rPr lang="ko-KR" altLang="en-US" sz="1400" dirty="0" smtClean="0"/>
              <a:t>암</a:t>
            </a:r>
            <a:r>
              <a:rPr lang="en-US" altLang="ko-KR" sz="1400" dirty="0" smtClean="0"/>
              <a:t>/</a:t>
            </a:r>
            <a:r>
              <a:rPr lang="ko-KR" altLang="en-US" sz="1400" dirty="0" err="1" smtClean="0"/>
              <a:t>복호화는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완전히 같은 구조가 되므로 구현이 간단하다</a:t>
            </a:r>
            <a:r>
              <a:rPr lang="en-US" altLang="ko-KR" sz="1400" dirty="0"/>
              <a:t>.(OFB</a:t>
            </a:r>
            <a:r>
              <a:rPr lang="ko-KR" altLang="en-US" sz="1400" dirty="0"/>
              <a:t>와 같은 </a:t>
            </a:r>
            <a:r>
              <a:rPr lang="ko-KR" altLang="en-US" sz="1400" dirty="0" err="1"/>
              <a:t>스트림</a:t>
            </a:r>
            <a:r>
              <a:rPr lang="ko-KR" altLang="en-US" sz="1400" dirty="0"/>
              <a:t> 암호의 특징</a:t>
            </a:r>
            <a:r>
              <a:rPr lang="en-US" altLang="ko-KR" sz="1400" dirty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CTR</a:t>
            </a:r>
            <a:r>
              <a:rPr lang="ko-KR" altLang="en-US" sz="1400" dirty="0"/>
              <a:t>모드에서는 블록의 순서를 임의로 암</a:t>
            </a:r>
            <a:r>
              <a:rPr lang="en-US" altLang="ko-KR" sz="1400" dirty="0"/>
              <a:t>/</a:t>
            </a:r>
            <a:r>
              <a:rPr lang="ko-KR" altLang="en-US" sz="1400" dirty="0" err="1"/>
              <a:t>복호화</a:t>
            </a:r>
            <a:r>
              <a:rPr lang="ko-KR" altLang="en-US" sz="1400" dirty="0"/>
              <a:t> 할 </a:t>
            </a:r>
            <a:r>
              <a:rPr lang="ko-KR" altLang="en-US" sz="1400" dirty="0" smtClean="0"/>
              <a:t>수 있다</a:t>
            </a:r>
            <a:r>
              <a:rPr lang="en-US" altLang="ko-KR" sz="1400" dirty="0" smtClean="0"/>
              <a:t>.(</a:t>
            </a:r>
            <a:r>
              <a:rPr lang="ko-KR" altLang="en-US" sz="1400" dirty="0" smtClean="0"/>
              <a:t>블록번호로부터 </a:t>
            </a:r>
            <a:r>
              <a:rPr lang="ko-KR" altLang="en-US" sz="1400" dirty="0"/>
              <a:t>카운터를 구할 수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)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dirty="0"/>
              <a:t>- </a:t>
            </a:r>
            <a:r>
              <a:rPr lang="ko-KR" altLang="en-US" sz="1400" dirty="0"/>
              <a:t>블록을 임의의 순서로 </a:t>
            </a:r>
            <a:r>
              <a:rPr lang="ko-KR" altLang="en-US" sz="1400" dirty="0" smtClean="0"/>
              <a:t>처리할 </a:t>
            </a:r>
            <a:r>
              <a:rPr lang="ko-KR" altLang="en-US" sz="1400" dirty="0"/>
              <a:t>수 있다는 것은 처리를 </a:t>
            </a:r>
            <a:r>
              <a:rPr lang="ko-KR" altLang="en-US" sz="1400" dirty="0" smtClean="0"/>
              <a:t>병행할 </a:t>
            </a:r>
            <a:r>
              <a:rPr lang="ko-KR" altLang="en-US" sz="1400" dirty="0"/>
              <a:t>수 있다는 것을 의미한다</a:t>
            </a:r>
            <a:r>
              <a:rPr lang="en-US" altLang="ko-KR" sz="1400" dirty="0"/>
              <a:t>.(</a:t>
            </a:r>
            <a:r>
              <a:rPr lang="ko-KR" altLang="en-US" sz="1400" dirty="0"/>
              <a:t>병렬처리 가능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7171"/>
            <a:ext cx="55530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암호화와 인증을 결합한 </a:t>
            </a:r>
            <a:r>
              <a:rPr lang="ko-KR" altLang="en-US" dirty="0" smtClean="0"/>
              <a:t>블록암호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Authenticated </a:t>
            </a:r>
            <a:r>
              <a:rPr lang="en-US" altLang="ko-KR" dirty="0" smtClean="0"/>
              <a:t>Encryption </a:t>
            </a:r>
          </a:p>
          <a:p>
            <a:pPr lvl="1"/>
            <a:r>
              <a:rPr lang="ko-KR" altLang="en-US" dirty="0" smtClean="0"/>
              <a:t>암호화와 인증을 함께 제공</a:t>
            </a:r>
            <a:endParaRPr lang="en-US" altLang="ko-KR" dirty="0" smtClean="0"/>
          </a:p>
          <a:p>
            <a:pPr lvl="1"/>
            <a:r>
              <a:rPr lang="en-US" altLang="ko-KR" dirty="0"/>
              <a:t>Encrypt-then-MAC (</a:t>
            </a:r>
            <a:r>
              <a:rPr lang="en-US" altLang="ko-KR" dirty="0" err="1"/>
              <a:t>EtM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/>
              <a:t>Encrypt-and-MAC (E&amp;M)</a:t>
            </a:r>
          </a:p>
          <a:p>
            <a:pPr lvl="1"/>
            <a:r>
              <a:rPr lang="en-US" altLang="ko-KR" dirty="0"/>
              <a:t>MAC-then-Encrypt (</a:t>
            </a:r>
            <a:r>
              <a:rPr lang="en-US" altLang="ko-KR" dirty="0" err="1"/>
              <a:t>MtE</a:t>
            </a:r>
            <a:r>
              <a:rPr lang="en-US" altLang="ko-KR" dirty="0"/>
              <a:t>) </a:t>
            </a:r>
          </a:p>
          <a:p>
            <a:endParaRPr lang="en-US" altLang="ko-KR" b="1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146" name="Picture 2" descr="https://upload.wikimedia.org/wikipedia/commons/thumb/b/b9/Authenticated_Encryption_EtM.png/220px-Authenticated_Encryption_E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4191"/>
            <a:ext cx="2217751" cy="18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a/a5/Authenticated_Encryption_EaM.png/220px-Authenticated_Encryption_E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62129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a/ac/Authenticated_Encryption_MtE.png/220px-Authenticated_Encryption_M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095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073551"/>
            <a:ext cx="2187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Encrypt-then-MAC (</a:t>
            </a:r>
            <a:r>
              <a:rPr lang="en-US" altLang="ko-KR" sz="1400" dirty="0" err="1"/>
              <a:t>EtM</a:t>
            </a:r>
            <a:r>
              <a:rPr lang="en-US" altLang="ko-KR" sz="1400" dirty="0" smtClean="0"/>
              <a:t>)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6073551"/>
            <a:ext cx="221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Encrypt-and-MAC (E&amp;M</a:t>
            </a:r>
            <a:r>
              <a:rPr lang="en-US" altLang="ko-KR" sz="1400" dirty="0" smtClean="0"/>
              <a:t>)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6073551"/>
            <a:ext cx="2261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ko-KR" sz="1400" dirty="0"/>
              <a:t>MAC-then-Encrypt (</a:t>
            </a:r>
            <a:r>
              <a:rPr lang="en-US" altLang="ko-KR" sz="1400" dirty="0" err="1"/>
              <a:t>MtE</a:t>
            </a:r>
            <a:r>
              <a:rPr lang="en-US" altLang="ko-KR" sz="14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509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/>
          </a:p>
          <a:p>
            <a:r>
              <a:rPr lang="en-US" altLang="ko-KR" smtClean="0"/>
              <a:t>5</a:t>
            </a:r>
            <a:r>
              <a:rPr lang="en-US" altLang="ko-KR" dirty="0" smtClean="0"/>
              <a:t>. JCA/JCE </a:t>
            </a:r>
            <a:r>
              <a:rPr lang="ko-KR" altLang="en-US" dirty="0" smtClean="0"/>
              <a:t>암호 프로그래밍 </a:t>
            </a:r>
            <a:endParaRPr lang="en-US" altLang="ko-KR" dirty="0" smtClean="0"/>
          </a:p>
          <a:p>
            <a:r>
              <a:rPr lang="en-US" altLang="ko-KR" dirty="0" smtClean="0"/>
              <a:t>6. </a:t>
            </a:r>
            <a:r>
              <a:rPr lang="ko-KR" altLang="en-US" dirty="0" err="1" smtClean="0"/>
              <a:t>해쉬함수</a:t>
            </a:r>
            <a:r>
              <a:rPr lang="en-US" altLang="ko-KR" dirty="0" smtClean="0"/>
              <a:t>, MAC, </a:t>
            </a:r>
            <a:r>
              <a:rPr lang="ko-KR" altLang="en-US" dirty="0" smtClean="0"/>
              <a:t>패스워드 기반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 </a:t>
            </a:r>
            <a:endParaRPr lang="en-US" altLang="ko-KR" dirty="0"/>
          </a:p>
          <a:p>
            <a:r>
              <a:rPr lang="en-US" altLang="ko-KR" b="1" dirty="0" smtClean="0"/>
              <a:t>7. </a:t>
            </a:r>
            <a:r>
              <a:rPr lang="ko-KR" altLang="en-US" b="1" dirty="0" err="1" smtClean="0"/>
              <a:t>대칭키</a:t>
            </a:r>
            <a:r>
              <a:rPr lang="ko-KR" altLang="en-US" b="1" dirty="0" smtClean="0"/>
              <a:t> 암호</a:t>
            </a:r>
            <a:r>
              <a:rPr lang="en-US" altLang="ko-KR" b="1" dirty="0" smtClean="0"/>
              <a:t> </a:t>
            </a:r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공개키 암호</a:t>
            </a:r>
            <a:endParaRPr lang="en-US" altLang="ko-KR" dirty="0"/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11. </a:t>
            </a:r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/</a:t>
            </a:r>
            <a:r>
              <a:rPr lang="ko-KR" altLang="en-US" dirty="0" smtClean="0"/>
              <a:t>프로토콜 구현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암호화와 인증을 결합한 </a:t>
            </a:r>
            <a:r>
              <a:rPr lang="ko-KR" altLang="en-US" dirty="0" smtClean="0"/>
              <a:t>블록암호 운영모드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CCM (Counter </a:t>
            </a:r>
            <a:r>
              <a:rPr lang="en-US" altLang="ko-KR" dirty="0"/>
              <a:t>with </a:t>
            </a:r>
            <a:r>
              <a:rPr lang="en-US" altLang="ko-KR" dirty="0" smtClean="0"/>
              <a:t>CBC-MAC) </a:t>
            </a:r>
          </a:p>
          <a:p>
            <a:pPr lvl="1"/>
            <a:r>
              <a:rPr lang="ko-KR" altLang="en-US" dirty="0" smtClean="0"/>
              <a:t>암호화와 </a:t>
            </a:r>
            <a:r>
              <a:rPr lang="ko-KR" altLang="en-US" dirty="0"/>
              <a:t>메시지 인증 기능을 동시에 제공하는 운영 </a:t>
            </a:r>
            <a:r>
              <a:rPr lang="ko-KR" altLang="en-US" dirty="0" smtClean="0"/>
              <a:t>모드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Authenticated Encryption: </a:t>
            </a:r>
            <a:r>
              <a:rPr lang="en-US" altLang="ko-KR" dirty="0"/>
              <a:t>authenticate-then-encrypt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메시지 </a:t>
            </a:r>
            <a:r>
              <a:rPr lang="ko-KR" altLang="en-US" dirty="0"/>
              <a:t>인증을 위해 </a:t>
            </a:r>
            <a:r>
              <a:rPr lang="en-US" altLang="ko-KR" dirty="0"/>
              <a:t>CBC-MAC </a:t>
            </a:r>
            <a:r>
              <a:rPr lang="ko-KR" altLang="en-US" dirty="0"/>
              <a:t>모드를 사용하고</a:t>
            </a:r>
            <a:r>
              <a:rPr lang="en-US" altLang="ko-KR" dirty="0"/>
              <a:t>, </a:t>
            </a:r>
            <a:r>
              <a:rPr lang="ko-KR" altLang="en-US" dirty="0"/>
              <a:t>메시지 </a:t>
            </a:r>
            <a:r>
              <a:rPr lang="ko-KR" altLang="en-US" dirty="0" smtClean="0"/>
              <a:t>암호화를 위하여 </a:t>
            </a:r>
            <a:r>
              <a:rPr lang="en-US" altLang="ko-KR" dirty="0"/>
              <a:t>CTR </a:t>
            </a:r>
            <a:r>
              <a:rPr lang="ko-KR" altLang="en-US" dirty="0"/>
              <a:t>모드를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GCM (Galois/Counter Mode)</a:t>
            </a:r>
          </a:p>
          <a:p>
            <a:pPr lvl="1"/>
            <a:r>
              <a:rPr lang="en-US" altLang="ko-KR" dirty="0" smtClean="0"/>
              <a:t>CTR </a:t>
            </a:r>
            <a:r>
              <a:rPr lang="ko-KR" altLang="en-US" dirty="0" smtClean="0"/>
              <a:t>모드와 </a:t>
            </a:r>
            <a:r>
              <a:rPr lang="en-US" altLang="ko-KR" dirty="0" smtClean="0"/>
              <a:t>GHASH </a:t>
            </a:r>
            <a:r>
              <a:rPr lang="ko-KR" altLang="en-US" dirty="0" smtClean="0"/>
              <a:t>를 함께 사용하는 운영 모드 </a:t>
            </a:r>
            <a:endParaRPr lang="en-US" altLang="ko-KR" dirty="0" smtClean="0"/>
          </a:p>
          <a:p>
            <a:pPr lvl="1"/>
            <a:r>
              <a:rPr lang="en-US" altLang="ko-KR" dirty="0"/>
              <a:t>Authenticated </a:t>
            </a:r>
            <a:r>
              <a:rPr lang="en-US" altLang="ko-KR" dirty="0" smtClean="0"/>
              <a:t>Encryption </a:t>
            </a:r>
          </a:p>
          <a:p>
            <a:pPr lvl="1"/>
            <a:r>
              <a:rPr lang="ko-KR" altLang="en-US" dirty="0" smtClean="0"/>
              <a:t>병렬처리 가능하여 효율성 높음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81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암호화와 인증을 결합한 블록암호 운영모드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5122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75492"/>
            <a:ext cx="46416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6156012"/>
            <a:ext cx="31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GCM (Galois/Counter Mode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432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(padding, </a:t>
            </a:r>
            <a:r>
              <a:rPr lang="ko-KR" altLang="en-US" dirty="0" smtClean="0"/>
              <a:t>채우기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블록암호는 정해진 길이의 블록단위로 암호화 수행 </a:t>
            </a:r>
            <a:endParaRPr lang="en-US" altLang="ko-KR" dirty="0" smtClean="0"/>
          </a:p>
          <a:p>
            <a:r>
              <a:rPr lang="ko-KR" altLang="en-US" dirty="0" smtClean="0"/>
              <a:t>임의의 </a:t>
            </a:r>
            <a:r>
              <a:rPr lang="ko-KR" altLang="en-US" dirty="0"/>
              <a:t>길이를 가진 데이터를 블록 </a:t>
            </a:r>
            <a:r>
              <a:rPr lang="ko-KR" altLang="en-US" dirty="0" smtClean="0"/>
              <a:t>길이의 배수로 맞추는 </a:t>
            </a:r>
            <a:r>
              <a:rPr lang="ko-KR" altLang="en-US" dirty="0"/>
              <a:t>것을 </a:t>
            </a:r>
            <a:r>
              <a:rPr lang="ko-KR" altLang="en-US" dirty="0" err="1" smtClean="0"/>
              <a:t>패딩</a:t>
            </a:r>
            <a:r>
              <a:rPr lang="en-US" altLang="ko-KR" dirty="0" smtClean="0"/>
              <a:t>(Padding)</a:t>
            </a:r>
            <a:r>
              <a:rPr lang="ko-KR" altLang="en-US" dirty="0" smtClean="0"/>
              <a:t>이라고 함</a:t>
            </a:r>
            <a:r>
              <a:rPr lang="en-US" altLang="ko-KR" dirty="0" smtClean="0"/>
              <a:t> </a:t>
            </a:r>
          </a:p>
          <a:p>
            <a:r>
              <a:rPr lang="ko-KR" altLang="en-US" dirty="0" err="1"/>
              <a:t>패딩된</a:t>
            </a:r>
            <a:r>
              <a:rPr lang="ko-KR" altLang="en-US" dirty="0"/>
              <a:t> 데이터에서 원래 데이터를 복구할 수 있어야 </a:t>
            </a:r>
            <a:r>
              <a:rPr lang="ko-KR" altLang="en-US" dirty="0" smtClean="0"/>
              <a:t>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8194" name="Picture 2" descr="http://dxdy2x.comze.com/images/pad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840760" cy="20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패딩</a:t>
            </a:r>
            <a:r>
              <a:rPr lang="ko-KR" altLang="en-US" dirty="0"/>
              <a:t> </a:t>
            </a:r>
            <a:r>
              <a:rPr lang="en-US" altLang="ko-KR" dirty="0"/>
              <a:t>(padding, </a:t>
            </a:r>
            <a:r>
              <a:rPr lang="ko-KR" altLang="en-US" dirty="0"/>
              <a:t>채우기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패딩의</a:t>
            </a:r>
            <a:r>
              <a:rPr lang="ko-KR" altLang="en-US" dirty="0" smtClean="0"/>
              <a:t> 종류 </a:t>
            </a:r>
            <a:endParaRPr lang="en-US" altLang="ko-KR" dirty="0" smtClean="0"/>
          </a:p>
          <a:p>
            <a:pPr lvl="1"/>
            <a:r>
              <a:rPr lang="en-US" altLang="ko-KR" b="1" dirty="0"/>
              <a:t>none: </a:t>
            </a:r>
            <a:r>
              <a:rPr lang="ko-KR" altLang="en-US" dirty="0"/>
              <a:t>사용자가 완전 블록임을 보장해 주어야 한다</a:t>
            </a:r>
            <a:r>
              <a:rPr lang="en-US" altLang="ko-KR" b="1" dirty="0"/>
              <a:t>.</a:t>
            </a:r>
          </a:p>
          <a:p>
            <a:pPr lvl="1"/>
            <a:r>
              <a:rPr lang="en-US" altLang="ko-KR" b="1" dirty="0"/>
              <a:t>PKCS5Padding</a:t>
            </a:r>
          </a:p>
          <a:p>
            <a:pPr lvl="1"/>
            <a:r>
              <a:rPr lang="en-US" altLang="ko-KR" b="1" dirty="0"/>
              <a:t>SSL3Padding (</a:t>
            </a:r>
            <a:r>
              <a:rPr lang="ko-KR" altLang="en-US" dirty="0"/>
              <a:t>예약만 되어 있고</a:t>
            </a:r>
            <a:r>
              <a:rPr lang="en-US" altLang="ko-KR" b="1" dirty="0"/>
              <a:t>, </a:t>
            </a:r>
            <a:r>
              <a:rPr lang="ko-KR" altLang="en-US" dirty="0"/>
              <a:t>실제 구현되어 있지 않음</a:t>
            </a:r>
            <a:r>
              <a:rPr lang="en-US" altLang="ko-KR" b="1" dirty="0"/>
              <a:t>)</a:t>
            </a:r>
          </a:p>
          <a:p>
            <a:pPr lvl="1"/>
            <a:r>
              <a:rPr lang="en-US" altLang="ko-KR" b="1" dirty="0" err="1"/>
              <a:t>OAEPWith</a:t>
            </a:r>
            <a:r>
              <a:rPr lang="en-US" altLang="ko-KR" b="1" dirty="0"/>
              <a:t>&lt;digest&gt;And&lt;</a:t>
            </a:r>
            <a:r>
              <a:rPr lang="en-US" altLang="ko-KR" b="1" dirty="0" err="1"/>
              <a:t>mgf</a:t>
            </a:r>
            <a:r>
              <a:rPr lang="en-US" altLang="ko-KR" b="1" dirty="0"/>
              <a:t>&gt;Padding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74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비밀키 생성</a:t>
            </a:r>
            <a:endParaRPr lang="en-US" altLang="ko-KR" dirty="0" smtClean="0"/>
          </a:p>
          <a:p>
            <a:r>
              <a:rPr lang="en-US" altLang="ko-KR" dirty="0" smtClean="0"/>
              <a:t>Key Spec </a:t>
            </a:r>
            <a:r>
              <a:rPr lang="ko-KR" altLang="en-US" dirty="0" smtClean="0"/>
              <a:t>변환  </a:t>
            </a:r>
            <a:endParaRPr lang="en-US" altLang="ko-KR" dirty="0" smtClean="0"/>
          </a:p>
          <a:p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KeyGenerator</a:t>
            </a:r>
            <a:r>
              <a:rPr lang="en-US" altLang="ko-KR" dirty="0"/>
              <a:t>(</a:t>
            </a:r>
            <a:r>
              <a:rPr lang="en-US" altLang="ko-KR" dirty="0" err="1"/>
              <a:t>javax.crypto.KeyGenerator</a:t>
            </a:r>
            <a:r>
              <a:rPr lang="en-US" altLang="ko-KR" dirty="0"/>
              <a:t>) </a:t>
            </a:r>
            <a:r>
              <a:rPr lang="ko-KR" altLang="en-US" dirty="0" smtClean="0"/>
              <a:t>클래스 이용</a:t>
            </a:r>
            <a:r>
              <a:rPr lang="en-US" altLang="ko-KR" dirty="0" smtClean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객체 생성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KeyGenerator</a:t>
            </a:r>
            <a:r>
              <a:rPr lang="en-US" altLang="ko-KR" dirty="0" smtClean="0"/>
              <a:t> </a:t>
            </a:r>
            <a:r>
              <a:rPr lang="en-US" altLang="ko-KR" dirty="0"/>
              <a:t>kg = </a:t>
            </a:r>
            <a:r>
              <a:rPr lang="en-US" altLang="ko-KR" dirty="0" err="1"/>
              <a:t>KeyGenerator.getInstance</a:t>
            </a:r>
            <a:r>
              <a:rPr lang="en-US" altLang="ko-KR" dirty="0"/>
              <a:t>("AES</a:t>
            </a:r>
            <a:r>
              <a:rPr lang="en-US" altLang="ko-KR" dirty="0" smtClean="0"/>
              <a:t>");</a:t>
            </a:r>
          </a:p>
          <a:p>
            <a:pPr lvl="1"/>
            <a:r>
              <a:rPr lang="ko-KR" altLang="en-US" dirty="0" err="1" smtClean="0"/>
              <a:t>키생성</a:t>
            </a:r>
            <a:r>
              <a:rPr lang="ko-KR" altLang="en-US" dirty="0" smtClean="0"/>
              <a:t> 방법 지정</a:t>
            </a:r>
            <a:r>
              <a:rPr lang="en-US" altLang="ko-KR" dirty="0" smtClean="0"/>
              <a:t>: </a:t>
            </a:r>
            <a:r>
              <a:rPr lang="en-US" altLang="ko-KR" dirty="0" err="1"/>
              <a:t>keyGenerator.init</a:t>
            </a:r>
            <a:r>
              <a:rPr lang="en-US" altLang="ko-KR" dirty="0"/>
              <a:t>(128);</a:t>
            </a:r>
          </a:p>
          <a:p>
            <a:pPr lvl="1"/>
            <a:r>
              <a:rPr lang="ko-KR" altLang="en-US" dirty="0" smtClean="0"/>
              <a:t>키 생성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err="1"/>
              <a:t>SecretKey</a:t>
            </a:r>
            <a:r>
              <a:rPr lang="en-US" altLang="ko-KR" dirty="0"/>
              <a:t> key = </a:t>
            </a:r>
            <a:r>
              <a:rPr lang="en-US" altLang="ko-KR" dirty="0" err="1"/>
              <a:t>keyGenerator.generateKey</a:t>
            </a:r>
            <a:r>
              <a:rPr lang="en-US" altLang="ko-KR" dirty="0" smtClean="0"/>
              <a:t>();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97460" y="3140968"/>
            <a:ext cx="694694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/>
              <a:t>KeyGenerator</a:t>
            </a:r>
            <a:r>
              <a:rPr lang="en-US" altLang="ko-KR" dirty="0"/>
              <a:t> </a:t>
            </a:r>
            <a:r>
              <a:rPr lang="en-US" altLang="ko-KR" dirty="0" err="1"/>
              <a:t>keyGenerator</a:t>
            </a:r>
            <a:r>
              <a:rPr lang="en-US" altLang="ko-KR" dirty="0"/>
              <a:t> = </a:t>
            </a:r>
            <a:r>
              <a:rPr lang="en-US" altLang="ko-KR" dirty="0" err="1"/>
              <a:t>KeyGenerator.getInstance</a:t>
            </a:r>
            <a:r>
              <a:rPr lang="en-US" altLang="ko-KR" dirty="0"/>
              <a:t>("AES");</a:t>
            </a:r>
          </a:p>
          <a:p>
            <a:r>
              <a:rPr lang="en-US" altLang="ko-KR" dirty="0" err="1"/>
              <a:t>keyGenerator.init</a:t>
            </a:r>
            <a:r>
              <a:rPr lang="en-US" altLang="ko-KR" dirty="0"/>
              <a:t>(128);</a:t>
            </a:r>
          </a:p>
          <a:p>
            <a:r>
              <a:rPr lang="en-US" altLang="ko-KR" dirty="0" err="1"/>
              <a:t>SecretKey</a:t>
            </a:r>
            <a:r>
              <a:rPr lang="en-US" altLang="ko-KR" dirty="0"/>
              <a:t> key = </a:t>
            </a:r>
            <a:r>
              <a:rPr lang="en-US" altLang="ko-KR" dirty="0" err="1"/>
              <a:t>keyGenerator.generateKey</a:t>
            </a:r>
            <a:r>
              <a:rPr lang="en-US" altLang="ko-KR" dirty="0"/>
              <a:t>();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비밀키의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비밀키는 </a:t>
            </a:r>
            <a:r>
              <a:rPr lang="ko-KR" altLang="en-US" dirty="0"/>
              <a:t>알고리즘에 따라 키 길이가 다르다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 smtClean="0"/>
              <a:t>자바에서는 사용자가 키 길이를 별도로 제시하지 않아도 선택한 알고리즘에 필요한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생성하여 준다</a:t>
            </a:r>
            <a:r>
              <a:rPr lang="en-US" altLang="ko-KR" b="1" dirty="0" smtClean="0"/>
              <a:t>.</a:t>
            </a:r>
          </a:p>
          <a:p>
            <a:r>
              <a:rPr lang="ko-KR" altLang="en-US" dirty="0" smtClean="0"/>
              <a:t>필요하면 </a:t>
            </a:r>
            <a:r>
              <a:rPr lang="ko-KR" altLang="en-US" dirty="0"/>
              <a:t>특정한 알고리즘을 사용하여 키를 생성하도록 </a:t>
            </a:r>
            <a:r>
              <a:rPr lang="ko-KR" altLang="en-US" dirty="0" smtClean="0"/>
              <a:t>설정할 수도 </a:t>
            </a:r>
            <a:r>
              <a:rPr lang="ko-KR" altLang="en-US" dirty="0"/>
              <a:t>있다</a:t>
            </a:r>
            <a:r>
              <a:rPr lang="en-US" altLang="ko-KR" dirty="0"/>
              <a:t>. (</a:t>
            </a:r>
            <a:r>
              <a:rPr lang="en-US" altLang="ko-KR" dirty="0" err="1"/>
              <a:t>init</a:t>
            </a:r>
            <a:r>
              <a:rPr lang="en-US" altLang="ko-KR" dirty="0"/>
              <a:t> </a:t>
            </a:r>
            <a:r>
              <a:rPr lang="ko-KR" altLang="en-US" dirty="0" err="1"/>
              <a:t>메소드</a:t>
            </a:r>
            <a:r>
              <a:rPr lang="ko-KR" altLang="en-US" dirty="0"/>
              <a:t> 이용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keySize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SecureRandom</a:t>
            </a:r>
            <a:r>
              <a:rPr lang="en-US" altLang="ko-KR" dirty="0"/>
              <a:t> random)</a:t>
            </a:r>
          </a:p>
          <a:p>
            <a:pPr lvl="1"/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keySize</a:t>
            </a:r>
            <a:r>
              <a:rPr lang="en-US" altLang="ko-KR" dirty="0"/>
              <a:t>, </a:t>
            </a:r>
            <a:r>
              <a:rPr lang="en-US" altLang="ko-KR" dirty="0" err="1" smtClean="0"/>
              <a:t>SecureRandom</a:t>
            </a:r>
            <a:r>
              <a:rPr lang="en-US" altLang="ko-KR" dirty="0" smtClean="0"/>
              <a:t> </a:t>
            </a:r>
            <a:r>
              <a:rPr lang="en-US" altLang="ko-KR" dirty="0"/>
              <a:t>random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93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키생성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389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62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KeySpec</a:t>
            </a:r>
            <a:r>
              <a:rPr lang="en-US" altLang="ko-KR" dirty="0" smtClean="0"/>
              <a:t> </a:t>
            </a:r>
            <a:r>
              <a:rPr lang="ko-KR" altLang="en-US" dirty="0"/>
              <a:t>변환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KeySpec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변환이 필요한 경우 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파일로 저장된 </a:t>
            </a:r>
            <a:r>
              <a:rPr lang="ko-KR" altLang="en-US" dirty="0"/>
              <a:t>키를 불러와서 </a:t>
            </a:r>
            <a:r>
              <a:rPr lang="ko-KR" altLang="en-US" dirty="0" smtClean="0"/>
              <a:t>사용하는 경우 </a:t>
            </a:r>
            <a:r>
              <a:rPr lang="en-US" altLang="ko-KR" dirty="0" smtClean="0"/>
              <a:t>(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저장할 경우에는 </a:t>
            </a:r>
            <a:r>
              <a:rPr lang="en-US" altLang="ko-KR" dirty="0"/>
              <a:t>byte array </a:t>
            </a:r>
            <a:r>
              <a:rPr lang="ko-KR" altLang="en-US" dirty="0"/>
              <a:t>형태로 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난수를</a:t>
            </a:r>
            <a:r>
              <a:rPr lang="ko-KR" altLang="en-US" dirty="0" smtClean="0"/>
              <a:t> 생성하여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비밀키로 사용하려고 하는 경우  </a:t>
            </a:r>
            <a:endParaRPr lang="en-US" altLang="ko-KR" dirty="0" smtClean="0"/>
          </a:p>
          <a:p>
            <a:r>
              <a:rPr lang="en-US" altLang="ko-KR" b="1" dirty="0" err="1" smtClean="0"/>
              <a:t>javax.crypto.spec.SecretKeySpec</a:t>
            </a:r>
            <a:r>
              <a:rPr lang="en-US" altLang="ko-KR" b="1" dirty="0" smtClean="0"/>
              <a:t> </a:t>
            </a:r>
            <a:r>
              <a:rPr lang="ko-KR" altLang="en-US" dirty="0"/>
              <a:t>엔진을 사용</a:t>
            </a:r>
          </a:p>
          <a:p>
            <a:pPr lvl="1"/>
            <a:r>
              <a:rPr lang="en-US" altLang="ko-KR" dirty="0" smtClean="0"/>
              <a:t>public</a:t>
            </a:r>
            <a:r>
              <a:rPr lang="en-US" altLang="ko-KR" dirty="0"/>
              <a:t> </a:t>
            </a:r>
            <a:r>
              <a:rPr lang="en-US" altLang="ko-KR" dirty="0" err="1"/>
              <a:t>SecretKeySpec</a:t>
            </a:r>
            <a:r>
              <a:rPr lang="en-US" altLang="ko-KR" dirty="0"/>
              <a:t>(byte[] key, String algorithm</a:t>
            </a:r>
            <a:r>
              <a:rPr lang="en-US" altLang="ko-KR" dirty="0" smtClean="0"/>
              <a:t>) 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주어진 </a:t>
            </a:r>
            <a:r>
              <a:rPr lang="en-US" altLang="ko-KR" dirty="0" smtClean="0"/>
              <a:t>byte array</a:t>
            </a:r>
            <a:r>
              <a:rPr lang="ko-KR" altLang="en-US" dirty="0" smtClean="0"/>
              <a:t>로부터 주어진 알고리즘에 맞는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구성함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532927"/>
            <a:ext cx="633808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SecureRandom</a:t>
            </a:r>
            <a:r>
              <a:rPr lang="en-US" altLang="ko-KR" dirty="0"/>
              <a:t> random = new </a:t>
            </a:r>
            <a:r>
              <a:rPr lang="en-US" altLang="ko-KR" dirty="0" err="1"/>
              <a:t>SecureRandom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byte[] </a:t>
            </a:r>
            <a:r>
              <a:rPr lang="en-US" altLang="ko-KR" dirty="0" err="1"/>
              <a:t>keyData</a:t>
            </a:r>
            <a:r>
              <a:rPr lang="en-US" altLang="ko-KR" dirty="0"/>
              <a:t> = new byte[16];</a:t>
            </a:r>
          </a:p>
          <a:p>
            <a:r>
              <a:rPr lang="en-US" altLang="ko-KR" dirty="0" err="1"/>
              <a:t>random.nextBytes</a:t>
            </a:r>
            <a:r>
              <a:rPr lang="en-US" altLang="ko-KR" dirty="0"/>
              <a:t>(</a:t>
            </a:r>
            <a:r>
              <a:rPr lang="en-US" altLang="ko-KR" dirty="0" err="1"/>
              <a:t>keyData</a:t>
            </a:r>
            <a:r>
              <a:rPr lang="en-US" altLang="ko-KR" dirty="0"/>
              <a:t>);</a:t>
            </a:r>
          </a:p>
          <a:p>
            <a:r>
              <a:rPr lang="en-US" altLang="ko-KR" dirty="0" err="1"/>
              <a:t>SecretKey</a:t>
            </a:r>
            <a:r>
              <a:rPr lang="en-US" altLang="ko-KR" dirty="0"/>
              <a:t> </a:t>
            </a:r>
            <a:r>
              <a:rPr lang="en-US" altLang="ko-KR" dirty="0" err="1"/>
              <a:t>secretKey</a:t>
            </a:r>
            <a:r>
              <a:rPr lang="en-US" altLang="ko-KR" dirty="0"/>
              <a:t> = new </a:t>
            </a:r>
            <a:r>
              <a:rPr lang="en-US" altLang="ko-KR" dirty="0" err="1"/>
              <a:t>SecretKeySpec</a:t>
            </a:r>
            <a:r>
              <a:rPr lang="en-US" altLang="ko-KR" dirty="0"/>
              <a:t>(</a:t>
            </a:r>
            <a:r>
              <a:rPr lang="en-US" altLang="ko-KR" dirty="0" err="1"/>
              <a:t>keyData</a:t>
            </a:r>
            <a:r>
              <a:rPr lang="en-US" altLang="ko-KR" dirty="0"/>
              <a:t>, "AES");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29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비밀키를</a:t>
            </a:r>
            <a:r>
              <a:rPr lang="ko-KR" altLang="en-US" dirty="0" smtClean="0"/>
              <a:t> 파일로 저장하기</a:t>
            </a:r>
            <a:r>
              <a:rPr lang="en-US" altLang="ko-KR" dirty="0" smtClean="0"/>
              <a:t>/</a:t>
            </a:r>
            <a:r>
              <a:rPr lang="ko-KR" altLang="en-US" dirty="0" smtClean="0"/>
              <a:t>읽어오기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964" y="1875596"/>
            <a:ext cx="7697492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KeyGenerator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keyGenerator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KeyGenerator.getInstance</a:t>
            </a:r>
            <a:r>
              <a:rPr lang="en-US" altLang="ko-KR" sz="1600" dirty="0"/>
              <a:t>("AES");</a:t>
            </a:r>
          </a:p>
          <a:p>
            <a:r>
              <a:rPr lang="en-US" altLang="ko-KR" sz="1600" dirty="0" err="1"/>
              <a:t>keyGenerator.init</a:t>
            </a:r>
            <a:r>
              <a:rPr lang="en-US" altLang="ko-KR" sz="1600" dirty="0"/>
              <a:t>(128);</a:t>
            </a:r>
          </a:p>
          <a:p>
            <a:r>
              <a:rPr lang="en-US" altLang="ko-KR" sz="1600" dirty="0" err="1"/>
              <a:t>SecretKey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keyGenerator.generateKey</a:t>
            </a:r>
            <a:r>
              <a:rPr lang="en-US" altLang="ko-KR" sz="1600" dirty="0" smtClean="0"/>
              <a:t>();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byte[] </a:t>
            </a:r>
            <a:r>
              <a:rPr lang="en-US" altLang="ko-KR" sz="1600" dirty="0" err="1"/>
              <a:t>keyData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secretKey.getEncoded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("Algorithm : " + </a:t>
            </a:r>
            <a:r>
              <a:rPr lang="en-US" altLang="ko-KR" sz="1600" dirty="0" err="1"/>
              <a:t>secretKey.getAlgorithm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("Format : " + </a:t>
            </a:r>
            <a:r>
              <a:rPr lang="en-US" altLang="ko-KR" sz="1600" dirty="0" err="1"/>
              <a:t>secretKey.getFormat</a:t>
            </a:r>
            <a:r>
              <a:rPr lang="en-US" altLang="ko-KR" sz="1600" dirty="0" smtClean="0"/>
              <a:t>());</a:t>
            </a:r>
          </a:p>
          <a:p>
            <a:endParaRPr lang="en-US" altLang="ko-KR" sz="1600" dirty="0"/>
          </a:p>
          <a:p>
            <a:r>
              <a:rPr lang="en-US" altLang="ko-KR" sz="1600" dirty="0"/>
              <a:t>File </a:t>
            </a:r>
            <a:r>
              <a:rPr lang="en-US" altLang="ko-KR" sz="1600" dirty="0" err="1"/>
              <a:t>keyFile</a:t>
            </a:r>
            <a:r>
              <a:rPr lang="en-US" altLang="ko-KR" sz="1600" dirty="0"/>
              <a:t> = new File("</a:t>
            </a:r>
            <a:r>
              <a:rPr lang="en-US" altLang="ko-KR" sz="1600" dirty="0" err="1"/>
              <a:t>secretKey.raw</a:t>
            </a:r>
            <a:r>
              <a:rPr lang="en-US" altLang="ko-KR" sz="1600" dirty="0"/>
              <a:t>");</a:t>
            </a:r>
          </a:p>
          <a:p>
            <a:r>
              <a:rPr lang="en-US" altLang="ko-KR" sz="1600" dirty="0" err="1"/>
              <a:t>OutputStream</a:t>
            </a:r>
            <a:r>
              <a:rPr lang="en-US" altLang="ko-KR" sz="1600" dirty="0"/>
              <a:t> out = new </a:t>
            </a:r>
            <a:r>
              <a:rPr lang="en-US" altLang="ko-KR" sz="1600" dirty="0" err="1"/>
              <a:t>BufferedOutputStream</a:t>
            </a:r>
            <a:r>
              <a:rPr lang="en-US" altLang="ko-KR" sz="1600" dirty="0"/>
              <a:t>(new </a:t>
            </a:r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keyFile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/>
              <a:t>try {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out.write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keyData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} finally {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out.close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3397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 </a:t>
            </a:r>
            <a:r>
              <a:rPr lang="ko-KR" altLang="en-US" dirty="0" smtClean="0"/>
              <a:t>소개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알고리즘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운영모드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패딩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/>
              <a:t>3. Cipher </a:t>
            </a:r>
            <a:r>
              <a:rPr lang="ko-KR" altLang="en-US" dirty="0"/>
              <a:t>클래스를 이용한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 </a:t>
            </a:r>
            <a:endParaRPr lang="en-US" altLang="ko-KR" dirty="0" smtClean="0"/>
          </a:p>
          <a:p>
            <a:r>
              <a:rPr lang="en-US" altLang="ko-KR" dirty="0"/>
              <a:t>4. </a:t>
            </a:r>
            <a:r>
              <a:rPr lang="en-US" altLang="ko-KR" dirty="0" err="1"/>
              <a:t>CipherStream</a:t>
            </a:r>
            <a:r>
              <a:rPr lang="en-US" altLang="ko-KR" dirty="0"/>
              <a:t> </a:t>
            </a:r>
            <a:r>
              <a:rPr lang="ko-KR" altLang="en-US" dirty="0" smtClean="0"/>
              <a:t>클래스를 이용한 </a:t>
            </a:r>
            <a:r>
              <a:rPr lang="ko-KR" altLang="en-US" dirty="0" smtClean="0"/>
              <a:t>파일 </a:t>
            </a:r>
            <a:r>
              <a:rPr lang="ko-KR" altLang="en-US" dirty="0"/>
              <a:t>암호화</a:t>
            </a:r>
            <a:r>
              <a:rPr lang="en-US" altLang="ko-KR" dirty="0"/>
              <a:t>/</a:t>
            </a:r>
            <a:r>
              <a:rPr lang="ko-KR" altLang="en-US" dirty="0" err="1" smtClean="0"/>
              <a:t>복호화</a:t>
            </a:r>
            <a:endParaRPr lang="en-US" altLang="ko-KR" dirty="0" smtClean="0"/>
          </a:p>
          <a:p>
            <a:r>
              <a:rPr lang="en-US" altLang="ko-KR" dirty="0"/>
              <a:t>5. 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대칭키암호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Cipher </a:t>
            </a:r>
            <a:r>
              <a:rPr lang="ko-KR" altLang="en-US" dirty="0" smtClean="0"/>
              <a:t>클래스를 이용한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Cipher </a:t>
            </a:r>
            <a:r>
              <a:rPr lang="ko-KR" altLang="en-US" dirty="0" smtClean="0"/>
              <a:t>엔진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b="1" dirty="0"/>
              <a:t>Cipher </a:t>
            </a:r>
            <a:r>
              <a:rPr lang="ko-KR" altLang="en-US" dirty="0"/>
              <a:t>엔진은 비밀키 방식의 암호화</a:t>
            </a:r>
            <a:r>
              <a:rPr lang="en-US" altLang="ko-KR" b="1" dirty="0"/>
              <a:t>/</a:t>
            </a:r>
            <a:r>
              <a:rPr lang="ko-KR" altLang="en-US" dirty="0" err="1"/>
              <a:t>복호화를</a:t>
            </a:r>
            <a:r>
              <a:rPr lang="ko-KR" altLang="en-US" dirty="0"/>
              <a:t> 하기 위해 사용된다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/>
              <a:t>이 엔진을 사용하기 위해서는 먼저 사용할 알고리즘을 지정하여야 한다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때 알고리즘 이름 뿐만 아니라 암호화 모드</a:t>
            </a:r>
            <a:r>
              <a:rPr lang="en-US" altLang="ko-KR" b="1" dirty="0"/>
              <a:t>, </a:t>
            </a:r>
            <a:r>
              <a:rPr lang="ko-KR" altLang="en-US" dirty="0"/>
              <a:t>채우기 방식을 </a:t>
            </a:r>
            <a:r>
              <a:rPr lang="ko-KR" altLang="en-US" dirty="0" smtClean="0"/>
              <a:t>함께 지정할 </a:t>
            </a:r>
            <a:r>
              <a:rPr lang="ko-KR" altLang="en-US" dirty="0"/>
              <a:t>수 있다</a:t>
            </a:r>
            <a:r>
              <a:rPr lang="en-US" altLang="ko-KR" b="1" dirty="0"/>
              <a:t>.</a:t>
            </a:r>
          </a:p>
          <a:p>
            <a:pPr lvl="1"/>
            <a:r>
              <a:rPr lang="ko-KR" altLang="en-US" dirty="0" smtClean="0"/>
              <a:t>암호화 </a:t>
            </a:r>
            <a:r>
              <a:rPr lang="ko-KR" altLang="en-US" dirty="0"/>
              <a:t>모드와 채우기 방식을 지정하지 않으면 </a:t>
            </a:r>
            <a:r>
              <a:rPr lang="ko-KR" altLang="en-US" dirty="0" smtClean="0"/>
              <a:t>제공자에 의해 </a:t>
            </a:r>
            <a:r>
              <a:rPr lang="ko-KR" altLang="en-US" dirty="0"/>
              <a:t>결정된 모드와 채우기 방식으로 암호화가 이루어진다</a:t>
            </a:r>
            <a:r>
              <a:rPr lang="en-US" altLang="ko-KR" b="1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869160"/>
            <a:ext cx="484126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Cipher </a:t>
            </a:r>
            <a:r>
              <a:rPr lang="en-US" altLang="ko-KR" sz="1600" b="1" dirty="0" err="1"/>
              <a:t>DESCipher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Cipher.getInstance</a:t>
            </a:r>
            <a:r>
              <a:rPr lang="en-US" altLang="ko-KR" sz="1600" b="1" dirty="0"/>
              <a:t>("DES</a:t>
            </a:r>
            <a:r>
              <a:rPr lang="en-US" altLang="ko-KR" sz="1600" b="1" dirty="0" smtClean="0"/>
              <a:t>");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53717" y="5589240"/>
            <a:ext cx="676044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Cipher </a:t>
            </a:r>
            <a:r>
              <a:rPr lang="en-US" altLang="ko-KR" sz="1600" b="1" dirty="0" err="1"/>
              <a:t>DESCipher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Cipher.getInstance</a:t>
            </a:r>
            <a:r>
              <a:rPr lang="en-US" altLang="ko-KR" sz="1600" b="1" dirty="0"/>
              <a:t>("DES/CBC/PKCS5Padding");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00965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Cipher </a:t>
            </a:r>
            <a:r>
              <a:rPr lang="ko-KR" altLang="en-US" dirty="0"/>
              <a:t>엔진</a:t>
            </a:r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객체의 초기화 </a:t>
            </a:r>
            <a:endParaRPr lang="en-US" altLang="ko-KR" dirty="0" smtClean="0"/>
          </a:p>
          <a:p>
            <a:pPr lvl="1"/>
            <a:r>
              <a:rPr lang="en-US" altLang="ko-KR" b="1" dirty="0"/>
              <a:t>public void </a:t>
            </a:r>
            <a:r>
              <a:rPr lang="en-US" altLang="ko-KR" b="1" dirty="0" err="1"/>
              <a:t>init</a:t>
            </a:r>
            <a:r>
              <a:rPr lang="en-US" altLang="ko-KR" b="1" dirty="0"/>
              <a:t>(</a:t>
            </a: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opmode</a:t>
            </a:r>
            <a:r>
              <a:rPr lang="en-US" altLang="ko-KR" b="1" dirty="0"/>
              <a:t>, Key key)</a:t>
            </a:r>
            <a:endParaRPr lang="en-US" altLang="ko-KR" dirty="0" smtClean="0"/>
          </a:p>
          <a:p>
            <a:r>
              <a:rPr lang="en-US" altLang="ko-KR" dirty="0" smtClean="0"/>
              <a:t>Cipher </a:t>
            </a:r>
            <a:r>
              <a:rPr lang="ko-KR" altLang="en-US" dirty="0" smtClean="0"/>
              <a:t>엔진의 동작모드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opmode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b="1" dirty="0" err="1"/>
              <a:t>Cipher.ENCRYPT_MODE</a:t>
            </a:r>
            <a:r>
              <a:rPr lang="en-US" altLang="ko-KR" b="1" dirty="0"/>
              <a:t>: </a:t>
            </a:r>
            <a:r>
              <a:rPr lang="ko-KR" altLang="en-US" dirty="0"/>
              <a:t>암호화 연산을 사용하고자 할 때</a:t>
            </a:r>
          </a:p>
          <a:p>
            <a:pPr lvl="1"/>
            <a:r>
              <a:rPr lang="en-US" altLang="ko-KR" b="1" dirty="0" err="1"/>
              <a:t>Cipher.DECRYPT_MODE</a:t>
            </a:r>
            <a:r>
              <a:rPr lang="en-US" altLang="ko-KR" b="1" dirty="0"/>
              <a:t>: </a:t>
            </a:r>
            <a:r>
              <a:rPr lang="ko-KR" altLang="en-US" dirty="0" err="1"/>
              <a:t>복호화</a:t>
            </a:r>
            <a:r>
              <a:rPr lang="ko-KR" altLang="en-US" dirty="0"/>
              <a:t> 연산을 사용하고자 할 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359092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5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채우기 </a:t>
            </a:r>
            <a:r>
              <a:rPr lang="en-US" altLang="ko-KR" dirty="0" smtClean="0"/>
              <a:t>(padding)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채우기 </a:t>
            </a:r>
            <a:endParaRPr lang="en-US" altLang="ko-KR" b="1" dirty="0" smtClean="0"/>
          </a:p>
          <a:p>
            <a:pPr lvl="1"/>
            <a:r>
              <a:rPr lang="ko-KR" altLang="en-US" dirty="0"/>
              <a:t>블록 암호 방식에서는 마지막 블록을 완전 블록으로 만들기 </a:t>
            </a:r>
            <a:r>
              <a:rPr lang="ko-KR" altLang="en-US" dirty="0" smtClean="0"/>
              <a:t>위해 채우기가 </a:t>
            </a:r>
            <a:r>
              <a:rPr lang="ko-KR" altLang="en-US" dirty="0"/>
              <a:t>필요하다</a:t>
            </a:r>
            <a:r>
              <a:rPr lang="en-US" altLang="ko-KR" b="1" dirty="0" smtClean="0"/>
              <a:t>.</a:t>
            </a:r>
          </a:p>
          <a:p>
            <a:pPr lvl="1"/>
            <a:r>
              <a:rPr lang="en-US" altLang="ko-KR" b="1" dirty="0" smtClean="0"/>
              <a:t>JCE</a:t>
            </a:r>
            <a:r>
              <a:rPr lang="ko-KR" altLang="en-US" dirty="0"/>
              <a:t>는 </a:t>
            </a:r>
            <a:r>
              <a:rPr lang="en-US" altLang="ko-KR" b="1" dirty="0"/>
              <a:t>4</a:t>
            </a:r>
            <a:r>
              <a:rPr lang="ko-KR" altLang="en-US" dirty="0"/>
              <a:t>가지 채우기 방법을 </a:t>
            </a:r>
            <a:r>
              <a:rPr lang="ko-KR" altLang="en-US" dirty="0" smtClean="0"/>
              <a:t>제공</a:t>
            </a:r>
            <a:endParaRPr lang="en-US" altLang="ko-KR" b="1" dirty="0"/>
          </a:p>
          <a:p>
            <a:pPr lvl="2"/>
            <a:r>
              <a:rPr lang="en-US" altLang="ko-KR" b="1" dirty="0"/>
              <a:t>none: </a:t>
            </a:r>
            <a:r>
              <a:rPr lang="ko-KR" altLang="en-US" dirty="0"/>
              <a:t>사용자가 완전 블록임을 보장해 주어야 한다</a:t>
            </a:r>
            <a:r>
              <a:rPr lang="en-US" altLang="ko-KR" b="1" dirty="0"/>
              <a:t>.</a:t>
            </a:r>
          </a:p>
          <a:p>
            <a:pPr lvl="2"/>
            <a:r>
              <a:rPr lang="en-US" altLang="ko-KR" b="1" dirty="0"/>
              <a:t>PKCS5Padding</a:t>
            </a:r>
          </a:p>
          <a:p>
            <a:pPr lvl="2"/>
            <a:r>
              <a:rPr lang="en-US" altLang="ko-KR" b="1" dirty="0"/>
              <a:t>SSL3Padding (</a:t>
            </a:r>
            <a:r>
              <a:rPr lang="ko-KR" altLang="en-US" dirty="0"/>
              <a:t>예약만 되어 있고</a:t>
            </a:r>
            <a:r>
              <a:rPr lang="en-US" altLang="ko-KR" b="1" dirty="0"/>
              <a:t>, </a:t>
            </a:r>
            <a:r>
              <a:rPr lang="ko-KR" altLang="en-US" dirty="0"/>
              <a:t>실제 구현되어 있지 않음</a:t>
            </a:r>
            <a:r>
              <a:rPr lang="en-US" altLang="ko-KR" b="1" dirty="0"/>
              <a:t>)</a:t>
            </a:r>
          </a:p>
          <a:p>
            <a:pPr lvl="2"/>
            <a:r>
              <a:rPr lang="en-US" altLang="ko-KR" b="1" dirty="0" err="1" smtClean="0"/>
              <a:t>OAEPWith</a:t>
            </a:r>
            <a:r>
              <a:rPr lang="en-US" altLang="ko-KR" b="1" dirty="0" smtClean="0"/>
              <a:t>&lt;digest&gt;And&lt;</a:t>
            </a:r>
            <a:r>
              <a:rPr lang="en-US" altLang="ko-KR" b="1" dirty="0" err="1" smtClean="0"/>
              <a:t>mgf</a:t>
            </a:r>
            <a:r>
              <a:rPr lang="en-US" altLang="ko-KR" b="1" dirty="0" smtClean="0"/>
              <a:t>&gt;Padding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1026" name="Picture 2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4608512" cy="25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5468" y="5445224"/>
            <a:ext cx="17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ko-KR" b="1" dirty="0" smtClean="0"/>
              <a:t>PKCS5Padding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131204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912"/>
            <a:ext cx="8064896" cy="64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51356"/>
            <a:ext cx="196233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채우기 </a:t>
            </a:r>
            <a:r>
              <a:rPr lang="en-US" altLang="ko-KR" dirty="0"/>
              <a:t>(padding)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40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암호화 </a:t>
            </a:r>
            <a:r>
              <a:rPr lang="ko-KR" altLang="en-US" dirty="0" smtClean="0"/>
              <a:t>운</a:t>
            </a:r>
            <a:r>
              <a:rPr lang="ko-KR" altLang="en-US" dirty="0"/>
              <a:t>영</a:t>
            </a:r>
            <a:r>
              <a:rPr lang="ko-KR" altLang="en-US" dirty="0" smtClean="0"/>
              <a:t>모드 </a:t>
            </a:r>
            <a:r>
              <a:rPr lang="en-US" altLang="ko-KR" dirty="0" smtClean="0"/>
              <a:t>(Mode of Operation)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" y="980728"/>
            <a:ext cx="8795425" cy="577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25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암호화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방법</a:t>
            </a:r>
            <a:r>
              <a:rPr lang="en-US" altLang="ko-KR" b="1" dirty="0"/>
              <a:t>1. </a:t>
            </a:r>
            <a:r>
              <a:rPr lang="en-US" altLang="ko-KR" b="1" dirty="0" err="1"/>
              <a:t>doFinal</a:t>
            </a:r>
            <a:r>
              <a:rPr lang="en-US" altLang="ko-KR" b="1" dirty="0"/>
              <a:t>() </a:t>
            </a:r>
            <a:r>
              <a:rPr lang="ko-KR" altLang="en-US" dirty="0" err="1"/>
              <a:t>메소드만</a:t>
            </a:r>
            <a:r>
              <a:rPr lang="ko-KR" altLang="en-US" dirty="0"/>
              <a:t> 호출</a:t>
            </a:r>
          </a:p>
          <a:p>
            <a:pPr lvl="1"/>
            <a:r>
              <a:rPr lang="ko-KR" altLang="en-US" dirty="0"/>
              <a:t>암호화하고자 하는 </a:t>
            </a:r>
            <a:r>
              <a:rPr lang="ko-KR" altLang="en-US" dirty="0" err="1"/>
              <a:t>평문의</a:t>
            </a:r>
            <a:r>
              <a:rPr lang="ko-KR" altLang="en-US" dirty="0"/>
              <a:t> 크기가 작을 경우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방법</a:t>
            </a:r>
            <a:r>
              <a:rPr lang="en-US" altLang="ko-KR" b="1" dirty="0"/>
              <a:t>2.</a:t>
            </a:r>
            <a:r>
              <a:rPr lang="ko-KR" altLang="en-US" dirty="0"/>
              <a:t>일련의 </a:t>
            </a:r>
            <a:r>
              <a:rPr lang="en-US" altLang="ko-KR" b="1" dirty="0"/>
              <a:t>update() </a:t>
            </a:r>
            <a:r>
              <a:rPr lang="ko-KR" altLang="en-US" dirty="0" err="1"/>
              <a:t>메소드를</a:t>
            </a:r>
            <a:r>
              <a:rPr lang="ko-KR" altLang="en-US" dirty="0"/>
              <a:t> 호출한 후에 </a:t>
            </a:r>
            <a:r>
              <a:rPr lang="en-US" altLang="ko-KR" b="1" dirty="0" err="1"/>
              <a:t>doFinal</a:t>
            </a:r>
            <a:r>
              <a:rPr lang="en-US" altLang="ko-KR" b="1" dirty="0"/>
              <a:t>() </a:t>
            </a:r>
            <a:r>
              <a:rPr lang="ko-KR" altLang="en-US" dirty="0" err="1"/>
              <a:t>메소드</a:t>
            </a:r>
            <a:r>
              <a:rPr lang="ko-KR" altLang="en-US" dirty="0"/>
              <a:t> 호출</a:t>
            </a:r>
          </a:p>
          <a:p>
            <a:pPr lvl="1"/>
            <a:r>
              <a:rPr lang="ko-KR" altLang="en-US" dirty="0"/>
              <a:t>암호화하고자 하는 </a:t>
            </a:r>
            <a:r>
              <a:rPr lang="ko-KR" altLang="en-US" dirty="0" err="1"/>
              <a:t>평문의</a:t>
            </a:r>
            <a:r>
              <a:rPr lang="ko-KR" altLang="en-US" dirty="0"/>
              <a:t> 크기가 크거나 나누어져 있을 경우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278613"/>
            <a:ext cx="556767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String plaintext = "This is a secret message!";</a:t>
            </a:r>
          </a:p>
          <a:p>
            <a:r>
              <a:rPr lang="en-US" altLang="ko-KR" sz="1600" b="1" dirty="0"/>
              <a:t>byte[]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 = </a:t>
            </a:r>
            <a:r>
              <a:rPr lang="en-US" altLang="ko-KR" sz="1600" b="1" dirty="0" err="1"/>
              <a:t>cipher.doFinal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plaintext.getBytes</a:t>
            </a:r>
            <a:r>
              <a:rPr lang="en-US" altLang="ko-KR" sz="1600" b="1" dirty="0"/>
              <a:t>());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18942" y="4437112"/>
            <a:ext cx="7845546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byte[]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 = new byte[</a:t>
            </a:r>
            <a:r>
              <a:rPr lang="en-US" altLang="ko-KR" sz="1600" b="1" dirty="0" err="1"/>
              <a:t>cipher.getOutputSize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input.length</a:t>
            </a:r>
            <a:r>
              <a:rPr lang="en-US" altLang="ko-KR" sz="1600" b="1" dirty="0"/>
              <a:t>)];</a:t>
            </a:r>
          </a:p>
          <a:p>
            <a:r>
              <a:rPr lang="en-US" altLang="ko-KR" sz="1600" b="1" dirty="0" err="1"/>
              <a:t>int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 =</a:t>
            </a:r>
          </a:p>
          <a:p>
            <a:r>
              <a:rPr lang="en-US" altLang="ko-KR" sz="1600" b="1" dirty="0" err="1"/>
              <a:t>cipher.update</a:t>
            </a:r>
            <a:r>
              <a:rPr lang="en-US" altLang="ko-KR" sz="1600" b="1" dirty="0"/>
              <a:t>(myByteArray01, 0, myByteArray01.length,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0);</a:t>
            </a:r>
          </a:p>
          <a:p>
            <a:r>
              <a:rPr lang="en-US" altLang="ko-KR" sz="1600" b="1" dirty="0" err="1"/>
              <a:t>ctLength</a:t>
            </a:r>
            <a:r>
              <a:rPr lang="en-US" altLang="ko-KR" sz="1600" b="1" dirty="0"/>
              <a:t> +=</a:t>
            </a:r>
          </a:p>
          <a:p>
            <a:r>
              <a:rPr lang="en-US" altLang="ko-KR" sz="1600" b="1" dirty="0" err="1"/>
              <a:t>cipher.update</a:t>
            </a:r>
            <a:r>
              <a:rPr lang="en-US" altLang="ko-KR" sz="1600" b="1" dirty="0"/>
              <a:t>(myByteArray02, 0, myByteArray02.length, 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b="1" dirty="0" err="1"/>
              <a:t>ctLength</a:t>
            </a:r>
            <a:r>
              <a:rPr lang="en-US" altLang="ko-KR" sz="1600" b="1" dirty="0"/>
              <a:t> += </a:t>
            </a:r>
            <a:r>
              <a:rPr lang="en-US" altLang="ko-KR" sz="1600" b="1" dirty="0" err="1"/>
              <a:t>cipher.doFinal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ciphertext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ctLength</a:t>
            </a:r>
            <a:r>
              <a:rPr lang="en-US" altLang="ko-KR" sz="1600" b="1" dirty="0"/>
              <a:t>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76540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 </a:t>
            </a:r>
            <a:r>
              <a:rPr lang="ko-KR" altLang="en-US" dirty="0" smtClean="0"/>
              <a:t>암호화 예제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1488" y="1916832"/>
            <a:ext cx="6170792" cy="46166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try{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KeyGenerator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kg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("DES");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SecretKey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key = </a:t>
            </a:r>
            <a:r>
              <a:rPr lang="en-US" altLang="ko-KR" sz="1400" dirty="0" err="1"/>
              <a:t>kg.generateKey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SecretKeySpec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SecretKeySpec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key.getEncoded</a:t>
            </a:r>
            <a:r>
              <a:rPr lang="en-US" altLang="ko-KR" sz="1400" dirty="0"/>
              <a:t>(), "DES");</a:t>
            </a:r>
          </a:p>
          <a:p>
            <a:r>
              <a:rPr lang="en-US" altLang="ko-KR" sz="1400" dirty="0" smtClean="0"/>
              <a:t>   Cipher </a:t>
            </a:r>
            <a:r>
              <a:rPr lang="en-US" altLang="ko-KR" sz="1400" dirty="0" err="1"/>
              <a:t>cipher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Cipher.getInstance</a:t>
            </a:r>
            <a:r>
              <a:rPr lang="en-US" altLang="ko-KR" sz="1400" dirty="0"/>
              <a:t>("DES/ECB/PKCS5Padding");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cipher.init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Cipher.ENCRYPT_MODE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String </a:t>
            </a:r>
            <a:r>
              <a:rPr lang="en-US" altLang="ko-KR" sz="1400" dirty="0"/>
              <a:t>plaintext = "This is a secret message!";</a:t>
            </a:r>
          </a:p>
          <a:p>
            <a:r>
              <a:rPr lang="en-US" altLang="ko-KR" sz="1400" dirty="0" smtClean="0"/>
              <a:t>   byte</a:t>
            </a:r>
            <a:r>
              <a:rPr lang="en-US" altLang="ko-KR" sz="1400" dirty="0"/>
              <a:t>[] 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plaintext.getBytes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 smtClean="0"/>
              <a:t>   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ciphertext.length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++){</a:t>
            </a:r>
          </a:p>
          <a:p>
            <a:r>
              <a:rPr lang="en-US" altLang="ko-KR" sz="1400" dirty="0" smtClean="0"/>
              <a:t>      </a:t>
            </a:r>
            <a:r>
              <a:rPr lang="en-US" altLang="ko-KR" sz="1400" dirty="0" err="1" smtClean="0"/>
              <a:t>System.out.printf</a:t>
            </a:r>
            <a:r>
              <a:rPr lang="en-US" altLang="ko-KR" sz="1400" dirty="0"/>
              <a:t>("%02X ", 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]);</a:t>
            </a:r>
          </a:p>
          <a:p>
            <a:r>
              <a:rPr lang="en-US" altLang="ko-KR" sz="1400" dirty="0" smtClean="0"/>
              <a:t>   }</a:t>
            </a:r>
            <a:endParaRPr lang="en-US" altLang="ko-KR" sz="1400" dirty="0"/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cipher.init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Cipher.DECRYPT_MODE,keySpec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byte</a:t>
            </a:r>
            <a:r>
              <a:rPr lang="en-US" altLang="ko-KR" sz="1400" dirty="0"/>
              <a:t>[] </a:t>
            </a:r>
            <a:r>
              <a:rPr lang="en-US" altLang="ko-KR" sz="1400" dirty="0" err="1"/>
              <a:t>cleartext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cipher.doFinal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ciphertext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   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cleartext.length</a:t>
            </a:r>
            <a:r>
              <a:rPr lang="en-US" altLang="ko-KR" sz="1400" dirty="0"/>
              <a:t>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++){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((char)</a:t>
            </a:r>
            <a:r>
              <a:rPr lang="en-US" altLang="ko-KR" sz="1400" dirty="0" err="1"/>
              <a:t>cleartext</a:t>
            </a:r>
            <a:r>
              <a:rPr lang="en-US" altLang="ko-KR" sz="1400" dirty="0"/>
              <a:t>[</a:t>
            </a:r>
            <a:r>
              <a:rPr lang="en-US" altLang="ko-KR" sz="1400" dirty="0" err="1"/>
              <a:t>i</a:t>
            </a:r>
            <a:r>
              <a:rPr lang="en-US" altLang="ko-KR" sz="1400" dirty="0"/>
              <a:t>]);</a:t>
            </a:r>
          </a:p>
          <a:p>
            <a:r>
              <a:rPr lang="en-US" altLang="ko-KR" sz="1400" dirty="0" smtClean="0"/>
              <a:t>   }</a:t>
            </a:r>
            <a:endParaRPr lang="en-US" altLang="ko-KR" sz="1400" dirty="0"/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catch(){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SymEncryption.java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9358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AES</a:t>
            </a:r>
            <a:r>
              <a:rPr lang="ko-KR" altLang="en-US" dirty="0" smtClean="0"/>
              <a:t> 암호화</a:t>
            </a:r>
            <a:r>
              <a:rPr lang="en-US" altLang="ko-KR" dirty="0" smtClean="0"/>
              <a:t> </a:t>
            </a:r>
            <a:r>
              <a:rPr lang="ko-KR" altLang="en-US" dirty="0"/>
              <a:t>예</a:t>
            </a:r>
            <a:r>
              <a:rPr lang="ko-KR" altLang="en-US" dirty="0" smtClean="0"/>
              <a:t>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AESTest.java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7126695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AES </a:t>
            </a:r>
            <a:r>
              <a:rPr lang="ko-KR" altLang="en-US" dirty="0"/>
              <a:t>암호화 테스트</a:t>
            </a:r>
          </a:p>
          <a:p>
            <a:r>
              <a:rPr lang="ko-KR" altLang="en-US" dirty="0"/>
              <a:t>비밀키</a:t>
            </a:r>
            <a:r>
              <a:rPr lang="en-US" altLang="ko-KR" dirty="0"/>
              <a:t>: 2b37e20db0df7bdee53fb26a846d7677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128 bits</a:t>
            </a:r>
          </a:p>
          <a:p>
            <a:r>
              <a:rPr lang="ko-KR" altLang="en-US" dirty="0" err="1"/>
              <a:t>평문</a:t>
            </a:r>
            <a:r>
              <a:rPr lang="en-US" altLang="ko-KR" dirty="0"/>
              <a:t>: 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암호문</a:t>
            </a:r>
            <a:r>
              <a:rPr lang="en-US" altLang="ko-KR" dirty="0"/>
              <a:t>: </a:t>
            </a:r>
            <a:r>
              <a:rPr lang="en-US" altLang="ko-KR" dirty="0" smtClean="0"/>
              <a:t>cb00d7e6d3dfc950896ea1aefbb1f1edfb9eac43da4cdc1790</a:t>
            </a:r>
            <a:br>
              <a:rPr lang="en-US" altLang="ko-KR" dirty="0" smtClean="0"/>
            </a:br>
            <a:r>
              <a:rPr lang="en-US" altLang="ko-KR" dirty="0" smtClean="0"/>
              <a:t>135c09c31cd9343e15ba6a720394b033b8114de85199e4</a:t>
            </a:r>
            <a:endParaRPr lang="en-US" altLang="ko-KR" dirty="0"/>
          </a:p>
          <a:p>
            <a:r>
              <a:rPr lang="ko-KR" altLang="en-US" dirty="0" err="1"/>
              <a:t>복호문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9923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AES/CBC</a:t>
            </a:r>
            <a:r>
              <a:rPr lang="ko-KR" altLang="en-US" dirty="0" smtClean="0"/>
              <a:t>모드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AESCBCTest.java</a:t>
            </a:r>
          </a:p>
          <a:p>
            <a:pPr lvl="1"/>
            <a:r>
              <a:rPr lang="ko-KR" altLang="en-US" dirty="0"/>
              <a:t>초기벡터</a:t>
            </a:r>
            <a:r>
              <a:rPr lang="en-US" altLang="ko-KR" dirty="0"/>
              <a:t> IV </a:t>
            </a:r>
            <a:r>
              <a:rPr lang="ko-KR" altLang="en-US" dirty="0"/>
              <a:t>생성 필요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276872"/>
            <a:ext cx="6364948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IV </a:t>
            </a:r>
            <a:r>
              <a:rPr lang="ko-KR" altLang="en-US" sz="1600" dirty="0"/>
              <a:t>생성</a:t>
            </a:r>
          </a:p>
          <a:p>
            <a:r>
              <a:rPr lang="en-US" altLang="ko-KR" sz="1600" dirty="0" err="1"/>
              <a:t>SecureRandom</a:t>
            </a:r>
            <a:r>
              <a:rPr lang="en-US" altLang="ko-KR" sz="1600" dirty="0"/>
              <a:t> random = new </a:t>
            </a:r>
            <a:r>
              <a:rPr lang="en-US" altLang="ko-KR" sz="1600" dirty="0" err="1"/>
              <a:t>SecureRandom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/>
              <a:t>byte[] 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 = new byte[16]; // 128 bit</a:t>
            </a:r>
          </a:p>
          <a:p>
            <a:r>
              <a:rPr lang="en-US" altLang="ko-KR" sz="1600" dirty="0" err="1"/>
              <a:t>random.nextBytes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IvParameterSpec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ivParameterSpec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IvParameterSpec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ivData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Charset </a:t>
            </a:r>
            <a:r>
              <a:rPr lang="en-US" altLang="ko-KR" sz="1600" dirty="0" err="1"/>
              <a:t>charset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Charset.</a:t>
            </a:r>
            <a:r>
              <a:rPr lang="en-US" altLang="ko-KR" sz="1600" i="1" dirty="0" err="1"/>
              <a:t>forName</a:t>
            </a:r>
            <a:r>
              <a:rPr lang="en-US" altLang="ko-KR" sz="1600" i="1" dirty="0"/>
              <a:t>("UTF-8");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149080"/>
            <a:ext cx="709181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public static byte[] encrypt(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secretKey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IvParameterSpec</a:t>
            </a:r>
            <a:endParaRPr lang="en-US" altLang="ko-KR" sz="1600" dirty="0"/>
          </a:p>
          <a:p>
            <a:pPr lvl="1"/>
            <a:r>
              <a:rPr lang="en-US" altLang="ko-KR" sz="1600" dirty="0" err="1"/>
              <a:t>ivParameterSpec</a:t>
            </a:r>
            <a:r>
              <a:rPr lang="en-US" altLang="ko-KR" sz="1600" dirty="0"/>
              <a:t>, byte[] </a:t>
            </a:r>
            <a:r>
              <a:rPr lang="en-US" altLang="ko-KR" sz="1600" dirty="0" err="1"/>
              <a:t>plainData</a:t>
            </a:r>
            <a:r>
              <a:rPr lang="en-US" altLang="ko-KR" sz="1600" dirty="0"/>
              <a:t>) throws </a:t>
            </a:r>
            <a:r>
              <a:rPr lang="en-US" altLang="ko-KR" sz="1600" dirty="0" err="1"/>
              <a:t>GeneralSecurityException</a:t>
            </a:r>
            <a:r>
              <a:rPr lang="en-US" altLang="ko-KR" sz="1600" dirty="0"/>
              <a:t> {</a:t>
            </a:r>
          </a:p>
          <a:p>
            <a:pPr lvl="1"/>
            <a:r>
              <a:rPr lang="en-US" altLang="ko-KR" sz="1600" dirty="0"/>
              <a:t>Cipher </a:t>
            </a:r>
            <a:r>
              <a:rPr lang="en-US" altLang="ko-KR" sz="1600" dirty="0" err="1"/>
              <a:t>cipher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Cipher.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("AES/CBC/PKCS5Padding");</a:t>
            </a:r>
          </a:p>
          <a:p>
            <a:pPr lvl="1"/>
            <a:r>
              <a:rPr lang="en-US" altLang="ko-KR" sz="1600" dirty="0" err="1"/>
              <a:t>cipher.init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Cipher.</a:t>
            </a:r>
            <a:r>
              <a:rPr lang="en-US" altLang="ko-KR" sz="1600" i="1" dirty="0" err="1"/>
              <a:t>ENCRYPT_MODE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secretKey</a:t>
            </a:r>
            <a:r>
              <a:rPr lang="en-US" altLang="ko-KR" sz="1600" i="1" dirty="0"/>
              <a:t>, </a:t>
            </a:r>
            <a:r>
              <a:rPr lang="en-US" altLang="ko-KR" sz="1600" i="1" dirty="0" err="1"/>
              <a:t>ivParameterSpec</a:t>
            </a:r>
            <a:r>
              <a:rPr lang="en-US" altLang="ko-KR" sz="1600" i="1" dirty="0"/>
              <a:t>);</a:t>
            </a:r>
          </a:p>
          <a:p>
            <a:pPr lvl="1"/>
            <a:r>
              <a:rPr lang="en-US" altLang="ko-KR" sz="1600" dirty="0"/>
              <a:t>byte[] </a:t>
            </a:r>
            <a:r>
              <a:rPr lang="en-US" altLang="ko-KR" sz="1600" dirty="0" err="1"/>
              <a:t>encryptData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cipher.doFinal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plainData</a:t>
            </a:r>
            <a:r>
              <a:rPr lang="en-US" altLang="ko-KR" sz="1600" dirty="0"/>
              <a:t>);</a:t>
            </a:r>
          </a:p>
          <a:p>
            <a:pPr lvl="1"/>
            <a:r>
              <a:rPr lang="en-US" altLang="ko-KR" sz="1600" dirty="0"/>
              <a:t>return </a:t>
            </a:r>
            <a:r>
              <a:rPr lang="en-US" altLang="ko-KR" sz="1600" dirty="0" err="1"/>
              <a:t>encryptData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50381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파일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대량의 데이터를 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복호화하는</a:t>
            </a:r>
            <a:r>
              <a:rPr lang="ko-KR" altLang="en-US" dirty="0" smtClean="0"/>
              <a:t> 경우 </a:t>
            </a:r>
            <a:r>
              <a:rPr lang="en-US" altLang="ko-KR" dirty="0" err="1" smtClean="0"/>
              <a:t>CipherStream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클래스를 이용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평문</a:t>
            </a:r>
            <a:r>
              <a:rPr lang="ko-KR" altLang="en-US" dirty="0" smtClean="0"/>
              <a:t> 파일의 암호화</a:t>
            </a:r>
            <a:endParaRPr lang="en-US" altLang="ko-KR" dirty="0"/>
          </a:p>
          <a:p>
            <a:pPr lvl="1"/>
            <a:r>
              <a:rPr lang="ko-KR" altLang="en-US" dirty="0" err="1" smtClean="0"/>
              <a:t>평문</a:t>
            </a:r>
            <a:r>
              <a:rPr lang="ko-KR" altLang="en-US" dirty="0" smtClean="0"/>
              <a:t> 파일 입력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BufferedInputStream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암호화 파일 출력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CipherOutputStream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암호화 파일의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암호문 파일 입력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CipherInputStream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평문</a:t>
            </a:r>
            <a:r>
              <a:rPr lang="ko-KR" altLang="en-US" dirty="0" smtClean="0"/>
              <a:t> 파일 출력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BufferedOutputStream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CipherStreamExample.java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80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대칭키</a:t>
            </a:r>
            <a:r>
              <a:rPr lang="ko-KR" altLang="en-US" dirty="0" smtClean="0"/>
              <a:t> 암호 소개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개요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(symmetric encryption)</a:t>
            </a:r>
            <a:r>
              <a:rPr lang="ko-KR" altLang="en-US" dirty="0" smtClean="0"/>
              <a:t>는 </a:t>
            </a:r>
            <a:r>
              <a:rPr lang="ko-KR" altLang="en-US" dirty="0"/>
              <a:t>암호화에 사용하는 </a:t>
            </a:r>
            <a:r>
              <a:rPr lang="ko-KR" altLang="en-US" dirty="0" smtClean="0"/>
              <a:t>키와 </a:t>
            </a:r>
            <a:r>
              <a:rPr lang="ko-KR" altLang="en-US" dirty="0" err="1"/>
              <a:t>복호화에</a:t>
            </a:r>
            <a:r>
              <a:rPr lang="ko-KR" altLang="en-US" dirty="0"/>
              <a:t> 사용하는 </a:t>
            </a:r>
            <a:r>
              <a:rPr lang="ko-KR" altLang="en-US" dirty="0" smtClean="0"/>
              <a:t>키가 </a:t>
            </a:r>
            <a:r>
              <a:rPr lang="ko-KR" altLang="en-US" dirty="0" smtClean="0"/>
              <a:t>동일한 암호화 알고리즘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송신자와 </a:t>
            </a:r>
            <a:r>
              <a:rPr lang="ko-KR" altLang="en-US" dirty="0"/>
              <a:t>수신자 모두 동일한 키를 공유해야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비밀키는 송신자와 수신자 이외에는 알지 못하도록 해야 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대규모 데이터의 빠른 암호화에 활용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Picture 2" descr="Image result for 대칭키 알고리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57725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암호화할 파일 준비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16832"/>
            <a:ext cx="4441665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// </a:t>
            </a:r>
            <a:r>
              <a:rPr lang="ko-KR" altLang="en-US" dirty="0" smtClean="0"/>
              <a:t>암호화할 텍스트 파일 </a:t>
            </a:r>
            <a:endParaRPr lang="en-US" altLang="ko-KR" dirty="0" smtClean="0"/>
          </a:p>
          <a:p>
            <a:r>
              <a:rPr lang="en-US" altLang="ko-KR" dirty="0" smtClean="0"/>
              <a:t>File </a:t>
            </a:r>
            <a:r>
              <a:rPr lang="en-US" altLang="ko-KR" dirty="0" err="1"/>
              <a:t>plainFile</a:t>
            </a:r>
            <a:r>
              <a:rPr lang="en-US" altLang="ko-KR" dirty="0"/>
              <a:t> = new File("plain.txt</a:t>
            </a:r>
            <a:r>
              <a:rPr lang="en-US" altLang="ko-KR" dirty="0" smtClean="0"/>
              <a:t>");</a:t>
            </a:r>
          </a:p>
          <a:p>
            <a:endParaRPr lang="en-US" altLang="ko-KR" dirty="0"/>
          </a:p>
          <a:p>
            <a:r>
              <a:rPr lang="en-US" altLang="ko-KR" dirty="0" smtClean="0"/>
              <a:t>// </a:t>
            </a:r>
            <a:r>
              <a:rPr lang="ko-KR" altLang="en-US" dirty="0" smtClean="0"/>
              <a:t>암호화하여 저장할 파일 </a:t>
            </a:r>
            <a:endParaRPr lang="en-US" altLang="ko-KR" dirty="0"/>
          </a:p>
          <a:p>
            <a:r>
              <a:rPr lang="en-US" altLang="ko-KR" dirty="0"/>
              <a:t>File </a:t>
            </a:r>
            <a:r>
              <a:rPr lang="en-US" altLang="ko-KR" dirty="0" err="1"/>
              <a:t>encryptFile</a:t>
            </a:r>
            <a:r>
              <a:rPr lang="en-US" altLang="ko-KR" dirty="0"/>
              <a:t> = new File("encrypt.txt</a:t>
            </a:r>
            <a:r>
              <a:rPr lang="en-US" altLang="ko-KR" dirty="0" smtClean="0"/>
              <a:t>");</a:t>
            </a:r>
          </a:p>
          <a:p>
            <a:endParaRPr lang="en-US" altLang="ko-KR" dirty="0"/>
          </a:p>
          <a:p>
            <a:r>
              <a:rPr lang="en-US" altLang="ko-KR" dirty="0" smtClean="0"/>
              <a:t>// </a:t>
            </a:r>
            <a:r>
              <a:rPr lang="ko-KR" altLang="en-US" dirty="0" err="1" smtClean="0"/>
              <a:t>복호화하여</a:t>
            </a:r>
            <a:r>
              <a:rPr lang="ko-KR" altLang="en-US" dirty="0" smtClean="0"/>
              <a:t> 저장할 파일 </a:t>
            </a:r>
            <a:endParaRPr lang="en-US" altLang="ko-KR" dirty="0"/>
          </a:p>
          <a:p>
            <a:r>
              <a:rPr lang="en-US" altLang="ko-KR" dirty="0"/>
              <a:t>File </a:t>
            </a:r>
            <a:r>
              <a:rPr lang="en-US" altLang="ko-KR" dirty="0" err="1"/>
              <a:t>decryptFile</a:t>
            </a:r>
            <a:r>
              <a:rPr lang="en-US" altLang="ko-KR" dirty="0"/>
              <a:t> = new File("decrypt.txt</a:t>
            </a:r>
            <a:r>
              <a:rPr lang="en-US" altLang="ko-KR" dirty="0" smtClean="0"/>
              <a:t>");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435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파일 암호화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59432"/>
            <a:ext cx="7279493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 {</a:t>
            </a:r>
          </a:p>
          <a:p>
            <a:pPr lvl="1"/>
            <a:r>
              <a:rPr lang="en-US" altLang="ko-KR" sz="1600" dirty="0"/>
              <a:t>input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BufferedInputStream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FileInputStream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plainFile</a:t>
            </a:r>
            <a:r>
              <a:rPr lang="en-US" altLang="ko-KR" sz="1600" b="1" dirty="0"/>
              <a:t>));</a:t>
            </a:r>
          </a:p>
          <a:p>
            <a:pPr lvl="1"/>
            <a:r>
              <a:rPr lang="en-US" altLang="ko-KR" sz="1600" dirty="0"/>
              <a:t>output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CipherOutputStream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BufferedOutputStream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encryptFile</a:t>
            </a:r>
            <a:r>
              <a:rPr lang="en-US" altLang="ko-KR" sz="1600" dirty="0"/>
              <a:t>)), cipher);</a:t>
            </a:r>
          </a:p>
          <a:p>
            <a:pPr lvl="1"/>
            <a:r>
              <a:rPr lang="en-US" altLang="ko-KR" sz="1600" b="1" dirty="0" err="1"/>
              <a:t>int</a:t>
            </a:r>
            <a:r>
              <a:rPr lang="en-US" altLang="ko-KR" sz="1600" b="1" dirty="0"/>
              <a:t> read = 0;</a:t>
            </a:r>
          </a:p>
          <a:p>
            <a:pPr lvl="1"/>
            <a:r>
              <a:rPr lang="en-US" altLang="ko-KR" sz="1600" b="1" dirty="0"/>
              <a:t>byte[] buffer = new byte[1024];</a:t>
            </a:r>
          </a:p>
          <a:p>
            <a:pPr lvl="1"/>
            <a:r>
              <a:rPr lang="en-US" altLang="ko-KR" sz="1600" b="1" dirty="0"/>
              <a:t>while ((read = </a:t>
            </a:r>
            <a:r>
              <a:rPr lang="en-US" altLang="ko-KR" sz="1600" b="1" dirty="0" err="1"/>
              <a:t>input.read</a:t>
            </a:r>
            <a:r>
              <a:rPr lang="en-US" altLang="ko-KR" sz="1600" b="1" dirty="0"/>
              <a:t>(buffer)) != -1) {</a:t>
            </a:r>
          </a:p>
          <a:p>
            <a:pPr lvl="1"/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output.write</a:t>
            </a:r>
            <a:r>
              <a:rPr lang="en-US" altLang="ko-KR" sz="1600" dirty="0" smtClean="0"/>
              <a:t>(buffer</a:t>
            </a:r>
            <a:r>
              <a:rPr lang="en-US" altLang="ko-KR" sz="1600" dirty="0"/>
              <a:t>, 0, read);</a:t>
            </a:r>
          </a:p>
          <a:p>
            <a:pPr lvl="1"/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finally {</a:t>
            </a:r>
          </a:p>
          <a:p>
            <a:pPr lvl="1"/>
            <a:r>
              <a:rPr lang="en-US" altLang="ko-KR" sz="1600" b="1" dirty="0"/>
              <a:t>if (output != null) try {</a:t>
            </a:r>
            <a:r>
              <a:rPr lang="en-US" altLang="ko-KR" sz="1600" b="1" dirty="0" err="1"/>
              <a:t>output.close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pPr lvl="1"/>
            <a:r>
              <a:rPr lang="en-US" altLang="ko-KR" sz="1600" b="1" dirty="0"/>
              <a:t>if (input != null) try {</a:t>
            </a:r>
            <a:r>
              <a:rPr lang="en-US" altLang="ko-KR" sz="1600" b="1" dirty="0" err="1"/>
              <a:t>input.close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2087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파일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90577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try {</a:t>
            </a:r>
          </a:p>
          <a:p>
            <a:pPr lvl="1"/>
            <a:r>
              <a:rPr lang="en-US" altLang="ko-KR" sz="1600" dirty="0"/>
              <a:t>input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CipherInputStream</a:t>
            </a:r>
            <a:r>
              <a:rPr lang="en-US" altLang="ko-KR" sz="1600" b="1" dirty="0"/>
              <a:t>(new </a:t>
            </a:r>
            <a:r>
              <a:rPr lang="en-US" altLang="ko-KR" sz="1600" b="1" dirty="0" err="1"/>
              <a:t>BufferedInputStream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FileInputStream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encryptFile</a:t>
            </a:r>
            <a:r>
              <a:rPr lang="en-US" altLang="ko-KR" sz="1600" dirty="0"/>
              <a:t>)), cipher);</a:t>
            </a:r>
          </a:p>
          <a:p>
            <a:pPr lvl="1"/>
            <a:r>
              <a:rPr lang="en-US" altLang="ko-KR" sz="1600" dirty="0"/>
              <a:t>output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BufferedOutputStream</a:t>
            </a:r>
            <a:r>
              <a:rPr lang="en-US" altLang="ko-KR" sz="1600" b="1" dirty="0"/>
              <a:t>(new</a:t>
            </a:r>
          </a:p>
          <a:p>
            <a:pPr lvl="1"/>
            <a:r>
              <a:rPr lang="en-US" altLang="ko-KR" sz="1600" dirty="0" err="1"/>
              <a:t>FileOutputStream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decryptFile</a:t>
            </a:r>
            <a:r>
              <a:rPr lang="en-US" altLang="ko-KR" sz="1600" dirty="0"/>
              <a:t>));</a:t>
            </a:r>
          </a:p>
          <a:p>
            <a:pPr lvl="1"/>
            <a:r>
              <a:rPr lang="en-US" altLang="ko-KR" sz="1600" b="1" dirty="0" err="1"/>
              <a:t>int</a:t>
            </a:r>
            <a:r>
              <a:rPr lang="en-US" altLang="ko-KR" sz="1600" b="1" dirty="0"/>
              <a:t> read = 0;</a:t>
            </a:r>
          </a:p>
          <a:p>
            <a:pPr lvl="1"/>
            <a:r>
              <a:rPr lang="en-US" altLang="ko-KR" sz="1600" b="1" dirty="0"/>
              <a:t>byte[] buffer = new byte[1024];</a:t>
            </a:r>
          </a:p>
          <a:p>
            <a:pPr lvl="1"/>
            <a:r>
              <a:rPr lang="en-US" altLang="ko-KR" sz="1600" b="1" dirty="0"/>
              <a:t>while ((read = </a:t>
            </a:r>
            <a:r>
              <a:rPr lang="en-US" altLang="ko-KR" sz="1600" b="1" dirty="0" err="1"/>
              <a:t>input.read</a:t>
            </a:r>
            <a:r>
              <a:rPr lang="en-US" altLang="ko-KR" sz="1600" b="1" dirty="0"/>
              <a:t>(buffer)) != -1) {</a:t>
            </a:r>
          </a:p>
          <a:p>
            <a:pPr lvl="1"/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output.write</a:t>
            </a:r>
            <a:r>
              <a:rPr lang="en-US" altLang="ko-KR" sz="1600" dirty="0" smtClean="0"/>
              <a:t>(buffer</a:t>
            </a:r>
            <a:r>
              <a:rPr lang="en-US" altLang="ko-KR" sz="1600" dirty="0"/>
              <a:t>, 0, read);</a:t>
            </a:r>
          </a:p>
          <a:p>
            <a:pPr lvl="1"/>
            <a:r>
              <a:rPr lang="en-US" altLang="ko-KR" sz="1600" dirty="0"/>
              <a:t>}</a:t>
            </a:r>
          </a:p>
          <a:p>
            <a:r>
              <a:rPr lang="en-US" altLang="ko-KR" sz="1600" dirty="0"/>
              <a:t>} </a:t>
            </a:r>
            <a:r>
              <a:rPr lang="en-US" altLang="ko-KR" sz="1600" b="1" dirty="0"/>
              <a:t>finally {</a:t>
            </a:r>
          </a:p>
          <a:p>
            <a:pPr lvl="1"/>
            <a:r>
              <a:rPr lang="en-US" altLang="ko-KR" sz="1600" b="1" dirty="0"/>
              <a:t>if (output != null) try {</a:t>
            </a:r>
            <a:r>
              <a:rPr lang="en-US" altLang="ko-KR" sz="1600" b="1" dirty="0" err="1"/>
              <a:t>output.close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pPr lvl="1"/>
            <a:r>
              <a:rPr lang="en-US" altLang="ko-KR" sz="1600" b="1" dirty="0"/>
              <a:t>if (input != null) try {</a:t>
            </a:r>
            <a:r>
              <a:rPr lang="en-US" altLang="ko-KR" sz="1600" b="1" dirty="0" err="1"/>
              <a:t>input.close</a:t>
            </a:r>
            <a:r>
              <a:rPr lang="en-US" altLang="ko-KR" sz="1600" b="1" dirty="0"/>
              <a:t>();} catch(</a:t>
            </a:r>
            <a:r>
              <a:rPr lang="en-US" altLang="ko-KR" sz="1600" b="1" dirty="0" err="1"/>
              <a:t>IOException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ie</a:t>
            </a:r>
            <a:r>
              <a:rPr lang="en-US" altLang="ko-KR" sz="1600" b="1" dirty="0"/>
              <a:t>) {}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1550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비밀키를</a:t>
            </a:r>
            <a:r>
              <a:rPr lang="ko-KR" altLang="en-US" dirty="0" smtClean="0"/>
              <a:t> 파일로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파일에서 읽어오기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964" y="1875596"/>
            <a:ext cx="5344027" cy="41857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</a:t>
            </a:r>
            <a:r>
              <a:rPr lang="ko-KR" altLang="en-US" sz="1400" dirty="0"/>
              <a:t>비밀키 생성</a:t>
            </a:r>
          </a:p>
          <a:p>
            <a:r>
              <a:rPr lang="en-US" altLang="ko-KR" sz="1400" dirty="0" err="1"/>
              <a:t>KeyGenerator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keyGenerator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KeyGenerator.getInstance</a:t>
            </a:r>
            <a:r>
              <a:rPr lang="en-US" altLang="ko-KR" sz="1400" dirty="0"/>
              <a:t>("AES");</a:t>
            </a:r>
          </a:p>
          <a:p>
            <a:r>
              <a:rPr lang="en-US" altLang="ko-KR" sz="1400" dirty="0" err="1"/>
              <a:t>keyGenerator.init</a:t>
            </a:r>
            <a:r>
              <a:rPr lang="en-US" altLang="ko-KR" sz="1400" dirty="0"/>
              <a:t>(128);</a:t>
            </a:r>
          </a:p>
          <a:p>
            <a:r>
              <a:rPr lang="en-US" altLang="ko-KR" sz="1400" dirty="0" err="1"/>
              <a:t>SecretKey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secretKey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keyGenerator.generateKey</a:t>
            </a:r>
            <a:r>
              <a:rPr lang="en-US" altLang="ko-KR" sz="1400" dirty="0" smtClean="0"/>
              <a:t>(); </a:t>
            </a:r>
            <a:endParaRPr lang="ko-KR" altLang="en-US" sz="1400" dirty="0"/>
          </a:p>
          <a:p>
            <a:r>
              <a:rPr lang="en-US" altLang="ko-KR" sz="1400" dirty="0"/>
              <a:t>byte[] </a:t>
            </a:r>
            <a:r>
              <a:rPr lang="en-US" altLang="ko-KR" sz="1400" dirty="0" err="1"/>
              <a:t>keyData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secretKey.getEncoded</a:t>
            </a:r>
            <a:r>
              <a:rPr lang="en-US" altLang="ko-KR" sz="1400" dirty="0" smtClean="0"/>
              <a:t>(); 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비밀키를</a:t>
            </a:r>
            <a:r>
              <a:rPr lang="ko-KR" altLang="en-US" sz="1400" dirty="0"/>
              <a:t> 파일로 저장         </a:t>
            </a:r>
          </a:p>
          <a:p>
            <a:r>
              <a:rPr lang="en-US" altLang="ko-KR" sz="1400" dirty="0" smtClean="0"/>
              <a:t>String </a:t>
            </a:r>
            <a:r>
              <a:rPr lang="en-US" altLang="ko-KR" sz="1400" dirty="0" err="1"/>
              <a:t>keyFile</a:t>
            </a:r>
            <a:r>
              <a:rPr lang="en-US" altLang="ko-KR" sz="1400" dirty="0"/>
              <a:t> = "</a:t>
            </a:r>
            <a:r>
              <a:rPr lang="en-US" altLang="ko-KR" sz="1400" dirty="0" err="1"/>
              <a:t>secretKey.raw</a:t>
            </a:r>
            <a:r>
              <a:rPr lang="en-US" altLang="ko-KR" sz="1400" dirty="0"/>
              <a:t>";        </a:t>
            </a:r>
          </a:p>
          <a:p>
            <a:r>
              <a:rPr lang="en-US" altLang="ko-KR" sz="1400" dirty="0" err="1" smtClean="0"/>
              <a:t>FileOutputStream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fos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FileOutputStream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keyFile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fos.write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keyData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fos.close</a:t>
            </a:r>
            <a:r>
              <a:rPr lang="en-US" altLang="ko-KR" sz="1400" dirty="0" smtClean="0"/>
              <a:t>(); 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</a:t>
            </a:r>
            <a:r>
              <a:rPr lang="ko-KR" altLang="en-US" sz="1400" dirty="0" err="1"/>
              <a:t>비밀키를</a:t>
            </a:r>
            <a:r>
              <a:rPr lang="ko-KR" altLang="en-US" sz="1400" dirty="0"/>
              <a:t> 파일에서 읽어오기      </a:t>
            </a:r>
          </a:p>
          <a:p>
            <a:r>
              <a:rPr lang="en-US" altLang="ko-KR" sz="1400" dirty="0" err="1"/>
              <a:t>FileInputStream</a:t>
            </a:r>
            <a:r>
              <a:rPr lang="en-US" altLang="ko-KR" sz="1400" dirty="0"/>
              <a:t> </a:t>
            </a:r>
            <a:r>
              <a:rPr lang="en-US" altLang="ko-KR" sz="1400" u="sng" dirty="0" err="1"/>
              <a:t>fis</a:t>
            </a:r>
            <a:r>
              <a:rPr lang="en-US" altLang="ko-KR" sz="1400" u="sng" dirty="0"/>
              <a:t> = new </a:t>
            </a:r>
            <a:r>
              <a:rPr lang="en-US" altLang="ko-KR" sz="1400" u="sng" dirty="0" err="1"/>
              <a:t>FileInputStream</a:t>
            </a:r>
            <a:r>
              <a:rPr lang="en-US" altLang="ko-KR" sz="1400" u="sng" dirty="0"/>
              <a:t>(</a:t>
            </a:r>
            <a:r>
              <a:rPr lang="en-US" altLang="ko-KR" sz="1400" u="sng" dirty="0" err="1"/>
              <a:t>keyFile</a:t>
            </a:r>
            <a:r>
              <a:rPr lang="en-US" altLang="ko-KR" sz="1400" u="sng" dirty="0"/>
              <a:t>);</a:t>
            </a:r>
          </a:p>
          <a:p>
            <a:r>
              <a:rPr lang="en-US" altLang="ko-KR" sz="1400" dirty="0" err="1"/>
              <a:t>ByteArrayOutputStream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baos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ByteArrayOutputStream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 err="1"/>
              <a:t>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 = 0;</a:t>
            </a:r>
          </a:p>
          <a:p>
            <a:r>
              <a:rPr lang="en-US" altLang="ko-KR" sz="1400" dirty="0"/>
              <a:t>while((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fis.read</a:t>
            </a:r>
            <a:r>
              <a:rPr lang="en-US" altLang="ko-KR" sz="1400" dirty="0"/>
              <a:t>())!=-1){</a:t>
            </a:r>
          </a:p>
          <a:p>
            <a:r>
              <a:rPr lang="en-US" altLang="ko-KR" sz="1400" dirty="0"/>
              <a:t>   </a:t>
            </a:r>
            <a:r>
              <a:rPr lang="en-US" altLang="ko-KR" sz="1400" dirty="0" err="1"/>
              <a:t>baos.write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curByte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} </a:t>
            </a:r>
            <a:r>
              <a:rPr lang="en-US" altLang="ko-KR" sz="1400" dirty="0" smtClean="0"/>
              <a:t> 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888276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비밀키를</a:t>
            </a:r>
            <a:r>
              <a:rPr lang="ko-KR" altLang="en-US" dirty="0"/>
              <a:t> 파일로 저장하기</a:t>
            </a:r>
            <a:r>
              <a:rPr lang="en-US" altLang="ko-KR" dirty="0"/>
              <a:t>/</a:t>
            </a:r>
            <a:r>
              <a:rPr lang="ko-KR" altLang="en-US" dirty="0"/>
              <a:t>읽어오기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AESKeySave.java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916831"/>
            <a:ext cx="7411305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AES </a:t>
            </a:r>
            <a:r>
              <a:rPr lang="ko-KR" altLang="en-US" dirty="0"/>
              <a:t>암호화 테스트 </a:t>
            </a:r>
            <a:r>
              <a:rPr lang="en-US" altLang="ko-KR" dirty="0"/>
              <a:t>- </a:t>
            </a:r>
            <a:r>
              <a:rPr lang="ko-KR" altLang="en-US" dirty="0"/>
              <a:t>비밀키 파일 저장</a:t>
            </a:r>
          </a:p>
          <a:p>
            <a:r>
              <a:rPr lang="ko-KR" altLang="en-US" dirty="0"/>
              <a:t>송신자 </a:t>
            </a:r>
            <a:r>
              <a:rPr lang="en-US" altLang="ko-KR" dirty="0"/>
              <a:t>- </a:t>
            </a:r>
            <a:r>
              <a:rPr lang="ko-KR" altLang="en-US" dirty="0"/>
              <a:t>비밀키 생성</a:t>
            </a:r>
            <a:r>
              <a:rPr lang="en-US" altLang="ko-KR" dirty="0"/>
              <a:t>, </a:t>
            </a:r>
            <a:r>
              <a:rPr lang="ko-KR" altLang="en-US" dirty="0"/>
              <a:t>암호화</a:t>
            </a:r>
            <a:r>
              <a:rPr lang="en-US" altLang="ko-KR" dirty="0"/>
              <a:t>, </a:t>
            </a:r>
            <a:r>
              <a:rPr lang="ko-KR" altLang="en-US" dirty="0"/>
              <a:t>비밀키 저장</a:t>
            </a:r>
            <a:r>
              <a:rPr lang="en-US" altLang="ko-KR" dirty="0"/>
              <a:t>, </a:t>
            </a:r>
            <a:r>
              <a:rPr lang="ko-KR" altLang="en-US" dirty="0"/>
              <a:t>비밀키 파일 전송</a:t>
            </a:r>
            <a:r>
              <a:rPr lang="en-US" altLang="ko-KR" dirty="0"/>
              <a:t>, </a:t>
            </a:r>
            <a:r>
              <a:rPr lang="ko-KR" altLang="en-US" dirty="0"/>
              <a:t>암호문 전송 </a:t>
            </a:r>
          </a:p>
          <a:p>
            <a:r>
              <a:rPr lang="ko-KR" altLang="en-US" dirty="0"/>
              <a:t>비밀키</a:t>
            </a:r>
            <a:r>
              <a:rPr lang="en-US" altLang="ko-KR" dirty="0"/>
              <a:t>: a09e81375fd4f8141e24869e62be6429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16 byte</a:t>
            </a:r>
          </a:p>
          <a:p>
            <a:r>
              <a:rPr lang="ko-KR" altLang="en-US" dirty="0" err="1"/>
              <a:t>평문</a:t>
            </a:r>
            <a:r>
              <a:rPr lang="en-US" altLang="ko-KR" dirty="0"/>
              <a:t>: 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암호문</a:t>
            </a:r>
            <a:r>
              <a:rPr lang="en-US" altLang="ko-KR" dirty="0"/>
              <a:t>: ce8f6ac4c37543696907e9dd684435a0ef79a3987deea5e67dbf01b55124e340dcc360c6eb8a7adf513e995eaddf0fed</a:t>
            </a:r>
          </a:p>
          <a:p>
            <a:r>
              <a:rPr lang="ko-KR" altLang="en-US" dirty="0"/>
              <a:t>비밀키 파일저장 완료</a:t>
            </a:r>
          </a:p>
          <a:p>
            <a:r>
              <a:rPr lang="ko-KR" altLang="en-US" dirty="0"/>
              <a:t>수신자 </a:t>
            </a:r>
            <a:r>
              <a:rPr lang="en-US" altLang="ko-KR" dirty="0"/>
              <a:t>- </a:t>
            </a:r>
            <a:r>
              <a:rPr lang="ko-KR" altLang="en-US" dirty="0"/>
              <a:t>암호문 수신</a:t>
            </a:r>
            <a:r>
              <a:rPr lang="en-US" altLang="ko-KR" dirty="0"/>
              <a:t>, </a:t>
            </a:r>
            <a:r>
              <a:rPr lang="ko-KR" altLang="en-US" dirty="0"/>
              <a:t>비밀키 파일 수신</a:t>
            </a:r>
            <a:r>
              <a:rPr lang="en-US" altLang="ko-KR" dirty="0"/>
              <a:t>, </a:t>
            </a:r>
            <a:r>
              <a:rPr lang="ko-KR" altLang="en-US" dirty="0" err="1"/>
              <a:t>복호화</a:t>
            </a:r>
            <a:endParaRPr lang="ko-KR" altLang="en-US" dirty="0"/>
          </a:p>
          <a:p>
            <a:r>
              <a:rPr lang="ko-KR" altLang="en-US" dirty="0" err="1"/>
              <a:t>비밀키를</a:t>
            </a:r>
            <a:r>
              <a:rPr lang="ko-KR" altLang="en-US" dirty="0"/>
              <a:t> 파일에서 읽어옴</a:t>
            </a:r>
          </a:p>
          <a:p>
            <a:r>
              <a:rPr lang="ko-KR" altLang="en-US" dirty="0"/>
              <a:t>읽어온 비밀키</a:t>
            </a:r>
            <a:r>
              <a:rPr lang="en-US" altLang="ko-KR" dirty="0"/>
              <a:t>: a09e81375fd4f8141e24869e62be6429</a:t>
            </a:r>
          </a:p>
          <a:p>
            <a:r>
              <a:rPr lang="ko-KR" altLang="en-US" dirty="0"/>
              <a:t>비밀키 길이</a:t>
            </a:r>
            <a:r>
              <a:rPr lang="en-US" altLang="ko-KR" dirty="0"/>
              <a:t>: 16 byte</a:t>
            </a:r>
          </a:p>
          <a:p>
            <a:r>
              <a:rPr lang="ko-KR" altLang="en-US" dirty="0" err="1"/>
              <a:t>복호문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오늘도 별이 바람에 </a:t>
            </a:r>
            <a:r>
              <a:rPr lang="ko-KR" altLang="en-US" dirty="0" err="1"/>
              <a:t>스치운다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65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</a:t>
            </a:r>
            <a:r>
              <a:rPr lang="en-US" altLang="ko-KR" dirty="0" smtClean="0"/>
              <a:t> #3. </a:t>
            </a:r>
            <a:r>
              <a:rPr lang="ko-KR" altLang="en-US" dirty="0" smtClean="0"/>
              <a:t>작업증명과 블록체인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작업증명</a:t>
            </a:r>
            <a:r>
              <a:rPr lang="en-US" altLang="ko-KR" dirty="0" smtClean="0"/>
              <a:t>(Proof of Work)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대표적인 암호화폐인 비트코인에서는 작업증명을 이용하여 코인을 생성함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퀴즈를 푼 사람에게 대가로 코인을 제공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12" name="Flowchart: Manual Operation 4"/>
          <p:cNvSpPr/>
          <p:nvPr/>
        </p:nvSpPr>
        <p:spPr>
          <a:xfrm>
            <a:off x="395536" y="3284984"/>
            <a:ext cx="3312368" cy="172819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dirty="0" smtClean="0"/>
              <a:t>H</a:t>
            </a:r>
            <a:endParaRPr lang="da-DK" sz="5400" b="1" dirty="0"/>
          </a:p>
        </p:txBody>
      </p:sp>
      <p:sp>
        <p:nvSpPr>
          <p:cNvPr id="13" name="Rectangle 5"/>
          <p:cNvSpPr/>
          <p:nvPr/>
        </p:nvSpPr>
        <p:spPr>
          <a:xfrm>
            <a:off x="395536" y="2649686"/>
            <a:ext cx="144016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 </a:t>
            </a:r>
            <a:r>
              <a:rPr lang="da-DK" dirty="0"/>
              <a:t>∈ </a:t>
            </a:r>
            <a:r>
              <a:rPr lang="en-US" dirty="0" smtClean="0"/>
              <a:t>{0,1}*</a:t>
            </a:r>
            <a:endParaRPr lang="da-DK" dirty="0"/>
          </a:p>
        </p:txBody>
      </p:sp>
      <p:sp>
        <p:nvSpPr>
          <p:cNvPr id="14" name="Rectangle 6"/>
          <p:cNvSpPr/>
          <p:nvPr/>
        </p:nvSpPr>
        <p:spPr>
          <a:xfrm>
            <a:off x="2267744" y="2649686"/>
            <a:ext cx="144016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</a:t>
            </a:r>
            <a:r>
              <a:rPr lang="da-DK" dirty="0"/>
              <a:t>∈ </a:t>
            </a:r>
            <a:r>
              <a:rPr lang="en-US" dirty="0" smtClean="0"/>
              <a:t>{0,1}*</a:t>
            </a:r>
            <a:endParaRPr lang="da-DK" dirty="0"/>
          </a:p>
        </p:txBody>
      </p:sp>
      <p:sp>
        <p:nvSpPr>
          <p:cNvPr id="15" name="Rectangle 7"/>
          <p:cNvSpPr/>
          <p:nvPr/>
        </p:nvSpPr>
        <p:spPr>
          <a:xfrm>
            <a:off x="1043608" y="5157192"/>
            <a:ext cx="18722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 </a:t>
            </a:r>
            <a:r>
              <a:rPr lang="da-DK" dirty="0" smtClean="0"/>
              <a:t>∈ </a:t>
            </a:r>
            <a:r>
              <a:rPr lang="en-US" dirty="0" smtClean="0"/>
              <a:t>{0,1}</a:t>
            </a:r>
            <a:r>
              <a:rPr lang="en-US" baseline="30000" dirty="0" smtClean="0"/>
              <a:t>d</a:t>
            </a:r>
            <a:endParaRPr lang="da-DK" baseline="30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427984" y="2577678"/>
            <a:ext cx="4536504" cy="3744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800" kern="1200">
                <a:solidFill>
                  <a:schemeClr val="dk1"/>
                </a:solidFill>
                <a:latin typeface="HY나무L" pitchFamily="18" charset="-127"/>
                <a:ea typeface="HY나무L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400" kern="1200">
                <a:solidFill>
                  <a:schemeClr val="dk1"/>
                </a:solidFill>
                <a:latin typeface="휴먼편지체" pitchFamily="18" charset="-127"/>
                <a:ea typeface="휴먼편지체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23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SolvePuzzle(L){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repeat{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23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|| i++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  T = H(L,R)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}while(T ≠ 0</a:t>
            </a:r>
            <a:r>
              <a:rPr lang="en-US" sz="2300" baseline="3000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R</a:t>
            </a:r>
          </a:p>
          <a:p>
            <a:pPr marL="0" indent="0">
              <a:buFont typeface="Wingdings"/>
              <a:buNone/>
            </a:pPr>
            <a:r>
              <a:rPr lang="en-US" sz="23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/>
              <a:buNone/>
            </a:pPr>
            <a:endParaRPr lang="en-US" sz="2300" dirty="0" smtClean="0"/>
          </a:p>
        </p:txBody>
      </p:sp>
      <p:sp>
        <p:nvSpPr>
          <p:cNvPr id="17" name="Rectangle 2"/>
          <p:cNvSpPr/>
          <p:nvPr/>
        </p:nvSpPr>
        <p:spPr>
          <a:xfrm>
            <a:off x="467544" y="5746030"/>
            <a:ext cx="32221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The puzzle: </a:t>
            </a:r>
            <a:br>
              <a:rPr lang="en-US" b="1" dirty="0"/>
            </a:br>
            <a:r>
              <a:rPr lang="en-US" dirty="0" smtClean="0"/>
              <a:t>given L, find </a:t>
            </a:r>
            <a:r>
              <a:rPr lang="en-US" dirty="0"/>
              <a:t>R </a:t>
            </a:r>
            <a:endParaRPr lang="en-US" dirty="0" smtClean="0"/>
          </a:p>
          <a:p>
            <a:pPr algn="ctr"/>
            <a:r>
              <a:rPr lang="en-US" dirty="0" smtClean="0"/>
              <a:t>such </a:t>
            </a:r>
            <a:r>
              <a:rPr lang="en-US" dirty="0"/>
              <a:t>that T=0</a:t>
            </a:r>
            <a:r>
              <a:rPr lang="en-US" baseline="30000" dirty="0"/>
              <a:t>d</a:t>
            </a:r>
          </a:p>
        </p:txBody>
      </p:sp>
      <p:sp>
        <p:nvSpPr>
          <p:cNvPr id="18" name="Rectangle 3"/>
          <p:cNvSpPr/>
          <p:nvPr/>
        </p:nvSpPr>
        <p:spPr>
          <a:xfrm>
            <a:off x="467544" y="3485708"/>
            <a:ext cx="32068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>
                <a:solidFill>
                  <a:schemeClr val="bg1"/>
                </a:solidFill>
              </a:rPr>
              <a:t>(a random </a:t>
            </a:r>
            <a:r>
              <a:rPr lang="en-US" sz="2300" i="1" dirty="0" smtClean="0">
                <a:solidFill>
                  <a:schemeClr val="bg1"/>
                </a:solidFill>
              </a:rPr>
              <a:t>function</a:t>
            </a:r>
            <a:r>
              <a:rPr lang="en-US" sz="2300" i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68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실습과제</a:t>
            </a:r>
            <a:r>
              <a:rPr lang="en-US" altLang="ko-KR" dirty="0"/>
              <a:t> #3. </a:t>
            </a:r>
            <a:r>
              <a:rPr lang="ko-KR" altLang="en-US" dirty="0"/>
              <a:t>작업증명과 블록체인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블록체인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Blockchain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앞의 작업증명 결과를 퀴즈의 입력으로 하여 이러한 작업증명을 계속 진행함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체인을 구성하여 변조하기 어렵도록 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5" name="Oval 16"/>
          <p:cNvSpPr/>
          <p:nvPr/>
        </p:nvSpPr>
        <p:spPr>
          <a:xfrm>
            <a:off x="4139952" y="3429000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14"/>
          <p:cNvSpPr/>
          <p:nvPr/>
        </p:nvSpPr>
        <p:spPr>
          <a:xfrm>
            <a:off x="2582536" y="3416936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9"/>
          <p:cNvSpPr/>
          <p:nvPr/>
        </p:nvSpPr>
        <p:spPr>
          <a:xfrm>
            <a:off x="966060" y="3427087"/>
            <a:ext cx="1157668" cy="792088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Flowchart: Manual Operation 4"/>
          <p:cNvSpPr/>
          <p:nvPr/>
        </p:nvSpPr>
        <p:spPr>
          <a:xfrm>
            <a:off x="395536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9" name="Rectangle 5"/>
          <p:cNvSpPr/>
          <p:nvPr/>
        </p:nvSpPr>
        <p:spPr>
          <a:xfrm>
            <a:off x="395536" y="3645024"/>
            <a:ext cx="100811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= Start!</a:t>
            </a:r>
            <a:endParaRPr lang="da-DK" sz="1400" dirty="0"/>
          </a:p>
        </p:txBody>
      </p:sp>
      <p:sp>
        <p:nvSpPr>
          <p:cNvPr id="10" name="Rectangle 6"/>
          <p:cNvSpPr/>
          <p:nvPr/>
        </p:nvSpPr>
        <p:spPr>
          <a:xfrm>
            <a:off x="1619672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 smtClean="0"/>
              <a:t>=(P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11" name="Rectangle 7"/>
          <p:cNvSpPr/>
          <p:nvPr/>
        </p:nvSpPr>
        <p:spPr>
          <a:xfrm>
            <a:off x="926352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sp>
        <p:nvSpPr>
          <p:cNvPr id="12" name="Rectangle 10"/>
          <p:cNvSpPr/>
          <p:nvPr/>
        </p:nvSpPr>
        <p:spPr>
          <a:xfrm>
            <a:off x="3253043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=(P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13" name="Flowchart: Manual Operation 11"/>
          <p:cNvSpPr/>
          <p:nvPr/>
        </p:nvSpPr>
        <p:spPr>
          <a:xfrm>
            <a:off x="2051720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14" name="Rectangle 12"/>
          <p:cNvSpPr/>
          <p:nvPr/>
        </p:nvSpPr>
        <p:spPr>
          <a:xfrm>
            <a:off x="2582536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sp>
        <p:nvSpPr>
          <p:cNvPr id="15" name="Rectangle 15"/>
          <p:cNvSpPr/>
          <p:nvPr/>
        </p:nvSpPr>
        <p:spPr>
          <a:xfrm>
            <a:off x="4860032" y="3645024"/>
            <a:ext cx="13681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=(P</a:t>
            </a:r>
            <a:r>
              <a:rPr lang="en-US" baseline="-25000" dirty="0" smtClean="0"/>
              <a:t>3</a:t>
            </a:r>
            <a:r>
              <a:rPr lang="en-US" dirty="0" smtClean="0"/>
              <a:t>, i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16" name="Flowchart: Manual Operation 17"/>
          <p:cNvSpPr/>
          <p:nvPr/>
        </p:nvSpPr>
        <p:spPr>
          <a:xfrm>
            <a:off x="3409166" y="4437112"/>
            <a:ext cx="2520280" cy="1368152"/>
          </a:xfrm>
          <a:prstGeom prst="flowChartManualOpe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H</a:t>
            </a:r>
            <a:endParaRPr lang="da-DK" sz="7200" dirty="0"/>
          </a:p>
        </p:txBody>
      </p:sp>
      <p:sp>
        <p:nvSpPr>
          <p:cNvPr id="17" name="Rectangle 18"/>
          <p:cNvSpPr/>
          <p:nvPr/>
        </p:nvSpPr>
        <p:spPr>
          <a:xfrm>
            <a:off x="3939982" y="5949280"/>
            <a:ext cx="148540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000…000</a:t>
            </a:r>
            <a:endParaRPr lang="da-DK" baseline="30000" dirty="0"/>
          </a:p>
        </p:txBody>
      </p:sp>
      <p:cxnSp>
        <p:nvCxnSpPr>
          <p:cNvPr id="18" name="Straight Connector 22"/>
          <p:cNvCxnSpPr/>
          <p:nvPr/>
        </p:nvCxnSpPr>
        <p:spPr>
          <a:xfrm>
            <a:off x="6372200" y="2804868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8102"/>
            <a:ext cx="2479750" cy="20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80" y="2996952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ad.nfit.au.dk\NFDFS\Users\orland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36" y="2996951"/>
            <a:ext cx="541366" cy="5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실습과제</a:t>
            </a:r>
            <a:r>
              <a:rPr lang="en-US" altLang="ko-KR" dirty="0"/>
              <a:t> #3. </a:t>
            </a:r>
            <a:r>
              <a:rPr lang="ko-KR" altLang="en-US" dirty="0"/>
              <a:t>작업증명과 블록체인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문제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작업증명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해쉬함수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SHA-256</a:t>
            </a:r>
            <a:r>
              <a:rPr lang="ko-KR" altLang="en-US" dirty="0" smtClean="0"/>
              <a:t>을 이용하여 </a:t>
            </a:r>
            <a:r>
              <a:rPr lang="ko-KR" altLang="en-US" dirty="0" err="1" smtClean="0"/>
              <a:t>출력값의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0-bit</a:t>
            </a:r>
            <a:r>
              <a:rPr lang="ko-KR" altLang="en-US" dirty="0" smtClean="0"/>
              <a:t>의 길이 </a:t>
            </a:r>
            <a:r>
              <a:rPr lang="en-US" altLang="ko-KR" dirty="0" smtClean="0"/>
              <a:t>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10~30</a:t>
            </a:r>
            <a:r>
              <a:rPr lang="ko-KR" altLang="en-US" dirty="0" smtClean="0"/>
              <a:t>로 변경하면서 실제 작업증명을 수행하는 시간을 측정하고 통계를 내보시오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실험을 기반으로 작업증명의 수행시간이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분정도</a:t>
            </a:r>
            <a:r>
              <a:rPr lang="ko-KR" altLang="en-US" dirty="0" smtClean="0"/>
              <a:t> 시간에 가능한 수준의 </a:t>
            </a:r>
            <a:r>
              <a:rPr lang="en-US" altLang="ko-KR" dirty="0" smtClean="0"/>
              <a:t>d</a:t>
            </a:r>
            <a:r>
              <a:rPr lang="ko-KR" altLang="en-US" dirty="0" smtClean="0"/>
              <a:t>값을 결정하시오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문제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블록체인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위의 작업증명을 체인으로 연결하여 블록체인을 구성해 보시오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</a:t>
            </a:r>
            <a:r>
              <a:rPr lang="ko-KR" altLang="en-US" dirty="0" smtClean="0"/>
              <a:t>암호 방식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050" name="Picture 2" descr="Image result for 대칭키 알고리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92" y="1556792"/>
            <a:ext cx="623435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암호 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데이터를 </a:t>
            </a:r>
            <a:r>
              <a:rPr lang="ko-KR" altLang="en-US" dirty="0"/>
              <a:t>변환하는 단위에 따라 블록 암호와 </a:t>
            </a:r>
            <a:r>
              <a:rPr lang="ko-KR" altLang="en-US" dirty="0" err="1"/>
              <a:t>스트림</a:t>
            </a:r>
            <a:r>
              <a:rPr lang="ko-KR" altLang="en-US" dirty="0"/>
              <a:t> 암호로 </a:t>
            </a:r>
            <a:r>
              <a:rPr lang="ko-KR" altLang="en-US" dirty="0" smtClean="0"/>
              <a:t>분류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블록암호</a:t>
            </a:r>
            <a:r>
              <a:rPr lang="en-US" altLang="ko-KR" dirty="0" smtClean="0"/>
              <a:t>:</a:t>
            </a:r>
            <a:r>
              <a:rPr lang="ko-KR" altLang="en-US" dirty="0" smtClean="0"/>
              <a:t> 고정된 크기의 블록 단위로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스트림암호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난수열을</a:t>
            </a:r>
            <a:r>
              <a:rPr lang="ko-KR" altLang="en-US" dirty="0" smtClean="0"/>
              <a:t> 생성하여 비트단위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글자단위로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 descr="Image result for 스트림 암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39" y="3882437"/>
            <a:ext cx="3914441" cy="16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블록 암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2256"/>
            <a:ext cx="3884751" cy="21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602128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블록 암호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4284" y="602128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스트림</a:t>
            </a:r>
            <a:r>
              <a:rPr lang="ko-KR" altLang="en-US" dirty="0" smtClean="0"/>
              <a:t> 암호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대칭키</a:t>
            </a:r>
            <a:r>
              <a:rPr lang="ko-KR" altLang="en-US" dirty="0"/>
              <a:t> 암호 방식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블록 암호 </a:t>
            </a:r>
            <a:r>
              <a:rPr lang="en-US" altLang="ko-KR" dirty="0" smtClean="0"/>
              <a:t>vs.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암호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Picture 4" descr="http://www.ktword.co.kr/img_data/168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184576" cy="28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커크호프의</a:t>
            </a:r>
            <a:r>
              <a:rPr lang="ko-KR" altLang="en-US" dirty="0" smtClean="0"/>
              <a:t> 원리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Kerckhoffs</a:t>
            </a:r>
            <a:r>
              <a:rPr lang="en-US" altLang="ko-KR" dirty="0"/>
              <a:t>' </a:t>
            </a:r>
            <a:r>
              <a:rPr lang="en-US" altLang="ko-KR" dirty="0" smtClean="0"/>
              <a:t>Principle)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Kerckhoffs</a:t>
            </a:r>
            <a:r>
              <a:rPr lang="en-US" altLang="ko-KR" dirty="0"/>
              <a:t>' Principle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</a:t>
            </a:r>
            <a:r>
              <a:rPr lang="en-US" altLang="ko-KR" dirty="0"/>
              <a:t> cryptosystem should be secure even if everything about the system, except the key, is public knowledge.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키를 </a:t>
            </a:r>
            <a:r>
              <a:rPr lang="ko-KR" altLang="en-US" dirty="0"/>
              <a:t>제외한 시스템의 다른 모든 내용이 알려지더라도 암호체계는 안전해야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암호체계를 공개하지 않는 비밀 </a:t>
            </a:r>
            <a:r>
              <a:rPr lang="ko-KR" altLang="en-US" dirty="0" smtClean="0"/>
              <a:t>암호시스템은 오히려 안전하지 않을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많은 전문가들의 공격시도를 견뎌야 안전성을 인정받음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026" name="Picture 2" descr="http://www.mightbeevil.org/crypto/static/day1/slides/Slid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3888999" cy="29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블록 </a:t>
            </a:r>
            <a:r>
              <a:rPr lang="ko-KR" altLang="en-US" dirty="0" smtClean="0"/>
              <a:t>암호 알고리즘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DES</a:t>
            </a:r>
          </a:p>
          <a:p>
            <a:pPr lvl="1"/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NBS(</a:t>
            </a:r>
            <a:r>
              <a:rPr lang="ko-KR" altLang="en-US" dirty="0" smtClean="0"/>
              <a:t>미국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표준국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미국 표준 알고리즘으로 채택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64</a:t>
            </a:r>
            <a:r>
              <a:rPr lang="ko-KR" altLang="en-US" dirty="0" smtClean="0"/>
              <a:t>비트 블록단위 암호화</a:t>
            </a:r>
            <a:r>
              <a:rPr lang="en-US" altLang="ko-KR" dirty="0" smtClean="0"/>
              <a:t>, </a:t>
            </a:r>
            <a:r>
              <a:rPr lang="en-US" altLang="ko-KR" dirty="0" smtClean="0"/>
              <a:t>64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(56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키길이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짧은 </a:t>
            </a:r>
            <a:r>
              <a:rPr lang="ko-KR" altLang="en-US" dirty="0" err="1" smtClean="0"/>
              <a:t>키길이로</a:t>
            </a:r>
            <a:r>
              <a:rPr lang="ko-KR" altLang="en-US" dirty="0" smtClean="0"/>
              <a:t> 인한 취약성으로 현재는 사용하지 않음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Feistel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구조 </a:t>
            </a:r>
            <a:endParaRPr lang="en-US" altLang="ko-KR" dirty="0" smtClean="0"/>
          </a:p>
          <a:p>
            <a:r>
              <a:rPr lang="en-US" altLang="ko-KR" dirty="0" smtClean="0"/>
              <a:t>3DES (</a:t>
            </a:r>
            <a:r>
              <a:rPr lang="en-US" altLang="ko-KR" dirty="0" err="1" smtClean="0"/>
              <a:t>DESede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DES </a:t>
            </a:r>
            <a:r>
              <a:rPr lang="ko-KR" altLang="en-US" dirty="0" smtClean="0"/>
              <a:t>암호를 암호화</a:t>
            </a:r>
            <a:r>
              <a:rPr lang="en-US" altLang="ko-KR" dirty="0" smtClean="0"/>
              <a:t>-&gt;</a:t>
            </a:r>
            <a:r>
              <a:rPr lang="ko-KR" altLang="en-US" dirty="0" err="1" smtClean="0"/>
              <a:t>복호화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암호화 순으로 </a:t>
            </a:r>
            <a:r>
              <a:rPr lang="en-US" altLang="ko-KR" dirty="0" smtClean="0"/>
              <a:t>3</a:t>
            </a:r>
            <a:r>
              <a:rPr lang="ko-KR" altLang="en-US" dirty="0" smtClean="0"/>
              <a:t>번 반복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블록 크기가 </a:t>
            </a:r>
            <a:r>
              <a:rPr lang="en-US" altLang="ko-KR" dirty="0" smtClean="0"/>
              <a:t>64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느린 </a:t>
            </a:r>
            <a:r>
              <a:rPr lang="ko-KR" altLang="en-US" dirty="0" smtClean="0"/>
              <a:t>속도</a:t>
            </a:r>
            <a:r>
              <a:rPr lang="en-US" altLang="ko-KR" dirty="0" smtClean="0"/>
              <a:t>, 3</a:t>
            </a:r>
            <a:r>
              <a:rPr lang="ko-KR" altLang="en-US" dirty="0" smtClean="0"/>
              <a:t>배의 </a:t>
            </a:r>
            <a:r>
              <a:rPr lang="ko-KR" altLang="en-US" dirty="0" err="1" smtClean="0"/>
              <a:t>키길이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AES</a:t>
            </a:r>
          </a:p>
          <a:p>
            <a:pPr lvl="1"/>
            <a:r>
              <a:rPr lang="en-US" altLang="ko-KR" dirty="0" smtClean="0"/>
              <a:t>2001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DES</a:t>
            </a:r>
            <a:r>
              <a:rPr lang="ko-KR" altLang="en-US" dirty="0" smtClean="0"/>
              <a:t>를 교체하기 위해 새롭게 제정한 암호 표준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128/192/256 </a:t>
            </a:r>
            <a:r>
              <a:rPr lang="ko-KR" altLang="en-US" dirty="0" smtClean="0"/>
              <a:t>비트의 </a:t>
            </a:r>
            <a:r>
              <a:rPr lang="ko-KR" altLang="en-US" dirty="0" err="1" smtClean="0"/>
              <a:t>키길이</a:t>
            </a:r>
            <a:r>
              <a:rPr lang="en-US" altLang="ko-KR" dirty="0" smtClean="0"/>
              <a:t>, 10/12/14 </a:t>
            </a:r>
            <a:r>
              <a:rPr lang="ko-KR" altLang="en-US" dirty="0" smtClean="0"/>
              <a:t>라운드 사용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SPN(Substitution Permutation Network) </a:t>
            </a:r>
            <a:r>
              <a:rPr lang="ko-KR" altLang="en-US" dirty="0" smtClean="0"/>
              <a:t>구조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07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6267</TotalTime>
  <Words>1927</Words>
  <Application>Microsoft Office PowerPoint</Application>
  <PresentationFormat>화면 슬라이드 쇼(4:3)</PresentationFormat>
  <Paragraphs>428</Paragraphs>
  <Slides>47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가을</vt:lpstr>
      <vt:lpstr>자바 암호 프로그래밍 Java Cryptography Programming 2017. 3.  </vt:lpstr>
      <vt:lpstr>차례</vt:lpstr>
      <vt:lpstr>7. 대칭키암호 </vt:lpstr>
      <vt:lpstr>1. 대칭키 암호 소개 </vt:lpstr>
      <vt:lpstr>대칭키 암호 방식 </vt:lpstr>
      <vt:lpstr>대칭키 암호 방식 </vt:lpstr>
      <vt:lpstr>대칭키 암호 방식 </vt:lpstr>
      <vt:lpstr> 커크호프의 원리(Kerckhoffs' Principle)</vt:lpstr>
      <vt:lpstr>블록 암호 알고리즘 </vt:lpstr>
      <vt:lpstr>국내 블록 암호 알고리즘 </vt:lpstr>
      <vt:lpstr>DES, AES </vt:lpstr>
      <vt:lpstr>암호 알고리즘의 키길이와 안전성 </vt:lpstr>
      <vt:lpstr>블록암호의 운영모드</vt:lpstr>
      <vt:lpstr>ECB (Electronic Codebook) 모드 </vt:lpstr>
      <vt:lpstr>CBC (Cipher Block Chaining) 모드 </vt:lpstr>
      <vt:lpstr>CFB (Cipher Feedback) 모드 </vt:lpstr>
      <vt:lpstr>OFB (Output Feedback) 모드 </vt:lpstr>
      <vt:lpstr>CTR (Counter) 모드 </vt:lpstr>
      <vt:lpstr>암호화와 인증을 결합한 블록암호 운영모드</vt:lpstr>
      <vt:lpstr>암호화와 인증을 결합한 블록암호 운영모드</vt:lpstr>
      <vt:lpstr>암호화와 인증을 결합한 블록암호 운영모드</vt:lpstr>
      <vt:lpstr>패딩 (padding, 채우기) </vt:lpstr>
      <vt:lpstr>패딩 (padding, 채우기) </vt:lpstr>
      <vt:lpstr>2. 키생성  </vt:lpstr>
      <vt:lpstr>비밀키의 생성</vt:lpstr>
      <vt:lpstr>비밀키의 생성</vt:lpstr>
      <vt:lpstr>키생성 알고리즘 </vt:lpstr>
      <vt:lpstr>KeySpec 변환 </vt:lpstr>
      <vt:lpstr>비밀키를 파일로 저장하기/읽어오기 </vt:lpstr>
      <vt:lpstr>3. Cipher 클래스를 이용한 암호화/복호화 </vt:lpstr>
      <vt:lpstr>Cipher 엔진  </vt:lpstr>
      <vt:lpstr>채우기 (padding)</vt:lpstr>
      <vt:lpstr>PowerPoint 프레젠테이션</vt:lpstr>
      <vt:lpstr>암호화 운영모드 (Mode of Operation)</vt:lpstr>
      <vt:lpstr>암호화 </vt:lpstr>
      <vt:lpstr>DES 암호화 예제 </vt:lpstr>
      <vt:lpstr>AES 암호화 예제 </vt:lpstr>
      <vt:lpstr>AES/CBC모드 예제 </vt:lpstr>
      <vt:lpstr>4. 파일 암호화/복호화  </vt:lpstr>
      <vt:lpstr>파일 암호화/복호화</vt:lpstr>
      <vt:lpstr>파일 암호화/복호화</vt:lpstr>
      <vt:lpstr>파일 암호화/복호화</vt:lpstr>
      <vt:lpstr>5. 비밀키를 파일로 저장하기/읽어오기 </vt:lpstr>
      <vt:lpstr>비밀키를 파일로 저장하기/읽어오기</vt:lpstr>
      <vt:lpstr>실습과제 #3. 작업증명과 블록체인</vt:lpstr>
      <vt:lpstr>실습과제 #3. 작업증명과 블록체인</vt:lpstr>
      <vt:lpstr>실습과제 #3. 작업증명과 블록체인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260</cp:revision>
  <dcterms:created xsi:type="dcterms:W3CDTF">2011-08-27T14:53:28Z</dcterms:created>
  <dcterms:modified xsi:type="dcterms:W3CDTF">2019-05-07T01:03:55Z</dcterms:modified>
</cp:coreProperties>
</file>