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41"/>
  </p:notesMasterIdLst>
  <p:sldIdLst>
    <p:sldId id="336" r:id="rId2"/>
    <p:sldId id="300" r:id="rId3"/>
    <p:sldId id="323" r:id="rId4"/>
    <p:sldId id="301" r:id="rId5"/>
    <p:sldId id="321" r:id="rId6"/>
    <p:sldId id="302" r:id="rId7"/>
    <p:sldId id="306" r:id="rId8"/>
    <p:sldId id="307" r:id="rId9"/>
    <p:sldId id="322" r:id="rId10"/>
    <p:sldId id="324" r:id="rId11"/>
    <p:sldId id="338" r:id="rId12"/>
    <p:sldId id="339" r:id="rId13"/>
    <p:sldId id="340" r:id="rId14"/>
    <p:sldId id="341" r:id="rId15"/>
    <p:sldId id="367" r:id="rId16"/>
    <p:sldId id="362" r:id="rId17"/>
    <p:sldId id="363" r:id="rId18"/>
    <p:sldId id="342" r:id="rId19"/>
    <p:sldId id="365" r:id="rId20"/>
    <p:sldId id="366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2" r:id="rId30"/>
    <p:sldId id="353" r:id="rId31"/>
    <p:sldId id="351" r:id="rId32"/>
    <p:sldId id="354" r:id="rId33"/>
    <p:sldId id="355" r:id="rId34"/>
    <p:sldId id="357" r:id="rId35"/>
    <p:sldId id="358" r:id="rId36"/>
    <p:sldId id="359" r:id="rId37"/>
    <p:sldId id="360" r:id="rId38"/>
    <p:sldId id="361" r:id="rId39"/>
    <p:sldId id="356" r:id="rId4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EC4"/>
    <a:srgbClr val="D0EAB4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94625" autoAdjust="0"/>
  </p:normalViewPr>
  <p:slideViewPr>
    <p:cSldViewPr>
      <p:cViewPr varScale="1">
        <p:scale>
          <a:sx n="95" d="100"/>
          <a:sy n="95" d="100"/>
        </p:scale>
        <p:origin x="-11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2019-03-20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 algn="r">
              <a:defRPr cap="all" baseline="0"/>
            </a:lvl1pPr>
          </a:lstStyle>
          <a:p>
            <a:endParaRPr kumimoji="0" lang="en-US" dirty="0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299BC8C-D05E-4966-90C6-DB66949B9446}" type="datetime1">
              <a:rPr lang="ko-KR" altLang="en-US" smtClean="0"/>
              <a:t>2019-03-20</a:t>
            </a:fld>
            <a:endParaRPr lang="ko-KR" altLang="en-US" dirty="0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3CF3B71A-966A-471E-8596-7D1D6A8996FF}" type="datetime1">
              <a:rPr lang="ko-KR" altLang="en-US" smtClean="0"/>
              <a:t>2019-03-20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AD64A7B2-A2B0-4C9D-895B-FE1D68BE16F8}" type="datetime1">
              <a:rPr lang="ko-KR" altLang="en-US" smtClean="0"/>
              <a:t>2019-03-20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B31271CA-DFBA-4144-9186-0BE3AC6EE4B1}" type="datetime1">
              <a:rPr lang="ko-KR" altLang="en-US" smtClean="0"/>
              <a:t>2019-03-20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7F4F71-3D90-4F92-8CFE-D11B433509C0}" type="datetime1">
              <a:rPr lang="ko-KR" altLang="en-US" smtClean="0"/>
              <a:t>2019-03-20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200F4F1-024E-465C-B59D-A4FFBC6118A5}" type="datetime1">
              <a:rPr lang="ko-KR" altLang="en-US" smtClean="0"/>
              <a:t>2019-03-20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gluonhq.com/products/scene-builde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400" dirty="0" smtClean="0"/>
              <a:t>자바</a:t>
            </a:r>
            <a:r>
              <a:rPr lang="en-US" altLang="ko-KR" sz="4400" dirty="0" smtClean="0"/>
              <a:t> </a:t>
            </a:r>
            <a:r>
              <a:rPr lang="ko-KR" altLang="en-US" sz="4400" dirty="0" smtClean="0"/>
              <a:t>암호 프로그래밍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2700" dirty="0" smtClean="0"/>
              <a:t>Java Cryptography Programming</a:t>
            </a:r>
            <a:br>
              <a:rPr lang="en-US" altLang="ko-KR" sz="2700" dirty="0" smtClean="0"/>
            </a:br>
            <a:r>
              <a:rPr lang="en-US" altLang="ko-KR" sz="2700" dirty="0" smtClean="0"/>
              <a:t>4. </a:t>
            </a:r>
            <a:r>
              <a:rPr lang="ko-KR" altLang="en-US" sz="2700" dirty="0" smtClean="0"/>
              <a:t>자바 </a:t>
            </a:r>
            <a:r>
              <a:rPr lang="en-US" altLang="ko-KR" sz="2700" dirty="0" smtClean="0"/>
              <a:t>GUI </a:t>
            </a:r>
            <a:r>
              <a:rPr lang="ko-KR" altLang="en-US" sz="2700" dirty="0" smtClean="0"/>
              <a:t>프로그래밍</a:t>
            </a:r>
            <a:r>
              <a:rPr lang="en-US" altLang="ko-KR" sz="2700" dirty="0"/>
              <a:t/>
            </a:r>
            <a:br>
              <a:rPr lang="en-US" altLang="ko-KR" sz="2700" dirty="0"/>
            </a:b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en-US" altLang="ko-KR" dirty="0" smtClean="0"/>
              <a:t>2017. 3.</a:t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중부대학교 정보보호학과 이병천 교수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2C2-3D3B-4E94-BD92-61B02C5F4DEE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08591848" descr="EMB000019542f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2687638" cy="26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55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JavaFX </a:t>
            </a:r>
            <a:r>
              <a:rPr lang="ko-KR" altLang="en-US" dirty="0" smtClean="0"/>
              <a:t>프로그램 개발 방법론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JavaFX </a:t>
            </a:r>
            <a:r>
              <a:rPr lang="ko-KR" altLang="en-US" dirty="0" smtClean="0"/>
              <a:t>프로젝트 생성 </a:t>
            </a:r>
            <a:endParaRPr lang="en-US" altLang="ko-KR" dirty="0" smtClean="0"/>
          </a:p>
          <a:p>
            <a:r>
              <a:rPr lang="en-US" altLang="ko-KR" dirty="0" smtClean="0"/>
              <a:t>MVC </a:t>
            </a:r>
            <a:r>
              <a:rPr lang="ko-KR" altLang="en-US" dirty="0" smtClean="0"/>
              <a:t>모델을 이용한 개발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View : Scene Builder</a:t>
            </a:r>
            <a:r>
              <a:rPr lang="ko-KR" altLang="en-US" dirty="0" smtClean="0"/>
              <a:t>를 이용하여 </a:t>
            </a:r>
            <a:r>
              <a:rPr lang="en-US" altLang="ko-KR" dirty="0" smtClean="0"/>
              <a:t>UI </a:t>
            </a:r>
            <a:r>
              <a:rPr lang="ko-KR" altLang="en-US" dirty="0" smtClean="0"/>
              <a:t>생성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Model: Model</a:t>
            </a:r>
            <a:r>
              <a:rPr lang="ko-KR" altLang="en-US" dirty="0" smtClean="0"/>
              <a:t>을 이용하여 데이터객체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로직</a:t>
            </a:r>
            <a:r>
              <a:rPr lang="ko-KR" altLang="en-US" dirty="0" smtClean="0"/>
              <a:t> 개발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Controller: Controller</a:t>
            </a:r>
            <a:r>
              <a:rPr lang="ko-KR" altLang="en-US" dirty="0" smtClean="0"/>
              <a:t>를 이용하여 상호 연결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10</a:t>
            </a:fld>
            <a:endParaRPr lang="ko-KR" altLang="en-US" dirty="0"/>
          </a:p>
        </p:txBody>
      </p:sp>
      <p:pic>
        <p:nvPicPr>
          <p:cNvPr id="5" name="Picture 2" descr="Image result for mvc êµ¬ì¡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89040"/>
            <a:ext cx="4695546" cy="233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823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로그인 프로그램 만들기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 </a:t>
            </a:r>
          </a:p>
          <a:p>
            <a:pPr marL="0" indent="0"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11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10" y="2206605"/>
            <a:ext cx="28765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834" y="2206605"/>
            <a:ext cx="28765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2729" y="5807005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로그인 창 제공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5662989"/>
            <a:ext cx="2194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/>
              <a:t>로그인 </a:t>
            </a:r>
            <a:r>
              <a:rPr lang="ko-KR" altLang="en-US" dirty="0" err="1" smtClean="0"/>
              <a:t>성공시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메인 윈도우로 전환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1556792"/>
            <a:ext cx="343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완성된 로그인 프로그램의 모습</a:t>
            </a:r>
            <a:endParaRPr lang="ko-KR" altLang="en-US" dirty="0"/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4288943" y="3789040"/>
            <a:ext cx="787113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219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새로운 </a:t>
            </a:r>
            <a:r>
              <a:rPr lang="en-US" altLang="ko-KR" dirty="0" err="1"/>
              <a:t>JavaFx</a:t>
            </a:r>
            <a:r>
              <a:rPr lang="en-US" altLang="ko-KR" dirty="0"/>
              <a:t> </a:t>
            </a:r>
            <a:r>
              <a:rPr lang="ko-KR" altLang="en-US" dirty="0"/>
              <a:t>프로젝트 생성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프로젝트 이름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LoginFx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File</a:t>
            </a:r>
            <a:r>
              <a:rPr lang="ko-KR" altLang="en-US" dirty="0" smtClean="0"/>
              <a:t> </a:t>
            </a:r>
            <a:r>
              <a:rPr lang="en-US" altLang="ko-KR" dirty="0" smtClean="0"/>
              <a:t>&gt; new &gt; Project… &gt; </a:t>
            </a:r>
            <a:r>
              <a:rPr lang="en-US" altLang="ko-KR" dirty="0" err="1" smtClean="0"/>
              <a:t>JavaFx</a:t>
            </a:r>
            <a:r>
              <a:rPr lang="en-US" altLang="ko-KR" dirty="0" smtClean="0"/>
              <a:t> Project </a:t>
            </a:r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12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780" y="2852936"/>
            <a:ext cx="715317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직선 화살표 연결선 5"/>
          <p:cNvCxnSpPr/>
          <p:nvPr/>
        </p:nvCxnSpPr>
        <p:spPr>
          <a:xfrm flipV="1">
            <a:off x="1043608" y="4077072"/>
            <a:ext cx="432048" cy="7200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126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새로운 </a:t>
            </a:r>
            <a:r>
              <a:rPr lang="en-US" altLang="ko-KR" dirty="0" err="1"/>
              <a:t>JavaFx</a:t>
            </a:r>
            <a:r>
              <a:rPr lang="en-US" altLang="ko-KR" dirty="0"/>
              <a:t> </a:t>
            </a:r>
            <a:r>
              <a:rPr lang="ko-KR" altLang="en-US" dirty="0"/>
              <a:t>프로젝트 생성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추가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 생성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추가 클래스</a:t>
            </a:r>
            <a:r>
              <a:rPr lang="en-US" altLang="ko-KR" dirty="0" smtClean="0"/>
              <a:t>: MainController.java </a:t>
            </a:r>
          </a:p>
          <a:p>
            <a:pPr lvl="1"/>
            <a:r>
              <a:rPr lang="ko-KR" altLang="en-US" dirty="0" smtClean="0"/>
              <a:t>추가 </a:t>
            </a:r>
            <a:r>
              <a:rPr lang="en-US" altLang="ko-KR" dirty="0" err="1" smtClean="0"/>
              <a:t>fxml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Login.fxml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Main.fxml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13</a:t>
            </a:fld>
            <a:endParaRPr lang="ko-KR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3075985" cy="296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52935"/>
            <a:ext cx="3075985" cy="296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482" y="548680"/>
            <a:ext cx="23717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024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로그인 화면 설계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Login.fxml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SceneBuilder</a:t>
            </a:r>
            <a:r>
              <a:rPr lang="ko-KR" altLang="en-US" dirty="0" smtClean="0"/>
              <a:t>로 열기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Open with </a:t>
            </a:r>
            <a:r>
              <a:rPr lang="en-US" altLang="ko-KR" dirty="0" err="1" smtClean="0"/>
              <a:t>SceneBuilder</a:t>
            </a:r>
            <a:endParaRPr lang="en-US" altLang="ko-KR" dirty="0"/>
          </a:p>
          <a:p>
            <a:pPr lvl="1"/>
            <a:r>
              <a:rPr lang="en-US" altLang="ko-KR" dirty="0" err="1" smtClean="0"/>
              <a:t>AnchorPane</a:t>
            </a:r>
            <a:r>
              <a:rPr lang="en-US" altLang="ko-KR" dirty="0" smtClean="0"/>
              <a:t> </a:t>
            </a:r>
            <a:r>
              <a:rPr lang="ko-KR" altLang="en-US" dirty="0" smtClean="0"/>
              <a:t>화면크기 설정 </a:t>
            </a:r>
            <a:r>
              <a:rPr lang="en-US" altLang="ko-KR" dirty="0" smtClean="0"/>
              <a:t>: 300 x 300 </a:t>
            </a:r>
          </a:p>
          <a:p>
            <a:r>
              <a:rPr lang="en-US" altLang="ko-KR" dirty="0" smtClean="0"/>
              <a:t>Controls </a:t>
            </a:r>
            <a:r>
              <a:rPr lang="ko-KR" altLang="en-US" dirty="0" smtClean="0"/>
              <a:t>요소 추가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Label (</a:t>
            </a:r>
            <a:r>
              <a:rPr lang="ko-KR" altLang="en-US" dirty="0" smtClean="0"/>
              <a:t>상태 표시</a:t>
            </a:r>
            <a:r>
              <a:rPr lang="en-US" altLang="ko-KR" dirty="0"/>
              <a:t>)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TextField</a:t>
            </a:r>
            <a:r>
              <a:rPr lang="en-US" altLang="ko-KR" dirty="0" smtClean="0"/>
              <a:t> (Username)</a:t>
            </a:r>
          </a:p>
          <a:p>
            <a:pPr lvl="1"/>
            <a:r>
              <a:rPr lang="en-US" altLang="ko-KR" dirty="0" err="1" smtClean="0"/>
              <a:t>PasswordField</a:t>
            </a:r>
            <a:r>
              <a:rPr lang="en-US" altLang="ko-KR" dirty="0" smtClean="0"/>
              <a:t> (Password)</a:t>
            </a:r>
          </a:p>
          <a:p>
            <a:pPr lvl="1"/>
            <a:r>
              <a:rPr lang="en-US" altLang="ko-KR" dirty="0" smtClean="0"/>
              <a:t>Button (</a:t>
            </a:r>
            <a:r>
              <a:rPr lang="ko-KR" altLang="en-US" dirty="0" smtClean="0"/>
              <a:t>로그인 버튼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요소 디자인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폰트 크기</a:t>
            </a:r>
            <a:r>
              <a:rPr lang="en-US" altLang="ko-KR" dirty="0"/>
              <a:t> </a:t>
            </a:r>
            <a:r>
              <a:rPr lang="en-US" altLang="ko-KR" dirty="0" smtClean="0"/>
              <a:t>– 18px </a:t>
            </a:r>
          </a:p>
          <a:p>
            <a:pPr lvl="1"/>
            <a:r>
              <a:rPr lang="ko-KR" altLang="en-US" dirty="0" err="1" smtClean="0"/>
              <a:t>글자색</a:t>
            </a:r>
            <a:r>
              <a:rPr lang="ko-KR" altLang="en-US" dirty="0" smtClean="0"/>
              <a:t> 변경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위치</a:t>
            </a:r>
            <a:r>
              <a:rPr lang="en-US" altLang="ko-KR" dirty="0" smtClean="0"/>
              <a:t> </a:t>
            </a:r>
            <a:r>
              <a:rPr lang="ko-KR" altLang="en-US" dirty="0" smtClean="0"/>
              <a:t>조정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14</a:t>
            </a:fld>
            <a:endParaRPr lang="ko-KR" alt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007" y="270892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985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o7planning.org/en/10645/cache/images/i/28127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57150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AnchorPane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15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412776"/>
            <a:ext cx="84918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AnchorPane</a:t>
            </a:r>
            <a:r>
              <a:rPr lang="en-US" altLang="ko-KR" dirty="0"/>
              <a:t> allows the edges of child nodes to be anchored to an offset </a:t>
            </a:r>
            <a:endParaRPr lang="en-US" altLang="ko-KR" dirty="0" smtClean="0"/>
          </a:p>
          <a:p>
            <a:r>
              <a:rPr lang="en-US" altLang="ko-KR" dirty="0" smtClean="0"/>
              <a:t>from </a:t>
            </a:r>
            <a:r>
              <a:rPr lang="en-US" altLang="ko-KR" dirty="0"/>
              <a:t>the anchor pane's edges. If the anchor pane has a border and/or </a:t>
            </a:r>
            <a:endParaRPr lang="en-US" altLang="ko-KR" dirty="0" smtClean="0"/>
          </a:p>
          <a:p>
            <a:r>
              <a:rPr lang="en-US" altLang="ko-KR" dirty="0" smtClean="0"/>
              <a:t>padding </a:t>
            </a:r>
            <a:r>
              <a:rPr lang="en-US" altLang="ko-KR" dirty="0"/>
              <a:t>set, the offsets will be measured from the inside edge of those insets.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0433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Scene</a:t>
            </a:r>
            <a:r>
              <a:rPr lang="ko-KR" altLang="en-US" dirty="0" smtClean="0"/>
              <a:t> </a:t>
            </a:r>
            <a:r>
              <a:rPr lang="en-US" altLang="ko-KR" dirty="0" smtClean="0"/>
              <a:t>Builder - Library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16</a:t>
            </a:fld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9053"/>
            <a:ext cx="1881211" cy="416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30626"/>
            <a:ext cx="1867916" cy="541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20" y="467380"/>
            <a:ext cx="1845791" cy="189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59" y="5733256"/>
            <a:ext cx="129721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Containers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27055" y="5700990"/>
            <a:ext cx="105343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Controls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56176" y="2483604"/>
            <a:ext cx="78579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Menu</a:t>
            </a:r>
            <a:endParaRPr lang="ko-KR" alt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615" y="3203684"/>
            <a:ext cx="1882849" cy="215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88864" y="5435932"/>
            <a:ext cx="121533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Controller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1835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Scene Builder - Inspector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17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1716481" cy="525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80837"/>
            <a:ext cx="1716480" cy="559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75001"/>
            <a:ext cx="1722633" cy="535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20900" y="5742972"/>
            <a:ext cx="124181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Properties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10544" y="5706575"/>
            <a:ext cx="87915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Layout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49902" y="5686703"/>
            <a:ext cx="73129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Code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666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로그인 화면 설계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요소별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fx:id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입출력시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변수명</a:t>
            </a:r>
            <a:r>
              <a:rPr lang="ko-KR" altLang="en-US" dirty="0" smtClean="0"/>
              <a:t> 설정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Status Label : </a:t>
            </a:r>
            <a:r>
              <a:rPr lang="en-US" altLang="ko-KR" dirty="0" err="1" smtClean="0"/>
              <a:t>lblStatus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Username : </a:t>
            </a:r>
            <a:r>
              <a:rPr lang="en-US" altLang="ko-KR" dirty="0" err="1" smtClean="0"/>
              <a:t>txtUsername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Password : </a:t>
            </a:r>
            <a:r>
              <a:rPr lang="en-US" altLang="ko-KR" dirty="0" err="1" smtClean="0"/>
              <a:t>txtPassword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18</a:t>
            </a:fld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96952"/>
            <a:ext cx="5040560" cy="36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직선 화살표 연결선 7"/>
          <p:cNvCxnSpPr/>
          <p:nvPr/>
        </p:nvCxnSpPr>
        <p:spPr>
          <a:xfrm flipV="1">
            <a:off x="1043608" y="4365104"/>
            <a:ext cx="648072" cy="7200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 flipH="1">
            <a:off x="6084168" y="4188384"/>
            <a:ext cx="864096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397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로그인 화면 설계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MainController</a:t>
            </a:r>
            <a:r>
              <a:rPr lang="ko-KR" altLang="en-US" dirty="0" smtClean="0"/>
              <a:t>와의 연결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왼쪽</a:t>
            </a:r>
            <a:r>
              <a:rPr lang="en-US" altLang="ko-KR" dirty="0" smtClean="0"/>
              <a:t> </a:t>
            </a:r>
            <a:r>
              <a:rPr lang="ko-KR" altLang="en-US" dirty="0" smtClean="0"/>
              <a:t>하단 </a:t>
            </a:r>
            <a:r>
              <a:rPr lang="en-US" altLang="ko-KR" dirty="0" smtClean="0"/>
              <a:t>Controller Class</a:t>
            </a:r>
            <a:r>
              <a:rPr lang="ko-KR" altLang="en-US" dirty="0" smtClean="0"/>
              <a:t>를 </a:t>
            </a:r>
            <a:r>
              <a:rPr lang="en-US" altLang="ko-KR" dirty="0" err="1" smtClean="0"/>
              <a:t>application.MainController</a:t>
            </a:r>
            <a:r>
              <a:rPr lang="ko-KR" altLang="en-US" dirty="0" smtClean="0"/>
              <a:t>로 지정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19</a:t>
            </a:fld>
            <a:endParaRPr lang="ko-KR" alt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32902"/>
            <a:ext cx="3384376" cy="387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직선 화살표 연결선 7"/>
          <p:cNvCxnSpPr/>
          <p:nvPr/>
        </p:nvCxnSpPr>
        <p:spPr>
          <a:xfrm flipH="1">
            <a:off x="4788024" y="3645024"/>
            <a:ext cx="864096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10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강의</a:t>
            </a:r>
            <a:r>
              <a:rPr lang="en-US" altLang="ko-KR" dirty="0"/>
              <a:t> </a:t>
            </a:r>
            <a:r>
              <a:rPr lang="ko-KR" altLang="en-US" dirty="0"/>
              <a:t>개요 </a:t>
            </a:r>
            <a:endParaRPr lang="en-US" altLang="ko-KR" dirty="0"/>
          </a:p>
          <a:p>
            <a:r>
              <a:rPr lang="en-US" altLang="ko-KR" dirty="0"/>
              <a:t>2. </a:t>
            </a:r>
            <a:r>
              <a:rPr lang="ko-KR" altLang="en-US" dirty="0"/>
              <a:t>자바프로그래밍 기초</a:t>
            </a:r>
            <a:endParaRPr lang="en-US" altLang="ko-KR" dirty="0"/>
          </a:p>
          <a:p>
            <a:r>
              <a:rPr lang="en-US" altLang="ko-KR" dirty="0"/>
              <a:t>3. </a:t>
            </a:r>
            <a:r>
              <a:rPr lang="ko-KR" altLang="en-US" dirty="0"/>
              <a:t>자바</a:t>
            </a:r>
            <a:r>
              <a:rPr lang="en-US" altLang="ko-KR" dirty="0"/>
              <a:t> </a:t>
            </a:r>
            <a:r>
              <a:rPr lang="ko-KR" altLang="en-US" dirty="0"/>
              <a:t>네트워크 프로그래밍 </a:t>
            </a:r>
            <a:endParaRPr lang="en-US" altLang="ko-KR" dirty="0"/>
          </a:p>
          <a:p>
            <a:r>
              <a:rPr lang="en-US" altLang="ko-KR" b="1" dirty="0"/>
              <a:t>4. </a:t>
            </a:r>
            <a:r>
              <a:rPr lang="ko-KR" altLang="en-US" b="1" dirty="0"/>
              <a:t>자바 </a:t>
            </a:r>
            <a:r>
              <a:rPr lang="en-US" altLang="ko-KR" b="1" dirty="0"/>
              <a:t>GUI </a:t>
            </a:r>
            <a:r>
              <a:rPr lang="ko-KR" altLang="en-US" b="1" dirty="0"/>
              <a:t>프로그래밍 </a:t>
            </a:r>
            <a:endParaRPr lang="en-US" altLang="ko-KR" b="1" dirty="0"/>
          </a:p>
          <a:p>
            <a:r>
              <a:rPr lang="en-US" altLang="ko-KR" dirty="0"/>
              <a:t>5. </a:t>
            </a:r>
            <a:r>
              <a:rPr lang="en-US" altLang="ko-KR" dirty="0" smtClean="0"/>
              <a:t>JCA/JCE </a:t>
            </a:r>
            <a:r>
              <a:rPr lang="ko-KR" altLang="en-US" dirty="0" smtClean="0"/>
              <a:t>소개</a:t>
            </a:r>
            <a:endParaRPr lang="en-US" altLang="ko-KR" dirty="0" smtClean="0"/>
          </a:p>
          <a:p>
            <a:r>
              <a:rPr lang="en-US" altLang="ko-KR" dirty="0" smtClean="0"/>
              <a:t>6. </a:t>
            </a:r>
            <a:r>
              <a:rPr lang="ko-KR" altLang="en-US" dirty="0" smtClean="0"/>
              <a:t>해시함수</a:t>
            </a:r>
            <a:r>
              <a:rPr lang="en-US" altLang="ko-KR" dirty="0" smtClean="0"/>
              <a:t>, </a:t>
            </a:r>
            <a:r>
              <a:rPr lang="en-US" altLang="ko-KR" dirty="0"/>
              <a:t>MAC, </a:t>
            </a:r>
            <a:r>
              <a:rPr lang="ko-KR" altLang="en-US" dirty="0"/>
              <a:t>패스워드 기반 </a:t>
            </a:r>
            <a:r>
              <a:rPr lang="ko-KR" altLang="en-US" dirty="0" err="1"/>
              <a:t>키생성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7. </a:t>
            </a:r>
            <a:r>
              <a:rPr lang="ko-KR" altLang="en-US" dirty="0" err="1" smtClean="0"/>
              <a:t>대칭키</a:t>
            </a:r>
            <a:r>
              <a:rPr lang="ko-KR" altLang="en-US" dirty="0" smtClean="0"/>
              <a:t> </a:t>
            </a:r>
            <a:r>
              <a:rPr lang="ko-KR" altLang="en-US" dirty="0"/>
              <a:t>암호</a:t>
            </a:r>
            <a:r>
              <a:rPr lang="en-US" altLang="ko-KR" dirty="0"/>
              <a:t>,</a:t>
            </a:r>
            <a:r>
              <a:rPr lang="ko-KR" altLang="en-US" dirty="0"/>
              <a:t> 파일 암호화</a:t>
            </a:r>
            <a:r>
              <a:rPr lang="en-US" altLang="ko-KR" dirty="0"/>
              <a:t>/</a:t>
            </a:r>
            <a:r>
              <a:rPr lang="ko-KR" altLang="en-US" dirty="0" err="1"/>
              <a:t>복호화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en-US" altLang="ko-KR" dirty="0" smtClean="0"/>
              <a:t>8. </a:t>
            </a:r>
            <a:r>
              <a:rPr lang="ko-KR" altLang="en-US" dirty="0" smtClean="0"/>
              <a:t>공개키 </a:t>
            </a:r>
            <a:r>
              <a:rPr lang="ko-KR" altLang="en-US" dirty="0"/>
              <a:t>암호</a:t>
            </a:r>
            <a:endParaRPr lang="en-US" altLang="ko-KR" dirty="0"/>
          </a:p>
          <a:p>
            <a:r>
              <a:rPr lang="en-US" altLang="ko-KR" dirty="0" smtClean="0"/>
              <a:t>9. </a:t>
            </a:r>
            <a:r>
              <a:rPr lang="ko-KR" altLang="en-US" dirty="0" smtClean="0"/>
              <a:t>전자서명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r>
              <a:rPr lang="en-US" altLang="ko-KR" dirty="0" smtClean="0"/>
              <a:t>10. </a:t>
            </a:r>
            <a:r>
              <a:rPr lang="ko-KR" altLang="en-US" dirty="0"/>
              <a:t>인증서와 </a:t>
            </a:r>
            <a:r>
              <a:rPr lang="ko-KR" altLang="en-US" dirty="0" err="1"/>
              <a:t>공개키기반구조</a:t>
            </a:r>
            <a:r>
              <a:rPr lang="en-US" altLang="ko-KR" dirty="0"/>
              <a:t>(PKI)</a:t>
            </a:r>
            <a:r>
              <a:rPr lang="ko-KR" altLang="en-US" dirty="0"/>
              <a:t> </a:t>
            </a:r>
            <a:r>
              <a:rPr lang="en-US" altLang="ko-KR" dirty="0"/>
              <a:t> </a:t>
            </a:r>
          </a:p>
          <a:p>
            <a:r>
              <a:rPr lang="en-US" altLang="ko-KR" dirty="0" smtClean="0"/>
              <a:t>11. </a:t>
            </a:r>
            <a:r>
              <a:rPr lang="ko-KR" altLang="en-US" dirty="0"/>
              <a:t>암호</a:t>
            </a:r>
            <a:r>
              <a:rPr lang="en-US" altLang="ko-KR" dirty="0"/>
              <a:t> </a:t>
            </a:r>
            <a:r>
              <a:rPr lang="ko-KR" altLang="en-US" dirty="0"/>
              <a:t>알고리즘</a:t>
            </a:r>
            <a:r>
              <a:rPr lang="en-US" altLang="ko-KR" dirty="0"/>
              <a:t>/</a:t>
            </a:r>
            <a:r>
              <a:rPr lang="ko-KR" altLang="en-US" dirty="0"/>
              <a:t>프로토콜 구현 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855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로그인 화면 설계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로그인 버튼 </a:t>
            </a:r>
            <a:r>
              <a:rPr lang="en-US" altLang="ko-KR" dirty="0" smtClean="0"/>
              <a:t>Action </a:t>
            </a:r>
            <a:r>
              <a:rPr lang="ko-KR" altLang="en-US" dirty="0" smtClean="0"/>
              <a:t>지정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onAction</a:t>
            </a:r>
            <a:r>
              <a:rPr lang="en-US" altLang="ko-KR" dirty="0" smtClean="0"/>
              <a:t> </a:t>
            </a:r>
            <a:r>
              <a:rPr lang="ko-KR" altLang="en-US" dirty="0" smtClean="0"/>
              <a:t>을 </a:t>
            </a:r>
            <a:r>
              <a:rPr lang="en-US" altLang="ko-KR" dirty="0" smtClean="0"/>
              <a:t>Login </a:t>
            </a:r>
            <a:r>
              <a:rPr lang="ko-KR" altLang="en-US" dirty="0" err="1" smtClean="0"/>
              <a:t>메서드로</a:t>
            </a:r>
            <a:r>
              <a:rPr lang="ko-KR" altLang="en-US" dirty="0" smtClean="0"/>
              <a:t> 지정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20</a:t>
            </a:fld>
            <a:endParaRPr lang="ko-KR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61" y="2309018"/>
            <a:ext cx="5950097" cy="410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직선 화살표 연결선 7"/>
          <p:cNvCxnSpPr/>
          <p:nvPr/>
        </p:nvCxnSpPr>
        <p:spPr>
          <a:xfrm flipH="1">
            <a:off x="6794313" y="4437112"/>
            <a:ext cx="864096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105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로그인 화면 설계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Login.fxml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 저장</a:t>
            </a:r>
            <a:endParaRPr lang="en-US" altLang="ko-KR" dirty="0"/>
          </a:p>
          <a:p>
            <a:pPr lvl="1"/>
            <a:r>
              <a:rPr lang="en-US" altLang="ko-KR" dirty="0" smtClean="0"/>
              <a:t>Eclipse</a:t>
            </a:r>
            <a:r>
              <a:rPr lang="ko-KR" altLang="en-US" dirty="0" smtClean="0"/>
              <a:t>에서 업데이트된 파일 확인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화면 디자인이</a:t>
            </a:r>
            <a:r>
              <a:rPr lang="en-US" altLang="ko-KR" dirty="0" smtClean="0"/>
              <a:t> xml </a:t>
            </a:r>
            <a:r>
              <a:rPr lang="ko-KR" altLang="en-US" dirty="0" smtClean="0"/>
              <a:t>파일로 저장됨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21</a:t>
            </a:fld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6912"/>
            <a:ext cx="5724669" cy="40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627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Login </a:t>
            </a:r>
            <a:r>
              <a:rPr lang="ko-KR" altLang="en-US" dirty="0" err="1" smtClean="0"/>
              <a:t>메서드</a:t>
            </a:r>
            <a:r>
              <a:rPr lang="ko-KR" altLang="en-US" dirty="0" smtClean="0"/>
              <a:t> 수정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MainController.java </a:t>
            </a:r>
            <a:r>
              <a:rPr lang="ko-KR" altLang="en-US" dirty="0" smtClean="0"/>
              <a:t>파일 수정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22</a:t>
            </a:fld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1247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직선 화살표 연결선 5"/>
          <p:cNvCxnSpPr/>
          <p:nvPr/>
        </p:nvCxnSpPr>
        <p:spPr>
          <a:xfrm flipH="1">
            <a:off x="4959116" y="4293096"/>
            <a:ext cx="981036" cy="69967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44008" y="3708321"/>
            <a:ext cx="4331635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username=user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&amp;&amp; password=pass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r>
              <a:rPr lang="ko-KR" altLang="en-US" sz="1600" dirty="0" smtClean="0"/>
              <a:t>이면 </a:t>
            </a:r>
            <a:r>
              <a:rPr lang="en-US" altLang="ko-KR" sz="1600" dirty="0" smtClean="0"/>
              <a:t>‘Login Success’ </a:t>
            </a:r>
            <a:r>
              <a:rPr lang="ko-KR" altLang="en-US" sz="1600" dirty="0" smtClean="0"/>
              <a:t>메시지를 </a:t>
            </a:r>
            <a:r>
              <a:rPr lang="ko-KR" altLang="en-US" sz="1600" dirty="0" err="1" smtClean="0"/>
              <a:t>상태창에</a:t>
            </a:r>
            <a:r>
              <a:rPr lang="ko-KR" altLang="en-US" sz="1600" dirty="0" smtClean="0"/>
              <a:t> 표시</a:t>
            </a:r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606177" y="2946430"/>
            <a:ext cx="440986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고정된 </a:t>
            </a:r>
            <a:r>
              <a:rPr lang="en-US" altLang="ko-KR" sz="1600" dirty="0" smtClean="0"/>
              <a:t>username, password </a:t>
            </a:r>
            <a:r>
              <a:rPr lang="ko-KR" altLang="en-US" sz="1600" dirty="0" smtClean="0"/>
              <a:t>이용하는 사례 </a:t>
            </a:r>
            <a:endParaRPr lang="en-US" altLang="ko-KR" sz="1600" dirty="0" smtClean="0"/>
          </a:p>
          <a:p>
            <a:r>
              <a:rPr lang="ko-KR" altLang="en-US" sz="1600" dirty="0" smtClean="0"/>
              <a:t>일반적으로 </a:t>
            </a:r>
            <a:r>
              <a:rPr lang="en-US" altLang="ko-KR" sz="1600" dirty="0" smtClean="0"/>
              <a:t>username, password</a:t>
            </a:r>
            <a:r>
              <a:rPr lang="ko-KR" altLang="en-US" sz="1600" dirty="0" smtClean="0"/>
              <a:t>는 </a:t>
            </a:r>
            <a:r>
              <a:rPr lang="en-US" altLang="ko-KR" sz="1600" dirty="0" smtClean="0"/>
              <a:t>DB</a:t>
            </a:r>
            <a:r>
              <a:rPr lang="ko-KR" altLang="en-US" sz="1600" dirty="0" smtClean="0"/>
              <a:t>에 저장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08078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UI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application</a:t>
            </a:r>
            <a:r>
              <a:rPr lang="ko-KR" altLang="en-US" dirty="0" smtClean="0"/>
              <a:t>의 연결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Main.java </a:t>
            </a:r>
            <a:r>
              <a:rPr lang="ko-KR" altLang="en-US" dirty="0" smtClean="0"/>
              <a:t>파일 수정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UI</a:t>
            </a:r>
            <a:r>
              <a:rPr lang="ko-KR" altLang="en-US" dirty="0" smtClean="0"/>
              <a:t>파일 </a:t>
            </a:r>
            <a:r>
              <a:rPr lang="en-US" altLang="ko-KR" dirty="0" err="1" smtClean="0"/>
              <a:t>Login.fxml</a:t>
            </a:r>
            <a:r>
              <a:rPr lang="ko-KR" altLang="en-US" dirty="0" smtClean="0"/>
              <a:t>을 불러와서 실행하도록 선언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23</a:t>
            </a:fld>
            <a:endParaRPr lang="ko-KR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2286251"/>
            <a:ext cx="710565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직선 화살표 연결선 5"/>
          <p:cNvCxnSpPr/>
          <p:nvPr/>
        </p:nvCxnSpPr>
        <p:spPr>
          <a:xfrm flipH="1">
            <a:off x="6120172" y="3645024"/>
            <a:ext cx="1332148" cy="71767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968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테스트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로그인 </a:t>
            </a:r>
            <a:r>
              <a:rPr lang="ko-KR" altLang="en-US" dirty="0" err="1" smtClean="0"/>
              <a:t>성공시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실패시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24</a:t>
            </a:fld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28765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28765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588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로그인 </a:t>
            </a:r>
            <a:r>
              <a:rPr lang="ko-KR" altLang="en-US" dirty="0" err="1" smtClean="0"/>
              <a:t>성공시</a:t>
            </a:r>
            <a:r>
              <a:rPr lang="ko-KR" altLang="en-US" dirty="0" smtClean="0"/>
              <a:t> 화면 전환 기능 추가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로그인 </a:t>
            </a:r>
            <a:r>
              <a:rPr lang="ko-KR" altLang="en-US" dirty="0" err="1" smtClean="0"/>
              <a:t>성공시</a:t>
            </a:r>
            <a:r>
              <a:rPr lang="ko-KR" altLang="en-US" dirty="0" smtClean="0"/>
              <a:t> </a:t>
            </a:r>
            <a:r>
              <a:rPr lang="en-US" altLang="ko-KR" dirty="0" err="1"/>
              <a:t>Main.fxml</a:t>
            </a:r>
            <a:r>
              <a:rPr lang="en-US" altLang="ko-KR" dirty="0"/>
              <a:t> </a:t>
            </a:r>
            <a:r>
              <a:rPr lang="ko-KR" altLang="en-US" dirty="0" smtClean="0"/>
              <a:t>화면으로 전환하도록 수정</a:t>
            </a:r>
            <a:endParaRPr lang="en-US" altLang="ko-KR" dirty="0" smtClean="0"/>
          </a:p>
          <a:p>
            <a:r>
              <a:rPr lang="en-US" altLang="ko-KR" dirty="0" smtClean="0"/>
              <a:t>MainController.java </a:t>
            </a:r>
            <a:r>
              <a:rPr lang="ko-KR" altLang="en-US" dirty="0" smtClean="0"/>
              <a:t>파일의 </a:t>
            </a:r>
            <a:r>
              <a:rPr lang="en-US" altLang="ko-KR" dirty="0" smtClean="0"/>
              <a:t>Login </a:t>
            </a:r>
            <a:r>
              <a:rPr lang="ko-KR" altLang="en-US" dirty="0" err="1" smtClean="0"/>
              <a:t>메서드</a:t>
            </a:r>
            <a:r>
              <a:rPr lang="ko-KR" altLang="en-US" dirty="0" smtClean="0"/>
              <a:t> 수정 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err="1" smtClean="0"/>
              <a:t>Main.fxml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 수정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25</a:t>
            </a:fld>
            <a:endParaRPr lang="ko-KR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88" y="2348880"/>
            <a:ext cx="7612829" cy="227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151" y="4640861"/>
            <a:ext cx="30003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25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로그인 </a:t>
            </a:r>
            <a:r>
              <a:rPr lang="ko-KR" altLang="en-US" dirty="0" err="1"/>
              <a:t>성공시</a:t>
            </a:r>
            <a:r>
              <a:rPr lang="ko-KR" altLang="en-US" dirty="0"/>
              <a:t> 화면 </a:t>
            </a:r>
            <a:r>
              <a:rPr lang="ko-KR" altLang="en-US" dirty="0" smtClean="0"/>
              <a:t>전환 기능 추가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로그인 테스트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26</a:t>
            </a:fld>
            <a:endParaRPr lang="ko-K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76771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45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계산기 프로그램 만들기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새로운 </a:t>
            </a:r>
            <a:r>
              <a:rPr lang="en-US" altLang="ko-KR" dirty="0" smtClean="0"/>
              <a:t>JavaFX </a:t>
            </a:r>
            <a:r>
              <a:rPr lang="ko-KR" altLang="en-US" dirty="0" smtClean="0"/>
              <a:t>프로젝트 시작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프로젝트명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CalculatorFx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27</a:t>
            </a:fld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52936"/>
            <a:ext cx="28765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9992" y="2996952"/>
            <a:ext cx="343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완성된 계산기 프로그램의 모습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3825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새로운 </a:t>
            </a:r>
            <a:r>
              <a:rPr lang="en-US" altLang="ko-KR" dirty="0" err="1"/>
              <a:t>JavaFx</a:t>
            </a:r>
            <a:r>
              <a:rPr lang="en-US" altLang="ko-KR" dirty="0"/>
              <a:t> </a:t>
            </a:r>
            <a:r>
              <a:rPr lang="ko-KR" altLang="en-US" dirty="0"/>
              <a:t>프로젝트 생성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err="1" smtClean="0"/>
              <a:t>프로젝트명</a:t>
            </a:r>
            <a:r>
              <a:rPr lang="en-US" altLang="ko-KR" sz="2000" dirty="0" smtClean="0"/>
              <a:t>: </a:t>
            </a:r>
            <a:r>
              <a:rPr lang="en-US" altLang="ko-KR" sz="2000" dirty="0" err="1" smtClean="0"/>
              <a:t>CalculatorFx</a:t>
            </a:r>
            <a:r>
              <a:rPr lang="en-US" altLang="ko-KR" sz="2000" dirty="0" smtClean="0"/>
              <a:t> </a:t>
            </a:r>
          </a:p>
          <a:p>
            <a:pPr lvl="1"/>
            <a:r>
              <a:rPr lang="en-US" altLang="ko-KR" sz="1800" dirty="0" smtClean="0"/>
              <a:t>application </a:t>
            </a:r>
            <a:r>
              <a:rPr lang="ko-KR" altLang="en-US" sz="1800" dirty="0" smtClean="0"/>
              <a:t>패키지 내에 </a:t>
            </a:r>
            <a:r>
              <a:rPr lang="en-US" altLang="ko-KR" sz="1800" dirty="0" smtClean="0"/>
              <a:t>Main.java </a:t>
            </a:r>
            <a:r>
              <a:rPr lang="ko-KR" altLang="en-US" sz="1800" dirty="0" smtClean="0"/>
              <a:t>생성 </a:t>
            </a:r>
            <a:endParaRPr lang="en-US" altLang="ko-KR" sz="1800" dirty="0" smtClean="0"/>
          </a:p>
          <a:p>
            <a:r>
              <a:rPr lang="ko-KR" altLang="en-US" sz="2000" dirty="0" smtClean="0"/>
              <a:t>모델 클래스 생성 </a:t>
            </a:r>
            <a:endParaRPr lang="en-US" altLang="ko-KR" sz="2000" dirty="0" smtClean="0"/>
          </a:p>
          <a:p>
            <a:pPr lvl="1"/>
            <a:r>
              <a:rPr lang="en-US" altLang="ko-KR" sz="1800" dirty="0"/>
              <a:t>application </a:t>
            </a:r>
            <a:r>
              <a:rPr lang="ko-KR" altLang="en-US" sz="1800" dirty="0"/>
              <a:t>패키지 </a:t>
            </a:r>
            <a:r>
              <a:rPr lang="ko-KR" altLang="en-US" sz="1800" dirty="0" smtClean="0"/>
              <a:t>내에 </a:t>
            </a:r>
            <a:r>
              <a:rPr lang="en-US" altLang="ko-KR" sz="1800" dirty="0" smtClean="0"/>
              <a:t>Model.java </a:t>
            </a:r>
            <a:r>
              <a:rPr lang="ko-KR" altLang="en-US" sz="1800" dirty="0" smtClean="0"/>
              <a:t>생성 </a:t>
            </a:r>
            <a:endParaRPr lang="en-US" altLang="ko-KR" sz="1800" dirty="0" smtClean="0"/>
          </a:p>
          <a:p>
            <a:r>
              <a:rPr lang="ko-KR" altLang="en-US" sz="2000" dirty="0" smtClean="0"/>
              <a:t>컨트롤러 클래스 생성 </a:t>
            </a:r>
            <a:endParaRPr lang="en-US" altLang="ko-KR" sz="2000" dirty="0" smtClean="0"/>
          </a:p>
          <a:p>
            <a:pPr lvl="1"/>
            <a:r>
              <a:rPr lang="en-US" altLang="ko-KR" sz="1800" dirty="0"/>
              <a:t>application </a:t>
            </a:r>
            <a:r>
              <a:rPr lang="ko-KR" altLang="en-US" sz="1800" dirty="0"/>
              <a:t>패키지 내에 </a:t>
            </a:r>
            <a:r>
              <a:rPr lang="en-US" altLang="ko-KR" sz="1800" dirty="0" smtClean="0"/>
              <a:t>MainController.java </a:t>
            </a:r>
            <a:r>
              <a:rPr lang="ko-KR" altLang="en-US" sz="1800" dirty="0"/>
              <a:t>생성 </a:t>
            </a:r>
            <a:endParaRPr lang="en-US" altLang="ko-KR" sz="1800" dirty="0"/>
          </a:p>
          <a:p>
            <a:r>
              <a:rPr lang="ko-KR" altLang="en-US" sz="2000" dirty="0" err="1" smtClean="0"/>
              <a:t>뷰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FXML </a:t>
            </a:r>
            <a:r>
              <a:rPr lang="ko-KR" altLang="en-US" sz="2000" dirty="0" smtClean="0"/>
              <a:t>파일 생성 </a:t>
            </a:r>
            <a:endParaRPr lang="en-US" altLang="ko-KR" sz="2000" dirty="0" smtClean="0"/>
          </a:p>
          <a:p>
            <a:pPr lvl="1"/>
            <a:r>
              <a:rPr lang="en-US" altLang="ko-KR" sz="1800" dirty="0"/>
              <a:t>application </a:t>
            </a:r>
            <a:r>
              <a:rPr lang="ko-KR" altLang="en-US" sz="1800" dirty="0"/>
              <a:t>패키지 </a:t>
            </a:r>
            <a:r>
              <a:rPr lang="ko-KR" altLang="en-US" sz="1800" dirty="0" smtClean="0"/>
              <a:t>내에 </a:t>
            </a:r>
            <a:r>
              <a:rPr lang="en-US" altLang="ko-KR" sz="1800" dirty="0" err="1" smtClean="0"/>
              <a:t>Main.fxml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생성 </a:t>
            </a:r>
            <a:endParaRPr lang="ko-KR" altLang="en-US" sz="1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28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22" y="4365104"/>
            <a:ext cx="6578920" cy="234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084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모델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Model.java </a:t>
            </a:r>
            <a:r>
              <a:rPr lang="ko-KR" altLang="en-US" dirty="0" smtClean="0"/>
              <a:t>파일 수정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29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54483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직선 화살표 연결선 6"/>
          <p:cNvCxnSpPr/>
          <p:nvPr/>
        </p:nvCxnSpPr>
        <p:spPr>
          <a:xfrm flipH="1" flipV="1">
            <a:off x="3203848" y="2955058"/>
            <a:ext cx="1584176" cy="103822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948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JavaFX </a:t>
            </a:r>
            <a:r>
              <a:rPr lang="ko-KR" altLang="en-US" dirty="0" smtClean="0"/>
              <a:t>개요 </a:t>
            </a:r>
            <a:endParaRPr lang="en-US" altLang="ko-KR" dirty="0" smtClean="0"/>
          </a:p>
          <a:p>
            <a:r>
              <a:rPr lang="en-US" altLang="ko-KR" dirty="0" smtClean="0"/>
              <a:t>JavaFX </a:t>
            </a:r>
            <a:r>
              <a:rPr lang="ko-KR" altLang="en-US" dirty="0" smtClean="0"/>
              <a:t>개발환경 준비 </a:t>
            </a:r>
            <a:endParaRPr lang="en-US" altLang="ko-KR" dirty="0" smtClean="0"/>
          </a:p>
          <a:p>
            <a:r>
              <a:rPr lang="ko-KR" altLang="en-US" dirty="0" smtClean="0"/>
              <a:t>예제 프로그래밍 </a:t>
            </a:r>
            <a:r>
              <a:rPr lang="en-US" altLang="ko-KR" dirty="0" smtClean="0"/>
              <a:t>1. </a:t>
            </a:r>
            <a:r>
              <a:rPr lang="ko-KR" altLang="en-US" dirty="0" smtClean="0"/>
              <a:t>로그인</a:t>
            </a:r>
            <a:endParaRPr lang="en-US" altLang="ko-KR" dirty="0" smtClean="0"/>
          </a:p>
          <a:p>
            <a:r>
              <a:rPr lang="ko-KR" altLang="en-US" dirty="0"/>
              <a:t>예제 프로그래밍 </a:t>
            </a:r>
            <a:r>
              <a:rPr lang="en-US" altLang="ko-KR" dirty="0" smtClean="0"/>
              <a:t>2. </a:t>
            </a:r>
            <a:r>
              <a:rPr lang="ko-KR" altLang="en-US" dirty="0" smtClean="0"/>
              <a:t>계산기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4. </a:t>
            </a:r>
            <a:r>
              <a:rPr lang="ko-KR" altLang="en-US" b="1" dirty="0"/>
              <a:t>자바 </a:t>
            </a:r>
            <a:r>
              <a:rPr lang="en-US" altLang="ko-KR" b="1" dirty="0"/>
              <a:t>GUI </a:t>
            </a:r>
            <a:r>
              <a:rPr lang="ko-KR" altLang="en-US" b="1" dirty="0"/>
              <a:t>프로그래밍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9488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콘트롤러</a:t>
            </a:r>
            <a:r>
              <a:rPr lang="ko-KR" altLang="en-US" dirty="0" smtClean="0"/>
              <a:t> 생성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MainController.java </a:t>
            </a:r>
            <a:r>
              <a:rPr lang="ko-KR" altLang="en-US" dirty="0" smtClean="0"/>
              <a:t>파일 수정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30</a:t>
            </a:fld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46863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직선 화살표 연결선 5"/>
          <p:cNvCxnSpPr/>
          <p:nvPr/>
        </p:nvCxnSpPr>
        <p:spPr>
          <a:xfrm flipH="1">
            <a:off x="5081836" y="3140968"/>
            <a:ext cx="107434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 flipH="1">
            <a:off x="5225852" y="3645024"/>
            <a:ext cx="107434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839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뷰</a:t>
            </a:r>
            <a:r>
              <a:rPr lang="ko-KR" altLang="en-US" dirty="0" smtClean="0"/>
              <a:t> 디자인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err="1" smtClean="0"/>
              <a:t>Main.fxml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파일을 </a:t>
            </a:r>
            <a:r>
              <a:rPr lang="en-US" altLang="ko-KR" dirty="0" err="1" smtClean="0"/>
              <a:t>SceneBuilder</a:t>
            </a:r>
            <a:r>
              <a:rPr lang="ko-KR" altLang="en-US" dirty="0" smtClean="0"/>
              <a:t>로 열기</a:t>
            </a:r>
            <a:endParaRPr lang="en-US" altLang="ko-KR" dirty="0" smtClean="0"/>
          </a:p>
          <a:p>
            <a:r>
              <a:rPr lang="ko-KR" altLang="en-US" dirty="0" smtClean="0"/>
              <a:t>기본 </a:t>
            </a:r>
            <a:r>
              <a:rPr lang="en-US" altLang="ko-KR" dirty="0" err="1" smtClean="0"/>
              <a:t>AnchorPane</a:t>
            </a:r>
            <a:r>
              <a:rPr lang="ko-KR" altLang="en-US" dirty="0" smtClean="0"/>
              <a:t>을 삭제하고 </a:t>
            </a:r>
            <a:r>
              <a:rPr lang="en-US" altLang="ko-KR" dirty="0" err="1" smtClean="0"/>
              <a:t>VBox</a:t>
            </a:r>
            <a:r>
              <a:rPr lang="en-US" altLang="ko-KR" dirty="0" smtClean="0"/>
              <a:t> </a:t>
            </a:r>
            <a:r>
              <a:rPr lang="ko-KR" altLang="en-US" dirty="0" smtClean="0"/>
              <a:t>컨테이너 등록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Layout : 300 X 300 </a:t>
            </a:r>
          </a:p>
          <a:p>
            <a:pPr lvl="1"/>
            <a:r>
              <a:rPr lang="en-US" altLang="ko-KR" dirty="0" smtClean="0"/>
              <a:t>Spacing : 10</a:t>
            </a:r>
          </a:p>
          <a:p>
            <a:r>
              <a:rPr lang="en-US" altLang="ko-KR" dirty="0" err="1" smtClean="0"/>
              <a:t>VBox</a:t>
            </a:r>
            <a:r>
              <a:rPr lang="en-US" altLang="ko-KR" dirty="0" smtClean="0"/>
              <a:t> </a:t>
            </a:r>
            <a:r>
              <a:rPr lang="ko-KR" altLang="en-US" dirty="0" smtClean="0"/>
              <a:t>내에 </a:t>
            </a:r>
            <a:r>
              <a:rPr lang="en-US" altLang="ko-KR" dirty="0" err="1" smtClean="0"/>
              <a:t>StackPane</a:t>
            </a:r>
            <a:r>
              <a:rPr lang="en-US" altLang="ko-KR" dirty="0" smtClean="0"/>
              <a:t> </a:t>
            </a:r>
            <a:r>
              <a:rPr lang="ko-KR" altLang="en-US" dirty="0" smtClean="0"/>
              <a:t>컨테이너 등록 </a:t>
            </a:r>
            <a:r>
              <a:rPr lang="en-US" altLang="ko-KR" dirty="0" smtClean="0"/>
              <a:t>(</a:t>
            </a:r>
            <a:r>
              <a:rPr lang="ko-KR" altLang="en-US" dirty="0" smtClean="0"/>
              <a:t>결과를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출력하는 창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높이 </a:t>
            </a:r>
            <a:r>
              <a:rPr lang="en-US" altLang="ko-KR" dirty="0" smtClean="0"/>
              <a:t>: 50 </a:t>
            </a:r>
          </a:p>
          <a:p>
            <a:r>
              <a:rPr lang="en-US" altLang="ko-KR" dirty="0" err="1" smtClean="0"/>
              <a:t>StackPane</a:t>
            </a:r>
            <a:r>
              <a:rPr lang="en-US" altLang="ko-KR" dirty="0" smtClean="0"/>
              <a:t> </a:t>
            </a:r>
            <a:r>
              <a:rPr lang="ko-KR" altLang="en-US" dirty="0" smtClean="0"/>
              <a:t>내부에 </a:t>
            </a:r>
            <a:r>
              <a:rPr lang="en-US" altLang="ko-KR" dirty="0" smtClean="0"/>
              <a:t>Label </a:t>
            </a:r>
            <a:r>
              <a:rPr lang="ko-KR" altLang="en-US" dirty="0" smtClean="0"/>
              <a:t>등록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Font : 18, </a:t>
            </a:r>
            <a:r>
              <a:rPr lang="ko-KR" altLang="en-US" dirty="0" smtClean="0"/>
              <a:t>우측정렬</a:t>
            </a:r>
            <a:r>
              <a:rPr lang="en-US" altLang="ko-KR" dirty="0" smtClean="0"/>
              <a:t>, Label </a:t>
            </a:r>
            <a:r>
              <a:rPr lang="ko-KR" altLang="en-US" dirty="0" smtClean="0"/>
              <a:t>텍스트 지움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err="1" smtClean="0"/>
              <a:t>fx:id</a:t>
            </a:r>
            <a:r>
              <a:rPr lang="en-US" altLang="ko-KR" dirty="0" smtClean="0"/>
              <a:t> </a:t>
            </a:r>
            <a:r>
              <a:rPr lang="ko-KR" altLang="en-US" dirty="0" smtClean="0"/>
              <a:t>에</a:t>
            </a:r>
            <a:r>
              <a:rPr lang="en-US" altLang="ko-KR" dirty="0" smtClean="0"/>
              <a:t> result </a:t>
            </a:r>
            <a:r>
              <a:rPr lang="ko-KR" altLang="en-US" dirty="0" smtClean="0"/>
              <a:t>등록 </a:t>
            </a:r>
            <a:r>
              <a:rPr lang="en-US" altLang="ko-KR" dirty="0" smtClean="0"/>
              <a:t>(</a:t>
            </a:r>
            <a:r>
              <a:rPr lang="ko-KR" altLang="en-US" dirty="0" smtClean="0"/>
              <a:t>계산 결과가 여기에 표시됨</a:t>
            </a:r>
            <a:r>
              <a:rPr lang="en-US" altLang="ko-KR" dirty="0" smtClean="0"/>
              <a:t>)</a:t>
            </a:r>
          </a:p>
          <a:p>
            <a:r>
              <a:rPr lang="en-US" altLang="ko-KR" dirty="0" err="1" smtClean="0"/>
              <a:t>VBox</a:t>
            </a:r>
            <a:r>
              <a:rPr lang="en-US" altLang="ko-KR" dirty="0" smtClean="0"/>
              <a:t> </a:t>
            </a:r>
            <a:r>
              <a:rPr lang="ko-KR" altLang="en-US" dirty="0" smtClean="0"/>
              <a:t>내부 </a:t>
            </a:r>
            <a:r>
              <a:rPr lang="en-US" altLang="ko-KR" dirty="0" err="1" smtClean="0"/>
              <a:t>StackPane</a:t>
            </a:r>
            <a:r>
              <a:rPr lang="en-US" altLang="ko-KR" dirty="0" smtClean="0"/>
              <a:t> </a:t>
            </a:r>
            <a:r>
              <a:rPr lang="ko-KR" altLang="en-US" dirty="0" smtClean="0"/>
              <a:t>아래에 </a:t>
            </a:r>
            <a:r>
              <a:rPr lang="en-US" altLang="ko-KR" dirty="0" err="1" smtClean="0"/>
              <a:t>HBox</a:t>
            </a:r>
            <a:r>
              <a:rPr lang="en-US" altLang="ko-KR" dirty="0" smtClean="0"/>
              <a:t> </a:t>
            </a:r>
            <a:r>
              <a:rPr lang="ko-KR" altLang="en-US" dirty="0" smtClean="0"/>
              <a:t>컨테이너 등록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Layout</a:t>
            </a:r>
            <a:r>
              <a:rPr lang="ko-KR" altLang="en-US" dirty="0" smtClean="0"/>
              <a:t> </a:t>
            </a:r>
            <a:r>
              <a:rPr lang="en-US" altLang="ko-KR" dirty="0" smtClean="0"/>
              <a:t>: 300 X 50 </a:t>
            </a:r>
          </a:p>
          <a:p>
            <a:pPr lvl="1"/>
            <a:r>
              <a:rPr lang="en-US" altLang="ko-KR" dirty="0" smtClean="0"/>
              <a:t>Spacing : 10 </a:t>
            </a:r>
          </a:p>
          <a:p>
            <a:pPr lvl="1"/>
            <a:r>
              <a:rPr lang="en-US" altLang="ko-KR" dirty="0" smtClean="0"/>
              <a:t>Properties-&gt;alignment : Center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9001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뷰</a:t>
            </a:r>
            <a:r>
              <a:rPr lang="ko-KR" altLang="en-US" dirty="0"/>
              <a:t> 디자인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/>
              <a:t>HBox</a:t>
            </a:r>
            <a:r>
              <a:rPr lang="en-US" altLang="ko-KR" dirty="0"/>
              <a:t> </a:t>
            </a:r>
            <a:r>
              <a:rPr lang="ko-KR" altLang="en-US" dirty="0"/>
              <a:t>내에 </a:t>
            </a:r>
            <a:r>
              <a:rPr lang="en-US" altLang="ko-KR" dirty="0"/>
              <a:t>button </a:t>
            </a:r>
            <a:r>
              <a:rPr lang="ko-KR" altLang="en-US" dirty="0"/>
              <a:t>추가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4</a:t>
            </a:r>
            <a:r>
              <a:rPr lang="ko-KR" altLang="en-US" dirty="0" smtClean="0"/>
              <a:t>개 복사 </a:t>
            </a:r>
            <a:r>
              <a:rPr lang="en-US" altLang="ko-KR" dirty="0" smtClean="0"/>
              <a:t>: 7, 8, 9, / </a:t>
            </a:r>
          </a:p>
          <a:p>
            <a:pPr lvl="1"/>
            <a:r>
              <a:rPr lang="en-US" altLang="ko-KR" dirty="0" smtClean="0"/>
              <a:t>Width : 50 </a:t>
            </a:r>
          </a:p>
          <a:p>
            <a:pPr lvl="1"/>
            <a:r>
              <a:rPr lang="en-US" altLang="ko-KR" dirty="0" smtClean="0"/>
              <a:t>Font : 18</a:t>
            </a:r>
            <a:endParaRPr lang="ko-KR" altLang="en-US" dirty="0"/>
          </a:p>
          <a:p>
            <a:r>
              <a:rPr lang="en-US" altLang="ko-KR" dirty="0" err="1" smtClean="0"/>
              <a:t>HBox</a:t>
            </a:r>
            <a:r>
              <a:rPr lang="ko-KR" altLang="en-US" dirty="0" smtClean="0"/>
              <a:t>를 </a:t>
            </a:r>
            <a:r>
              <a:rPr lang="en-US" altLang="ko-KR" dirty="0" smtClean="0"/>
              <a:t>4</a:t>
            </a:r>
            <a:r>
              <a:rPr lang="ko-KR" altLang="en-US" dirty="0" smtClean="0"/>
              <a:t>개 복사하고 버튼 텍스트 변경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32</a:t>
            </a:fld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01008"/>
            <a:ext cx="31908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18546"/>
            <a:ext cx="29908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893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뷰</a:t>
            </a:r>
            <a:r>
              <a:rPr lang="ko-KR" altLang="en-US" dirty="0"/>
              <a:t> 디자인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Main.fxml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 저장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코드</a:t>
            </a:r>
            <a:r>
              <a:rPr lang="en-US" altLang="ko-KR" dirty="0" smtClean="0"/>
              <a:t> </a:t>
            </a:r>
            <a:r>
              <a:rPr lang="ko-KR" altLang="en-US" dirty="0" smtClean="0"/>
              <a:t>확인 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33</a:t>
            </a:fld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23" y="2247663"/>
            <a:ext cx="28765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4807818" cy="365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64288" y="556203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프리뷰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7891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916832"/>
            <a:ext cx="802176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Main.java</a:t>
            </a:r>
            <a:r>
              <a:rPr lang="ko-KR" altLang="en-US" dirty="0" smtClean="0"/>
              <a:t>에서 </a:t>
            </a:r>
            <a:r>
              <a:rPr lang="en-US" altLang="ko-KR" dirty="0" err="1" smtClean="0"/>
              <a:t>Main.fxml</a:t>
            </a:r>
            <a:r>
              <a:rPr lang="en-US" altLang="ko-KR" dirty="0" smtClean="0"/>
              <a:t> </a:t>
            </a:r>
            <a:r>
              <a:rPr lang="ko-KR" altLang="en-US" dirty="0" smtClean="0"/>
              <a:t>연결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Main.java </a:t>
            </a:r>
            <a:r>
              <a:rPr lang="ko-KR" altLang="en-US" dirty="0" smtClean="0"/>
              <a:t>파일에서 </a:t>
            </a:r>
            <a:r>
              <a:rPr lang="en-US" altLang="ko-KR" dirty="0" smtClean="0"/>
              <a:t>start </a:t>
            </a:r>
            <a:r>
              <a:rPr lang="ko-KR" altLang="en-US" dirty="0" err="1" smtClean="0"/>
              <a:t>메서드</a:t>
            </a:r>
            <a:r>
              <a:rPr lang="ko-KR" altLang="en-US" dirty="0" smtClean="0"/>
              <a:t> 변경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34</a:t>
            </a:fld>
            <a:endParaRPr lang="ko-KR" altLang="en-US" dirty="0"/>
          </a:p>
        </p:txBody>
      </p:sp>
      <p:cxnSp>
        <p:nvCxnSpPr>
          <p:cNvPr id="6" name="직선 화살표 연결선 5"/>
          <p:cNvCxnSpPr/>
          <p:nvPr/>
        </p:nvCxnSpPr>
        <p:spPr>
          <a:xfrm flipH="1">
            <a:off x="6494263" y="1783711"/>
            <a:ext cx="526009" cy="44294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76256" y="1437870"/>
            <a:ext cx="1765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디자인 파일 적용</a:t>
            </a:r>
            <a:endParaRPr lang="ko-KR" altLang="en-US" sz="1600" dirty="0"/>
          </a:p>
        </p:txBody>
      </p:sp>
      <p:cxnSp>
        <p:nvCxnSpPr>
          <p:cNvPr id="13" name="직선 화살표 연결선 12"/>
          <p:cNvCxnSpPr/>
          <p:nvPr/>
        </p:nvCxnSpPr>
        <p:spPr>
          <a:xfrm flipV="1">
            <a:off x="4716016" y="2636912"/>
            <a:ext cx="0" cy="100811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95936" y="3663955"/>
            <a:ext cx="1765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윈도우 크기 조정</a:t>
            </a:r>
            <a:endParaRPr lang="ko-KR" altLang="en-US" sz="1600" dirty="0"/>
          </a:p>
        </p:txBody>
      </p:sp>
      <p:cxnSp>
        <p:nvCxnSpPr>
          <p:cNvPr id="15" name="직선 화살표 연결선 14"/>
          <p:cNvCxnSpPr/>
          <p:nvPr/>
        </p:nvCxnSpPr>
        <p:spPr>
          <a:xfrm flipV="1">
            <a:off x="3059832" y="3212977"/>
            <a:ext cx="1008113" cy="122413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35696" y="4437112"/>
            <a:ext cx="1970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윈도우 타이틀 지정</a:t>
            </a:r>
            <a:endParaRPr lang="ko-KR" altLang="en-US" sz="16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626" y="3196999"/>
            <a:ext cx="3106620" cy="341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462371" y="5723964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실행 결과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9633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계산기 기능 구현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Main.fxml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파일에서 </a:t>
            </a:r>
            <a:r>
              <a:rPr lang="ko-KR" altLang="en-US" dirty="0" err="1" smtClean="0"/>
              <a:t>콘트롤러</a:t>
            </a:r>
            <a:r>
              <a:rPr lang="ko-KR" altLang="en-US" dirty="0" smtClean="0"/>
              <a:t> 클래스 연결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Controller class </a:t>
            </a:r>
            <a:r>
              <a:rPr lang="en-US" altLang="ko-KR" dirty="0" smtClean="0">
                <a:sym typeface="Wingdings" panose="05000000000000000000" pitchFamily="2" charset="2"/>
              </a:rPr>
              <a:t> </a:t>
            </a:r>
            <a:r>
              <a:rPr lang="en-US" altLang="ko-KR" dirty="0" err="1" smtClean="0">
                <a:sym typeface="Wingdings" panose="05000000000000000000" pitchFamily="2" charset="2"/>
              </a:rPr>
              <a:t>application.MainController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 lvl="1"/>
            <a:endParaRPr lang="en-US" altLang="ko-KR" dirty="0">
              <a:sym typeface="Wingdings" panose="05000000000000000000" pitchFamily="2" charset="2"/>
            </a:endParaRPr>
          </a:p>
          <a:p>
            <a:pPr lvl="1"/>
            <a:endParaRPr lang="en-US" altLang="ko-KR" dirty="0" smtClean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ko-KR" altLang="en-US" dirty="0" smtClean="0"/>
              <a:t>숫자 버튼에 대한 </a:t>
            </a:r>
            <a:r>
              <a:rPr lang="en-US" altLang="ko-KR" dirty="0" err="1" smtClean="0"/>
              <a:t>onAction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On Action </a:t>
            </a:r>
            <a:r>
              <a:rPr lang="en-US" altLang="ko-KR" dirty="0" smtClean="0">
                <a:sym typeface="Wingdings" panose="05000000000000000000" pitchFamily="2" charset="2"/>
              </a:rPr>
              <a:t> </a:t>
            </a:r>
            <a:r>
              <a:rPr lang="en-US" altLang="ko-KR" dirty="0" err="1" smtClean="0">
                <a:sym typeface="Wingdings" panose="05000000000000000000" pitchFamily="2" charset="2"/>
              </a:rPr>
              <a:t>processNumbers</a:t>
            </a:r>
            <a:r>
              <a:rPr lang="en-US" altLang="ko-KR" dirty="0" smtClean="0">
                <a:sym typeface="Wingdings" panose="05000000000000000000" pitchFamily="2" charset="2"/>
              </a:rPr>
              <a:t> </a:t>
            </a:r>
          </a:p>
          <a:p>
            <a:pPr lvl="1"/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ko-KR" altLang="en-US" dirty="0" smtClean="0">
                <a:sym typeface="Wingdings" panose="05000000000000000000" pitchFamily="2" charset="2"/>
              </a:rPr>
              <a:t>연산자</a:t>
            </a:r>
            <a:r>
              <a:rPr lang="en-US" altLang="ko-KR" dirty="0" smtClean="0">
                <a:sym typeface="Wingdings" panose="05000000000000000000" pitchFamily="2" charset="2"/>
              </a:rPr>
              <a:t> </a:t>
            </a:r>
            <a:r>
              <a:rPr lang="ko-KR" altLang="en-US" dirty="0" smtClean="0">
                <a:sym typeface="Wingdings" panose="05000000000000000000" pitchFamily="2" charset="2"/>
              </a:rPr>
              <a:t>버튼에 대한 </a:t>
            </a:r>
            <a:r>
              <a:rPr lang="en-US" altLang="ko-KR" dirty="0" err="1" smtClean="0">
                <a:sym typeface="Wingdings" panose="05000000000000000000" pitchFamily="2" charset="2"/>
              </a:rPr>
              <a:t>onAction</a:t>
            </a:r>
            <a:r>
              <a:rPr lang="en-US" altLang="ko-KR" dirty="0" smtClean="0">
                <a:sym typeface="Wingdings" panose="05000000000000000000" pitchFamily="2" charset="2"/>
              </a:rPr>
              <a:t> </a:t>
            </a:r>
            <a:r>
              <a:rPr lang="ko-KR" altLang="en-US" dirty="0" smtClean="0">
                <a:sym typeface="Wingdings" panose="05000000000000000000" pitchFamily="2" charset="2"/>
              </a:rPr>
              <a:t>설정 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 lvl="1"/>
            <a:r>
              <a:rPr lang="en-US" altLang="ko-KR" dirty="0" smtClean="0">
                <a:sym typeface="Wingdings" panose="05000000000000000000" pitchFamily="2" charset="2"/>
              </a:rPr>
              <a:t>On Action  </a:t>
            </a:r>
            <a:r>
              <a:rPr lang="en-US" altLang="ko-KR" dirty="0" err="1" smtClean="0">
                <a:sym typeface="Wingdings" panose="05000000000000000000" pitchFamily="2" charset="2"/>
              </a:rPr>
              <a:t>processOperators</a:t>
            </a:r>
            <a:r>
              <a:rPr lang="en-US" altLang="ko-KR" dirty="0" smtClean="0">
                <a:sym typeface="Wingdings" panose="05000000000000000000" pitchFamily="2" charset="2"/>
              </a:rPr>
              <a:t> </a:t>
            </a:r>
            <a:r>
              <a:rPr lang="ko-KR" altLang="en-US" dirty="0" smtClean="0"/>
              <a:t> 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35</a:t>
            </a:fld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258" y="2276872"/>
            <a:ext cx="30099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04" y="3429000"/>
            <a:ext cx="2676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498" y="4653136"/>
            <a:ext cx="26479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3651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Model.java </a:t>
            </a:r>
            <a:r>
              <a:rPr lang="ko-KR" altLang="en-US" dirty="0" smtClean="0"/>
              <a:t>파일 수정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Calculate </a:t>
            </a:r>
            <a:r>
              <a:rPr lang="ko-KR" altLang="en-US" dirty="0" err="1" smtClean="0"/>
              <a:t>메서드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36</a:t>
            </a:fld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480720" cy="41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3789040"/>
            <a:ext cx="250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두 숫자간의 연산 구현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23685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MainController.java </a:t>
            </a:r>
            <a:r>
              <a:rPr lang="ko-KR" altLang="en-US" dirty="0" smtClean="0"/>
              <a:t>파일 수정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변수 선언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processNumbers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메서드</a:t>
            </a:r>
            <a:r>
              <a:rPr lang="ko-KR" altLang="en-US" dirty="0" smtClean="0"/>
              <a:t> 선언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37</a:t>
            </a:fld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83622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3509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MainController.java </a:t>
            </a:r>
            <a:r>
              <a:rPr lang="ko-KR" altLang="en-US" dirty="0" smtClean="0"/>
              <a:t>파일 수정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processOperators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메서드</a:t>
            </a:r>
            <a:r>
              <a:rPr lang="ko-KR" altLang="en-US" dirty="0" smtClean="0"/>
              <a:t> 선언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38</a:t>
            </a:fld>
            <a:endParaRPr lang="ko-KR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07469"/>
            <a:ext cx="7775366" cy="38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5339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테스트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이항 연산 성공 </a:t>
            </a:r>
            <a:endParaRPr lang="en-US" altLang="ko-KR" dirty="0" smtClean="0"/>
          </a:p>
          <a:p>
            <a:r>
              <a:rPr lang="ko-KR" altLang="en-US" dirty="0" smtClean="0"/>
              <a:t>연속된 연산은 아직 제공되지 않음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39</a:t>
            </a:fld>
            <a:endParaRPr lang="ko-K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6912"/>
            <a:ext cx="28765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2040" y="3140968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12 * 3 = 36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6017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자바 </a:t>
            </a:r>
            <a:r>
              <a:rPr lang="en-US" altLang="ko-KR" dirty="0" smtClean="0"/>
              <a:t>GUI </a:t>
            </a:r>
            <a:r>
              <a:rPr lang="ko-KR" altLang="en-US" dirty="0" smtClean="0"/>
              <a:t>변천사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AWT(Abstract </a:t>
            </a:r>
            <a:r>
              <a:rPr lang="en-US" altLang="ko-KR" dirty="0"/>
              <a:t>Window Toolkit)</a:t>
            </a:r>
          </a:p>
          <a:p>
            <a:pPr lvl="1"/>
            <a:r>
              <a:rPr lang="ko-KR" altLang="en-US" dirty="0"/>
              <a:t>운영 체제가 제공하는 </a:t>
            </a:r>
            <a:r>
              <a:rPr lang="ko-KR" altLang="en-US" dirty="0" err="1"/>
              <a:t>네이티브</a:t>
            </a:r>
            <a:r>
              <a:rPr lang="ko-KR" altLang="en-US" dirty="0"/>
              <a:t> </a:t>
            </a:r>
            <a:r>
              <a:rPr lang="en-US" altLang="ko-KR" dirty="0"/>
              <a:t>UI </a:t>
            </a:r>
            <a:r>
              <a:rPr lang="ko-KR" altLang="en-US" dirty="0"/>
              <a:t>컴포넌트 이용</a:t>
            </a:r>
            <a:endParaRPr lang="en-US" altLang="ko-KR" dirty="0"/>
          </a:p>
          <a:p>
            <a:pPr lvl="1"/>
            <a:r>
              <a:rPr lang="ko-KR" altLang="en-US" dirty="0"/>
              <a:t>운영 체제에 따라</a:t>
            </a:r>
            <a:r>
              <a:rPr lang="en-US" altLang="ko-KR" dirty="0"/>
              <a:t> UI</a:t>
            </a:r>
            <a:r>
              <a:rPr lang="ko-KR" altLang="en-US" dirty="0"/>
              <a:t>의 모양 서로 달랐고</a:t>
            </a:r>
            <a:r>
              <a:rPr lang="en-US" altLang="ko-KR" dirty="0"/>
              <a:t>, </a:t>
            </a:r>
            <a:r>
              <a:rPr lang="ko-KR" altLang="en-US" dirty="0"/>
              <a:t>종류도 </a:t>
            </a:r>
            <a:r>
              <a:rPr lang="ko-KR" altLang="en-US" dirty="0" smtClean="0"/>
              <a:t>제한적</a:t>
            </a:r>
            <a:endParaRPr lang="en-US" altLang="ko-KR" dirty="0"/>
          </a:p>
          <a:p>
            <a:r>
              <a:rPr lang="en-US" altLang="ko-KR" dirty="0"/>
              <a:t>Swing</a:t>
            </a:r>
          </a:p>
          <a:p>
            <a:pPr lvl="1"/>
            <a:r>
              <a:rPr lang="ko-KR" altLang="en-US" dirty="0"/>
              <a:t>모든 운영체제상에서 동일한</a:t>
            </a:r>
            <a:r>
              <a:rPr lang="en-US" altLang="ko-KR" dirty="0"/>
              <a:t> </a:t>
            </a:r>
            <a:r>
              <a:rPr lang="en-US" altLang="ko-KR" dirty="0" smtClean="0"/>
              <a:t>UI</a:t>
            </a:r>
            <a:r>
              <a:rPr lang="ko-KR" altLang="en-US" dirty="0" smtClean="0"/>
              <a:t>를 가짐 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pPr lvl="1"/>
            <a:r>
              <a:rPr lang="ko-KR" altLang="en-US" dirty="0"/>
              <a:t>사용자는</a:t>
            </a:r>
            <a:r>
              <a:rPr lang="en-US" altLang="ko-KR" dirty="0"/>
              <a:t> </a:t>
            </a:r>
            <a:r>
              <a:rPr lang="ko-KR" altLang="en-US" dirty="0"/>
              <a:t>애니메이션 추가된 시각적 운영 체제의 </a:t>
            </a:r>
            <a:r>
              <a:rPr lang="ko-KR" altLang="en-US" dirty="0" err="1"/>
              <a:t>네이티브</a:t>
            </a:r>
            <a:r>
              <a:rPr lang="en-US" altLang="ko-KR" dirty="0"/>
              <a:t> UI</a:t>
            </a:r>
            <a:r>
              <a:rPr lang="ko-KR" altLang="en-US" dirty="0"/>
              <a:t> 더 선호</a:t>
            </a:r>
            <a:endParaRPr lang="en-US" altLang="ko-KR" dirty="0"/>
          </a:p>
          <a:p>
            <a:pPr lvl="1"/>
            <a:r>
              <a:rPr lang="ko-KR" altLang="en-US" dirty="0" err="1"/>
              <a:t>네이티브</a:t>
            </a:r>
            <a:r>
              <a:rPr lang="en-US" altLang="ko-KR" dirty="0"/>
              <a:t> UI</a:t>
            </a:r>
            <a:r>
              <a:rPr lang="ko-KR" altLang="en-US" dirty="0"/>
              <a:t>로 보여지도록 자신의</a:t>
            </a:r>
            <a:r>
              <a:rPr lang="en-US" altLang="ko-KR" dirty="0"/>
              <a:t> UI</a:t>
            </a:r>
            <a:r>
              <a:rPr lang="ko-KR" altLang="en-US" dirty="0"/>
              <a:t> </a:t>
            </a:r>
            <a:r>
              <a:rPr lang="ko-KR" altLang="en-US" dirty="0" smtClean="0"/>
              <a:t>재정비</a:t>
            </a:r>
            <a:r>
              <a:rPr lang="en-US" altLang="ko-KR" dirty="0" smtClean="0"/>
              <a:t>. </a:t>
            </a:r>
            <a:r>
              <a:rPr lang="ko-KR" altLang="en-US" dirty="0" smtClean="0"/>
              <a:t>실행 </a:t>
            </a:r>
            <a:r>
              <a:rPr lang="ko-KR" altLang="en-US" dirty="0"/>
              <a:t>성능이 느려지고</a:t>
            </a:r>
            <a:r>
              <a:rPr lang="en-US" altLang="ko-KR" dirty="0"/>
              <a:t>, </a:t>
            </a:r>
            <a:r>
              <a:rPr lang="ko-KR" altLang="en-US" dirty="0"/>
              <a:t>메모리 더 많이 </a:t>
            </a:r>
            <a:r>
              <a:rPr lang="ko-KR" altLang="en-US" dirty="0" smtClean="0"/>
              <a:t>사용</a:t>
            </a:r>
            <a:endParaRPr lang="en-US" altLang="ko-KR" dirty="0"/>
          </a:p>
          <a:p>
            <a:r>
              <a:rPr lang="en-US" altLang="ko-KR" dirty="0"/>
              <a:t>JavaFX</a:t>
            </a:r>
          </a:p>
          <a:p>
            <a:pPr lvl="1"/>
            <a:r>
              <a:rPr lang="ko-KR" altLang="en-US" dirty="0"/>
              <a:t>가볍고 풍부한</a:t>
            </a:r>
            <a:r>
              <a:rPr lang="en-US" altLang="ko-KR" dirty="0"/>
              <a:t> UI</a:t>
            </a:r>
            <a:r>
              <a:rPr lang="ko-KR" altLang="en-US" dirty="0"/>
              <a:t> 제공</a:t>
            </a:r>
            <a:endParaRPr lang="en-US" altLang="ko-KR" dirty="0"/>
          </a:p>
          <a:p>
            <a:pPr lvl="1"/>
            <a:r>
              <a:rPr lang="ko-KR" altLang="en-US" dirty="0"/>
              <a:t>레이아웃</a:t>
            </a:r>
            <a:r>
              <a:rPr lang="en-US" altLang="ko-KR" dirty="0"/>
              <a:t>,</a:t>
            </a:r>
            <a:r>
              <a:rPr lang="ko-KR" altLang="en-US" dirty="0"/>
              <a:t> 스타일</a:t>
            </a:r>
            <a:r>
              <a:rPr lang="en-US" altLang="ko-KR" dirty="0"/>
              <a:t>, </a:t>
            </a:r>
            <a:r>
              <a:rPr lang="ko-KR" altLang="en-US" dirty="0"/>
              <a:t>애플리케이션 </a:t>
            </a:r>
            <a:r>
              <a:rPr lang="ko-KR" altLang="en-US" dirty="0" err="1"/>
              <a:t>로직</a:t>
            </a:r>
            <a:r>
              <a:rPr lang="ko-KR" altLang="en-US" dirty="0"/>
              <a:t> 분리 개발</a:t>
            </a:r>
            <a:endParaRPr lang="en-US" altLang="ko-KR" dirty="0"/>
          </a:p>
          <a:p>
            <a:pPr lvl="1"/>
            <a:r>
              <a:rPr lang="ko-KR" altLang="en-US" dirty="0"/>
              <a:t>자바</a:t>
            </a:r>
            <a:r>
              <a:rPr lang="en-US" altLang="ko-KR" dirty="0"/>
              <a:t>7 </a:t>
            </a:r>
            <a:r>
              <a:rPr lang="ko-KR" altLang="en-US" dirty="0"/>
              <a:t>업데이트</a:t>
            </a:r>
            <a:r>
              <a:rPr lang="en-US" altLang="ko-KR" dirty="0"/>
              <a:t>6</a:t>
            </a:r>
            <a:r>
              <a:rPr lang="ko-KR" altLang="en-US" dirty="0"/>
              <a:t>버전부터</a:t>
            </a:r>
            <a:r>
              <a:rPr lang="en-US" altLang="ko-KR" dirty="0"/>
              <a:t> JavaFX2.2</a:t>
            </a:r>
            <a:r>
              <a:rPr lang="ko-KR" altLang="en-US" dirty="0"/>
              <a:t>를</a:t>
            </a:r>
            <a:r>
              <a:rPr lang="en-US" altLang="ko-KR" dirty="0"/>
              <a:t> JDK</a:t>
            </a:r>
            <a:r>
              <a:rPr lang="ko-KR" altLang="en-US" dirty="0"/>
              <a:t>와</a:t>
            </a:r>
            <a:r>
              <a:rPr lang="en-US" altLang="ko-KR" dirty="0"/>
              <a:t> JRE</a:t>
            </a:r>
            <a:r>
              <a:rPr lang="ko-KR" altLang="en-US" dirty="0"/>
              <a:t>에 포함</a:t>
            </a: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9277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JavaFX </a:t>
            </a:r>
            <a:r>
              <a:rPr lang="ko-KR" altLang="en-US" dirty="0"/>
              <a:t>개요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JavaFX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MVC </a:t>
            </a:r>
            <a:r>
              <a:rPr lang="ko-KR" altLang="en-US" dirty="0" smtClean="0"/>
              <a:t>패턴의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프로그래밍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Model : </a:t>
            </a:r>
            <a:r>
              <a:rPr lang="ko-KR" altLang="en-US" dirty="0" smtClean="0"/>
              <a:t>데이터 객체 요소 설계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View : </a:t>
            </a:r>
            <a:r>
              <a:rPr lang="ko-KR" altLang="en-US" dirty="0" smtClean="0"/>
              <a:t>화면 디자인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Controller : </a:t>
            </a:r>
            <a:r>
              <a:rPr lang="ko-KR" altLang="en-US" dirty="0" smtClean="0"/>
              <a:t>모델과 </a:t>
            </a:r>
            <a:r>
              <a:rPr lang="ko-KR" altLang="en-US" dirty="0" err="1" smtClean="0"/>
              <a:t>뷰를</a:t>
            </a:r>
            <a:r>
              <a:rPr lang="ko-KR" altLang="en-US" dirty="0" smtClean="0"/>
              <a:t> 연동</a:t>
            </a:r>
            <a:r>
              <a:rPr lang="en-US" altLang="ko-KR" dirty="0" smtClean="0"/>
              <a:t>, </a:t>
            </a:r>
            <a:r>
              <a:rPr lang="ko-KR" altLang="en-US" dirty="0" smtClean="0"/>
              <a:t>메인 어플리케이션으로 연계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1026" name="Picture 2" descr="Image result for mvc êµ¬ì¡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98" y="3068960"/>
            <a:ext cx="652144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JavaFX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624"/>
            <a:ext cx="20955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902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JavaFX </a:t>
            </a:r>
            <a:r>
              <a:rPr lang="ko-KR" altLang="en-US" dirty="0" smtClean="0"/>
              <a:t>개요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JavaFX </a:t>
            </a:r>
            <a:r>
              <a:rPr lang="ko-KR" altLang="en-US" dirty="0" smtClean="0"/>
              <a:t>애플리케이션 구성하는 파일단위 구성요소  </a:t>
            </a:r>
            <a:endParaRPr lang="en-US" altLang="ko-KR" dirty="0" smtClean="0"/>
          </a:p>
          <a:p>
            <a:pPr lvl="1"/>
            <a:r>
              <a:rPr lang="ko-KR" altLang="en-US" dirty="0"/>
              <a:t>레이아웃</a:t>
            </a:r>
            <a:r>
              <a:rPr lang="en-US" altLang="ko-KR" dirty="0"/>
              <a:t>,</a:t>
            </a:r>
            <a:r>
              <a:rPr lang="ko-KR" altLang="en-US" dirty="0"/>
              <a:t> 스타일</a:t>
            </a:r>
            <a:r>
              <a:rPr lang="en-US" altLang="ko-KR" dirty="0"/>
              <a:t>, </a:t>
            </a:r>
            <a:r>
              <a:rPr lang="ko-KR" altLang="en-US" dirty="0"/>
              <a:t>애플리케이션 </a:t>
            </a:r>
            <a:r>
              <a:rPr lang="ko-KR" altLang="en-US" dirty="0" err="1"/>
              <a:t>로직</a:t>
            </a:r>
            <a:r>
              <a:rPr lang="ko-KR" altLang="en-US" dirty="0"/>
              <a:t> 분리 </a:t>
            </a:r>
            <a:r>
              <a:rPr lang="ko-KR" altLang="en-US" dirty="0" smtClean="0"/>
              <a:t>개발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62" y="2564904"/>
            <a:ext cx="6959600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547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JavaFX </a:t>
            </a:r>
            <a:r>
              <a:rPr lang="ko-KR" altLang="en-US" dirty="0" smtClean="0"/>
              <a:t>개발환경 준비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Eclipse </a:t>
            </a:r>
            <a:r>
              <a:rPr lang="ko-KR" altLang="en-US" dirty="0" smtClean="0"/>
              <a:t>에서</a:t>
            </a:r>
            <a:r>
              <a:rPr lang="en-US" altLang="ko-KR" dirty="0" smtClean="0"/>
              <a:t> JavaFX </a:t>
            </a:r>
            <a:r>
              <a:rPr lang="ko-KR" altLang="en-US" dirty="0" smtClean="0"/>
              <a:t>패키지 설치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Help -&gt; Eclipse marketplace -&gt; </a:t>
            </a:r>
            <a:r>
              <a:rPr lang="en-US" altLang="ko-KR" dirty="0" err="1" smtClean="0"/>
              <a:t>javafx</a:t>
            </a:r>
            <a:r>
              <a:rPr lang="en-US" altLang="ko-KR" dirty="0" smtClean="0"/>
              <a:t> </a:t>
            </a:r>
            <a:r>
              <a:rPr lang="ko-KR" altLang="en-US" dirty="0" smtClean="0"/>
              <a:t>검색 </a:t>
            </a:r>
            <a:r>
              <a:rPr lang="en-US" altLang="ko-KR" dirty="0" smtClean="0"/>
              <a:t>-&gt; e(</a:t>
            </a:r>
            <a:r>
              <a:rPr lang="en-US" altLang="ko-KR" dirty="0" err="1" smtClean="0"/>
              <a:t>fx</a:t>
            </a:r>
            <a:r>
              <a:rPr lang="en-US" altLang="ko-KR" dirty="0" smtClean="0"/>
              <a:t>)</a:t>
            </a:r>
            <a:r>
              <a:rPr lang="en-US" altLang="ko-KR" dirty="0" err="1" smtClean="0"/>
              <a:t>clipse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설치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 smtClean="0"/>
              <a:t>설치 후 </a:t>
            </a:r>
            <a:r>
              <a:rPr lang="en-US" altLang="ko-KR" dirty="0" smtClean="0"/>
              <a:t>Eclipse </a:t>
            </a:r>
            <a:r>
              <a:rPr lang="ko-KR" altLang="en-US" dirty="0" err="1" smtClean="0"/>
              <a:t>재시작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48880"/>
            <a:ext cx="4118343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487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JavaFX </a:t>
            </a:r>
            <a:r>
              <a:rPr lang="ko-KR" altLang="en-US" dirty="0"/>
              <a:t>개발환경 </a:t>
            </a:r>
            <a:r>
              <a:rPr lang="ko-KR" altLang="en-US" dirty="0" smtClean="0"/>
              <a:t>준비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Scene builder </a:t>
            </a:r>
            <a:r>
              <a:rPr lang="ko-KR" altLang="en-US" dirty="0" smtClean="0"/>
              <a:t>설치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https://gluonhq.com/products/scene-builder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 </a:t>
            </a:r>
          </a:p>
          <a:p>
            <a:pPr lvl="1"/>
            <a:r>
              <a:rPr lang="en-US" altLang="ko-KR" dirty="0" smtClean="0"/>
              <a:t>UI</a:t>
            </a:r>
            <a:r>
              <a:rPr lang="ko-KR" altLang="en-US" dirty="0" smtClean="0"/>
              <a:t>를 설계하고 </a:t>
            </a:r>
            <a:r>
              <a:rPr lang="en-US" altLang="ko-KR" dirty="0" smtClean="0"/>
              <a:t>FXML </a:t>
            </a:r>
            <a:r>
              <a:rPr lang="ko-KR" altLang="en-US" dirty="0" smtClean="0"/>
              <a:t>파일로 저장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</a:t>
            </a:fld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96344"/>
            <a:ext cx="6555123" cy="390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939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JavaFX </a:t>
            </a:r>
            <a:r>
              <a:rPr lang="ko-KR" altLang="en-US" dirty="0"/>
              <a:t>개발환경 준비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Eclipse</a:t>
            </a:r>
            <a:r>
              <a:rPr lang="ko-KR" altLang="en-US" dirty="0" smtClean="0"/>
              <a:t>에서 </a:t>
            </a:r>
            <a:r>
              <a:rPr lang="en-US" altLang="ko-KR" dirty="0" err="1" smtClean="0"/>
              <a:t>SceneBuilder</a:t>
            </a:r>
            <a:r>
              <a:rPr lang="en-US" altLang="ko-KR" dirty="0" smtClean="0"/>
              <a:t> </a:t>
            </a:r>
            <a:r>
              <a:rPr lang="ko-KR" altLang="en-US" dirty="0" smtClean="0"/>
              <a:t>연결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Preference -&gt; JavaFX -&gt; </a:t>
            </a:r>
            <a:r>
              <a:rPr lang="en-US" altLang="ko-KR" dirty="0" err="1" smtClean="0"/>
              <a:t>SceneBuilder</a:t>
            </a:r>
            <a:r>
              <a:rPr lang="en-US" altLang="ko-KR" dirty="0" smtClean="0"/>
              <a:t> executable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5976665" cy="411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8492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4725</TotalTime>
  <Words>913</Words>
  <Application>Microsoft Office PowerPoint</Application>
  <PresentationFormat>화면 슬라이드 쇼(4:3)</PresentationFormat>
  <Paragraphs>246</Paragraphs>
  <Slides>39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0" baseType="lpstr">
      <vt:lpstr>가을</vt:lpstr>
      <vt:lpstr>자바 암호 프로그래밍 Java Cryptography Programming 4. 자바 GUI 프로그래밍  2017. 3.  </vt:lpstr>
      <vt:lpstr>차례</vt:lpstr>
      <vt:lpstr>4. 자바 GUI 프로그래밍 </vt:lpstr>
      <vt:lpstr>자바 GUI 변천사</vt:lpstr>
      <vt:lpstr>JavaFX 개요 </vt:lpstr>
      <vt:lpstr>JavaFX 개요 </vt:lpstr>
      <vt:lpstr>JavaFX 개발환경 준비 </vt:lpstr>
      <vt:lpstr>JavaFX 개발환경 준비 </vt:lpstr>
      <vt:lpstr>JavaFX 개발환경 준비 </vt:lpstr>
      <vt:lpstr>JavaFX 프로그램 개발 방법론 </vt:lpstr>
      <vt:lpstr>1. 로그인 프로그램 만들기 </vt:lpstr>
      <vt:lpstr>새로운 JavaFx 프로젝트 생성 </vt:lpstr>
      <vt:lpstr>새로운 JavaFx 프로젝트 생성 </vt:lpstr>
      <vt:lpstr>로그인 화면 설계</vt:lpstr>
      <vt:lpstr>AnchorPane </vt:lpstr>
      <vt:lpstr>Scene Builder - Library</vt:lpstr>
      <vt:lpstr>Scene Builder - Inspector</vt:lpstr>
      <vt:lpstr>로그인 화면 설계</vt:lpstr>
      <vt:lpstr>로그인 화면 설계</vt:lpstr>
      <vt:lpstr>로그인 화면 설계</vt:lpstr>
      <vt:lpstr>로그인 화면 설계</vt:lpstr>
      <vt:lpstr>Login 메서드 수정 </vt:lpstr>
      <vt:lpstr>UI와 application의 연결 </vt:lpstr>
      <vt:lpstr>테스트 </vt:lpstr>
      <vt:lpstr>로그인 성공시 화면 전환 기능 추가 </vt:lpstr>
      <vt:lpstr>로그인 성공시 화면 전환 기능 추가 </vt:lpstr>
      <vt:lpstr>2. 계산기 프로그램 만들기 </vt:lpstr>
      <vt:lpstr>새로운 JavaFx 프로젝트 생성 </vt:lpstr>
      <vt:lpstr>모델 생성 </vt:lpstr>
      <vt:lpstr>콘트롤러 생성</vt:lpstr>
      <vt:lpstr>뷰 디자인 </vt:lpstr>
      <vt:lpstr>뷰 디자인 </vt:lpstr>
      <vt:lpstr>뷰 디자인 </vt:lpstr>
      <vt:lpstr>Main.java에서 Main.fxml 연결 </vt:lpstr>
      <vt:lpstr>계산기 기능 구현</vt:lpstr>
      <vt:lpstr>Model.java 파일 수정 </vt:lpstr>
      <vt:lpstr>MainController.java 파일 수정 </vt:lpstr>
      <vt:lpstr>MainController.java 파일 수정 </vt:lpstr>
      <vt:lpstr>테스트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Windows 사용자</cp:lastModifiedBy>
  <cp:revision>240</cp:revision>
  <dcterms:created xsi:type="dcterms:W3CDTF">2011-08-27T14:53:28Z</dcterms:created>
  <dcterms:modified xsi:type="dcterms:W3CDTF">2019-03-20T04:09:44Z</dcterms:modified>
</cp:coreProperties>
</file>