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256" r:id="rId2"/>
    <p:sldId id="333" r:id="rId3"/>
    <p:sldId id="323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4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5" d="100"/>
          <a:sy n="95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2019-01-31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ownload.oracle.com/javase/7/doc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cle.com/technetwork/java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api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lipse.org/download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lipse.org/downloads/" TargetMode="External"/><Relationship Id="rId2" Type="http://schemas.openxmlformats.org/officeDocument/2006/relationships/hyperlink" Target="http://www.oracle.com/technetwork/java/javase/downloads/jdk8-downloads-213315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oracle.com/javase/8/docs/api/" TargetMode="External"/><Relationship Id="rId4" Type="http://schemas.openxmlformats.org/officeDocument/2006/relationships/hyperlink" Target="http://www.changki.net/APIs/J2SE_1.8_API_Korean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</a:t>
            </a:r>
            <a:r>
              <a:rPr lang="en-US" altLang="ko-KR" sz="2700" dirty="0" smtClean="0"/>
              <a:t>Programming\</a:t>
            </a:r>
            <a:br>
              <a:rPr lang="en-US" altLang="ko-KR" sz="2700" dirty="0" smtClean="0"/>
            </a:br>
            <a:r>
              <a:rPr lang="en-US" altLang="ko-KR" sz="2700" dirty="0" smtClean="0"/>
              <a:t>2. </a:t>
            </a:r>
            <a:r>
              <a:rPr lang="ko-KR" altLang="en-US" sz="2700" dirty="0" smtClean="0"/>
              <a:t>자바 프로그래밍 기초</a:t>
            </a:r>
            <a:r>
              <a:rPr lang="en-US" altLang="ko-KR" sz="2700" dirty="0" smtClean="0"/>
              <a:t/>
            </a:r>
            <a:br>
              <a:rPr lang="en-US" altLang="ko-KR" sz="2700" dirty="0" smtClean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dirty="0"/>
              <a:t>3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</a:t>
            </a:r>
            <a:r>
              <a:rPr lang="ko-KR" altLang="en-US" dirty="0" err="1" smtClean="0"/>
              <a:t>배포판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오라클은</a:t>
            </a:r>
            <a:r>
              <a:rPr lang="ko-KR" altLang="en-US" dirty="0" smtClean="0"/>
              <a:t> 개발 환경에 따라 다양한 자바 </a:t>
            </a:r>
            <a:r>
              <a:rPr lang="ko-KR" altLang="en-US" dirty="0" err="1" smtClean="0"/>
              <a:t>배포판</a:t>
            </a:r>
            <a:r>
              <a:rPr lang="ko-KR" altLang="en-US" dirty="0" smtClean="0"/>
              <a:t> 제공</a:t>
            </a:r>
            <a:endParaRPr lang="en-US" altLang="ko-KR" dirty="0" smtClean="0"/>
          </a:p>
          <a:p>
            <a:r>
              <a:rPr lang="en-US" altLang="ko-KR" dirty="0" smtClean="0"/>
              <a:t>Java SE</a:t>
            </a:r>
          </a:p>
          <a:p>
            <a:pPr lvl="1"/>
            <a:r>
              <a:rPr lang="ko-KR" altLang="en-US" dirty="0" smtClean="0"/>
              <a:t>자바 표준 </a:t>
            </a:r>
            <a:r>
              <a:rPr lang="ko-KR" altLang="en-US" dirty="0" err="1" smtClean="0"/>
              <a:t>배포판</a:t>
            </a:r>
            <a:r>
              <a:rPr lang="en-US" altLang="ko-KR" dirty="0" smtClean="0"/>
              <a:t>(Standard Edition)</a:t>
            </a:r>
          </a:p>
          <a:p>
            <a:pPr lvl="1"/>
            <a:r>
              <a:rPr lang="ko-KR" altLang="en-US" dirty="0" err="1" smtClean="0"/>
              <a:t>데스크탑과</a:t>
            </a:r>
            <a:r>
              <a:rPr lang="ko-KR" altLang="en-US" dirty="0" smtClean="0"/>
              <a:t> 서버 응용 개발 플랫폼</a:t>
            </a:r>
            <a:endParaRPr lang="en-US" altLang="ko-KR" dirty="0" smtClean="0"/>
          </a:p>
          <a:p>
            <a:r>
              <a:rPr lang="en-US" altLang="ko-KR" dirty="0" smtClean="0"/>
              <a:t>Java ME</a:t>
            </a:r>
          </a:p>
          <a:p>
            <a:pPr lvl="1"/>
            <a:r>
              <a:rPr lang="ko-KR" altLang="en-US" dirty="0" smtClean="0"/>
              <a:t>자바 마이크로 </a:t>
            </a:r>
            <a:r>
              <a:rPr lang="ko-KR" altLang="en-US" dirty="0" err="1" smtClean="0"/>
              <a:t>배포판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휴대 전화나 </a:t>
            </a:r>
            <a:r>
              <a:rPr lang="en-US" altLang="ko-KR" dirty="0" smtClean="0"/>
              <a:t>PDA, </a:t>
            </a:r>
            <a:r>
              <a:rPr lang="ko-KR" altLang="en-US" dirty="0" err="1" smtClean="0"/>
              <a:t>셋톱박스</a:t>
            </a:r>
            <a:r>
              <a:rPr lang="ko-KR" altLang="en-US" dirty="0" smtClean="0"/>
              <a:t> 등 제한된 리소스를 갖는 하드웨어에서 응용 개발을 위한 플랫폼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가장 작은 메모리 </a:t>
            </a:r>
            <a:r>
              <a:rPr lang="ko-KR" altLang="en-US" dirty="0" err="1" smtClean="0"/>
              <a:t>풋프린트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 SE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서브셋</a:t>
            </a:r>
            <a:r>
              <a:rPr lang="ko-KR" altLang="en-US" dirty="0" smtClean="0"/>
              <a:t> 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임베디드</a:t>
            </a:r>
            <a:r>
              <a:rPr lang="ko-KR" altLang="en-US" dirty="0" smtClean="0"/>
              <a:t> 및 가전 제품을 위한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r>
              <a:rPr lang="en-US" altLang="ko-KR" dirty="0" smtClean="0"/>
              <a:t>Java EE</a:t>
            </a:r>
          </a:p>
          <a:p>
            <a:pPr lvl="1"/>
            <a:r>
              <a:rPr lang="ko-KR" altLang="en-US" dirty="0" smtClean="0"/>
              <a:t>자바 기업용 </a:t>
            </a:r>
            <a:r>
              <a:rPr lang="ko-KR" altLang="en-US" dirty="0" err="1"/>
              <a:t>배</a:t>
            </a:r>
            <a:r>
              <a:rPr lang="ko-KR" altLang="en-US" dirty="0" err="1" smtClean="0"/>
              <a:t>포판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자바를 이용한 다중 사용자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기업용 응용 개발을 위한 플랫폼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 SE + </a:t>
            </a:r>
            <a:r>
              <a:rPr lang="ko-KR" altLang="en-US" dirty="0" smtClean="0"/>
              <a:t>인터넷 기반의 서버사이드 컴퓨팅 관련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 추가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806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SE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1877865" y="6309320"/>
            <a:ext cx="538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출처</a:t>
            </a:r>
            <a:r>
              <a:rPr lang="en-US" altLang="ko-KR" dirty="0" smtClean="0"/>
              <a:t>: </a:t>
            </a:r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download.oracle.com/javase/8/docs</a:t>
            </a:r>
            <a:r>
              <a:rPr lang="en-US" altLang="ko-KR" dirty="0">
                <a:hlinkClick r:id="rId2"/>
              </a:rPr>
              <a:t>/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C:\황기태\잡동사니\자바축약본\본문\1장\그림 1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85488"/>
            <a:ext cx="70866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JDK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JRE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JDK(Java Development </a:t>
            </a:r>
            <a:r>
              <a:rPr lang="en-US" altLang="ko-KR" dirty="0" smtClean="0"/>
              <a:t>Kit)</a:t>
            </a:r>
          </a:p>
          <a:p>
            <a:pPr lvl="1"/>
            <a:r>
              <a:rPr lang="ko-KR" altLang="en-US" dirty="0" smtClean="0"/>
              <a:t>자바 응용 개발 환경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개발에 필요한 도구 포함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컴파일러</a:t>
            </a:r>
            <a:r>
              <a:rPr lang="en-US" altLang="ko-KR" dirty="0" smtClean="0"/>
              <a:t>, JRE (Java Runtime Environment), </a:t>
            </a:r>
            <a:r>
              <a:rPr lang="ko-KR" altLang="en-US" dirty="0" smtClean="0"/>
              <a:t>클래스 라이브러리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샘플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포함</a:t>
            </a:r>
            <a:endParaRPr lang="en-US" altLang="ko-KR" dirty="0" smtClean="0"/>
          </a:p>
          <a:p>
            <a:r>
              <a:rPr lang="en-US" altLang="ko-KR" dirty="0" smtClean="0"/>
              <a:t>JRE(Java Runtime Environment)</a:t>
            </a:r>
          </a:p>
          <a:p>
            <a:pPr lvl="1"/>
            <a:r>
              <a:rPr lang="ko-KR" altLang="en-US" dirty="0" smtClean="0"/>
              <a:t>자바 실행 환경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JVM</a:t>
            </a:r>
            <a:r>
              <a:rPr lang="ko-KR" altLang="en-US" dirty="0" smtClean="0"/>
              <a:t> 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실행 환경만 필요한 경우 </a:t>
            </a:r>
            <a:r>
              <a:rPr lang="en-US" altLang="ko-KR" dirty="0" smtClean="0"/>
              <a:t>JRE</a:t>
            </a:r>
            <a:r>
              <a:rPr lang="ko-KR" altLang="en-US" dirty="0" smtClean="0"/>
              <a:t>만 따로 다운 가</a:t>
            </a:r>
            <a:r>
              <a:rPr lang="ko-KR" altLang="en-US" dirty="0"/>
              <a:t>능</a:t>
            </a:r>
            <a:endParaRPr lang="en-US" altLang="ko-KR" dirty="0" smtClean="0"/>
          </a:p>
          <a:p>
            <a:r>
              <a:rPr lang="en-US" altLang="ko-KR" dirty="0" smtClean="0"/>
              <a:t>JDK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JRE</a:t>
            </a:r>
            <a:r>
              <a:rPr lang="ko-KR" altLang="en-US" dirty="0" smtClean="0"/>
              <a:t>의 개발 및 배포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오라클의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Technology Network</a:t>
            </a:r>
            <a:r>
              <a:rPr lang="ko-KR" altLang="en-US" dirty="0" smtClean="0"/>
              <a:t>의 자바 사이트에서 다운로드</a:t>
            </a:r>
            <a:endParaRPr lang="en-US" altLang="ko-KR" dirty="0" smtClean="0"/>
          </a:p>
          <a:p>
            <a:pPr lvl="2"/>
            <a:r>
              <a:rPr lang="en-US" altLang="ko-KR" dirty="0" smtClean="0">
                <a:hlinkClick r:id="rId2"/>
              </a:rPr>
              <a:t>http://www.oracle.com/technetwork/java/index.html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JDK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bin </a:t>
            </a:r>
            <a:r>
              <a:rPr lang="ko-KR" altLang="en-US" dirty="0" smtClean="0"/>
              <a:t>디렉터리에 포함된 주요 개발 도구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javac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자바 소스를 바이트 코드로 변환하는 컴파일러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 - </a:t>
            </a:r>
            <a:r>
              <a:rPr lang="en-US" altLang="ko-KR" dirty="0" err="1" smtClean="0"/>
              <a:t>jre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bin </a:t>
            </a:r>
            <a:r>
              <a:rPr lang="ko-KR" altLang="en-US" dirty="0" smtClean="0"/>
              <a:t>디렉터리에도 있는 자바</a:t>
            </a:r>
            <a:r>
              <a:rPr lang="en-US" altLang="ko-KR" dirty="0" smtClean="0"/>
              <a:t> </a:t>
            </a:r>
            <a:r>
              <a:rPr lang="ko-KR" altLang="en-US" dirty="0" smtClean="0"/>
              <a:t>응용프로그램 </a:t>
            </a:r>
            <a:r>
              <a:rPr lang="ko-KR" altLang="en-US" dirty="0" err="1" smtClean="0"/>
              <a:t>실행기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jar - </a:t>
            </a:r>
            <a:r>
              <a:rPr lang="ko-KR" altLang="en-US" dirty="0" smtClean="0"/>
              <a:t>자바 </a:t>
            </a:r>
            <a:r>
              <a:rPr lang="ko-KR" altLang="en-US" dirty="0" err="1" smtClean="0"/>
              <a:t>아카이브</a:t>
            </a:r>
            <a:r>
              <a:rPr lang="ko-KR" altLang="en-US" dirty="0" smtClean="0"/>
              <a:t> 파일 </a:t>
            </a:r>
            <a:r>
              <a:rPr lang="en-US" altLang="ko-KR" dirty="0" smtClean="0"/>
              <a:t>(JAR)</a:t>
            </a:r>
            <a:r>
              <a:rPr lang="ko-KR" altLang="en-US" dirty="0" smtClean="0"/>
              <a:t>의 생성 및 관리하는 유틸리티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jdb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자바 </a:t>
            </a:r>
            <a:r>
              <a:rPr lang="ko-KR" altLang="en-US" dirty="0" err="1" smtClean="0"/>
              <a:t>디버거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appletviewer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웹</a:t>
            </a:r>
            <a:r>
              <a:rPr lang="en-US" altLang="ko-KR" dirty="0" smtClean="0"/>
              <a:t> </a:t>
            </a:r>
            <a:r>
              <a:rPr lang="ko-KR" altLang="en-US" dirty="0" smtClean="0"/>
              <a:t>브라우저 없이 애플릿을 실행하는 유틸리티</a:t>
            </a:r>
          </a:p>
        </p:txBody>
      </p:sp>
    </p:spTree>
    <p:extLst>
      <p:ext uri="{BB962C8B-B14F-4D97-AF65-F5344CB8AC3E}">
        <p14:creationId xmlns:p14="http://schemas.microsoft.com/office/powerpoint/2010/main" val="38801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_x144738056" descr="EMB00001ccc0a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988299"/>
            <a:ext cx="1717886" cy="37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JDK </a:t>
            </a:r>
            <a:r>
              <a:rPr lang="ko-KR" altLang="en-US" dirty="0" smtClean="0"/>
              <a:t>설치 후 디렉터리 구조</a:t>
            </a:r>
            <a:endParaRPr lang="ko-KR" altLang="en-US" dirty="0"/>
          </a:p>
        </p:txBody>
      </p: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744113" y="2250403"/>
            <a:ext cx="2874505" cy="272415"/>
          </a:xfrm>
          <a:prstGeom prst="wedgeRoundRectCallout">
            <a:avLst>
              <a:gd name="adj1" fmla="val -104250"/>
              <a:gd name="adj2" fmla="val 1277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자바 개발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실행하는데 필요한 도구와 유틸리티</a:t>
            </a:r>
            <a:endParaRPr lang="ko-KR" alt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79" y="4077757"/>
            <a:ext cx="3969356" cy="272415"/>
          </a:xfrm>
          <a:prstGeom prst="wedgeRoundRectCallout">
            <a:avLst>
              <a:gd name="adj1" fmla="val -74007"/>
              <a:gd name="adj2" fmla="val 1062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자바 런타임 환경</a:t>
            </a:r>
            <a:r>
              <a:rPr lang="en-US" altLang="ko-KR" sz="1000" dirty="0" smtClean="0"/>
              <a:t>. JVM, </a:t>
            </a:r>
            <a:r>
              <a:rPr lang="ko-KR" altLang="en-US" sz="1000" dirty="0" smtClean="0"/>
              <a:t>클래스 라이브러리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등 실행에 필요한 파일</a:t>
            </a:r>
            <a:endParaRPr lang="ko-KR" alt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563888" y="4520554"/>
            <a:ext cx="4176464" cy="442674"/>
          </a:xfrm>
          <a:prstGeom prst="wedgeRoundRectCallout">
            <a:avLst>
              <a:gd name="adj1" fmla="val -84596"/>
              <a:gd name="adj2" fmla="val 45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JDK</a:t>
            </a:r>
            <a:r>
              <a:rPr lang="ko-KR" altLang="en-US" sz="1000" dirty="0" smtClean="0"/>
              <a:t>의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기본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라이브러리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외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추가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클래스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라이브러리와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개발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도구에서</a:t>
            </a:r>
            <a:r>
              <a:rPr lang="ko-KR" altLang="en-US" sz="1000" dirty="0"/>
              <a:t> </a:t>
            </a:r>
            <a:r>
              <a:rPr lang="ko-KR" altLang="en-US" sz="1000" dirty="0" smtClean="0"/>
              <a:t>필요로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하는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여러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파일</a:t>
            </a:r>
            <a:endParaRPr lang="ko-KR" alt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4113" y="3084577"/>
            <a:ext cx="2180451" cy="272415"/>
          </a:xfrm>
          <a:prstGeom prst="wedgeRoundRectCallout">
            <a:avLst>
              <a:gd name="adj1" fmla="val -113361"/>
              <a:gd name="adj2" fmla="val 2846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자바 프로그래밍 예제와 소스 코드</a:t>
            </a:r>
            <a:endParaRPr lang="ko-KR" alt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3707903" y="5114650"/>
            <a:ext cx="1921490" cy="272415"/>
          </a:xfrm>
          <a:prstGeom prst="wedgeRoundRectCallout">
            <a:avLst>
              <a:gd name="adj1" fmla="val -116696"/>
              <a:gd name="adj2" fmla="val -7205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자바 프로그램 샘플 소스 코드</a:t>
            </a:r>
            <a:endParaRPr lang="ko-KR" alt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707903" y="5514039"/>
            <a:ext cx="2292129" cy="272415"/>
          </a:xfrm>
          <a:prstGeom prst="wedgeRoundRectCallout">
            <a:avLst>
              <a:gd name="adj1" fmla="val -115503"/>
              <a:gd name="adj2" fmla="val -75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자바 </a:t>
            </a:r>
            <a:r>
              <a:rPr lang="en-US" altLang="ko-KR" sz="1000" dirty="0" smtClean="0"/>
              <a:t>API </a:t>
            </a:r>
            <a:r>
              <a:rPr lang="ko-KR" altLang="en-US" sz="1000" dirty="0" smtClean="0"/>
              <a:t>클래스들에 대한 자바 소스</a:t>
            </a:r>
            <a:endParaRPr lang="ko-KR" alt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3744113" y="3577238"/>
            <a:ext cx="2845651" cy="272415"/>
          </a:xfrm>
          <a:prstGeom prst="wedgeRoundRectCallout">
            <a:avLst>
              <a:gd name="adj1" fmla="val -95117"/>
              <a:gd name="adj2" fmla="val -381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/>
              <a:t>네이티브</a:t>
            </a:r>
            <a:r>
              <a:rPr lang="ko-KR" altLang="en-US" sz="1000" dirty="0" smtClean="0"/>
              <a:t> 코드 프로그래밍에 필요한 헤더 파일</a:t>
            </a:r>
            <a:endParaRPr lang="ko-KR" altLang="en-US" sz="1000" dirty="0"/>
          </a:p>
        </p:txBody>
      </p:sp>
      <p:sp>
        <p:nvSpPr>
          <p:cNvPr id="18" name="직사각형 17"/>
          <p:cNvSpPr/>
          <p:nvPr/>
        </p:nvSpPr>
        <p:spPr>
          <a:xfrm>
            <a:off x="1423930" y="3725650"/>
            <a:ext cx="1116124" cy="92586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1115615" y="191683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115615" y="2132856"/>
            <a:ext cx="873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1159314" y="2386610"/>
            <a:ext cx="236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1159314" y="2132856"/>
            <a:ext cx="0" cy="3456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1157382" y="2996952"/>
            <a:ext cx="236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1159314" y="3283647"/>
            <a:ext cx="236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1167288" y="3858199"/>
            <a:ext cx="236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1157381" y="4741891"/>
            <a:ext cx="236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167288" y="5013176"/>
            <a:ext cx="236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1167288" y="5589240"/>
            <a:ext cx="236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1331639" y="3858199"/>
            <a:ext cx="0" cy="578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1331639" y="4201058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1341787" y="443711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97310" y="2685530"/>
            <a:ext cx="3140603" cy="272415"/>
          </a:xfrm>
          <a:prstGeom prst="wedgeRoundRectCallout">
            <a:avLst>
              <a:gd name="adj1" fmla="val -94891"/>
              <a:gd name="adj2" fmla="val 643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자바로 </a:t>
            </a:r>
            <a:r>
              <a:rPr lang="en-US" altLang="ko-KR" sz="1000" dirty="0" smtClean="0"/>
              <a:t>DB </a:t>
            </a:r>
            <a:r>
              <a:rPr lang="ko-KR" altLang="en-US" sz="1000" dirty="0" smtClean="0"/>
              <a:t>응용프로그램을 개발하는데 필요한 도구</a:t>
            </a:r>
            <a:endParaRPr lang="ko-KR" altLang="en-US" sz="1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30" name="직선 연결선 29"/>
          <p:cNvCxnSpPr/>
          <p:nvPr/>
        </p:nvCxnSpPr>
        <p:spPr>
          <a:xfrm>
            <a:off x="1157380" y="5301208"/>
            <a:ext cx="236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1167288" y="3573016"/>
            <a:ext cx="236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1167288" y="2708920"/>
            <a:ext cx="236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6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자바 </a:t>
            </a:r>
            <a:r>
              <a:rPr lang="en-US" altLang="ko-KR" smtClean="0"/>
              <a:t>API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자바 </a:t>
            </a:r>
            <a:r>
              <a:rPr lang="en-US" altLang="ko-KR" dirty="0" smtClean="0"/>
              <a:t>API(Application Programming Interface)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JDK</a:t>
            </a:r>
            <a:r>
              <a:rPr lang="ko-KR" altLang="en-US" dirty="0" smtClean="0"/>
              <a:t>에 포함된 클래스 라이브러리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주요한 기능들을 미리 구현한 클래스 라이브러리의 집합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개발자는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를 이용하여 쉽고 빠르게 자바 프로그램 개발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API</a:t>
            </a:r>
            <a:r>
              <a:rPr lang="ko-KR" altLang="en-US" dirty="0" smtClean="0"/>
              <a:t>에서 정의한 규격에 따라 클래스 사용</a:t>
            </a:r>
            <a:endParaRPr lang="en-US" altLang="ko-KR" dirty="0" smtClean="0"/>
          </a:p>
          <a:p>
            <a:r>
              <a:rPr lang="ko-KR" altLang="en-US" dirty="0" smtClean="0"/>
              <a:t>자바 패키지</a:t>
            </a:r>
            <a:r>
              <a:rPr lang="en-US" altLang="ko-KR" dirty="0" smtClean="0"/>
              <a:t>(package)</a:t>
            </a:r>
          </a:p>
          <a:p>
            <a:pPr lvl="1"/>
            <a:r>
              <a:rPr lang="ko-KR" altLang="en-US" dirty="0" smtClean="0"/>
              <a:t>서로 관련된 클래스들을 분류하여 묶어 놓은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계층구조로 되어 있음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클래스의 이름에 패키지 이름도 포함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다른 패키지에 동일한 이름의 클래스 존재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</a:t>
            </a:r>
            <a:r>
              <a:rPr lang="en-US" altLang="ko-KR" dirty="0" smtClean="0"/>
              <a:t>API(</a:t>
            </a:r>
            <a:r>
              <a:rPr lang="ko-KR" altLang="en-US" dirty="0" smtClean="0"/>
              <a:t>클래스 라이브러리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JDK</a:t>
            </a:r>
            <a:r>
              <a:rPr lang="ko-KR" altLang="en-US" dirty="0" smtClean="0"/>
              <a:t>에 패키지 형태로 제공됨</a:t>
            </a:r>
            <a:endParaRPr lang="en-US" altLang="ko-KR" dirty="0" smtClean="0"/>
          </a:p>
          <a:p>
            <a:pPr lvl="2"/>
            <a:r>
              <a:rPr lang="ko-KR" altLang="en-US" dirty="0"/>
              <a:t>필요한 클래스가 속한 패키지만 </a:t>
            </a:r>
            <a:r>
              <a:rPr lang="en-US" altLang="ko-KR" dirty="0"/>
              <a:t>import</a:t>
            </a:r>
            <a:r>
              <a:rPr lang="ko-KR" altLang="en-US" dirty="0"/>
              <a:t>하여 사용</a:t>
            </a:r>
            <a:endParaRPr lang="en-US" altLang="ko-KR" dirty="0"/>
          </a:p>
          <a:p>
            <a:pPr lvl="1"/>
            <a:r>
              <a:rPr lang="ko-KR" altLang="en-US" dirty="0" smtClean="0"/>
              <a:t>개발자 자신의 패키지 생성 가능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0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_x145587608" descr="EMB00001ccc0a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98" y="1556792"/>
            <a:ext cx="62110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자바 온라인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문서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971600" y="1420585"/>
            <a:ext cx="2640107" cy="272415"/>
          </a:xfrm>
          <a:prstGeom prst="wedgeRoundRectCallout">
            <a:avLst>
              <a:gd name="adj1" fmla="val 41656"/>
              <a:gd name="adj2" fmla="val 1106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1000" dirty="0">
                <a:hlinkClick r:id="rId3"/>
              </a:rPr>
              <a:t>http://</a:t>
            </a:r>
            <a:r>
              <a:rPr lang="en-US" altLang="ko-KR" sz="1000" dirty="0" smtClean="0">
                <a:hlinkClick r:id="rId3"/>
              </a:rPr>
              <a:t>docs.oracle.com/javase/8/docs/api</a:t>
            </a:r>
            <a:r>
              <a:rPr lang="en-US" altLang="ko-KR" sz="1000" dirty="0">
                <a:hlinkClick r:id="rId3"/>
              </a:rPr>
              <a:t>/</a:t>
            </a:r>
            <a:endParaRPr lang="en-US" altLang="ko-KR" sz="1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6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자바 통합 개발 환경</a:t>
            </a:r>
            <a:r>
              <a:rPr lang="en-US" altLang="ko-KR" dirty="0" smtClean="0"/>
              <a:t>–</a:t>
            </a:r>
            <a:r>
              <a:rPr lang="ko-KR" altLang="en-US" dirty="0" err="1" smtClean="0"/>
              <a:t>이클립스</a:t>
            </a:r>
            <a:r>
              <a:rPr lang="en-US" altLang="ko-KR" dirty="0" smtClean="0"/>
              <a:t>(Eclipse)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IDE(Integrated Development Environment </a:t>
            </a:r>
            <a:r>
              <a:rPr lang="en-US" altLang="ko-KR" dirty="0" smtClean="0"/>
              <a:t>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통합 개발 환경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편집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컴파일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디버깅을 한번에 할 수 있는 통합된 개발 환경</a:t>
            </a:r>
            <a:endParaRPr lang="en-US" altLang="ko-KR" dirty="0" smtClean="0"/>
          </a:p>
          <a:p>
            <a:r>
              <a:rPr lang="ko-KR" altLang="en-US" dirty="0" err="1" smtClean="0"/>
              <a:t>이클립스</a:t>
            </a:r>
            <a:r>
              <a:rPr lang="en-US" altLang="ko-KR" dirty="0" smtClean="0"/>
              <a:t>(Eclipse)</a:t>
            </a:r>
          </a:p>
          <a:p>
            <a:pPr lvl="1"/>
            <a:r>
              <a:rPr lang="ko-KR" altLang="en-US" dirty="0" smtClean="0"/>
              <a:t>자바 응용 프로그램 개발을 위한 통합 개발 환경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IBM</a:t>
            </a:r>
            <a:r>
              <a:rPr lang="ko-KR" altLang="en-US" dirty="0" smtClean="0"/>
              <a:t>에 의해 개발된 오픈 소스 프로젝트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http://www.eclipse.org/downloads/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다운로드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0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응용의 종류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데스크톱 응용프로그램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84019" y="1285860"/>
            <a:ext cx="8757673" cy="1183764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가장 전형적인 자바 응용프로그램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PC </a:t>
            </a:r>
            <a:r>
              <a:rPr lang="ko-KR" altLang="en-US" dirty="0" smtClean="0"/>
              <a:t>등의 데스크톱 컴퓨터에 설치되어 실행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JRE</a:t>
            </a:r>
            <a:r>
              <a:rPr lang="ko-KR" altLang="en-US" dirty="0" smtClean="0"/>
              <a:t>가 설치된 어떤 환경에서도 실행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다른 응용프로그램의 도움이 필요 없이 단독으로 실행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32089016" descr="EMB0000138c0a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400600" cy="38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응용의 종류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애플릿 응용프로그램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애플릿</a:t>
            </a:r>
            <a:r>
              <a:rPr lang="en-US" altLang="ko-KR" dirty="0" smtClean="0"/>
              <a:t>(applet)</a:t>
            </a:r>
          </a:p>
          <a:p>
            <a:pPr lvl="1"/>
            <a:r>
              <a:rPr lang="ko-KR" altLang="en-US" dirty="0" smtClean="0"/>
              <a:t>웹 브라우저에 의해 구동되고 실행이 제어되는 자바 프로그램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애플릿은 사용할 수 있는 자원 접근에 제약 있음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564904"/>
            <a:ext cx="37052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2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처리 6"/>
          <p:cNvSpPr/>
          <p:nvPr/>
        </p:nvSpPr>
        <p:spPr>
          <a:xfrm>
            <a:off x="285720" y="3643314"/>
            <a:ext cx="2143140" cy="257176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dirty="0" smtClean="0">
                <a:solidFill>
                  <a:schemeClr val="tx1"/>
                </a:solidFill>
              </a:rPr>
              <a:t>웹 브라우저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8" y="4143380"/>
            <a:ext cx="1887863" cy="191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응용의 종류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서블릿</a:t>
            </a:r>
            <a:r>
              <a:rPr lang="ko-KR" altLang="en-US" dirty="0" smtClean="0"/>
              <a:t> 응용프로그램</a:t>
            </a:r>
            <a:endParaRPr lang="ko-KR" altLang="en-US" dirty="0"/>
          </a:p>
        </p:txBody>
      </p:sp>
      <p:sp>
        <p:nvSpPr>
          <p:cNvPr id="25" name="슬라이드 번호 개체 틀 2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2295176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서블릿</a:t>
            </a:r>
            <a:r>
              <a:rPr lang="en-US" altLang="ko-KR" sz="2000" dirty="0" smtClean="0"/>
              <a:t>(servlet)</a:t>
            </a:r>
          </a:p>
          <a:p>
            <a:pPr lvl="1"/>
            <a:r>
              <a:rPr lang="ko-KR" altLang="en-US" sz="1800" dirty="0" smtClean="0"/>
              <a:t>애플릿과 반대로 서버에서 실행되는 자바 프로그램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서버 클라이언트 모델에서 </a:t>
            </a:r>
            <a:r>
              <a:rPr lang="ko-KR" altLang="en-US" sz="1600" dirty="0" err="1" smtClean="0"/>
              <a:t>서블릿과</a:t>
            </a:r>
            <a:r>
              <a:rPr lang="ko-KR" altLang="en-US" sz="1600" dirty="0" smtClean="0"/>
              <a:t> 애플릿이 각각 통신하면서 실행</a:t>
            </a:r>
            <a:endParaRPr lang="en-US" altLang="ko-KR" sz="1600" dirty="0" smtClean="0"/>
          </a:p>
          <a:p>
            <a:pPr lvl="1"/>
            <a:r>
              <a:rPr lang="ko-KR" altLang="en-US" sz="1800" dirty="0" smtClean="0"/>
              <a:t>데이터베이스 서버 및 기타 서버와 연동하는 복잡한 기능 구현 시 사용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사용자 인터페이스가 필요 없는 응용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웹 서버에 의해 실행 통제 받음</a:t>
            </a:r>
            <a:endParaRPr lang="ko-KR" altLang="en-US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구름 8"/>
          <p:cNvSpPr/>
          <p:nvPr/>
        </p:nvSpPr>
        <p:spPr>
          <a:xfrm>
            <a:off x="2857488" y="4500570"/>
            <a:ext cx="1428760" cy="785818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인터넷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5000628" y="3714752"/>
            <a:ext cx="2071702" cy="250033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dirty="0" smtClean="0">
                <a:solidFill>
                  <a:schemeClr val="tx1"/>
                </a:solidFill>
              </a:rPr>
              <a:t>웹 서버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직선 화살표 연결선 10"/>
          <p:cNvCxnSpPr>
            <a:stCxn id="7" idx="3"/>
            <a:endCxn id="9" idx="2"/>
          </p:cNvCxnSpPr>
          <p:nvPr/>
        </p:nvCxnSpPr>
        <p:spPr>
          <a:xfrm flipV="1">
            <a:off x="2428860" y="4893479"/>
            <a:ext cx="433060" cy="3571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9" idx="0"/>
            <a:endCxn id="10" idx="1"/>
          </p:cNvCxnSpPr>
          <p:nvPr/>
        </p:nvCxnSpPr>
        <p:spPr>
          <a:xfrm>
            <a:off x="4285057" y="4893479"/>
            <a:ext cx="715571" cy="714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순서도: 처리 12"/>
          <p:cNvSpPr/>
          <p:nvPr/>
        </p:nvSpPr>
        <p:spPr>
          <a:xfrm>
            <a:off x="5214942" y="4429132"/>
            <a:ext cx="1643074" cy="1571636"/>
          </a:xfrm>
          <a:prstGeom prst="flowChart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JVM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순서도: 처리 13"/>
          <p:cNvSpPr/>
          <p:nvPr/>
        </p:nvSpPr>
        <p:spPr>
          <a:xfrm>
            <a:off x="5429256" y="4929198"/>
            <a:ext cx="1214446" cy="78581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solidFill>
                  <a:schemeClr val="tx1"/>
                </a:solidFill>
              </a:rPr>
              <a:t>servlet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/>
          <p:cNvCxnSpPr>
            <a:endCxn id="14" idx="1"/>
          </p:cNvCxnSpPr>
          <p:nvPr/>
        </p:nvCxnSpPr>
        <p:spPr>
          <a:xfrm>
            <a:off x="4071934" y="5072074"/>
            <a:ext cx="1357322" cy="25003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순서도: 처리 15"/>
          <p:cNvSpPr/>
          <p:nvPr/>
        </p:nvSpPr>
        <p:spPr>
          <a:xfrm>
            <a:off x="7715272" y="4005064"/>
            <a:ext cx="961184" cy="495506"/>
          </a:xfrm>
          <a:prstGeom prst="flowChartProcess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서버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직선 화살표 연결선 16"/>
          <p:cNvCxnSpPr>
            <a:endCxn id="16" idx="1"/>
          </p:cNvCxnSpPr>
          <p:nvPr/>
        </p:nvCxnSpPr>
        <p:spPr>
          <a:xfrm flipV="1">
            <a:off x="6643702" y="4252817"/>
            <a:ext cx="1071570" cy="8906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순서도: 처리 17"/>
          <p:cNvSpPr/>
          <p:nvPr/>
        </p:nvSpPr>
        <p:spPr>
          <a:xfrm>
            <a:off x="7715272" y="5429264"/>
            <a:ext cx="961184" cy="448008"/>
          </a:xfrm>
          <a:prstGeom prst="flowChartProcess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</a:rPr>
              <a:t>서버</a:t>
            </a:r>
            <a:endParaRPr lang="ko-KR" altLang="en-US" sz="1400">
              <a:solidFill>
                <a:schemeClr val="tx1"/>
              </a:solidFill>
            </a:endParaRPr>
          </a:p>
        </p:txBody>
      </p:sp>
      <p:cxnSp>
        <p:nvCxnSpPr>
          <p:cNvPr id="19" name="직선 화살표 연결선 18"/>
          <p:cNvCxnSpPr>
            <a:stCxn id="14" idx="3"/>
            <a:endCxn id="18" idx="1"/>
          </p:cNvCxnSpPr>
          <p:nvPr/>
        </p:nvCxnSpPr>
        <p:spPr>
          <a:xfrm>
            <a:off x="6643702" y="5322107"/>
            <a:ext cx="1071570" cy="3311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10863" y="4857760"/>
            <a:ext cx="461665" cy="3231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 smtClean="0"/>
              <a:t>…</a:t>
            </a:r>
            <a:endParaRPr lang="ko-KR" altLang="en-US" dirty="0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3786182" y="5214950"/>
            <a:ext cx="1214446" cy="285752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V="1">
            <a:off x="2000232" y="5072074"/>
            <a:ext cx="928694" cy="35719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2000232" y="5214950"/>
            <a:ext cx="1143008" cy="42862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6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b="1" dirty="0"/>
              <a:t>2. </a:t>
            </a:r>
            <a:r>
              <a:rPr lang="ko-KR" altLang="en-US" b="1" dirty="0"/>
              <a:t>자바프로그래밍 기초</a:t>
            </a:r>
            <a:endParaRPr lang="en-US" altLang="ko-KR" b="1" dirty="0"/>
          </a:p>
          <a:p>
            <a:r>
              <a:rPr lang="en-US" altLang="ko-KR" dirty="0"/>
              <a:t>3. </a:t>
            </a:r>
            <a:r>
              <a:rPr lang="ko-KR" altLang="en-US" dirty="0"/>
              <a:t>자바</a:t>
            </a:r>
            <a:r>
              <a:rPr lang="en-US" altLang="ko-KR" dirty="0"/>
              <a:t> </a:t>
            </a:r>
            <a:r>
              <a:rPr lang="ko-KR" altLang="en-US" dirty="0"/>
              <a:t>네트워크 프로그래밍 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자바 </a:t>
            </a:r>
            <a:r>
              <a:rPr lang="en-US" altLang="ko-KR" dirty="0"/>
              <a:t>GUI </a:t>
            </a:r>
            <a:r>
              <a:rPr lang="ko-KR" altLang="en-US" dirty="0"/>
              <a:t>프로그래밍 </a:t>
            </a:r>
            <a:endParaRPr lang="en-US" altLang="ko-KR" dirty="0"/>
          </a:p>
          <a:p>
            <a:r>
              <a:rPr lang="en-US" altLang="ko-KR" dirty="0"/>
              <a:t>5. JCA/JCE </a:t>
            </a:r>
            <a:r>
              <a:rPr lang="ko-KR" altLang="en-US" dirty="0"/>
              <a:t>소개</a:t>
            </a:r>
            <a:endParaRPr lang="en-US" altLang="ko-KR" dirty="0"/>
          </a:p>
          <a:p>
            <a:r>
              <a:rPr lang="en-US" altLang="ko-KR" dirty="0"/>
              <a:t>6. </a:t>
            </a:r>
            <a:r>
              <a:rPr lang="ko-KR" altLang="en-US" dirty="0"/>
              <a:t>해시함수</a:t>
            </a:r>
            <a:r>
              <a:rPr lang="en-US" altLang="ko-KR" dirty="0"/>
              <a:t>, MAC, </a:t>
            </a:r>
            <a:r>
              <a:rPr lang="ko-KR" altLang="en-US" dirty="0"/>
              <a:t>패스워드 기반 </a:t>
            </a:r>
            <a:r>
              <a:rPr lang="ko-KR" altLang="en-US" dirty="0" err="1"/>
              <a:t>키생성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7. </a:t>
            </a:r>
            <a:r>
              <a:rPr lang="ko-KR" altLang="en-US" dirty="0" err="1"/>
              <a:t>대칭키</a:t>
            </a:r>
            <a:r>
              <a:rPr lang="ko-KR" altLang="en-US" dirty="0"/>
              <a:t> 암호</a:t>
            </a:r>
            <a:r>
              <a:rPr lang="en-US" altLang="ko-KR" dirty="0"/>
              <a:t>,</a:t>
            </a:r>
            <a:r>
              <a:rPr lang="ko-KR" altLang="en-US" dirty="0"/>
              <a:t> 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8. </a:t>
            </a:r>
            <a:r>
              <a:rPr lang="ko-KR" altLang="en-US" dirty="0"/>
              <a:t>공개키 암호</a:t>
            </a:r>
            <a:endParaRPr lang="en-US" altLang="ko-KR" dirty="0"/>
          </a:p>
          <a:p>
            <a:r>
              <a:rPr lang="en-US" altLang="ko-KR" dirty="0"/>
              <a:t>9. </a:t>
            </a:r>
            <a:r>
              <a:rPr lang="ko-KR" altLang="en-US" dirty="0"/>
              <a:t>전자서명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10. </a:t>
            </a:r>
            <a:r>
              <a:rPr lang="ko-KR" altLang="en-US" dirty="0"/>
              <a:t>인증서와 </a:t>
            </a:r>
            <a:r>
              <a:rPr lang="ko-KR" altLang="en-US" dirty="0" err="1"/>
              <a:t>공개키기반구조</a:t>
            </a:r>
            <a:r>
              <a:rPr lang="en-US" altLang="ko-KR" dirty="0"/>
              <a:t>(PKI)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11. </a:t>
            </a:r>
            <a:r>
              <a:rPr lang="ko-KR" altLang="en-US" dirty="0"/>
              <a:t>암호</a:t>
            </a:r>
            <a:r>
              <a:rPr lang="en-US" altLang="ko-KR" dirty="0"/>
              <a:t> </a:t>
            </a:r>
            <a:r>
              <a:rPr lang="ko-KR" altLang="en-US" dirty="0"/>
              <a:t>알고리즘</a:t>
            </a:r>
            <a:r>
              <a:rPr lang="en-US" altLang="ko-KR" dirty="0"/>
              <a:t>/</a:t>
            </a:r>
            <a:r>
              <a:rPr lang="ko-KR" altLang="en-US" dirty="0"/>
              <a:t>프로토콜 구현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13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응용의 종류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응용프로그램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1224136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Java ME</a:t>
            </a:r>
          </a:p>
          <a:p>
            <a:pPr lvl="1"/>
            <a:r>
              <a:rPr lang="ko-KR" altLang="en-US" dirty="0" err="1" smtClean="0"/>
              <a:t>모바일</a:t>
            </a:r>
            <a:r>
              <a:rPr lang="ko-KR" altLang="en-US" dirty="0" smtClean="0"/>
              <a:t> 기기를 위한 자바 </a:t>
            </a:r>
            <a:r>
              <a:rPr lang="ko-KR" altLang="en-US" dirty="0" err="1" smtClean="0"/>
              <a:t>배포판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유럽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 시장에 출시되는 대부분의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단말기에 탑재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노키아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삼성</a:t>
            </a:r>
            <a:r>
              <a:rPr lang="en-US" altLang="ko-KR" dirty="0" smtClean="0"/>
              <a:t>, LG, </a:t>
            </a:r>
            <a:r>
              <a:rPr lang="ko-KR" altLang="en-US" dirty="0" smtClean="0"/>
              <a:t>소니 </a:t>
            </a:r>
            <a:r>
              <a:rPr lang="ko-KR" altLang="en-US" dirty="0" err="1" smtClean="0"/>
              <a:t>에릭슨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모토롤러 등 단말기 제조사</a:t>
            </a:r>
          </a:p>
          <a:p>
            <a:pPr lvl="1"/>
            <a:endParaRPr lang="ko-KR" altLang="en-US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108569728" descr="EMB000014307d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2564904"/>
            <a:ext cx="6408712" cy="4003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7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응용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35105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1800" dirty="0" err="1" smtClean="0"/>
              <a:t>안드로이드</a:t>
            </a:r>
            <a:endParaRPr lang="en-US" altLang="ko-KR" sz="1800" dirty="0" smtClean="0"/>
          </a:p>
          <a:p>
            <a:pPr lvl="1"/>
            <a:r>
              <a:rPr lang="ko-KR" altLang="en-US" sz="1600" dirty="0" err="1" smtClean="0"/>
              <a:t>구글의</a:t>
            </a:r>
            <a:r>
              <a:rPr lang="ko-KR" altLang="en-US" sz="1600" dirty="0" smtClean="0"/>
              <a:t> 주도로 여러 </a:t>
            </a:r>
            <a:r>
              <a:rPr lang="ko-KR" altLang="en-US" sz="1600" dirty="0" err="1" smtClean="0"/>
              <a:t>모바일</a:t>
            </a:r>
            <a:r>
              <a:rPr lang="ko-KR" altLang="en-US" sz="1600" dirty="0" smtClean="0"/>
              <a:t> 회사가 모여 구성한 </a:t>
            </a:r>
            <a:r>
              <a:rPr lang="en-US" altLang="ko-KR" sz="1600" dirty="0" smtClean="0"/>
              <a:t>OHA(Open Handset Alliance)</a:t>
            </a:r>
            <a:r>
              <a:rPr lang="ko-KR" altLang="en-US" sz="1600" dirty="0" smtClean="0"/>
              <a:t>에서 만든 무료 모바일 플랫폼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개발 언어는 자바를 사용하나 </a:t>
            </a:r>
            <a:r>
              <a:rPr lang="en-US" altLang="ko-KR" sz="1600" dirty="0" smtClean="0"/>
              <a:t>JVM</a:t>
            </a:r>
            <a:r>
              <a:rPr lang="ko-KR" altLang="en-US" sz="1600" dirty="0" smtClean="0"/>
              <a:t>에 해당하는 </a:t>
            </a:r>
            <a:r>
              <a:rPr lang="en-US" altLang="ko-KR" sz="1600" dirty="0" err="1" smtClean="0"/>
              <a:t>Dalvik</a:t>
            </a:r>
            <a:r>
              <a:rPr lang="ko-KR" altLang="en-US" sz="1600" dirty="0" smtClean="0"/>
              <a:t>은 기존 바이트 코드와 호환성이 없어 변환 필요</a:t>
            </a:r>
            <a:endParaRPr lang="en-US" altLang="ko-KR" sz="1600" dirty="0" smtClean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186723984" descr="EMB000016702a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232400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개발환경 구축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JDK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 (</a:t>
            </a:r>
            <a:r>
              <a:rPr lang="en-US" altLang="ko-KR" b="1" dirty="0" smtClean="0"/>
              <a:t>Java </a:t>
            </a:r>
            <a:r>
              <a:rPr lang="en-US" altLang="ko-KR" b="1" dirty="0"/>
              <a:t>SE Development Kit </a:t>
            </a:r>
            <a:r>
              <a:rPr lang="en-US" altLang="ko-KR" b="1" dirty="0" smtClean="0"/>
              <a:t>8)</a:t>
            </a:r>
            <a:endParaRPr lang="en-US" altLang="ko-KR" dirty="0" smtClean="0"/>
          </a:p>
          <a:p>
            <a:pPr lvl="1" fontAlgn="base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www.oracle.com/technetwork/java/javase/downloads/jdk8-downloads-2133151.html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fontAlgn="base"/>
            <a:r>
              <a:rPr lang="en-US" altLang="ko-KR" dirty="0" smtClean="0"/>
              <a:t>Eclipse </a:t>
            </a:r>
            <a:r>
              <a:rPr lang="ko-KR" altLang="en-US" dirty="0"/>
              <a:t>설치 </a:t>
            </a:r>
            <a:endParaRPr lang="en-US" altLang="ko-KR" dirty="0" smtClean="0"/>
          </a:p>
          <a:p>
            <a:pPr lvl="1" fontAlgn="base"/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>
                <a:hlinkClick r:id="rId3"/>
              </a:rPr>
              <a:t>://www.eclipse.org/downloads</a:t>
            </a:r>
            <a:r>
              <a:rPr lang="en-US" altLang="ko-KR" dirty="0" smtClean="0">
                <a:hlinkClick r:id="rId3"/>
              </a:rPr>
              <a:t>/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한글 </a:t>
            </a:r>
            <a:r>
              <a:rPr lang="en-US" altLang="ko-KR" dirty="0"/>
              <a:t>API </a:t>
            </a:r>
            <a:r>
              <a:rPr lang="ko-KR" altLang="en-US" dirty="0"/>
              <a:t>도움말 </a:t>
            </a:r>
            <a:r>
              <a:rPr lang="ko-KR" altLang="en-US" dirty="0" smtClean="0"/>
              <a:t>사용하기</a:t>
            </a:r>
            <a:endParaRPr lang="en-US" altLang="ko-KR" dirty="0" smtClean="0"/>
          </a:p>
          <a:p>
            <a:pPr lvl="1" fontAlgn="base"/>
            <a:r>
              <a:rPr lang="en-US" altLang="ko-KR" dirty="0" smtClean="0"/>
              <a:t>Eclipse</a:t>
            </a:r>
            <a:r>
              <a:rPr lang="ko-KR" altLang="en-US" dirty="0" smtClean="0"/>
              <a:t>에서 </a:t>
            </a:r>
            <a:r>
              <a:rPr lang="en-US" altLang="ko-KR" dirty="0"/>
              <a:t>JRE System Library -&gt; rt.jar </a:t>
            </a:r>
            <a:r>
              <a:rPr lang="ko-KR" altLang="en-US" dirty="0"/>
              <a:t>파일의 등록정보에서 </a:t>
            </a:r>
            <a:r>
              <a:rPr lang="en-US" altLang="ko-KR" dirty="0"/>
              <a:t>Javadoc location</a:t>
            </a:r>
            <a:r>
              <a:rPr lang="ko-KR" altLang="en-US" dirty="0"/>
              <a:t>을 한글 </a:t>
            </a:r>
            <a:r>
              <a:rPr lang="en-US" altLang="ko-KR" dirty="0"/>
              <a:t>API </a:t>
            </a:r>
            <a:r>
              <a:rPr lang="ko-KR" altLang="en-US" dirty="0"/>
              <a:t>문서로 </a:t>
            </a:r>
            <a:r>
              <a:rPr lang="ko-KR" altLang="en-US" dirty="0" smtClean="0"/>
              <a:t>등록</a:t>
            </a:r>
            <a:endParaRPr lang="en-US" altLang="ko-KR" dirty="0" smtClean="0"/>
          </a:p>
          <a:p>
            <a:pPr lvl="1" fontAlgn="base"/>
            <a:r>
              <a:rPr lang="ko-KR" altLang="en-US" sz="1800" dirty="0" smtClean="0"/>
              <a:t>한글</a:t>
            </a:r>
            <a:r>
              <a:rPr lang="en-US" altLang="ko-KR" sz="1800" dirty="0" smtClean="0"/>
              <a:t> API:</a:t>
            </a:r>
            <a:r>
              <a:rPr lang="ko-KR" altLang="en-US" sz="1800" dirty="0" smtClean="0"/>
              <a:t> </a:t>
            </a:r>
            <a:r>
              <a:rPr lang="en-US" altLang="ko-KR" sz="1800" dirty="0" smtClean="0">
                <a:hlinkClick r:id="rId4"/>
              </a:rPr>
              <a:t>http</a:t>
            </a:r>
            <a:r>
              <a:rPr lang="en-US" altLang="ko-KR" sz="1800" dirty="0">
                <a:hlinkClick r:id="rId4"/>
              </a:rPr>
              <a:t>://www.changki.net/APIs/J2SE_1.8_API_Korean</a:t>
            </a:r>
            <a:r>
              <a:rPr lang="en-US" altLang="ko-KR" sz="1800" dirty="0" smtClean="0">
                <a:hlinkClick r:id="rId4"/>
              </a:rPr>
              <a:t>/</a:t>
            </a:r>
            <a:r>
              <a:rPr lang="en-US" altLang="ko-KR" sz="1800" dirty="0" smtClean="0"/>
              <a:t> </a:t>
            </a:r>
          </a:p>
          <a:p>
            <a:pPr lvl="1" fontAlgn="base"/>
            <a:r>
              <a:rPr lang="ko-KR" altLang="en-US" sz="1800" dirty="0" smtClean="0"/>
              <a:t>영문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API: </a:t>
            </a:r>
            <a:r>
              <a:rPr lang="en-US" altLang="ko-KR" sz="1800" dirty="0" smtClean="0">
                <a:hlinkClick r:id="rId5"/>
              </a:rPr>
              <a:t>https</a:t>
            </a:r>
            <a:r>
              <a:rPr lang="en-US" altLang="ko-KR" sz="1800" dirty="0">
                <a:hlinkClick r:id="rId5"/>
              </a:rPr>
              <a:t>://docs.oracle.com/javase/8/docs/api</a:t>
            </a:r>
            <a:r>
              <a:rPr lang="en-US" altLang="ko-KR" sz="1800" dirty="0" smtClean="0">
                <a:hlinkClick r:id="rId5"/>
              </a:rPr>
              <a:t>/</a:t>
            </a:r>
            <a:r>
              <a:rPr lang="en-US" altLang="ko-KR" sz="1800" dirty="0" smtClean="0"/>
              <a:t> </a:t>
            </a:r>
            <a:endParaRPr lang="ko-KR" altLang="en-US" sz="1800" dirty="0"/>
          </a:p>
          <a:p>
            <a:pPr fontAlgn="base"/>
            <a:r>
              <a:rPr lang="ko-KR" altLang="en-US" dirty="0" smtClean="0"/>
              <a:t>예제 </a:t>
            </a:r>
            <a:r>
              <a:rPr lang="ko-KR" altLang="en-US" dirty="0"/>
              <a:t>프로그램 </a:t>
            </a:r>
            <a:endParaRPr lang="en-US" altLang="ko-KR" dirty="0" smtClean="0"/>
          </a:p>
          <a:p>
            <a:pPr lvl="1" fontAlgn="base"/>
            <a:r>
              <a:rPr lang="en-US" altLang="ko-KR" dirty="0" smtClean="0"/>
              <a:t>Hello </a:t>
            </a:r>
            <a:r>
              <a:rPr lang="en-US" altLang="ko-KR" dirty="0"/>
              <a:t>world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60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실습과제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난수</a:t>
            </a:r>
            <a:r>
              <a:rPr lang="ko-KR" altLang="en-US" dirty="0" smtClean="0"/>
              <a:t> 생성을 이용하는 게임 만들기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예측 </a:t>
            </a:r>
            <a:r>
              <a:rPr lang="ko-KR" altLang="en-US" dirty="0"/>
              <a:t>불가능한 </a:t>
            </a:r>
            <a:r>
              <a:rPr lang="ko-KR" altLang="en-US" dirty="0" err="1"/>
              <a:t>난수</a:t>
            </a:r>
            <a:r>
              <a:rPr lang="ko-KR" altLang="en-US" dirty="0"/>
              <a:t> 생성 기능을 이용하여 게임 만들기 </a:t>
            </a:r>
            <a:br>
              <a:rPr lang="ko-KR" altLang="en-US" dirty="0"/>
            </a:br>
            <a:r>
              <a:rPr lang="ko-KR" altLang="en-US" dirty="0"/>
              <a:t> 사례</a:t>
            </a:r>
            <a:r>
              <a:rPr lang="en-US" altLang="ko-KR" dirty="0"/>
              <a:t>: </a:t>
            </a:r>
            <a:r>
              <a:rPr lang="ko-KR" altLang="en-US" dirty="0"/>
              <a:t>가위바위보</a:t>
            </a:r>
            <a:r>
              <a:rPr lang="en-US" altLang="ko-KR" dirty="0"/>
              <a:t>, </a:t>
            </a:r>
            <a:r>
              <a:rPr lang="ko-KR" altLang="en-US" dirty="0" err="1"/>
              <a:t>묵찌빠</a:t>
            </a:r>
            <a:r>
              <a:rPr lang="en-US" altLang="ko-KR" dirty="0"/>
              <a:t>, </a:t>
            </a:r>
            <a:r>
              <a:rPr lang="ko-KR" altLang="en-US" dirty="0"/>
              <a:t>사다리타기</a:t>
            </a:r>
            <a:r>
              <a:rPr lang="en-US" altLang="ko-KR" dirty="0"/>
              <a:t>, </a:t>
            </a:r>
            <a:r>
              <a:rPr lang="ko-KR" altLang="en-US" dirty="0"/>
              <a:t>윷놀이</a:t>
            </a:r>
            <a:r>
              <a:rPr lang="en-US" altLang="ko-KR" dirty="0"/>
              <a:t>, </a:t>
            </a:r>
            <a:r>
              <a:rPr lang="ko-KR" altLang="en-US" dirty="0" err="1"/>
              <a:t>섯다</a:t>
            </a:r>
            <a:r>
              <a:rPr lang="en-US" altLang="ko-KR" dirty="0"/>
              <a:t>, </a:t>
            </a:r>
            <a:r>
              <a:rPr lang="ko-KR" altLang="en-US" dirty="0"/>
              <a:t>슬롯머신 등 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ppt</a:t>
            </a:r>
            <a:r>
              <a:rPr lang="en-US" altLang="ko-KR" dirty="0" smtClean="0"/>
              <a:t> </a:t>
            </a:r>
            <a:r>
              <a:rPr lang="ko-KR" altLang="en-US" dirty="0"/>
              <a:t>형식의 보고서를 작성하여 코드와 함께 제출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보고서에는 </a:t>
            </a:r>
            <a:r>
              <a:rPr lang="ko-KR" altLang="en-US" dirty="0"/>
              <a:t>과제의 목적</a:t>
            </a:r>
            <a:r>
              <a:rPr lang="en-US" altLang="ko-KR" dirty="0"/>
              <a:t>, </a:t>
            </a:r>
            <a:r>
              <a:rPr lang="ko-KR" altLang="en-US" dirty="0"/>
              <a:t>설계</a:t>
            </a:r>
            <a:r>
              <a:rPr lang="en-US" altLang="ko-KR" dirty="0"/>
              <a:t>, </a:t>
            </a:r>
            <a:r>
              <a:rPr lang="ko-KR" altLang="en-US" dirty="0"/>
              <a:t>수행결과</a:t>
            </a:r>
            <a:r>
              <a:rPr lang="en-US" altLang="ko-KR" dirty="0"/>
              <a:t>, </a:t>
            </a:r>
            <a:r>
              <a:rPr lang="ko-KR" altLang="en-US" dirty="0"/>
              <a:t>참고자료</a:t>
            </a:r>
            <a:r>
              <a:rPr lang="en-US" altLang="ko-KR" dirty="0"/>
              <a:t>, </a:t>
            </a:r>
            <a:r>
              <a:rPr lang="ko-KR" altLang="en-US" dirty="0" err="1"/>
              <a:t>팀내</a:t>
            </a:r>
            <a:r>
              <a:rPr lang="ko-KR" altLang="en-US" dirty="0"/>
              <a:t> 협력 등 필요한 내용을 기술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제출기한</a:t>
            </a:r>
            <a:r>
              <a:rPr lang="en-US" altLang="ko-KR" dirty="0"/>
              <a:t>: 3.26(</a:t>
            </a:r>
            <a:r>
              <a:rPr lang="ko-KR" altLang="en-US" dirty="0"/>
              <a:t>일</a:t>
            </a:r>
            <a:r>
              <a:rPr lang="en-US" altLang="ko-KR" dirty="0"/>
              <a:t>) </a:t>
            </a:r>
            <a:r>
              <a:rPr lang="ko-KR" altLang="en-US" dirty="0"/>
              <a:t>자정까지 과목 카페 과제게시판에 제출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27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자바프로그래밍 기</a:t>
            </a:r>
            <a:r>
              <a:rPr lang="ko-KR" altLang="en-US" dirty="0"/>
              <a:t>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3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역사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1991</a:t>
            </a:r>
            <a:r>
              <a:rPr lang="ko-KR" altLang="en-US" dirty="0"/>
              <a:t>년 그린 프로젝트</a:t>
            </a:r>
            <a:r>
              <a:rPr lang="en-US" altLang="ko-KR" dirty="0"/>
              <a:t>(Green Project) </a:t>
            </a:r>
          </a:p>
          <a:p>
            <a:pPr lvl="1"/>
            <a:r>
              <a:rPr lang="ko-KR" altLang="en-US" dirty="0" err="1"/>
              <a:t>선마이크로시스템즈의</a:t>
            </a:r>
            <a:r>
              <a:rPr lang="ko-KR" altLang="en-US" dirty="0"/>
              <a:t> </a:t>
            </a:r>
            <a:r>
              <a:rPr lang="ko-KR" altLang="en-US" dirty="0" err="1"/>
              <a:t>제임스</a:t>
            </a:r>
            <a:r>
              <a:rPr lang="ko-KR" altLang="en-US" dirty="0"/>
              <a:t> </a:t>
            </a:r>
            <a:r>
              <a:rPr lang="ko-KR" altLang="en-US" dirty="0" err="1"/>
              <a:t>고슬링</a:t>
            </a:r>
            <a:r>
              <a:rPr lang="en-US" altLang="ko-KR" dirty="0"/>
              <a:t>(James Gosling)</a:t>
            </a:r>
            <a:r>
              <a:rPr lang="ko-KR" altLang="en-US" dirty="0"/>
              <a:t>에 의해 시작</a:t>
            </a:r>
            <a:endParaRPr lang="en-US" altLang="ko-KR" dirty="0"/>
          </a:p>
          <a:p>
            <a:pPr lvl="2"/>
            <a:r>
              <a:rPr lang="ko-KR" altLang="en-US" dirty="0"/>
              <a:t>가전 제품에 들어갈 소프트웨어를 위해 개발</a:t>
            </a:r>
            <a:endParaRPr lang="en-US" altLang="ko-KR" dirty="0"/>
          </a:p>
          <a:p>
            <a:pPr lvl="1"/>
            <a:r>
              <a:rPr lang="en-US" altLang="ko-KR" dirty="0"/>
              <a:t>1995</a:t>
            </a:r>
            <a:r>
              <a:rPr lang="ko-KR" altLang="en-US" dirty="0"/>
              <a:t>년에 자바</a:t>
            </a:r>
            <a:r>
              <a:rPr lang="en-US" altLang="ko-KR" dirty="0"/>
              <a:t> </a:t>
            </a:r>
            <a:r>
              <a:rPr lang="ko-KR" altLang="en-US" dirty="0"/>
              <a:t>발표</a:t>
            </a:r>
            <a:endParaRPr lang="en-US" altLang="ko-KR" dirty="0"/>
          </a:p>
          <a:p>
            <a:r>
              <a:rPr lang="ko-KR" altLang="en-US" dirty="0"/>
              <a:t>목적</a:t>
            </a:r>
            <a:endParaRPr lang="en-US" altLang="ko-KR" dirty="0"/>
          </a:p>
          <a:p>
            <a:pPr lvl="1"/>
            <a:r>
              <a:rPr lang="ko-KR" altLang="en-US" dirty="0"/>
              <a:t>플랫폼 호환성 문제 해결</a:t>
            </a:r>
            <a:endParaRPr lang="en-US" altLang="ko-KR" dirty="0"/>
          </a:p>
          <a:p>
            <a:pPr lvl="2"/>
            <a:r>
              <a:rPr lang="ko-KR" altLang="en-US" dirty="0"/>
              <a:t>기존 언어로 작성된 프로그램은 </a:t>
            </a:r>
            <a:r>
              <a:rPr lang="en-US" altLang="ko-KR" dirty="0"/>
              <a:t>PC, </a:t>
            </a:r>
            <a:r>
              <a:rPr lang="ko-KR" altLang="en-US" dirty="0"/>
              <a:t>유닉스</a:t>
            </a:r>
            <a:r>
              <a:rPr lang="en-US" altLang="ko-KR" dirty="0"/>
              <a:t>, </a:t>
            </a:r>
            <a:r>
              <a:rPr lang="ko-KR" altLang="en-US" dirty="0"/>
              <a:t>메인 프레임 등 플랫폼 간에 호환성 없음</a:t>
            </a:r>
            <a:endParaRPr lang="en-US" altLang="ko-KR" dirty="0"/>
          </a:p>
          <a:p>
            <a:pPr lvl="2"/>
            <a:r>
              <a:rPr lang="ko-KR" altLang="en-US" dirty="0"/>
              <a:t>소스를 다시 </a:t>
            </a:r>
            <a:r>
              <a:rPr lang="ko-KR" altLang="en-US" dirty="0" err="1"/>
              <a:t>컴파일하거나</a:t>
            </a:r>
            <a:r>
              <a:rPr lang="ko-KR" altLang="en-US" dirty="0"/>
              <a:t> 프로그램을 재 작성해야 하는 단점</a:t>
            </a:r>
            <a:endParaRPr lang="en-US" altLang="ko-KR" dirty="0"/>
          </a:p>
          <a:p>
            <a:pPr lvl="1"/>
            <a:r>
              <a:rPr lang="ko-KR" altLang="en-US" dirty="0"/>
              <a:t>플랫폼 독립적인 언어 개발</a:t>
            </a:r>
            <a:endParaRPr lang="en-US" altLang="ko-KR" dirty="0"/>
          </a:p>
          <a:p>
            <a:pPr lvl="2"/>
            <a:r>
              <a:rPr lang="ko-KR" altLang="en-US" dirty="0"/>
              <a:t>모든 플랫폼에서 호환성을 갖는 프로그래밍 언어 필요</a:t>
            </a:r>
            <a:endParaRPr lang="en-US" altLang="ko-KR" dirty="0"/>
          </a:p>
          <a:p>
            <a:pPr lvl="2"/>
            <a:r>
              <a:rPr lang="ko-KR" altLang="en-US" dirty="0"/>
              <a:t>네트워크</a:t>
            </a:r>
            <a:r>
              <a:rPr lang="en-US" altLang="ko-KR" dirty="0"/>
              <a:t>,</a:t>
            </a:r>
            <a:r>
              <a:rPr lang="ko-KR" altLang="en-US" dirty="0"/>
              <a:t> 특히 웹에 최적화된 프로그래밍 언어의 필요성 대두</a:t>
            </a:r>
            <a:endParaRPr lang="en-US" altLang="ko-KR" dirty="0"/>
          </a:p>
          <a:p>
            <a:pPr lvl="1"/>
            <a:r>
              <a:rPr lang="ko-KR" altLang="en-US" dirty="0"/>
              <a:t>메모리 사용량이 적고 다양한 플랫폼을 가지는 가전 제품에 적용</a:t>
            </a:r>
            <a:endParaRPr lang="en-US" altLang="ko-KR" dirty="0"/>
          </a:p>
          <a:p>
            <a:pPr lvl="2"/>
            <a:r>
              <a:rPr lang="ko-KR" altLang="en-US" dirty="0"/>
              <a:t>가전 제품 </a:t>
            </a:r>
            <a:r>
              <a:rPr lang="en-US" altLang="ko-KR" dirty="0"/>
              <a:t>: </a:t>
            </a:r>
            <a:r>
              <a:rPr lang="ko-KR" altLang="en-US" dirty="0"/>
              <a:t>작은 량의 메모리를 가지는 제어 장치</a:t>
            </a:r>
            <a:endParaRPr lang="en-US" altLang="ko-KR" dirty="0"/>
          </a:p>
          <a:p>
            <a:pPr lvl="2"/>
            <a:r>
              <a:rPr lang="ko-KR" altLang="en-US" dirty="0"/>
              <a:t>내장형 시스템 요구 충족</a:t>
            </a:r>
            <a:endParaRPr lang="en-US" altLang="ko-KR" dirty="0"/>
          </a:p>
          <a:p>
            <a:r>
              <a:rPr lang="en-US" altLang="ko-KR" dirty="0" smtClean="0"/>
              <a:t>2009</a:t>
            </a:r>
            <a:r>
              <a:rPr lang="ko-KR" altLang="en-US" dirty="0"/>
              <a:t>년에 </a:t>
            </a:r>
            <a:r>
              <a:rPr lang="ko-KR" altLang="en-US" dirty="0" err="1"/>
              <a:t>선마이크로시스템즈를</a:t>
            </a:r>
            <a:r>
              <a:rPr lang="ko-KR" altLang="en-US" dirty="0"/>
              <a:t> </a:t>
            </a:r>
            <a:r>
              <a:rPr lang="ko-KR" altLang="en-US" dirty="0" err="1"/>
              <a:t>오라클에서</a:t>
            </a:r>
            <a:r>
              <a:rPr lang="ko-KR" altLang="en-US" dirty="0"/>
              <a:t> 인수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07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특징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WORA(Write Once Run Anywhere)</a:t>
            </a:r>
          </a:p>
          <a:p>
            <a:pPr lvl="1"/>
            <a:r>
              <a:rPr lang="ko-KR" altLang="en-US" dirty="0"/>
              <a:t>한번 작성된 코드는 모든 플랫폼에서 바로 실행되는 자바의 특징</a:t>
            </a:r>
            <a:endParaRPr lang="en-US" altLang="ko-KR" dirty="0"/>
          </a:p>
          <a:p>
            <a:pPr lvl="1"/>
            <a:r>
              <a:rPr lang="en-US" altLang="ko-KR" dirty="0"/>
              <a:t>C/C++ </a:t>
            </a:r>
            <a:r>
              <a:rPr lang="ko-KR" altLang="en-US" dirty="0"/>
              <a:t>등 기존 언어가 가진 플랫폼 종속성 극복</a:t>
            </a:r>
            <a:endParaRPr lang="en-US" altLang="ko-KR" dirty="0"/>
          </a:p>
          <a:p>
            <a:pPr lvl="2"/>
            <a:r>
              <a:rPr lang="en-US" altLang="ko-KR" dirty="0"/>
              <a:t>OS, H/W</a:t>
            </a:r>
            <a:r>
              <a:rPr lang="ko-KR" altLang="en-US" dirty="0"/>
              <a:t>에 상관없이 자바 프로그램이 동일하게 실행</a:t>
            </a:r>
            <a:endParaRPr lang="en-US" altLang="ko-KR" dirty="0"/>
          </a:p>
          <a:p>
            <a:pPr lvl="1"/>
            <a:r>
              <a:rPr lang="ko-KR" altLang="en-US" dirty="0"/>
              <a:t>네트워크에 연결된 어느 클라이언트에서나 실행</a:t>
            </a:r>
            <a:endParaRPr lang="en-US" altLang="ko-KR" dirty="0"/>
          </a:p>
          <a:p>
            <a:pPr lvl="2"/>
            <a:r>
              <a:rPr lang="ko-KR" altLang="en-US" dirty="0"/>
              <a:t>웹 브라우저</a:t>
            </a:r>
            <a:r>
              <a:rPr lang="en-US" altLang="ko-KR" dirty="0"/>
              <a:t>, </a:t>
            </a:r>
            <a:r>
              <a:rPr lang="ko-KR" altLang="en-US" dirty="0"/>
              <a:t>분산 환경 지원</a:t>
            </a:r>
            <a:endParaRPr lang="en-US" altLang="ko-KR" dirty="0"/>
          </a:p>
          <a:p>
            <a:r>
              <a:rPr lang="en-US" altLang="ko-KR" dirty="0"/>
              <a:t>WORA</a:t>
            </a:r>
            <a:r>
              <a:rPr lang="ko-KR" altLang="en-US" dirty="0"/>
              <a:t>를 가능하게 하는 자바의</a:t>
            </a:r>
            <a:r>
              <a:rPr lang="en-US" altLang="ko-KR" dirty="0"/>
              <a:t> </a:t>
            </a:r>
            <a:r>
              <a:rPr lang="ko-KR" altLang="en-US" dirty="0"/>
              <a:t>특징</a:t>
            </a:r>
            <a:endParaRPr lang="en-US" altLang="ko-KR" dirty="0"/>
          </a:p>
          <a:p>
            <a:pPr lvl="1"/>
            <a:r>
              <a:rPr lang="ko-KR" altLang="en-US" dirty="0"/>
              <a:t>바이트 코드</a:t>
            </a:r>
            <a:r>
              <a:rPr lang="en-US" altLang="ko-KR" dirty="0"/>
              <a:t>(byte code)</a:t>
            </a:r>
          </a:p>
          <a:p>
            <a:pPr lvl="2"/>
            <a:r>
              <a:rPr lang="ko-KR" altLang="en-US" dirty="0"/>
              <a:t>자바 소스를 </a:t>
            </a:r>
            <a:r>
              <a:rPr lang="ko-KR" altLang="en-US" dirty="0" err="1"/>
              <a:t>컴파일한</a:t>
            </a:r>
            <a:r>
              <a:rPr lang="ko-KR" altLang="en-US" dirty="0"/>
              <a:t> 목적 코드</a:t>
            </a:r>
            <a:endParaRPr lang="en-US" altLang="ko-KR" dirty="0"/>
          </a:p>
          <a:p>
            <a:pPr lvl="2"/>
            <a:r>
              <a:rPr lang="en-US" altLang="ko-KR" dirty="0"/>
              <a:t>CPU</a:t>
            </a:r>
            <a:r>
              <a:rPr lang="ko-KR" altLang="en-US" dirty="0"/>
              <a:t>에 종속적이지 않은 중립적인 코드</a:t>
            </a:r>
            <a:endParaRPr lang="en-US" altLang="ko-KR" dirty="0"/>
          </a:p>
          <a:p>
            <a:pPr lvl="2"/>
            <a:r>
              <a:rPr lang="en-US" altLang="ko-KR" dirty="0"/>
              <a:t>JVM</a:t>
            </a:r>
            <a:r>
              <a:rPr lang="ko-KR" altLang="en-US" dirty="0"/>
              <a:t>에 의해 해석되고 실행됨</a:t>
            </a:r>
            <a:endParaRPr lang="en-US" altLang="ko-KR" dirty="0"/>
          </a:p>
          <a:p>
            <a:pPr lvl="1"/>
            <a:r>
              <a:rPr lang="en-US" altLang="ko-KR" dirty="0"/>
              <a:t>JVM(Java Virtual Machine)</a:t>
            </a:r>
          </a:p>
          <a:p>
            <a:pPr lvl="2"/>
            <a:r>
              <a:rPr lang="ko-KR" altLang="en-US" dirty="0"/>
              <a:t>자바 바이트 코드를 실행하는 자바 가상 기계</a:t>
            </a:r>
            <a:r>
              <a:rPr lang="en-US" altLang="ko-KR" dirty="0"/>
              <a:t>(</a:t>
            </a:r>
            <a:r>
              <a:rPr lang="ko-KR" altLang="en-US" dirty="0"/>
              <a:t>소프트웨어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90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74" y="3902029"/>
            <a:ext cx="774720" cy="148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37" y="3886647"/>
            <a:ext cx="978172" cy="93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cs typeface="Arial" pitchFamily="34" charset="0"/>
              </a:rPr>
              <a:t>플랫폼 종속성</a:t>
            </a:r>
            <a:r>
              <a:rPr lang="en-US" altLang="ko-KR" dirty="0" smtClean="0">
                <a:cs typeface="Arial" pitchFamily="34" charset="0"/>
              </a:rPr>
              <a:t>(platform dependency)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28662" y="514351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인텔 </a:t>
            </a:r>
            <a:r>
              <a:rPr lang="en-US" altLang="ko-KR" sz="1400" dirty="0" smtClean="0"/>
              <a:t>CPU + </a:t>
            </a:r>
            <a:r>
              <a:rPr lang="ko-KR" altLang="en-US" sz="1400" dirty="0" err="1" smtClean="0"/>
              <a:t>리눅스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5429264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Apple </a:t>
            </a:r>
            <a:r>
              <a:rPr lang="ko-KR" altLang="en-US" sz="1400" dirty="0" smtClean="0"/>
              <a:t>사의 </a:t>
            </a:r>
            <a:r>
              <a:rPr lang="en-US" altLang="ko-KR" sz="1400" dirty="0" smtClean="0"/>
              <a:t>MAC PC</a:t>
            </a:r>
            <a:endParaRPr lang="ko-KR" altLang="en-US" sz="1400" dirty="0"/>
          </a:p>
        </p:txBody>
      </p:sp>
      <p:sp>
        <p:nvSpPr>
          <p:cNvPr id="10" name="한쪽 모서리가 잘린 사각형 9"/>
          <p:cNvSpPr/>
          <p:nvPr/>
        </p:nvSpPr>
        <p:spPr>
          <a:xfrm>
            <a:off x="3500430" y="2143116"/>
            <a:ext cx="1431610" cy="571504"/>
          </a:xfrm>
          <a:prstGeom prst="snip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C/C++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응용 프로그램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직선 화살표 연결선 10"/>
          <p:cNvCxnSpPr>
            <a:endCxn id="10" idx="2"/>
          </p:cNvCxnSpPr>
          <p:nvPr/>
        </p:nvCxnSpPr>
        <p:spPr>
          <a:xfrm>
            <a:off x="2214546" y="2428868"/>
            <a:ext cx="1285884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자유형 11"/>
          <p:cNvSpPr/>
          <p:nvPr/>
        </p:nvSpPr>
        <p:spPr>
          <a:xfrm>
            <a:off x="1960465" y="2706483"/>
            <a:ext cx="2045109" cy="1415845"/>
          </a:xfrm>
          <a:custGeom>
            <a:avLst/>
            <a:gdLst>
              <a:gd name="connsiteX0" fmla="*/ 2045109 w 2045109"/>
              <a:gd name="connsiteY0" fmla="*/ 0 h 1415845"/>
              <a:gd name="connsiteX1" fmla="*/ 1130709 w 2045109"/>
              <a:gd name="connsiteY1" fmla="*/ 570271 h 1415845"/>
              <a:gd name="connsiteX2" fmla="*/ 353961 w 2045109"/>
              <a:gd name="connsiteY2" fmla="*/ 894736 h 1415845"/>
              <a:gd name="connsiteX3" fmla="*/ 0 w 2045109"/>
              <a:gd name="connsiteY3" fmla="*/ 1415845 h 14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109" h="1415845">
                <a:moveTo>
                  <a:pt x="2045109" y="0"/>
                </a:moveTo>
                <a:cubicBezTo>
                  <a:pt x="1728838" y="210574"/>
                  <a:pt x="1412567" y="421148"/>
                  <a:pt x="1130709" y="570271"/>
                </a:cubicBezTo>
                <a:cubicBezTo>
                  <a:pt x="848851" y="719394"/>
                  <a:pt x="542413" y="753807"/>
                  <a:pt x="353961" y="894736"/>
                </a:cubicBezTo>
                <a:cubicBezTo>
                  <a:pt x="165510" y="1035665"/>
                  <a:pt x="82755" y="1225755"/>
                  <a:pt x="0" y="1415845"/>
                </a:cubicBezTo>
              </a:path>
            </a:pathLst>
          </a:custGeom>
          <a:ln w="1905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3849897" y="2726149"/>
            <a:ext cx="150600" cy="1202918"/>
          </a:xfrm>
          <a:custGeom>
            <a:avLst/>
            <a:gdLst>
              <a:gd name="connsiteX0" fmla="*/ 175343 w 175343"/>
              <a:gd name="connsiteY0" fmla="*/ 0 h 1504335"/>
              <a:gd name="connsiteX1" fmla="*/ 8194 w 175343"/>
              <a:gd name="connsiteY1" fmla="*/ 688258 h 1504335"/>
              <a:gd name="connsiteX2" fmla="*/ 126181 w 175343"/>
              <a:gd name="connsiteY2" fmla="*/ 1504335 h 150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343" h="1504335">
                <a:moveTo>
                  <a:pt x="175343" y="0"/>
                </a:moveTo>
                <a:cubicBezTo>
                  <a:pt x="95865" y="218768"/>
                  <a:pt x="16388" y="437536"/>
                  <a:pt x="8194" y="688258"/>
                </a:cubicBezTo>
                <a:cubicBezTo>
                  <a:pt x="0" y="938980"/>
                  <a:pt x="63090" y="1221657"/>
                  <a:pt x="126181" y="1504335"/>
                </a:cubicBezTo>
              </a:path>
            </a:pathLst>
          </a:custGeom>
          <a:ln w="1905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>
            <a:off x="4025238" y="2735980"/>
            <a:ext cx="2046959" cy="1264524"/>
          </a:xfrm>
          <a:custGeom>
            <a:avLst/>
            <a:gdLst>
              <a:gd name="connsiteX0" fmla="*/ 0 w 1612490"/>
              <a:gd name="connsiteY0" fmla="*/ 0 h 1435510"/>
              <a:gd name="connsiteX1" fmla="*/ 353961 w 1612490"/>
              <a:gd name="connsiteY1" fmla="*/ 619432 h 1435510"/>
              <a:gd name="connsiteX2" fmla="*/ 894735 w 1612490"/>
              <a:gd name="connsiteY2" fmla="*/ 1150374 h 1435510"/>
              <a:gd name="connsiteX3" fmla="*/ 1612490 w 1612490"/>
              <a:gd name="connsiteY3" fmla="*/ 1435510 h 143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490" h="1435510">
                <a:moveTo>
                  <a:pt x="0" y="0"/>
                </a:moveTo>
                <a:cubicBezTo>
                  <a:pt x="102419" y="213851"/>
                  <a:pt x="204839" y="427703"/>
                  <a:pt x="353961" y="619432"/>
                </a:cubicBezTo>
                <a:cubicBezTo>
                  <a:pt x="503083" y="811161"/>
                  <a:pt x="684980" y="1014361"/>
                  <a:pt x="894735" y="1150374"/>
                </a:cubicBezTo>
                <a:cubicBezTo>
                  <a:pt x="1104490" y="1286387"/>
                  <a:pt x="1358490" y="1360948"/>
                  <a:pt x="1612490" y="1435510"/>
                </a:cubicBezTo>
              </a:path>
            </a:pathLst>
          </a:custGeom>
          <a:ln w="1905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96607" y="3214686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실행 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35601" y="342224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실행되지</a:t>
            </a:r>
            <a:endParaRPr lang="en-US" altLang="ko-KR" sz="1400" dirty="0" smtClean="0"/>
          </a:p>
          <a:p>
            <a:r>
              <a:rPr lang="ko-KR" altLang="en-US" sz="1400" dirty="0" smtClean="0"/>
              <a:t> 않음 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38110" y="317495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실행되지</a:t>
            </a:r>
            <a:endParaRPr lang="en-US" altLang="ko-KR" sz="1400" dirty="0" smtClean="0"/>
          </a:p>
          <a:p>
            <a:r>
              <a:rPr lang="ko-KR" altLang="en-US" sz="1400" dirty="0" smtClean="0"/>
              <a:t> 않음 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071670" y="1571612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인</a:t>
            </a:r>
            <a:r>
              <a:rPr lang="ko-KR" altLang="en-US" sz="1400" dirty="0"/>
              <a:t>텔</a:t>
            </a:r>
            <a:r>
              <a:rPr lang="en-US" altLang="ko-KR" sz="1400" dirty="0" smtClean="0"/>
              <a:t> CPU</a:t>
            </a:r>
            <a:r>
              <a:rPr lang="ko-KR" altLang="en-US" sz="1400" dirty="0" smtClean="0"/>
              <a:t>를 가진</a:t>
            </a:r>
            <a:endParaRPr lang="en-US" altLang="ko-KR" sz="1400" dirty="0" smtClean="0"/>
          </a:p>
          <a:p>
            <a:r>
              <a:rPr lang="ko-KR" altLang="en-US" sz="1400" dirty="0" err="1" smtClean="0"/>
              <a:t>리눅스</a:t>
            </a:r>
            <a:r>
              <a:rPr lang="ko-KR" altLang="en-US" sz="1400" dirty="0" smtClean="0"/>
              <a:t> 환경에서</a:t>
            </a:r>
            <a:endParaRPr lang="en-US" altLang="ko-KR" sz="1400" dirty="0" smtClean="0"/>
          </a:p>
          <a:p>
            <a:r>
              <a:rPr lang="ko-KR" altLang="en-US" sz="1400" dirty="0" smtClean="0"/>
              <a:t>개발</a:t>
            </a:r>
            <a:endParaRPr lang="ko-KR" altLang="en-US" sz="1400" dirty="0"/>
          </a:p>
        </p:txBody>
      </p:sp>
      <p:sp>
        <p:nvSpPr>
          <p:cNvPr id="23" name="곱셈 기호 22"/>
          <p:cNvSpPr/>
          <p:nvPr/>
        </p:nvSpPr>
        <p:spPr>
          <a:xfrm>
            <a:off x="4500562" y="3214686"/>
            <a:ext cx="357190" cy="428628"/>
          </a:xfrm>
          <a:prstGeom prst="mathMultiply">
            <a:avLst>
              <a:gd name="adj1" fmla="val 153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곱셈 기호 23"/>
          <p:cNvSpPr/>
          <p:nvPr/>
        </p:nvSpPr>
        <p:spPr>
          <a:xfrm>
            <a:off x="3714744" y="3357562"/>
            <a:ext cx="357190" cy="428628"/>
          </a:xfrm>
          <a:prstGeom prst="mathMultiply">
            <a:avLst>
              <a:gd name="adj1" fmla="val 153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048717" y="1511186"/>
            <a:ext cx="3861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70C0"/>
                </a:solidFill>
              </a:rPr>
              <a:t>플랫폼 </a:t>
            </a:r>
            <a:r>
              <a:rPr lang="en-US" altLang="ko-KR" sz="1400" dirty="0" smtClean="0">
                <a:solidFill>
                  <a:srgbClr val="0070C0"/>
                </a:solidFill>
              </a:rPr>
              <a:t>= </a:t>
            </a:r>
            <a:r>
              <a:rPr lang="ko-KR" altLang="en-US" sz="1400" dirty="0" smtClean="0">
                <a:solidFill>
                  <a:srgbClr val="0070C0"/>
                </a:solidFill>
              </a:rPr>
              <a:t>하드웨어 플랫폼 </a:t>
            </a:r>
            <a:r>
              <a:rPr lang="en-US" altLang="ko-KR" sz="1400" dirty="0" smtClean="0">
                <a:solidFill>
                  <a:srgbClr val="0070C0"/>
                </a:solidFill>
              </a:rPr>
              <a:t>+ </a:t>
            </a:r>
            <a:r>
              <a:rPr lang="ko-KR" altLang="en-US" sz="1400" dirty="0" smtClean="0">
                <a:solidFill>
                  <a:srgbClr val="0070C0"/>
                </a:solidFill>
              </a:rPr>
              <a:t>운영체제 플랫폼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0770" y="1951814"/>
            <a:ext cx="3127779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70C0"/>
                </a:solidFill>
              </a:rPr>
              <a:t>프로그램의 플랫폼 호환성 없는 이유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 기계어가 </a:t>
            </a:r>
            <a:r>
              <a:rPr lang="en-US" altLang="ko-KR" sz="1400" dirty="0" smtClean="0">
                <a:solidFill>
                  <a:srgbClr val="0070C0"/>
                </a:solidFill>
              </a:rPr>
              <a:t>CPU</a:t>
            </a:r>
            <a:r>
              <a:rPr lang="ko-KR" altLang="en-US" sz="1400" dirty="0" smtClean="0">
                <a:solidFill>
                  <a:srgbClr val="0070C0"/>
                </a:solidFill>
              </a:rPr>
              <a:t>마다 다름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운영체제마다 </a:t>
            </a:r>
            <a:r>
              <a:rPr lang="en-US" altLang="ko-KR" sz="1400" dirty="0" smtClean="0">
                <a:solidFill>
                  <a:srgbClr val="0070C0"/>
                </a:solidFill>
              </a:rPr>
              <a:t>API</a:t>
            </a:r>
            <a:r>
              <a:rPr lang="ko-KR" altLang="en-US" sz="1400" dirty="0" smtClean="0">
                <a:solidFill>
                  <a:srgbClr val="0070C0"/>
                </a:solidFill>
              </a:rPr>
              <a:t> 다름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 운영체제마다 실행파일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</a:rPr>
              <a:t>형식 다름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8345" y="4871346"/>
            <a:ext cx="243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인텔 </a:t>
            </a:r>
            <a:r>
              <a:rPr lang="en-US" altLang="ko-KR" sz="1400" dirty="0" smtClean="0"/>
              <a:t>CPU + </a:t>
            </a:r>
            <a:r>
              <a:rPr lang="ko-KR" altLang="en-US" sz="1400" dirty="0" smtClean="0"/>
              <a:t>윈도우 노트북</a:t>
            </a:r>
            <a:endParaRPr lang="ko-KR" altLang="en-US" sz="1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61" y="4198757"/>
            <a:ext cx="903510" cy="85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4" y="1448845"/>
            <a:ext cx="1469693" cy="153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2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35" y="1572982"/>
            <a:ext cx="1335264" cy="13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77" y="3953053"/>
            <a:ext cx="978172" cy="93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플랫폼 독립성</a:t>
            </a:r>
            <a:r>
              <a:rPr lang="en-US" altLang="ko-KR" dirty="0" smtClean="0"/>
              <a:t>, WORA</a:t>
            </a:r>
            <a:endParaRPr lang="ko-KR" altLang="en-US" dirty="0"/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67619" y="5443297"/>
            <a:ext cx="194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인텔 </a:t>
            </a:r>
            <a:r>
              <a:rPr lang="en-US" altLang="ko-KR" sz="1400" dirty="0" smtClean="0"/>
              <a:t>CPU + </a:t>
            </a:r>
            <a:r>
              <a:rPr lang="ko-KR" altLang="en-US" sz="1400" dirty="0" err="1" smtClean="0"/>
              <a:t>리눅스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11762" y="5892351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Apple </a:t>
            </a:r>
            <a:r>
              <a:rPr lang="ko-KR" altLang="en-US" sz="1400" dirty="0" smtClean="0"/>
              <a:t>사의 </a:t>
            </a:r>
            <a:r>
              <a:rPr lang="en-US" altLang="ko-KR" sz="1400" dirty="0" smtClean="0"/>
              <a:t>MAC PC</a:t>
            </a:r>
            <a:endParaRPr lang="ko-KR" altLang="en-US" sz="1400" dirty="0"/>
          </a:p>
        </p:txBody>
      </p:sp>
      <p:sp>
        <p:nvSpPr>
          <p:cNvPr id="18" name="한쪽 모서리가 잘린 사각형 17"/>
          <p:cNvSpPr/>
          <p:nvPr/>
        </p:nvSpPr>
        <p:spPr>
          <a:xfrm>
            <a:off x="4310363" y="2143116"/>
            <a:ext cx="1368722" cy="571504"/>
          </a:xfrm>
          <a:prstGeom prst="snip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자바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응용 프로그램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9"/>
          <p:cNvCxnSpPr>
            <a:endCxn id="18" idx="2"/>
          </p:cNvCxnSpPr>
          <p:nvPr/>
        </p:nvCxnSpPr>
        <p:spPr>
          <a:xfrm>
            <a:off x="3810297" y="2428868"/>
            <a:ext cx="50006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자유형 24"/>
          <p:cNvSpPr/>
          <p:nvPr/>
        </p:nvSpPr>
        <p:spPr>
          <a:xfrm>
            <a:off x="2882840" y="2706483"/>
            <a:ext cx="2045109" cy="1415845"/>
          </a:xfrm>
          <a:custGeom>
            <a:avLst/>
            <a:gdLst>
              <a:gd name="connsiteX0" fmla="*/ 2045109 w 2045109"/>
              <a:gd name="connsiteY0" fmla="*/ 0 h 1415845"/>
              <a:gd name="connsiteX1" fmla="*/ 1130709 w 2045109"/>
              <a:gd name="connsiteY1" fmla="*/ 570271 h 1415845"/>
              <a:gd name="connsiteX2" fmla="*/ 353961 w 2045109"/>
              <a:gd name="connsiteY2" fmla="*/ 894736 h 1415845"/>
              <a:gd name="connsiteX3" fmla="*/ 0 w 2045109"/>
              <a:gd name="connsiteY3" fmla="*/ 1415845 h 14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109" h="1415845">
                <a:moveTo>
                  <a:pt x="2045109" y="0"/>
                </a:moveTo>
                <a:cubicBezTo>
                  <a:pt x="1728838" y="210574"/>
                  <a:pt x="1412567" y="421148"/>
                  <a:pt x="1130709" y="570271"/>
                </a:cubicBezTo>
                <a:cubicBezTo>
                  <a:pt x="848851" y="719394"/>
                  <a:pt x="542413" y="753807"/>
                  <a:pt x="353961" y="894736"/>
                </a:cubicBezTo>
                <a:cubicBezTo>
                  <a:pt x="165510" y="1035665"/>
                  <a:pt x="82755" y="1225755"/>
                  <a:pt x="0" y="1415845"/>
                </a:cubicBezTo>
              </a:path>
            </a:pathLst>
          </a:custGeom>
          <a:ln w="1905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>
            <a:off x="4772272" y="2726149"/>
            <a:ext cx="150600" cy="1202918"/>
          </a:xfrm>
          <a:custGeom>
            <a:avLst/>
            <a:gdLst>
              <a:gd name="connsiteX0" fmla="*/ 175343 w 175343"/>
              <a:gd name="connsiteY0" fmla="*/ 0 h 1504335"/>
              <a:gd name="connsiteX1" fmla="*/ 8194 w 175343"/>
              <a:gd name="connsiteY1" fmla="*/ 688258 h 1504335"/>
              <a:gd name="connsiteX2" fmla="*/ 126181 w 175343"/>
              <a:gd name="connsiteY2" fmla="*/ 1504335 h 150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343" h="1504335">
                <a:moveTo>
                  <a:pt x="175343" y="0"/>
                </a:moveTo>
                <a:cubicBezTo>
                  <a:pt x="95865" y="218768"/>
                  <a:pt x="16388" y="437536"/>
                  <a:pt x="8194" y="688258"/>
                </a:cubicBezTo>
                <a:cubicBezTo>
                  <a:pt x="0" y="938980"/>
                  <a:pt x="63090" y="1221657"/>
                  <a:pt x="126181" y="1504335"/>
                </a:cubicBezTo>
              </a:path>
            </a:pathLst>
          </a:custGeom>
          <a:ln w="1905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>
            <a:off x="4947613" y="2735980"/>
            <a:ext cx="2046959" cy="1264524"/>
          </a:xfrm>
          <a:custGeom>
            <a:avLst/>
            <a:gdLst>
              <a:gd name="connsiteX0" fmla="*/ 0 w 1612490"/>
              <a:gd name="connsiteY0" fmla="*/ 0 h 1435510"/>
              <a:gd name="connsiteX1" fmla="*/ 353961 w 1612490"/>
              <a:gd name="connsiteY1" fmla="*/ 619432 h 1435510"/>
              <a:gd name="connsiteX2" fmla="*/ 894735 w 1612490"/>
              <a:gd name="connsiteY2" fmla="*/ 1150374 h 1435510"/>
              <a:gd name="connsiteX3" fmla="*/ 1612490 w 1612490"/>
              <a:gd name="connsiteY3" fmla="*/ 1435510 h 143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490" h="1435510">
                <a:moveTo>
                  <a:pt x="0" y="0"/>
                </a:moveTo>
                <a:cubicBezTo>
                  <a:pt x="102419" y="213851"/>
                  <a:pt x="204839" y="427703"/>
                  <a:pt x="353961" y="619432"/>
                </a:cubicBezTo>
                <a:cubicBezTo>
                  <a:pt x="503083" y="811161"/>
                  <a:pt x="684980" y="1014361"/>
                  <a:pt x="894735" y="1150374"/>
                </a:cubicBezTo>
                <a:cubicBezTo>
                  <a:pt x="1104490" y="1286387"/>
                  <a:pt x="1358490" y="1360948"/>
                  <a:pt x="1612490" y="1435510"/>
                </a:cubicBezTo>
              </a:path>
            </a:pathLst>
          </a:custGeom>
          <a:ln w="1905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565417" y="3643314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실행 </a:t>
            </a:r>
            <a:endParaRPr lang="ko-KR" alt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279929" y="342900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실행 </a:t>
            </a:r>
            <a:endParaRPr lang="ko-KR" alt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423069" y="3571876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실행 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66991" y="2070019"/>
            <a:ext cx="1485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 smtClean="0">
                <a:solidFill>
                  <a:srgbClr val="0070C0"/>
                </a:solidFill>
              </a:rPr>
              <a:t>Write Once !!</a:t>
            </a:r>
            <a:endParaRPr lang="ko-KR" altLang="en-US" sz="2000" b="1" i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3171766"/>
            <a:ext cx="173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 smtClean="0">
                <a:solidFill>
                  <a:srgbClr val="0070C0"/>
                </a:solidFill>
              </a:rPr>
              <a:t>Run Anywhere!!</a:t>
            </a:r>
            <a:endParaRPr lang="ko-KR" altLang="en-US" sz="2000" b="1" i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5103" y="5072074"/>
            <a:ext cx="144757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00B050"/>
                </a:solidFill>
              </a:rPr>
              <a:t>자바 가상 기계</a:t>
            </a:r>
            <a:endParaRPr lang="ko-KR" altLang="en-US" sz="14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72772" y="5488560"/>
            <a:ext cx="146447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00B050"/>
                </a:solidFill>
              </a:rPr>
              <a:t>자바 가상 기계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08821" y="4929198"/>
            <a:ext cx="138696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00B050"/>
                </a:solidFill>
              </a:rPr>
              <a:t>자바 가상 기계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63631" y="533416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인텔 </a:t>
            </a:r>
            <a:r>
              <a:rPr lang="en-US" altLang="ko-KR" sz="1400" dirty="0" smtClean="0"/>
              <a:t>CPU + </a:t>
            </a:r>
            <a:r>
              <a:rPr lang="ko-KR" altLang="en-US" sz="1400" dirty="0" smtClean="0"/>
              <a:t>윈도우 노트북</a:t>
            </a:r>
            <a:endParaRPr lang="ko-KR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76" y="4071943"/>
            <a:ext cx="903510" cy="85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23" y="3971725"/>
            <a:ext cx="774720" cy="148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자바의 실행 환경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바이트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코드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가상 기계에</a:t>
            </a:r>
            <a:r>
              <a:rPr lang="ko-KR" altLang="en-US" dirty="0"/>
              <a:t>서</a:t>
            </a:r>
            <a:r>
              <a:rPr lang="ko-KR" altLang="en-US" dirty="0" smtClean="0"/>
              <a:t> 실행 가능한 바이너리 코드</a:t>
            </a:r>
            <a:endParaRPr lang="en-US" altLang="ko-KR" dirty="0" smtClean="0"/>
          </a:p>
          <a:p>
            <a:pPr lvl="2"/>
            <a:r>
              <a:rPr lang="ko-KR" altLang="en-US" dirty="0"/>
              <a:t>바이트 코드는 컴퓨터 </a:t>
            </a:r>
            <a:r>
              <a:rPr lang="en-US" altLang="ko-KR" dirty="0"/>
              <a:t>CPU</a:t>
            </a:r>
            <a:r>
              <a:rPr lang="ko-KR" altLang="en-US" dirty="0"/>
              <a:t>에 의해 직접 실행되지 않음</a:t>
            </a:r>
            <a:endParaRPr lang="en-US" altLang="ko-KR" dirty="0"/>
          </a:p>
          <a:p>
            <a:pPr lvl="2"/>
            <a:r>
              <a:rPr lang="ko-KR" altLang="en-US" dirty="0" smtClean="0"/>
              <a:t>자바 가상 기계가 작동 중인 플랫폼에서 실행</a:t>
            </a:r>
            <a:endParaRPr lang="en-US" altLang="ko-KR" dirty="0" smtClean="0"/>
          </a:p>
          <a:p>
            <a:pPr lvl="2"/>
            <a:r>
              <a:rPr lang="ko-KR" altLang="en-US" dirty="0"/>
              <a:t>자바 가상 기계가 인터프리터 방식으로 바이트 코드 </a:t>
            </a:r>
            <a:r>
              <a:rPr lang="ko-KR" altLang="en-US" dirty="0" smtClean="0"/>
              <a:t>해석</a:t>
            </a:r>
            <a:endParaRPr lang="en-US" altLang="ko-KR" dirty="0"/>
          </a:p>
          <a:p>
            <a:pPr lvl="1"/>
            <a:r>
              <a:rPr lang="ko-KR" altLang="en-US" dirty="0" smtClean="0"/>
              <a:t>클래스 파일</a:t>
            </a:r>
            <a:r>
              <a:rPr lang="en-US" altLang="ko-KR" dirty="0" smtClean="0"/>
              <a:t>(.class)</a:t>
            </a:r>
            <a:r>
              <a:rPr lang="ko-KR" altLang="en-US" dirty="0" smtClean="0"/>
              <a:t>에 저장</a:t>
            </a:r>
            <a:endParaRPr lang="en-US" altLang="ko-KR" dirty="0" smtClean="0"/>
          </a:p>
          <a:p>
            <a:r>
              <a:rPr lang="ko-KR" altLang="en-US" dirty="0" smtClean="0"/>
              <a:t>자바 가상 기계</a:t>
            </a:r>
            <a:r>
              <a:rPr lang="en-US" altLang="ko-KR" dirty="0" smtClean="0"/>
              <a:t>(JVM : Java Virtual Machine)</a:t>
            </a:r>
          </a:p>
          <a:p>
            <a:pPr lvl="1"/>
            <a:r>
              <a:rPr lang="ko-KR" altLang="en-US" dirty="0" smtClean="0"/>
              <a:t>각기 다른 플랫폼에 설치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자바 실행 환경 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가상 기계 자체는 플랫폼에 종속적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자바 가상 기계는 플랫폼마다 각각 작성됨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리눅스에서</a:t>
            </a:r>
            <a:r>
              <a:rPr lang="ko-KR" altLang="en-US" dirty="0" smtClean="0"/>
              <a:t> 작동하는 자바 가상 기계는 윈도우에서 작동하지 않음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가상 기계 개발 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공급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자바 개발사인 </a:t>
            </a:r>
            <a:r>
              <a:rPr lang="ko-KR" altLang="en-US" dirty="0" err="1" smtClean="0"/>
              <a:t>오라클</a:t>
            </a:r>
            <a:r>
              <a:rPr lang="ko-KR" altLang="en-US" dirty="0" smtClean="0"/>
              <a:t> 외 </a:t>
            </a:r>
            <a:r>
              <a:rPr lang="en-US" altLang="ko-KR" dirty="0" smtClean="0"/>
              <a:t>IBM, MS </a:t>
            </a:r>
            <a:r>
              <a:rPr lang="ko-KR" altLang="en-US" dirty="0" smtClean="0"/>
              <a:t>등 다양한 회사에서 제작 공급</a:t>
            </a:r>
            <a:endParaRPr lang="en-US" altLang="ko-KR" dirty="0" smtClean="0"/>
          </a:p>
          <a:p>
            <a:r>
              <a:rPr lang="ko-KR" altLang="en-US" dirty="0" smtClean="0"/>
              <a:t>자바의 실행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가상 기계가 클래스 파일</a:t>
            </a:r>
            <a:r>
              <a:rPr lang="en-US" altLang="ko-KR" dirty="0" smtClean="0"/>
              <a:t>(.class)</a:t>
            </a:r>
            <a:r>
              <a:rPr lang="ko-KR" altLang="en-US" dirty="0" smtClean="0"/>
              <a:t>의 바이트 코드 실행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7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자바와 오픈 소스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오픈 소스란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소프트웨어 제작자의 권리를 보존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누구나 액세스할 수 있도록 소스 코드를 무상 공개한 소프트웨어</a:t>
            </a:r>
            <a:endParaRPr lang="en-US" altLang="ko-KR" dirty="0" smtClean="0"/>
          </a:p>
          <a:p>
            <a:r>
              <a:rPr lang="ko-KR" altLang="en-US" dirty="0" smtClean="0"/>
              <a:t>오픈 소스의 장점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공개된 소스 코드를 참조함으로써 개발 시간 및 비용 단축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공개된 소프트웨어를 다수의 인원이 참여 개량</a:t>
            </a:r>
            <a:r>
              <a:rPr lang="en-US" altLang="ko-KR" dirty="0" smtClean="0"/>
              <a:t>,</a:t>
            </a:r>
            <a:r>
              <a:rPr lang="ko-KR" altLang="en-US" dirty="0" smtClean="0"/>
              <a:t> 우수한 품질의 소프트웨어 개발</a:t>
            </a:r>
            <a:endParaRPr lang="en-US" altLang="ko-KR" dirty="0" smtClean="0"/>
          </a:p>
          <a:p>
            <a:r>
              <a:rPr lang="ko-KR" altLang="en-US" dirty="0" smtClean="0"/>
              <a:t>오픈 소스의 단점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무단으로 상용 소프트웨어에 사용할 경우 저작권 침해 발생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다양한 개량 버전의 소프트웨어로 인한 호환성 문제</a:t>
            </a:r>
            <a:endParaRPr lang="en-US" altLang="ko-KR" dirty="0" smtClean="0"/>
          </a:p>
          <a:p>
            <a:r>
              <a:rPr lang="ko-KR" altLang="en-US" dirty="0" smtClean="0"/>
              <a:t>오프 소스 소프트웨어 사례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Linux, </a:t>
            </a:r>
            <a:r>
              <a:rPr lang="en-US" altLang="ko-KR" dirty="0" err="1" smtClean="0"/>
              <a:t>OpenOffice</a:t>
            </a:r>
            <a:r>
              <a:rPr lang="en-US" altLang="ko-KR" dirty="0" smtClean="0"/>
              <a:t>, Open Solaris, Mozilla, Apache, GNU, </a:t>
            </a:r>
            <a:r>
              <a:rPr lang="en-US" altLang="ko-KR" dirty="0" err="1" smtClean="0"/>
              <a:t>WebKit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2006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선마이크로시스템즈는</a:t>
            </a:r>
            <a:r>
              <a:rPr lang="ko-KR" altLang="en-US" dirty="0" smtClean="0"/>
              <a:t> 자바를 </a:t>
            </a:r>
            <a:r>
              <a:rPr lang="en-US" altLang="ko-KR" dirty="0" smtClean="0"/>
              <a:t>GPL </a:t>
            </a:r>
            <a:r>
              <a:rPr lang="ko-KR" altLang="en-US" dirty="0" smtClean="0"/>
              <a:t>라이선스로 소스 오픈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http://sourceforge.net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오픈 소스 사이트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2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3692</TotalTime>
  <Words>1293</Words>
  <Application>Microsoft Office PowerPoint</Application>
  <PresentationFormat>화면 슬라이드 쇼(4:3)</PresentationFormat>
  <Paragraphs>249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가을</vt:lpstr>
      <vt:lpstr>자바 암호 프로그래밍 Java Cryptography Programming\ 2. 자바 프로그래밍 기초  2017. 3.  </vt:lpstr>
      <vt:lpstr>차례</vt:lpstr>
      <vt:lpstr>2. 자바프로그래밍 기초</vt:lpstr>
      <vt:lpstr>자바의 역사  </vt:lpstr>
      <vt:lpstr>자바의 특징 </vt:lpstr>
      <vt:lpstr>플랫폼 종속성(platform dependency)</vt:lpstr>
      <vt:lpstr>자바의 플랫폼 독립성, WORA</vt:lpstr>
      <vt:lpstr>자바의 실행 환경</vt:lpstr>
      <vt:lpstr>자바와 오픈 소스</vt:lpstr>
      <vt:lpstr>자바의 배포판 종류</vt:lpstr>
      <vt:lpstr>Java SE 구성</vt:lpstr>
      <vt:lpstr>JDK와 JRE</vt:lpstr>
      <vt:lpstr>JDK 설치 후 디렉터리 구조</vt:lpstr>
      <vt:lpstr>자바 API</vt:lpstr>
      <vt:lpstr>자바 온라인 API 문서</vt:lpstr>
      <vt:lpstr>자바 통합 개발 환경–이클립스(Eclipse)</vt:lpstr>
      <vt:lpstr>자바 응용의 종류 : 데스크톱 응용프로그램</vt:lpstr>
      <vt:lpstr>자바 응용의 종류 : 애플릿 응용프로그램</vt:lpstr>
      <vt:lpstr>자바 응용의 종류 : 서블릿 응용프로그램</vt:lpstr>
      <vt:lpstr>자바 응용의 종류 : 모바일 응용프로그램</vt:lpstr>
      <vt:lpstr>자바 모바일 응용 : 안드로이드 앱</vt:lpstr>
      <vt:lpstr>자바 개발환경 구축</vt:lpstr>
      <vt:lpstr>실습과제 #1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178</cp:revision>
  <dcterms:created xsi:type="dcterms:W3CDTF">2011-08-27T14:53:28Z</dcterms:created>
  <dcterms:modified xsi:type="dcterms:W3CDTF">2019-01-31T07:22:21Z</dcterms:modified>
</cp:coreProperties>
</file>