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6"/>
  </p:notesMasterIdLst>
  <p:sldIdLst>
    <p:sldId id="256" r:id="rId2"/>
    <p:sldId id="257" r:id="rId3"/>
    <p:sldId id="322" r:id="rId4"/>
    <p:sldId id="306" r:id="rId5"/>
    <p:sldId id="310" r:id="rId6"/>
    <p:sldId id="307" r:id="rId7"/>
    <p:sldId id="311" r:id="rId8"/>
    <p:sldId id="309" r:id="rId9"/>
    <p:sldId id="323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EC4"/>
    <a:srgbClr val="D0EAB4"/>
    <a:srgbClr val="C0E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94625" autoAdjust="0"/>
  </p:normalViewPr>
  <p:slideViewPr>
    <p:cSldViewPr>
      <p:cViewPr varScale="1">
        <p:scale>
          <a:sx n="95" d="100"/>
          <a:sy n="95" d="100"/>
        </p:scale>
        <p:origin x="-11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4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897E-559B-4802-87FD-BDDBC21CBABC}" type="datetimeFigureOut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AADCE-4523-43FE-B0A8-90B87F2F6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41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algn="r">
              <a:defRPr cap="all" baseline="0"/>
            </a:lvl1pPr>
          </a:lstStyle>
          <a:p>
            <a:endParaRPr kumimoji="0" lang="en-US" dirty="0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299BC8C-D05E-4966-90C6-DB66949B9446}" type="datetime1">
              <a:rPr lang="ko-KR" altLang="en-US" smtClean="0"/>
              <a:t>2019-01-31</a:t>
            </a:fld>
            <a:endParaRPr lang="ko-KR" altLang="en-US" dirty="0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rgbClr val="FFC000"/>
                </a:solidFill>
              </a:defRPr>
            </a:lvl1pPr>
          </a:lstStyle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3CF3B71A-966A-471E-8596-7D1D6A8996FF}" type="datetime1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fld id="{AD64A7B2-A2B0-4C9D-895B-FE1D68BE16F8}" type="datetime1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01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340768"/>
            <a:ext cx="8153400" cy="5040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HY나무L" pitchFamily="18" charset="-127"/>
                <a:ea typeface="HY나무L" pitchFamily="18" charset="-127"/>
              </a:defRPr>
            </a:lvl3pPr>
            <a:lvl4pPr>
              <a:defRPr sz="1400">
                <a:latin typeface="휴먼편지체" pitchFamily="18" charset="-127"/>
                <a:ea typeface="휴먼편지체" pitchFamily="18" charset="-127"/>
              </a:defRPr>
            </a:lvl4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B31271CA-DFBA-4144-9186-0BE3AC6EE4B1}" type="datetime1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F87F4F71-3D90-4F92-8CFE-D11B433509C0}" type="datetime1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00F4F1-024E-465C-B59D-A4FFBC6118A5}" type="datetime1">
              <a:rPr lang="ko-KR" altLang="en-US" smtClean="0"/>
              <a:t>2019-01-31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5212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590550" y="1394460"/>
            <a:ext cx="8153400" cy="50588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-8725" y="1052736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052736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-8725" y="103686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afe.daum.net/jbujcp" TargetMode="External"/><Relationship Id="rId2" Type="http://schemas.openxmlformats.org/officeDocument/2006/relationships/hyperlink" Target="http://cris.joongbu.ac.k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4400" dirty="0" smtClean="0"/>
              <a:t>자바</a:t>
            </a:r>
            <a:r>
              <a:rPr lang="en-US" altLang="ko-KR" sz="4400" dirty="0" smtClean="0"/>
              <a:t> </a:t>
            </a:r>
            <a:r>
              <a:rPr lang="ko-KR" altLang="en-US" sz="4400" dirty="0" smtClean="0"/>
              <a:t>암호 프로그래밍</a:t>
            </a:r>
            <a:r>
              <a:rPr lang="en-US" altLang="ko-KR" sz="4400" dirty="0" smtClean="0"/>
              <a:t/>
            </a:r>
            <a:br>
              <a:rPr lang="en-US" altLang="ko-KR" sz="4400" dirty="0" smtClean="0"/>
            </a:br>
            <a:r>
              <a:rPr lang="en-US" altLang="ko-KR" sz="2700" dirty="0" smtClean="0"/>
              <a:t>Java Cryptography </a:t>
            </a:r>
            <a:r>
              <a:rPr lang="en-US" altLang="ko-KR" sz="2700" dirty="0" smtClean="0"/>
              <a:t>Programming</a:t>
            </a:r>
            <a:br>
              <a:rPr lang="en-US" altLang="ko-KR" sz="2700" dirty="0" smtClean="0"/>
            </a:br>
            <a:r>
              <a:rPr lang="en-US" altLang="ko-KR" sz="2700" dirty="0" smtClean="0"/>
              <a:t>1. </a:t>
            </a:r>
            <a:r>
              <a:rPr lang="ko-KR" altLang="en-US" sz="2700" dirty="0" smtClean="0"/>
              <a:t>강의 개요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 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en-US" altLang="ko-KR" dirty="0" smtClean="0"/>
              <a:t>2017. 3</a:t>
            </a:r>
            <a:r>
              <a:rPr lang="en-US" altLang="ko-KR" dirty="0" smtClean="0"/>
              <a:t>.</a:t>
            </a: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중부대학교 정보보호학과 이병천 교수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D2C2-3D3B-4E94-BD92-61B02C5F4DEE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08591848" descr="EMB000019542f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2687638" cy="268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20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암호와 정보보호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010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암호의 개념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암호</a:t>
            </a:r>
            <a:r>
              <a:rPr lang="en-US" altLang="ko-KR" dirty="0" smtClean="0"/>
              <a:t>(cryptography) </a:t>
            </a:r>
          </a:p>
          <a:p>
            <a:pPr lvl="1"/>
            <a:r>
              <a:rPr lang="ko-KR" altLang="en-US" dirty="0" smtClean="0"/>
              <a:t>암호의 어원</a:t>
            </a:r>
            <a:r>
              <a:rPr lang="en-US" altLang="ko-KR" dirty="0" smtClean="0"/>
              <a:t>:</a:t>
            </a:r>
            <a:r>
              <a:rPr lang="ko-KR" altLang="en-US" dirty="0" smtClean="0"/>
              <a:t> 그리스어 </a:t>
            </a:r>
            <a:r>
              <a:rPr lang="en-US" altLang="ko-KR" dirty="0" err="1" smtClean="0"/>
              <a:t>Cryptos</a:t>
            </a:r>
            <a:r>
              <a:rPr lang="ko-KR" altLang="en-US" dirty="0" smtClean="0"/>
              <a:t>에서 유래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평문을</a:t>
            </a:r>
            <a:r>
              <a:rPr lang="ko-KR" altLang="en-US" dirty="0" smtClean="0"/>
              <a:t> </a:t>
            </a:r>
            <a:r>
              <a:rPr lang="ko-KR" altLang="en-US" dirty="0"/>
              <a:t>해독 불가능한 형태로 변형하거나 또는 암호화된 통신문을 원래의 해독 가능한 상태로 </a:t>
            </a:r>
            <a:r>
              <a:rPr lang="ko-KR" altLang="en-US" dirty="0" smtClean="0"/>
              <a:t>복구하는 것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11</a:t>
            </a:fld>
            <a:endParaRPr lang="ko-KR" altLang="en-US" dirty="0"/>
          </a:p>
        </p:txBody>
      </p:sp>
      <p:pic>
        <p:nvPicPr>
          <p:cNvPr id="5" name="_x180408392" descr="EMB0000112453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288" y="2916318"/>
            <a:ext cx="4680520" cy="308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75522" y="6093296"/>
            <a:ext cx="840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dirty="0" smtClean="0"/>
              <a:t>송신자</a:t>
            </a:r>
            <a:endParaRPr lang="en-US" altLang="ko-KR" sz="1400" dirty="0" smtClean="0"/>
          </a:p>
          <a:p>
            <a:pPr algn="ctr"/>
            <a:r>
              <a:rPr lang="en-US" altLang="ko-KR" sz="1400" dirty="0" smtClean="0"/>
              <a:t>(sender)</a:t>
            </a:r>
            <a:endParaRPr lang="ko-KR" alt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6093296"/>
            <a:ext cx="924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dirty="0" smtClean="0"/>
              <a:t>수신자</a:t>
            </a:r>
            <a:endParaRPr lang="en-US" altLang="ko-KR" sz="1400" dirty="0" smtClean="0"/>
          </a:p>
          <a:p>
            <a:pPr algn="ctr"/>
            <a:r>
              <a:rPr lang="en-US" altLang="ko-KR" sz="1400" dirty="0" smtClean="0"/>
              <a:t>(receiver)</a:t>
            </a:r>
            <a:endParaRPr lang="ko-KR" alt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362624" y="6075873"/>
            <a:ext cx="1934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dirty="0" err="1" smtClean="0"/>
              <a:t>도청자</a:t>
            </a:r>
            <a:r>
              <a:rPr lang="en-US" altLang="ko-KR" sz="1400" dirty="0" smtClean="0"/>
              <a:t>(eavesdropper)</a:t>
            </a:r>
          </a:p>
          <a:p>
            <a:pPr algn="ctr"/>
            <a:r>
              <a:rPr lang="ko-KR" altLang="en-US" sz="1400" dirty="0" smtClean="0"/>
              <a:t>공격자</a:t>
            </a:r>
            <a:r>
              <a:rPr lang="en-US" altLang="ko-KR" sz="1400" dirty="0" smtClean="0"/>
              <a:t>(attacker)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0481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보안의 </a:t>
            </a:r>
            <a:r>
              <a:rPr lang="en-US" altLang="ko-KR" dirty="0"/>
              <a:t>3</a:t>
            </a:r>
            <a:r>
              <a:rPr lang="ko-KR" altLang="en-US" dirty="0"/>
              <a:t>요소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12</a:t>
            </a:fld>
            <a:endParaRPr lang="ko-KR" altLang="en-US" dirty="0"/>
          </a:p>
        </p:txBody>
      </p:sp>
      <p:pic>
        <p:nvPicPr>
          <p:cNvPr id="5" name="Picture 2" descr="Image result for ê¸°ë°ì± ë¬´ê²°ì± ê°ì©ì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48880"/>
            <a:ext cx="4320480" cy="394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590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현대 암호가 제공해야 하는 정보보호 기능 </a:t>
            </a: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기밀성</a:t>
            </a:r>
            <a:r>
              <a:rPr lang="en-US" altLang="ko-KR" dirty="0" smtClean="0"/>
              <a:t>: </a:t>
            </a:r>
            <a:endParaRPr lang="en-US" altLang="ko-KR" dirty="0"/>
          </a:p>
          <a:p>
            <a:pPr lvl="1"/>
            <a:r>
              <a:rPr lang="ko-KR" altLang="en-US" dirty="0" smtClean="0"/>
              <a:t>오직 허가된 사용자만이 정보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시스템에 접근 가능해야 함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암호기법</a:t>
            </a:r>
            <a:r>
              <a:rPr lang="en-US" altLang="ko-KR" dirty="0" smtClean="0"/>
              <a:t>: </a:t>
            </a:r>
            <a:r>
              <a:rPr lang="ko-KR" altLang="en-US" dirty="0" smtClean="0"/>
              <a:t>암호화</a:t>
            </a:r>
            <a:endParaRPr lang="ko-KR" altLang="en-US" dirty="0"/>
          </a:p>
          <a:p>
            <a:r>
              <a:rPr lang="ko-KR" altLang="en-US" dirty="0" err="1" smtClean="0"/>
              <a:t>무결성</a:t>
            </a:r>
            <a:r>
              <a:rPr lang="en-US" altLang="ko-KR" dirty="0" smtClean="0"/>
              <a:t>: </a:t>
            </a:r>
          </a:p>
          <a:p>
            <a:pPr lvl="1"/>
            <a:r>
              <a:rPr lang="ko-KR" altLang="en-US" dirty="0" smtClean="0"/>
              <a:t>허가되지 않은 사용자에 의한 정보의 불법 변조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손상을 방지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암호기법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해쉬함수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메시지인증코드</a:t>
            </a:r>
            <a:endParaRPr lang="en-US" altLang="ko-KR" dirty="0" smtClean="0"/>
          </a:p>
          <a:p>
            <a:r>
              <a:rPr lang="ko-KR" altLang="en-US" dirty="0" smtClean="0"/>
              <a:t>가용성</a:t>
            </a:r>
            <a:r>
              <a:rPr lang="en-US" altLang="ko-KR" dirty="0" smtClean="0"/>
              <a:t>: </a:t>
            </a:r>
          </a:p>
          <a:p>
            <a:pPr lvl="1"/>
            <a:r>
              <a:rPr lang="ko-KR" altLang="en-US" dirty="0" smtClean="0"/>
              <a:t>허가된 사용자는 필요한 </a:t>
            </a:r>
            <a:r>
              <a:rPr lang="ko-KR" altLang="en-US" dirty="0"/>
              <a:t>시간에 </a:t>
            </a:r>
            <a:r>
              <a:rPr lang="ko-KR" altLang="en-US" dirty="0" smtClean="0"/>
              <a:t>자산에 접근 </a:t>
            </a:r>
            <a:r>
              <a:rPr lang="ko-KR" altLang="en-US" dirty="0"/>
              <a:t>가능해야 </a:t>
            </a:r>
            <a:r>
              <a:rPr lang="ko-KR" altLang="en-US" dirty="0" smtClean="0"/>
              <a:t>함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DOS, DDOS </a:t>
            </a:r>
            <a:r>
              <a:rPr lang="ko-KR" altLang="en-US" dirty="0" smtClean="0"/>
              <a:t>방지</a:t>
            </a:r>
            <a:endParaRPr lang="en-US" altLang="ko-KR" dirty="0" smtClean="0"/>
          </a:p>
          <a:p>
            <a:r>
              <a:rPr lang="ko-KR" altLang="en-US" dirty="0" smtClean="0"/>
              <a:t>부인방지</a:t>
            </a:r>
            <a:r>
              <a:rPr lang="en-US" altLang="ko-KR" dirty="0" smtClean="0"/>
              <a:t>: </a:t>
            </a:r>
            <a:r>
              <a:rPr lang="ko-KR" altLang="en-US" dirty="0" smtClean="0"/>
              <a:t>사용자가 행위를 부인하지 못함</a:t>
            </a:r>
            <a:r>
              <a:rPr lang="en-US" altLang="ko-KR" dirty="0" smtClean="0"/>
              <a:t> (</a:t>
            </a:r>
            <a:r>
              <a:rPr lang="ko-KR" altLang="en-US" dirty="0" smtClean="0"/>
              <a:t>전자서명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인증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접근통제</a:t>
            </a:r>
            <a:r>
              <a:rPr lang="en-US" altLang="ko-KR" dirty="0"/>
              <a:t>: </a:t>
            </a:r>
            <a:r>
              <a:rPr lang="ko-KR" altLang="en-US" dirty="0" smtClean="0"/>
              <a:t>사용자의 신분을 확인하고 정보에 </a:t>
            </a:r>
            <a:r>
              <a:rPr lang="ko-KR" altLang="en-US" dirty="0"/>
              <a:t>대한 적법한 권한을 </a:t>
            </a:r>
            <a:r>
              <a:rPr lang="ko-KR" altLang="en-US" dirty="0" smtClean="0"/>
              <a:t>부여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693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암호학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암호학</a:t>
            </a:r>
            <a:r>
              <a:rPr lang="en-US" altLang="ko-KR" dirty="0" smtClean="0"/>
              <a:t>(cryptology) </a:t>
            </a:r>
          </a:p>
          <a:p>
            <a:pPr lvl="1"/>
            <a:r>
              <a:rPr lang="ko-KR" altLang="en-US" dirty="0" err="1" smtClean="0"/>
              <a:t>암호학이란</a:t>
            </a:r>
            <a:r>
              <a:rPr lang="ko-KR" altLang="en-US" dirty="0" smtClean="0"/>
              <a:t> 정보를 보호하기 위해 사용할 수 있는 모든 수학적인 원리</a:t>
            </a:r>
            <a:r>
              <a:rPr lang="en-US" altLang="ko-KR" dirty="0"/>
              <a:t>, </a:t>
            </a:r>
            <a:r>
              <a:rPr lang="ko-KR" altLang="en-US" dirty="0"/>
              <a:t>수단</a:t>
            </a:r>
            <a:r>
              <a:rPr lang="en-US" altLang="ko-KR" dirty="0"/>
              <a:t>, </a:t>
            </a:r>
            <a:r>
              <a:rPr lang="ko-KR" altLang="en-US" dirty="0"/>
              <a:t>방법 </a:t>
            </a:r>
            <a:r>
              <a:rPr lang="ko-KR" altLang="en-US" dirty="0" smtClean="0"/>
              <a:t>등의</a:t>
            </a:r>
            <a:r>
              <a:rPr lang="en-US" altLang="ko-KR" dirty="0"/>
              <a:t> </a:t>
            </a:r>
            <a:r>
              <a:rPr lang="ko-KR" altLang="en-US" dirty="0" smtClean="0"/>
              <a:t>기반기술을 말함  </a:t>
            </a:r>
            <a:r>
              <a:rPr lang="en-US" altLang="ko-KR" dirty="0" smtClean="0"/>
              <a:t> </a:t>
            </a:r>
            <a:endParaRPr lang="ko-KR" altLang="en-US" dirty="0"/>
          </a:p>
          <a:p>
            <a:pPr lvl="1"/>
            <a:r>
              <a:rPr lang="ko-KR" altLang="en-US" dirty="0"/>
              <a:t>암호를 사용하지 않고 궁극적인 정보보호를 성취하는 것은 </a:t>
            </a:r>
            <a:r>
              <a:rPr lang="ko-KR" altLang="en-US" dirty="0" smtClean="0"/>
              <a:t>불가능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14</a:t>
            </a:fld>
            <a:endParaRPr lang="ko-KR" altLang="en-US" dirty="0"/>
          </a:p>
        </p:txBody>
      </p:sp>
      <p:pic>
        <p:nvPicPr>
          <p:cNvPr id="3074" name="Picture 2" descr="Image result for ìí¸í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212976"/>
            <a:ext cx="5220742" cy="317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7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암호 관련 용어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설명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도청자</a:t>
            </a:r>
            <a:r>
              <a:rPr lang="en-US" altLang="ko-KR" dirty="0" smtClean="0"/>
              <a:t>(eavesdropper)</a:t>
            </a:r>
          </a:p>
          <a:p>
            <a:r>
              <a:rPr lang="ko-KR" altLang="en-US" dirty="0" smtClean="0"/>
              <a:t>공격자</a:t>
            </a:r>
            <a:r>
              <a:rPr lang="en-US" altLang="ko-KR" dirty="0" smtClean="0"/>
              <a:t>(attacker) </a:t>
            </a:r>
          </a:p>
          <a:p>
            <a:r>
              <a:rPr lang="ko-KR" altLang="en-US" dirty="0" smtClean="0"/>
              <a:t>암호설계</a:t>
            </a:r>
            <a:r>
              <a:rPr lang="en-US" altLang="ko-KR" dirty="0" smtClean="0"/>
              <a:t>(cryptography)</a:t>
            </a:r>
          </a:p>
          <a:p>
            <a:r>
              <a:rPr lang="ko-KR" altLang="en-US" dirty="0" smtClean="0"/>
              <a:t>암호해독</a:t>
            </a:r>
            <a:r>
              <a:rPr lang="en-US" altLang="ko-KR" dirty="0" smtClean="0"/>
              <a:t>(cryptanalysis)</a:t>
            </a:r>
          </a:p>
          <a:p>
            <a:r>
              <a:rPr lang="ko-KR" altLang="en-US" dirty="0" smtClean="0"/>
              <a:t>수동공격</a:t>
            </a:r>
            <a:r>
              <a:rPr lang="en-US" altLang="ko-KR" dirty="0" smtClean="0"/>
              <a:t>(passive attack)</a:t>
            </a:r>
          </a:p>
          <a:p>
            <a:r>
              <a:rPr lang="ko-KR" altLang="en-US" dirty="0" smtClean="0"/>
              <a:t>능동공격</a:t>
            </a:r>
            <a:r>
              <a:rPr lang="en-US" altLang="ko-KR" dirty="0" smtClean="0"/>
              <a:t>(active attack)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04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암호의 </a:t>
            </a:r>
            <a:r>
              <a:rPr lang="ko-KR" altLang="en-US" dirty="0" err="1" smtClean="0"/>
              <a:t>여러가지</a:t>
            </a:r>
            <a:r>
              <a:rPr lang="ko-KR" altLang="en-US" dirty="0" smtClean="0"/>
              <a:t> 방식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ko-KR" altLang="en-US" dirty="0" err="1" smtClean="0"/>
              <a:t>대칭키</a:t>
            </a:r>
            <a:r>
              <a:rPr lang="ko-KR" altLang="en-US" dirty="0" smtClean="0"/>
              <a:t> 암호 </a:t>
            </a:r>
            <a:r>
              <a:rPr lang="en-US" altLang="ko-KR" dirty="0" smtClean="0"/>
              <a:t>(</a:t>
            </a:r>
            <a:r>
              <a:rPr lang="ko-KR" altLang="en-US" dirty="0"/>
              <a:t>비밀키 암호</a:t>
            </a:r>
            <a:r>
              <a:rPr lang="en-US" altLang="ko-KR" dirty="0" smtClean="0"/>
              <a:t>)</a:t>
            </a:r>
          </a:p>
          <a:p>
            <a:pPr lvl="1" fontAlgn="base"/>
            <a:r>
              <a:rPr lang="ko-KR" altLang="en-US" dirty="0" smtClean="0"/>
              <a:t>암호화와 </a:t>
            </a:r>
            <a:r>
              <a:rPr lang="ko-KR" altLang="en-US" dirty="0" err="1"/>
              <a:t>복호화</a:t>
            </a:r>
            <a:r>
              <a:rPr lang="ko-KR" altLang="en-US" dirty="0"/>
              <a:t> 알고리즘에 동일한 키가 사용되는 방식의 </a:t>
            </a:r>
            <a:r>
              <a:rPr lang="ko-KR" altLang="en-US" dirty="0" smtClean="0"/>
              <a:t>암호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비밀키는 </a:t>
            </a:r>
            <a:r>
              <a:rPr lang="ko-KR" altLang="en-US" dirty="0"/>
              <a:t>제</a:t>
            </a:r>
            <a:r>
              <a:rPr lang="en-US" altLang="ko-KR" dirty="0"/>
              <a:t>3</a:t>
            </a:r>
            <a:r>
              <a:rPr lang="ko-KR" altLang="en-US" dirty="0"/>
              <a:t>자에게 알려지면 안되므로 송신자와 수신자는 사용되는 키를 비밀리에 공유하고 안전하게 보관해야 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ko-KR" altLang="en-US" dirty="0" smtClean="0"/>
              <a:t>블록 암호</a:t>
            </a:r>
            <a:endParaRPr lang="en-US" altLang="ko-KR" dirty="0" smtClean="0"/>
          </a:p>
          <a:p>
            <a:pPr lvl="1" fontAlgn="base"/>
            <a:r>
              <a:rPr lang="ko-KR" altLang="en-US" dirty="0" err="1" smtClean="0"/>
              <a:t>대칭키</a:t>
            </a:r>
            <a:r>
              <a:rPr lang="ko-KR" altLang="en-US" dirty="0" smtClean="0"/>
              <a:t> </a:t>
            </a:r>
            <a:r>
              <a:rPr lang="ko-KR" altLang="en-US" dirty="0"/>
              <a:t>암호의 일종으로 암호화와 </a:t>
            </a:r>
            <a:r>
              <a:rPr lang="ko-KR" altLang="en-US" dirty="0" err="1"/>
              <a:t>복호화시</a:t>
            </a:r>
            <a:r>
              <a:rPr lang="ko-KR" altLang="en-US" dirty="0"/>
              <a:t> 특정 크기의 블록 단위로 암호화</a:t>
            </a:r>
            <a:r>
              <a:rPr lang="en-US" altLang="ko-KR" dirty="0"/>
              <a:t>/</a:t>
            </a:r>
            <a:r>
              <a:rPr lang="ko-KR" altLang="en-US" dirty="0" err="1"/>
              <a:t>복호화</a:t>
            </a:r>
            <a:r>
              <a:rPr lang="ko-KR" altLang="en-US" dirty="0"/>
              <a:t> 연산을 하는 방식의 </a:t>
            </a:r>
            <a:r>
              <a:rPr lang="ko-KR" altLang="en-US" dirty="0" smtClean="0"/>
              <a:t>암호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각 </a:t>
            </a:r>
            <a:r>
              <a:rPr lang="ko-KR" altLang="en-US" dirty="0"/>
              <a:t>블록의 암호화와 </a:t>
            </a:r>
            <a:r>
              <a:rPr lang="ko-KR" altLang="en-US" dirty="0" err="1"/>
              <a:t>복호화에는</a:t>
            </a:r>
            <a:r>
              <a:rPr lang="ko-KR" altLang="en-US" dirty="0"/>
              <a:t> 동일한 키가 </a:t>
            </a:r>
            <a:r>
              <a:rPr lang="ko-KR" altLang="en-US" dirty="0" smtClean="0"/>
              <a:t>사용됨</a:t>
            </a:r>
            <a:r>
              <a:rPr lang="en-US" altLang="ko-KR" dirty="0" smtClean="0"/>
              <a:t> 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스트림</a:t>
            </a:r>
            <a:r>
              <a:rPr lang="ko-KR" altLang="en-US" dirty="0" smtClean="0"/>
              <a:t> 암호</a:t>
            </a:r>
            <a:endParaRPr lang="en-US" altLang="ko-KR" dirty="0" smtClean="0"/>
          </a:p>
          <a:p>
            <a:pPr lvl="1" fontAlgn="base"/>
            <a:r>
              <a:rPr lang="ko-KR" altLang="en-US" dirty="0" err="1" smtClean="0"/>
              <a:t>블럭의</a:t>
            </a:r>
            <a:r>
              <a:rPr lang="ko-KR" altLang="en-US" dirty="0" smtClean="0"/>
              <a:t> </a:t>
            </a:r>
            <a:r>
              <a:rPr lang="ko-KR" altLang="en-US" dirty="0"/>
              <a:t>크기를 </a:t>
            </a:r>
            <a:r>
              <a:rPr lang="en-US" altLang="ko-KR" dirty="0"/>
              <a:t>1</a:t>
            </a:r>
            <a:r>
              <a:rPr lang="ko-KR" altLang="en-US" dirty="0"/>
              <a:t>로 하여 블록 마다 각각 다른 키를 사용하여 암호문을 생성하는 </a:t>
            </a:r>
            <a:r>
              <a:rPr lang="ko-KR" altLang="en-US" dirty="0" smtClean="0"/>
              <a:t>방식 </a:t>
            </a:r>
            <a:r>
              <a:rPr lang="en-US" altLang="ko-KR" dirty="0" smtClean="0"/>
              <a:t> </a:t>
            </a:r>
          </a:p>
          <a:p>
            <a:pPr lvl="1" fontAlgn="base"/>
            <a:r>
              <a:rPr lang="ko-KR" altLang="en-US" dirty="0" smtClean="0"/>
              <a:t>암호화와 </a:t>
            </a:r>
            <a:r>
              <a:rPr lang="ko-KR" altLang="en-US" dirty="0" err="1"/>
              <a:t>복호화시</a:t>
            </a:r>
            <a:r>
              <a:rPr lang="ko-KR" altLang="en-US" dirty="0"/>
              <a:t> 키스트림 </a:t>
            </a:r>
            <a:r>
              <a:rPr lang="ko-KR" altLang="en-US" dirty="0" err="1"/>
              <a:t>생성기를</a:t>
            </a:r>
            <a:r>
              <a:rPr lang="ko-KR" altLang="en-US" dirty="0"/>
              <a:t> 이용하여 키스트림을 생성하며 이것을 </a:t>
            </a:r>
            <a:r>
              <a:rPr lang="ko-KR" altLang="en-US" dirty="0" err="1"/>
              <a:t>평문과</a:t>
            </a:r>
            <a:r>
              <a:rPr lang="ko-KR" altLang="en-US" dirty="0"/>
              <a:t> 연산하여 </a:t>
            </a:r>
            <a:r>
              <a:rPr lang="ko-KR" altLang="en-US" dirty="0" smtClean="0"/>
              <a:t>암호화하고</a:t>
            </a:r>
            <a:r>
              <a:rPr lang="en-US" altLang="ko-KR" dirty="0" smtClean="0"/>
              <a:t>(</a:t>
            </a:r>
            <a:r>
              <a:rPr lang="ko-KR" altLang="en-US" dirty="0" smtClean="0"/>
              <a:t>송신자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ko-KR" altLang="en-US" dirty="0"/>
              <a:t>거꾸로 이것을 암호문과 연산하여 </a:t>
            </a:r>
            <a:r>
              <a:rPr lang="ko-KR" altLang="en-US" dirty="0" err="1"/>
              <a:t>평문을</a:t>
            </a:r>
            <a:r>
              <a:rPr lang="ko-KR" altLang="en-US" dirty="0"/>
              <a:t> </a:t>
            </a:r>
            <a:r>
              <a:rPr lang="ko-KR" altLang="en-US" dirty="0" smtClean="0"/>
              <a:t>얻어낸다</a:t>
            </a:r>
            <a:r>
              <a:rPr lang="en-US" altLang="ko-KR" dirty="0" smtClean="0"/>
              <a:t>(</a:t>
            </a:r>
            <a:r>
              <a:rPr lang="ko-KR" altLang="en-US" dirty="0" smtClean="0"/>
              <a:t>수신자</a:t>
            </a:r>
            <a:r>
              <a:rPr lang="en-US" altLang="ko-KR" dirty="0" smtClean="0"/>
              <a:t>).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981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암호의 </a:t>
            </a:r>
            <a:r>
              <a:rPr lang="ko-KR" altLang="en-US" dirty="0" err="1"/>
              <a:t>여러가지</a:t>
            </a:r>
            <a:r>
              <a:rPr lang="ko-KR" altLang="en-US" dirty="0"/>
              <a:t> 방식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/>
              <a:t>비대칭키</a:t>
            </a:r>
            <a:r>
              <a:rPr lang="ko-KR" altLang="en-US" dirty="0"/>
              <a:t> 암호</a:t>
            </a:r>
            <a:r>
              <a:rPr lang="en-US" altLang="ko-KR" dirty="0"/>
              <a:t>(</a:t>
            </a:r>
            <a:r>
              <a:rPr lang="ko-KR" altLang="en-US" dirty="0"/>
              <a:t>공개키 암호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하나의 </a:t>
            </a:r>
            <a:r>
              <a:rPr lang="ko-KR" altLang="en-US" dirty="0"/>
              <a:t>쌍이 되는 두 개의 키를 생성하여 하나는 암호화에 사용하고 다른 하나는 </a:t>
            </a:r>
            <a:r>
              <a:rPr lang="ko-KR" altLang="en-US" dirty="0" err="1"/>
              <a:t>복호화에</a:t>
            </a:r>
            <a:r>
              <a:rPr lang="ko-KR" altLang="en-US" dirty="0"/>
              <a:t> 사용한다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암호화에 </a:t>
            </a:r>
            <a:r>
              <a:rPr lang="ko-KR" altLang="en-US" dirty="0"/>
              <a:t>사용하는 키는 공개할 수 있어서 </a:t>
            </a:r>
            <a:r>
              <a:rPr lang="ko-KR" altLang="en-US" dirty="0" err="1"/>
              <a:t>공개키라고</a:t>
            </a:r>
            <a:r>
              <a:rPr lang="ko-KR" altLang="en-US" dirty="0"/>
              <a:t> 부르고 </a:t>
            </a:r>
            <a:r>
              <a:rPr lang="ko-KR" altLang="en-US" dirty="0" err="1"/>
              <a:t>복호화에</a:t>
            </a:r>
            <a:r>
              <a:rPr lang="ko-KR" altLang="en-US" dirty="0"/>
              <a:t> 사용하는 키는 사용자만이 안전하게 보관해야 </a:t>
            </a:r>
            <a:r>
              <a:rPr lang="ko-KR" altLang="en-US" dirty="0" smtClean="0"/>
              <a:t>하는 키로 </a:t>
            </a:r>
            <a:r>
              <a:rPr lang="ko-KR" altLang="en-US" dirty="0"/>
              <a:t>개인키</a:t>
            </a:r>
            <a:r>
              <a:rPr lang="en-US" altLang="ko-KR" dirty="0"/>
              <a:t>(</a:t>
            </a:r>
            <a:r>
              <a:rPr lang="ko-KR" altLang="en-US" dirty="0"/>
              <a:t>비밀키</a:t>
            </a:r>
            <a:r>
              <a:rPr lang="en-US" altLang="ko-KR" dirty="0"/>
              <a:t>)</a:t>
            </a:r>
            <a:r>
              <a:rPr lang="ko-KR" altLang="en-US" dirty="0"/>
              <a:t>라고 부른다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두 </a:t>
            </a:r>
            <a:r>
              <a:rPr lang="ko-KR" altLang="en-US" dirty="0"/>
              <a:t>개의 키가 서로 다르므로 </a:t>
            </a:r>
            <a:r>
              <a:rPr lang="ko-KR" altLang="en-US" dirty="0" err="1"/>
              <a:t>비대칭키</a:t>
            </a:r>
            <a:r>
              <a:rPr lang="ko-KR" altLang="en-US" dirty="0"/>
              <a:t> 암호라고 부르며 하나의 키를 공개하므로 공개키 암호라고도 부른다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공개키를</a:t>
            </a:r>
            <a:r>
              <a:rPr lang="ko-KR" altLang="en-US" dirty="0" smtClean="0"/>
              <a:t> 공개하더라도 이것으로부터 </a:t>
            </a:r>
            <a:r>
              <a:rPr lang="ko-KR" altLang="en-US" dirty="0" err="1" smtClean="0"/>
              <a:t>개인키를</a:t>
            </a:r>
            <a:r>
              <a:rPr lang="ko-KR" altLang="en-US" dirty="0" smtClean="0"/>
              <a:t> 계산해내는 것은 수학적으로 매우 어려운 문제이다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err="1" smtClean="0"/>
              <a:t>공개키와</a:t>
            </a:r>
            <a:r>
              <a:rPr lang="ko-KR" altLang="en-US" dirty="0" smtClean="0"/>
              <a:t> 쌍이 되는 개인키는 반드시 존재하므로 이것을 찾아내는 것이 불가능한 것은 아니다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찾아내기 어려울 뿐이다</a:t>
            </a:r>
            <a:r>
              <a:rPr lang="en-US" altLang="ko-KR" dirty="0" smtClean="0"/>
              <a:t>.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561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암호의 </a:t>
            </a:r>
            <a:r>
              <a:rPr lang="ko-KR" altLang="en-US" dirty="0" err="1"/>
              <a:t>여러가지</a:t>
            </a:r>
            <a:r>
              <a:rPr lang="ko-KR" altLang="en-US" dirty="0"/>
              <a:t> 방식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해쉬함수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임의의 </a:t>
            </a:r>
            <a:r>
              <a:rPr lang="ko-KR" altLang="en-US" dirty="0"/>
              <a:t>길이의 정보</a:t>
            </a:r>
            <a:r>
              <a:rPr lang="en-US" altLang="ko-KR" dirty="0"/>
              <a:t>(</a:t>
            </a:r>
            <a:r>
              <a:rPr lang="ko-KR" altLang="en-US" dirty="0" err="1"/>
              <a:t>비트스트링</a:t>
            </a:r>
            <a:r>
              <a:rPr lang="en-US" altLang="ko-KR" dirty="0"/>
              <a:t>)</a:t>
            </a:r>
            <a:r>
              <a:rPr lang="ko-KR" altLang="en-US" dirty="0"/>
              <a:t>를 입력으로 하여 고정된 길이의 </a:t>
            </a:r>
            <a:r>
              <a:rPr lang="ko-KR" altLang="en-US" dirty="0" err="1"/>
              <a:t>출력값인</a:t>
            </a:r>
            <a:r>
              <a:rPr lang="ko-KR" altLang="en-US" dirty="0"/>
              <a:t> </a:t>
            </a:r>
            <a:r>
              <a:rPr lang="ko-KR" altLang="en-US" dirty="0" err="1" smtClean="0"/>
              <a:t>해쉬코드를</a:t>
            </a:r>
            <a:r>
              <a:rPr lang="ko-KR" altLang="en-US" dirty="0" smtClean="0"/>
              <a:t> 생성해내는 함수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해쉬값은</a:t>
            </a:r>
            <a:r>
              <a:rPr lang="ko-KR" altLang="en-US" dirty="0" smtClean="0"/>
              <a:t> </a:t>
            </a:r>
            <a:r>
              <a:rPr lang="ko-KR" altLang="en-US" dirty="0"/>
              <a:t>입력정보에 대한 변조할 수 없는 </a:t>
            </a:r>
            <a:r>
              <a:rPr lang="ko-KR" altLang="en-US" dirty="0" err="1"/>
              <a:t>특징값을</a:t>
            </a:r>
            <a:r>
              <a:rPr lang="ko-KR" altLang="en-US" dirty="0"/>
              <a:t> 나타내며 통신 중에 정보의 변조가 있었는지 여부를 확인하는 용도에 사용된다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이런 </a:t>
            </a:r>
            <a:r>
              <a:rPr lang="ko-KR" altLang="en-US" dirty="0"/>
              <a:t>용도로 사용될 수 있기 위해서 </a:t>
            </a:r>
            <a:r>
              <a:rPr lang="ko-KR" altLang="en-US" dirty="0" err="1"/>
              <a:t>해쉬함수는</a:t>
            </a:r>
            <a:r>
              <a:rPr lang="ko-KR" altLang="en-US" dirty="0"/>
              <a:t> 같은 </a:t>
            </a:r>
            <a:r>
              <a:rPr lang="ko-KR" altLang="en-US" dirty="0" err="1"/>
              <a:t>해쉬값을</a:t>
            </a:r>
            <a:r>
              <a:rPr lang="ko-KR" altLang="en-US" dirty="0"/>
              <a:t> 가지는 두 개의 입력 메시지를 찾는 것이 계산적으로 불가능해야 한다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해쉬함수에는</a:t>
            </a:r>
            <a:r>
              <a:rPr lang="ko-KR" altLang="en-US" dirty="0" smtClean="0"/>
              <a:t> 키를 사용하지 않는다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주어진 정보에 대한 </a:t>
            </a:r>
            <a:r>
              <a:rPr lang="ko-KR" altLang="en-US" dirty="0" err="1" smtClean="0"/>
              <a:t>해쉬값은</a:t>
            </a:r>
            <a:r>
              <a:rPr lang="ko-KR" altLang="en-US" dirty="0" smtClean="0"/>
              <a:t> 누구나 계산할 수 있다</a:t>
            </a:r>
            <a:r>
              <a:rPr lang="en-US" altLang="ko-KR" dirty="0" smtClean="0"/>
              <a:t>.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389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암호의 </a:t>
            </a:r>
            <a:r>
              <a:rPr lang="ko-KR" altLang="en-US" dirty="0" err="1"/>
              <a:t>여러가지</a:t>
            </a:r>
            <a:r>
              <a:rPr lang="ko-KR" altLang="en-US" dirty="0"/>
              <a:t> 방식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메시지인증코드 </a:t>
            </a:r>
            <a:r>
              <a:rPr lang="en-US" altLang="ko-KR" dirty="0" smtClean="0"/>
              <a:t>(MAC: </a:t>
            </a:r>
            <a:r>
              <a:rPr lang="en-US" altLang="ko-KR" dirty="0"/>
              <a:t>Message Authentication Code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데이터가 </a:t>
            </a:r>
            <a:r>
              <a:rPr lang="ko-KR" altLang="en-US" dirty="0"/>
              <a:t>변조</a:t>
            </a:r>
            <a:r>
              <a:rPr lang="en-US" altLang="ko-KR" dirty="0"/>
              <a:t>(</a:t>
            </a:r>
            <a:r>
              <a:rPr lang="ko-KR" altLang="en-US" dirty="0"/>
              <a:t>수정</a:t>
            </a:r>
            <a:r>
              <a:rPr lang="en-US" altLang="ko-KR" dirty="0"/>
              <a:t>, </a:t>
            </a:r>
            <a:r>
              <a:rPr lang="ko-KR" altLang="en-US" dirty="0"/>
              <a:t>삭제</a:t>
            </a:r>
            <a:r>
              <a:rPr lang="en-US" altLang="ko-KR" dirty="0"/>
              <a:t>, </a:t>
            </a:r>
            <a:r>
              <a:rPr lang="ko-KR" altLang="en-US" dirty="0"/>
              <a:t>삽입 등</a:t>
            </a:r>
            <a:r>
              <a:rPr lang="en-US" altLang="ko-KR" dirty="0"/>
              <a:t>)</a:t>
            </a:r>
            <a:r>
              <a:rPr lang="ko-KR" altLang="en-US" dirty="0"/>
              <a:t>되었는지를 </a:t>
            </a:r>
            <a:r>
              <a:rPr lang="ko-KR" altLang="en-US" dirty="0" smtClean="0"/>
              <a:t>여부를 검증할 </a:t>
            </a:r>
            <a:r>
              <a:rPr lang="ko-KR" altLang="en-US" dirty="0"/>
              <a:t>수 있도록 데이터에 덧붙이는 </a:t>
            </a:r>
            <a:r>
              <a:rPr lang="ko-KR" altLang="en-US" dirty="0" smtClean="0"/>
              <a:t>코드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원래의 </a:t>
            </a:r>
            <a:r>
              <a:rPr lang="ko-KR" altLang="en-US" dirty="0"/>
              <a:t>데이터로만 생성할 수 있는 값을 데이터에 덧붙여서 확인하도록 하는 </a:t>
            </a:r>
            <a:r>
              <a:rPr lang="ko-KR" altLang="en-US" dirty="0" smtClean="0"/>
              <a:t>것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dirty="0" smtClean="0"/>
              <a:t>송신자와 수신자는 </a:t>
            </a:r>
            <a:r>
              <a:rPr lang="ko-KR" altLang="en-US" dirty="0" err="1" smtClean="0"/>
              <a:t>비밀키를</a:t>
            </a:r>
            <a:r>
              <a:rPr lang="ko-KR" altLang="en-US" dirty="0" smtClean="0"/>
              <a:t> 공유하고 있으며 </a:t>
            </a:r>
            <a:r>
              <a:rPr lang="en-US" altLang="ko-KR" dirty="0" smtClean="0"/>
              <a:t>MAC </a:t>
            </a:r>
            <a:r>
              <a:rPr lang="ko-KR" altLang="en-US" dirty="0" smtClean="0"/>
              <a:t>계산에 </a:t>
            </a:r>
            <a:r>
              <a:rPr lang="ko-KR" altLang="en-US" dirty="0" err="1" smtClean="0"/>
              <a:t>비밀키를</a:t>
            </a:r>
            <a:r>
              <a:rPr lang="ko-KR" altLang="en-US" dirty="0" smtClean="0"/>
              <a:t> 사용한다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그러므로 송신자와 수신자만이 </a:t>
            </a:r>
            <a:r>
              <a:rPr lang="en-US" altLang="ko-KR" dirty="0" smtClean="0"/>
              <a:t>MAC</a:t>
            </a:r>
            <a:r>
              <a:rPr lang="ko-KR" altLang="en-US" dirty="0" smtClean="0"/>
              <a:t>을 계산하고 검증할 수 있다</a:t>
            </a:r>
            <a:r>
              <a:rPr lang="en-US" altLang="ko-KR" dirty="0" smtClean="0"/>
              <a:t>.  </a:t>
            </a:r>
          </a:p>
          <a:p>
            <a:pPr lvl="1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665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차례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강의</a:t>
            </a:r>
            <a:r>
              <a:rPr lang="en-US" altLang="ko-KR" b="1" dirty="0"/>
              <a:t> </a:t>
            </a:r>
            <a:r>
              <a:rPr lang="ko-KR" altLang="en-US" b="1" dirty="0"/>
              <a:t>개요 </a:t>
            </a:r>
            <a:endParaRPr lang="en-US" altLang="ko-KR" b="1" dirty="0"/>
          </a:p>
          <a:p>
            <a:r>
              <a:rPr lang="en-US" altLang="ko-KR" dirty="0"/>
              <a:t>2. </a:t>
            </a:r>
            <a:r>
              <a:rPr lang="ko-KR" altLang="en-US" dirty="0"/>
              <a:t>자바프로그래밍 기초</a:t>
            </a:r>
            <a:endParaRPr lang="en-US" altLang="ko-KR" dirty="0"/>
          </a:p>
          <a:p>
            <a:r>
              <a:rPr lang="en-US" altLang="ko-KR" dirty="0"/>
              <a:t>3. </a:t>
            </a:r>
            <a:r>
              <a:rPr lang="ko-KR" altLang="en-US" dirty="0"/>
              <a:t>자바</a:t>
            </a:r>
            <a:r>
              <a:rPr lang="en-US" altLang="ko-KR" dirty="0"/>
              <a:t> </a:t>
            </a:r>
            <a:r>
              <a:rPr lang="ko-KR" altLang="en-US" dirty="0"/>
              <a:t>네트워크 프로그래밍 </a:t>
            </a:r>
            <a:endParaRPr lang="en-US" altLang="ko-KR" dirty="0"/>
          </a:p>
          <a:p>
            <a:r>
              <a:rPr lang="en-US" altLang="ko-KR" dirty="0"/>
              <a:t>4. </a:t>
            </a:r>
            <a:r>
              <a:rPr lang="ko-KR" altLang="en-US" dirty="0"/>
              <a:t>자바 </a:t>
            </a:r>
            <a:r>
              <a:rPr lang="en-US" altLang="ko-KR" dirty="0"/>
              <a:t>GUI </a:t>
            </a:r>
            <a:r>
              <a:rPr lang="ko-KR" altLang="en-US" dirty="0"/>
              <a:t>프로그래밍 </a:t>
            </a:r>
            <a:endParaRPr lang="en-US" altLang="ko-KR" dirty="0"/>
          </a:p>
          <a:p>
            <a:r>
              <a:rPr lang="en-US" altLang="ko-KR" dirty="0"/>
              <a:t>5. JCA/JCE </a:t>
            </a:r>
            <a:r>
              <a:rPr lang="ko-KR" altLang="en-US" dirty="0"/>
              <a:t>소개</a:t>
            </a:r>
            <a:endParaRPr lang="en-US" altLang="ko-KR" dirty="0"/>
          </a:p>
          <a:p>
            <a:r>
              <a:rPr lang="en-US" altLang="ko-KR" dirty="0"/>
              <a:t>6. </a:t>
            </a:r>
            <a:r>
              <a:rPr lang="ko-KR" altLang="en-US" dirty="0"/>
              <a:t>해시함수</a:t>
            </a:r>
            <a:r>
              <a:rPr lang="en-US" altLang="ko-KR" dirty="0"/>
              <a:t>, MAC, </a:t>
            </a:r>
            <a:r>
              <a:rPr lang="ko-KR" altLang="en-US" dirty="0"/>
              <a:t>패스워드 기반 </a:t>
            </a:r>
            <a:r>
              <a:rPr lang="ko-KR" altLang="en-US" dirty="0" err="1"/>
              <a:t>키생성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en-US" altLang="ko-KR" dirty="0"/>
              <a:t>7. </a:t>
            </a:r>
            <a:r>
              <a:rPr lang="ko-KR" altLang="en-US" dirty="0" err="1"/>
              <a:t>대칭키</a:t>
            </a:r>
            <a:r>
              <a:rPr lang="ko-KR" altLang="en-US" dirty="0"/>
              <a:t> 암호</a:t>
            </a:r>
            <a:r>
              <a:rPr lang="en-US" altLang="ko-KR" dirty="0"/>
              <a:t>,</a:t>
            </a:r>
            <a:r>
              <a:rPr lang="ko-KR" altLang="en-US" dirty="0"/>
              <a:t> 파일 암호화</a:t>
            </a:r>
            <a:r>
              <a:rPr lang="en-US" altLang="ko-KR" dirty="0"/>
              <a:t>/</a:t>
            </a:r>
            <a:r>
              <a:rPr lang="ko-KR" altLang="en-US" dirty="0" err="1"/>
              <a:t>복호화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en-US" altLang="ko-KR" dirty="0"/>
              <a:t>8. </a:t>
            </a:r>
            <a:r>
              <a:rPr lang="ko-KR" altLang="en-US" dirty="0"/>
              <a:t>공개키 암호</a:t>
            </a:r>
            <a:endParaRPr lang="en-US" altLang="ko-KR" dirty="0"/>
          </a:p>
          <a:p>
            <a:r>
              <a:rPr lang="en-US" altLang="ko-KR" dirty="0"/>
              <a:t>9. </a:t>
            </a:r>
            <a:r>
              <a:rPr lang="ko-KR" altLang="en-US" dirty="0"/>
              <a:t>전자서명</a:t>
            </a:r>
            <a:r>
              <a:rPr lang="en-US" altLang="ko-KR" dirty="0"/>
              <a:t> </a:t>
            </a:r>
          </a:p>
          <a:p>
            <a:r>
              <a:rPr lang="en-US" altLang="ko-KR" dirty="0"/>
              <a:t>10. </a:t>
            </a:r>
            <a:r>
              <a:rPr lang="ko-KR" altLang="en-US" dirty="0"/>
              <a:t>인증서와 </a:t>
            </a:r>
            <a:r>
              <a:rPr lang="ko-KR" altLang="en-US" dirty="0" err="1"/>
              <a:t>공개키기반구조</a:t>
            </a:r>
            <a:r>
              <a:rPr lang="en-US" altLang="ko-KR" dirty="0"/>
              <a:t>(PKI)</a:t>
            </a:r>
            <a:r>
              <a:rPr lang="ko-KR" altLang="en-US" dirty="0"/>
              <a:t> </a:t>
            </a:r>
            <a:r>
              <a:rPr lang="en-US" altLang="ko-KR" dirty="0"/>
              <a:t> </a:t>
            </a:r>
          </a:p>
          <a:p>
            <a:r>
              <a:rPr lang="en-US" altLang="ko-KR" dirty="0"/>
              <a:t>11. </a:t>
            </a:r>
            <a:r>
              <a:rPr lang="ko-KR" altLang="en-US" dirty="0"/>
              <a:t>암호</a:t>
            </a:r>
            <a:r>
              <a:rPr lang="en-US" altLang="ko-KR" dirty="0"/>
              <a:t> </a:t>
            </a:r>
            <a:r>
              <a:rPr lang="ko-KR" altLang="en-US" dirty="0"/>
              <a:t>알고리즘</a:t>
            </a:r>
            <a:r>
              <a:rPr lang="en-US" altLang="ko-KR" dirty="0"/>
              <a:t>/</a:t>
            </a:r>
            <a:r>
              <a:rPr lang="ko-KR" altLang="en-US" dirty="0"/>
              <a:t>프로토콜 구현 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4343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암호의 </a:t>
            </a:r>
            <a:r>
              <a:rPr lang="ko-KR" altLang="en-US" dirty="0" err="1"/>
              <a:t>여러가지</a:t>
            </a:r>
            <a:r>
              <a:rPr lang="ko-KR" altLang="en-US" dirty="0"/>
              <a:t> 방식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패스워드와</a:t>
            </a:r>
            <a:r>
              <a:rPr lang="en-US" altLang="ko-KR" dirty="0" smtClean="0"/>
              <a:t> </a:t>
            </a:r>
            <a:r>
              <a:rPr lang="ko-KR" altLang="en-US" dirty="0"/>
              <a:t>비밀키 </a:t>
            </a:r>
            <a:endParaRPr lang="en-US" altLang="ko-KR" dirty="0"/>
          </a:p>
          <a:p>
            <a:pPr lvl="1"/>
            <a:r>
              <a:rPr lang="ko-KR" altLang="en-US" dirty="0"/>
              <a:t>사용자가 입력하는 패스워드를 직접 암호알고리즘의 비밀키로 사용하는 것은 추측 가능한 키를 사용하게 되므로 위험 </a:t>
            </a:r>
            <a:endParaRPr lang="en-US" altLang="ko-KR" dirty="0"/>
          </a:p>
          <a:p>
            <a:pPr lvl="1"/>
            <a:r>
              <a:rPr lang="ko-KR" altLang="en-US" dirty="0"/>
              <a:t>무작위 대입공격</a:t>
            </a:r>
            <a:r>
              <a:rPr lang="en-US" altLang="ko-KR" dirty="0"/>
              <a:t>, </a:t>
            </a:r>
            <a:r>
              <a:rPr lang="ko-KR" altLang="en-US" dirty="0"/>
              <a:t>사전공격 가능 </a:t>
            </a:r>
            <a:endParaRPr lang="en-US" altLang="ko-KR" dirty="0"/>
          </a:p>
          <a:p>
            <a:pPr lvl="1"/>
            <a:r>
              <a:rPr lang="ko-KR" altLang="en-US" dirty="0" err="1"/>
              <a:t>난수화된</a:t>
            </a:r>
            <a:r>
              <a:rPr lang="ko-KR" altLang="en-US" dirty="0"/>
              <a:t> </a:t>
            </a:r>
            <a:r>
              <a:rPr lang="ko-KR" altLang="en-US" dirty="0" err="1"/>
              <a:t>비밀키를</a:t>
            </a:r>
            <a:r>
              <a:rPr lang="ko-KR" altLang="en-US" dirty="0"/>
              <a:t> 사용해야 함 </a:t>
            </a:r>
            <a:endParaRPr lang="en-US" altLang="ko-KR" dirty="0"/>
          </a:p>
          <a:p>
            <a:r>
              <a:rPr lang="ko-KR" altLang="en-US" dirty="0"/>
              <a:t>패스워드 기반 </a:t>
            </a:r>
            <a:r>
              <a:rPr lang="ko-KR" altLang="en-US" dirty="0" err="1"/>
              <a:t>키생성함수</a:t>
            </a:r>
            <a:r>
              <a:rPr lang="ko-KR" altLang="en-US" dirty="0"/>
              <a:t> </a:t>
            </a:r>
            <a:r>
              <a:rPr lang="en-US" altLang="ko-KR" dirty="0"/>
              <a:t>(PBKDF2)</a:t>
            </a:r>
          </a:p>
          <a:p>
            <a:pPr lvl="1"/>
            <a:r>
              <a:rPr lang="en-US" altLang="ko-KR" dirty="0"/>
              <a:t>Password-Based Key Derivation Function v2 </a:t>
            </a:r>
          </a:p>
          <a:p>
            <a:pPr lvl="1"/>
            <a:r>
              <a:rPr lang="en-US" altLang="ko-KR" dirty="0"/>
              <a:t>(1)</a:t>
            </a:r>
            <a:r>
              <a:rPr lang="ko-KR" altLang="en-US" dirty="0"/>
              <a:t>사용자 입력 패스워드</a:t>
            </a:r>
            <a:r>
              <a:rPr lang="en-US" altLang="ko-KR" dirty="0"/>
              <a:t>, (2)</a:t>
            </a:r>
            <a:r>
              <a:rPr lang="ko-KR" altLang="en-US" dirty="0" err="1"/>
              <a:t>랜덤한</a:t>
            </a:r>
            <a:r>
              <a:rPr lang="ko-KR" altLang="en-US" dirty="0"/>
              <a:t> </a:t>
            </a:r>
            <a:r>
              <a:rPr lang="en-US" altLang="ko-KR" dirty="0"/>
              <a:t>salt</a:t>
            </a:r>
            <a:r>
              <a:rPr lang="ko-KR" altLang="en-US" dirty="0"/>
              <a:t>값</a:t>
            </a:r>
            <a:r>
              <a:rPr lang="en-US" altLang="ko-KR" dirty="0"/>
              <a:t>, (3)</a:t>
            </a:r>
            <a:r>
              <a:rPr lang="ko-KR" altLang="en-US" dirty="0"/>
              <a:t>반복횟수</a:t>
            </a:r>
            <a:r>
              <a:rPr lang="en-US" altLang="ko-KR" dirty="0"/>
              <a:t>(iteration)</a:t>
            </a:r>
            <a:r>
              <a:rPr lang="ko-KR" altLang="en-US" dirty="0"/>
              <a:t>값을 이용하여 </a:t>
            </a:r>
            <a:r>
              <a:rPr lang="ko-KR" altLang="en-US" dirty="0" err="1"/>
              <a:t>난수처럼</a:t>
            </a:r>
            <a:r>
              <a:rPr lang="ko-KR" altLang="en-US" dirty="0"/>
              <a:t> 보이는 </a:t>
            </a:r>
            <a:r>
              <a:rPr lang="ko-KR" altLang="en-US" dirty="0" err="1"/>
              <a:t>비밀키를</a:t>
            </a:r>
            <a:r>
              <a:rPr lang="ko-KR" altLang="en-US" dirty="0"/>
              <a:t> 생성하여 사용</a:t>
            </a:r>
            <a:endParaRPr lang="en-US" altLang="ko-KR" dirty="0"/>
          </a:p>
          <a:p>
            <a:pPr lvl="1"/>
            <a:r>
              <a:rPr lang="en-US" altLang="ko-KR" dirty="0"/>
              <a:t>salt</a:t>
            </a:r>
            <a:r>
              <a:rPr lang="ko-KR" altLang="en-US" dirty="0"/>
              <a:t>값과 반복횟수 값은 공격자의 사전공격을 어렵게 하는 중요한 </a:t>
            </a:r>
            <a:r>
              <a:rPr lang="ko-KR" altLang="en-US" dirty="0" smtClean="0"/>
              <a:t>요소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50930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암호의 </a:t>
            </a:r>
            <a:r>
              <a:rPr lang="ko-KR" altLang="en-US" dirty="0" err="1"/>
              <a:t>여러가지</a:t>
            </a:r>
            <a:r>
              <a:rPr lang="ko-KR" altLang="en-US" dirty="0"/>
              <a:t> 방식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전자서명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전자문서에 </a:t>
            </a:r>
            <a:r>
              <a:rPr lang="ko-KR" altLang="en-US" dirty="0"/>
              <a:t>대한 전자적인 방식에 의한 서명으로 서명자만이 생성할 수 있고 누구나 서명의 유효성을 검증할 수 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전자서명은 </a:t>
            </a:r>
            <a:r>
              <a:rPr lang="ko-KR" altLang="en-US" dirty="0"/>
              <a:t>공개키 암호 </a:t>
            </a:r>
            <a:r>
              <a:rPr lang="ko-KR" altLang="en-US" dirty="0" smtClean="0"/>
              <a:t>방식의 일종이다</a:t>
            </a:r>
            <a:r>
              <a:rPr lang="en-US" altLang="ko-KR" dirty="0" smtClean="0"/>
              <a:t>.  </a:t>
            </a:r>
          </a:p>
          <a:p>
            <a:pPr lvl="1"/>
            <a:r>
              <a:rPr lang="ko-KR" altLang="en-US" dirty="0" smtClean="0"/>
              <a:t>개인키로 서명을 생성하고 </a:t>
            </a:r>
            <a:r>
              <a:rPr lang="ko-KR" altLang="en-US" dirty="0"/>
              <a:t>공개키로 </a:t>
            </a:r>
            <a:r>
              <a:rPr lang="ko-KR" altLang="en-US" dirty="0" smtClean="0"/>
              <a:t>서명을 검증한다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개인키는 </a:t>
            </a:r>
            <a:r>
              <a:rPr lang="ko-KR" altLang="en-US" dirty="0"/>
              <a:t>해당 서명자만이 가지고 있으므로 </a:t>
            </a:r>
            <a:r>
              <a:rPr lang="ko-KR" altLang="en-US" dirty="0" smtClean="0"/>
              <a:t>다른 사람이 서명을 위조할 수 없으며</a:t>
            </a:r>
            <a:r>
              <a:rPr lang="en-US" altLang="ko-KR" dirty="0" smtClean="0"/>
              <a:t>,</a:t>
            </a:r>
            <a:r>
              <a:rPr lang="ko-KR" altLang="en-US" dirty="0" smtClean="0"/>
              <a:t> 전자서명은 </a:t>
            </a:r>
            <a:r>
              <a:rPr lang="ko-KR" altLang="en-US" dirty="0"/>
              <a:t>서명자의 정당한 서명으로 인정된다</a:t>
            </a:r>
            <a:r>
              <a:rPr lang="en-US" altLang="ko-KR" dirty="0"/>
              <a:t>. </a:t>
            </a:r>
            <a:r>
              <a:rPr lang="ko-KR" altLang="en-US" dirty="0" smtClean="0"/>
              <a:t>유효한 서명에 대해 서명자는 자신이 서명한 사실을 부인할 수 없다</a:t>
            </a:r>
            <a:r>
              <a:rPr lang="en-US" altLang="ko-KR" dirty="0" smtClean="0"/>
              <a:t>(</a:t>
            </a:r>
            <a:r>
              <a:rPr lang="ko-KR" altLang="en-US" dirty="0" smtClean="0"/>
              <a:t>부인방지 기능</a:t>
            </a:r>
            <a:r>
              <a:rPr lang="en-US" altLang="ko-KR" dirty="0" smtClean="0"/>
              <a:t>).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31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암호의 </a:t>
            </a:r>
            <a:r>
              <a:rPr lang="ko-KR" altLang="en-US" dirty="0" err="1"/>
              <a:t>여러가지</a:t>
            </a:r>
            <a:r>
              <a:rPr lang="ko-KR" altLang="en-US" dirty="0"/>
              <a:t> 방식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키합의</a:t>
            </a:r>
            <a:endParaRPr lang="en-US" altLang="ko-KR" dirty="0"/>
          </a:p>
          <a:p>
            <a:pPr lvl="1"/>
            <a:r>
              <a:rPr lang="ko-KR" altLang="en-US" dirty="0" smtClean="0"/>
              <a:t>공개키 </a:t>
            </a:r>
            <a:r>
              <a:rPr lang="ko-KR" altLang="en-US" dirty="0"/>
              <a:t>암호는 속도가 느리기 때문에 실제의 데이터를 암호화</a:t>
            </a:r>
            <a:r>
              <a:rPr lang="en-US" altLang="ko-KR" dirty="0"/>
              <a:t>, </a:t>
            </a:r>
            <a:r>
              <a:rPr lang="ko-KR" altLang="en-US" dirty="0" err="1"/>
              <a:t>복호화하는</a:t>
            </a:r>
            <a:r>
              <a:rPr lang="ko-KR" altLang="en-US" dirty="0"/>
              <a:t> </a:t>
            </a:r>
            <a:r>
              <a:rPr lang="ko-KR" altLang="en-US" dirty="0" smtClean="0"/>
              <a:t>용도에는 </a:t>
            </a:r>
            <a:r>
              <a:rPr lang="ko-KR" altLang="en-US" dirty="0"/>
              <a:t>사용하지 않는다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송신자와 </a:t>
            </a:r>
            <a:r>
              <a:rPr lang="ko-KR" altLang="en-US" dirty="0"/>
              <a:t>수신자가 비밀키 암호를 사용하기 위해서는 미리 </a:t>
            </a:r>
            <a:r>
              <a:rPr lang="ko-KR" altLang="en-US" dirty="0" err="1"/>
              <a:t>비밀키를</a:t>
            </a:r>
            <a:r>
              <a:rPr lang="ko-KR" altLang="en-US" dirty="0"/>
              <a:t> 공유하거나 안전한 통신 채널을 사용하여 </a:t>
            </a:r>
            <a:r>
              <a:rPr lang="ko-KR" altLang="en-US" dirty="0" err="1"/>
              <a:t>세션키를</a:t>
            </a:r>
            <a:r>
              <a:rPr lang="ko-KR" altLang="en-US" dirty="0"/>
              <a:t> 전송하는 것이 필요하다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송신자와 </a:t>
            </a:r>
            <a:r>
              <a:rPr lang="ko-KR" altLang="en-US" dirty="0"/>
              <a:t>수신자가 직접 만나지 않고도 공개된 통신채널을 통해서 특정한 방법으로 </a:t>
            </a:r>
            <a:r>
              <a:rPr lang="ko-KR" altLang="en-US" dirty="0" err="1"/>
              <a:t>세션키를</a:t>
            </a:r>
            <a:r>
              <a:rPr lang="ko-KR" altLang="en-US" dirty="0"/>
              <a:t> 안전하게 공유하는 방식을 </a:t>
            </a:r>
            <a:r>
              <a:rPr lang="ko-KR" altLang="en-US" dirty="0" err="1"/>
              <a:t>키합의라고</a:t>
            </a:r>
            <a:r>
              <a:rPr lang="ko-KR" altLang="en-US" dirty="0"/>
              <a:t> 한다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18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정보보호를 위한 암호의 역할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정보화 사회란</a:t>
            </a:r>
            <a:r>
              <a:rPr lang="en-US" altLang="ko-KR" dirty="0" smtClean="0"/>
              <a:t>?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정보의 </a:t>
            </a:r>
            <a:r>
              <a:rPr lang="ko-KR" altLang="en-US" dirty="0"/>
              <a:t>축적</a:t>
            </a:r>
            <a:r>
              <a:rPr lang="en-US" altLang="ko-KR" dirty="0"/>
              <a:t>, </a:t>
            </a:r>
            <a:r>
              <a:rPr lang="ko-KR" altLang="en-US" dirty="0"/>
              <a:t>처리</a:t>
            </a:r>
            <a:r>
              <a:rPr lang="en-US" altLang="ko-KR" dirty="0"/>
              <a:t>, </a:t>
            </a:r>
            <a:r>
              <a:rPr lang="ko-KR" altLang="en-US" dirty="0"/>
              <a:t>전송 능력이 획기적으로 증대되면서 정보의 가치가 물질이나 에너지 이상으로 중요해지는 </a:t>
            </a:r>
            <a:r>
              <a:rPr lang="ko-KR" altLang="en-US" dirty="0" smtClean="0"/>
              <a:t>사회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정보시스템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정보서비스에 크게 의존하는 사회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정보가 </a:t>
            </a:r>
            <a:r>
              <a:rPr lang="ko-KR" altLang="en-US" dirty="0"/>
              <a:t>상품으로서의 가치를 인정받아 시장에서 유통되는 </a:t>
            </a:r>
            <a:r>
              <a:rPr lang="ko-KR" altLang="en-US" dirty="0" smtClean="0"/>
              <a:t>사회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ko-KR" altLang="en-US" dirty="0" smtClean="0"/>
              <a:t>정보보호의 중요성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정보시스템의 오류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마비로 인한 피해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정보의 불법적 </a:t>
            </a:r>
            <a:r>
              <a:rPr lang="ko-KR" altLang="en-US" dirty="0" err="1" smtClean="0"/>
              <a:t>노출시</a:t>
            </a:r>
            <a:r>
              <a:rPr lang="ko-KR" altLang="en-US" dirty="0" smtClean="0"/>
              <a:t> 피해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개인정보를 이용한 사기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해킹공격에 의한 피해 </a:t>
            </a:r>
            <a:endParaRPr lang="en-US" altLang="ko-KR" dirty="0" smtClean="0"/>
          </a:p>
          <a:p>
            <a:pPr lvl="1"/>
            <a:r>
              <a:rPr lang="ko-KR" altLang="en-US" dirty="0"/>
              <a:t>산업스파이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정보전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456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암호와 정보보호의 관계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정보시스템이 제공해야 하는 정보보호 기능 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기밀성</a:t>
            </a:r>
            <a:r>
              <a:rPr lang="en-US" altLang="ko-KR" dirty="0"/>
              <a:t>(Confidentiality) : </a:t>
            </a:r>
            <a:r>
              <a:rPr lang="ko-KR" altLang="en-US" dirty="0"/>
              <a:t>정보를 볼 수 있는 권한을 가지지 않은 사람이 정보에 접근하지 못하도록 제한을 가함</a:t>
            </a:r>
            <a:r>
              <a:rPr lang="en-US" altLang="ko-KR" dirty="0"/>
              <a:t>.</a:t>
            </a:r>
            <a:endParaRPr lang="ko-KR" altLang="en-US" dirty="0"/>
          </a:p>
          <a:p>
            <a:pPr lvl="1" fontAlgn="base"/>
            <a:r>
              <a:rPr lang="ko-KR" altLang="en-US" dirty="0" err="1" smtClean="0"/>
              <a:t>무결성</a:t>
            </a:r>
            <a:r>
              <a:rPr lang="en-US" altLang="ko-KR" dirty="0"/>
              <a:t>(Integrity) : </a:t>
            </a:r>
            <a:r>
              <a:rPr lang="ko-KR" altLang="en-US" dirty="0"/>
              <a:t>정보가 권한이 없는 사람에 의해서 조작되거나 훼손되지 않도록 함</a:t>
            </a:r>
            <a:r>
              <a:rPr lang="en-US" altLang="ko-KR" dirty="0"/>
              <a:t>.</a:t>
            </a:r>
            <a:endParaRPr lang="ko-KR" altLang="en-US" dirty="0"/>
          </a:p>
          <a:p>
            <a:pPr lvl="1" fontAlgn="base"/>
            <a:r>
              <a:rPr lang="ko-KR" altLang="en-US" dirty="0" smtClean="0"/>
              <a:t>가용성</a:t>
            </a:r>
            <a:r>
              <a:rPr lang="en-US" altLang="ko-KR" dirty="0"/>
              <a:t>(Availability) : </a:t>
            </a:r>
            <a:r>
              <a:rPr lang="ko-KR" altLang="en-US" dirty="0"/>
              <a:t>권한을 가진 사람은 원할 때 정보를 사용할 수 있어야 함</a:t>
            </a:r>
            <a:r>
              <a:rPr lang="en-US" altLang="ko-KR" dirty="0" smtClean="0"/>
              <a:t>. </a:t>
            </a:r>
          </a:p>
          <a:p>
            <a:pPr lvl="1" fontAlgn="base"/>
            <a:r>
              <a:rPr lang="ko-KR" altLang="en-US" dirty="0" smtClean="0"/>
              <a:t>인증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접근제어</a:t>
            </a:r>
            <a:r>
              <a:rPr lang="en-US" altLang="ko-KR" dirty="0" smtClean="0"/>
              <a:t>: </a:t>
            </a:r>
            <a:r>
              <a:rPr lang="ko-KR" altLang="en-US" dirty="0" smtClean="0"/>
              <a:t>사용자의 신분을 확인하고 그에 맞는 권한을 부여함 </a:t>
            </a:r>
            <a:endParaRPr lang="ko-KR" altLang="en-US" dirty="0"/>
          </a:p>
          <a:p>
            <a:r>
              <a:rPr lang="ko-KR" altLang="en-US" dirty="0"/>
              <a:t>암호기술은 정보보호를 제공하기 위한 수학적 </a:t>
            </a:r>
            <a:r>
              <a:rPr lang="ko-KR" altLang="en-US" dirty="0" smtClean="0"/>
              <a:t>기반기술</a:t>
            </a:r>
            <a:endParaRPr lang="en-US" altLang="ko-KR" dirty="0" smtClean="0"/>
          </a:p>
          <a:p>
            <a:r>
              <a:rPr lang="ko-KR" altLang="en-US" dirty="0" smtClean="0"/>
              <a:t>인터넷과 </a:t>
            </a:r>
            <a:r>
              <a:rPr lang="ko-KR" altLang="en-US" dirty="0"/>
              <a:t>같은 공개된 통신망을 사용하면서 암호기술 없이 이런 정보보호의 목표를 제공하는 것은 </a:t>
            </a:r>
            <a:r>
              <a:rPr lang="ko-KR" altLang="en-US" dirty="0" smtClean="0"/>
              <a:t>불가능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3155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강의 개요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86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교과목 개요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암호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암호란 </a:t>
            </a:r>
            <a:r>
              <a:rPr lang="ko-KR" altLang="en-US" dirty="0"/>
              <a:t>정보보호를 이루기 위한 중요한 수학적 도구이다</a:t>
            </a:r>
            <a:r>
              <a:rPr lang="en-US" altLang="ko-KR" dirty="0"/>
              <a:t>. </a:t>
            </a:r>
            <a:r>
              <a:rPr lang="ko-KR" altLang="en-US" dirty="0"/>
              <a:t>암호에 대한 개념을 잘 이해하고 안전한 정보보호 시스템을 개발하기 위해 암호를 활용할 수 있는 능력을 기르는 것은 정보보호 전문가가 갖추어야 할 중요한 기반기술이다</a:t>
            </a:r>
            <a:r>
              <a:rPr lang="en-US" altLang="ko-KR" dirty="0"/>
              <a:t>. </a:t>
            </a:r>
            <a:r>
              <a:rPr lang="ko-KR" altLang="en-US" dirty="0"/>
              <a:t>본 강의에서는 정보보호와 암호의 연관성</a:t>
            </a:r>
            <a:r>
              <a:rPr lang="en-US" altLang="ko-KR" dirty="0"/>
              <a:t>, </a:t>
            </a:r>
            <a:r>
              <a:rPr lang="ko-KR" altLang="en-US" dirty="0"/>
              <a:t>전자상거래 등 암호의 활용분야를 배우고 </a:t>
            </a:r>
            <a:r>
              <a:rPr lang="ko-KR" altLang="en-US" dirty="0" err="1"/>
              <a:t>해쉬함수</a:t>
            </a:r>
            <a:r>
              <a:rPr lang="en-US" altLang="ko-KR" dirty="0"/>
              <a:t>, </a:t>
            </a:r>
            <a:r>
              <a:rPr lang="ko-KR" altLang="en-US" dirty="0" err="1"/>
              <a:t>대칭키암호</a:t>
            </a:r>
            <a:r>
              <a:rPr lang="en-US" altLang="ko-KR" dirty="0"/>
              <a:t>, </a:t>
            </a:r>
            <a:r>
              <a:rPr lang="ko-KR" altLang="en-US" dirty="0" err="1"/>
              <a:t>비대칭키암호</a:t>
            </a:r>
            <a:r>
              <a:rPr lang="en-US" altLang="ko-KR" dirty="0"/>
              <a:t>, </a:t>
            </a:r>
            <a:r>
              <a:rPr lang="ko-KR" altLang="en-US" dirty="0"/>
              <a:t>전자서명</a:t>
            </a:r>
            <a:r>
              <a:rPr lang="en-US" altLang="ko-KR" dirty="0"/>
              <a:t>, </a:t>
            </a:r>
            <a:r>
              <a:rPr lang="ko-KR" altLang="en-US" dirty="0"/>
              <a:t>인증</a:t>
            </a:r>
            <a:r>
              <a:rPr lang="en-US" altLang="ko-KR" dirty="0"/>
              <a:t>, </a:t>
            </a:r>
            <a:r>
              <a:rPr lang="ko-KR" altLang="en-US" dirty="0"/>
              <a:t>암호프로토콜 등 각종 암호기술을 활용하는 방법을 배운다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자바</a:t>
            </a:r>
            <a:endParaRPr lang="en-US" altLang="ko-KR" dirty="0"/>
          </a:p>
          <a:p>
            <a:pPr lvl="1"/>
            <a:r>
              <a:rPr lang="ko-KR" altLang="en-US" dirty="0"/>
              <a:t>자바언어는 </a:t>
            </a:r>
            <a:r>
              <a:rPr lang="ko-KR" altLang="en-US" dirty="0" err="1"/>
              <a:t>모바일</a:t>
            </a:r>
            <a:r>
              <a:rPr lang="ko-KR" altLang="en-US" dirty="0"/>
              <a:t> 시대의 확산으로 인해 활용분야가 크게 확대되고 있는 중요한 프로그래밍 언어이다</a:t>
            </a:r>
            <a:r>
              <a:rPr lang="en-US" altLang="ko-KR" dirty="0"/>
              <a:t>. </a:t>
            </a:r>
            <a:r>
              <a:rPr lang="ko-KR" altLang="en-US" dirty="0"/>
              <a:t>특히 암호라이브러리가 사용하기 쉬운 형태로 내장되어 있어서 </a:t>
            </a:r>
            <a:r>
              <a:rPr lang="ko-KR" altLang="en-US" dirty="0" smtClean="0"/>
              <a:t>암호프로그래밍기술을 </a:t>
            </a:r>
            <a:r>
              <a:rPr lang="ko-KR" altLang="en-US" dirty="0"/>
              <a:t>공부하는데 좋은 환경을 제공하고 있다</a:t>
            </a:r>
            <a:r>
              <a:rPr lang="en-US" altLang="ko-KR" dirty="0"/>
              <a:t>. </a:t>
            </a:r>
            <a:r>
              <a:rPr lang="ko-KR" altLang="en-US" dirty="0"/>
              <a:t>본 강의에서는 자바에서 암호를 활용하는 방법을 배우고 프로젝트 기반으로 실무에 활용해 봄으로써 실무능력을 배양하는 것을 목표로 한다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473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목표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정보보안 </a:t>
            </a:r>
            <a:r>
              <a:rPr lang="ko-KR" altLang="en-US" dirty="0"/>
              <a:t>개발자를 꿈꾸는 학생들에게 암호기술에 대해 소개하고 이를 정보보안 프로그래밍에 적용할 수 있는 실무능력을 기른다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객체지향언어로 </a:t>
            </a:r>
            <a:r>
              <a:rPr lang="ko-KR" altLang="en-US" dirty="0" err="1"/>
              <a:t>활용성이</a:t>
            </a:r>
            <a:r>
              <a:rPr lang="ko-KR" altLang="en-US" dirty="0"/>
              <a:t> 크게 높아지고 있는 자바 언어에서 </a:t>
            </a:r>
            <a:r>
              <a:rPr lang="en-US" altLang="ko-KR" dirty="0"/>
              <a:t>JCA/JCE</a:t>
            </a:r>
            <a:r>
              <a:rPr lang="ko-KR" altLang="en-US" dirty="0"/>
              <a:t>에 기반한 </a:t>
            </a:r>
            <a:r>
              <a:rPr lang="ko-KR" altLang="en-US" dirty="0" smtClean="0"/>
              <a:t>암호프로그래밍 경험을 쌓는다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JCA/JCE</a:t>
            </a:r>
            <a:r>
              <a:rPr lang="ko-KR" altLang="en-US" dirty="0"/>
              <a:t>에 구현되지 않은 암호알고리즘</a:t>
            </a:r>
            <a:r>
              <a:rPr lang="en-US" altLang="ko-KR" dirty="0"/>
              <a:t>, </a:t>
            </a:r>
            <a:r>
              <a:rPr lang="ko-KR" altLang="en-US" dirty="0"/>
              <a:t>암호프로토콜을 직접 구현하여 사용할 수 있는 실력을 기른다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프로젝트 기반의 최종 성과물을 도출하고 발표하는 경험을 쌓는다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2420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1</a:t>
            </a:r>
            <a:r>
              <a:rPr lang="en-US" altLang="ko-KR" dirty="0"/>
              <a:t>. </a:t>
            </a:r>
            <a:r>
              <a:rPr lang="ko-KR" altLang="en-US" dirty="0"/>
              <a:t>자바의 객체지향 프로그래밍에 대한 소개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2</a:t>
            </a:r>
            <a:r>
              <a:rPr lang="en-US" altLang="ko-KR" dirty="0"/>
              <a:t>. </a:t>
            </a:r>
            <a:r>
              <a:rPr lang="ko-KR" altLang="en-US" dirty="0"/>
              <a:t>암호기술에 대한 소개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3</a:t>
            </a:r>
            <a:r>
              <a:rPr lang="en-US" altLang="ko-KR" dirty="0"/>
              <a:t>. JCA/JCE</a:t>
            </a:r>
            <a:r>
              <a:rPr lang="ko-KR" altLang="en-US" dirty="0"/>
              <a:t>에 기반한 암호프로그래밍 실무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4</a:t>
            </a:r>
            <a:r>
              <a:rPr lang="en-US" altLang="ko-KR" dirty="0"/>
              <a:t>. </a:t>
            </a:r>
            <a:r>
              <a:rPr lang="en-US" altLang="ko-KR" dirty="0" err="1"/>
              <a:t>Bouncycastle</a:t>
            </a:r>
            <a:r>
              <a:rPr lang="en-US" altLang="ko-KR" dirty="0"/>
              <a:t> </a:t>
            </a:r>
            <a:r>
              <a:rPr lang="ko-KR" altLang="en-US" dirty="0"/>
              <a:t>패키지에 기반한 인증서 활용 능력 배양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5</a:t>
            </a:r>
            <a:r>
              <a:rPr lang="en-US" altLang="ko-KR" dirty="0"/>
              <a:t>. JCA/JCE</a:t>
            </a:r>
            <a:r>
              <a:rPr lang="ko-KR" altLang="en-US" dirty="0"/>
              <a:t>에 구현되지 않은 암호알고리즘</a:t>
            </a:r>
            <a:r>
              <a:rPr lang="en-US" altLang="ko-KR" dirty="0"/>
              <a:t>, </a:t>
            </a:r>
            <a:r>
              <a:rPr lang="ko-KR" altLang="en-US" dirty="0"/>
              <a:t>암호프로토콜을 </a:t>
            </a:r>
            <a:r>
              <a:rPr lang="en-US" altLang="ko-KR" dirty="0" err="1"/>
              <a:t>BigInteger</a:t>
            </a:r>
            <a:r>
              <a:rPr lang="en-US" altLang="ko-KR" dirty="0"/>
              <a:t> </a:t>
            </a:r>
            <a:r>
              <a:rPr lang="ko-KR" altLang="en-US" dirty="0"/>
              <a:t>클래스에 기반하여 직접 구현</a:t>
            </a:r>
            <a:r>
              <a:rPr lang="en-US" altLang="ko-KR" dirty="0"/>
              <a:t>, </a:t>
            </a:r>
            <a:r>
              <a:rPr lang="ko-KR" altLang="en-US" dirty="0"/>
              <a:t>활용하는 능력 배양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6</a:t>
            </a:r>
            <a:r>
              <a:rPr lang="en-US" altLang="ko-KR" dirty="0"/>
              <a:t>. </a:t>
            </a:r>
            <a:r>
              <a:rPr lang="ko-KR" altLang="en-US" dirty="0" smtClean="0"/>
              <a:t>프로젝트 기반 최종 성과물을 도출할 수 있는 실무능력 </a:t>
            </a:r>
            <a:r>
              <a:rPr lang="ko-KR" altLang="en-US" dirty="0"/>
              <a:t>배양 </a:t>
            </a:r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8736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정보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강의 홈페이지 </a:t>
            </a:r>
            <a:endParaRPr lang="en-US" altLang="ko-KR" dirty="0" smtClean="0"/>
          </a:p>
          <a:p>
            <a:pPr lvl="1"/>
            <a:r>
              <a:rPr lang="en-US" altLang="ko-KR" dirty="0" smtClean="0">
                <a:hlinkClick r:id="rId2"/>
              </a:rPr>
              <a:t>http://cris.joongbu.ac.kr</a:t>
            </a:r>
            <a:r>
              <a:rPr lang="ko-KR" altLang="en-US" dirty="0" smtClean="0"/>
              <a:t>에서 자바암호프로그래밍 메뉴 선택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강의자료 참조</a:t>
            </a:r>
            <a:endParaRPr lang="en-US" altLang="ko-KR" dirty="0" smtClean="0"/>
          </a:p>
          <a:p>
            <a:r>
              <a:rPr lang="ko-KR" altLang="en-US" dirty="0" smtClean="0"/>
              <a:t>다음카페 </a:t>
            </a:r>
            <a:endParaRPr lang="en-US" altLang="ko-KR" dirty="0" smtClean="0"/>
          </a:p>
          <a:p>
            <a:pPr lvl="1"/>
            <a:r>
              <a:rPr lang="en-US" altLang="ko-KR" dirty="0">
                <a:hlinkClick r:id="rId3"/>
              </a:rPr>
              <a:t>http://</a:t>
            </a:r>
            <a:r>
              <a:rPr lang="en-US" altLang="ko-KR" dirty="0" smtClean="0">
                <a:hlinkClick r:id="rId3"/>
              </a:rPr>
              <a:t>cafe.daum.net/jbujcp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dirty="0" smtClean="0"/>
              <a:t>과제물 제출은 이곳에 </a:t>
            </a:r>
            <a:endParaRPr lang="en-US" altLang="ko-KR" dirty="0" smtClean="0"/>
          </a:p>
          <a:p>
            <a:r>
              <a:rPr lang="ko-KR" altLang="en-US" dirty="0" smtClean="0"/>
              <a:t>교재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카페를 통해 별도 배포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35656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평가방법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출석 </a:t>
            </a:r>
            <a:r>
              <a:rPr lang="en-US" altLang="ko-KR" dirty="0" smtClean="0"/>
              <a:t>20% </a:t>
            </a:r>
          </a:p>
          <a:p>
            <a:r>
              <a:rPr lang="ko-KR" altLang="en-US" dirty="0" smtClean="0"/>
              <a:t>과제 </a:t>
            </a:r>
            <a:r>
              <a:rPr lang="en-US" altLang="ko-KR" dirty="0" smtClean="0"/>
              <a:t>30% </a:t>
            </a:r>
          </a:p>
          <a:p>
            <a:pPr lvl="1"/>
            <a:r>
              <a:rPr lang="ko-KR" altLang="en-US" dirty="0" smtClean="0"/>
              <a:t>카페에 제출 </a:t>
            </a:r>
            <a:endParaRPr lang="en-US" altLang="ko-KR" dirty="0" smtClean="0"/>
          </a:p>
          <a:p>
            <a:r>
              <a:rPr lang="ko-KR" altLang="en-US" dirty="0" smtClean="0"/>
              <a:t>중간고사 </a:t>
            </a:r>
            <a:r>
              <a:rPr lang="en-US" altLang="ko-KR" dirty="0" smtClean="0"/>
              <a:t>(</a:t>
            </a:r>
            <a:r>
              <a:rPr lang="ko-KR" altLang="en-US" dirty="0" smtClean="0"/>
              <a:t>필기</a:t>
            </a:r>
            <a:r>
              <a:rPr lang="en-US" altLang="ko-KR" dirty="0" smtClean="0"/>
              <a:t>+</a:t>
            </a:r>
            <a:r>
              <a:rPr lang="ko-KR" altLang="en-US" dirty="0" smtClean="0"/>
              <a:t>프로젝트 발표</a:t>
            </a:r>
            <a:r>
              <a:rPr lang="en-US" altLang="ko-KR" dirty="0" smtClean="0"/>
              <a:t>) 20%</a:t>
            </a:r>
          </a:p>
          <a:p>
            <a:r>
              <a:rPr lang="ko-KR" altLang="en-US" dirty="0" smtClean="0"/>
              <a:t>기말고사 </a:t>
            </a:r>
            <a:r>
              <a:rPr lang="en-US" altLang="ko-KR" dirty="0" smtClean="0"/>
              <a:t>(</a:t>
            </a:r>
            <a:r>
              <a:rPr lang="ko-KR" altLang="en-US" dirty="0" smtClean="0"/>
              <a:t>필기</a:t>
            </a:r>
            <a:r>
              <a:rPr lang="en-US" altLang="ko-KR" dirty="0" smtClean="0"/>
              <a:t>+</a:t>
            </a:r>
            <a:r>
              <a:rPr lang="ko-KR" altLang="en-US" dirty="0" smtClean="0"/>
              <a:t>프로젝트 발표</a:t>
            </a:r>
            <a:r>
              <a:rPr lang="en-US" altLang="ko-KR" dirty="0" smtClean="0"/>
              <a:t>) 30% </a:t>
            </a:r>
          </a:p>
          <a:p>
            <a:r>
              <a:rPr lang="ko-KR" altLang="en-US" dirty="0" smtClean="0"/>
              <a:t>프로젝트</a:t>
            </a:r>
            <a:r>
              <a:rPr lang="en-US" altLang="ko-KR" dirty="0" smtClean="0"/>
              <a:t> </a:t>
            </a:r>
            <a:r>
              <a:rPr lang="ko-KR" altLang="en-US" dirty="0" smtClean="0"/>
              <a:t>수행 및 발표 필수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배운 지식을 어떤 프로젝트로 완성하여 보여줄지 고민할 것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69139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공부의 자세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학점 위주의 막연한 공부가 아니라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실무능력을 가질 수 있도록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호기심을 가지고 문제를 해결하는 공부를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smtClean="0"/>
              <a:t>그리고 배운 </a:t>
            </a:r>
            <a:r>
              <a:rPr lang="ko-KR" altLang="en-US" dirty="0" smtClean="0"/>
              <a:t>것을 실제 문제해결에 적용하는 노력을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끈기 있게 해보는 거야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05179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3032</TotalTime>
  <Words>1256</Words>
  <Application>Microsoft Office PowerPoint</Application>
  <PresentationFormat>화면 슬라이드 쇼(4:3)</PresentationFormat>
  <Paragraphs>186</Paragraphs>
  <Slides>24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가을</vt:lpstr>
      <vt:lpstr>자바 암호 프로그래밍 Java Cryptography Programming 1. 강의 개요   2017. 3. </vt:lpstr>
      <vt:lpstr>차례</vt:lpstr>
      <vt:lpstr>1. 강의 개요</vt:lpstr>
      <vt:lpstr>교과목 개요</vt:lpstr>
      <vt:lpstr>강의 목표</vt:lpstr>
      <vt:lpstr>강의 내용</vt:lpstr>
      <vt:lpstr>강의 정보 </vt:lpstr>
      <vt:lpstr>평가방법</vt:lpstr>
      <vt:lpstr>공부의 자세 </vt:lpstr>
      <vt:lpstr>2. 암호와 정보보호</vt:lpstr>
      <vt:lpstr>암호의 개념</vt:lpstr>
      <vt:lpstr>보안의 3요소 </vt:lpstr>
      <vt:lpstr>현대 암호가 제공해야 하는 정보보호 기능  </vt:lpstr>
      <vt:lpstr>암호학 </vt:lpstr>
      <vt:lpstr>암호 관련 용어 설명 </vt:lpstr>
      <vt:lpstr>암호의 여러가지 방식 </vt:lpstr>
      <vt:lpstr>암호의 여러가지 방식</vt:lpstr>
      <vt:lpstr>암호의 여러가지 방식</vt:lpstr>
      <vt:lpstr>암호의 여러가지 방식</vt:lpstr>
      <vt:lpstr>암호의 여러가지 방식</vt:lpstr>
      <vt:lpstr>암호의 여러가지 방식</vt:lpstr>
      <vt:lpstr>암호의 여러가지 방식</vt:lpstr>
      <vt:lpstr>정보보호를 위한 암호의 역할 </vt:lpstr>
      <vt:lpstr>암호와 정보보호의 관계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Kitae</dc:creator>
  <cp:lastModifiedBy>Windows 사용자</cp:lastModifiedBy>
  <cp:revision>181</cp:revision>
  <dcterms:created xsi:type="dcterms:W3CDTF">2011-08-27T14:53:28Z</dcterms:created>
  <dcterms:modified xsi:type="dcterms:W3CDTF">2019-01-31T07:21:54Z</dcterms:modified>
</cp:coreProperties>
</file>