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28"/>
  </p:notesMasterIdLst>
  <p:sldIdLst>
    <p:sldId id="256" r:id="rId2"/>
    <p:sldId id="258" r:id="rId3"/>
    <p:sldId id="259" r:id="rId4"/>
    <p:sldId id="287" r:id="rId5"/>
    <p:sldId id="285" r:id="rId6"/>
    <p:sldId id="289" r:id="rId7"/>
    <p:sldId id="260" r:id="rId8"/>
    <p:sldId id="261" r:id="rId9"/>
    <p:sldId id="291" r:id="rId10"/>
    <p:sldId id="292" r:id="rId11"/>
    <p:sldId id="310" r:id="rId12"/>
    <p:sldId id="311" r:id="rId13"/>
    <p:sldId id="312" r:id="rId14"/>
    <p:sldId id="293" r:id="rId15"/>
    <p:sldId id="298" r:id="rId16"/>
    <p:sldId id="297" r:id="rId17"/>
    <p:sldId id="300" r:id="rId18"/>
    <p:sldId id="302" r:id="rId19"/>
    <p:sldId id="303" r:id="rId20"/>
    <p:sldId id="308" r:id="rId21"/>
    <p:sldId id="304" r:id="rId22"/>
    <p:sldId id="305" r:id="rId23"/>
    <p:sldId id="306" r:id="rId24"/>
    <p:sldId id="307" r:id="rId25"/>
    <p:sldId id="309" r:id="rId26"/>
    <p:sldId id="280" r:id="rId27"/>
  </p:sldIdLst>
  <p:sldSz cx="9144000" cy="5143500" type="screen16x9"/>
  <p:notesSz cx="6858000" cy="9144000"/>
  <p:embeddedFontLst>
    <p:embeddedFont>
      <p:font typeface="서울남산 장체M" panose="02020603020101020101" pitchFamily="18" charset="-127"/>
      <p:regular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Lora" panose="020B0604020202020204" charset="0"/>
      <p:regular r:id="rId32"/>
      <p:bold r:id="rId33"/>
      <p:italic r:id="rId34"/>
      <p:boldItalic r:id="rId35"/>
    </p:embeddedFont>
    <p:embeddedFont>
      <p:font typeface="서울한강체 M" panose="02020603020101020101" pitchFamily="18" charset="-127"/>
      <p:regular r:id="rId36"/>
    </p:embeddedFont>
    <p:embeddedFont>
      <p:font typeface="아리따-돋움(TTF)-Bold" panose="02020603020101020101" pitchFamily="18" charset="-127"/>
      <p:regular r:id="rId37"/>
    </p:embeddedFont>
    <p:embeddedFont>
      <p:font typeface="Quattrocento Sans" panose="020B0604020202020204" charset="0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2BB721-2046-4D51-92A7-0C477EAD5EB9}">
  <a:tblStyle styleId="{DC2BB721-2046-4D51-92A7-0C477EAD5EB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206" autoAdjust="0"/>
  </p:normalViewPr>
  <p:slideViewPr>
    <p:cSldViewPr snapToGrid="0" snapToObjects="1">
      <p:cViewPr varScale="1">
        <p:scale>
          <a:sx n="63" d="100"/>
          <a:sy n="63" d="100"/>
        </p:scale>
        <p:origin x="72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2686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202465"/>
      </p:ext>
    </p:extLst>
  </p:cSld>
  <p:clrMapOvr>
    <a:masterClrMapping/>
  </p:clrMapOvr>
</p:notes>
</file>

<file path=ppt/notesSlides/notesSlide1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3518465615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p14="http://schemas.microsoft.com/office/powerpoint/2010/main">
    <p:transition spd="slow"/>
  </mc:Fallback>
</mc:AlternateContent>
</file>

<file path=ppt/notesSlides/notesSlide1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326260550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241621570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12378016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온라인 이미지 개체 틀 94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X0" fmla="*/ 0 w 120001"/>
              <a:gd name="TY0" fmla="*/ 0 h 120001"/>
              <a:gd name="TX1" fmla="*/ 120000 w 120001"/>
              <a:gd name="TY1" fmla="*/ 0 h 120001"/>
              <a:gd name="TX2" fmla="*/ 120000 w 120001"/>
              <a:gd name="TY2" fmla="*/ 120000 h 120001"/>
              <a:gd name="TX3" fmla="*/ 0 w 120001"/>
              <a:gd name="TY3" fmla="*/ 120000 h 12000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1" h="120001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6" name="텍스트 개체 틀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035" cy="411543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357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93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38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69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67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96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11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88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217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369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14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509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온라인 이미지 개체 틀 106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custGeom>
            <a:avLst/>
            <a:gdLst>
              <a:gd name="TX0" fmla="*/ 0 w 120002"/>
              <a:gd name="TY0" fmla="*/ 0 h 120002"/>
              <a:gd name="TX1" fmla="*/ 120000 w 120002"/>
              <a:gd name="TY1" fmla="*/ 0 h 120002"/>
              <a:gd name="TX2" fmla="*/ 120000 w 120002"/>
              <a:gd name="TY2" fmla="*/ 120000 h 120002"/>
              <a:gd name="TX3" fmla="*/ 0 w 120002"/>
              <a:gd name="TY3" fmla="*/ 120000 h 12000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2" h="120002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none" lIns="89535" tIns="46355" rIns="89535" bIns="46355" anchor="ctr">
            <a:noAutofit/>
          </a:bodyPr>
          <a:lstStyle/>
          <a:p>
            <a:pPr>
              <a:buFontTx/>
              <a:buNone/>
              <a:defRPr b="0" cap="none" dirty="0" smtClean="0"/>
            </a:pPr>
            <a:endParaRPr lang="ko-KR" altLang="en-US" b="0" cap="none" dirty="0" smtClean="0"/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7670" cy="41160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982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9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574927"/>
      </p:ext>
    </p:extLst>
  </p:cSld>
  <p:clrMapOvr>
    <a:masterClrMapping/>
  </p:clrMapOvr>
</p:notes>
</file>

<file path=ppt/notesSlides/notesSlide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1245752160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p14="http://schemas.microsoft.com/office/powerpoint/2010/main">
    <p:transition spd="slow"/>
  </mc:Fallback>
</mc:AlternateContent>
</file>

<file path=ppt/notesSlides/notesSlide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643350350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p14="http://schemas.microsoft.com/office/powerpoint/2010/main">
    <p:transition spd="slow"/>
  </mc:Fallback>
</mc:AlternateContent>
</file>

<file path=ppt/notesSlides/notesSlide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07" name="온라인 이미지 개체 틀 106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000" cy="3429000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08" name="텍스트 개체 틀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3979789904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p14="http://schemas.microsoft.com/office/powerpoint/2010/main">
    <p:transition spd="slow"/>
  </mc:Fallback>
</mc:AlternateContent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75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err="1" smtClean="0"/>
              <a:t>평문</a:t>
            </a:r>
            <a:r>
              <a:rPr lang="ko-KR" alt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57289"/>
      </p:ext>
    </p:extLst>
  </p:cSld>
  <p:clrMapOvr>
    <a:masterClrMapping/>
  </p:clrMapOvr>
</p:notes>
</file>

<file path=ppt/notesSlides/notesSlide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95" name="온라인 이미지 개체 틀 94"/>
              <p:cNvSpPr txBox="1">
                <a:spLocks noGrp="1" noRot="1" noChangeAspect="1"/>
              </p:cNvSpPr>
              <p:nvPr>
                <p:ph type="sldImg"/>
              </p:nvPr>
            </p:nvSpPr>
            <p:spPr>
              <a:xfrm>
                <a:off x="381000" y="685800"/>
                <a:ext cx="6096635" cy="3429635"/>
              </a:xfrm>
              <a:custGeom>
                <a:avLst/>
                <a:gdLst>
                  <a:gd name="TX0" fmla="*/ 0 w 120001"/>
                  <a:gd name="TY0" fmla="*/ 0 h 120001"/>
                  <a:gd name="TX1" fmla="*/ 120000 w 120001"/>
                  <a:gd name="TY1" fmla="*/ 0 h 120001"/>
                  <a:gd name="TX2" fmla="*/ 120000 w 120001"/>
                  <a:gd name="TY2" fmla="*/ 120000 h 120001"/>
                  <a:gd name="TX3" fmla="*/ 0 w 120001"/>
                  <a:gd name="TY3" fmla="*/ 120000 h 120001"/>
                </a:gdLst>
                <a:ahLst/>
                <a:cxnLst>
                  <a:cxn ang="0">
                    <a:pos x="TX0" y="TY0"/>
                  </a:cxn>
                  <a:cxn ang="0">
                    <a:pos x="TX1" y="TY1"/>
                  </a:cxn>
                  <a:cxn ang="0">
                    <a:pos x="TX2" y="TY2"/>
                  </a:cxn>
                  <a:cxn ang="0">
                    <a:pos x="TX3" y="TY3"/>
                  </a:cxn>
                </a:cxnLst>
                <a:rect l="l" t="t" r="r" b="b"/>
                <a:pathLst>
                  <a:path w="120001" h="120001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96" name="텍스트 개체 틀 9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7035" cy="411543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91440" rIns="91440" bIns="91440" anchor="t">
                <a:noAutofit/>
              </a:bodyPr>
              <a:lstStyle/>
              <a:p>
                <a:pPr marL="0" indent="0" algn="l" defTabSz="9144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578484853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p14="http://schemas.microsoft.com/office/powerpoint/2010/main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315" y="2004060"/>
            <a:ext cx="5209540" cy="1160145"/>
          </a:xfrm>
          <a:prstGeom prst="rect">
            <a:avLst/>
          </a:prstGeom>
        </p:spPr>
        <p:txBody>
          <a:bodyPr vert="horz" wrap="square" lIns="91440" tIns="91440" rIns="91440" bIns="91440" numCol="1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cap="none" dirty="0" smtClean="0">
                <a:latin typeface="아리따-돋움(TTF)-Bold" charset="0"/>
                <a:ea typeface="아리따-돋움(TTF)-Bold" charset="0"/>
              </a:rPr>
              <a:t>WEP보안 방식을 활용한    </a:t>
            </a:r>
            <a:br>
              <a:rPr lang="en-US" altLang="ko-KR" sz="3600" b="0" cap="none" dirty="0" smtClean="0">
                <a:latin typeface="아리따-돋움(TTF)-Bold" charset="0"/>
                <a:ea typeface="아리따-돋움(TTF)-Bold" charset="0"/>
              </a:rPr>
            </a:br>
            <a:r>
              <a:rPr lang="en-US" altLang="ko-KR" sz="3600" b="0" cap="none" dirty="0" smtClean="0">
                <a:latin typeface="아리따-돋움(TTF)-Bold" charset="0"/>
                <a:ea typeface="아리따-돋움(TTF)-Bold" charset="0"/>
              </a:rPr>
              <a:t>	           </a:t>
            </a:r>
            <a:r>
              <a:rPr lang="en-US" altLang="ko-KR" sz="3600" b="0" cap="none" dirty="0" err="1" smtClean="0">
                <a:latin typeface="아리따-돋움(TTF)-Bold" charset="0"/>
                <a:ea typeface="아리따-돋움(TTF)-Bold" charset="0"/>
              </a:rPr>
              <a:t>WiFi</a:t>
            </a:r>
            <a:r>
              <a:rPr lang="en-US" altLang="ko-KR" sz="3600" b="0" cap="none" dirty="0" smtClean="0">
                <a:latin typeface="아리따-돋움(TTF)-Bold" charset="0"/>
                <a:ea typeface="아리따-돋움(TTF)-Bold" charset="0"/>
              </a:rPr>
              <a:t> </a:t>
            </a:r>
            <a:r>
              <a:rPr lang="en-US" altLang="ko-KR" sz="3600" b="0" cap="none" dirty="0" err="1" smtClean="0">
                <a:latin typeface="아리따-돋움(TTF)-Bold" charset="0"/>
                <a:ea typeface="아리따-돋움(TTF)-Bold" charset="0"/>
              </a:rPr>
              <a:t>해킹</a:t>
            </a:r>
            <a:endParaRPr lang="ko-KR" altLang="en-US" sz="3600" b="0" cap="none" dirty="0" smtClean="0">
              <a:latin typeface="아리따-돋움(TTF)-Bold" charset="0"/>
              <a:ea typeface="아리따-돋움(TTF)-Bold" charset="0"/>
            </a:endParaRPr>
          </a:p>
        </p:txBody>
      </p:sp>
      <p:grpSp>
        <p:nvGrpSpPr>
          <p:cNvPr id="62" name="Shape 62"/>
          <p:cNvGrpSpPr/>
          <p:nvPr/>
        </p:nvGrpSpPr>
        <p:grpSpPr>
          <a:xfrm>
            <a:off x="1299210" y="3511550"/>
            <a:ext cx="215900" cy="342265"/>
            <a:chOff x="1299210" y="3511550"/>
            <a:chExt cx="215900" cy="342265"/>
          </a:xfrm>
        </p:grpSpPr>
        <p:sp>
          <p:nvSpPr>
            <p:cNvPr id="63" name="Shape 63"/>
            <p:cNvSpPr/>
            <p:nvPr/>
          </p:nvSpPr>
          <p:spPr>
            <a:xfrm>
              <a:off x="1363980" y="3810000"/>
              <a:ext cx="85725" cy="190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363980" y="3790315"/>
              <a:ext cx="85725" cy="190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363980" y="3828415"/>
              <a:ext cx="85725" cy="25400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355090" y="3629660"/>
              <a:ext cx="29845" cy="14033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299210" y="3511550"/>
              <a:ext cx="215900" cy="25844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429385" y="3629660"/>
              <a:ext cx="29845" cy="14033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369060" y="3624580"/>
              <a:ext cx="75565" cy="1651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63980" y="3771900"/>
              <a:ext cx="85725" cy="0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텍스트 개체 틀 70"/>
          <p:cNvSpPr txBox="1">
            <a:spLocks noGrp="1"/>
          </p:cNvSpPr>
          <p:nvPr>
            <p:ph type="ctrTitle" idx="1"/>
          </p:nvPr>
        </p:nvSpPr>
        <p:spPr>
          <a:xfrm>
            <a:off x="6140450" y="3673475"/>
            <a:ext cx="2383155" cy="1241425"/>
          </a:xfrm>
          <a:prstGeom prst="rect">
            <a:avLst/>
          </a:prstGeom>
        </p:spPr>
        <p:txBody>
          <a:bodyPr vert="horz" wrap="square" lIns="91440" tIns="91440" rIns="91440" bIns="91440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서울한강체 M" charset="0"/>
                <a:ea typeface="서울한강체 M" charset="0"/>
              </a:rPr>
              <a:t>91714222 이승혁</a:t>
            </a:r>
            <a:br>
              <a:rPr lang="en-US" altLang="ko-KR" sz="2400" b="0" cap="none" dirty="0" smtClean="0">
                <a:latin typeface="서울한강체 M" charset="0"/>
                <a:ea typeface="서울한강체 M" charset="0"/>
              </a:rPr>
            </a:br>
            <a:r>
              <a:rPr lang="en-US" altLang="ko-KR" sz="2400" b="0" cap="none" dirty="0" smtClean="0">
                <a:latin typeface="서울한강체 M" charset="0"/>
                <a:ea typeface="서울한강체 M" charset="0"/>
              </a:rPr>
              <a:t>91714313 정재훈</a:t>
            </a:r>
            <a:br>
              <a:rPr lang="en-US" altLang="ko-KR" sz="2400" b="0" cap="none" dirty="0" smtClean="0">
                <a:latin typeface="서울한강체 M" charset="0"/>
                <a:ea typeface="서울한강체 M" charset="0"/>
              </a:rPr>
            </a:br>
            <a:r>
              <a:rPr lang="en-US" altLang="ko-KR" sz="2400" b="0" cap="none" dirty="0" smtClean="0">
                <a:latin typeface="서울한강체 M" charset="0"/>
                <a:ea typeface="서울한강체 M" charset="0"/>
              </a:rPr>
              <a:t>91714337 한수연</a:t>
            </a:r>
            <a:endParaRPr lang="ko-KR" altLang="en-US" sz="2400" b="0" cap="none" dirty="0" smtClean="0">
              <a:latin typeface="서울한강체 M" charset="0"/>
              <a:ea typeface="서울한강체 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RC4 알고리즘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2986"/>
          <a:stretch>
            <a:fillRect/>
          </a:stretch>
        </p:blipFill>
        <p:spPr>
          <a:xfrm>
            <a:off x="2233959" y="1407062"/>
            <a:ext cx="4572577" cy="32644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RC4 </a:t>
            </a:r>
            <a:r>
              <a:rPr lang="en-US" altLang="ko-KR" sz="2400" b="0" cap="none" dirty="0" err="1" smtClean="0">
                <a:latin typeface="Rix미니버스D R" charset="0"/>
                <a:ea typeface="Rix미니버스D R" charset="0"/>
              </a:rPr>
              <a:t>알고리즘</a:t>
            </a: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  C </a:t>
            </a:r>
            <a:r>
              <a:rPr lang="ko-KR" altLang="en-US" sz="2400" b="0" cap="none" dirty="0" smtClean="0">
                <a:latin typeface="Rix미니버스D R" charset="0"/>
                <a:ea typeface="Rix미니버스D R" charset="0"/>
              </a:rPr>
              <a:t>소스 코드</a:t>
            </a: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 descr="C:/Users/Seunghyuk/AppData/Roaming/PolarisOffice/ETemp/4592_19107680/fImage161391808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 b="8453"/>
          <a:stretch>
            <a:fillRect/>
          </a:stretch>
        </p:blipFill>
        <p:spPr>
          <a:xfrm>
            <a:off x="948690" y="1418590"/>
            <a:ext cx="7243445" cy="310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RC4 알고리즘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" y="2162175"/>
            <a:ext cx="3001010" cy="2375535"/>
          </a:xfrm>
          <a:prstGeom prst="rect">
            <a:avLst/>
          </a:prstGeom>
          <a:noFill/>
        </p:spPr>
      </p:pic>
      <p:pic>
        <p:nvPicPr>
          <p:cNvPr id="118" name="그림 1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75" y="2162175"/>
            <a:ext cx="3143885" cy="2381885"/>
          </a:xfrm>
          <a:prstGeom prst="rect">
            <a:avLst/>
          </a:prstGeom>
          <a:noFill/>
        </p:spPr>
      </p:pic>
      <p:sp>
        <p:nvSpPr>
          <p:cNvPr id="119" name="텍스트 상자 118"/>
          <p:cNvSpPr txBox="1">
            <a:spLocks/>
          </p:cNvSpPr>
          <p:nvPr/>
        </p:nvSpPr>
        <p:spPr>
          <a:xfrm>
            <a:off x="1614170" y="1529715"/>
            <a:ext cx="1548765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키 </a:t>
            </a:r>
            <a:r>
              <a:rPr lang="en-US" altLang="ko-KR" sz="2400" b="0" cap="none" dirty="0" err="1" smtClean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스트림</a:t>
            </a:r>
            <a:endParaRPr lang="ko-KR" altLang="en-US" sz="2400" b="0" cap="none" dirty="0" smtClean="0">
              <a:solidFill>
                <a:schemeClr val="tx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120" name="텍스트 상자 119"/>
          <p:cNvSpPr txBox="1">
            <a:spLocks/>
          </p:cNvSpPr>
          <p:nvPr/>
        </p:nvSpPr>
        <p:spPr>
          <a:xfrm>
            <a:off x="6090285" y="1529715"/>
            <a:ext cx="1985010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스케줄링</a:t>
            </a:r>
            <a:endParaRPr lang="ko-KR" altLang="en-US" sz="2400" b="0" cap="none" dirty="0" smtClean="0">
              <a:solidFill>
                <a:schemeClr val="tx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4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80485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RC4 알고리즘 출력 결과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 descr="C:/Users/Seunghyuk/AppData/Roaming/PolarisOffice/ETemp/4592_19107680/fImage78421810846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9"/>
          <a:stretch>
            <a:fillRect/>
          </a:stretch>
        </p:blipFill>
        <p:spPr>
          <a:xfrm>
            <a:off x="1347470" y="1886585"/>
            <a:ext cx="644906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텍스트 개체 틀 97"/>
          <p:cNvSpPr txBox="1">
            <a:spLocks noGrp="1"/>
          </p:cNvSpPr>
          <p:nvPr>
            <p:ph type="ctrTitle"/>
          </p:nvPr>
        </p:nvSpPr>
        <p:spPr>
          <a:xfrm>
            <a:off x="1842250" y="1446149"/>
            <a:ext cx="5074183" cy="1351915"/>
          </a:xfrm>
          <a:prstGeom prst="rect">
            <a:avLst/>
          </a:prstGeom>
        </p:spPr>
        <p:txBody>
          <a:bodyPr vert="horz" wrap="square" lIns="91440" tIns="91440" rIns="91440" bIns="91440" numCol="1" anchor="b">
            <a:noAutofit/>
          </a:bodyPr>
          <a:lstStyle/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900" b="0" cap="none" dirty="0" smtClean="0">
                <a:solidFill>
                  <a:schemeClr val="dk1"/>
                </a:solidFill>
                <a:latin typeface="Rix미니버스D R" charset="0"/>
                <a:ea typeface="Rix미니버스D R" charset="0"/>
              </a:rPr>
              <a:t> Aircrack-ng을 이용한 무선 네트워크 해킹</a:t>
            </a:r>
            <a:endParaRPr lang="ko-KR" altLang="en-US" sz="1900" b="0" cap="none" dirty="0" smtClean="0">
              <a:latin typeface="Rix미니버스D R" charset="0"/>
              <a:ea typeface="Rix미니버스D R" charset="0"/>
            </a:endParaRPr>
          </a:p>
        </p:txBody>
      </p:sp>
      <p:sp>
        <p:nvSpPr>
          <p:cNvPr id="100" name="Shape 99"/>
          <p:cNvSpPr txBox="1">
            <a:spLocks/>
          </p:cNvSpPr>
          <p:nvPr/>
        </p:nvSpPr>
        <p:spPr>
          <a:xfrm>
            <a:off x="1124585" y="2292350"/>
            <a:ext cx="546100" cy="562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dk1"/>
                </a:solidFill>
                <a:latin typeface="Rix미니버스D R" charset="0"/>
                <a:ea typeface="Rix미니버스D R" charset="0"/>
              </a:rPr>
              <a:t>3</a:t>
            </a:r>
            <a:endParaRPr lang="ko-KR" altLang="en-US" sz="2400" b="0" cap="none" dirty="0" smtClean="0">
              <a:solidFill>
                <a:schemeClr val="dk1"/>
              </a:solidFill>
              <a:latin typeface="Rix미니버스D R" charset="0"/>
              <a:ea typeface="Rix미니버스D 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81125" y="1799590"/>
            <a:ext cx="6810375" cy="3112770"/>
          </a:xfrm>
        </p:spPr>
        <p:txBody>
          <a:bodyPr vert="horz" wrap="square" lIns="91440" tIns="91440" rIns="91440" bIns="91440" numCol="1" anchor="t">
            <a:noAutofit/>
          </a:bodyPr>
          <a:lstStyle/>
          <a:p>
            <a:pPr eaLnBrk="0">
              <a:lnSpc>
                <a:spcPct val="150000"/>
              </a:lnSpc>
            </a:pPr>
            <a:r>
              <a:rPr lang="en-US" altLang="ko-KR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</a:t>
            </a:r>
            <a:r>
              <a:rPr lang="en-US" altLang="ko-KR" dirty="0" err="1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TamoSoft</a:t>
            </a:r>
            <a:r>
              <a:rPr lang="en-US" altLang="ko-KR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</a:t>
            </a:r>
            <a:r>
              <a:rPr lang="en-US" altLang="ko-KR" dirty="0" err="1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CommView</a:t>
            </a:r>
            <a:r>
              <a:rPr lang="en-US" altLang="ko-KR" dirty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for </a:t>
            </a:r>
            <a:r>
              <a:rPr lang="en-US" altLang="ko-KR" dirty="0" err="1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WiFi</a:t>
            </a:r>
            <a:r>
              <a:rPr lang="en-US" altLang="ko-KR" dirty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7.1</a:t>
            </a:r>
          </a:p>
          <a:p>
            <a:pPr eaLnBrk="0">
              <a:lnSpc>
                <a:spcPct val="150000"/>
              </a:lnSpc>
            </a:pP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eaLnBrk="0">
              <a:lnSpc>
                <a:spcPct val="150000"/>
              </a:lnSpc>
            </a:pPr>
            <a:r>
              <a:rPr lang="en-US" altLang="ko-KR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aircrack-ng-1.2-rc1-win</a:t>
            </a:r>
            <a:endParaRPr lang="ko-KR" altLang="en-US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grpSp>
        <p:nvGrpSpPr>
          <p:cNvPr id="4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5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6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7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8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10" name="텍스트 개체 틀 109"/>
          <p:cNvSpPr txBox="1">
            <a:spLocks noGrp="1"/>
          </p:cNvSpPr>
          <p:nvPr>
            <p:ph type="title"/>
          </p:nvPr>
        </p:nvSpPr>
        <p:spPr>
          <a:xfrm>
            <a:off x="1438910" y="922655"/>
            <a:ext cx="5165725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Essentials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0" y="2940368"/>
            <a:ext cx="2372360" cy="1154430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85" y="1117548"/>
            <a:ext cx="160782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80485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Process of Progress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8" name="텍스트 개체 틀 2"/>
          <p:cNvSpPr>
            <a:spLocks noGrp="1"/>
          </p:cNvSpPr>
          <p:nvPr>
            <p:ph type="body" idx="1"/>
          </p:nvPr>
        </p:nvSpPr>
        <p:spPr>
          <a:xfrm>
            <a:off x="528955" y="1579880"/>
            <a:ext cx="8240395" cy="3112770"/>
          </a:xfrm>
        </p:spPr>
        <p:txBody>
          <a:bodyPr vert="horz" wrap="square" lIns="91440" tIns="91440" rIns="91440" bIns="91440" numCol="1" anchor="t">
            <a:noAutofit/>
          </a:bodyPr>
          <a:lstStyle/>
          <a:p>
            <a:pPr marL="457200" indent="-457200" algn="l" defTabSz="914400" eaLnBrk="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+mj-lt"/>
              <a:buAutoNum type="arabicPeriod"/>
            </a:pPr>
            <a:r>
              <a:rPr lang="en-US" altLang="ko-KR" sz="2400" b="0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CommView for WiFi 를 이용한 무선 네트워크 패킷 캡쳐</a:t>
            </a: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457200" indent="-457200" algn="l" defTabSz="914400" eaLnBrk="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+mj-lt"/>
              <a:buAutoNum type="arabicPeriod" startAt="2"/>
            </a:pPr>
            <a:r>
              <a:rPr lang="en-US" altLang="ko-KR" sz="2400" b="0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캡쳐한 파일을 WireShark/TCP Dump Format으로 저장</a:t>
            </a: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457200" indent="-457200" algn="l" defTabSz="914400" eaLnBrk="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+mj-lt"/>
              <a:buAutoNum type="arabicPeriod" startAt="3"/>
            </a:pPr>
            <a:r>
              <a:rPr lang="en-US" altLang="ko-KR" sz="2400" b="0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Aircrack-ng 을 실행해서 WEP를 선택</a:t>
            </a: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457200" indent="-457200" algn="l" defTabSz="914400" eaLnBrk="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+mj-lt"/>
              <a:buAutoNum type="arabicPeriod" startAt="4"/>
            </a:pPr>
            <a:r>
              <a:rPr lang="en-US" altLang="ko-KR" sz="2400" b="0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저장했던 캡쳐한 파일을 선택 후 Launch</a:t>
            </a: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457200" indent="-457200" algn="l" defTabSz="914400" eaLnBrk="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+mj-lt"/>
              <a:buAutoNum type="arabicPeriod" startAt="5"/>
            </a:pPr>
            <a:endParaRPr lang="ko-KR" altLang="en-US" sz="24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6" y="1435696"/>
            <a:ext cx="5307387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2" y="1457296"/>
            <a:ext cx="5339077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1" y="1457296"/>
            <a:ext cx="5346698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/>
          </p:nvPr>
        </p:nvSpPr>
        <p:spPr>
          <a:xfrm>
            <a:off x="2371725" y="2231390"/>
            <a:ext cx="5024120" cy="7874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t">
            <a:noAutofit/>
          </a:bodyPr>
          <a:lstStyle/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WEP 보안</a:t>
            </a: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0" indent="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-인증 과정</a:t>
            </a: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0" indent="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-구조</a:t>
            </a: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2. RC4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알고리즘</a:t>
            </a: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설명</a:t>
            </a: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3.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Aircrack-ng을</a:t>
            </a: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이용한</a:t>
            </a: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무선</a:t>
            </a: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네트워크</a:t>
            </a:r>
            <a:r>
              <a:rPr lang="en-US" altLang="ko-KR" sz="1800" b="0" cap="none" dirty="0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 </a:t>
            </a:r>
            <a:r>
              <a:rPr lang="en-US" altLang="ko-KR" sz="1800" b="0" cap="none" dirty="0" err="1" smtClean="0">
                <a:solidFill>
                  <a:schemeClr val="dk1"/>
                </a:solidFill>
                <a:latin typeface="서울한강체 M" charset="0"/>
                <a:ea typeface="서울한강체 M" charset="0"/>
              </a:rPr>
              <a:t>해킹</a:t>
            </a: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서울한강체 M" charset="0"/>
              <a:ea typeface="서울한강체 M" charset="0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6350" y="1428750"/>
            <a:ext cx="23971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2371725" y="816610"/>
            <a:ext cx="4908550" cy="1160145"/>
          </a:xfrm>
          <a:prstGeom prst="rect">
            <a:avLst/>
          </a:prstGeom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dirty="0" smtClean="0">
                <a:latin typeface="아리따-돋움(TTF)-Bold" charset="0"/>
                <a:ea typeface="아리따-돋움(TTF)-Bold" charset="0"/>
              </a:rPr>
              <a:t>목차</a:t>
            </a:r>
            <a:endParaRPr lang="ko-KR" altLang="en-US" sz="6000" b="0" cap="none" dirty="0" smtClean="0">
              <a:latin typeface="아리따-돋움(TTF)-Bold" charset="0"/>
              <a:ea typeface="아리따-돋움(TTF)-Bold" charset="0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4738370" y="1428750"/>
            <a:ext cx="440563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97752" r="81641" b="129"/>
          <a:stretch/>
        </p:blipFill>
        <p:spPr>
          <a:xfrm>
            <a:off x="2025805" y="2443439"/>
            <a:ext cx="4790180" cy="9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1408030"/>
            <a:ext cx="6245475" cy="33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CommView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 for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WiFi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80590" r="81416" b="7272"/>
          <a:stretch/>
        </p:blipFill>
        <p:spPr>
          <a:xfrm>
            <a:off x="1792799" y="2016000"/>
            <a:ext cx="6282979" cy="22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Aircrack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-ng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04" y="1505358"/>
            <a:ext cx="5100992" cy="3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Aircrack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-ng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1779270"/>
            <a:ext cx="71094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276074" y="908255"/>
            <a:ext cx="4695387" cy="4375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How to use </a:t>
            </a:r>
            <a:r>
              <a:rPr lang="en-US" altLang="ko-KR" sz="2400" b="0" dirty="0" err="1" smtClean="0">
                <a:latin typeface="Rix미니버스D R" charset="0"/>
                <a:ea typeface="Rix미니버스D R" charset="0"/>
              </a:rPr>
              <a:t>Aircrack</a:t>
            </a:r>
            <a:r>
              <a:rPr lang="en-US" altLang="ko-KR" sz="2400" b="0" dirty="0" smtClean="0">
                <a:latin typeface="Rix미니버스D R" charset="0"/>
                <a:ea typeface="Rix미니버스D R" charset="0"/>
              </a:rPr>
              <a:t>-ng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900" cy="215900"/>
            <a:chOff x="916305" y="1019810"/>
            <a:chExt cx="215900" cy="215900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3345" cy="93345"/>
            </a:xfrm>
            <a:custGeom>
              <a:avLst/>
              <a:gdLst>
                <a:gd name="TX0" fmla="*/ 5992 w 7529"/>
                <a:gd name="TY0" fmla="*/ 0 h 7528"/>
                <a:gd name="TX1" fmla="*/ 537 w 7529"/>
                <a:gd name="TY1" fmla="*/ 6430 h 7528"/>
                <a:gd name="TX2" fmla="*/ 1 w 7529"/>
                <a:gd name="TY2" fmla="*/ 7526 h 7528"/>
                <a:gd name="TX3" fmla="*/ 1097 w 7529"/>
                <a:gd name="TY3" fmla="*/ 6990 h 7528"/>
                <a:gd name="TX4" fmla="*/ 7526 w 7529"/>
                <a:gd name="TY4" fmla="*/ 1534 h 7528"/>
                <a:gd name="TX5" fmla="*/ 5992 w 7529"/>
                <a:gd name="TY5" fmla="*/ 0 h 7528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9" h="7528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995" cy="86995"/>
            </a:xfrm>
            <a:custGeom>
              <a:avLst/>
              <a:gdLst>
                <a:gd name="TX0" fmla="*/ 268 w 7041"/>
                <a:gd name="TY0" fmla="*/ 2704 h 7042"/>
                <a:gd name="TX1" fmla="*/ 4336 w 7041"/>
                <a:gd name="TY1" fmla="*/ 6771 h 7042"/>
                <a:gd name="TX2" fmla="*/ 4336 w 7041"/>
                <a:gd name="TY2" fmla="*/ 6771 h 7042"/>
                <a:gd name="TX3" fmla="*/ 4336 w 7041"/>
                <a:gd name="TY3" fmla="*/ 6771 h 7042"/>
                <a:gd name="TX4" fmla="*/ 4652 w 7041"/>
                <a:gd name="TY4" fmla="*/ 6917 h 7042"/>
                <a:gd name="TX5" fmla="*/ 4993 w 7041"/>
                <a:gd name="TY5" fmla="*/ 7015 h 7042"/>
                <a:gd name="TX6" fmla="*/ 5310 w 7041"/>
                <a:gd name="TY6" fmla="*/ 7039 h 7042"/>
                <a:gd name="TX7" fmla="*/ 5651 w 7041"/>
                <a:gd name="TY7" fmla="*/ 7039 h 7042"/>
                <a:gd name="TX8" fmla="*/ 5992 w 7041"/>
                <a:gd name="TY8" fmla="*/ 6966 h 7042"/>
                <a:gd name="TX9" fmla="*/ 6308 w 7041"/>
                <a:gd name="TY9" fmla="*/ 6844 h 7042"/>
                <a:gd name="TX10" fmla="*/ 6454 w 7041"/>
                <a:gd name="TY10" fmla="*/ 6747 h 7042"/>
                <a:gd name="TX11" fmla="*/ 6601 w 7041"/>
                <a:gd name="TY11" fmla="*/ 6674 h 7042"/>
                <a:gd name="TX12" fmla="*/ 6747 w 7041"/>
                <a:gd name="TY12" fmla="*/ 6552 h 7042"/>
                <a:gd name="TX13" fmla="*/ 6893 w 7041"/>
                <a:gd name="TY13" fmla="*/ 6430 h 7042"/>
                <a:gd name="TX14" fmla="*/ 6893 w 7041"/>
                <a:gd name="TY14" fmla="*/ 6430 h 7042"/>
                <a:gd name="TX15" fmla="*/ 6942 w 7041"/>
                <a:gd name="TY15" fmla="*/ 6357 h 7042"/>
                <a:gd name="TX16" fmla="*/ 7015 w 7041"/>
                <a:gd name="TY16" fmla="*/ 6260 h 7042"/>
                <a:gd name="TX17" fmla="*/ 7039 w 7041"/>
                <a:gd name="TY17" fmla="*/ 6138 h 7042"/>
                <a:gd name="TX18" fmla="*/ 7039 w 7041"/>
                <a:gd name="TY18" fmla="*/ 6041 h 7042"/>
                <a:gd name="TX19" fmla="*/ 7039 w 7041"/>
                <a:gd name="TY19" fmla="*/ 6041 h 7042"/>
                <a:gd name="TX20" fmla="*/ 7039 w 7041"/>
                <a:gd name="TY20" fmla="*/ 5943 h 7042"/>
                <a:gd name="TX21" fmla="*/ 7015 w 7041"/>
                <a:gd name="TY21" fmla="*/ 5846 h 7042"/>
                <a:gd name="TX22" fmla="*/ 6942 w 7041"/>
                <a:gd name="TY22" fmla="*/ 5748 h 7042"/>
                <a:gd name="TX23" fmla="*/ 6893 w 7041"/>
                <a:gd name="TY23" fmla="*/ 5651 h 7042"/>
                <a:gd name="TX24" fmla="*/ 1389 w 7041"/>
                <a:gd name="TY24" fmla="*/ 147 h 7042"/>
                <a:gd name="TX25" fmla="*/ 1389 w 7041"/>
                <a:gd name="TY25" fmla="*/ 147 h 7042"/>
                <a:gd name="TX26" fmla="*/ 1291 w 7041"/>
                <a:gd name="TY26" fmla="*/ 98 h 7042"/>
                <a:gd name="TX27" fmla="*/ 1194 w 7041"/>
                <a:gd name="TY27" fmla="*/ 25 h 7042"/>
                <a:gd name="TX28" fmla="*/ 1096 w 7041"/>
                <a:gd name="TY28" fmla="*/ 0 h 7042"/>
                <a:gd name="TX29" fmla="*/ 999 w 7041"/>
                <a:gd name="TY29" fmla="*/ 0 h 7042"/>
                <a:gd name="TX30" fmla="*/ 999 w 7041"/>
                <a:gd name="TY30" fmla="*/ 0 h 7042"/>
                <a:gd name="TX31" fmla="*/ 902 w 7041"/>
                <a:gd name="TY31" fmla="*/ 0 h 7042"/>
                <a:gd name="TX32" fmla="*/ 780 w 7041"/>
                <a:gd name="TY32" fmla="*/ 25 h 7042"/>
                <a:gd name="TX33" fmla="*/ 682 w 7041"/>
                <a:gd name="TY33" fmla="*/ 98 h 7042"/>
                <a:gd name="TX34" fmla="*/ 609 w 7041"/>
                <a:gd name="TY34" fmla="*/ 147 h 7042"/>
                <a:gd name="TX35" fmla="*/ 609 w 7041"/>
                <a:gd name="TY35" fmla="*/ 147 h 7042"/>
                <a:gd name="TX36" fmla="*/ 487 w 7041"/>
                <a:gd name="TY36" fmla="*/ 293 h 7042"/>
                <a:gd name="TX37" fmla="*/ 366 w 7041"/>
                <a:gd name="TY37" fmla="*/ 439 h 7042"/>
                <a:gd name="TX38" fmla="*/ 293 w 7041"/>
                <a:gd name="TY38" fmla="*/ 585 h 7042"/>
                <a:gd name="TX39" fmla="*/ 195 w 7041"/>
                <a:gd name="TY39" fmla="*/ 731 h 7042"/>
                <a:gd name="TX40" fmla="*/ 73 w 7041"/>
                <a:gd name="TY40" fmla="*/ 1048 h 7042"/>
                <a:gd name="TX41" fmla="*/ 0 w 7041"/>
                <a:gd name="TY41" fmla="*/ 1389 h 7042"/>
                <a:gd name="TX42" fmla="*/ 0 w 7041"/>
                <a:gd name="TY42" fmla="*/ 1730 h 7042"/>
                <a:gd name="TX43" fmla="*/ 25 w 7041"/>
                <a:gd name="TY43" fmla="*/ 2046 h 7042"/>
                <a:gd name="TX44" fmla="*/ 122 w 7041"/>
                <a:gd name="TY44" fmla="*/ 2387 h 7042"/>
                <a:gd name="TX45" fmla="*/ 268 w 7041"/>
                <a:gd name="TY45" fmla="*/ 2704 h 7042"/>
                <a:gd name="TX46" fmla="*/ 268 w 7041"/>
                <a:gd name="TY46" fmla="*/ 2704 h 70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1" h="7042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9225" cy="149225"/>
            </a:xfrm>
            <a:custGeom>
              <a:avLst/>
              <a:gdLst>
                <a:gd name="TX0" fmla="*/ 8038 w 12132"/>
                <a:gd name="TY0" fmla="*/ 1 h 12132"/>
                <a:gd name="TX1" fmla="*/ 4872 w 12132"/>
                <a:gd name="TY1" fmla="*/ 3191 h 12132"/>
                <a:gd name="TX2" fmla="*/ 4872 w 12132"/>
                <a:gd name="TY2" fmla="*/ 3191 h 12132"/>
                <a:gd name="TX3" fmla="*/ 4628 w 12132"/>
                <a:gd name="TY3" fmla="*/ 3094 h 12132"/>
                <a:gd name="TX4" fmla="*/ 4385 w 12132"/>
                <a:gd name="TY4" fmla="*/ 2997 h 12132"/>
                <a:gd name="TX5" fmla="*/ 4092 w 12132"/>
                <a:gd name="TY5" fmla="*/ 2899 h 12132"/>
                <a:gd name="TX6" fmla="*/ 3800 w 12132"/>
                <a:gd name="TY6" fmla="*/ 2850 h 12132"/>
                <a:gd name="TX7" fmla="*/ 3484 w 12132"/>
                <a:gd name="TY7" fmla="*/ 2777 h 12132"/>
                <a:gd name="TX8" fmla="*/ 3167 w 12132"/>
                <a:gd name="TY8" fmla="*/ 2729 h 12132"/>
                <a:gd name="TX9" fmla="*/ 2850 w 12132"/>
                <a:gd name="TY9" fmla="*/ 2704 h 12132"/>
                <a:gd name="TX10" fmla="*/ 2534 w 12132"/>
                <a:gd name="TY10" fmla="*/ 2704 h 12132"/>
                <a:gd name="TX11" fmla="*/ 2534 w 12132"/>
                <a:gd name="TY11" fmla="*/ 2704 h 12132"/>
                <a:gd name="TX12" fmla="*/ 2241 w 12132"/>
                <a:gd name="TY12" fmla="*/ 2704 h 12132"/>
                <a:gd name="TX13" fmla="*/ 1949 w 12132"/>
                <a:gd name="TY13" fmla="*/ 2729 h 12132"/>
                <a:gd name="TX14" fmla="*/ 1633 w 12132"/>
                <a:gd name="TY14" fmla="*/ 2777 h 12132"/>
                <a:gd name="TX15" fmla="*/ 1316 w 12132"/>
                <a:gd name="TY15" fmla="*/ 2850 h 12132"/>
                <a:gd name="TX16" fmla="*/ 999 w 12132"/>
                <a:gd name="TY16" fmla="*/ 2972 h 12132"/>
                <a:gd name="TX17" fmla="*/ 707 w 12132"/>
                <a:gd name="TY17" fmla="*/ 3094 h 12132"/>
                <a:gd name="TX18" fmla="*/ 415 w 12132"/>
                <a:gd name="TY18" fmla="*/ 3289 h 12132"/>
                <a:gd name="TX19" fmla="*/ 147 w 12132"/>
                <a:gd name="TY19" fmla="*/ 3508 h 12132"/>
                <a:gd name="TX20" fmla="*/ 147 w 12132"/>
                <a:gd name="TY20" fmla="*/ 3508 h 12132"/>
                <a:gd name="TX21" fmla="*/ 74 w 12132"/>
                <a:gd name="TY21" fmla="*/ 3581 h 12132"/>
                <a:gd name="TX22" fmla="*/ 25 w 12132"/>
                <a:gd name="TY22" fmla="*/ 3678 h 12132"/>
                <a:gd name="TX23" fmla="*/ 1 w 12132"/>
                <a:gd name="TY23" fmla="*/ 3776 h 12132"/>
                <a:gd name="TX24" fmla="*/ 1 w 12132"/>
                <a:gd name="TY24" fmla="*/ 3898 h 12132"/>
                <a:gd name="TX25" fmla="*/ 1 w 12132"/>
                <a:gd name="TY25" fmla="*/ 3898 h 12132"/>
                <a:gd name="TX26" fmla="*/ 1 w 12132"/>
                <a:gd name="TY26" fmla="*/ 3995 h 12132"/>
                <a:gd name="TX27" fmla="*/ 25 w 12132"/>
                <a:gd name="TY27" fmla="*/ 4093 h 12132"/>
                <a:gd name="TX28" fmla="*/ 74 w 12132"/>
                <a:gd name="TY28" fmla="*/ 4190 h 12132"/>
                <a:gd name="TX29" fmla="*/ 147 w 12132"/>
                <a:gd name="TY29" fmla="*/ 4287 h 12132"/>
                <a:gd name="TX30" fmla="*/ 7843 w 12132"/>
                <a:gd name="TY30" fmla="*/ 11984 h 12132"/>
                <a:gd name="TX31" fmla="*/ 7843 w 12132"/>
                <a:gd name="TY31" fmla="*/ 11984 h 12132"/>
                <a:gd name="TX32" fmla="*/ 7941 w 12132"/>
                <a:gd name="TY32" fmla="*/ 12057 h 12132"/>
                <a:gd name="TX33" fmla="*/ 8038 w 12132"/>
                <a:gd name="TY33" fmla="*/ 12105 h 12132"/>
                <a:gd name="TX34" fmla="*/ 8135 w 12132"/>
                <a:gd name="TY34" fmla="*/ 12130 h 12132"/>
                <a:gd name="TX35" fmla="*/ 8233 w 12132"/>
                <a:gd name="TY35" fmla="*/ 12130 h 12132"/>
                <a:gd name="TX36" fmla="*/ 8233 w 12132"/>
                <a:gd name="TY36" fmla="*/ 12130 h 12132"/>
                <a:gd name="TX37" fmla="*/ 8355 w 12132"/>
                <a:gd name="TY37" fmla="*/ 12130 h 12132"/>
                <a:gd name="TX38" fmla="*/ 8452 w 12132"/>
                <a:gd name="TY38" fmla="*/ 12105 h 12132"/>
                <a:gd name="TX39" fmla="*/ 8549 w 12132"/>
                <a:gd name="TY39" fmla="*/ 12057 h 12132"/>
                <a:gd name="TX40" fmla="*/ 8622 w 12132"/>
                <a:gd name="TY40" fmla="*/ 11984 h 12132"/>
                <a:gd name="TX41" fmla="*/ 8622 w 12132"/>
                <a:gd name="TY41" fmla="*/ 11984 h 12132"/>
                <a:gd name="TX42" fmla="*/ 8842 w 12132"/>
                <a:gd name="TY42" fmla="*/ 11716 h 12132"/>
                <a:gd name="TX43" fmla="*/ 9036 w 12132"/>
                <a:gd name="TY43" fmla="*/ 11423 h 12132"/>
                <a:gd name="TX44" fmla="*/ 9158 w 12132"/>
                <a:gd name="TY44" fmla="*/ 11131 h 12132"/>
                <a:gd name="TX45" fmla="*/ 9280 w 12132"/>
                <a:gd name="TY45" fmla="*/ 10814 h 12132"/>
                <a:gd name="TX46" fmla="*/ 9353 w 12132"/>
                <a:gd name="TY46" fmla="*/ 10498 h 12132"/>
                <a:gd name="TX47" fmla="*/ 9402 w 12132"/>
                <a:gd name="TY47" fmla="*/ 10181 h 12132"/>
                <a:gd name="TX48" fmla="*/ 9426 w 12132"/>
                <a:gd name="TY48" fmla="*/ 9889 h 12132"/>
                <a:gd name="TX49" fmla="*/ 9426 w 12132"/>
                <a:gd name="TY49" fmla="*/ 9597 h 12132"/>
                <a:gd name="TX50" fmla="*/ 9426 w 12132"/>
                <a:gd name="TY50" fmla="*/ 9597 h 12132"/>
                <a:gd name="TX51" fmla="*/ 9426 w 12132"/>
                <a:gd name="TY51" fmla="*/ 9280 h 12132"/>
                <a:gd name="TX52" fmla="*/ 9402 w 12132"/>
                <a:gd name="TY52" fmla="*/ 8964 h 12132"/>
                <a:gd name="TX53" fmla="*/ 9353 w 12132"/>
                <a:gd name="TY53" fmla="*/ 8647 h 12132"/>
                <a:gd name="TX54" fmla="*/ 9280 w 12132"/>
                <a:gd name="TY54" fmla="*/ 8330 h 12132"/>
                <a:gd name="TX55" fmla="*/ 9231 w 12132"/>
                <a:gd name="TY55" fmla="*/ 8038 h 12132"/>
                <a:gd name="TX56" fmla="*/ 9134 w 12132"/>
                <a:gd name="TY56" fmla="*/ 7746 h 12132"/>
                <a:gd name="TX57" fmla="*/ 9036 w 12132"/>
                <a:gd name="TY57" fmla="*/ 7502 h 12132"/>
                <a:gd name="TX58" fmla="*/ 8939 w 12132"/>
                <a:gd name="TY58" fmla="*/ 7259 h 12132"/>
                <a:gd name="TX59" fmla="*/ 12130 w 12132"/>
                <a:gd name="TY59" fmla="*/ 4093 h 121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2" h="12132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5400" cy="25400"/>
            </a:xfrm>
            <a:custGeom>
              <a:avLst/>
              <a:gdLst>
                <a:gd name="TX0" fmla="*/ 1 w 2000"/>
                <a:gd name="TY0" fmla="*/ 1997 h 2000"/>
                <a:gd name="TX1" fmla="*/ 1998 w 2000"/>
                <a:gd name="TY1" fmla="*/ 0 h 20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2000" h="200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 b="44753"/>
          <a:stretch/>
        </p:blipFill>
        <p:spPr>
          <a:xfrm>
            <a:off x="916305" y="1996247"/>
            <a:ext cx="7550412" cy="21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725" y="2093595"/>
            <a:ext cx="5021580" cy="7848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서울한강체 M" panose="02020603020101020101" pitchFamily="18" charset="-127"/>
                <a:ea typeface="서울한강체 M" panose="02020603020101020101" pitchFamily="18" charset="-127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서울한강체 M" panose="02020603020101020101" pitchFamily="18" charset="-127"/>
                <a:ea typeface="서울한강체 M" panose="02020603020101020101" pitchFamily="18" charset="-127"/>
                <a:cs typeface="Lora"/>
                <a:sym typeface="Lora"/>
              </a:rPr>
              <a:t>questions</a:t>
            </a:r>
            <a:r>
              <a:rPr lang="en" sz="3600" b="1" i="1" dirty="0">
                <a:latin typeface="서울한강체 M" panose="02020603020101020101" pitchFamily="18" charset="-127"/>
                <a:ea typeface="서울한강체 M" panose="02020603020101020101" pitchFamily="18" charset="-127"/>
                <a:cs typeface="Lora"/>
                <a:sym typeface="Lora"/>
              </a:rPr>
              <a:t> </a:t>
            </a:r>
            <a:r>
              <a:rPr lang="en" sz="3600" b="1" i="1" dirty="0" smtClean="0">
                <a:latin typeface="서울한강체 M" panose="02020603020101020101" pitchFamily="18" charset="-127"/>
                <a:ea typeface="서울한강체 M" panose="02020603020101020101" pitchFamily="18" charset="-127"/>
                <a:cs typeface="Lora"/>
                <a:sym typeface="Lora"/>
              </a:rPr>
              <a:t>?</a:t>
            </a:r>
            <a:endParaRPr lang="en" sz="1800" dirty="0">
              <a:solidFill>
                <a:schemeClr val="dk1"/>
              </a:solidFill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350" y="1428750"/>
            <a:ext cx="23971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725" y="816610"/>
            <a:ext cx="4907915" cy="115951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latin typeface="Rix미니버스D R" panose="02000503000000000000" pitchFamily="2" charset="-127"/>
                <a:ea typeface="Rix미니버스D R" panose="02000503000000000000" pitchFamily="2" charset="-127"/>
              </a:rPr>
              <a:t>Thanks!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589905" y="1428750"/>
            <a:ext cx="355409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831850" y="859155"/>
            <a:ext cx="1139190" cy="113919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715" y="1190625"/>
            <a:ext cx="505460" cy="475615"/>
            <a:chOff x="1148715" y="1190625"/>
            <a:chExt cx="505460" cy="475615"/>
          </a:xfrm>
        </p:grpSpPr>
        <p:sp>
          <p:nvSpPr>
            <p:cNvPr id="381" name="Shape 381"/>
            <p:cNvSpPr/>
            <p:nvPr/>
          </p:nvSpPr>
          <p:spPr>
            <a:xfrm>
              <a:off x="1148715" y="1370965"/>
              <a:ext cx="120650" cy="26987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278255" y="1190625"/>
              <a:ext cx="376555" cy="47561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2475" y="1693545"/>
            <a:ext cx="3788410" cy="1160145"/>
          </a:xfrm>
          <a:prstGeom prst="rect">
            <a:avLst/>
          </a:prstGeom>
        </p:spPr>
        <p:txBody>
          <a:bodyPr vert="horz" wrap="square" lIns="91440" tIns="91440" rIns="91440" bIns="91440" numCol="1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cap="none" dirty="0" smtClean="0">
                <a:latin typeface="Rix미니버스D R" charset="0"/>
                <a:ea typeface="Rix미니버스D R" charset="0"/>
              </a:rPr>
              <a:t>WEP 보안</a:t>
            </a:r>
            <a:endParaRPr lang="ko-KR" altLang="en-US" sz="3000" b="0" cap="none" dirty="0" smtClean="0">
              <a:latin typeface="Rix미니버스D R" charset="0"/>
              <a:ea typeface="Rix미니버스D R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022475" y="2816225"/>
            <a:ext cx="5591810" cy="78549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Rix미니버스D R" charset="0"/>
                <a:ea typeface="Rix미니버스D R" charset="0"/>
              </a:rPr>
              <a:t>Wired Equivalent Privacy</a:t>
            </a:r>
            <a:endParaRPr lang="ko-KR" altLang="en-US" sz="1400" b="0" cap="none" dirty="0" smtClean="0">
              <a:latin typeface="Rix미니버스D R" charset="0"/>
              <a:ea typeface="Rix미니버스D R" charset="0"/>
            </a:endParaRPr>
          </a:p>
        </p:txBody>
      </p:sp>
      <p:sp>
        <p:nvSpPr>
          <p:cNvPr id="100" name="Shape 100"/>
          <p:cNvSpPr txBox="1">
            <a:spLocks/>
          </p:cNvSpPr>
          <p:nvPr/>
        </p:nvSpPr>
        <p:spPr>
          <a:xfrm>
            <a:off x="1124585" y="2292350"/>
            <a:ext cx="544830" cy="5613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dk1"/>
                </a:solidFill>
                <a:latin typeface="Rix미니버스D R" charset="0"/>
                <a:ea typeface="Rix미니버스D R" charset="0"/>
              </a:rPr>
              <a:t>1</a:t>
            </a:r>
            <a:endParaRPr lang="ko-KR" altLang="en-US" sz="2400" b="0" cap="none" dirty="0" smtClean="0">
              <a:solidFill>
                <a:schemeClr val="dk1"/>
              </a:solidFill>
              <a:latin typeface="Rix미니버스D R" charset="0"/>
              <a:ea typeface="Rix미니버스D 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WEP 보안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07" y="1302501"/>
            <a:ext cx="5887027" cy="33932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WEP 보안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67" y="1615268"/>
            <a:ext cx="5724446" cy="2601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텍스트 개체 틀 109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WEP 보안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grpSp>
        <p:nvGrpSpPr>
          <p:cNvPr id="112" name="Shape 111"/>
          <p:cNvGrpSpPr/>
          <p:nvPr/>
        </p:nvGrpSpPr>
        <p:grpSpPr>
          <a:xfrm>
            <a:off x="916305" y="1019810"/>
            <a:ext cx="215265" cy="215265"/>
            <a:chOff x="916305" y="1019810"/>
            <a:chExt cx="215265" cy="215265"/>
          </a:xfrm>
        </p:grpSpPr>
        <p:sp>
          <p:nvSpPr>
            <p:cNvPr id="113" name="Shape 112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3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4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5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8"/>
          <a:stretch>
            <a:fillRect/>
          </a:stretch>
        </p:blipFill>
        <p:spPr>
          <a:xfrm>
            <a:off x="1508356" y="1511155"/>
            <a:ext cx="6240318" cy="28800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r="1857" b="8662"/>
          <a:stretch>
            <a:fillRect/>
          </a:stretch>
        </p:blipFill>
        <p:spPr>
          <a:xfrm>
            <a:off x="5128260" y="645795"/>
            <a:ext cx="3533140" cy="3408680"/>
          </a:xfrm>
          <a:prstGeom prst="rect">
            <a:avLst/>
          </a:prstGeom>
          <a:noFill/>
        </p:spPr>
      </p:pic>
      <p:sp>
        <p:nvSpPr>
          <p:cNvPr id="107" name="텍스트 상자 106"/>
          <p:cNvSpPr txBox="1">
            <a:spLocks/>
          </p:cNvSpPr>
          <p:nvPr/>
        </p:nvSpPr>
        <p:spPr>
          <a:xfrm>
            <a:off x="671195" y="992505"/>
            <a:ext cx="4572635" cy="36957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WEP 인증 과정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8" name="텍스트 개체 틀 107"/>
          <p:cNvSpPr txBox="1">
            <a:spLocks noGrp="1"/>
          </p:cNvSpPr>
          <p:nvPr>
            <p:ph type="body" idx="1"/>
          </p:nvPr>
        </p:nvSpPr>
        <p:spPr>
          <a:xfrm>
            <a:off x="0" y="2488565"/>
            <a:ext cx="4935855" cy="8216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b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i="1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i="1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RC4암호화 알고리즘 사용</a:t>
            </a:r>
            <a:endParaRPr lang="ko-KR" altLang="en-US" sz="1800" b="0" i="1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i="1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64비트→40비트 / 128비트→104비트</a:t>
            </a:r>
            <a:endParaRPr lang="ko-KR" altLang="en-US" sz="1800" b="0" i="1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i="1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RC4 키와 24비트의 </a:t>
            </a:r>
            <a:endParaRPr lang="ko-KR" altLang="en-US" sz="1800" b="0" i="1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i="1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IV(Intial Vector)사용</a:t>
            </a:r>
            <a:endParaRPr lang="ko-KR" altLang="en-US" sz="1800" b="0" i="1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125" y="922655"/>
            <a:ext cx="3879850" cy="4368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Rix미니버스D R" charset="0"/>
                <a:ea typeface="Rix미니버스D R" charset="0"/>
              </a:rPr>
              <a:t>WEP 구조</a:t>
            </a:r>
            <a:endParaRPr lang="ko-KR" altLang="en-US" sz="2400" b="0" cap="none" dirty="0" smtClean="0">
              <a:latin typeface="Rix미니버스D R" charset="0"/>
              <a:ea typeface="Rix미니버스D R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87400" y="4025900"/>
            <a:ext cx="7492365" cy="6559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numCol="1" anchor="t">
            <a:noAutofit/>
          </a:bodyPr>
          <a:lstStyle/>
          <a:p>
            <a:pPr marL="457200" indent="-22860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Char char="◉"/>
            </a:pPr>
            <a:r>
              <a:rPr lang="en-US" altLang="ko-KR" sz="1900" b="0" cap="none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(평문 + checksum)       (Key + IV + RC4) = encrypted packet</a:t>
            </a:r>
            <a:endParaRPr lang="ko-KR" altLang="en-US" sz="1900" b="0" cap="none" dirty="0" smtClean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305" y="1019810"/>
            <a:ext cx="214630" cy="214630"/>
            <a:chOff x="916305" y="1019810"/>
            <a:chExt cx="214630" cy="214630"/>
          </a:xfrm>
        </p:grpSpPr>
        <p:sp>
          <p:nvSpPr>
            <p:cNvPr id="113" name="Shape 113"/>
            <p:cNvSpPr>
              <a:spLocks/>
            </p:cNvSpPr>
            <p:nvPr/>
          </p:nvSpPr>
          <p:spPr>
            <a:xfrm>
              <a:off x="916305" y="1142365"/>
              <a:ext cx="92710" cy="92710"/>
            </a:xfrm>
            <a:custGeom>
              <a:avLst/>
              <a:gdLst>
                <a:gd name="TX0" fmla="*/ 5992 w 7528"/>
                <a:gd name="TY0" fmla="*/ 0 h 7527"/>
                <a:gd name="TX1" fmla="*/ 537 w 7528"/>
                <a:gd name="TY1" fmla="*/ 6430 h 7527"/>
                <a:gd name="TX2" fmla="*/ 1 w 7528"/>
                <a:gd name="TY2" fmla="*/ 7526 h 7527"/>
                <a:gd name="TX3" fmla="*/ 1097 w 7528"/>
                <a:gd name="TY3" fmla="*/ 6990 h 7527"/>
                <a:gd name="TX4" fmla="*/ 7526 w 7528"/>
                <a:gd name="TY4" fmla="*/ 1534 h 7527"/>
                <a:gd name="TX5" fmla="*/ 5992 w 7528"/>
                <a:gd name="TY5" fmla="*/ 0 h 7527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7528" h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numCol="1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4" name="Shape 114"/>
            <p:cNvSpPr>
              <a:spLocks/>
            </p:cNvSpPr>
            <p:nvPr/>
          </p:nvSpPr>
          <p:spPr>
            <a:xfrm>
              <a:off x="1045210" y="1019810"/>
              <a:ext cx="86360" cy="86360"/>
            </a:xfrm>
            <a:custGeom>
              <a:avLst/>
              <a:gdLst>
                <a:gd name="TX0" fmla="*/ 268 w 7040"/>
                <a:gd name="TY0" fmla="*/ 2704 h 7041"/>
                <a:gd name="TX1" fmla="*/ 4336 w 7040"/>
                <a:gd name="TY1" fmla="*/ 6771 h 7041"/>
                <a:gd name="TX2" fmla="*/ 4336 w 7040"/>
                <a:gd name="TY2" fmla="*/ 6771 h 7041"/>
                <a:gd name="TX3" fmla="*/ 4336 w 7040"/>
                <a:gd name="TY3" fmla="*/ 6771 h 7041"/>
                <a:gd name="TX4" fmla="*/ 4652 w 7040"/>
                <a:gd name="TY4" fmla="*/ 6917 h 7041"/>
                <a:gd name="TX5" fmla="*/ 4993 w 7040"/>
                <a:gd name="TY5" fmla="*/ 7015 h 7041"/>
                <a:gd name="TX6" fmla="*/ 5310 w 7040"/>
                <a:gd name="TY6" fmla="*/ 7039 h 7041"/>
                <a:gd name="TX7" fmla="*/ 5651 w 7040"/>
                <a:gd name="TY7" fmla="*/ 7039 h 7041"/>
                <a:gd name="TX8" fmla="*/ 5992 w 7040"/>
                <a:gd name="TY8" fmla="*/ 6966 h 7041"/>
                <a:gd name="TX9" fmla="*/ 6308 w 7040"/>
                <a:gd name="TY9" fmla="*/ 6844 h 7041"/>
                <a:gd name="TX10" fmla="*/ 6454 w 7040"/>
                <a:gd name="TY10" fmla="*/ 6747 h 7041"/>
                <a:gd name="TX11" fmla="*/ 6601 w 7040"/>
                <a:gd name="TY11" fmla="*/ 6674 h 7041"/>
                <a:gd name="TX12" fmla="*/ 6747 w 7040"/>
                <a:gd name="TY12" fmla="*/ 6552 h 7041"/>
                <a:gd name="TX13" fmla="*/ 6893 w 7040"/>
                <a:gd name="TY13" fmla="*/ 6430 h 7041"/>
                <a:gd name="TX14" fmla="*/ 6893 w 7040"/>
                <a:gd name="TY14" fmla="*/ 6430 h 7041"/>
                <a:gd name="TX15" fmla="*/ 6942 w 7040"/>
                <a:gd name="TY15" fmla="*/ 6357 h 7041"/>
                <a:gd name="TX16" fmla="*/ 7015 w 7040"/>
                <a:gd name="TY16" fmla="*/ 6260 h 7041"/>
                <a:gd name="TX17" fmla="*/ 7039 w 7040"/>
                <a:gd name="TY17" fmla="*/ 6138 h 7041"/>
                <a:gd name="TX18" fmla="*/ 7039 w 7040"/>
                <a:gd name="TY18" fmla="*/ 6041 h 7041"/>
                <a:gd name="TX19" fmla="*/ 7039 w 7040"/>
                <a:gd name="TY19" fmla="*/ 6041 h 7041"/>
                <a:gd name="TX20" fmla="*/ 7039 w 7040"/>
                <a:gd name="TY20" fmla="*/ 5943 h 7041"/>
                <a:gd name="TX21" fmla="*/ 7015 w 7040"/>
                <a:gd name="TY21" fmla="*/ 5846 h 7041"/>
                <a:gd name="TX22" fmla="*/ 6942 w 7040"/>
                <a:gd name="TY22" fmla="*/ 5748 h 7041"/>
                <a:gd name="TX23" fmla="*/ 6893 w 7040"/>
                <a:gd name="TY23" fmla="*/ 5651 h 7041"/>
                <a:gd name="TX24" fmla="*/ 1389 w 7040"/>
                <a:gd name="TY24" fmla="*/ 147 h 7041"/>
                <a:gd name="TX25" fmla="*/ 1389 w 7040"/>
                <a:gd name="TY25" fmla="*/ 147 h 7041"/>
                <a:gd name="TX26" fmla="*/ 1291 w 7040"/>
                <a:gd name="TY26" fmla="*/ 98 h 7041"/>
                <a:gd name="TX27" fmla="*/ 1194 w 7040"/>
                <a:gd name="TY27" fmla="*/ 25 h 7041"/>
                <a:gd name="TX28" fmla="*/ 1096 w 7040"/>
                <a:gd name="TY28" fmla="*/ 0 h 7041"/>
                <a:gd name="TX29" fmla="*/ 999 w 7040"/>
                <a:gd name="TY29" fmla="*/ 0 h 7041"/>
                <a:gd name="TX30" fmla="*/ 999 w 7040"/>
                <a:gd name="TY30" fmla="*/ 0 h 7041"/>
                <a:gd name="TX31" fmla="*/ 902 w 7040"/>
                <a:gd name="TY31" fmla="*/ 0 h 7041"/>
                <a:gd name="TX32" fmla="*/ 780 w 7040"/>
                <a:gd name="TY32" fmla="*/ 25 h 7041"/>
                <a:gd name="TX33" fmla="*/ 682 w 7040"/>
                <a:gd name="TY33" fmla="*/ 98 h 7041"/>
                <a:gd name="TX34" fmla="*/ 609 w 7040"/>
                <a:gd name="TY34" fmla="*/ 147 h 7041"/>
                <a:gd name="TX35" fmla="*/ 609 w 7040"/>
                <a:gd name="TY35" fmla="*/ 147 h 7041"/>
                <a:gd name="TX36" fmla="*/ 487 w 7040"/>
                <a:gd name="TY36" fmla="*/ 293 h 7041"/>
                <a:gd name="TX37" fmla="*/ 366 w 7040"/>
                <a:gd name="TY37" fmla="*/ 439 h 7041"/>
                <a:gd name="TX38" fmla="*/ 293 w 7040"/>
                <a:gd name="TY38" fmla="*/ 585 h 7041"/>
                <a:gd name="TX39" fmla="*/ 195 w 7040"/>
                <a:gd name="TY39" fmla="*/ 731 h 7041"/>
                <a:gd name="TX40" fmla="*/ 73 w 7040"/>
                <a:gd name="TY40" fmla="*/ 1048 h 7041"/>
                <a:gd name="TX41" fmla="*/ 0 w 7040"/>
                <a:gd name="TY41" fmla="*/ 1389 h 7041"/>
                <a:gd name="TX42" fmla="*/ 0 w 7040"/>
                <a:gd name="TY42" fmla="*/ 1730 h 7041"/>
                <a:gd name="TX43" fmla="*/ 25 w 7040"/>
                <a:gd name="TY43" fmla="*/ 2046 h 7041"/>
                <a:gd name="TX44" fmla="*/ 122 w 7040"/>
                <a:gd name="TY44" fmla="*/ 2387 h 7041"/>
                <a:gd name="TX45" fmla="*/ 268 w 7040"/>
                <a:gd name="TY45" fmla="*/ 2704 h 7041"/>
                <a:gd name="TX46" fmla="*/ 268 w 7040"/>
                <a:gd name="TY46" fmla="*/ 2704 h 704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</a:cxnLst>
              <a:rect l="l" t="t" r="r" b="b"/>
              <a:pathLst>
                <a:path w="7040" h="7041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numCol="1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5" name="Shape 115"/>
            <p:cNvSpPr>
              <a:spLocks/>
            </p:cNvSpPr>
            <p:nvPr/>
          </p:nvSpPr>
          <p:spPr>
            <a:xfrm>
              <a:off x="949960" y="1052830"/>
              <a:ext cx="148590" cy="148590"/>
            </a:xfrm>
            <a:custGeom>
              <a:avLst/>
              <a:gdLst>
                <a:gd name="TX0" fmla="*/ 8038 w 12131"/>
                <a:gd name="TY0" fmla="*/ 1 h 12131"/>
                <a:gd name="TX1" fmla="*/ 4872 w 12131"/>
                <a:gd name="TY1" fmla="*/ 3191 h 12131"/>
                <a:gd name="TX2" fmla="*/ 4872 w 12131"/>
                <a:gd name="TY2" fmla="*/ 3191 h 12131"/>
                <a:gd name="TX3" fmla="*/ 4628 w 12131"/>
                <a:gd name="TY3" fmla="*/ 3094 h 12131"/>
                <a:gd name="TX4" fmla="*/ 4385 w 12131"/>
                <a:gd name="TY4" fmla="*/ 2997 h 12131"/>
                <a:gd name="TX5" fmla="*/ 4092 w 12131"/>
                <a:gd name="TY5" fmla="*/ 2899 h 12131"/>
                <a:gd name="TX6" fmla="*/ 3800 w 12131"/>
                <a:gd name="TY6" fmla="*/ 2850 h 12131"/>
                <a:gd name="TX7" fmla="*/ 3484 w 12131"/>
                <a:gd name="TY7" fmla="*/ 2777 h 12131"/>
                <a:gd name="TX8" fmla="*/ 3167 w 12131"/>
                <a:gd name="TY8" fmla="*/ 2729 h 12131"/>
                <a:gd name="TX9" fmla="*/ 2850 w 12131"/>
                <a:gd name="TY9" fmla="*/ 2704 h 12131"/>
                <a:gd name="TX10" fmla="*/ 2534 w 12131"/>
                <a:gd name="TY10" fmla="*/ 2704 h 12131"/>
                <a:gd name="TX11" fmla="*/ 2534 w 12131"/>
                <a:gd name="TY11" fmla="*/ 2704 h 12131"/>
                <a:gd name="TX12" fmla="*/ 2241 w 12131"/>
                <a:gd name="TY12" fmla="*/ 2704 h 12131"/>
                <a:gd name="TX13" fmla="*/ 1949 w 12131"/>
                <a:gd name="TY13" fmla="*/ 2729 h 12131"/>
                <a:gd name="TX14" fmla="*/ 1633 w 12131"/>
                <a:gd name="TY14" fmla="*/ 2777 h 12131"/>
                <a:gd name="TX15" fmla="*/ 1316 w 12131"/>
                <a:gd name="TY15" fmla="*/ 2850 h 12131"/>
                <a:gd name="TX16" fmla="*/ 999 w 12131"/>
                <a:gd name="TY16" fmla="*/ 2972 h 12131"/>
                <a:gd name="TX17" fmla="*/ 707 w 12131"/>
                <a:gd name="TY17" fmla="*/ 3094 h 12131"/>
                <a:gd name="TX18" fmla="*/ 415 w 12131"/>
                <a:gd name="TY18" fmla="*/ 3289 h 12131"/>
                <a:gd name="TX19" fmla="*/ 147 w 12131"/>
                <a:gd name="TY19" fmla="*/ 3508 h 12131"/>
                <a:gd name="TX20" fmla="*/ 147 w 12131"/>
                <a:gd name="TY20" fmla="*/ 3508 h 12131"/>
                <a:gd name="TX21" fmla="*/ 74 w 12131"/>
                <a:gd name="TY21" fmla="*/ 3581 h 12131"/>
                <a:gd name="TX22" fmla="*/ 25 w 12131"/>
                <a:gd name="TY22" fmla="*/ 3678 h 12131"/>
                <a:gd name="TX23" fmla="*/ 1 w 12131"/>
                <a:gd name="TY23" fmla="*/ 3776 h 12131"/>
                <a:gd name="TX24" fmla="*/ 1 w 12131"/>
                <a:gd name="TY24" fmla="*/ 3898 h 12131"/>
                <a:gd name="TX25" fmla="*/ 1 w 12131"/>
                <a:gd name="TY25" fmla="*/ 3898 h 12131"/>
                <a:gd name="TX26" fmla="*/ 1 w 12131"/>
                <a:gd name="TY26" fmla="*/ 3995 h 12131"/>
                <a:gd name="TX27" fmla="*/ 25 w 12131"/>
                <a:gd name="TY27" fmla="*/ 4093 h 12131"/>
                <a:gd name="TX28" fmla="*/ 74 w 12131"/>
                <a:gd name="TY28" fmla="*/ 4190 h 12131"/>
                <a:gd name="TX29" fmla="*/ 147 w 12131"/>
                <a:gd name="TY29" fmla="*/ 4287 h 12131"/>
                <a:gd name="TX30" fmla="*/ 7843 w 12131"/>
                <a:gd name="TY30" fmla="*/ 11984 h 12131"/>
                <a:gd name="TX31" fmla="*/ 7843 w 12131"/>
                <a:gd name="TY31" fmla="*/ 11984 h 12131"/>
                <a:gd name="TX32" fmla="*/ 7941 w 12131"/>
                <a:gd name="TY32" fmla="*/ 12057 h 12131"/>
                <a:gd name="TX33" fmla="*/ 8038 w 12131"/>
                <a:gd name="TY33" fmla="*/ 12105 h 12131"/>
                <a:gd name="TX34" fmla="*/ 8135 w 12131"/>
                <a:gd name="TY34" fmla="*/ 12130 h 12131"/>
                <a:gd name="TX35" fmla="*/ 8233 w 12131"/>
                <a:gd name="TY35" fmla="*/ 12130 h 12131"/>
                <a:gd name="TX36" fmla="*/ 8233 w 12131"/>
                <a:gd name="TY36" fmla="*/ 12130 h 12131"/>
                <a:gd name="TX37" fmla="*/ 8355 w 12131"/>
                <a:gd name="TY37" fmla="*/ 12130 h 12131"/>
                <a:gd name="TX38" fmla="*/ 8452 w 12131"/>
                <a:gd name="TY38" fmla="*/ 12105 h 12131"/>
                <a:gd name="TX39" fmla="*/ 8549 w 12131"/>
                <a:gd name="TY39" fmla="*/ 12057 h 12131"/>
                <a:gd name="TX40" fmla="*/ 8622 w 12131"/>
                <a:gd name="TY40" fmla="*/ 11984 h 12131"/>
                <a:gd name="TX41" fmla="*/ 8622 w 12131"/>
                <a:gd name="TY41" fmla="*/ 11984 h 12131"/>
                <a:gd name="TX42" fmla="*/ 8842 w 12131"/>
                <a:gd name="TY42" fmla="*/ 11716 h 12131"/>
                <a:gd name="TX43" fmla="*/ 9036 w 12131"/>
                <a:gd name="TY43" fmla="*/ 11423 h 12131"/>
                <a:gd name="TX44" fmla="*/ 9158 w 12131"/>
                <a:gd name="TY44" fmla="*/ 11131 h 12131"/>
                <a:gd name="TX45" fmla="*/ 9280 w 12131"/>
                <a:gd name="TY45" fmla="*/ 10814 h 12131"/>
                <a:gd name="TX46" fmla="*/ 9353 w 12131"/>
                <a:gd name="TY46" fmla="*/ 10498 h 12131"/>
                <a:gd name="TX47" fmla="*/ 9402 w 12131"/>
                <a:gd name="TY47" fmla="*/ 10181 h 12131"/>
                <a:gd name="TX48" fmla="*/ 9426 w 12131"/>
                <a:gd name="TY48" fmla="*/ 9889 h 12131"/>
                <a:gd name="TX49" fmla="*/ 9426 w 12131"/>
                <a:gd name="TY49" fmla="*/ 9597 h 12131"/>
                <a:gd name="TX50" fmla="*/ 9426 w 12131"/>
                <a:gd name="TY50" fmla="*/ 9597 h 12131"/>
                <a:gd name="TX51" fmla="*/ 9426 w 12131"/>
                <a:gd name="TY51" fmla="*/ 9280 h 12131"/>
                <a:gd name="TX52" fmla="*/ 9402 w 12131"/>
                <a:gd name="TY52" fmla="*/ 8964 h 12131"/>
                <a:gd name="TX53" fmla="*/ 9353 w 12131"/>
                <a:gd name="TY53" fmla="*/ 8647 h 12131"/>
                <a:gd name="TX54" fmla="*/ 9280 w 12131"/>
                <a:gd name="TY54" fmla="*/ 8330 h 12131"/>
                <a:gd name="TX55" fmla="*/ 9231 w 12131"/>
                <a:gd name="TY55" fmla="*/ 8038 h 12131"/>
                <a:gd name="TX56" fmla="*/ 9134 w 12131"/>
                <a:gd name="TY56" fmla="*/ 7746 h 12131"/>
                <a:gd name="TX57" fmla="*/ 9036 w 12131"/>
                <a:gd name="TY57" fmla="*/ 7502 h 12131"/>
                <a:gd name="TX58" fmla="*/ 8939 w 12131"/>
                <a:gd name="TY58" fmla="*/ 7259 h 12131"/>
                <a:gd name="TX59" fmla="*/ 12130 w 12131"/>
                <a:gd name="TY59" fmla="*/ 4093 h 1213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  <a:cxn ang="0">
                  <a:pos x="TX29" y="TY29"/>
                </a:cxn>
                <a:cxn ang="0">
                  <a:pos x="TX30" y="TY30"/>
                </a:cxn>
                <a:cxn ang="0">
                  <a:pos x="TX31" y="TY31"/>
                </a:cxn>
                <a:cxn ang="0">
                  <a:pos x="TX32" y="TY32"/>
                </a:cxn>
                <a:cxn ang="0">
                  <a:pos x="TX33" y="TY33"/>
                </a:cxn>
                <a:cxn ang="0">
                  <a:pos x="TX34" y="TY34"/>
                </a:cxn>
                <a:cxn ang="0">
                  <a:pos x="TX35" y="TY35"/>
                </a:cxn>
                <a:cxn ang="0">
                  <a:pos x="TX36" y="TY36"/>
                </a:cxn>
                <a:cxn ang="0">
                  <a:pos x="TX37" y="TY37"/>
                </a:cxn>
                <a:cxn ang="0">
                  <a:pos x="TX38" y="TY38"/>
                </a:cxn>
                <a:cxn ang="0">
                  <a:pos x="TX39" y="TY39"/>
                </a:cxn>
                <a:cxn ang="0">
                  <a:pos x="TX40" y="TY40"/>
                </a:cxn>
                <a:cxn ang="0">
                  <a:pos x="TX41" y="TY41"/>
                </a:cxn>
                <a:cxn ang="0">
                  <a:pos x="TX42" y="TY42"/>
                </a:cxn>
                <a:cxn ang="0">
                  <a:pos x="TX43" y="TY43"/>
                </a:cxn>
                <a:cxn ang="0">
                  <a:pos x="TX44" y="TY44"/>
                </a:cxn>
                <a:cxn ang="0">
                  <a:pos x="TX45" y="TY45"/>
                </a:cxn>
                <a:cxn ang="0">
                  <a:pos x="TX46" y="TY46"/>
                </a:cxn>
                <a:cxn ang="0">
                  <a:pos x="TX47" y="TY47"/>
                </a:cxn>
                <a:cxn ang="0">
                  <a:pos x="TX48" y="TY48"/>
                </a:cxn>
                <a:cxn ang="0">
                  <a:pos x="TX49" y="TY49"/>
                </a:cxn>
                <a:cxn ang="0">
                  <a:pos x="TX50" y="TY50"/>
                </a:cxn>
                <a:cxn ang="0">
                  <a:pos x="TX51" y="TY51"/>
                </a:cxn>
                <a:cxn ang="0">
                  <a:pos x="TX52" y="TY52"/>
                </a:cxn>
                <a:cxn ang="0">
                  <a:pos x="TX53" y="TY53"/>
                </a:cxn>
                <a:cxn ang="0">
                  <a:pos x="TX54" y="TY54"/>
                </a:cxn>
                <a:cxn ang="0">
                  <a:pos x="TX55" y="TY55"/>
                </a:cxn>
                <a:cxn ang="0">
                  <a:pos x="TX56" y="TY56"/>
                </a:cxn>
                <a:cxn ang="0">
                  <a:pos x="TX57" y="TY57"/>
                </a:cxn>
                <a:cxn ang="0">
                  <a:pos x="TX58" y="TY58"/>
                </a:cxn>
                <a:cxn ang="0">
                  <a:pos x="TX59" y="TY59"/>
                </a:cxn>
              </a:cxnLst>
              <a:rect l="l" t="t" r="r" b="b"/>
              <a:pathLst>
                <a:path w="12131" h="12131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numCol="1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116" name="Shape 116"/>
            <p:cNvSpPr>
              <a:spLocks/>
            </p:cNvSpPr>
            <p:nvPr/>
          </p:nvSpPr>
          <p:spPr>
            <a:xfrm>
              <a:off x="1024255" y="1079500"/>
              <a:ext cx="24765" cy="24765"/>
            </a:xfrm>
            <a:custGeom>
              <a:avLst/>
              <a:gdLst>
                <a:gd name="TX0" fmla="*/ 1 w 1999"/>
                <a:gd name="TY0" fmla="*/ 1997 h 1999"/>
                <a:gd name="TX1" fmla="*/ 1998 w 1999"/>
                <a:gd name="TY1" fmla="*/ 0 h 19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</a:cxnLst>
              <a:rect l="l" t="t" r="r" b="b"/>
              <a:pathLst>
                <a:path w="1999" h="1999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91440" rIns="91440" bIns="91440" numCol="1" anchor="ctr">
              <a:no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17" name="그림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05" y="1570990"/>
            <a:ext cx="5518785" cy="2348230"/>
          </a:xfrm>
          <a:prstGeom prst="rect">
            <a:avLst/>
          </a:prstGeom>
          <a:noFill/>
        </p:spPr>
      </p:pic>
      <p:pic>
        <p:nvPicPr>
          <p:cNvPr id="14" name="그림 13" descr="C:/Users/íìì°/AppData/Roaming/PolarisOffice/ETemp/2460_24564712/image5.jpeg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6" t="48118" r="32529" b="38901"/>
          <a:stretch>
            <a:fillRect/>
          </a:stretch>
        </p:blipFill>
        <p:spPr>
          <a:xfrm>
            <a:off x="3215130" y="4128565"/>
            <a:ext cx="329565" cy="3054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텍스트 개체 틀 97"/>
          <p:cNvSpPr txBox="1">
            <a:spLocks noGrp="1"/>
          </p:cNvSpPr>
          <p:nvPr>
            <p:ph type="ctrTitle"/>
          </p:nvPr>
        </p:nvSpPr>
        <p:spPr>
          <a:xfrm>
            <a:off x="2022475" y="1693545"/>
            <a:ext cx="3789045" cy="1160780"/>
          </a:xfrm>
          <a:prstGeom prst="rect">
            <a:avLst/>
          </a:prstGeom>
        </p:spPr>
        <p:txBody>
          <a:bodyPr vert="horz" wrap="square" lIns="91440" tIns="91440" rIns="91440" bIns="91440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cap="none" dirty="0" smtClean="0">
                <a:latin typeface="Rix미니버스D R" charset="0"/>
                <a:ea typeface="Rix미니버스D R" charset="0"/>
              </a:rPr>
              <a:t>RC4 알고리즘</a:t>
            </a:r>
            <a:endParaRPr lang="ko-KR" altLang="en-US" sz="3000" b="0" cap="none" dirty="0" smtClean="0">
              <a:latin typeface="Rix미니버스D R" charset="0"/>
              <a:ea typeface="Rix미니버스D R" charset="0"/>
            </a:endParaRPr>
          </a:p>
        </p:txBody>
      </p:sp>
      <p:sp>
        <p:nvSpPr>
          <p:cNvPr id="100" name="Shape 99"/>
          <p:cNvSpPr txBox="1">
            <a:spLocks/>
          </p:cNvSpPr>
          <p:nvPr/>
        </p:nvSpPr>
        <p:spPr>
          <a:xfrm>
            <a:off x="1124585" y="2292350"/>
            <a:ext cx="545465" cy="56197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dk1"/>
                </a:solidFill>
                <a:latin typeface="Rix미니버스D R" charset="0"/>
                <a:ea typeface="Rix미니버스D R" charset="0"/>
              </a:rPr>
              <a:t>2</a:t>
            </a:r>
            <a:endParaRPr lang="ko-KR" altLang="en-US" sz="2400" b="0" cap="none" dirty="0" smtClean="0">
              <a:solidFill>
                <a:schemeClr val="dk1"/>
              </a:solidFill>
              <a:latin typeface="Rix미니버스D R" charset="0"/>
              <a:ea typeface="Rix미니버스D 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Pages>17</Pages>
  <Words>204</Words>
  <Characters>0</Characters>
  <Application>Microsoft Office PowerPoint</Application>
  <DocSecurity>0</DocSecurity>
  <PresentationFormat>화면 슬라이드 쇼(16:9)</PresentationFormat>
  <Lines>0</Lines>
  <Paragraphs>53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Rix미니버스D R</vt:lpstr>
      <vt:lpstr>서울남산 장체M</vt:lpstr>
      <vt:lpstr>맑은 고딕</vt:lpstr>
      <vt:lpstr>Lora</vt:lpstr>
      <vt:lpstr>서울한강체 M</vt:lpstr>
      <vt:lpstr>아리따-돋움(TTF)-Bold</vt:lpstr>
      <vt:lpstr>Quattrocento Sans</vt:lpstr>
      <vt:lpstr>Arial</vt:lpstr>
      <vt:lpstr>Viola template</vt:lpstr>
      <vt:lpstr>WEP보안 방식을 활용한                 WiFi 해킹</vt:lpstr>
      <vt:lpstr>목차</vt:lpstr>
      <vt:lpstr>WEP 보안</vt:lpstr>
      <vt:lpstr>WEP 보안</vt:lpstr>
      <vt:lpstr>WEP 보안</vt:lpstr>
      <vt:lpstr>WEP 보안</vt:lpstr>
      <vt:lpstr>PowerPoint 프레젠테이션</vt:lpstr>
      <vt:lpstr>WEP 구조</vt:lpstr>
      <vt:lpstr>RC4 알고리즘</vt:lpstr>
      <vt:lpstr>RC4 알고리즘</vt:lpstr>
      <vt:lpstr>RC4 알고리즘  C 소스 코드</vt:lpstr>
      <vt:lpstr>RC4 알고리즘</vt:lpstr>
      <vt:lpstr>RC4 알고리즘 출력 결과</vt:lpstr>
      <vt:lpstr> Aircrack-ng을 이용한 무선 네트워크 해킹</vt:lpstr>
      <vt:lpstr>Essentials</vt:lpstr>
      <vt:lpstr>Process of Progress</vt:lpstr>
      <vt:lpstr>How to use CommView for WiFi</vt:lpstr>
      <vt:lpstr>How to use CommView for WiFi</vt:lpstr>
      <vt:lpstr>How to use CommView for WiFi</vt:lpstr>
      <vt:lpstr>How to use CommView for WiFi</vt:lpstr>
      <vt:lpstr>How to use CommView for WiFi</vt:lpstr>
      <vt:lpstr>How to use CommView for WiFi</vt:lpstr>
      <vt:lpstr>How to use Aircrack-ng</vt:lpstr>
      <vt:lpstr>How to use Aircrack-ng</vt:lpstr>
      <vt:lpstr>How to use Aircrack-ng</vt:lpstr>
      <vt:lpstr>Thanks!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WEP보안 방식을 활용한                 WiFi해킹</dc:title>
  <dc:creator>정재훈</dc:creator>
  <cp:lastModifiedBy>정재훈</cp:lastModifiedBy>
  <cp:revision>12</cp:revision>
  <dcterms:modified xsi:type="dcterms:W3CDTF">2017-06-22T04:27:25Z</dcterms:modified>
</cp:coreProperties>
</file>