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46"/>
  </p:notesMasterIdLst>
  <p:sldIdLst>
    <p:sldId id="256" r:id="rId2"/>
    <p:sldId id="333" r:id="rId3"/>
    <p:sldId id="322" r:id="rId4"/>
    <p:sldId id="337" r:id="rId5"/>
    <p:sldId id="353" r:id="rId6"/>
    <p:sldId id="352" r:id="rId7"/>
    <p:sldId id="354" r:id="rId8"/>
    <p:sldId id="362" r:id="rId9"/>
    <p:sldId id="386" r:id="rId10"/>
    <p:sldId id="361" r:id="rId11"/>
    <p:sldId id="364" r:id="rId12"/>
    <p:sldId id="365" r:id="rId13"/>
    <p:sldId id="366" r:id="rId14"/>
    <p:sldId id="339" r:id="rId15"/>
    <p:sldId id="340" r:id="rId16"/>
    <p:sldId id="355" r:id="rId17"/>
    <p:sldId id="356" r:id="rId18"/>
    <p:sldId id="357" r:id="rId19"/>
    <p:sldId id="358" r:id="rId20"/>
    <p:sldId id="359" r:id="rId21"/>
    <p:sldId id="363" r:id="rId22"/>
    <p:sldId id="341" r:id="rId23"/>
    <p:sldId id="372" r:id="rId24"/>
    <p:sldId id="367" r:id="rId25"/>
    <p:sldId id="371" r:id="rId26"/>
    <p:sldId id="373" r:id="rId27"/>
    <p:sldId id="370" r:id="rId28"/>
    <p:sldId id="368" r:id="rId29"/>
    <p:sldId id="369" r:id="rId30"/>
    <p:sldId id="342" r:id="rId31"/>
    <p:sldId id="374" r:id="rId32"/>
    <p:sldId id="360" r:id="rId33"/>
    <p:sldId id="375" r:id="rId34"/>
    <p:sldId id="376" r:id="rId35"/>
    <p:sldId id="380" r:id="rId36"/>
    <p:sldId id="387" r:id="rId37"/>
    <p:sldId id="377" r:id="rId38"/>
    <p:sldId id="382" r:id="rId39"/>
    <p:sldId id="378" r:id="rId40"/>
    <p:sldId id="383" r:id="rId41"/>
    <p:sldId id="379" r:id="rId42"/>
    <p:sldId id="384" r:id="rId43"/>
    <p:sldId id="381" r:id="rId44"/>
    <p:sldId id="385" r:id="rId4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EC4"/>
    <a:srgbClr val="D0EAB4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 autoAdjust="0"/>
    <p:restoredTop sz="94625" autoAdjust="0"/>
  </p:normalViewPr>
  <p:slideViewPr>
    <p:cSldViewPr>
      <p:cViewPr varScale="1">
        <p:scale>
          <a:sx n="102" d="100"/>
          <a:sy n="102" d="100"/>
        </p:scale>
        <p:origin x="-7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 algn="r">
              <a:defRPr cap="all" baseline="0"/>
            </a:lvl1pPr>
          </a:lstStyle>
          <a:p>
            <a:endParaRPr kumimoji="0" lang="en-US" dirty="0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299BC8C-D05E-4966-90C6-DB66949B9446}" type="datetime1">
              <a:rPr lang="ko-KR" altLang="en-US" smtClean="0"/>
              <a:t>2018-04-10</a:t>
            </a:fld>
            <a:endParaRPr lang="ko-KR" altLang="en-US" dirty="0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3CF3B71A-966A-471E-8596-7D1D6A8996FF}" type="datetime1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AD64A7B2-A2B0-4C9D-895B-FE1D68BE16F8}" type="datetime1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B31271CA-DFBA-4144-9186-0BE3AC6EE4B1}" type="datetime1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7F4F71-3D90-4F92-8CFE-D11B433509C0}" type="datetime1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200F4F1-024E-465C-B59D-A4FFBC6118A5}" type="datetime1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asswordsgenerator.net/sha1-hash-generator/" TargetMode="External"/><Relationship Id="rId2" Type="http://schemas.openxmlformats.org/officeDocument/2006/relationships/hyperlink" Target="http://www.sha1-onlin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ris.joongbu.ac.kr/course/2016-1/wp1/crypto/pbkdf2.htm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400" dirty="0" smtClean="0"/>
              <a:t>자바</a:t>
            </a:r>
            <a:r>
              <a:rPr lang="en-US" altLang="ko-KR" sz="4400" dirty="0" smtClean="0"/>
              <a:t> </a:t>
            </a:r>
            <a:r>
              <a:rPr lang="ko-KR" altLang="en-US" sz="4400" dirty="0" smtClean="0"/>
              <a:t>암호 프로그래밍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2700" dirty="0" smtClean="0"/>
              <a:t>Java Cryptography Programming</a:t>
            </a: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en-US" altLang="ko-KR" dirty="0" smtClean="0"/>
              <a:t>2017. </a:t>
            </a:r>
            <a:r>
              <a:rPr lang="en-US" altLang="ko-KR" smtClean="0"/>
              <a:t>3.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중부대학교 정보보호학과 이병천 교수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2C2-3D3B-4E94-BD92-61B02C5F4DEE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08591848" descr="EMB000019542f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2687638" cy="268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2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SHA-1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NIST </a:t>
            </a:r>
            <a:r>
              <a:rPr lang="en-US" altLang="ko-KR" dirty="0"/>
              <a:t>FIPS </a:t>
            </a:r>
            <a:r>
              <a:rPr lang="en-US" altLang="ko-KR" dirty="0" smtClean="0"/>
              <a:t>180-1 </a:t>
            </a:r>
            <a:r>
              <a:rPr lang="ko-KR" altLang="en-US" dirty="0" smtClean="0"/>
              <a:t>표준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해쉬함수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블록 사이즈 </a:t>
            </a:r>
            <a:r>
              <a:rPr lang="en-US" altLang="ko-KR" dirty="0" smtClean="0"/>
              <a:t>512 </a:t>
            </a:r>
            <a:r>
              <a:rPr lang="ko-KR" altLang="en-US" dirty="0" smtClean="0"/>
              <a:t>비트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출력 </a:t>
            </a:r>
            <a:r>
              <a:rPr lang="ko-KR" altLang="en-US" dirty="0" err="1" smtClean="0"/>
              <a:t>해쉬값</a:t>
            </a:r>
            <a:r>
              <a:rPr lang="ko-KR" altLang="en-US" dirty="0" smtClean="0"/>
              <a:t> </a:t>
            </a:r>
            <a:r>
              <a:rPr lang="en-US" altLang="ko-KR" dirty="0" smtClean="0"/>
              <a:t>160</a:t>
            </a:r>
            <a:r>
              <a:rPr lang="ko-KR" altLang="en-US" dirty="0" smtClean="0"/>
              <a:t>비트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온라인 테스트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http://www.sha1-online.com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>
                <a:hlinkClick r:id="rId3"/>
              </a:rPr>
              <a:t>http://passwordsgenerator.net/sha1-hash-generator</a:t>
            </a:r>
            <a:r>
              <a:rPr lang="en-US" altLang="ko-KR" dirty="0" smtClean="0">
                <a:hlinkClick r:id="rId3"/>
              </a:rPr>
              <a:t>/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10</a:t>
            </a:fld>
            <a:endParaRPr lang="ko-KR" altLang="en-US" dirty="0"/>
          </a:p>
        </p:txBody>
      </p:sp>
      <p:pic>
        <p:nvPicPr>
          <p:cNvPr id="1026" name="Picture 2" descr="Image result for sha1 ha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72816"/>
            <a:ext cx="28575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181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err="1" smtClean="0"/>
              <a:t>해쉬함수</a:t>
            </a:r>
            <a:r>
              <a:rPr lang="ko-KR" altLang="en-US" dirty="0" smtClean="0"/>
              <a:t> 계산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err="1" smtClean="0"/>
              <a:t>MessageDigest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엔진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이용 </a:t>
            </a:r>
            <a:endParaRPr lang="en-US" altLang="ko-KR" b="1" dirty="0" smtClean="0"/>
          </a:p>
          <a:p>
            <a:pPr lvl="1"/>
            <a:r>
              <a:rPr lang="ko-KR" altLang="en-US" dirty="0" smtClean="0"/>
              <a:t>객체 초기화 </a:t>
            </a:r>
            <a:endParaRPr lang="en-US" altLang="ko-KR" dirty="0" smtClean="0"/>
          </a:p>
          <a:p>
            <a:pPr lvl="2"/>
            <a:r>
              <a:rPr lang="en-US" altLang="ko-KR" dirty="0"/>
              <a:t>public static </a:t>
            </a:r>
            <a:r>
              <a:rPr lang="en-US" altLang="ko-KR" dirty="0" err="1"/>
              <a:t>MessageDigest</a:t>
            </a:r>
            <a:r>
              <a:rPr lang="en-US" altLang="ko-KR" dirty="0"/>
              <a:t> </a:t>
            </a:r>
            <a:r>
              <a:rPr lang="en-US" altLang="ko-KR" dirty="0" err="1"/>
              <a:t>getInstance</a:t>
            </a:r>
            <a:r>
              <a:rPr lang="en-US" altLang="ko-KR" dirty="0"/>
              <a:t>(String algorithm) throws </a:t>
            </a:r>
            <a:r>
              <a:rPr lang="en-US" altLang="ko-KR" dirty="0" err="1" smtClean="0"/>
              <a:t>NoSuchAlgorithmException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데이터 입력 </a:t>
            </a:r>
            <a:endParaRPr lang="en-US" altLang="ko-KR" dirty="0" smtClean="0"/>
          </a:p>
          <a:p>
            <a:pPr lvl="2"/>
            <a:r>
              <a:rPr lang="en-US" altLang="ko-KR" dirty="0"/>
              <a:t>public void update(byte input</a:t>
            </a:r>
            <a:r>
              <a:rPr lang="en-US" altLang="ko-KR" dirty="0" smtClean="0"/>
              <a:t>) </a:t>
            </a:r>
          </a:p>
          <a:p>
            <a:pPr lvl="1"/>
            <a:r>
              <a:rPr lang="ko-KR" altLang="en-US" dirty="0" err="1" smtClean="0"/>
              <a:t>해쉬계산</a:t>
            </a:r>
            <a:r>
              <a:rPr lang="ko-KR" altLang="en-US" dirty="0" smtClean="0"/>
              <a:t> 완료 </a:t>
            </a:r>
            <a:endParaRPr lang="en-US" altLang="ko-KR" dirty="0" smtClean="0"/>
          </a:p>
          <a:p>
            <a:pPr lvl="2"/>
            <a:r>
              <a:rPr lang="en-US" altLang="ko-KR" dirty="0"/>
              <a:t>public byte[] digest</a:t>
            </a:r>
            <a:r>
              <a:rPr lang="en-US" altLang="ko-KR" dirty="0" smtClean="0"/>
              <a:t>()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4581128"/>
            <a:ext cx="6601487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/>
              <a:t>MessageDigest</a:t>
            </a:r>
            <a:r>
              <a:rPr lang="en-US" altLang="ko-KR" dirty="0"/>
              <a:t> md5 = </a:t>
            </a:r>
            <a:r>
              <a:rPr lang="en-US" altLang="ko-KR" dirty="0" err="1"/>
              <a:t>MessageDigest.</a:t>
            </a:r>
            <a:r>
              <a:rPr lang="en-US" altLang="ko-KR" i="1" dirty="0" err="1"/>
              <a:t>getInstance</a:t>
            </a:r>
            <a:r>
              <a:rPr lang="en-US" altLang="ko-KR" i="1" dirty="0"/>
              <a:t>("MD5");   </a:t>
            </a:r>
          </a:p>
          <a:p>
            <a:r>
              <a:rPr lang="en-US" altLang="ko-KR" dirty="0"/>
              <a:t>md5.update((</a:t>
            </a:r>
            <a:r>
              <a:rPr lang="en-US" altLang="ko-KR" b="1" dirty="0"/>
              <a:t>byte) </a:t>
            </a:r>
            <a:r>
              <a:rPr lang="en-US" altLang="ko-KR" b="1" dirty="0" err="1"/>
              <a:t>rnd</a:t>
            </a:r>
            <a:r>
              <a:rPr lang="en-US" altLang="ko-KR" b="1" dirty="0"/>
              <a:t>); </a:t>
            </a:r>
          </a:p>
          <a:p>
            <a:r>
              <a:rPr lang="en-US" altLang="ko-KR" b="1" dirty="0"/>
              <a:t>byte[] digest = md5.digest(); </a:t>
            </a:r>
          </a:p>
        </p:txBody>
      </p:sp>
    </p:spTree>
    <p:extLst>
      <p:ext uri="{BB962C8B-B14F-4D97-AF65-F5344CB8AC3E}">
        <p14:creationId xmlns:p14="http://schemas.microsoft.com/office/powerpoint/2010/main" val="3191989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해쉬함수</a:t>
            </a:r>
            <a:r>
              <a:rPr lang="ko-KR" altLang="en-US" dirty="0"/>
              <a:t> 계산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b="1" dirty="0" err="1" smtClean="0"/>
              <a:t>해쉬값의</a:t>
            </a:r>
            <a:r>
              <a:rPr lang="ko-KR" altLang="en-US" b="1" dirty="0" smtClean="0"/>
              <a:t> </a:t>
            </a:r>
            <a:r>
              <a:rPr lang="ko-KR" altLang="en-US" b="1" dirty="0"/>
              <a:t>비교 </a:t>
            </a:r>
            <a:endParaRPr lang="en-US" altLang="ko-KR" b="1" dirty="0"/>
          </a:p>
          <a:p>
            <a:pPr lvl="1"/>
            <a:r>
              <a:rPr lang="en-US" altLang="ko-KR" b="1" dirty="0" err="1"/>
              <a:t>isEqual</a:t>
            </a:r>
            <a:r>
              <a:rPr lang="en-US" altLang="ko-KR" b="1" dirty="0"/>
              <a:t> </a:t>
            </a:r>
            <a:r>
              <a:rPr lang="ko-KR" altLang="en-US" dirty="0" err="1"/>
              <a:t>메소드</a:t>
            </a:r>
            <a:r>
              <a:rPr lang="ko-KR" altLang="en-US" dirty="0"/>
              <a:t> 이용</a:t>
            </a:r>
            <a:r>
              <a:rPr lang="en-US" altLang="ko-KR" b="1" dirty="0"/>
              <a:t>: </a:t>
            </a:r>
            <a:r>
              <a:rPr lang="ko-KR" altLang="en-US" dirty="0"/>
              <a:t>두 개의 바이트 배열을 비교한다</a:t>
            </a:r>
            <a:r>
              <a:rPr lang="en-US" altLang="ko-KR" b="1" dirty="0" smtClean="0"/>
              <a:t>.</a:t>
            </a:r>
          </a:p>
          <a:p>
            <a:pPr lvl="2"/>
            <a:r>
              <a:rPr lang="en-US" altLang="ko-KR" dirty="0"/>
              <a:t>public static </a:t>
            </a:r>
            <a:r>
              <a:rPr lang="en-US" altLang="ko-KR" dirty="0" err="1"/>
              <a:t>boolean</a:t>
            </a:r>
            <a:r>
              <a:rPr lang="en-US" altLang="ko-KR" dirty="0"/>
              <a:t> </a:t>
            </a:r>
            <a:r>
              <a:rPr lang="en-US" altLang="ko-KR" dirty="0" err="1"/>
              <a:t>isEqual</a:t>
            </a:r>
            <a:r>
              <a:rPr lang="en-US" altLang="ko-KR" dirty="0"/>
              <a:t>(byte[] </a:t>
            </a:r>
            <a:r>
              <a:rPr lang="en-US" altLang="ko-KR" dirty="0" err="1"/>
              <a:t>digesta</a:t>
            </a:r>
            <a:r>
              <a:rPr lang="en-US" altLang="ko-KR" dirty="0"/>
              <a:t>, byte[] </a:t>
            </a:r>
            <a:r>
              <a:rPr lang="en-US" altLang="ko-KR" dirty="0" err="1"/>
              <a:t>digestb</a:t>
            </a:r>
            <a:r>
              <a:rPr lang="en-US" altLang="ko-KR" dirty="0" smtClean="0"/>
              <a:t>)</a:t>
            </a:r>
            <a:endParaRPr lang="en-US" altLang="ko-KR" b="1" dirty="0"/>
          </a:p>
          <a:p>
            <a:pPr lvl="1"/>
            <a:r>
              <a:rPr lang="en-US" altLang="ko-KR" b="1" dirty="0" err="1"/>
              <a:t>java.util.Array.equals</a:t>
            </a:r>
            <a:r>
              <a:rPr lang="en-US" altLang="ko-KR" b="1" dirty="0"/>
              <a:t>()</a:t>
            </a:r>
            <a:r>
              <a:rPr lang="ko-KR" altLang="en-US" dirty="0"/>
              <a:t>을 이용할 수도 있다</a:t>
            </a:r>
            <a:r>
              <a:rPr lang="en-US" altLang="ko-KR" b="1" dirty="0"/>
              <a:t>.</a:t>
            </a:r>
            <a:r>
              <a:rPr lang="ko-KR" altLang="en-US" dirty="0"/>
              <a:t> </a:t>
            </a:r>
            <a:endParaRPr lang="en-US" altLang="ko-KR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0643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해쉬함수의</a:t>
            </a:r>
            <a:r>
              <a:rPr lang="ko-KR" altLang="en-US" dirty="0" smtClean="0"/>
              <a:t> 종류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JCA/JCE</a:t>
            </a:r>
            <a:r>
              <a:rPr lang="ko-KR" altLang="en-US" dirty="0" smtClean="0"/>
              <a:t>에서 지원하는 </a:t>
            </a:r>
            <a:r>
              <a:rPr lang="ko-KR" altLang="en-US" dirty="0" err="1" smtClean="0"/>
              <a:t>해쉬함수들</a:t>
            </a:r>
            <a:r>
              <a:rPr lang="ko-KR" altLang="en-US" dirty="0" smtClean="0"/>
              <a:t> </a:t>
            </a:r>
            <a:endParaRPr lang="ko-KR" altLang="en-US" dirty="0"/>
          </a:p>
          <a:p>
            <a:pPr lvl="1"/>
            <a:r>
              <a:rPr lang="en-US" altLang="ko-KR" b="1" dirty="0"/>
              <a:t>MD2 (RFC 1319)</a:t>
            </a:r>
          </a:p>
          <a:p>
            <a:pPr lvl="1"/>
            <a:r>
              <a:rPr lang="en-US" altLang="ko-KR" b="1" dirty="0"/>
              <a:t>MD5 (RFC 1321)</a:t>
            </a:r>
          </a:p>
          <a:p>
            <a:pPr lvl="1"/>
            <a:r>
              <a:rPr lang="en-US" altLang="ko-KR" b="1" dirty="0"/>
              <a:t>SHA-1 (NIST FIPS 180-1)</a:t>
            </a:r>
          </a:p>
          <a:p>
            <a:pPr lvl="1"/>
            <a:r>
              <a:rPr lang="en-US" altLang="ko-KR" b="1" dirty="0"/>
              <a:t>SHA-256, SHA-384, SHA-512: SHA-1</a:t>
            </a:r>
            <a:r>
              <a:rPr lang="ko-KR" altLang="en-US" dirty="0"/>
              <a:t>의 </a:t>
            </a:r>
            <a:r>
              <a:rPr lang="ko-KR" altLang="en-US" dirty="0" err="1"/>
              <a:t>해쉬값의</a:t>
            </a:r>
            <a:r>
              <a:rPr lang="ko-KR" altLang="en-US" dirty="0"/>
              <a:t> </a:t>
            </a:r>
            <a:r>
              <a:rPr lang="ko-KR" altLang="en-US" dirty="0" smtClean="0"/>
              <a:t>길이를 증가시켜 </a:t>
            </a:r>
            <a:r>
              <a:rPr lang="ko-KR" altLang="en-US" dirty="0"/>
              <a:t>충돌회피성을 높이고자 제안된 </a:t>
            </a:r>
            <a:r>
              <a:rPr lang="ko-KR" altLang="en-US" dirty="0" err="1" smtClean="0"/>
              <a:t>해쉬함수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13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41810"/>
            <a:ext cx="65722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85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해쉬함수</a:t>
            </a:r>
            <a:r>
              <a:rPr lang="ko-KR" altLang="en-US" dirty="0" smtClean="0"/>
              <a:t> 계산 예제 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b="1" dirty="0" err="1"/>
              <a:t>java.security.MessageDigest</a:t>
            </a:r>
            <a:r>
              <a:rPr lang="en-US" altLang="ko-KR" b="1" dirty="0"/>
              <a:t> </a:t>
            </a:r>
            <a:r>
              <a:rPr lang="ko-KR" altLang="en-US" dirty="0"/>
              <a:t>엔진을 </a:t>
            </a:r>
            <a:r>
              <a:rPr lang="ko-KR" altLang="en-US" dirty="0" smtClean="0"/>
              <a:t>사용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14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916832"/>
            <a:ext cx="6966972" cy="452431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/>
              <a:t>try{</a:t>
            </a:r>
          </a:p>
          <a:p>
            <a:r>
              <a:rPr lang="en-US" altLang="ko-KR" b="1" dirty="0" smtClean="0"/>
              <a:t>   </a:t>
            </a:r>
            <a:r>
              <a:rPr lang="en-US" altLang="ko-KR" b="1" dirty="0" err="1" smtClean="0"/>
              <a:t>MessageDigest</a:t>
            </a:r>
            <a:r>
              <a:rPr lang="en-US" altLang="ko-KR" b="1" dirty="0" smtClean="0"/>
              <a:t> </a:t>
            </a:r>
            <a:r>
              <a:rPr lang="en-US" altLang="ko-KR" b="1" dirty="0"/>
              <a:t>md5 = </a:t>
            </a:r>
            <a:r>
              <a:rPr lang="en-US" altLang="ko-KR" b="1" dirty="0" err="1"/>
              <a:t>MessageDigest.getInstance</a:t>
            </a:r>
            <a:r>
              <a:rPr lang="en-US" altLang="ko-KR" b="1" dirty="0"/>
              <a:t>("MD5");</a:t>
            </a:r>
          </a:p>
          <a:p>
            <a:r>
              <a:rPr lang="en-US" altLang="ko-KR" b="1" dirty="0" smtClean="0"/>
              <a:t>   md5.update(</a:t>
            </a:r>
            <a:r>
              <a:rPr lang="en-US" altLang="ko-KR" b="1" dirty="0" err="1" smtClean="0"/>
              <a:t>plaintext.getBytes</a:t>
            </a:r>
            <a:r>
              <a:rPr lang="en-US" altLang="ko-KR" b="1" dirty="0"/>
              <a:t>());</a:t>
            </a:r>
          </a:p>
          <a:p>
            <a:r>
              <a:rPr lang="en-US" altLang="ko-KR" b="1" dirty="0" smtClean="0"/>
              <a:t>   byte</a:t>
            </a:r>
            <a:r>
              <a:rPr lang="en-US" altLang="ko-KR" b="1" dirty="0"/>
              <a:t>[] digest01 = md5.digest();</a:t>
            </a:r>
          </a:p>
          <a:p>
            <a:r>
              <a:rPr lang="en-US" altLang="ko-KR" b="1" dirty="0" smtClean="0"/>
              <a:t>   for(byte </a:t>
            </a:r>
            <a:r>
              <a:rPr lang="en-US" altLang="ko-KR" b="1" dirty="0"/>
              <a:t>b: digest01) </a:t>
            </a:r>
            <a:r>
              <a:rPr lang="en-US" altLang="ko-KR" b="1" dirty="0" err="1"/>
              <a:t>System.out.printf</a:t>
            </a:r>
            <a:r>
              <a:rPr lang="en-US" altLang="ko-KR" b="1" dirty="0"/>
              <a:t>("%02X ", b);</a:t>
            </a:r>
          </a:p>
          <a:p>
            <a:r>
              <a:rPr lang="en-US" altLang="ko-KR" b="1" dirty="0" smtClean="0"/>
              <a:t>   </a:t>
            </a:r>
            <a:r>
              <a:rPr lang="en-US" altLang="ko-KR" b="1" dirty="0" err="1" smtClean="0"/>
              <a:t>System.out.println</a:t>
            </a:r>
            <a:r>
              <a:rPr lang="en-US" altLang="ko-KR" b="1" dirty="0"/>
              <a:t>();</a:t>
            </a:r>
          </a:p>
          <a:p>
            <a:r>
              <a:rPr lang="en-US" altLang="ko-KR" b="1" dirty="0" smtClean="0"/>
              <a:t>   md5.update(</a:t>
            </a:r>
            <a:r>
              <a:rPr lang="en-US" altLang="ko-KR" b="1" dirty="0" err="1" smtClean="0"/>
              <a:t>plaintext.getBytes</a:t>
            </a:r>
            <a:r>
              <a:rPr lang="en-US" altLang="ko-KR" b="1" dirty="0"/>
              <a:t>());</a:t>
            </a:r>
          </a:p>
          <a:p>
            <a:r>
              <a:rPr lang="en-US" altLang="ko-KR" b="1" dirty="0" smtClean="0"/>
              <a:t>   byte</a:t>
            </a:r>
            <a:r>
              <a:rPr lang="en-US" altLang="ko-KR" b="1" dirty="0"/>
              <a:t>[] digest02 = md5.digest();</a:t>
            </a:r>
          </a:p>
          <a:p>
            <a:r>
              <a:rPr lang="en-US" altLang="ko-KR" b="1" dirty="0" smtClean="0"/>
              <a:t>   for(byte </a:t>
            </a:r>
            <a:r>
              <a:rPr lang="en-US" altLang="ko-KR" b="1" dirty="0"/>
              <a:t>b: digest01) </a:t>
            </a:r>
            <a:r>
              <a:rPr lang="en-US" altLang="ko-KR" b="1" dirty="0" err="1"/>
              <a:t>System.out.printf</a:t>
            </a:r>
            <a:r>
              <a:rPr lang="en-US" altLang="ko-KR" b="1" dirty="0"/>
              <a:t>("%02X ", b);</a:t>
            </a:r>
          </a:p>
          <a:p>
            <a:r>
              <a:rPr lang="en-US" altLang="ko-KR" b="1" dirty="0" smtClean="0"/>
              <a:t>   </a:t>
            </a:r>
            <a:r>
              <a:rPr lang="en-US" altLang="ko-KR" b="1" dirty="0" err="1" smtClean="0"/>
              <a:t>System.out.println</a:t>
            </a:r>
            <a:r>
              <a:rPr lang="en-US" altLang="ko-KR" b="1" dirty="0"/>
              <a:t>();</a:t>
            </a:r>
          </a:p>
          <a:p>
            <a:r>
              <a:rPr lang="en-US" altLang="ko-KR" b="1" dirty="0" smtClean="0"/>
              <a:t>   </a:t>
            </a:r>
            <a:r>
              <a:rPr lang="en-US" altLang="ko-KR" b="1" dirty="0" err="1" smtClean="0"/>
              <a:t>System.out.printf</a:t>
            </a:r>
            <a:r>
              <a:rPr lang="en-US" altLang="ko-KR" b="1" dirty="0"/>
              <a:t>("Verified = %</a:t>
            </a:r>
            <a:r>
              <a:rPr lang="en-US" altLang="ko-KR" b="1" dirty="0" err="1"/>
              <a:t>s%n</a:t>
            </a:r>
            <a:r>
              <a:rPr lang="en-US" altLang="ko-KR" b="1" dirty="0"/>
              <a:t>",</a:t>
            </a:r>
          </a:p>
          <a:p>
            <a:r>
              <a:rPr lang="en-US" altLang="ko-KR" b="1" dirty="0" smtClean="0"/>
              <a:t>   </a:t>
            </a:r>
            <a:r>
              <a:rPr lang="en-US" altLang="ko-KR" b="1" dirty="0" err="1" smtClean="0"/>
              <a:t>MessageDigest.isEqual</a:t>
            </a:r>
            <a:r>
              <a:rPr lang="en-US" altLang="ko-KR" b="1" dirty="0" smtClean="0"/>
              <a:t>(digest01</a:t>
            </a:r>
            <a:r>
              <a:rPr lang="en-US" altLang="ko-KR" b="1" dirty="0"/>
              <a:t>, digest02));</a:t>
            </a:r>
          </a:p>
          <a:p>
            <a:r>
              <a:rPr lang="en-US" altLang="ko-KR" b="1" dirty="0"/>
              <a:t>}</a:t>
            </a:r>
          </a:p>
          <a:p>
            <a:r>
              <a:rPr lang="en-US" altLang="ko-KR" b="1" dirty="0"/>
              <a:t>catch(</a:t>
            </a:r>
            <a:r>
              <a:rPr lang="en-US" altLang="ko-KR" b="1" dirty="0" err="1"/>
              <a:t>NoSuchAlgorithmException</a:t>
            </a:r>
            <a:r>
              <a:rPr lang="en-US" altLang="ko-KR" b="1" dirty="0"/>
              <a:t> e){</a:t>
            </a:r>
          </a:p>
          <a:p>
            <a:r>
              <a:rPr lang="en-US" altLang="ko-KR" b="1" dirty="0" smtClean="0"/>
              <a:t>   </a:t>
            </a:r>
            <a:r>
              <a:rPr lang="en-US" altLang="ko-KR" b="1" dirty="0" err="1" smtClean="0"/>
              <a:t>e.printStackTrace</a:t>
            </a:r>
            <a:r>
              <a:rPr lang="en-US" altLang="ko-KR" b="1" dirty="0"/>
              <a:t>();</a:t>
            </a:r>
          </a:p>
          <a:p>
            <a:r>
              <a:rPr lang="en-US" altLang="ko-KR" b="1" dirty="0"/>
              <a:t>}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1912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두 메시지의 </a:t>
            </a:r>
            <a:r>
              <a:rPr lang="ko-KR" altLang="en-US" dirty="0" err="1" smtClean="0"/>
              <a:t>해쉬값</a:t>
            </a:r>
            <a:r>
              <a:rPr lang="ko-KR" altLang="en-US" dirty="0" smtClean="0"/>
              <a:t> 비교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15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99603" y="1412776"/>
            <a:ext cx="5272597" cy="48320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public class </a:t>
            </a:r>
            <a:r>
              <a:rPr lang="en-US" altLang="ko-KR" sz="1400" b="1" dirty="0" err="1"/>
              <a:t>DigestTest</a:t>
            </a:r>
            <a:r>
              <a:rPr lang="en-US" altLang="ko-KR" sz="1400" b="1" dirty="0"/>
              <a:t> {</a:t>
            </a:r>
          </a:p>
          <a:p>
            <a:r>
              <a:rPr lang="en-US" altLang="ko-KR" sz="1400" b="1" dirty="0"/>
              <a:t>public static void main(String[] </a:t>
            </a:r>
            <a:r>
              <a:rPr lang="en-US" altLang="ko-KR" sz="1400" b="1" dirty="0" err="1"/>
              <a:t>args</a:t>
            </a:r>
            <a:r>
              <a:rPr lang="en-US" altLang="ko-KR" sz="1400" b="1" dirty="0"/>
              <a:t>) {</a:t>
            </a:r>
          </a:p>
          <a:p>
            <a:r>
              <a:rPr lang="en-US" altLang="ko-KR" sz="1400" b="1" dirty="0"/>
              <a:t>String plaintext01 = "This is a simple message.";</a:t>
            </a:r>
          </a:p>
          <a:p>
            <a:r>
              <a:rPr lang="en-US" altLang="ko-KR" sz="1400" b="1" dirty="0"/>
              <a:t>String plaintext02 = "This is a simple message";</a:t>
            </a:r>
          </a:p>
          <a:p>
            <a:r>
              <a:rPr lang="en-US" altLang="ko-KR" sz="1400" b="1" dirty="0"/>
              <a:t>try{</a:t>
            </a:r>
          </a:p>
          <a:p>
            <a:r>
              <a:rPr lang="en-US" altLang="ko-KR" sz="1400" b="1" dirty="0" err="1"/>
              <a:t>MessageDigest</a:t>
            </a:r>
            <a:r>
              <a:rPr lang="en-US" altLang="ko-KR" sz="1400" b="1" dirty="0"/>
              <a:t> md5 = </a:t>
            </a:r>
            <a:r>
              <a:rPr lang="en-US" altLang="ko-KR" sz="1400" b="1" dirty="0" err="1"/>
              <a:t>MessageDigest.getInstance</a:t>
            </a:r>
            <a:r>
              <a:rPr lang="en-US" altLang="ko-KR" sz="1400" b="1" dirty="0"/>
              <a:t>("MD5");</a:t>
            </a:r>
          </a:p>
          <a:p>
            <a:r>
              <a:rPr lang="en-US" altLang="ko-KR" sz="1400" b="1" dirty="0"/>
              <a:t>md5.update(plaintext01.getBytes());</a:t>
            </a:r>
          </a:p>
          <a:p>
            <a:r>
              <a:rPr lang="en-US" altLang="ko-KR" sz="1400" b="1" dirty="0"/>
              <a:t>byte[] digest01 = md5.digest();</a:t>
            </a:r>
          </a:p>
          <a:p>
            <a:r>
              <a:rPr lang="en-US" altLang="ko-KR" sz="1400" b="1" dirty="0"/>
              <a:t>for(byte b: digest01) </a:t>
            </a:r>
            <a:r>
              <a:rPr lang="en-US" altLang="ko-KR" sz="1400" b="1" dirty="0" err="1"/>
              <a:t>System.out.printf</a:t>
            </a:r>
            <a:r>
              <a:rPr lang="en-US" altLang="ko-KR" sz="1400" b="1" dirty="0"/>
              <a:t>("%02X ", b);</a:t>
            </a:r>
          </a:p>
          <a:p>
            <a:r>
              <a:rPr lang="en-US" altLang="ko-KR" sz="1400" b="1" dirty="0" err="1"/>
              <a:t>System.out.println</a:t>
            </a:r>
            <a:r>
              <a:rPr lang="en-US" altLang="ko-KR" sz="1400" b="1" dirty="0"/>
              <a:t>();</a:t>
            </a:r>
          </a:p>
          <a:p>
            <a:r>
              <a:rPr lang="en-US" altLang="ko-KR" sz="1400" b="1" dirty="0"/>
              <a:t>md5.update(plaintext02.getBytes());</a:t>
            </a:r>
          </a:p>
          <a:p>
            <a:r>
              <a:rPr lang="en-US" altLang="ko-KR" sz="1400" b="1" dirty="0"/>
              <a:t>byte[] digest02 = md5.digest();</a:t>
            </a:r>
          </a:p>
          <a:p>
            <a:r>
              <a:rPr lang="en-US" altLang="ko-KR" sz="1400" b="1" dirty="0"/>
              <a:t>for(byte b: digest02) </a:t>
            </a:r>
            <a:r>
              <a:rPr lang="en-US" altLang="ko-KR" sz="1400" b="1" dirty="0" err="1"/>
              <a:t>System.out.printf</a:t>
            </a:r>
            <a:r>
              <a:rPr lang="en-US" altLang="ko-KR" sz="1400" b="1" dirty="0"/>
              <a:t>("%02X ", b);</a:t>
            </a:r>
          </a:p>
          <a:p>
            <a:r>
              <a:rPr lang="en-US" altLang="ko-KR" sz="1400" b="1" dirty="0" err="1"/>
              <a:t>System.out.println</a:t>
            </a:r>
            <a:r>
              <a:rPr lang="en-US" altLang="ko-KR" sz="1400" b="1" dirty="0"/>
              <a:t>();</a:t>
            </a:r>
          </a:p>
          <a:p>
            <a:r>
              <a:rPr lang="en-US" altLang="ko-KR" sz="1400" b="1" dirty="0" err="1"/>
              <a:t>System.out.printf</a:t>
            </a:r>
            <a:r>
              <a:rPr lang="en-US" altLang="ko-KR" sz="1400" b="1" dirty="0"/>
              <a:t>("Verified = %</a:t>
            </a:r>
            <a:r>
              <a:rPr lang="en-US" altLang="ko-KR" sz="1400" b="1" dirty="0" err="1"/>
              <a:t>s%n</a:t>
            </a:r>
            <a:r>
              <a:rPr lang="en-US" altLang="ko-KR" sz="1400" b="1" dirty="0"/>
              <a:t>",</a:t>
            </a:r>
          </a:p>
          <a:p>
            <a:r>
              <a:rPr lang="en-US" altLang="ko-KR" sz="1400" b="1" dirty="0" err="1"/>
              <a:t>MessageDigest.isEqual</a:t>
            </a:r>
            <a:r>
              <a:rPr lang="en-US" altLang="ko-KR" sz="1400" b="1" dirty="0"/>
              <a:t>(digest01, digest02));</a:t>
            </a:r>
          </a:p>
          <a:p>
            <a:r>
              <a:rPr lang="en-US" altLang="ko-KR" sz="1400" b="1" dirty="0"/>
              <a:t>}</a:t>
            </a:r>
          </a:p>
          <a:p>
            <a:r>
              <a:rPr lang="en-US" altLang="ko-KR" sz="1400" b="1" dirty="0"/>
              <a:t>catch(</a:t>
            </a:r>
            <a:r>
              <a:rPr lang="en-US" altLang="ko-KR" sz="1400" b="1" dirty="0" err="1"/>
              <a:t>NoSuchAlgorithmException</a:t>
            </a:r>
            <a:r>
              <a:rPr lang="en-US" altLang="ko-KR" sz="1400" b="1" dirty="0"/>
              <a:t> e){</a:t>
            </a:r>
          </a:p>
          <a:p>
            <a:r>
              <a:rPr lang="en-US" altLang="ko-KR" sz="1400" b="1" dirty="0" err="1"/>
              <a:t>e.printStackTrace</a:t>
            </a:r>
            <a:r>
              <a:rPr lang="en-US" altLang="ko-KR" sz="1400" b="1" dirty="0"/>
              <a:t>();</a:t>
            </a:r>
          </a:p>
          <a:p>
            <a:r>
              <a:rPr lang="en-US" altLang="ko-KR" sz="1400" b="1" dirty="0"/>
              <a:t>}</a:t>
            </a:r>
          </a:p>
          <a:p>
            <a:r>
              <a:rPr lang="en-US" altLang="ko-KR" sz="1400" b="1" dirty="0"/>
              <a:t>} // main</a:t>
            </a:r>
          </a:p>
          <a:p>
            <a:r>
              <a:rPr lang="en-US" altLang="ko-KR" sz="1400" b="1" dirty="0"/>
              <a:t>} // </a:t>
            </a:r>
            <a:r>
              <a:rPr lang="en-US" altLang="ko-KR" sz="1400" b="1" dirty="0" err="1"/>
              <a:t>DigestTest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19240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두 메시지의 </a:t>
            </a:r>
            <a:r>
              <a:rPr lang="ko-KR" altLang="en-US" dirty="0" err="1"/>
              <a:t>해쉬값</a:t>
            </a:r>
            <a:r>
              <a:rPr lang="ko-KR" altLang="en-US" dirty="0"/>
              <a:t> 비교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713" y="1484784"/>
            <a:ext cx="6366551" cy="47089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b="1" dirty="0"/>
              <a:t>import </a:t>
            </a:r>
            <a:r>
              <a:rPr lang="en-US" altLang="ko-KR" sz="1200" b="1" dirty="0" err="1"/>
              <a:t>java.security</a:t>
            </a:r>
            <a:r>
              <a:rPr lang="en-US" altLang="ko-KR" sz="1200" b="1" dirty="0"/>
              <a:t>.*;</a:t>
            </a:r>
          </a:p>
          <a:p>
            <a:endParaRPr lang="ko-KR" altLang="en-US" sz="1200" dirty="0"/>
          </a:p>
          <a:p>
            <a:r>
              <a:rPr lang="en-US" altLang="ko-KR" sz="1200" b="1" dirty="0"/>
              <a:t>public class </a:t>
            </a:r>
            <a:r>
              <a:rPr lang="en-US" altLang="ko-KR" sz="1200" b="1" dirty="0" err="1"/>
              <a:t>HashTest</a:t>
            </a:r>
            <a:r>
              <a:rPr lang="en-US" altLang="ko-KR" sz="1200" b="1" dirty="0"/>
              <a:t> {</a:t>
            </a:r>
          </a:p>
          <a:p>
            <a:r>
              <a:rPr lang="en-US" altLang="ko-KR" sz="1200" b="1" dirty="0"/>
              <a:t>public static void main(String[] </a:t>
            </a:r>
            <a:r>
              <a:rPr lang="en-US" altLang="ko-KR" sz="1200" b="1" dirty="0" err="1"/>
              <a:t>args</a:t>
            </a:r>
            <a:r>
              <a:rPr lang="en-US" altLang="ko-KR" sz="1200" b="1" dirty="0"/>
              <a:t>) {</a:t>
            </a:r>
          </a:p>
          <a:p>
            <a:r>
              <a:rPr lang="en-US" altLang="ko-KR" sz="1200" dirty="0"/>
              <a:t>String plaintext01 = "This is a simple message...";;</a:t>
            </a:r>
          </a:p>
          <a:p>
            <a:r>
              <a:rPr lang="en-US" altLang="ko-KR" sz="1200" dirty="0"/>
              <a:t>String plaintext02 = "This is a simple message";</a:t>
            </a:r>
          </a:p>
          <a:p>
            <a:r>
              <a:rPr lang="en-US" altLang="ko-KR" sz="1200" dirty="0"/>
              <a:t>// </a:t>
            </a:r>
            <a:r>
              <a:rPr lang="ko-KR" altLang="en-US" sz="1200" dirty="0" err="1"/>
              <a:t>해쉬</a:t>
            </a:r>
            <a:r>
              <a:rPr lang="ko-KR" altLang="en-US" sz="1200" dirty="0"/>
              <a:t> 알고리즘 선택</a:t>
            </a:r>
            <a:r>
              <a:rPr lang="en-US" altLang="ko-KR" sz="1200" dirty="0"/>
              <a:t>: MD2 MD5 SHA-1 SHA-224 SHA-256 SHA-384 SHA-512</a:t>
            </a:r>
          </a:p>
          <a:p>
            <a:endParaRPr lang="ko-KR" altLang="en-US" sz="1200" dirty="0"/>
          </a:p>
          <a:p>
            <a:r>
              <a:rPr lang="en-US" altLang="ko-KR" sz="1200" b="1" dirty="0"/>
              <a:t>try{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b="1" dirty="0" err="1"/>
              <a:t>out.println</a:t>
            </a:r>
            <a:r>
              <a:rPr lang="en-US" altLang="ko-KR" sz="1200" b="1" dirty="0"/>
              <a:t>("MD5 Algorithm");</a:t>
            </a:r>
          </a:p>
          <a:p>
            <a:r>
              <a:rPr lang="en-US" altLang="ko-KR" sz="1200" dirty="0" err="1"/>
              <a:t>MessageDigest</a:t>
            </a:r>
            <a:r>
              <a:rPr lang="en-US" altLang="ko-KR" sz="1200" dirty="0"/>
              <a:t> md5 = </a:t>
            </a:r>
            <a:r>
              <a:rPr lang="en-US" altLang="ko-KR" sz="1200" dirty="0" err="1"/>
              <a:t>MessageDigest.getInstance</a:t>
            </a:r>
            <a:r>
              <a:rPr lang="en-US" altLang="ko-KR" sz="1200" dirty="0"/>
              <a:t>("MD5");</a:t>
            </a:r>
          </a:p>
          <a:p>
            <a:r>
              <a:rPr lang="en-US" altLang="ko-KR" sz="1200" dirty="0"/>
              <a:t>md5.update(plaintext01.getBytes());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b="1" dirty="0" err="1"/>
              <a:t>out.println</a:t>
            </a:r>
            <a:r>
              <a:rPr lang="en-US" altLang="ko-KR" sz="1200" b="1" dirty="0"/>
              <a:t>("Text1 : "+plaintext01);</a:t>
            </a:r>
          </a:p>
          <a:p>
            <a:r>
              <a:rPr lang="en-US" altLang="ko-KR" sz="1200" b="1" dirty="0"/>
              <a:t>byte[] digest01 = md5.digest();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b="1" dirty="0" err="1"/>
              <a:t>out.print</a:t>
            </a:r>
            <a:r>
              <a:rPr lang="en-US" altLang="ko-KR" sz="1200" b="1" dirty="0"/>
              <a:t>("Hash1 : ");</a:t>
            </a:r>
          </a:p>
          <a:p>
            <a:r>
              <a:rPr lang="en-US" altLang="ko-KR" sz="1200" b="1" dirty="0"/>
              <a:t>for(byte b: digest01) </a:t>
            </a:r>
            <a:r>
              <a:rPr lang="en-US" altLang="ko-KR" sz="1200" b="1" dirty="0" err="1"/>
              <a:t>System.out.printf</a:t>
            </a:r>
            <a:r>
              <a:rPr lang="en-US" altLang="ko-KR" sz="1200" b="1" dirty="0"/>
              <a:t>("%02X ", b);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b="1" dirty="0" err="1"/>
              <a:t>out.println</a:t>
            </a:r>
            <a:r>
              <a:rPr lang="en-US" altLang="ko-KR" sz="1200" b="1" dirty="0"/>
              <a:t>();</a:t>
            </a:r>
          </a:p>
          <a:p>
            <a:r>
              <a:rPr lang="en-US" altLang="ko-KR" sz="1200" dirty="0"/>
              <a:t>md5.update(plaintext02.getBytes());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b="1" dirty="0" err="1"/>
              <a:t>out.println</a:t>
            </a:r>
            <a:r>
              <a:rPr lang="en-US" altLang="ko-KR" sz="1200" b="1" dirty="0"/>
              <a:t>("Text2 : "+plaintext02);</a:t>
            </a:r>
          </a:p>
          <a:p>
            <a:r>
              <a:rPr lang="en-US" altLang="ko-KR" sz="1200" b="1" dirty="0"/>
              <a:t>byte[] digest02 = md5.digest();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b="1" dirty="0" err="1"/>
              <a:t>out.print</a:t>
            </a:r>
            <a:r>
              <a:rPr lang="en-US" altLang="ko-KR" sz="1200" b="1" dirty="0"/>
              <a:t>("Hash2 : ");</a:t>
            </a:r>
          </a:p>
          <a:p>
            <a:r>
              <a:rPr lang="en-US" altLang="ko-KR" sz="1200" b="1" dirty="0"/>
              <a:t>for(byte b: digest02) </a:t>
            </a:r>
            <a:r>
              <a:rPr lang="en-US" altLang="ko-KR" sz="1200" b="1" dirty="0" err="1"/>
              <a:t>System.out.printf</a:t>
            </a:r>
            <a:r>
              <a:rPr lang="en-US" altLang="ko-KR" sz="1200" b="1" dirty="0"/>
              <a:t>("%02X ", b);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b="1" dirty="0" err="1"/>
              <a:t>out.print</a:t>
            </a:r>
            <a:r>
              <a:rPr lang="en-US" altLang="ko-KR" sz="1200" b="1" dirty="0"/>
              <a:t>("\n</a:t>
            </a:r>
            <a:r>
              <a:rPr lang="ko-KR" altLang="en-US" sz="1200" b="1" dirty="0" err="1"/>
              <a:t>해쉬</a:t>
            </a:r>
            <a:r>
              <a:rPr lang="ko-KR" altLang="en-US" sz="1200" b="1" dirty="0"/>
              <a:t> 길이 </a:t>
            </a:r>
            <a:r>
              <a:rPr lang="en-US" altLang="ko-KR" sz="1200" b="1" dirty="0"/>
              <a:t>: "+digest02.length+ " byte" );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b="1" dirty="0" err="1"/>
              <a:t>out.println</a:t>
            </a:r>
            <a:r>
              <a:rPr lang="en-US" altLang="ko-KR" sz="1200" b="1" dirty="0"/>
              <a:t>();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b="1" dirty="0" err="1"/>
              <a:t>out.printf</a:t>
            </a:r>
            <a:r>
              <a:rPr lang="en-US" altLang="ko-KR" sz="1200" b="1" dirty="0"/>
              <a:t>("Verified = %s \n\n", </a:t>
            </a:r>
            <a:r>
              <a:rPr lang="en-US" altLang="ko-KR" sz="1200" b="1" dirty="0" err="1"/>
              <a:t>MessageDigest.isEqual</a:t>
            </a:r>
            <a:r>
              <a:rPr lang="en-US" altLang="ko-KR" sz="1200" b="1" dirty="0"/>
              <a:t>(digest01, digest02));</a:t>
            </a:r>
            <a:endParaRPr lang="ko-KR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994043" y="3356992"/>
            <a:ext cx="3908442" cy="12234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50" dirty="0"/>
              <a:t>MD5 Algorithm</a:t>
            </a:r>
          </a:p>
          <a:p>
            <a:r>
              <a:rPr lang="en-US" altLang="ko-KR" sz="1050" dirty="0"/>
              <a:t>Text1 : This is a simple message...</a:t>
            </a:r>
          </a:p>
          <a:p>
            <a:r>
              <a:rPr lang="en-US" altLang="ko-KR" sz="1050" dirty="0"/>
              <a:t>Hash1 : 5C 30 7D EF FE BA F7 97 F1 67 A6 CD 91 EF 7D A1 </a:t>
            </a:r>
          </a:p>
          <a:p>
            <a:r>
              <a:rPr lang="en-US" altLang="ko-KR" sz="1050" dirty="0"/>
              <a:t>Text2 : This is a simple message</a:t>
            </a:r>
          </a:p>
          <a:p>
            <a:r>
              <a:rPr lang="en-US" altLang="ko-KR" sz="1050" dirty="0"/>
              <a:t>Hash2 : FB B2 5E F6 ED EB 7A 80 B7 70 80 04 11 7D C2 36 </a:t>
            </a:r>
          </a:p>
          <a:p>
            <a:r>
              <a:rPr lang="ko-KR" altLang="en-US" sz="1050" dirty="0" err="1"/>
              <a:t>해쉬</a:t>
            </a:r>
            <a:r>
              <a:rPr lang="ko-KR" altLang="en-US" sz="1050" dirty="0"/>
              <a:t> 길이 </a:t>
            </a:r>
            <a:r>
              <a:rPr lang="en-US" altLang="ko-KR" sz="1050" dirty="0"/>
              <a:t>: 16 byte</a:t>
            </a:r>
          </a:p>
          <a:p>
            <a:r>
              <a:rPr lang="en-US" altLang="ko-KR" sz="1050" dirty="0"/>
              <a:t>Verified = false 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660695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파일의 </a:t>
            </a:r>
            <a:r>
              <a:rPr lang="ko-KR" altLang="en-US" dirty="0" err="1" smtClean="0"/>
              <a:t>체크섬</a:t>
            </a:r>
            <a:r>
              <a:rPr lang="ko-KR" altLang="en-US" dirty="0" smtClean="0"/>
              <a:t> 생성</a:t>
            </a:r>
            <a:r>
              <a:rPr lang="en-US" altLang="ko-KR" dirty="0" smtClean="0"/>
              <a:t>/</a:t>
            </a:r>
            <a:r>
              <a:rPr lang="ko-KR" altLang="en-US" dirty="0" smtClean="0"/>
              <a:t>검증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인터넷으로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배포하는 파일의 </a:t>
            </a:r>
            <a:r>
              <a:rPr lang="ko-KR" altLang="en-US" dirty="0" err="1" smtClean="0"/>
              <a:t>진위성</a:t>
            </a:r>
            <a:r>
              <a:rPr lang="ko-KR" altLang="en-US" dirty="0" smtClean="0"/>
              <a:t> 확인을 위해 사용 </a:t>
            </a:r>
            <a:r>
              <a:rPr lang="en-US" altLang="ko-KR" dirty="0" smtClean="0"/>
              <a:t>(ChecksumExample.java)</a:t>
            </a:r>
            <a:r>
              <a:rPr lang="ko-KR" altLang="en-US" dirty="0" smtClean="0"/>
              <a:t>  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1. </a:t>
            </a:r>
            <a:r>
              <a:rPr lang="ko-KR" altLang="en-US" dirty="0" smtClean="0"/>
              <a:t>확인할 </a:t>
            </a:r>
            <a:r>
              <a:rPr lang="ko-KR" altLang="en-US" dirty="0"/>
              <a:t>파일을 프로젝트 폴더 루트에 복사 </a:t>
            </a:r>
          </a:p>
          <a:p>
            <a:pPr lvl="2"/>
            <a:r>
              <a:rPr lang="en-US" altLang="ko-KR" u="sng" dirty="0" smtClean="0"/>
              <a:t>httpd-2.2.32.tar.gz    </a:t>
            </a:r>
            <a:r>
              <a:rPr lang="en-US" altLang="ko-KR" u="sng" dirty="0"/>
              <a:t>http://www-eu.apache.org/dist/httpd/ </a:t>
            </a:r>
          </a:p>
          <a:p>
            <a:pPr lvl="1"/>
            <a:r>
              <a:rPr lang="en-US" altLang="ko-KR" dirty="0" smtClean="0"/>
              <a:t>2. </a:t>
            </a:r>
            <a:r>
              <a:rPr lang="ko-KR" altLang="en-US" dirty="0"/>
              <a:t>인터넷에 게시된 </a:t>
            </a:r>
            <a:r>
              <a:rPr lang="ko-KR" altLang="en-US" dirty="0" err="1"/>
              <a:t>해쉬값을</a:t>
            </a:r>
            <a:r>
              <a:rPr lang="ko-KR" altLang="en-US" dirty="0"/>
              <a:t> 변수로 저장 </a:t>
            </a:r>
            <a:endParaRPr lang="en-US" altLang="ko-KR" dirty="0" smtClean="0"/>
          </a:p>
          <a:p>
            <a:pPr lvl="2"/>
            <a:r>
              <a:rPr lang="en-US" altLang="ko-KR" u="sng" dirty="0" smtClean="0"/>
              <a:t>httpd-2.2.32.tar.gz.md5   </a:t>
            </a:r>
            <a:r>
              <a:rPr lang="en-US" altLang="ko-KR" u="sng" dirty="0"/>
              <a:t>8141657cf0c58f14de2a5ce9426df2bc *httpd-2.2.32.tar.gz </a:t>
            </a:r>
          </a:p>
          <a:p>
            <a:pPr lvl="2"/>
            <a:r>
              <a:rPr lang="en-US" altLang="ko-KR" u="sng" dirty="0" smtClean="0"/>
              <a:t>httpd-2.2.32.tar.gz.sha1  </a:t>
            </a:r>
            <a:r>
              <a:rPr lang="en-US" altLang="ko-KR" u="sng" dirty="0"/>
              <a:t>19e94b8c9e727cc16b75795814c5b0e27ebc08d5 *httpd-2.2.32.tar.gz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4725144"/>
            <a:ext cx="6912768" cy="16004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Given MD5 : 8141657cf0c58f14de2a5ce9426df2bc</a:t>
            </a:r>
          </a:p>
          <a:p>
            <a:r>
              <a:rPr lang="en-US" altLang="ko-KR" sz="1600" dirty="0"/>
              <a:t>Computed MD5 : 8141657cf0c58f14de2a5ce9426df2bc</a:t>
            </a:r>
          </a:p>
          <a:p>
            <a:r>
              <a:rPr lang="en-US" altLang="ko-KR" sz="1600" dirty="0"/>
              <a:t>true</a:t>
            </a:r>
          </a:p>
          <a:p>
            <a:r>
              <a:rPr lang="en-US" altLang="ko-KR" sz="1600" dirty="0"/>
              <a:t>Given SHA1 : 19e94b8c9e727cc16b75795814c5b0e27ebc08d5</a:t>
            </a:r>
          </a:p>
          <a:p>
            <a:r>
              <a:rPr lang="en-US" altLang="ko-KR" sz="1600" dirty="0"/>
              <a:t>Computed SHA1 : 19e94b8c9e727cc16b75795814c5b0e27ebc08d5</a:t>
            </a:r>
          </a:p>
          <a:p>
            <a:r>
              <a:rPr lang="en-US" altLang="ko-KR" sz="1600" dirty="0" smtClean="0"/>
              <a:t>true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2195513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인터넷으로 동전던지기 </a:t>
            </a:r>
            <a:r>
              <a:rPr lang="ko-KR" altLang="en-US" dirty="0" err="1" smtClean="0"/>
              <a:t>게임하기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인터넷으로 동전던지기 게임을 할 수 있을까</a:t>
            </a:r>
            <a:r>
              <a:rPr lang="en-US" altLang="ko-KR" dirty="0" smtClean="0"/>
              <a:t>? </a:t>
            </a:r>
          </a:p>
          <a:p>
            <a:pPr lvl="1"/>
            <a:r>
              <a:rPr lang="ko-KR" altLang="en-US" dirty="0" smtClean="0"/>
              <a:t>상대방을 어떻게 신뢰</a:t>
            </a:r>
            <a:r>
              <a:rPr lang="en-US" altLang="ko-KR" dirty="0" smtClean="0"/>
              <a:t>? </a:t>
            </a:r>
            <a:r>
              <a:rPr lang="ko-KR" altLang="en-US" dirty="0" smtClean="0"/>
              <a:t>공정성 문제 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/>
              <a:t>공정성의 </a:t>
            </a:r>
            <a:r>
              <a:rPr lang="ko-KR" altLang="en-US" dirty="0" smtClean="0"/>
              <a:t>조건은</a:t>
            </a:r>
            <a:r>
              <a:rPr lang="en-US" altLang="ko-KR" dirty="0" smtClean="0"/>
              <a:t>?</a:t>
            </a:r>
            <a:endParaRPr lang="en-US" altLang="ko-KR" dirty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암호를 이용하는 동전던지기 게임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해쉬함수</a:t>
            </a:r>
            <a:r>
              <a:rPr lang="ko-KR" altLang="en-US" dirty="0" smtClean="0"/>
              <a:t> 이용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암호 알고리즘을 이용 </a:t>
            </a:r>
            <a:endParaRPr lang="en-US" altLang="ko-KR" dirty="0" smtClean="0"/>
          </a:p>
          <a:p>
            <a:pPr lvl="1"/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18</a:t>
            </a:fld>
            <a:endParaRPr lang="ko-KR" altLang="en-US" dirty="0"/>
          </a:p>
        </p:txBody>
      </p:sp>
      <p:pic>
        <p:nvPicPr>
          <p:cNvPr id="1026" name="Picture 2" descr="Image result for coin to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071" y="2204864"/>
            <a:ext cx="2259906" cy="354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80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해쉬함수를</a:t>
            </a:r>
            <a:r>
              <a:rPr lang="ko-KR" altLang="en-US" dirty="0" smtClean="0"/>
              <a:t> 이용한 동전던지기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19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70199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2276872"/>
            <a:ext cx="155202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Commitment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24328" y="3059668"/>
            <a:ext cx="98296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Bidding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7003" y="4859868"/>
            <a:ext cx="852669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Reveal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54620" y="5805264"/>
            <a:ext cx="76777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Verify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287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차례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강의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개요 </a:t>
            </a:r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/>
              <a:t>암호와 정보보호</a:t>
            </a:r>
            <a:endParaRPr lang="en-US" altLang="ko-KR" dirty="0"/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자바프로그래밍 기초</a:t>
            </a:r>
            <a:endParaRPr lang="en-US" altLang="ko-KR" dirty="0" smtClean="0"/>
          </a:p>
          <a:p>
            <a:r>
              <a:rPr lang="en-US" altLang="ko-KR" dirty="0" smtClean="0"/>
              <a:t>4. </a:t>
            </a:r>
            <a:r>
              <a:rPr lang="ko-KR" altLang="en-US" dirty="0" smtClean="0"/>
              <a:t>자바</a:t>
            </a:r>
            <a:r>
              <a:rPr lang="en-US" altLang="ko-KR" dirty="0" smtClean="0"/>
              <a:t> </a:t>
            </a:r>
            <a:r>
              <a:rPr lang="ko-KR" altLang="en-US" dirty="0" smtClean="0"/>
              <a:t>네트워크 프로그래밍 </a:t>
            </a:r>
            <a:endParaRPr lang="en-US" altLang="ko-KR" dirty="0" smtClean="0"/>
          </a:p>
          <a:p>
            <a:r>
              <a:rPr lang="en-US" altLang="ko-KR" dirty="0" smtClean="0"/>
              <a:t>5. JCA/JCE </a:t>
            </a:r>
            <a:r>
              <a:rPr lang="ko-KR" altLang="en-US" dirty="0" smtClean="0"/>
              <a:t>암호 프로그래밍 </a:t>
            </a:r>
            <a:endParaRPr lang="en-US" altLang="ko-KR" dirty="0" smtClean="0"/>
          </a:p>
          <a:p>
            <a:r>
              <a:rPr lang="en-US" altLang="ko-KR" b="1" dirty="0" smtClean="0"/>
              <a:t>6. </a:t>
            </a:r>
            <a:r>
              <a:rPr lang="ko-KR" altLang="en-US" b="1" dirty="0" err="1" smtClean="0"/>
              <a:t>해쉬함수</a:t>
            </a:r>
            <a:r>
              <a:rPr lang="en-US" altLang="ko-KR" b="1" dirty="0"/>
              <a:t>, MAC, </a:t>
            </a:r>
            <a:r>
              <a:rPr lang="ko-KR" altLang="en-US" b="1" dirty="0"/>
              <a:t>패스워드 기반 </a:t>
            </a:r>
            <a:r>
              <a:rPr lang="ko-KR" altLang="en-US" b="1" dirty="0" err="1"/>
              <a:t>키생성</a:t>
            </a:r>
            <a:r>
              <a:rPr lang="ko-KR" altLang="en-US" b="1" dirty="0"/>
              <a:t>  </a:t>
            </a:r>
            <a:endParaRPr lang="en-US" altLang="ko-KR" b="1" dirty="0"/>
          </a:p>
          <a:p>
            <a:r>
              <a:rPr lang="en-US" altLang="ko-KR" dirty="0" smtClean="0"/>
              <a:t>7. </a:t>
            </a:r>
            <a:r>
              <a:rPr lang="ko-KR" altLang="en-US" dirty="0" err="1" smtClean="0"/>
              <a:t>대칭키</a:t>
            </a:r>
            <a:r>
              <a:rPr lang="ko-KR" altLang="en-US" dirty="0" smtClean="0"/>
              <a:t> 암호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/>
              <a:t>파일 암호화</a:t>
            </a:r>
            <a:r>
              <a:rPr lang="en-US" altLang="ko-KR" dirty="0"/>
              <a:t>/</a:t>
            </a:r>
            <a:r>
              <a:rPr lang="ko-KR" altLang="en-US" dirty="0" err="1"/>
              <a:t>복호화</a:t>
            </a:r>
            <a:r>
              <a:rPr lang="ko-KR" altLang="en-US" dirty="0"/>
              <a:t> </a:t>
            </a:r>
            <a:endParaRPr lang="en-US" altLang="ko-KR" dirty="0" smtClean="0"/>
          </a:p>
          <a:p>
            <a:r>
              <a:rPr lang="en-US" altLang="ko-KR" dirty="0" smtClean="0"/>
              <a:t>8. </a:t>
            </a:r>
            <a:r>
              <a:rPr lang="ko-KR" altLang="en-US" dirty="0" smtClean="0"/>
              <a:t>공개키 암호</a:t>
            </a:r>
            <a:endParaRPr lang="en-US" altLang="ko-KR" dirty="0"/>
          </a:p>
          <a:p>
            <a:r>
              <a:rPr lang="en-US" altLang="ko-KR" dirty="0" smtClean="0"/>
              <a:t>9. </a:t>
            </a:r>
            <a:r>
              <a:rPr lang="ko-KR" altLang="en-US" dirty="0" smtClean="0"/>
              <a:t>전자서명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10. </a:t>
            </a:r>
            <a:r>
              <a:rPr lang="ko-KR" altLang="en-US" dirty="0" smtClean="0"/>
              <a:t>인증서와 </a:t>
            </a:r>
            <a:r>
              <a:rPr lang="ko-KR" altLang="en-US" dirty="0" err="1" smtClean="0"/>
              <a:t>공개키기반구조</a:t>
            </a:r>
            <a:r>
              <a:rPr lang="en-US" altLang="ko-KR" dirty="0" smtClean="0"/>
              <a:t>(PKI)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11. </a:t>
            </a:r>
            <a:r>
              <a:rPr lang="ko-KR" altLang="en-US" dirty="0" smtClean="0"/>
              <a:t>암호</a:t>
            </a:r>
            <a:r>
              <a:rPr lang="en-US" altLang="ko-KR" dirty="0" smtClean="0"/>
              <a:t> </a:t>
            </a:r>
            <a:r>
              <a:rPr lang="ko-KR" altLang="en-US" dirty="0" smtClean="0"/>
              <a:t>알고리즘</a:t>
            </a:r>
            <a:r>
              <a:rPr lang="en-US" altLang="ko-KR" dirty="0" smtClean="0"/>
              <a:t>/</a:t>
            </a:r>
            <a:r>
              <a:rPr lang="ko-KR" altLang="en-US" dirty="0" smtClean="0"/>
              <a:t>프로토콜 구현 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8042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CoinToss.java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20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412776"/>
            <a:ext cx="6120586" cy="50783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err="1"/>
              <a:t>해쉬함수를</a:t>
            </a:r>
            <a:r>
              <a:rPr lang="ko-KR" altLang="en-US" dirty="0"/>
              <a:t> 이용한 동전던지기 게임 시뮬레이션  </a:t>
            </a:r>
          </a:p>
          <a:p>
            <a:r>
              <a:rPr lang="ko-KR" altLang="en-US" dirty="0"/>
              <a:t>사용자 </a:t>
            </a:r>
            <a:r>
              <a:rPr lang="en-US" altLang="ko-KR" dirty="0"/>
              <a:t>A: </a:t>
            </a:r>
            <a:r>
              <a:rPr lang="ko-KR" altLang="en-US" dirty="0"/>
              <a:t>동전을 던지는 사람   </a:t>
            </a:r>
          </a:p>
          <a:p>
            <a:r>
              <a:rPr lang="ko-KR" altLang="en-US" dirty="0"/>
              <a:t>사용자 </a:t>
            </a:r>
            <a:r>
              <a:rPr lang="en-US" altLang="ko-KR" dirty="0"/>
              <a:t>B: </a:t>
            </a:r>
            <a:r>
              <a:rPr lang="ko-KR" altLang="en-US" dirty="0" err="1"/>
              <a:t>홀짝을</a:t>
            </a:r>
            <a:r>
              <a:rPr lang="ko-KR" altLang="en-US" dirty="0"/>
              <a:t> 맞추는 사람   </a:t>
            </a:r>
          </a:p>
          <a:p>
            <a:endParaRPr lang="ko-KR" altLang="en-US" dirty="0"/>
          </a:p>
          <a:p>
            <a:r>
              <a:rPr lang="en-US" altLang="ko-KR" dirty="0"/>
              <a:t>1. A</a:t>
            </a:r>
            <a:r>
              <a:rPr lang="ko-KR" altLang="en-US" dirty="0"/>
              <a:t>는 임의의 숫자를 입력하세요 </a:t>
            </a:r>
            <a:r>
              <a:rPr lang="en-US" altLang="ko-KR" dirty="0"/>
              <a:t>&gt;&gt; 8887393</a:t>
            </a:r>
          </a:p>
          <a:p>
            <a:r>
              <a:rPr lang="en-US" altLang="ko-KR" dirty="0"/>
              <a:t>A-&gt;B </a:t>
            </a:r>
            <a:r>
              <a:rPr lang="ko-KR" altLang="en-US" dirty="0" err="1"/>
              <a:t>해쉬값</a:t>
            </a:r>
            <a:r>
              <a:rPr lang="ko-KR" altLang="en-US" dirty="0"/>
              <a:t> 전송</a:t>
            </a:r>
            <a:r>
              <a:rPr lang="en-US" altLang="ko-KR" dirty="0"/>
              <a:t>: 0cc175b9c0f1b6a831c399e269772661</a:t>
            </a:r>
          </a:p>
          <a:p>
            <a:endParaRPr lang="ko-KR" altLang="en-US" dirty="0"/>
          </a:p>
          <a:p>
            <a:r>
              <a:rPr lang="en-US" altLang="ko-KR" dirty="0"/>
              <a:t>2. B</a:t>
            </a:r>
            <a:r>
              <a:rPr lang="ko-KR" altLang="en-US" dirty="0"/>
              <a:t>는 </a:t>
            </a:r>
            <a:r>
              <a:rPr lang="ko-KR" altLang="en-US" dirty="0" err="1"/>
              <a:t>홀짝을</a:t>
            </a:r>
            <a:r>
              <a:rPr lang="ko-KR" altLang="en-US" dirty="0"/>
              <a:t> 입력하세요 </a:t>
            </a:r>
            <a:r>
              <a:rPr lang="en-US" altLang="ko-KR" dirty="0"/>
              <a:t>(</a:t>
            </a:r>
            <a:r>
              <a:rPr lang="ko-KR" altLang="en-US" dirty="0"/>
              <a:t>홀</a:t>
            </a:r>
            <a:r>
              <a:rPr lang="en-US" altLang="ko-KR" dirty="0"/>
              <a:t>/</a:t>
            </a:r>
            <a:r>
              <a:rPr lang="ko-KR" altLang="en-US" dirty="0"/>
              <a:t>짝</a:t>
            </a:r>
            <a:r>
              <a:rPr lang="en-US" altLang="ko-KR" dirty="0"/>
              <a:t>)&gt;&gt; </a:t>
            </a:r>
            <a:r>
              <a:rPr lang="ko-KR" altLang="en-US" dirty="0"/>
              <a:t>홀</a:t>
            </a:r>
          </a:p>
          <a:p>
            <a:r>
              <a:rPr lang="en-US" altLang="ko-KR" dirty="0"/>
              <a:t>A&lt;-B </a:t>
            </a:r>
            <a:r>
              <a:rPr lang="ko-KR" altLang="en-US" dirty="0" err="1"/>
              <a:t>홀짝값</a:t>
            </a:r>
            <a:r>
              <a:rPr lang="ko-KR" altLang="en-US" dirty="0"/>
              <a:t> 전송</a:t>
            </a:r>
            <a:r>
              <a:rPr lang="en-US" altLang="ko-KR" dirty="0"/>
              <a:t>: </a:t>
            </a:r>
            <a:r>
              <a:rPr lang="ko-KR" altLang="en-US" dirty="0"/>
              <a:t>홀</a:t>
            </a:r>
          </a:p>
          <a:p>
            <a:endParaRPr lang="ko-KR" altLang="en-US" dirty="0"/>
          </a:p>
          <a:p>
            <a:r>
              <a:rPr lang="en-US" altLang="ko-KR" dirty="0"/>
              <a:t>3. </a:t>
            </a:r>
            <a:r>
              <a:rPr lang="ko-KR" altLang="en-US" dirty="0"/>
              <a:t>게임 결과 확인 </a:t>
            </a:r>
          </a:p>
          <a:p>
            <a:r>
              <a:rPr lang="en-US" altLang="ko-KR" dirty="0"/>
              <a:t>A-&gt;B </a:t>
            </a:r>
            <a:r>
              <a:rPr lang="ko-KR" altLang="en-US" dirty="0"/>
              <a:t>원래의 숫자 전송</a:t>
            </a:r>
            <a:r>
              <a:rPr lang="en-US" altLang="ko-KR" dirty="0"/>
              <a:t>: 8887393</a:t>
            </a:r>
          </a:p>
          <a:p>
            <a:r>
              <a:rPr lang="en-US" altLang="ko-KR" dirty="0"/>
              <a:t>B</a:t>
            </a:r>
            <a:r>
              <a:rPr lang="ko-KR" altLang="en-US" dirty="0"/>
              <a:t>의 </a:t>
            </a:r>
            <a:r>
              <a:rPr lang="ko-KR" altLang="en-US" dirty="0" err="1"/>
              <a:t>해쉬값</a:t>
            </a:r>
            <a:r>
              <a:rPr lang="ko-KR" altLang="en-US" dirty="0"/>
              <a:t> 확인</a:t>
            </a:r>
            <a:r>
              <a:rPr lang="en-US" altLang="ko-KR" dirty="0"/>
              <a:t>: 0cc175b9c0f1b6a831c399e269772661</a:t>
            </a:r>
          </a:p>
          <a:p>
            <a:r>
              <a:rPr lang="ko-KR" altLang="en-US" dirty="0" err="1"/>
              <a:t>해쉬값이</a:t>
            </a:r>
            <a:r>
              <a:rPr lang="ko-KR" altLang="en-US" dirty="0"/>
              <a:t> 같습니다</a:t>
            </a:r>
            <a:r>
              <a:rPr lang="en-US" altLang="ko-KR" dirty="0"/>
              <a:t>. </a:t>
            </a:r>
          </a:p>
          <a:p>
            <a:endParaRPr lang="ko-KR" altLang="en-US" dirty="0"/>
          </a:p>
          <a:p>
            <a:r>
              <a:rPr lang="en-US" altLang="ko-KR" dirty="0"/>
              <a:t>4. </a:t>
            </a:r>
            <a:r>
              <a:rPr lang="ko-KR" altLang="en-US" dirty="0"/>
              <a:t>동전던지기 승부 확인 </a:t>
            </a:r>
          </a:p>
          <a:p>
            <a:r>
              <a:rPr lang="en-US" altLang="ko-KR" dirty="0"/>
              <a:t>8887393</a:t>
            </a:r>
            <a:r>
              <a:rPr lang="ko-KR" altLang="en-US" dirty="0"/>
              <a:t>가 홀인가요</a:t>
            </a:r>
            <a:r>
              <a:rPr lang="en-US" altLang="ko-KR" dirty="0"/>
              <a:t>?</a:t>
            </a:r>
          </a:p>
          <a:p>
            <a:r>
              <a:rPr lang="en-US" altLang="ko-KR" dirty="0"/>
              <a:t>B</a:t>
            </a:r>
            <a:r>
              <a:rPr lang="ko-KR" altLang="en-US" dirty="0"/>
              <a:t>가 맞추었으므로 </a:t>
            </a:r>
            <a:r>
              <a:rPr lang="en-US" altLang="ko-KR" dirty="0"/>
              <a:t>B</a:t>
            </a:r>
            <a:r>
              <a:rPr lang="ko-KR" altLang="en-US" dirty="0"/>
              <a:t>가 이겼습니다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97108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통신을 이용한 동전던지기 게임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클라이언트</a:t>
            </a:r>
            <a:r>
              <a:rPr lang="en-US" altLang="ko-KR" dirty="0"/>
              <a:t>/</a:t>
            </a:r>
            <a:r>
              <a:rPr lang="ko-KR" altLang="en-US" dirty="0"/>
              <a:t>서버 모델의 동전던지기 </a:t>
            </a:r>
            <a:r>
              <a:rPr lang="ko-KR" altLang="en-US" dirty="0" smtClean="0"/>
              <a:t>서비스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</a:t>
            </a:r>
            <a:r>
              <a:rPr lang="en-US" altLang="ko-KR" dirty="0" smtClean="0"/>
              <a:t>: CoinTossServer.java </a:t>
            </a:r>
          </a:p>
          <a:p>
            <a:pPr lvl="1"/>
            <a:r>
              <a:rPr lang="ko-KR" altLang="en-US" dirty="0" smtClean="0"/>
              <a:t>클라이언트</a:t>
            </a:r>
            <a:r>
              <a:rPr lang="en-US" altLang="ko-KR" dirty="0" smtClean="0"/>
              <a:t>: CoinToss.Client.java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21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2996952"/>
            <a:ext cx="6542689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/>
              <a:t>인터넷 동전던지기 게임 방문을 환영합니다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다음은 서버에서 보내온 어떤 </a:t>
            </a:r>
            <a:r>
              <a:rPr lang="ko-KR" altLang="en-US" dirty="0" err="1"/>
              <a:t>난수</a:t>
            </a:r>
            <a:r>
              <a:rPr lang="ko-KR" altLang="en-US" dirty="0"/>
              <a:t> 정수의 </a:t>
            </a:r>
            <a:r>
              <a:rPr lang="ko-KR" altLang="en-US" dirty="0" err="1"/>
              <a:t>해쉬값입니다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서버에서 보낸 </a:t>
            </a:r>
            <a:r>
              <a:rPr lang="ko-KR" altLang="en-US" dirty="0" err="1"/>
              <a:t>해쉬값</a:t>
            </a:r>
            <a:r>
              <a:rPr lang="en-US" altLang="ko-KR" dirty="0"/>
              <a:t>: 0fbd1776e1ad22c59a7080d35c7fd4db</a:t>
            </a:r>
          </a:p>
          <a:p>
            <a:r>
              <a:rPr lang="ko-KR" altLang="en-US" dirty="0"/>
              <a:t>홀</a:t>
            </a:r>
            <a:r>
              <a:rPr lang="en-US" altLang="ko-KR" dirty="0"/>
              <a:t>/</a:t>
            </a:r>
            <a:r>
              <a:rPr lang="ko-KR" altLang="en-US" dirty="0"/>
              <a:t>짝을 맞추어 보세요</a:t>
            </a:r>
            <a:r>
              <a:rPr lang="en-US" altLang="ko-KR" dirty="0"/>
              <a:t>. 1)</a:t>
            </a:r>
            <a:r>
              <a:rPr lang="ko-KR" altLang="en-US" dirty="0"/>
              <a:t>홀수</a:t>
            </a:r>
            <a:r>
              <a:rPr lang="en-US" altLang="ko-KR" dirty="0"/>
              <a:t>, 2)</a:t>
            </a:r>
            <a:r>
              <a:rPr lang="ko-KR" altLang="en-US" dirty="0"/>
              <a:t>짝수</a:t>
            </a:r>
            <a:r>
              <a:rPr lang="en-US" altLang="ko-KR" dirty="0"/>
              <a:t>, 3)</a:t>
            </a:r>
            <a:r>
              <a:rPr lang="ko-KR" altLang="en-US" dirty="0"/>
              <a:t>게임종료 </a:t>
            </a:r>
          </a:p>
          <a:p>
            <a:r>
              <a:rPr lang="en-US" altLang="ko-KR" dirty="0"/>
              <a:t>1</a:t>
            </a:r>
          </a:p>
          <a:p>
            <a:r>
              <a:rPr lang="ko-KR" altLang="en-US" dirty="0"/>
              <a:t>서버에서 보낸 </a:t>
            </a:r>
            <a:r>
              <a:rPr lang="ko-KR" altLang="en-US" dirty="0" err="1"/>
              <a:t>난수값</a:t>
            </a:r>
            <a:r>
              <a:rPr lang="en-US" altLang="ko-KR" dirty="0"/>
              <a:t>: 97373</a:t>
            </a:r>
          </a:p>
          <a:p>
            <a:r>
              <a:rPr lang="ko-KR" altLang="en-US" dirty="0"/>
              <a:t>다시 계산한 </a:t>
            </a:r>
            <a:r>
              <a:rPr lang="ko-KR" altLang="en-US" dirty="0" err="1"/>
              <a:t>해쉬값</a:t>
            </a:r>
            <a:r>
              <a:rPr lang="en-US" altLang="ko-KR" dirty="0"/>
              <a:t>: 0fbd1776e1ad22c59a7080d35c7fd4db</a:t>
            </a:r>
          </a:p>
          <a:p>
            <a:r>
              <a:rPr lang="ko-KR" altLang="en-US" dirty="0" err="1"/>
              <a:t>해쉬값이</a:t>
            </a:r>
            <a:r>
              <a:rPr lang="ko-KR" altLang="en-US" dirty="0"/>
              <a:t> 일치합니다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결과</a:t>
            </a:r>
            <a:r>
              <a:rPr lang="en-US" altLang="ko-KR" dirty="0"/>
              <a:t>: </a:t>
            </a:r>
            <a:r>
              <a:rPr lang="ko-KR" altLang="en-US" dirty="0"/>
              <a:t>사용자 </a:t>
            </a:r>
            <a:r>
              <a:rPr lang="ko-KR" altLang="en-US" dirty="0" smtClean="0"/>
              <a:t>승리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7157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 MAC (</a:t>
            </a:r>
            <a:r>
              <a:rPr lang="ko-KR" altLang="en-US" dirty="0"/>
              <a:t>메시지인증코드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MAC(</a:t>
            </a:r>
            <a:r>
              <a:rPr lang="ko-KR" altLang="en-US" dirty="0" smtClean="0"/>
              <a:t>메시지인증코드</a:t>
            </a:r>
            <a:r>
              <a:rPr lang="en-US" altLang="ko-KR" dirty="0" smtClean="0"/>
              <a:t>)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</a:t>
            </a:r>
          </a:p>
          <a:p>
            <a:pPr lvl="1"/>
            <a:r>
              <a:rPr lang="en-US" altLang="ko-KR" dirty="0" smtClean="0"/>
              <a:t>MAC</a:t>
            </a:r>
            <a:r>
              <a:rPr lang="en-US" altLang="ko-KR" dirty="0"/>
              <a:t>: Message Authentication </a:t>
            </a:r>
            <a:r>
              <a:rPr lang="en-US" altLang="ko-KR" dirty="0" smtClean="0"/>
              <a:t>Code</a:t>
            </a:r>
          </a:p>
          <a:p>
            <a:pPr lvl="1"/>
            <a:r>
              <a:rPr lang="ko-KR" altLang="en-US" dirty="0" err="1" smtClean="0"/>
              <a:t>해쉬함수와</a:t>
            </a:r>
            <a:r>
              <a:rPr lang="en-US" altLang="ko-KR" dirty="0" smtClean="0"/>
              <a:t> </a:t>
            </a:r>
            <a:r>
              <a:rPr lang="ko-KR" altLang="en-US" dirty="0" smtClean="0"/>
              <a:t>송수신자간에 공유된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이용하여 송수신하는 메시지의 </a:t>
            </a:r>
            <a:r>
              <a:rPr lang="ko-KR" altLang="en-US" dirty="0" err="1" smtClean="0"/>
              <a:t>원본성을</a:t>
            </a:r>
            <a:r>
              <a:rPr lang="ko-KR" altLang="en-US" dirty="0" smtClean="0"/>
              <a:t> 인증하는데 사용</a:t>
            </a:r>
            <a:endParaRPr lang="en-US" altLang="ko-KR" dirty="0" smtClean="0"/>
          </a:p>
          <a:p>
            <a:pPr lvl="1"/>
            <a:r>
              <a:rPr lang="en-US" altLang="ko-KR" dirty="0"/>
              <a:t>MAC</a:t>
            </a:r>
            <a:r>
              <a:rPr lang="ko-KR" altLang="en-US" dirty="0"/>
              <a:t>은 </a:t>
            </a:r>
            <a:r>
              <a:rPr lang="ko-KR" altLang="en-US" dirty="0" err="1" smtClean="0"/>
              <a:t>대칭키</a:t>
            </a:r>
            <a:r>
              <a:rPr lang="ko-KR" altLang="en-US" dirty="0" smtClean="0"/>
              <a:t> </a:t>
            </a:r>
            <a:r>
              <a:rPr lang="ko-KR" altLang="en-US" dirty="0"/>
              <a:t>암호알고리즘처럼 송신자와</a:t>
            </a:r>
            <a:r>
              <a:rPr lang="en-US" altLang="ko-KR" dirty="0"/>
              <a:t> </a:t>
            </a:r>
            <a:r>
              <a:rPr lang="ko-KR" altLang="en-US" dirty="0"/>
              <a:t>수신자 사이의 공유된 </a:t>
            </a:r>
            <a:r>
              <a:rPr lang="ko-KR" altLang="en-US" dirty="0" smtClean="0"/>
              <a:t>비밀키가 </a:t>
            </a:r>
            <a:r>
              <a:rPr lang="ko-KR" altLang="en-US" dirty="0"/>
              <a:t>필요</a:t>
            </a:r>
            <a:endParaRPr lang="en-US" altLang="ko-KR" dirty="0"/>
          </a:p>
          <a:p>
            <a:pPr lvl="1"/>
            <a:r>
              <a:rPr lang="en-US" altLang="ko-KR" dirty="0" smtClean="0"/>
              <a:t>MAC </a:t>
            </a:r>
            <a:r>
              <a:rPr lang="ko-KR" altLang="en-US" dirty="0" smtClean="0"/>
              <a:t>계산에는 공유된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이용하므로 송신자와 수신자만 계산하고 검증할 수 있음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smtClean="0"/>
              <a:t>중간에서 공격자가 메시지를 변조하는 것을 방지 가능    </a:t>
            </a:r>
            <a:endParaRPr lang="en-US" altLang="ko-KR" dirty="0" smtClean="0"/>
          </a:p>
          <a:p>
            <a:pPr lvl="1"/>
            <a:r>
              <a:rPr lang="ko-KR" altLang="en-US" dirty="0"/>
              <a:t>송신자는 입력메시지와 </a:t>
            </a:r>
            <a:r>
              <a:rPr lang="ko-KR" altLang="en-US" dirty="0" err="1"/>
              <a:t>비밀키를</a:t>
            </a:r>
            <a:r>
              <a:rPr lang="ko-KR" altLang="en-US" dirty="0"/>
              <a:t> 이용하여 </a:t>
            </a:r>
            <a:r>
              <a:rPr lang="en-US" altLang="ko-KR" dirty="0" err="1"/>
              <a:t>hmac</a:t>
            </a:r>
            <a:r>
              <a:rPr lang="en-US" altLang="ko-KR" dirty="0"/>
              <a:t> </a:t>
            </a:r>
            <a:r>
              <a:rPr lang="ko-KR" altLang="en-US" dirty="0"/>
              <a:t>계산하여 전송</a:t>
            </a:r>
            <a:r>
              <a:rPr lang="en-US" altLang="ko-KR" dirty="0"/>
              <a:t>. </a:t>
            </a:r>
            <a:r>
              <a:rPr lang="ko-KR" altLang="en-US" dirty="0"/>
              <a:t>수신자는 전송된 메시지와 </a:t>
            </a:r>
            <a:r>
              <a:rPr lang="ko-KR" altLang="en-US" dirty="0" smtClean="0"/>
              <a:t>비밀리를 </a:t>
            </a:r>
            <a:r>
              <a:rPr lang="ko-KR" altLang="en-US" dirty="0"/>
              <a:t>이용하여 </a:t>
            </a:r>
            <a:r>
              <a:rPr lang="en-US" altLang="ko-KR" dirty="0" err="1"/>
              <a:t>hmac</a:t>
            </a:r>
            <a:r>
              <a:rPr lang="en-US" altLang="ko-KR" dirty="0"/>
              <a:t> </a:t>
            </a:r>
            <a:r>
              <a:rPr lang="ko-KR" altLang="en-US" dirty="0"/>
              <a:t>값이 맞는지 검증</a:t>
            </a:r>
            <a:r>
              <a:rPr lang="en-US" altLang="ko-KR" dirty="0"/>
              <a:t>. </a:t>
            </a:r>
            <a:r>
              <a:rPr lang="ko-KR" altLang="en-US" dirty="0"/>
              <a:t> </a:t>
            </a: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2711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MAC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23</a:t>
            </a:fld>
            <a:endParaRPr lang="ko-KR" altLang="en-US" dirty="0"/>
          </a:p>
        </p:txBody>
      </p:sp>
      <p:pic>
        <p:nvPicPr>
          <p:cNvPr id="8194" name="Picture 2" descr="Image result for hm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28825"/>
            <a:ext cx="62960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119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Hash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MAC</a:t>
            </a:r>
            <a:r>
              <a:rPr lang="ko-KR" altLang="en-US" dirty="0" smtClean="0"/>
              <a:t>의 비교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24</a:t>
            </a:fld>
            <a:endParaRPr lang="ko-KR" altLang="en-US" dirty="0"/>
          </a:p>
        </p:txBody>
      </p:sp>
      <p:pic>
        <p:nvPicPr>
          <p:cNvPr id="2052" name="Picture 4" descr="http://2.bp.blogspot.com/-0P6bgvEY3CQ/VtPPd_3x3VI/AAAAAAAAAvc/Cq5awXLx9E0/s1600/%25EA%25B7%25B8%25EB%25A6%25BC0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84754"/>
            <a:ext cx="5771877" cy="246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1.bp.blogspot.com/-l3iMY_-RnUA/VtPKoXNiYdI/AAAAAAAAAvM/-8A5spS_lXs/s1600/%25EA%25B7%25B8%25EB%25A6%25BC0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5483845" cy="228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971600" y="2492896"/>
            <a:ext cx="78579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Hash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971600" y="5013176"/>
            <a:ext cx="691151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MAC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1597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MAC</a:t>
            </a:r>
            <a:r>
              <a:rPr lang="ko-KR" altLang="en-US" dirty="0" smtClean="0"/>
              <a:t>의 한계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자에게 </a:t>
            </a:r>
            <a:r>
              <a:rPr lang="en-US" altLang="ko-KR" dirty="0" smtClean="0"/>
              <a:t>MAC</a:t>
            </a:r>
            <a:r>
              <a:rPr lang="ko-KR" altLang="en-US" dirty="0" smtClean="0"/>
              <a:t>의 유효성 여부를 증명하지 못함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이것을 증명하려면 공유된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자에게 공개해야 함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부인방지 불가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송신자가 메시지를 보내지 않았다고 부인하는 경우 분쟁 해결이 어려움</a:t>
            </a:r>
            <a:r>
              <a:rPr lang="en-US" altLang="ko-KR" dirty="0" smtClean="0"/>
              <a:t>. </a:t>
            </a:r>
            <a:r>
              <a:rPr lang="ko-KR" altLang="en-US" dirty="0" smtClean="0"/>
              <a:t>수신자도 동일한 </a:t>
            </a:r>
            <a:r>
              <a:rPr lang="en-US" altLang="ko-KR" dirty="0" smtClean="0"/>
              <a:t>MAC</a:t>
            </a:r>
            <a:r>
              <a:rPr lang="ko-KR" altLang="en-US" dirty="0" smtClean="0"/>
              <a:t>을 계산할 수 있기 때문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부인방지 기능을 제공하기 위해서는 전자서명을 사용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1960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HMAC </a:t>
            </a:r>
            <a:r>
              <a:rPr lang="ko-KR" altLang="en-US" dirty="0"/>
              <a:t>알고리즘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From</a:t>
            </a:r>
            <a:r>
              <a:rPr lang="ko-KR" altLang="en-US" dirty="0" smtClean="0"/>
              <a:t> </a:t>
            </a:r>
            <a:r>
              <a:rPr lang="en-US" altLang="ko-KR" dirty="0" smtClean="0"/>
              <a:t>Wikipedia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26</a:t>
            </a:fld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8064896" cy="4032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340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HMAC </a:t>
            </a:r>
            <a:r>
              <a:rPr lang="ko-KR" altLang="en-US" dirty="0" smtClean="0"/>
              <a:t>알고리즘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27</a:t>
            </a:fld>
            <a:endParaRPr lang="ko-KR" altLang="en-US" dirty="0"/>
          </a:p>
        </p:txBody>
      </p:sp>
      <p:pic>
        <p:nvPicPr>
          <p:cNvPr id="7170" name="Picture 2" descr="http://2.bp.blogspot.com/-gHT6DORYmSE/VtPTNABQSWI/AAAAAAAAAv4/zuKanXV40_c/s1600/%25EA%25B7%25B8%25EB%25A6%25BC04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57367"/>
            <a:ext cx="390189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1457367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HMAC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keyed-hash </a:t>
            </a:r>
            <a:r>
              <a:rPr lang="en-US" altLang="ko-KR" dirty="0"/>
              <a:t>message authentication </a:t>
            </a:r>
            <a:r>
              <a:rPr lang="en-US" altLang="ko-KR" dirty="0" smtClean="0"/>
              <a:t>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RFC 2104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 smtClean="0"/>
              <a:t>일방향</a:t>
            </a:r>
            <a:r>
              <a:rPr lang="ko-KR" altLang="en-US" dirty="0" smtClean="0"/>
              <a:t> </a:t>
            </a:r>
            <a:r>
              <a:rPr lang="ko-KR" altLang="en-US" dirty="0"/>
              <a:t>해시함수를 이용하여 메시지 인증코드를 구성하는 </a:t>
            </a:r>
            <a:r>
              <a:rPr lang="ko-KR" altLang="en-US" dirty="0" smtClean="0"/>
              <a:t>방법</a:t>
            </a:r>
            <a:endParaRPr lang="en-US" altLang="ko-KR" dirty="0" smtClean="0"/>
          </a:p>
        </p:txBody>
      </p:sp>
      <p:pic>
        <p:nvPicPr>
          <p:cNvPr id="7172" name="Picture 4" descr="File:Hma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54937"/>
            <a:ext cx="3351820" cy="267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{\displaystyle {\textit {HMAC}}(K,m)=H{\Bigl (}(K'\oplus opad)\;||\;H{\bigl (}(K'\oplus ipad)\;||\;m{\bigr )}{\Bigr )}}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AutoShape 8" descr="{\displaystyle {\textit {HMAC}}(K,m)=H{\Bigl (}(K'\oplus opad)\;||\;H{\bigl (}(K'\oplus ipad)\;||\;m{\bigr )}{\Bigr )}}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515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MAC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JCA/JCE</a:t>
            </a:r>
            <a:r>
              <a:rPr lang="ko-KR" altLang="en-US" dirty="0" smtClean="0"/>
              <a:t>에서의 </a:t>
            </a:r>
            <a:r>
              <a:rPr lang="en-US" altLang="ko-KR" dirty="0" smtClean="0"/>
              <a:t>MAC  </a:t>
            </a:r>
          </a:p>
          <a:p>
            <a:pPr lvl="1"/>
            <a:r>
              <a:rPr lang="en-US" altLang="ko-KR" b="1" dirty="0" err="1" smtClean="0"/>
              <a:t>javax.crypto.Mac</a:t>
            </a:r>
            <a:r>
              <a:rPr lang="en-US" altLang="ko-KR" b="1" dirty="0" smtClean="0"/>
              <a:t> </a:t>
            </a:r>
            <a:r>
              <a:rPr lang="ko-KR" altLang="en-US" dirty="0"/>
              <a:t>엔진을 사용</a:t>
            </a:r>
          </a:p>
          <a:p>
            <a:pPr lvl="1"/>
            <a:r>
              <a:rPr lang="ko-KR" altLang="en-US" dirty="0" smtClean="0"/>
              <a:t>기존의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</a:t>
            </a:r>
            <a:r>
              <a:rPr lang="en-US" altLang="ko-KR" b="1" dirty="0"/>
              <a:t>MAC</a:t>
            </a:r>
            <a:r>
              <a:rPr lang="ko-KR" altLang="en-US" dirty="0"/>
              <a:t>에 적합하도록 변환하여 </a:t>
            </a:r>
            <a:r>
              <a:rPr lang="ko-KR" altLang="en-US" dirty="0" smtClean="0"/>
              <a:t>사용</a:t>
            </a:r>
            <a:endParaRPr lang="en-US" altLang="ko-KR" b="1" dirty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28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924944"/>
            <a:ext cx="7442615" cy="26161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// </a:t>
            </a:r>
            <a:r>
              <a:rPr lang="ko-KR" altLang="en-US" sz="1600" dirty="0" smtClean="0"/>
              <a:t>키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생성 </a:t>
            </a:r>
            <a:r>
              <a:rPr lang="en-US" altLang="ko-KR" sz="1600" dirty="0" smtClean="0"/>
              <a:t>– </a:t>
            </a:r>
            <a:r>
              <a:rPr lang="ko-KR" altLang="en-US" sz="1600" dirty="0" smtClean="0"/>
              <a:t>송신자와 수신자가 공유 </a:t>
            </a:r>
            <a:endParaRPr lang="en-US" altLang="ko-KR" sz="1600" dirty="0" smtClean="0"/>
          </a:p>
          <a:p>
            <a:r>
              <a:rPr lang="en-US" altLang="ko-KR" sz="1600" dirty="0" err="1" smtClean="0"/>
              <a:t>KeyGenerator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kg = </a:t>
            </a:r>
            <a:r>
              <a:rPr lang="en-US" altLang="ko-KR" sz="1600" dirty="0" err="1"/>
              <a:t>KeyGenerator.</a:t>
            </a:r>
            <a:r>
              <a:rPr lang="en-US" altLang="ko-KR" sz="1600" i="1" dirty="0" err="1"/>
              <a:t>getInstance</a:t>
            </a:r>
            <a:r>
              <a:rPr lang="en-US" altLang="ko-KR" sz="1600" i="1" dirty="0" smtClean="0"/>
              <a:t>(“AES"); </a:t>
            </a:r>
            <a:endParaRPr lang="en-US" altLang="ko-KR" sz="1600" i="1" dirty="0"/>
          </a:p>
          <a:p>
            <a:r>
              <a:rPr lang="en-US" altLang="ko-KR" sz="1600" dirty="0" err="1"/>
              <a:t>SecretKey</a:t>
            </a:r>
            <a:r>
              <a:rPr lang="en-US" altLang="ko-KR" sz="1600" dirty="0"/>
              <a:t> key = </a:t>
            </a:r>
            <a:r>
              <a:rPr lang="en-US" altLang="ko-KR" sz="1600" dirty="0" err="1"/>
              <a:t>kg.generateKey</a:t>
            </a:r>
            <a:r>
              <a:rPr lang="en-US" altLang="ko-KR" sz="1600" dirty="0"/>
              <a:t>();</a:t>
            </a:r>
          </a:p>
          <a:p>
            <a:r>
              <a:rPr lang="en-US" altLang="ko-KR" sz="1600" dirty="0" err="1"/>
              <a:t>SecretKeySpec</a:t>
            </a:r>
            <a:r>
              <a:rPr lang="en-US" altLang="ko-KR" sz="1600" dirty="0"/>
              <a:t> </a:t>
            </a:r>
            <a:r>
              <a:rPr lang="en-US" altLang="ko-KR" sz="1600" dirty="0" err="1"/>
              <a:t>keySpec</a:t>
            </a:r>
            <a:r>
              <a:rPr lang="en-US" altLang="ko-KR" sz="1600" dirty="0"/>
              <a:t> = new </a:t>
            </a:r>
            <a:r>
              <a:rPr lang="en-US" altLang="ko-KR" sz="1600" dirty="0" err="1"/>
              <a:t>SecretKeySpec</a:t>
            </a:r>
            <a:r>
              <a:rPr lang="en-US" altLang="ko-KR" sz="1600" dirty="0"/>
              <a:t>(</a:t>
            </a:r>
            <a:r>
              <a:rPr lang="en-US" altLang="ko-KR" sz="1600" dirty="0" err="1"/>
              <a:t>key.getEncoded</a:t>
            </a:r>
            <a:r>
              <a:rPr lang="en-US" altLang="ko-KR" sz="1600" dirty="0"/>
              <a:t>(),"HmacSHA1</a:t>
            </a:r>
            <a:r>
              <a:rPr lang="en-US" altLang="ko-KR" sz="1600" dirty="0" smtClean="0"/>
              <a:t>");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// MAC </a:t>
            </a:r>
            <a:r>
              <a:rPr lang="ko-KR" altLang="en-US" sz="1600" dirty="0" smtClean="0"/>
              <a:t>계산 </a:t>
            </a:r>
            <a:r>
              <a:rPr lang="en-US" altLang="ko-KR" sz="1600" dirty="0" smtClean="0"/>
              <a:t>– </a:t>
            </a:r>
            <a:r>
              <a:rPr lang="ko-KR" altLang="en-US" sz="1600" dirty="0" smtClean="0"/>
              <a:t>송신자 계산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수신자 검증</a:t>
            </a:r>
            <a:endParaRPr lang="en-US" altLang="ko-KR" sz="1600" dirty="0"/>
          </a:p>
          <a:p>
            <a:r>
              <a:rPr lang="en-US" altLang="ko-KR" sz="1600" dirty="0"/>
              <a:t>Mac </a:t>
            </a:r>
            <a:r>
              <a:rPr lang="en-US" altLang="ko-KR" sz="1600" dirty="0" err="1"/>
              <a:t>mac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Mac.</a:t>
            </a:r>
            <a:r>
              <a:rPr lang="en-US" altLang="ko-KR" sz="1600" i="1" dirty="0" err="1"/>
              <a:t>getInstance</a:t>
            </a:r>
            <a:r>
              <a:rPr lang="en-US" altLang="ko-KR" sz="1600" i="1" dirty="0"/>
              <a:t>("HmacSHA1");</a:t>
            </a:r>
          </a:p>
          <a:p>
            <a:r>
              <a:rPr lang="en-US" altLang="ko-KR" sz="1600" dirty="0" err="1"/>
              <a:t>mac.init</a:t>
            </a:r>
            <a:r>
              <a:rPr lang="en-US" altLang="ko-KR" sz="1600" dirty="0"/>
              <a:t>(</a:t>
            </a:r>
            <a:r>
              <a:rPr lang="en-US" altLang="ko-KR" sz="1600" dirty="0" err="1"/>
              <a:t>keySpec</a:t>
            </a:r>
            <a:r>
              <a:rPr lang="en-US" altLang="ko-KR" sz="1600" dirty="0"/>
              <a:t>);</a:t>
            </a:r>
          </a:p>
          <a:p>
            <a:r>
              <a:rPr lang="en-US" altLang="ko-KR" sz="1600" dirty="0" err="1"/>
              <a:t>mac.update</a:t>
            </a:r>
            <a:r>
              <a:rPr lang="en-US" altLang="ko-KR" sz="1600" dirty="0"/>
              <a:t>(plaintext01.getBytes());</a:t>
            </a:r>
          </a:p>
          <a:p>
            <a:r>
              <a:rPr lang="en-US" altLang="ko-KR" sz="1600" dirty="0"/>
              <a:t>byte[] digest01 = </a:t>
            </a:r>
            <a:r>
              <a:rPr lang="en-US" altLang="ko-KR" sz="1600" dirty="0" err="1"/>
              <a:t>mac.doFinal</a:t>
            </a:r>
            <a:r>
              <a:rPr lang="en-US" altLang="ko-KR" sz="1600" dirty="0"/>
              <a:t>(); </a:t>
            </a:r>
          </a:p>
        </p:txBody>
      </p:sp>
    </p:spTree>
    <p:extLst>
      <p:ext uri="{BB962C8B-B14F-4D97-AF65-F5344CB8AC3E}">
        <p14:creationId xmlns:p14="http://schemas.microsoft.com/office/powerpoint/2010/main" val="1094501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MAC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제공되는 </a:t>
            </a:r>
            <a:r>
              <a:rPr lang="en-US" altLang="ko-KR" b="1" dirty="0"/>
              <a:t>MAC </a:t>
            </a:r>
            <a:r>
              <a:rPr lang="ko-KR" altLang="en-US" dirty="0"/>
              <a:t>알고리즘</a:t>
            </a:r>
          </a:p>
          <a:p>
            <a:pPr lvl="1"/>
            <a:r>
              <a:rPr lang="en-US" altLang="ko-KR" b="1" dirty="0"/>
              <a:t>HmacMD5, HmacSHA1, HmacSHA256, HmacSHA384</a:t>
            </a:r>
            <a:r>
              <a:rPr lang="en-US" altLang="ko-KR" b="1" dirty="0" smtClean="0"/>
              <a:t>, HmacSHA512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29</a:t>
            </a:fld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65436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043608" y="4653136"/>
            <a:ext cx="6840760" cy="12961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6583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6. </a:t>
            </a:r>
            <a:r>
              <a:rPr lang="ko-KR" altLang="en-US" dirty="0" err="1" smtClean="0"/>
              <a:t>해쉬함수</a:t>
            </a:r>
            <a:r>
              <a:rPr lang="en-US" altLang="ko-KR" dirty="0" smtClean="0"/>
              <a:t>, MAC, PBKDF2 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865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MAC </a:t>
            </a:r>
            <a:r>
              <a:rPr lang="ko-KR" altLang="en-US" dirty="0" smtClean="0"/>
              <a:t>사례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30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340768"/>
            <a:ext cx="8366842" cy="501675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try{</a:t>
            </a:r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KeyGenerator</a:t>
            </a:r>
            <a:r>
              <a:rPr lang="en-US" altLang="ko-KR" sz="1600" b="1" dirty="0" smtClean="0"/>
              <a:t> </a:t>
            </a:r>
            <a:r>
              <a:rPr lang="en-US" altLang="ko-KR" sz="1600" b="1" dirty="0"/>
              <a:t>kg = </a:t>
            </a:r>
            <a:r>
              <a:rPr lang="en-US" altLang="ko-KR" sz="1600" b="1" dirty="0" err="1"/>
              <a:t>KeyGenerator.getInstance</a:t>
            </a:r>
            <a:r>
              <a:rPr lang="en-US" altLang="ko-KR" sz="1600" b="1" dirty="0"/>
              <a:t>("AES");</a:t>
            </a:r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SecretKey</a:t>
            </a:r>
            <a:r>
              <a:rPr lang="en-US" altLang="ko-KR" sz="1600" b="1" dirty="0" smtClean="0"/>
              <a:t> </a:t>
            </a:r>
            <a:r>
              <a:rPr lang="en-US" altLang="ko-KR" sz="1600" b="1" dirty="0"/>
              <a:t>key = </a:t>
            </a:r>
            <a:r>
              <a:rPr lang="en-US" altLang="ko-KR" sz="1600" b="1" dirty="0" err="1"/>
              <a:t>kg.generateKey</a:t>
            </a:r>
            <a:r>
              <a:rPr lang="en-US" altLang="ko-KR" sz="1600" b="1" dirty="0"/>
              <a:t>();</a:t>
            </a:r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SecretKeySpec</a:t>
            </a:r>
            <a:r>
              <a:rPr lang="en-US" altLang="ko-KR" sz="1600" b="1" dirty="0" smtClean="0"/>
              <a:t> </a:t>
            </a:r>
            <a:r>
              <a:rPr lang="en-US" altLang="ko-KR" sz="1600" b="1" dirty="0" err="1"/>
              <a:t>keySpec</a:t>
            </a:r>
            <a:r>
              <a:rPr lang="en-US" altLang="ko-KR" sz="1600" b="1" dirty="0"/>
              <a:t> = new </a:t>
            </a:r>
            <a:r>
              <a:rPr lang="en-US" altLang="ko-KR" sz="1600" b="1" dirty="0" err="1"/>
              <a:t>SecretKeySpec</a:t>
            </a:r>
            <a:r>
              <a:rPr lang="en-US" altLang="ko-KR" sz="1600" b="1" dirty="0"/>
              <a:t>(</a:t>
            </a:r>
            <a:r>
              <a:rPr lang="en-US" altLang="ko-KR" sz="1600" b="1" dirty="0" err="1"/>
              <a:t>key.getEncoded</a:t>
            </a:r>
            <a:r>
              <a:rPr lang="en-US" altLang="ko-KR" sz="1600" b="1" dirty="0"/>
              <a:t>(), "HmacSHA1");</a:t>
            </a:r>
          </a:p>
          <a:p>
            <a:r>
              <a:rPr lang="en-US" altLang="ko-KR" sz="1600" b="1" dirty="0" smtClean="0"/>
              <a:t>   Mac </a:t>
            </a:r>
            <a:r>
              <a:rPr lang="en-US" altLang="ko-KR" sz="1600" b="1" dirty="0" err="1"/>
              <a:t>mac</a:t>
            </a:r>
            <a:r>
              <a:rPr lang="en-US" altLang="ko-KR" sz="1600" b="1" dirty="0"/>
              <a:t> = </a:t>
            </a:r>
            <a:r>
              <a:rPr lang="en-US" altLang="ko-KR" sz="1600" b="1" dirty="0" err="1"/>
              <a:t>Mac.getInstance</a:t>
            </a:r>
            <a:r>
              <a:rPr lang="en-US" altLang="ko-KR" sz="1600" b="1" dirty="0"/>
              <a:t>("HmacSHA1");</a:t>
            </a:r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mac.init</a:t>
            </a:r>
            <a:r>
              <a:rPr lang="en-US" altLang="ko-KR" sz="1600" b="1" dirty="0" smtClean="0"/>
              <a:t>(</a:t>
            </a:r>
            <a:r>
              <a:rPr lang="en-US" altLang="ko-KR" sz="1600" b="1" dirty="0" err="1" smtClean="0"/>
              <a:t>keySpec</a:t>
            </a:r>
            <a:r>
              <a:rPr lang="en-US" altLang="ko-KR" sz="1600" b="1" dirty="0"/>
              <a:t>);</a:t>
            </a:r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mac.update</a:t>
            </a:r>
            <a:r>
              <a:rPr lang="en-US" altLang="ko-KR" sz="1600" b="1" dirty="0" smtClean="0"/>
              <a:t>(</a:t>
            </a:r>
            <a:r>
              <a:rPr lang="en-US" altLang="ko-KR" sz="1600" b="1" dirty="0" err="1" smtClean="0"/>
              <a:t>plaintext.getBytes</a:t>
            </a:r>
            <a:r>
              <a:rPr lang="en-US" altLang="ko-KR" sz="1600" b="1" dirty="0"/>
              <a:t>());</a:t>
            </a:r>
          </a:p>
          <a:p>
            <a:r>
              <a:rPr lang="en-US" altLang="ko-KR" sz="1600" b="1" dirty="0" smtClean="0"/>
              <a:t>   byte</a:t>
            </a:r>
            <a:r>
              <a:rPr lang="en-US" altLang="ko-KR" sz="1600" b="1" dirty="0"/>
              <a:t>[] digest01 = </a:t>
            </a:r>
            <a:r>
              <a:rPr lang="en-US" altLang="ko-KR" sz="1600" b="1" dirty="0" err="1"/>
              <a:t>mac.doFinal</a:t>
            </a:r>
            <a:r>
              <a:rPr lang="en-US" altLang="ko-KR" sz="1600" b="1" dirty="0"/>
              <a:t>();</a:t>
            </a:r>
          </a:p>
          <a:p>
            <a:r>
              <a:rPr lang="en-US" altLang="ko-KR" sz="1600" b="1" dirty="0" smtClean="0"/>
              <a:t>   for(byte </a:t>
            </a:r>
            <a:r>
              <a:rPr lang="en-US" altLang="ko-KR" sz="1600" b="1" dirty="0"/>
              <a:t>b: digest01) </a:t>
            </a:r>
            <a:r>
              <a:rPr lang="en-US" altLang="ko-KR" sz="1600" b="1" dirty="0" err="1"/>
              <a:t>System.out.printf</a:t>
            </a:r>
            <a:r>
              <a:rPr lang="en-US" altLang="ko-KR" sz="1600" b="1" dirty="0"/>
              <a:t>("%02X ", b);</a:t>
            </a:r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System.out.println</a:t>
            </a:r>
            <a:r>
              <a:rPr lang="en-US" altLang="ko-KR" sz="1600" b="1" dirty="0"/>
              <a:t>();</a:t>
            </a:r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mac.init</a:t>
            </a:r>
            <a:r>
              <a:rPr lang="en-US" altLang="ko-KR" sz="1600" b="1" dirty="0" smtClean="0"/>
              <a:t>(</a:t>
            </a:r>
            <a:r>
              <a:rPr lang="en-US" altLang="ko-KR" sz="1600" b="1" dirty="0" err="1" smtClean="0"/>
              <a:t>keySpec</a:t>
            </a:r>
            <a:r>
              <a:rPr lang="en-US" altLang="ko-KR" sz="1600" b="1" dirty="0"/>
              <a:t>);</a:t>
            </a:r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mac.update</a:t>
            </a:r>
            <a:r>
              <a:rPr lang="en-US" altLang="ko-KR" sz="1600" b="1" dirty="0" smtClean="0"/>
              <a:t>(</a:t>
            </a:r>
            <a:r>
              <a:rPr lang="en-US" altLang="ko-KR" sz="1600" b="1" dirty="0" err="1" smtClean="0"/>
              <a:t>plaintext.getBytes</a:t>
            </a:r>
            <a:r>
              <a:rPr lang="en-US" altLang="ko-KR" sz="1600" b="1" dirty="0"/>
              <a:t>());</a:t>
            </a:r>
          </a:p>
          <a:p>
            <a:r>
              <a:rPr lang="en-US" altLang="ko-KR" sz="1600" b="1" dirty="0" smtClean="0"/>
              <a:t>   byte</a:t>
            </a:r>
            <a:r>
              <a:rPr lang="en-US" altLang="ko-KR" sz="1600" b="1" dirty="0"/>
              <a:t>[] digest02 = </a:t>
            </a:r>
            <a:r>
              <a:rPr lang="en-US" altLang="ko-KR" sz="1600" b="1" dirty="0" err="1"/>
              <a:t>mac.doFinal</a:t>
            </a:r>
            <a:r>
              <a:rPr lang="en-US" altLang="ko-KR" sz="1600" b="1" dirty="0"/>
              <a:t>();</a:t>
            </a:r>
          </a:p>
          <a:p>
            <a:r>
              <a:rPr lang="en-US" altLang="ko-KR" sz="1600" b="1" dirty="0" smtClean="0"/>
              <a:t>   for(byte </a:t>
            </a:r>
            <a:r>
              <a:rPr lang="en-US" altLang="ko-KR" sz="1600" b="1" dirty="0"/>
              <a:t>b: digest01) </a:t>
            </a:r>
            <a:r>
              <a:rPr lang="en-US" altLang="ko-KR" sz="1600" b="1" dirty="0" err="1"/>
              <a:t>System.out.printf</a:t>
            </a:r>
            <a:r>
              <a:rPr lang="en-US" altLang="ko-KR" sz="1600" b="1" dirty="0"/>
              <a:t>("%02X ", b);</a:t>
            </a:r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System.out.println</a:t>
            </a:r>
            <a:r>
              <a:rPr lang="en-US" altLang="ko-KR" sz="1600" b="1" dirty="0"/>
              <a:t>();</a:t>
            </a:r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System.out.printf</a:t>
            </a:r>
            <a:r>
              <a:rPr lang="en-US" altLang="ko-KR" sz="1600" b="1" dirty="0"/>
              <a:t>("Verified = %</a:t>
            </a:r>
            <a:r>
              <a:rPr lang="en-US" altLang="ko-KR" sz="1600" b="1" dirty="0" err="1"/>
              <a:t>s%n</a:t>
            </a:r>
            <a:r>
              <a:rPr lang="en-US" altLang="ko-KR" sz="1600" b="1" dirty="0" smtClean="0"/>
              <a:t>", </a:t>
            </a:r>
            <a:r>
              <a:rPr lang="en-US" altLang="ko-KR" sz="1600" b="1" dirty="0" err="1" smtClean="0"/>
              <a:t>MessageDigest.isEqual</a:t>
            </a:r>
            <a:r>
              <a:rPr lang="en-US" altLang="ko-KR" sz="1600" b="1" dirty="0" smtClean="0"/>
              <a:t>(digest01</a:t>
            </a:r>
            <a:r>
              <a:rPr lang="en-US" altLang="ko-KR" sz="1600" b="1" dirty="0"/>
              <a:t>, digest02));</a:t>
            </a:r>
          </a:p>
          <a:p>
            <a:r>
              <a:rPr lang="en-US" altLang="ko-KR" sz="1600" b="1" dirty="0"/>
              <a:t>}</a:t>
            </a:r>
          </a:p>
          <a:p>
            <a:r>
              <a:rPr lang="en-US" altLang="ko-KR" sz="1600" b="1" dirty="0"/>
              <a:t>catch(</a:t>
            </a:r>
            <a:r>
              <a:rPr lang="en-US" altLang="ko-KR" sz="1600" b="1" dirty="0" err="1"/>
              <a:t>NoSuchAlgorithmException</a:t>
            </a:r>
            <a:r>
              <a:rPr lang="en-US" altLang="ko-KR" sz="1600" b="1" dirty="0"/>
              <a:t> e){</a:t>
            </a:r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e.printStackTrace</a:t>
            </a:r>
            <a:r>
              <a:rPr lang="en-US" altLang="ko-KR" sz="1600" b="1" dirty="0"/>
              <a:t>();</a:t>
            </a:r>
          </a:p>
          <a:p>
            <a:r>
              <a:rPr lang="en-US" altLang="ko-KR" sz="1600" b="1" dirty="0"/>
              <a:t>}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3203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MACTest.java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31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473165"/>
            <a:ext cx="6513834" cy="467820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String plaintext01 = "This is a simple message.";</a:t>
            </a:r>
          </a:p>
          <a:p>
            <a:r>
              <a:rPr lang="en-US" altLang="ko-KR" sz="1400" dirty="0"/>
              <a:t>String plaintext02 = "This is a simple message</a:t>
            </a:r>
            <a:r>
              <a:rPr lang="en-US" altLang="ko-KR" sz="1400" dirty="0" smtClean="0"/>
              <a:t>..";</a:t>
            </a:r>
          </a:p>
          <a:p>
            <a:endParaRPr lang="en-US" altLang="ko-KR" sz="1400" dirty="0" smtClean="0"/>
          </a:p>
          <a:p>
            <a:r>
              <a:rPr lang="en-US" altLang="ko-KR" sz="1400" dirty="0" err="1" smtClean="0"/>
              <a:t>KeyGenerator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kg = </a:t>
            </a:r>
            <a:r>
              <a:rPr lang="en-US" altLang="ko-KR" sz="1400" dirty="0" err="1"/>
              <a:t>KeyGenerator.getInstance</a:t>
            </a:r>
            <a:r>
              <a:rPr lang="en-US" altLang="ko-KR" sz="1400" dirty="0"/>
              <a:t>("AES"); </a:t>
            </a:r>
          </a:p>
          <a:p>
            <a:r>
              <a:rPr lang="en-US" altLang="ko-KR" sz="1400" dirty="0" err="1"/>
              <a:t>SecretKey</a:t>
            </a:r>
            <a:r>
              <a:rPr lang="en-US" altLang="ko-KR" sz="1400" dirty="0"/>
              <a:t> key = </a:t>
            </a:r>
            <a:r>
              <a:rPr lang="en-US" altLang="ko-KR" sz="1400" dirty="0" err="1"/>
              <a:t>kg.generateKey</a:t>
            </a:r>
            <a:r>
              <a:rPr lang="en-US" altLang="ko-KR" sz="1400" dirty="0"/>
              <a:t>();</a:t>
            </a:r>
          </a:p>
          <a:p>
            <a:r>
              <a:rPr lang="en-US" altLang="ko-KR" sz="1400" dirty="0" err="1"/>
              <a:t>SecretKeySpec</a:t>
            </a:r>
            <a:r>
              <a:rPr lang="en-US" altLang="ko-KR" sz="1400" dirty="0"/>
              <a:t> </a:t>
            </a:r>
            <a:r>
              <a:rPr lang="en-US" altLang="ko-KR" sz="1400" dirty="0" err="1"/>
              <a:t>keySpec</a:t>
            </a:r>
            <a:r>
              <a:rPr lang="en-US" altLang="ko-KR" sz="1400" dirty="0"/>
              <a:t> = new </a:t>
            </a:r>
            <a:r>
              <a:rPr lang="en-US" altLang="ko-KR" sz="1400" dirty="0" err="1"/>
              <a:t>SecretKeySpec</a:t>
            </a:r>
            <a:r>
              <a:rPr lang="en-US" altLang="ko-KR" sz="1400" dirty="0"/>
              <a:t>(</a:t>
            </a:r>
            <a:r>
              <a:rPr lang="en-US" altLang="ko-KR" sz="1400" dirty="0" err="1"/>
              <a:t>key.getEncoded</a:t>
            </a:r>
            <a:r>
              <a:rPr lang="en-US" altLang="ko-KR" sz="1400" dirty="0"/>
              <a:t>(),"HmacSHA1");</a:t>
            </a:r>
          </a:p>
          <a:p>
            <a:endParaRPr lang="ko-KR" altLang="en-US" sz="1400" dirty="0"/>
          </a:p>
          <a:p>
            <a:r>
              <a:rPr lang="en-US" altLang="ko-KR" sz="1400" dirty="0"/>
              <a:t>byte[] </a:t>
            </a:r>
            <a:r>
              <a:rPr lang="en-US" altLang="ko-KR" sz="1400" dirty="0" err="1"/>
              <a:t>keybyte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key.getEncoded</a:t>
            </a:r>
            <a:r>
              <a:rPr lang="en-US" altLang="ko-KR" sz="1400" dirty="0"/>
              <a:t>(); 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("</a:t>
            </a:r>
            <a:r>
              <a:rPr lang="ko-KR" altLang="en-US" sz="1400" dirty="0"/>
              <a:t>키  </a:t>
            </a:r>
            <a:r>
              <a:rPr lang="en-US" altLang="ko-KR" sz="1400" dirty="0"/>
              <a:t>: "+</a:t>
            </a:r>
            <a:r>
              <a:rPr lang="en-US" altLang="ko-KR" sz="1400" dirty="0" err="1"/>
              <a:t>bytesToHex</a:t>
            </a:r>
            <a:r>
              <a:rPr lang="en-US" altLang="ko-KR" sz="1400" dirty="0"/>
              <a:t>(</a:t>
            </a:r>
            <a:r>
              <a:rPr lang="en-US" altLang="ko-KR" sz="1400" dirty="0" err="1"/>
              <a:t>keybyte</a:t>
            </a:r>
            <a:r>
              <a:rPr lang="en-US" altLang="ko-KR" sz="1400" dirty="0"/>
              <a:t>));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("</a:t>
            </a:r>
            <a:r>
              <a:rPr lang="ko-KR" altLang="en-US" sz="1400" dirty="0" err="1"/>
              <a:t>키길이</a:t>
            </a:r>
            <a:r>
              <a:rPr lang="ko-KR" altLang="en-US" sz="1400" dirty="0"/>
              <a:t> </a:t>
            </a:r>
            <a:r>
              <a:rPr lang="en-US" altLang="ko-KR" sz="1400" dirty="0"/>
              <a:t>: "+</a:t>
            </a:r>
            <a:r>
              <a:rPr lang="en-US" altLang="ko-KR" sz="1400" dirty="0" err="1"/>
              <a:t>keybyte.length</a:t>
            </a:r>
            <a:r>
              <a:rPr lang="en-US" altLang="ko-KR" sz="1400" dirty="0"/>
              <a:t>+ " byte" );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();</a:t>
            </a:r>
          </a:p>
          <a:p>
            <a:endParaRPr lang="ko-KR" altLang="en-US" sz="1400" dirty="0"/>
          </a:p>
          <a:p>
            <a:r>
              <a:rPr lang="en-US" altLang="ko-KR" sz="1400" dirty="0"/>
              <a:t>Mac mac1 = </a:t>
            </a:r>
            <a:r>
              <a:rPr lang="en-US" altLang="ko-KR" sz="1400" dirty="0" err="1"/>
              <a:t>Mac.</a:t>
            </a:r>
            <a:r>
              <a:rPr lang="en-US" altLang="ko-KR" sz="1400" i="1" dirty="0" err="1"/>
              <a:t>getInstance</a:t>
            </a:r>
            <a:r>
              <a:rPr lang="en-US" altLang="ko-KR" sz="1400" i="1" dirty="0"/>
              <a:t>("HmacSHA1");</a:t>
            </a:r>
          </a:p>
          <a:p>
            <a:r>
              <a:rPr lang="en-US" altLang="ko-KR" sz="1400" dirty="0"/>
              <a:t>mac1.init(</a:t>
            </a:r>
            <a:r>
              <a:rPr lang="en-US" altLang="ko-KR" sz="1400" dirty="0" err="1"/>
              <a:t>keySpec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mac1.update(plaintext01.getBytes());</a:t>
            </a:r>
          </a:p>
          <a:p>
            <a:r>
              <a:rPr lang="en-US" altLang="ko-KR" sz="1400" b="1" dirty="0"/>
              <a:t>byte[] digest01 = mac1.doFinal(); </a:t>
            </a:r>
          </a:p>
          <a:p>
            <a:endParaRPr lang="ko-KR" altLang="en-US" sz="1400" dirty="0"/>
          </a:p>
          <a:p>
            <a:r>
              <a:rPr lang="en-US" altLang="ko-KR" sz="1400" dirty="0"/>
              <a:t>Mac mac2 = </a:t>
            </a:r>
            <a:r>
              <a:rPr lang="en-US" altLang="ko-KR" sz="1400" dirty="0" err="1"/>
              <a:t>Mac.</a:t>
            </a:r>
            <a:r>
              <a:rPr lang="en-US" altLang="ko-KR" sz="1400" i="1" dirty="0" err="1"/>
              <a:t>getInstance</a:t>
            </a:r>
            <a:r>
              <a:rPr lang="en-US" altLang="ko-KR" sz="1400" i="1" dirty="0"/>
              <a:t>("HmacSHA1");</a:t>
            </a:r>
          </a:p>
          <a:p>
            <a:r>
              <a:rPr lang="en-US" altLang="ko-KR" sz="1400" dirty="0"/>
              <a:t>mac2.init(</a:t>
            </a:r>
            <a:r>
              <a:rPr lang="en-US" altLang="ko-KR" sz="1400" dirty="0" err="1"/>
              <a:t>keySpec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mac2.update(plaintext02.getBytes());</a:t>
            </a:r>
          </a:p>
          <a:p>
            <a:r>
              <a:rPr lang="en-US" altLang="ko-KR" sz="1400" b="1" dirty="0"/>
              <a:t>byte[] digest02 = mac2.doFinal(); </a:t>
            </a:r>
            <a:endParaRPr lang="ko-KR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406896" y="4422591"/>
            <a:ext cx="4694555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키  </a:t>
            </a:r>
            <a:r>
              <a:rPr lang="en-US" altLang="ko-KR" sz="1400" dirty="0"/>
              <a:t>: 61f18d767130c5e4f5ec6c0c793f0c19</a:t>
            </a:r>
          </a:p>
          <a:p>
            <a:r>
              <a:rPr lang="ko-KR" altLang="en-US" sz="1400" dirty="0" err="1"/>
              <a:t>키길이</a:t>
            </a:r>
            <a:r>
              <a:rPr lang="ko-KR" altLang="en-US" sz="1400" dirty="0"/>
              <a:t> </a:t>
            </a:r>
            <a:r>
              <a:rPr lang="en-US" altLang="ko-KR" sz="1400" dirty="0"/>
              <a:t>: 16 byte</a:t>
            </a:r>
          </a:p>
          <a:p>
            <a:endParaRPr lang="ko-KR" altLang="en-US" sz="1400" dirty="0"/>
          </a:p>
          <a:p>
            <a:r>
              <a:rPr lang="en-US" altLang="ko-KR" sz="1400" dirty="0"/>
              <a:t>Text1 : This is a simple message.</a:t>
            </a:r>
          </a:p>
          <a:p>
            <a:r>
              <a:rPr lang="en-US" altLang="ko-KR" sz="1400" dirty="0"/>
              <a:t>MAC1 : ce550b7f90be70766339f1f8dd3e2194660f817a</a:t>
            </a:r>
          </a:p>
          <a:p>
            <a:r>
              <a:rPr lang="en-US" altLang="ko-KR" sz="1400" dirty="0"/>
              <a:t>MAC </a:t>
            </a:r>
            <a:r>
              <a:rPr lang="ko-KR" altLang="en-US" sz="1400" dirty="0"/>
              <a:t>길이 </a:t>
            </a:r>
            <a:r>
              <a:rPr lang="en-US" altLang="ko-KR" sz="1400" dirty="0"/>
              <a:t>: 20 byte</a:t>
            </a:r>
          </a:p>
          <a:p>
            <a:endParaRPr lang="ko-KR" altLang="en-US" sz="1400" dirty="0"/>
          </a:p>
          <a:p>
            <a:r>
              <a:rPr lang="en-US" altLang="ko-KR" sz="1400" dirty="0"/>
              <a:t>Text2 : This is a simple message..</a:t>
            </a:r>
          </a:p>
          <a:p>
            <a:r>
              <a:rPr lang="en-US" altLang="ko-KR" sz="1400" dirty="0"/>
              <a:t>MAC2 : 79d0888e9386388a5fe20589c91d94a377fa3c26</a:t>
            </a:r>
          </a:p>
          <a:p>
            <a:r>
              <a:rPr lang="en-US" altLang="ko-KR" sz="1400" dirty="0"/>
              <a:t>MAC </a:t>
            </a:r>
            <a:r>
              <a:rPr lang="ko-KR" altLang="en-US" sz="1400" dirty="0"/>
              <a:t>길이 </a:t>
            </a:r>
            <a:r>
              <a:rPr lang="en-US" altLang="ko-KR" sz="1400" dirty="0"/>
              <a:t>: 20 byte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2692624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패스워드 기반 암호화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패스워드와</a:t>
            </a:r>
            <a:r>
              <a:rPr lang="en-US" altLang="ko-KR" dirty="0" smtClean="0"/>
              <a:t> </a:t>
            </a:r>
            <a:r>
              <a:rPr lang="ko-KR" altLang="en-US" dirty="0" smtClean="0"/>
              <a:t>비밀키 </a:t>
            </a:r>
            <a:endParaRPr lang="en-US" altLang="ko-KR" dirty="0" smtClean="0"/>
          </a:p>
          <a:p>
            <a:pPr lvl="1"/>
            <a:r>
              <a:rPr lang="ko-KR" altLang="en-US" dirty="0"/>
              <a:t>사용자가 입력하는 패스워드를 직접 </a:t>
            </a:r>
            <a:r>
              <a:rPr lang="ko-KR" altLang="en-US" dirty="0" smtClean="0"/>
              <a:t>암호알고리즘의 비밀키로 </a:t>
            </a:r>
            <a:r>
              <a:rPr lang="ko-KR" altLang="en-US" dirty="0"/>
              <a:t>사용하는 것은 </a:t>
            </a:r>
            <a:r>
              <a:rPr lang="ko-KR" altLang="en-US" dirty="0" smtClean="0"/>
              <a:t>추측 가능한 키를 </a:t>
            </a:r>
            <a:r>
              <a:rPr lang="ko-KR" altLang="en-US" dirty="0"/>
              <a:t>사용하게 </a:t>
            </a:r>
            <a:r>
              <a:rPr lang="ko-KR" altLang="en-US" dirty="0" smtClean="0"/>
              <a:t>되므로 위험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무작위 대입공격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사전공격 가능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난수화된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사용해야 함 </a:t>
            </a:r>
            <a:endParaRPr lang="en-US" altLang="ko-KR" dirty="0" smtClean="0"/>
          </a:p>
          <a:p>
            <a:r>
              <a:rPr lang="ko-KR" altLang="en-US" dirty="0" smtClean="0"/>
              <a:t>패스워드 </a:t>
            </a:r>
            <a:r>
              <a:rPr lang="ko-KR" altLang="en-US" dirty="0"/>
              <a:t>기반 </a:t>
            </a:r>
            <a:r>
              <a:rPr lang="ko-KR" altLang="en-US" dirty="0" err="1" smtClean="0"/>
              <a:t>키생성함수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en-US" altLang="ko-KR" dirty="0"/>
              <a:t>PBKDF2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Password-Based Key Derivation Function v2 </a:t>
            </a:r>
          </a:p>
          <a:p>
            <a:pPr lvl="1"/>
            <a:r>
              <a:rPr lang="en-US" altLang="ko-KR" dirty="0" smtClean="0"/>
              <a:t>(</a:t>
            </a:r>
            <a:r>
              <a:rPr lang="en-US" altLang="ko-KR" dirty="0"/>
              <a:t>1)</a:t>
            </a:r>
            <a:r>
              <a:rPr lang="ko-KR" altLang="en-US" dirty="0"/>
              <a:t>사용자 </a:t>
            </a:r>
            <a:r>
              <a:rPr lang="ko-KR" altLang="en-US" dirty="0" smtClean="0"/>
              <a:t>입력 </a:t>
            </a:r>
            <a:r>
              <a:rPr lang="ko-KR" altLang="en-US" dirty="0"/>
              <a:t>패스워드</a:t>
            </a:r>
            <a:r>
              <a:rPr lang="en-US" altLang="ko-KR" dirty="0"/>
              <a:t>, (2)</a:t>
            </a:r>
            <a:r>
              <a:rPr lang="ko-KR" altLang="en-US" dirty="0" err="1"/>
              <a:t>랜덤한</a:t>
            </a:r>
            <a:r>
              <a:rPr lang="ko-KR" altLang="en-US" dirty="0"/>
              <a:t> </a:t>
            </a:r>
            <a:r>
              <a:rPr lang="en-US" altLang="ko-KR" dirty="0"/>
              <a:t>salt</a:t>
            </a:r>
            <a:r>
              <a:rPr lang="ko-KR" altLang="en-US" dirty="0"/>
              <a:t>값</a:t>
            </a:r>
            <a:r>
              <a:rPr lang="en-US" altLang="ko-KR" dirty="0"/>
              <a:t>, (3)</a:t>
            </a:r>
            <a:r>
              <a:rPr lang="ko-KR" altLang="en-US" dirty="0"/>
              <a:t>반복횟수</a:t>
            </a:r>
            <a:r>
              <a:rPr lang="en-US" altLang="ko-KR" dirty="0"/>
              <a:t>(iteration)</a:t>
            </a:r>
            <a:r>
              <a:rPr lang="ko-KR" altLang="en-US" dirty="0"/>
              <a:t>값을 이용하여 </a:t>
            </a:r>
            <a:r>
              <a:rPr lang="ko-KR" altLang="en-US" dirty="0" err="1"/>
              <a:t>난수처럼</a:t>
            </a:r>
            <a:r>
              <a:rPr lang="ko-KR" altLang="en-US" dirty="0"/>
              <a:t> 보이는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</a:t>
            </a:r>
            <a:r>
              <a:rPr lang="ko-KR" altLang="en-US" dirty="0"/>
              <a:t>생성하여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salt</a:t>
            </a:r>
            <a:r>
              <a:rPr lang="ko-KR" altLang="en-US" dirty="0"/>
              <a:t>값과 </a:t>
            </a:r>
            <a:r>
              <a:rPr lang="ko-KR" altLang="en-US" dirty="0" smtClean="0"/>
              <a:t>반복횟수 값은 </a:t>
            </a:r>
            <a:r>
              <a:rPr lang="ko-KR" altLang="en-US" dirty="0"/>
              <a:t>공격자의 사전공격을 어렵게 하는 중요한 </a:t>
            </a:r>
            <a:r>
              <a:rPr lang="ko-KR" altLang="en-US" dirty="0" smtClean="0"/>
              <a:t>요소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69845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PBKDF2 </a:t>
            </a:r>
            <a:r>
              <a:rPr lang="ko-KR" altLang="en-US" dirty="0" smtClean="0"/>
              <a:t>테스트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33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645"/>
            <a:ext cx="6597823" cy="489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28192" y="6309320"/>
            <a:ext cx="6962227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>
                <a:hlinkClick r:id="rId3"/>
              </a:rPr>
              <a:t>http://cris.joongbu.ac.kr/course/2016-1/wp1/crypto/pbkdf2.html</a:t>
            </a:r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76023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PKCS#5 </a:t>
            </a:r>
            <a:r>
              <a:rPr lang="ko-KR" altLang="en-US" dirty="0" smtClean="0"/>
              <a:t>패스워드</a:t>
            </a:r>
            <a:r>
              <a:rPr lang="en-US" altLang="ko-KR" dirty="0" smtClean="0"/>
              <a:t> </a:t>
            </a:r>
            <a:r>
              <a:rPr lang="ko-KR" altLang="en-US" dirty="0" smtClean="0"/>
              <a:t>기반 암호 표준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000" b="1" dirty="0" smtClean="0"/>
              <a:t>PBKDF2</a:t>
            </a:r>
            <a:r>
              <a:rPr lang="en-US" altLang="ko-KR" sz="2000" dirty="0"/>
              <a:t> (</a:t>
            </a:r>
            <a:r>
              <a:rPr lang="en-US" altLang="ko-KR" sz="2000" b="1" dirty="0"/>
              <a:t>Password-Based Key Derivation Function 2</a:t>
            </a:r>
            <a:r>
              <a:rPr lang="en-US" altLang="ko-KR" sz="2000" dirty="0"/>
              <a:t>) 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34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83" y="2204863"/>
            <a:ext cx="793432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5187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PBKDF2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35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5013176"/>
            <a:ext cx="6666056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DK = PBKDF2(PRF, Password, Salt, c, </a:t>
            </a:r>
            <a:r>
              <a:rPr lang="en-US" altLang="ko-KR" sz="2400" b="1" dirty="0" err="1"/>
              <a:t>dkLen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pic>
        <p:nvPicPr>
          <p:cNvPr id="6" name="Picture 2" descr="Image result for pbkd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09530"/>
            <a:ext cx="619125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3014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PBKDF2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사용자 </a:t>
            </a:r>
            <a:r>
              <a:rPr lang="ko-KR" altLang="en-US" dirty="0"/>
              <a:t>입력 </a:t>
            </a:r>
            <a:r>
              <a:rPr lang="ko-KR" altLang="en-US" dirty="0" smtClean="0"/>
              <a:t>패스워드</a:t>
            </a:r>
            <a:endParaRPr lang="en-US" altLang="ko-KR" dirty="0" smtClean="0"/>
          </a:p>
          <a:p>
            <a:pPr lvl="1"/>
            <a:r>
              <a:rPr lang="ko-KR" altLang="en-US" dirty="0"/>
              <a:t>사용자가 입력하는 패스워드 </a:t>
            </a:r>
            <a:endParaRPr lang="en-US" altLang="ko-KR" dirty="0"/>
          </a:p>
          <a:p>
            <a:pPr lvl="1"/>
            <a:r>
              <a:rPr lang="ko-KR" altLang="en-US" dirty="0" smtClean="0"/>
              <a:t>기억할 수 있는 정보로서 엔트로피가 높지 않음 </a:t>
            </a:r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err="1" smtClean="0"/>
              <a:t>솔트</a:t>
            </a:r>
            <a:r>
              <a:rPr lang="en-US" altLang="ko-KR" dirty="0"/>
              <a:t>(</a:t>
            </a:r>
            <a:r>
              <a:rPr lang="en-US" altLang="ko-KR" dirty="0" smtClean="0"/>
              <a:t>salt)</a:t>
            </a:r>
          </a:p>
          <a:p>
            <a:pPr lvl="1"/>
            <a:r>
              <a:rPr lang="ko-KR" altLang="en-US" dirty="0" err="1" smtClean="0"/>
              <a:t>난수로</a:t>
            </a:r>
            <a:r>
              <a:rPr lang="ko-KR" altLang="en-US" dirty="0" smtClean="0"/>
              <a:t> 생성하는 값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공격자의 사전공격</a:t>
            </a:r>
            <a:r>
              <a:rPr lang="en-US" altLang="ko-KR" dirty="0" smtClean="0"/>
              <a:t>(dictionary attack)</a:t>
            </a:r>
            <a:r>
              <a:rPr lang="ko-KR" altLang="en-US" dirty="0" smtClean="0"/>
              <a:t>을 방지하기 위한 정보 </a:t>
            </a:r>
            <a:endParaRPr lang="en-US" altLang="ko-KR" dirty="0" smtClean="0"/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반복횟수</a:t>
            </a:r>
            <a:r>
              <a:rPr lang="en-US" altLang="ko-KR" dirty="0"/>
              <a:t>(iteration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공격자의 공격비용을 증가시키기 위해 사용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5013176"/>
            <a:ext cx="6666056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DK = PBKDF2(PRF, Password, Salt, c, </a:t>
            </a:r>
            <a:r>
              <a:rPr lang="en-US" altLang="ko-KR" sz="2400" b="1" dirty="0" err="1"/>
              <a:t>dkLen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557085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패스워드 기반 암호화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PBES1 (password-based encryption scheme 1)</a:t>
            </a:r>
          </a:p>
          <a:p>
            <a:pPr lvl="1"/>
            <a:r>
              <a:rPr lang="en-US" altLang="ko-KR" dirty="0" smtClean="0"/>
              <a:t>PBKDF1</a:t>
            </a:r>
            <a:r>
              <a:rPr lang="ko-KR" altLang="en-US" dirty="0" smtClean="0"/>
              <a:t>을 이용하여 </a:t>
            </a:r>
            <a:r>
              <a:rPr lang="ko-KR" altLang="en-US" dirty="0" err="1" smtClean="0"/>
              <a:t>키생성</a:t>
            </a:r>
            <a:r>
              <a:rPr lang="ko-KR" altLang="en-US" dirty="0" smtClean="0"/>
              <a:t> </a:t>
            </a:r>
            <a:endParaRPr lang="en-US" altLang="ko-KR" dirty="0"/>
          </a:p>
          <a:p>
            <a:r>
              <a:rPr lang="en-US" altLang="ko-KR" dirty="0" smtClean="0"/>
              <a:t>PBES2 </a:t>
            </a:r>
            <a:r>
              <a:rPr lang="en-US" altLang="ko-KR" dirty="0"/>
              <a:t>(password-based encryption scheme </a:t>
            </a:r>
            <a:r>
              <a:rPr lang="en-US" altLang="ko-KR" dirty="0" smtClean="0"/>
              <a:t>2)</a:t>
            </a:r>
            <a:endParaRPr lang="en-US" altLang="ko-KR" dirty="0"/>
          </a:p>
          <a:p>
            <a:pPr lvl="1"/>
            <a:r>
              <a:rPr lang="en-US" altLang="ko-KR" dirty="0" smtClean="0"/>
              <a:t>PBKDF2</a:t>
            </a:r>
            <a:r>
              <a:rPr lang="ko-KR" altLang="en-US" dirty="0" smtClean="0"/>
              <a:t>을 </a:t>
            </a:r>
            <a:r>
              <a:rPr lang="ko-KR" altLang="en-US" dirty="0"/>
              <a:t>이용하여 </a:t>
            </a:r>
            <a:r>
              <a:rPr lang="ko-KR" altLang="en-US" dirty="0" err="1"/>
              <a:t>키생성</a:t>
            </a:r>
            <a:r>
              <a:rPr lang="ko-KR" altLang="en-US" dirty="0"/>
              <a:t> 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37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3" y="3521190"/>
            <a:ext cx="4138683" cy="18440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659" y="3563724"/>
            <a:ext cx="3762789" cy="180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5507940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PBKDF1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70105" y="5507940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PBKDF2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64432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패스워드 기반 암호화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사용</a:t>
            </a:r>
            <a:r>
              <a:rPr lang="en-US" altLang="ko-KR" dirty="0" smtClean="0"/>
              <a:t> </a:t>
            </a:r>
            <a:r>
              <a:rPr lang="ko-KR" altLang="en-US" dirty="0" smtClean="0"/>
              <a:t>가능한 알고리즘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38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792" y="2060848"/>
            <a:ext cx="73437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115616" y="3717032"/>
            <a:ext cx="7632848" cy="151216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115616" y="5301208"/>
            <a:ext cx="7632848" cy="5040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50541" y="4221088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/>
              <a:t>PBES1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0541" y="5363924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PBES2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65558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PBES1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PBE1Example.java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39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132856"/>
            <a:ext cx="6912768" cy="25545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입력 패스워드</a:t>
            </a:r>
            <a:r>
              <a:rPr lang="en-US" altLang="ko-KR" sz="1600" dirty="0"/>
              <a:t>: password</a:t>
            </a:r>
          </a:p>
          <a:p>
            <a:r>
              <a:rPr lang="en-US" altLang="ko-KR" sz="1600" dirty="0"/>
              <a:t>salt: f76b8f30a582bea0</a:t>
            </a:r>
          </a:p>
          <a:p>
            <a:r>
              <a:rPr lang="ko-KR" altLang="en-US" sz="1600" dirty="0"/>
              <a:t>반복횟수</a:t>
            </a:r>
            <a:r>
              <a:rPr lang="en-US" altLang="ko-KR" sz="1600" dirty="0"/>
              <a:t>: 1000</a:t>
            </a:r>
          </a:p>
          <a:p>
            <a:r>
              <a:rPr lang="ko-KR" altLang="en-US" sz="1600" dirty="0"/>
              <a:t>생성된 비밀키</a:t>
            </a:r>
            <a:r>
              <a:rPr lang="en-US" altLang="ko-KR" sz="1600" dirty="0"/>
              <a:t>: 70617373776f7264</a:t>
            </a:r>
          </a:p>
          <a:p>
            <a:r>
              <a:rPr lang="ko-KR" altLang="en-US" sz="1600" dirty="0"/>
              <a:t>생성된 </a:t>
            </a:r>
            <a:r>
              <a:rPr lang="ko-KR" altLang="en-US" sz="1600" dirty="0" err="1"/>
              <a:t>파라메터</a:t>
            </a:r>
            <a:r>
              <a:rPr lang="en-US" altLang="ko-KR" sz="1600" dirty="0"/>
              <a:t>: javax.crypto.spec.PBEParameterSpec@d70c109</a:t>
            </a:r>
          </a:p>
          <a:p>
            <a:r>
              <a:rPr lang="ko-KR" altLang="en-US" sz="1600" dirty="0" err="1"/>
              <a:t>평문</a:t>
            </a:r>
            <a:r>
              <a:rPr lang="en-US" altLang="ko-KR" sz="1600" dirty="0"/>
              <a:t>: </a:t>
            </a:r>
            <a:r>
              <a:rPr lang="ko-KR" altLang="en-US" sz="1600" dirty="0"/>
              <a:t>오늘도 별이 바람에 </a:t>
            </a:r>
            <a:r>
              <a:rPr lang="ko-KR" altLang="en-US" sz="1600" dirty="0" err="1"/>
              <a:t>스치운다</a:t>
            </a:r>
            <a:r>
              <a:rPr lang="en-US" altLang="ko-KR" sz="1600" dirty="0"/>
              <a:t>.</a:t>
            </a:r>
          </a:p>
          <a:p>
            <a:r>
              <a:rPr lang="ko-KR" altLang="en-US" sz="1600" dirty="0"/>
              <a:t>암호문</a:t>
            </a:r>
            <a:r>
              <a:rPr lang="en-US" altLang="ko-KR" sz="1600" dirty="0"/>
              <a:t>: </a:t>
            </a:r>
            <a:r>
              <a:rPr lang="en-US" altLang="ko-KR" sz="1600" dirty="0" smtClean="0"/>
              <a:t>b80f5ccca7019e0072978e31b6cddbda8cc972e9a150e4f52f6afb6a6e8dc78b4808d791a55c8f3c050062f64838d81a</a:t>
            </a:r>
            <a:endParaRPr lang="en-US" altLang="ko-KR" sz="1600" dirty="0"/>
          </a:p>
          <a:p>
            <a:r>
              <a:rPr lang="ko-KR" altLang="en-US" sz="1600" dirty="0" err="1"/>
              <a:t>복호화</a:t>
            </a:r>
            <a:r>
              <a:rPr lang="en-US" altLang="ko-KR" sz="1600" dirty="0"/>
              <a:t>: </a:t>
            </a:r>
            <a:r>
              <a:rPr lang="ko-KR" altLang="en-US" sz="1600" dirty="0"/>
              <a:t>오늘도 별이 바람에 </a:t>
            </a:r>
            <a:r>
              <a:rPr lang="ko-KR" altLang="en-US" sz="1600" dirty="0" err="1"/>
              <a:t>스치운다</a:t>
            </a:r>
            <a:r>
              <a:rPr lang="en-US" altLang="ko-KR" sz="1600" dirty="0" smtClean="0"/>
              <a:t>.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416851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해쉬함수</a:t>
            </a:r>
            <a:r>
              <a:rPr lang="ko-KR" altLang="en-US" dirty="0" smtClean="0"/>
              <a:t> 소개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5831560" cy="5040560"/>
          </a:xfrm>
        </p:spPr>
        <p:txBody>
          <a:bodyPr/>
          <a:lstStyle/>
          <a:p>
            <a:r>
              <a:rPr lang="ko-KR" altLang="en-US" dirty="0" err="1" smtClean="0"/>
              <a:t>해쉬함수</a:t>
            </a:r>
            <a:r>
              <a:rPr lang="en-US" altLang="ko-KR" dirty="0" smtClean="0"/>
              <a:t>(hash</a:t>
            </a:r>
            <a:r>
              <a:rPr lang="ko-KR" altLang="en-US" dirty="0" smtClean="0"/>
              <a:t> </a:t>
            </a:r>
            <a:r>
              <a:rPr lang="en-US" altLang="ko-KR" dirty="0" smtClean="0"/>
              <a:t>function)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 </a:t>
            </a:r>
          </a:p>
          <a:p>
            <a:pPr lvl="1"/>
            <a:r>
              <a:rPr lang="ko-KR" altLang="en-US" dirty="0" smtClean="0"/>
              <a:t>임의의 길이의 데이터를 </a:t>
            </a:r>
            <a:r>
              <a:rPr lang="ko-KR" altLang="en-US" dirty="0" err="1" smtClean="0"/>
              <a:t>입력받아서</a:t>
            </a:r>
            <a:r>
              <a:rPr lang="ko-KR" altLang="en-US" dirty="0" smtClean="0"/>
              <a:t> 고정된 길이의 </a:t>
            </a:r>
            <a:r>
              <a:rPr lang="ko-KR" altLang="en-US" dirty="0" err="1" smtClean="0"/>
              <a:t>특징값을</a:t>
            </a:r>
            <a:r>
              <a:rPr lang="ko-KR" altLang="en-US" dirty="0" smtClean="0"/>
              <a:t> 출력하는 함수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메시지 다이제스트</a:t>
            </a:r>
            <a:r>
              <a:rPr lang="en-US" altLang="ko-KR" dirty="0" smtClean="0"/>
              <a:t>(message digest)</a:t>
            </a:r>
            <a:r>
              <a:rPr lang="ko-KR" altLang="en-US" dirty="0" smtClean="0"/>
              <a:t>라고도 부름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암호키를</a:t>
            </a:r>
            <a:r>
              <a:rPr lang="ko-KR" altLang="en-US" dirty="0" smtClean="0"/>
              <a:t> 사용하지 않는 공개된 함수</a:t>
            </a:r>
            <a:r>
              <a:rPr lang="en-US" altLang="ko-KR" dirty="0" smtClean="0"/>
              <a:t>. </a:t>
            </a:r>
            <a:r>
              <a:rPr lang="ko-KR" altLang="en-US" dirty="0" smtClean="0"/>
              <a:t>동일한 </a:t>
            </a:r>
            <a:r>
              <a:rPr lang="ko-KR" altLang="en-US" dirty="0" err="1" smtClean="0"/>
              <a:t>입력값에</a:t>
            </a:r>
            <a:r>
              <a:rPr lang="ko-KR" altLang="en-US" dirty="0" smtClean="0"/>
              <a:t> 대해 항상 동일한 </a:t>
            </a:r>
            <a:r>
              <a:rPr lang="ko-KR" altLang="en-US" dirty="0" err="1" smtClean="0"/>
              <a:t>해쉬값을</a:t>
            </a:r>
            <a:r>
              <a:rPr lang="ko-KR" altLang="en-US" dirty="0" smtClean="0"/>
              <a:t> 출력함 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입력값으로부터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해쉬값을</a:t>
            </a:r>
            <a:r>
              <a:rPr lang="ko-KR" altLang="en-US" dirty="0" smtClean="0"/>
              <a:t> 계산하는 것은 쉽지만 </a:t>
            </a:r>
            <a:r>
              <a:rPr lang="ko-KR" altLang="en-US" dirty="0" err="1" smtClean="0"/>
              <a:t>해쉬값으로부터</a:t>
            </a:r>
            <a:r>
              <a:rPr lang="ko-KR" altLang="en-US" dirty="0" smtClean="0"/>
              <a:t> 그것을 출력하는 </a:t>
            </a:r>
            <a:r>
              <a:rPr lang="ko-KR" altLang="en-US" dirty="0" err="1" smtClean="0"/>
              <a:t>입력값을</a:t>
            </a:r>
            <a:r>
              <a:rPr lang="ko-KR" altLang="en-US" dirty="0" smtClean="0"/>
              <a:t> 찾는 것은 어려움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일방향함수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</a:t>
            </a:fld>
            <a:endParaRPr lang="ko-KR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4494113"/>
            <a:ext cx="584200" cy="89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1769963"/>
            <a:ext cx="1058863" cy="11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916738" y="3209825"/>
            <a:ext cx="1214437" cy="66675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7526338" y="2952650"/>
            <a:ext cx="0" cy="2476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462838" y="3403482"/>
            <a:ext cx="165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ko-KR" dirty="0"/>
              <a:t>H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7529513" y="3892450"/>
            <a:ext cx="0" cy="5461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892925" y="1427063"/>
            <a:ext cx="10842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600"/>
              <a:t>Message M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634163" y="5433913"/>
            <a:ext cx="1738312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1600"/>
              <a:t>Message Digest D</a:t>
            </a:r>
          </a:p>
          <a:p>
            <a:pPr>
              <a:lnSpc>
                <a:spcPct val="40000"/>
              </a:lnSpc>
            </a:pPr>
            <a:endParaRPr lang="en-US" altLang="ko-KR" sz="1600"/>
          </a:p>
          <a:p>
            <a:r>
              <a:rPr lang="en-US" altLang="ko-KR" sz="1600"/>
              <a:t>D = H(M)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8518525" y="2720875"/>
            <a:ext cx="6350" cy="1677988"/>
          </a:xfrm>
          <a:prstGeom prst="line">
            <a:avLst/>
          </a:prstGeom>
          <a:noFill/>
          <a:ln w="19050">
            <a:solidFill>
              <a:srgbClr val="99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ko-KR" altLang="en-US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8401050" y="3349525"/>
            <a:ext cx="2365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ko-KR" sz="280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6008055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PBES1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40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548656"/>
            <a:ext cx="7190495" cy="46166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String pass = "password";</a:t>
            </a:r>
          </a:p>
          <a:p>
            <a:r>
              <a:rPr lang="en-US" altLang="ko-KR" sz="1400" dirty="0"/>
              <a:t>char[] password = </a:t>
            </a:r>
            <a:r>
              <a:rPr lang="en-US" altLang="ko-KR" sz="1400" dirty="0" err="1"/>
              <a:t>pass.toCharArray</a:t>
            </a:r>
            <a:r>
              <a:rPr lang="en-US" altLang="ko-KR" sz="1400" dirty="0"/>
              <a:t>();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("</a:t>
            </a:r>
            <a:r>
              <a:rPr lang="ko-KR" altLang="en-US" sz="1400" dirty="0"/>
              <a:t>입력 패스워드</a:t>
            </a:r>
            <a:r>
              <a:rPr lang="en-US" altLang="ko-KR" sz="1400" dirty="0"/>
              <a:t>: "+pass);</a:t>
            </a:r>
          </a:p>
          <a:p>
            <a:endParaRPr lang="ko-KR" altLang="en-US" sz="1400" dirty="0"/>
          </a:p>
          <a:p>
            <a:r>
              <a:rPr lang="en-US" altLang="ko-KR" sz="1400" dirty="0"/>
              <a:t>// salt </a:t>
            </a:r>
            <a:r>
              <a:rPr lang="ko-KR" altLang="en-US" sz="1400" dirty="0"/>
              <a:t>생성</a:t>
            </a:r>
          </a:p>
          <a:p>
            <a:r>
              <a:rPr lang="en-US" altLang="ko-KR" sz="1400" dirty="0"/>
              <a:t>byte[] salt = new byte[8];</a:t>
            </a:r>
          </a:p>
          <a:p>
            <a:r>
              <a:rPr lang="en-US" altLang="ko-KR" sz="1400" dirty="0" err="1"/>
              <a:t>SecureRandom</a:t>
            </a:r>
            <a:r>
              <a:rPr lang="en-US" altLang="ko-KR" sz="1400" dirty="0"/>
              <a:t> random = new </a:t>
            </a:r>
            <a:r>
              <a:rPr lang="en-US" altLang="ko-KR" sz="1400" dirty="0" err="1"/>
              <a:t>SecureRandom</a:t>
            </a:r>
            <a:r>
              <a:rPr lang="en-US" altLang="ko-KR" sz="1400" dirty="0"/>
              <a:t>();</a:t>
            </a:r>
          </a:p>
          <a:p>
            <a:r>
              <a:rPr lang="en-US" altLang="ko-KR" sz="1400" dirty="0" err="1"/>
              <a:t>random.nextBytes</a:t>
            </a:r>
            <a:r>
              <a:rPr lang="en-US" altLang="ko-KR" sz="1400" dirty="0"/>
              <a:t>(salt);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("salt: "+</a:t>
            </a:r>
            <a:r>
              <a:rPr lang="en-US" altLang="ko-KR" sz="1400" dirty="0" err="1"/>
              <a:t>bytesToHex</a:t>
            </a:r>
            <a:r>
              <a:rPr lang="en-US" altLang="ko-KR" sz="1400" dirty="0"/>
              <a:t>(salt));</a:t>
            </a:r>
          </a:p>
          <a:p>
            <a:endParaRPr lang="ko-KR" altLang="en-US" sz="1400" dirty="0"/>
          </a:p>
          <a:p>
            <a:r>
              <a:rPr lang="en-US" altLang="ko-KR" sz="1400" dirty="0" err="1"/>
              <a:t>int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iterationCount</a:t>
            </a:r>
            <a:r>
              <a:rPr lang="en-US" altLang="ko-KR" sz="1400" dirty="0"/>
              <a:t> = 1000; // </a:t>
            </a:r>
            <a:r>
              <a:rPr lang="ko-KR" altLang="en-US" sz="1400" dirty="0"/>
              <a:t>반복 횟수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("</a:t>
            </a:r>
            <a:r>
              <a:rPr lang="ko-KR" altLang="en-US" sz="1400" dirty="0"/>
              <a:t>반복횟수</a:t>
            </a:r>
            <a:r>
              <a:rPr lang="en-US" altLang="ko-KR" sz="1400" dirty="0"/>
              <a:t>: "+</a:t>
            </a:r>
            <a:r>
              <a:rPr lang="en-US" altLang="ko-KR" sz="1400" dirty="0" err="1"/>
              <a:t>iterationCount</a:t>
            </a:r>
            <a:r>
              <a:rPr lang="en-US" altLang="ko-KR" sz="1400" dirty="0"/>
              <a:t>);</a:t>
            </a:r>
          </a:p>
          <a:p>
            <a:endParaRPr lang="ko-KR" altLang="en-US" sz="1400" dirty="0"/>
          </a:p>
          <a:p>
            <a:r>
              <a:rPr lang="en-US" altLang="ko-KR" sz="1400" dirty="0"/>
              <a:t>// </a:t>
            </a:r>
            <a:r>
              <a:rPr lang="ko-KR" altLang="en-US" sz="1400" dirty="0"/>
              <a:t>패스워드를 사용한 </a:t>
            </a:r>
            <a:r>
              <a:rPr lang="en-US" altLang="ko-KR" sz="1400" dirty="0" err="1"/>
              <a:t>SecretKey</a:t>
            </a:r>
            <a:r>
              <a:rPr lang="en-US" altLang="ko-KR" sz="1400" dirty="0"/>
              <a:t> </a:t>
            </a:r>
            <a:r>
              <a:rPr lang="ko-KR" altLang="en-US" sz="1400" dirty="0"/>
              <a:t>생성</a:t>
            </a:r>
          </a:p>
          <a:p>
            <a:r>
              <a:rPr lang="en-US" altLang="ko-KR" sz="1400" dirty="0" err="1"/>
              <a:t>PBEKeySpec</a:t>
            </a:r>
            <a:r>
              <a:rPr lang="en-US" altLang="ko-KR" sz="1400" dirty="0"/>
              <a:t> </a:t>
            </a:r>
            <a:r>
              <a:rPr lang="en-US" altLang="ko-KR" sz="1400" dirty="0" err="1"/>
              <a:t>keySpec</a:t>
            </a:r>
            <a:r>
              <a:rPr lang="en-US" altLang="ko-KR" sz="1400" dirty="0"/>
              <a:t> = new </a:t>
            </a:r>
            <a:r>
              <a:rPr lang="en-US" altLang="ko-KR" sz="1400" dirty="0" err="1"/>
              <a:t>PBEKeySpec</a:t>
            </a:r>
            <a:r>
              <a:rPr lang="en-US" altLang="ko-KR" sz="1400" dirty="0"/>
              <a:t>(password);</a:t>
            </a:r>
          </a:p>
          <a:p>
            <a:r>
              <a:rPr lang="en-US" altLang="ko-KR" sz="1400" dirty="0" err="1"/>
              <a:t>SecretKeyFactory</a:t>
            </a:r>
            <a:r>
              <a:rPr lang="en-US" altLang="ko-KR" sz="1400" dirty="0"/>
              <a:t> </a:t>
            </a:r>
            <a:r>
              <a:rPr lang="en-US" altLang="ko-KR" sz="1400" dirty="0" err="1"/>
              <a:t>keyFactory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SecretKeyFactory.getInstance</a:t>
            </a:r>
            <a:r>
              <a:rPr lang="en-US" altLang="ko-KR" sz="1400" dirty="0"/>
              <a:t>("</a:t>
            </a:r>
            <a:r>
              <a:rPr lang="en-US" altLang="ko-KR" sz="1400" b="1" dirty="0"/>
              <a:t>PBEWithMD5AndDES</a:t>
            </a:r>
            <a:r>
              <a:rPr lang="en-US" altLang="ko-KR" sz="1400" dirty="0"/>
              <a:t>");</a:t>
            </a:r>
          </a:p>
          <a:p>
            <a:r>
              <a:rPr lang="en-US" altLang="ko-KR" sz="1400" dirty="0" err="1"/>
              <a:t>SecretKey</a:t>
            </a:r>
            <a:r>
              <a:rPr lang="en-US" altLang="ko-KR" sz="1400" dirty="0"/>
              <a:t> </a:t>
            </a:r>
            <a:r>
              <a:rPr lang="en-US" altLang="ko-KR" sz="1400" dirty="0" err="1"/>
              <a:t>secretKey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keyFactory.generateSecret</a:t>
            </a:r>
            <a:r>
              <a:rPr lang="en-US" altLang="ko-KR" sz="1400" dirty="0"/>
              <a:t>(</a:t>
            </a:r>
            <a:r>
              <a:rPr lang="en-US" altLang="ko-KR" sz="1400" dirty="0" err="1"/>
              <a:t>keySpec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("</a:t>
            </a:r>
            <a:r>
              <a:rPr lang="ko-KR" altLang="en-US" sz="1400" dirty="0"/>
              <a:t>생성된 비밀키</a:t>
            </a:r>
            <a:r>
              <a:rPr lang="en-US" altLang="ko-KR" sz="1400" dirty="0"/>
              <a:t>: "+</a:t>
            </a:r>
            <a:r>
              <a:rPr lang="en-US" altLang="ko-KR" sz="1400" dirty="0" err="1"/>
              <a:t>bytesToHex</a:t>
            </a:r>
            <a:r>
              <a:rPr lang="en-US" altLang="ko-KR" sz="1400" dirty="0"/>
              <a:t>(</a:t>
            </a:r>
            <a:r>
              <a:rPr lang="en-US" altLang="ko-KR" sz="1400" dirty="0" err="1"/>
              <a:t>secretKey.getEncoded</a:t>
            </a:r>
            <a:r>
              <a:rPr lang="en-US" altLang="ko-KR" sz="1400" dirty="0"/>
              <a:t>()));</a:t>
            </a:r>
          </a:p>
          <a:p>
            <a:r>
              <a:rPr lang="en-US" altLang="ko-KR" sz="1400" dirty="0"/>
              <a:t>// salt, iteration count</a:t>
            </a:r>
            <a:r>
              <a:rPr lang="ko-KR" altLang="en-US" sz="1400" dirty="0"/>
              <a:t>를 위한 </a:t>
            </a:r>
            <a:r>
              <a:rPr lang="ko-KR" altLang="en-US" sz="1400" dirty="0" err="1"/>
              <a:t>파라미터</a:t>
            </a:r>
            <a:r>
              <a:rPr lang="ko-KR" altLang="en-US" sz="1400" dirty="0"/>
              <a:t> 생성</a:t>
            </a:r>
          </a:p>
          <a:p>
            <a:r>
              <a:rPr lang="en-US" altLang="ko-KR" sz="1400" dirty="0" err="1"/>
              <a:t>PBEParameterSpec</a:t>
            </a:r>
            <a:r>
              <a:rPr lang="en-US" altLang="ko-KR" sz="1400" dirty="0"/>
              <a:t> </a:t>
            </a:r>
            <a:r>
              <a:rPr lang="en-US" altLang="ko-KR" sz="1400" dirty="0" err="1"/>
              <a:t>params</a:t>
            </a:r>
            <a:r>
              <a:rPr lang="en-US" altLang="ko-KR" sz="1400" dirty="0"/>
              <a:t> = new </a:t>
            </a:r>
            <a:r>
              <a:rPr lang="en-US" altLang="ko-KR" sz="1400" dirty="0" err="1"/>
              <a:t>PBEParameterSpec</a:t>
            </a:r>
            <a:r>
              <a:rPr lang="en-US" altLang="ko-KR" sz="1400" dirty="0"/>
              <a:t>(salt, </a:t>
            </a:r>
            <a:r>
              <a:rPr lang="en-US" altLang="ko-KR" sz="1400" dirty="0" err="1"/>
              <a:t>iterationCount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("</a:t>
            </a:r>
            <a:r>
              <a:rPr lang="ko-KR" altLang="en-US" sz="1400" dirty="0"/>
              <a:t>생성된 </a:t>
            </a:r>
            <a:r>
              <a:rPr lang="ko-KR" altLang="en-US" sz="1400" dirty="0" err="1"/>
              <a:t>파라메터</a:t>
            </a:r>
            <a:r>
              <a:rPr lang="en-US" altLang="ko-KR" sz="1400" dirty="0"/>
              <a:t>: "+</a:t>
            </a:r>
            <a:r>
              <a:rPr lang="en-US" altLang="ko-KR" sz="1400" dirty="0" err="1"/>
              <a:t>params</a:t>
            </a:r>
            <a:r>
              <a:rPr lang="en-US" altLang="ko-KR" sz="1400" dirty="0"/>
              <a:t>);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553187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PBES2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PBE2Example.java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41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971600" y="2132856"/>
            <a:ext cx="7254552" cy="23391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ko-KR" altLang="en-US" sz="1600" dirty="0"/>
              <a:t>입력 패스워드</a:t>
            </a:r>
            <a:r>
              <a:rPr lang="en-US" altLang="ko-KR" sz="1600" dirty="0"/>
              <a:t>: password</a:t>
            </a:r>
          </a:p>
          <a:p>
            <a:r>
              <a:rPr lang="en-US" altLang="ko-KR" sz="1600" dirty="0"/>
              <a:t>salt: 3838b19d4d01d0fc</a:t>
            </a:r>
          </a:p>
          <a:p>
            <a:r>
              <a:rPr lang="ko-KR" altLang="en-US" sz="1600" dirty="0"/>
              <a:t>반복횟수</a:t>
            </a:r>
            <a:r>
              <a:rPr lang="en-US" altLang="ko-KR" sz="1600" dirty="0"/>
              <a:t>: 1000</a:t>
            </a:r>
          </a:p>
          <a:p>
            <a:r>
              <a:rPr lang="ko-KR" altLang="en-US" sz="1600" dirty="0"/>
              <a:t>생성된 비밀키</a:t>
            </a:r>
            <a:r>
              <a:rPr lang="en-US" altLang="ko-KR" sz="1600" dirty="0"/>
              <a:t>: 54bd3c9bb31155af23bab576a54a53de</a:t>
            </a:r>
          </a:p>
          <a:p>
            <a:r>
              <a:rPr lang="ko-KR" altLang="en-US" sz="1600" dirty="0"/>
              <a:t>입력 </a:t>
            </a:r>
            <a:r>
              <a:rPr lang="ko-KR" altLang="en-US" sz="1600" dirty="0" err="1"/>
              <a:t>평문</a:t>
            </a:r>
            <a:r>
              <a:rPr lang="en-US" altLang="ko-KR" sz="1600" dirty="0"/>
              <a:t>: </a:t>
            </a:r>
            <a:r>
              <a:rPr lang="ko-KR" altLang="en-US" sz="1600" dirty="0"/>
              <a:t>오늘도 별이 바람에 </a:t>
            </a:r>
            <a:r>
              <a:rPr lang="ko-KR" altLang="en-US" sz="1600" dirty="0" err="1"/>
              <a:t>스치운다</a:t>
            </a:r>
            <a:r>
              <a:rPr lang="en-US" altLang="ko-KR" sz="1600" dirty="0"/>
              <a:t>.</a:t>
            </a:r>
          </a:p>
          <a:p>
            <a:r>
              <a:rPr lang="ko-KR" altLang="en-US" sz="1600" dirty="0"/>
              <a:t>암호문</a:t>
            </a:r>
            <a:r>
              <a:rPr lang="en-US" altLang="ko-KR" sz="1600" dirty="0"/>
              <a:t>: f66f518406f4f2d32972210a053f6f4af0aee86e03ef5bfb6da83f561b63e3d0cfed1e2c4c8bb0bda28b5396e09ab06d</a:t>
            </a:r>
          </a:p>
          <a:p>
            <a:r>
              <a:rPr lang="ko-KR" altLang="en-US" sz="1600" dirty="0" err="1"/>
              <a:t>복호화</a:t>
            </a:r>
            <a:r>
              <a:rPr lang="en-US" altLang="ko-KR" sz="1600" dirty="0"/>
              <a:t>: </a:t>
            </a:r>
            <a:r>
              <a:rPr lang="ko-KR" altLang="en-US" sz="1600" dirty="0"/>
              <a:t>오늘도 별이 바람에 </a:t>
            </a:r>
            <a:r>
              <a:rPr lang="ko-KR" altLang="en-US" sz="1600" dirty="0" err="1"/>
              <a:t>스치운다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616195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PBES2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42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628800"/>
            <a:ext cx="7920880" cy="44012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String pass = "password";</a:t>
            </a:r>
          </a:p>
          <a:p>
            <a:r>
              <a:rPr lang="en-US" altLang="ko-KR" sz="1400" dirty="0"/>
              <a:t>char[] password = </a:t>
            </a:r>
            <a:r>
              <a:rPr lang="en-US" altLang="ko-KR" sz="1400" dirty="0" err="1"/>
              <a:t>pass.toCharArray</a:t>
            </a:r>
            <a:r>
              <a:rPr lang="en-US" altLang="ko-KR" sz="1400" dirty="0"/>
              <a:t>();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("</a:t>
            </a:r>
            <a:r>
              <a:rPr lang="ko-KR" altLang="en-US" sz="1400" dirty="0"/>
              <a:t>입력 패스워드</a:t>
            </a:r>
            <a:r>
              <a:rPr lang="en-US" altLang="ko-KR" sz="1400" dirty="0"/>
              <a:t>: "+pass);</a:t>
            </a:r>
          </a:p>
          <a:p>
            <a:r>
              <a:rPr lang="en-US" altLang="ko-KR" sz="1400" dirty="0"/>
              <a:t>Charset </a:t>
            </a:r>
            <a:r>
              <a:rPr lang="en-US" altLang="ko-KR" sz="1400" dirty="0" err="1"/>
              <a:t>charset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Charset.forName</a:t>
            </a:r>
            <a:r>
              <a:rPr lang="en-US" altLang="ko-KR" sz="1400" dirty="0"/>
              <a:t>("UTF-8");</a:t>
            </a:r>
          </a:p>
          <a:p>
            <a:endParaRPr lang="ko-KR" altLang="en-US" sz="1400" dirty="0"/>
          </a:p>
          <a:p>
            <a:r>
              <a:rPr lang="en-US" altLang="ko-KR" sz="1400" dirty="0"/>
              <a:t>// salt </a:t>
            </a:r>
            <a:r>
              <a:rPr lang="ko-KR" altLang="en-US" sz="1400" dirty="0"/>
              <a:t>생성</a:t>
            </a:r>
          </a:p>
          <a:p>
            <a:r>
              <a:rPr lang="en-US" altLang="ko-KR" sz="1400" dirty="0"/>
              <a:t>byte[] salt = new byte[8];</a:t>
            </a:r>
          </a:p>
          <a:p>
            <a:r>
              <a:rPr lang="en-US" altLang="ko-KR" sz="1400" dirty="0" err="1"/>
              <a:t>SecureRandom</a:t>
            </a:r>
            <a:r>
              <a:rPr lang="en-US" altLang="ko-KR" sz="1400" dirty="0"/>
              <a:t> random = new </a:t>
            </a:r>
            <a:r>
              <a:rPr lang="en-US" altLang="ko-KR" sz="1400" dirty="0" err="1"/>
              <a:t>SecureRandom</a:t>
            </a:r>
            <a:r>
              <a:rPr lang="en-US" altLang="ko-KR" sz="1400" dirty="0"/>
              <a:t>();</a:t>
            </a:r>
          </a:p>
          <a:p>
            <a:r>
              <a:rPr lang="en-US" altLang="ko-KR" sz="1400" dirty="0" err="1"/>
              <a:t>random.nextBytes</a:t>
            </a:r>
            <a:r>
              <a:rPr lang="en-US" altLang="ko-KR" sz="1400" dirty="0"/>
              <a:t>(salt);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("salt: "+</a:t>
            </a:r>
            <a:r>
              <a:rPr lang="en-US" altLang="ko-KR" sz="1400" dirty="0" err="1"/>
              <a:t>bytesToHex</a:t>
            </a:r>
            <a:r>
              <a:rPr lang="en-US" altLang="ko-KR" sz="1400" dirty="0"/>
              <a:t>(salt));</a:t>
            </a:r>
          </a:p>
          <a:p>
            <a:endParaRPr lang="ko-KR" altLang="en-US" sz="1400" dirty="0"/>
          </a:p>
          <a:p>
            <a:r>
              <a:rPr lang="en-US" altLang="ko-KR" sz="1400" dirty="0" err="1"/>
              <a:t>int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iterationCount</a:t>
            </a:r>
            <a:r>
              <a:rPr lang="en-US" altLang="ko-KR" sz="1400" dirty="0"/>
              <a:t> = 1000; // </a:t>
            </a:r>
            <a:r>
              <a:rPr lang="ko-KR" altLang="en-US" sz="1400" dirty="0"/>
              <a:t>반복 횟수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("</a:t>
            </a:r>
            <a:r>
              <a:rPr lang="ko-KR" altLang="en-US" sz="1400" dirty="0"/>
              <a:t>반복횟수</a:t>
            </a:r>
            <a:r>
              <a:rPr lang="en-US" altLang="ko-KR" sz="1400" dirty="0"/>
              <a:t>: "+</a:t>
            </a:r>
            <a:r>
              <a:rPr lang="en-US" altLang="ko-KR" sz="1400" dirty="0" err="1"/>
              <a:t>iterationCount</a:t>
            </a:r>
            <a:r>
              <a:rPr lang="en-US" altLang="ko-KR" sz="1400" dirty="0"/>
              <a:t>);</a:t>
            </a:r>
          </a:p>
          <a:p>
            <a:endParaRPr lang="ko-KR" altLang="en-US" sz="1400" dirty="0"/>
          </a:p>
          <a:p>
            <a:r>
              <a:rPr lang="en-US" altLang="ko-KR" sz="1400" dirty="0"/>
              <a:t>// </a:t>
            </a:r>
            <a:r>
              <a:rPr lang="ko-KR" altLang="en-US" sz="1400" dirty="0"/>
              <a:t>패스워드를 이용한 </a:t>
            </a:r>
            <a:r>
              <a:rPr lang="en-US" altLang="ko-KR" sz="1400" dirty="0" err="1"/>
              <a:t>SecretKey</a:t>
            </a:r>
            <a:r>
              <a:rPr lang="en-US" altLang="ko-KR" sz="1400" dirty="0"/>
              <a:t> </a:t>
            </a:r>
            <a:r>
              <a:rPr lang="ko-KR" altLang="en-US" sz="1400" dirty="0"/>
              <a:t>생성</a:t>
            </a:r>
          </a:p>
          <a:p>
            <a:r>
              <a:rPr lang="en-US" altLang="ko-KR" sz="1400" dirty="0" err="1"/>
              <a:t>SecretKeyFactory</a:t>
            </a:r>
            <a:r>
              <a:rPr lang="en-US" altLang="ko-KR" sz="1400" dirty="0"/>
              <a:t> </a:t>
            </a:r>
            <a:r>
              <a:rPr lang="en-US" altLang="ko-KR" sz="1400" dirty="0" err="1"/>
              <a:t>keyFactory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SecretKeyFactory.getInstance</a:t>
            </a:r>
            <a:r>
              <a:rPr lang="en-US" altLang="ko-KR" sz="1400" dirty="0"/>
              <a:t>("</a:t>
            </a:r>
            <a:r>
              <a:rPr lang="en-US" altLang="ko-KR" sz="1400" b="1" dirty="0"/>
              <a:t>PBKDF2WithHmacSHA1</a:t>
            </a:r>
            <a:r>
              <a:rPr lang="en-US" altLang="ko-KR" sz="1400" dirty="0"/>
              <a:t>");</a:t>
            </a:r>
          </a:p>
          <a:p>
            <a:r>
              <a:rPr lang="en-US" altLang="ko-KR" sz="1400" dirty="0" err="1"/>
              <a:t>PBEKeySpec</a:t>
            </a:r>
            <a:r>
              <a:rPr lang="en-US" altLang="ko-KR" sz="1400" dirty="0"/>
              <a:t> </a:t>
            </a:r>
            <a:r>
              <a:rPr lang="en-US" altLang="ko-KR" sz="1400" dirty="0" err="1"/>
              <a:t>keySpec</a:t>
            </a:r>
            <a:r>
              <a:rPr lang="en-US" altLang="ko-KR" sz="1400" dirty="0"/>
              <a:t> = new </a:t>
            </a:r>
            <a:r>
              <a:rPr lang="en-US" altLang="ko-KR" sz="1400" dirty="0" err="1"/>
              <a:t>PBEKeySpec</a:t>
            </a:r>
            <a:r>
              <a:rPr lang="en-US" altLang="ko-KR" sz="1400" dirty="0"/>
              <a:t>(password, salt, </a:t>
            </a:r>
            <a:r>
              <a:rPr lang="en-US" altLang="ko-KR" sz="1400" dirty="0" err="1"/>
              <a:t>iterationCount</a:t>
            </a:r>
            <a:r>
              <a:rPr lang="en-US" altLang="ko-KR" sz="1400" dirty="0"/>
              <a:t>, 128);</a:t>
            </a:r>
          </a:p>
          <a:p>
            <a:r>
              <a:rPr lang="en-US" altLang="ko-KR" sz="1400" dirty="0" err="1"/>
              <a:t>SecretKey</a:t>
            </a:r>
            <a:r>
              <a:rPr lang="en-US" altLang="ko-KR" sz="1400" dirty="0"/>
              <a:t> </a:t>
            </a:r>
            <a:r>
              <a:rPr lang="en-US" altLang="ko-KR" sz="1400" dirty="0" err="1"/>
              <a:t>secretKey</a:t>
            </a:r>
            <a:r>
              <a:rPr lang="en-US" altLang="ko-KR" sz="1400" dirty="0"/>
              <a:t> = new </a:t>
            </a:r>
            <a:r>
              <a:rPr lang="en-US" altLang="ko-KR" sz="1400" dirty="0" err="1"/>
              <a:t>SecretKeySpec</a:t>
            </a:r>
            <a:r>
              <a:rPr lang="en-US" altLang="ko-KR" sz="1400" dirty="0"/>
              <a:t>(</a:t>
            </a:r>
            <a:r>
              <a:rPr lang="en-US" altLang="ko-KR" sz="1400" dirty="0" err="1"/>
              <a:t>keyFactory.generateSecret</a:t>
            </a:r>
            <a:r>
              <a:rPr lang="en-US" altLang="ko-KR" sz="1400" dirty="0"/>
              <a:t>(</a:t>
            </a:r>
            <a:r>
              <a:rPr lang="en-US" altLang="ko-KR" sz="1400" dirty="0" err="1"/>
              <a:t>keySpec</a:t>
            </a:r>
            <a:r>
              <a:rPr lang="en-US" altLang="ko-KR" sz="1400" dirty="0"/>
              <a:t>).</a:t>
            </a:r>
            <a:r>
              <a:rPr lang="en-US" altLang="ko-KR" sz="1400" dirty="0" err="1"/>
              <a:t>getEncoded</a:t>
            </a:r>
            <a:r>
              <a:rPr lang="en-US" altLang="ko-KR" sz="1400" dirty="0"/>
              <a:t>(), "AES");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("</a:t>
            </a:r>
            <a:r>
              <a:rPr lang="ko-KR" altLang="en-US" sz="1400" dirty="0"/>
              <a:t>생성된 비밀키</a:t>
            </a:r>
            <a:r>
              <a:rPr lang="en-US" altLang="ko-KR" sz="1400" dirty="0"/>
              <a:t>: "+</a:t>
            </a:r>
            <a:r>
              <a:rPr lang="en-US" altLang="ko-KR" sz="1400" dirty="0" err="1"/>
              <a:t>bytesToHex</a:t>
            </a:r>
            <a:r>
              <a:rPr lang="en-US" altLang="ko-KR" sz="1400" dirty="0"/>
              <a:t>(</a:t>
            </a:r>
            <a:r>
              <a:rPr lang="en-US" altLang="ko-KR" sz="1400" dirty="0" err="1"/>
              <a:t>secretKey.getEncoded</a:t>
            </a:r>
            <a:r>
              <a:rPr lang="en-US" altLang="ko-KR" sz="1400" dirty="0"/>
              <a:t>()));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4441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패스워드 해시 저장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서버에 사용자 패스워드를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안전하게 저장하는 방법</a:t>
            </a:r>
            <a:r>
              <a:rPr lang="en-US" altLang="ko-KR" dirty="0" smtClean="0"/>
              <a:t>?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패스워드를 </a:t>
            </a:r>
            <a:r>
              <a:rPr lang="ko-KR" altLang="en-US" dirty="0" err="1" smtClean="0"/>
              <a:t>평문으로</a:t>
            </a:r>
            <a:r>
              <a:rPr lang="ko-KR" altLang="en-US" dirty="0" smtClean="0"/>
              <a:t> 저장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 관리자에게 패스워드 노출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서버를 해킹하는 공격자가 사용자 패스워드 획득 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패스워드의 </a:t>
            </a:r>
            <a:r>
              <a:rPr lang="ko-KR" altLang="en-US" dirty="0" err="1" smtClean="0"/>
              <a:t>해시값</a:t>
            </a:r>
            <a:r>
              <a:rPr lang="ko-KR" altLang="en-US" dirty="0" err="1"/>
              <a:t>을</a:t>
            </a:r>
            <a:r>
              <a:rPr lang="ko-KR" altLang="en-US" dirty="0" smtClean="0"/>
              <a:t> 저장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/</a:t>
            </a:r>
            <a:r>
              <a:rPr lang="en-US" altLang="ko-KR" dirty="0" err="1" smtClean="0"/>
              <a:t>etc</a:t>
            </a:r>
            <a:r>
              <a:rPr lang="en-US" altLang="ko-KR" dirty="0" smtClean="0"/>
              <a:t>/shadow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43</a:t>
            </a:fld>
            <a:endParaRPr lang="ko-KR" altLang="en-US" dirty="0"/>
          </a:p>
        </p:txBody>
      </p:sp>
      <p:pic>
        <p:nvPicPr>
          <p:cNvPr id="4100" name="Picture 4" descr="https://samsclass.info/123/proj10/lpw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09120"/>
            <a:ext cx="4752528" cy="198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96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패스워드 해시 저장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PasswordHash.java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44</a:t>
            </a:fld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609850"/>
            <a:ext cx="7820025" cy="163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직선 화살표 연결선 6"/>
          <p:cNvCxnSpPr/>
          <p:nvPr/>
        </p:nvCxnSpPr>
        <p:spPr>
          <a:xfrm flipV="1">
            <a:off x="1115616" y="4248150"/>
            <a:ext cx="0" cy="6210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9552" y="4941168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반복횟수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cxnSp>
        <p:nvCxnSpPr>
          <p:cNvPr id="11" name="직선 화살표 연결선 10"/>
          <p:cNvCxnSpPr/>
          <p:nvPr/>
        </p:nvCxnSpPr>
        <p:spPr>
          <a:xfrm flipV="1">
            <a:off x="2915816" y="4238858"/>
            <a:ext cx="0" cy="6210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55776" y="493187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솔트</a:t>
            </a:r>
            <a:endParaRPr lang="ko-KR" altLang="en-US" dirty="0"/>
          </a:p>
        </p:txBody>
      </p:sp>
      <p:cxnSp>
        <p:nvCxnSpPr>
          <p:cNvPr id="13" name="직선 화살표 연결선 12"/>
          <p:cNvCxnSpPr/>
          <p:nvPr/>
        </p:nvCxnSpPr>
        <p:spPr>
          <a:xfrm flipV="1">
            <a:off x="6228184" y="4238858"/>
            <a:ext cx="0" cy="6210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36096" y="493187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패스워드해시</a:t>
            </a:r>
            <a:endParaRPr lang="ko-KR" altLang="en-US" dirty="0"/>
          </a:p>
        </p:txBody>
      </p:sp>
      <p:cxnSp>
        <p:nvCxnSpPr>
          <p:cNvPr id="15" name="직선 화살표 연결선 14"/>
          <p:cNvCxnSpPr/>
          <p:nvPr/>
        </p:nvCxnSpPr>
        <p:spPr>
          <a:xfrm flipV="1">
            <a:off x="8172400" y="4238858"/>
            <a:ext cx="0" cy="6210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40468" y="493187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/>
              <a:t>패스워드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검증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28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해쉬함수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 dirty="0"/>
          </a:p>
        </p:txBody>
      </p:sp>
      <p:pic>
        <p:nvPicPr>
          <p:cNvPr id="2050" name="Picture 2" descr="https://upload.wikimedia.org/wikipedia/commons/thumb/2/2b/Cryptographic_Hash_Function.svg/740px-Cryptographic_Hash_Func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048500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235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해쉬함수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해쉬함수의</a:t>
            </a:r>
            <a:r>
              <a:rPr lang="ko-KR" altLang="en-US" dirty="0"/>
              <a:t> 요구조건 </a:t>
            </a:r>
            <a:endParaRPr lang="en-US" altLang="ko-KR" dirty="0"/>
          </a:p>
          <a:p>
            <a:pPr lvl="1"/>
            <a:r>
              <a:rPr lang="ko-KR" altLang="en-US" dirty="0" smtClean="0"/>
              <a:t>역상 저항성</a:t>
            </a:r>
            <a:r>
              <a:rPr lang="en-US" altLang="ko-KR" dirty="0" smtClean="0"/>
              <a:t>(</a:t>
            </a:r>
            <a:r>
              <a:rPr lang="en-US" altLang="ko-KR" i="1" dirty="0" smtClean="0"/>
              <a:t>Pre-image </a:t>
            </a:r>
            <a:r>
              <a:rPr lang="en-US" altLang="ko-KR" i="1" dirty="0"/>
              <a:t>resistance</a:t>
            </a:r>
            <a:r>
              <a:rPr lang="en-US" altLang="ko-KR" dirty="0" smtClean="0"/>
              <a:t>): </a:t>
            </a:r>
            <a:r>
              <a:rPr lang="ko-KR" altLang="en-US" dirty="0"/>
              <a:t>주어진 출력에 대하여 </a:t>
            </a:r>
            <a:r>
              <a:rPr lang="ko-KR" altLang="en-US" dirty="0" err="1"/>
              <a:t>입력값을</a:t>
            </a:r>
            <a:r>
              <a:rPr lang="ko-KR" altLang="en-US" dirty="0"/>
              <a:t> 구하는 것이 계산상 </a:t>
            </a:r>
            <a:r>
              <a:rPr lang="ko-KR" altLang="en-US" dirty="0" smtClean="0"/>
              <a:t>불가능하다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/>
          </a:p>
          <a:p>
            <a:pPr lvl="1"/>
            <a:r>
              <a:rPr lang="ko-KR" altLang="en-US" dirty="0" smtClean="0"/>
              <a:t>제</a:t>
            </a:r>
            <a:r>
              <a:rPr lang="en-US" altLang="ko-KR" dirty="0" smtClean="0"/>
              <a:t>2 </a:t>
            </a:r>
            <a:r>
              <a:rPr lang="ko-KR" altLang="en-US" dirty="0" smtClean="0"/>
              <a:t>역상 저항성</a:t>
            </a:r>
            <a:r>
              <a:rPr lang="en-US" altLang="ko-KR" dirty="0" smtClean="0"/>
              <a:t>(</a:t>
            </a:r>
            <a:r>
              <a:rPr lang="en-US" altLang="ko-KR" i="1" dirty="0" smtClean="0"/>
              <a:t>Second </a:t>
            </a:r>
            <a:r>
              <a:rPr lang="en-US" altLang="ko-KR" i="1" dirty="0"/>
              <a:t>pre-image resistance</a:t>
            </a:r>
            <a:r>
              <a:rPr lang="en-US" altLang="ko-KR" dirty="0" smtClean="0"/>
              <a:t>): </a:t>
            </a:r>
            <a:r>
              <a:rPr lang="ko-KR" altLang="en-US" dirty="0"/>
              <a:t>주어진 입력에 대하여 같은 출력을 내는 또 다른 입력을 찾아내는 것이 계산상 불가능하다</a:t>
            </a:r>
            <a:r>
              <a:rPr lang="en-US" altLang="ko-KR" dirty="0"/>
              <a:t>. </a:t>
            </a:r>
          </a:p>
          <a:p>
            <a:pPr lvl="1"/>
            <a:r>
              <a:rPr lang="ko-KR" altLang="en-US" dirty="0" smtClean="0"/>
              <a:t>충돌저항성</a:t>
            </a:r>
            <a:r>
              <a:rPr lang="en-US" altLang="ko-KR" dirty="0" smtClean="0"/>
              <a:t>(</a:t>
            </a:r>
            <a:r>
              <a:rPr lang="en-US" altLang="ko-KR" i="1" dirty="0"/>
              <a:t>Collision resistance</a:t>
            </a:r>
            <a:r>
              <a:rPr lang="en-US" altLang="ko-KR" dirty="0" smtClean="0"/>
              <a:t>): </a:t>
            </a:r>
            <a:r>
              <a:rPr lang="ko-KR" altLang="en-US" dirty="0" smtClean="0"/>
              <a:t>같은 </a:t>
            </a:r>
            <a:r>
              <a:rPr lang="ko-KR" altLang="en-US" dirty="0"/>
              <a:t>출력을 내는 임의의 서로 다른 두 입력 </a:t>
            </a:r>
            <a:r>
              <a:rPr lang="ko-KR" altLang="en-US" dirty="0" smtClean="0"/>
              <a:t>메시지를 </a:t>
            </a:r>
            <a:r>
              <a:rPr lang="ko-KR" altLang="en-US" dirty="0"/>
              <a:t>찾는 것이 계산상 </a:t>
            </a:r>
            <a:r>
              <a:rPr lang="ko-KR" altLang="en-US" dirty="0" smtClean="0"/>
              <a:t>불가능하다</a:t>
            </a:r>
            <a:r>
              <a:rPr lang="en-US" altLang="ko-KR" dirty="0" smtClean="0"/>
              <a:t>.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>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756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해쉬함수의</a:t>
            </a:r>
            <a:r>
              <a:rPr lang="ko-KR" altLang="en-US" dirty="0" smtClean="0"/>
              <a:t> 용도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메시지 다이제스트</a:t>
            </a:r>
            <a:r>
              <a:rPr lang="en-US" altLang="ko-KR" dirty="0" smtClean="0"/>
              <a:t>: </a:t>
            </a:r>
            <a:r>
              <a:rPr lang="ko-KR" altLang="en-US" dirty="0" smtClean="0"/>
              <a:t>문서의 위조 방지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해쉬값을</a:t>
            </a:r>
            <a:r>
              <a:rPr lang="ko-KR" altLang="en-US" dirty="0" smtClean="0"/>
              <a:t> 생성하여 함께 제공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전자서명과 함께 사용   </a:t>
            </a:r>
            <a:endParaRPr lang="en-US" altLang="ko-KR" dirty="0" smtClean="0"/>
          </a:p>
          <a:p>
            <a:r>
              <a:rPr lang="ko-KR" altLang="en-US" dirty="0" smtClean="0"/>
              <a:t>안전한 </a:t>
            </a:r>
            <a:r>
              <a:rPr lang="ko-KR" altLang="en-US" dirty="0" err="1" smtClean="0"/>
              <a:t>난수생성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SecureRandom</a:t>
            </a:r>
            <a:r>
              <a:rPr lang="ko-KR" altLang="en-US" dirty="0" smtClean="0"/>
              <a:t>에서 </a:t>
            </a:r>
            <a:r>
              <a:rPr lang="ko-KR" altLang="en-US" dirty="0" err="1" smtClean="0"/>
              <a:t>난수생성을</a:t>
            </a:r>
            <a:r>
              <a:rPr lang="ko-KR" altLang="en-US" dirty="0" smtClean="0"/>
              <a:t> 위해 </a:t>
            </a:r>
            <a:r>
              <a:rPr lang="ko-KR" altLang="en-US" dirty="0" err="1" smtClean="0"/>
              <a:t>해쉬함수</a:t>
            </a:r>
            <a:r>
              <a:rPr lang="ko-KR" altLang="en-US" dirty="0" smtClean="0"/>
              <a:t> 이용</a:t>
            </a:r>
            <a:endParaRPr lang="en-US" altLang="ko-KR" dirty="0" smtClean="0"/>
          </a:p>
          <a:p>
            <a:r>
              <a:rPr lang="ko-KR" altLang="en-US" dirty="0" smtClean="0"/>
              <a:t>패스워드 저장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사용자의 패스워드를 서버에서는 그대로 저장하지 않고 </a:t>
            </a:r>
            <a:r>
              <a:rPr lang="en-US" altLang="ko-KR" dirty="0" smtClean="0"/>
              <a:t>salt</a:t>
            </a:r>
            <a:r>
              <a:rPr lang="ko-KR" altLang="en-US" dirty="0" smtClean="0"/>
              <a:t>를 이용한 </a:t>
            </a:r>
            <a:r>
              <a:rPr lang="ko-KR" altLang="en-US" dirty="0" err="1" smtClean="0"/>
              <a:t>해쉬값으로</a:t>
            </a:r>
            <a:r>
              <a:rPr lang="ko-KR" altLang="en-US" dirty="0" smtClean="0"/>
              <a:t> 저장 </a:t>
            </a:r>
            <a:endParaRPr lang="en-US" altLang="ko-KR" dirty="0" smtClean="0"/>
          </a:p>
          <a:p>
            <a:r>
              <a:rPr lang="ko-KR" altLang="en-US" dirty="0" smtClean="0"/>
              <a:t>패스워드 기반 </a:t>
            </a:r>
            <a:r>
              <a:rPr lang="ko-KR" altLang="en-US" dirty="0" err="1" smtClean="0"/>
              <a:t>키생성</a:t>
            </a:r>
            <a:r>
              <a:rPr lang="ko-KR" altLang="en-US" dirty="0" smtClean="0"/>
              <a:t> 알고리즘 </a:t>
            </a:r>
            <a:r>
              <a:rPr lang="en-US" altLang="ko-KR" dirty="0" smtClean="0"/>
              <a:t>(PBKDF2) </a:t>
            </a:r>
          </a:p>
          <a:p>
            <a:pPr lvl="1"/>
            <a:r>
              <a:rPr lang="ko-KR" altLang="en-US" dirty="0" smtClean="0"/>
              <a:t>사용자 입력 패스워드로부터 </a:t>
            </a:r>
            <a:r>
              <a:rPr lang="ko-KR" altLang="en-US" dirty="0" err="1" smtClean="0"/>
              <a:t>난수처럼</a:t>
            </a:r>
            <a:r>
              <a:rPr lang="ko-KR" altLang="en-US" dirty="0" smtClean="0"/>
              <a:t> 보이는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생성 </a:t>
            </a:r>
            <a:endParaRPr lang="en-US" altLang="ko-KR" dirty="0" smtClean="0"/>
          </a:p>
          <a:p>
            <a:r>
              <a:rPr lang="ko-KR" altLang="en-US" dirty="0" err="1" smtClean="0"/>
              <a:t>체크섬</a:t>
            </a:r>
            <a:r>
              <a:rPr lang="ko-KR" altLang="en-US" dirty="0" smtClean="0"/>
              <a:t> 생성 및 검증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인터넷으로 배포되는 소프트웨어의 원본 보증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3093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해쉬함수의</a:t>
            </a:r>
            <a:r>
              <a:rPr lang="ko-KR" altLang="en-US" dirty="0" smtClean="0"/>
              <a:t> 용도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</a:t>
            </a:fld>
            <a:endParaRPr lang="ko-KR" altLang="en-US" dirty="0"/>
          </a:p>
        </p:txBody>
      </p:sp>
      <p:pic>
        <p:nvPicPr>
          <p:cNvPr id="3076" name="Picture 4" descr="shado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58" y="1412776"/>
            <a:ext cx="632562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2276872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패스워드 </a:t>
            </a:r>
            <a:r>
              <a:rPr lang="ko-KR" altLang="en-US" dirty="0" smtClean="0"/>
              <a:t>저장</a:t>
            </a:r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5229200"/>
            <a:ext cx="235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체크섬</a:t>
            </a:r>
            <a:r>
              <a:rPr lang="ko-KR" altLang="en-US" dirty="0"/>
              <a:t> 생성 및 검증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68884" y="6165304"/>
            <a:ext cx="4382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https://apex.apache.org/downloads.html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884" y="4060993"/>
            <a:ext cx="3871701" cy="21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241" y="3836190"/>
            <a:ext cx="23336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703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해쉬함수</a:t>
            </a:r>
            <a:r>
              <a:rPr lang="ko-KR" altLang="en-US" dirty="0" smtClean="0"/>
              <a:t> 알고리즘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해쉬</a:t>
            </a:r>
            <a:r>
              <a:rPr lang="ko-KR" altLang="en-US" dirty="0" smtClean="0"/>
              <a:t> 알고리즘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Md5</a:t>
            </a:r>
          </a:p>
          <a:p>
            <a:pPr lvl="1"/>
            <a:r>
              <a:rPr lang="en-US" altLang="ko-KR" dirty="0" smtClean="0"/>
              <a:t>Sha1</a:t>
            </a:r>
          </a:p>
          <a:p>
            <a:pPr lvl="1"/>
            <a:r>
              <a:rPr lang="en-US" altLang="ko-KR" dirty="0" smtClean="0"/>
              <a:t>Sha256</a:t>
            </a:r>
          </a:p>
          <a:p>
            <a:pPr lvl="1"/>
            <a:r>
              <a:rPr lang="en-US" altLang="ko-KR" dirty="0" smtClean="0"/>
              <a:t>Sha384</a:t>
            </a:r>
          </a:p>
          <a:p>
            <a:pPr lvl="1"/>
            <a:r>
              <a:rPr lang="en-US" altLang="ko-KR" dirty="0" smtClean="0"/>
              <a:t>Sha512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9</a:t>
            </a:fld>
            <a:endParaRPr lang="ko-KR" altLang="en-US" dirty="0"/>
          </a:p>
        </p:txBody>
      </p:sp>
      <p:pic>
        <p:nvPicPr>
          <p:cNvPr id="3074" name="Picture 2" descr="Image result for 해쉬함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26289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750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4223</TotalTime>
  <Words>2124</Words>
  <Application>Microsoft Office PowerPoint</Application>
  <PresentationFormat>화면 슬라이드 쇼(4:3)</PresentationFormat>
  <Paragraphs>476</Paragraphs>
  <Slides>44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44</vt:i4>
      </vt:variant>
    </vt:vector>
  </HeadingPairs>
  <TitlesOfParts>
    <vt:vector size="45" baseType="lpstr">
      <vt:lpstr>가을</vt:lpstr>
      <vt:lpstr>자바 암호 프로그래밍 Java Cryptography Programming 2017. 3.  </vt:lpstr>
      <vt:lpstr>차례</vt:lpstr>
      <vt:lpstr>6. 해쉬함수, MAC, PBKDF2   </vt:lpstr>
      <vt:lpstr>1. 해쉬함수 소개 </vt:lpstr>
      <vt:lpstr>해쉬함수</vt:lpstr>
      <vt:lpstr>해쉬함수</vt:lpstr>
      <vt:lpstr>해쉬함수의 용도 </vt:lpstr>
      <vt:lpstr>해쉬함수의 용도 </vt:lpstr>
      <vt:lpstr>해쉬함수 알고리즘</vt:lpstr>
      <vt:lpstr>SHA-1</vt:lpstr>
      <vt:lpstr>2. 해쉬함수 계산 </vt:lpstr>
      <vt:lpstr>해쉬함수 계산</vt:lpstr>
      <vt:lpstr>해쉬함수의 종류 </vt:lpstr>
      <vt:lpstr>해쉬함수 계산 예제   </vt:lpstr>
      <vt:lpstr>두 메시지의 해쉬값 비교 </vt:lpstr>
      <vt:lpstr>두 메시지의 해쉬값 비교 </vt:lpstr>
      <vt:lpstr>3. 파일의 체크섬 생성/검증</vt:lpstr>
      <vt:lpstr>4. 인터넷으로 동전던지기 게임하기 </vt:lpstr>
      <vt:lpstr>해쉬함수를 이용한 동전던지기 </vt:lpstr>
      <vt:lpstr>CoinToss.java</vt:lpstr>
      <vt:lpstr>통신을 이용한 동전던지기 게임 </vt:lpstr>
      <vt:lpstr>5. MAC (메시지인증코드)</vt:lpstr>
      <vt:lpstr>MAC</vt:lpstr>
      <vt:lpstr>Hash와 MAC의 비교 </vt:lpstr>
      <vt:lpstr>MAC의 한계 </vt:lpstr>
      <vt:lpstr>HMAC 알고리즘 </vt:lpstr>
      <vt:lpstr>HMAC 알고리즘 </vt:lpstr>
      <vt:lpstr>MAC </vt:lpstr>
      <vt:lpstr>MAC </vt:lpstr>
      <vt:lpstr>MAC 사례 </vt:lpstr>
      <vt:lpstr>MACTest.java</vt:lpstr>
      <vt:lpstr>6. 패스워드 기반 암호화 </vt:lpstr>
      <vt:lpstr>PBKDF2 테스트 </vt:lpstr>
      <vt:lpstr>PKCS#5 패스워드 기반 암호 표준 </vt:lpstr>
      <vt:lpstr>PBKDF2</vt:lpstr>
      <vt:lpstr>PBKDF2</vt:lpstr>
      <vt:lpstr>패스워드 기반 암호화</vt:lpstr>
      <vt:lpstr>패스워드 기반 암호화</vt:lpstr>
      <vt:lpstr>PBES1</vt:lpstr>
      <vt:lpstr>PBES1</vt:lpstr>
      <vt:lpstr>PBES2</vt:lpstr>
      <vt:lpstr>PBES2</vt:lpstr>
      <vt:lpstr>패스워드 해시 저장 </vt:lpstr>
      <vt:lpstr>패스워드 해시 저장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Windows 사용자</cp:lastModifiedBy>
  <cp:revision>233</cp:revision>
  <dcterms:created xsi:type="dcterms:W3CDTF">2011-08-27T14:53:28Z</dcterms:created>
  <dcterms:modified xsi:type="dcterms:W3CDTF">2018-04-10T01:00:28Z</dcterms:modified>
</cp:coreProperties>
</file>