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256" r:id="rId2"/>
    <p:sldId id="333" r:id="rId3"/>
    <p:sldId id="322" r:id="rId4"/>
    <p:sldId id="258" r:id="rId5"/>
    <p:sldId id="343" r:id="rId6"/>
    <p:sldId id="259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260" r:id="rId15"/>
    <p:sldId id="261" r:id="rId16"/>
    <p:sldId id="262" r:id="rId17"/>
    <p:sldId id="263" r:id="rId18"/>
    <p:sldId id="352" r:id="rId19"/>
    <p:sldId id="264" r:id="rId20"/>
    <p:sldId id="351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102" d="100"/>
          <a:sy n="102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2018-03-22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2018-03-22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2018-03-22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2018-03-22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2018-03-22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2018-03-22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2018-03-22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uncycastle.org/example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uncycastle.org/example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smtClean="0"/>
              <a:t>자바</a:t>
            </a:r>
            <a:r>
              <a:rPr lang="en-US" altLang="ko-KR" sz="4400" dirty="0" smtClean="0"/>
              <a:t> </a:t>
            </a:r>
            <a:r>
              <a:rPr lang="ko-KR" altLang="en-US" sz="4400" dirty="0" smtClean="0"/>
              <a:t>암호 프로그래밍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Java Cryptography Programming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</a:t>
            </a:r>
            <a:r>
              <a:rPr lang="en-US" altLang="ko-KR" smtClean="0"/>
              <a:t>3.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8591848" descr="EMB000019542f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87638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프로바이더</a:t>
            </a:r>
            <a:r>
              <a:rPr lang="ko-KR" altLang="en-US" dirty="0" smtClean="0"/>
              <a:t> 목록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Java.security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목록 존재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83455" y="2183953"/>
            <a:ext cx="6384889" cy="3693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#</a:t>
            </a:r>
          </a:p>
          <a:p>
            <a:r>
              <a:rPr lang="en-US" altLang="ko-KR" dirty="0"/>
              <a:t># List of providers and their preference orders (see above):</a:t>
            </a:r>
          </a:p>
          <a:p>
            <a:r>
              <a:rPr lang="en-US" altLang="ko-KR" dirty="0"/>
              <a:t>#</a:t>
            </a:r>
          </a:p>
          <a:p>
            <a:r>
              <a:rPr lang="en-US" altLang="ko-KR" dirty="0"/>
              <a:t>security.provider.1=</a:t>
            </a:r>
            <a:r>
              <a:rPr lang="en-US" altLang="ko-KR" dirty="0" err="1"/>
              <a:t>sun.security.provider.Sun</a:t>
            </a:r>
            <a:endParaRPr lang="en-US" altLang="ko-KR" dirty="0"/>
          </a:p>
          <a:p>
            <a:r>
              <a:rPr lang="en-US" altLang="ko-KR" dirty="0"/>
              <a:t>security.provider.2=</a:t>
            </a:r>
            <a:r>
              <a:rPr lang="en-US" altLang="ko-KR" dirty="0" err="1"/>
              <a:t>sun.security.rsa.SunRsaSign</a:t>
            </a:r>
            <a:endParaRPr lang="en-US" altLang="ko-KR" dirty="0"/>
          </a:p>
          <a:p>
            <a:r>
              <a:rPr lang="en-US" altLang="ko-KR" dirty="0"/>
              <a:t>security.provider.3=</a:t>
            </a:r>
            <a:r>
              <a:rPr lang="en-US" altLang="ko-KR" dirty="0" err="1"/>
              <a:t>sun.security.ec.SunEC</a:t>
            </a:r>
            <a:endParaRPr lang="en-US" altLang="ko-KR" dirty="0"/>
          </a:p>
          <a:p>
            <a:r>
              <a:rPr lang="en-US" altLang="ko-KR" dirty="0"/>
              <a:t>security.provider.4=</a:t>
            </a:r>
            <a:r>
              <a:rPr lang="en-US" altLang="ko-KR" dirty="0" err="1"/>
              <a:t>com.sun.net.ssl.internal.ssl.Provider</a:t>
            </a:r>
            <a:endParaRPr lang="en-US" altLang="ko-KR" dirty="0"/>
          </a:p>
          <a:p>
            <a:r>
              <a:rPr lang="en-US" altLang="ko-KR" dirty="0"/>
              <a:t>security.provider.5=</a:t>
            </a:r>
            <a:r>
              <a:rPr lang="en-US" altLang="ko-KR" dirty="0" err="1"/>
              <a:t>com.sun.crypto.provider.SunJCE</a:t>
            </a:r>
            <a:endParaRPr lang="en-US" altLang="ko-KR" dirty="0"/>
          </a:p>
          <a:p>
            <a:r>
              <a:rPr lang="en-US" altLang="ko-KR" dirty="0"/>
              <a:t>security.provider.6=</a:t>
            </a:r>
            <a:r>
              <a:rPr lang="en-US" altLang="ko-KR" dirty="0" err="1"/>
              <a:t>sun.security.jgss.SunProvider</a:t>
            </a:r>
            <a:endParaRPr lang="en-US" altLang="ko-KR" dirty="0"/>
          </a:p>
          <a:p>
            <a:r>
              <a:rPr lang="en-US" altLang="ko-KR" dirty="0"/>
              <a:t>security.provider.7=</a:t>
            </a:r>
            <a:r>
              <a:rPr lang="en-US" altLang="ko-KR" dirty="0" err="1"/>
              <a:t>com.sun.security.sasl.Provider</a:t>
            </a:r>
            <a:endParaRPr lang="en-US" altLang="ko-KR" dirty="0"/>
          </a:p>
          <a:p>
            <a:r>
              <a:rPr lang="en-US" altLang="ko-KR" dirty="0"/>
              <a:t>security.provider.8=</a:t>
            </a:r>
            <a:r>
              <a:rPr lang="en-US" altLang="ko-KR" dirty="0" err="1"/>
              <a:t>org.jcp.xml.dsig.internal.dom.XMLDSigRI</a:t>
            </a:r>
            <a:endParaRPr lang="en-US" altLang="ko-KR" dirty="0"/>
          </a:p>
          <a:p>
            <a:r>
              <a:rPr lang="en-US" altLang="ko-KR" dirty="0"/>
              <a:t>security.provider.9=</a:t>
            </a:r>
            <a:r>
              <a:rPr lang="en-US" altLang="ko-KR" dirty="0" err="1"/>
              <a:t>sun.security.smartcardio.SunPCSC</a:t>
            </a:r>
            <a:endParaRPr lang="en-US" altLang="ko-KR" dirty="0"/>
          </a:p>
          <a:p>
            <a:r>
              <a:rPr lang="en-US" altLang="ko-KR" dirty="0"/>
              <a:t>security.provider.10=</a:t>
            </a:r>
            <a:r>
              <a:rPr lang="en-US" altLang="ko-KR" dirty="0" err="1"/>
              <a:t>sun.security.mscapi.SunMSCAPI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479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프로바이더</a:t>
            </a:r>
            <a:r>
              <a:rPr lang="ko-KR" altLang="en-US" dirty="0" smtClean="0"/>
              <a:t> 추가하기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자바 실행환경에 추가하는 방법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Java.security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추가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어플리케이션 개발에 기본 사용 가능 </a:t>
            </a:r>
            <a:endParaRPr lang="en-US" altLang="ko-KR" dirty="0" smtClean="0"/>
          </a:p>
          <a:p>
            <a:r>
              <a:rPr lang="ko-KR" altLang="en-US" dirty="0" smtClean="0"/>
              <a:t>어플리케이션 </a:t>
            </a:r>
            <a:r>
              <a:rPr lang="ko-KR" altLang="en-US" dirty="0" err="1" smtClean="0"/>
              <a:t>실행시</a:t>
            </a:r>
            <a:r>
              <a:rPr lang="ko-KR" altLang="en-US" dirty="0" smtClean="0"/>
              <a:t> 추가하는 방법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소스코드에서 </a:t>
            </a:r>
            <a:r>
              <a:rPr lang="ko-KR" altLang="en-US" dirty="0" err="1" smtClean="0"/>
              <a:t>프로바이더를</a:t>
            </a:r>
            <a:r>
              <a:rPr lang="ko-KR" altLang="en-US" dirty="0" smtClean="0"/>
              <a:t> 추가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추가한 </a:t>
            </a:r>
            <a:r>
              <a:rPr lang="ko-KR" altLang="en-US" dirty="0" err="1" smtClean="0"/>
              <a:t>프로바이더는</a:t>
            </a:r>
            <a:r>
              <a:rPr lang="ko-KR" altLang="en-US" dirty="0" smtClean="0"/>
              <a:t> 해당 어플리케이션에서만 사용 가능 </a:t>
            </a:r>
            <a:endParaRPr lang="en-US" altLang="ko-KR" dirty="0" smtClean="0"/>
          </a:p>
          <a:p>
            <a:r>
              <a:rPr lang="ko-KR" altLang="en-US" dirty="0" smtClean="0"/>
              <a:t>외부</a:t>
            </a:r>
            <a:r>
              <a:rPr lang="en-US" altLang="ko-KR" dirty="0" smtClean="0"/>
              <a:t> JAR </a:t>
            </a:r>
            <a:r>
              <a:rPr lang="ko-KR" altLang="en-US" dirty="0" smtClean="0"/>
              <a:t>파일을 사용하도록 설정하는 방법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095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Bouncy</a:t>
            </a:r>
            <a:r>
              <a:rPr lang="ko-KR" altLang="en-US" dirty="0" smtClean="0"/>
              <a:t> </a:t>
            </a:r>
            <a:r>
              <a:rPr lang="en-US" altLang="ko-KR" dirty="0" smtClean="0"/>
              <a:t>Castle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등록하기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Bouncy</a:t>
            </a:r>
            <a:r>
              <a:rPr lang="ko-KR" altLang="en-US" dirty="0" smtClean="0"/>
              <a:t> </a:t>
            </a:r>
            <a:r>
              <a:rPr lang="en-US" altLang="ko-KR" dirty="0" smtClean="0"/>
              <a:t>Castle </a:t>
            </a:r>
            <a:r>
              <a:rPr lang="ko-KR" altLang="en-US" dirty="0" smtClean="0"/>
              <a:t>다운로드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www.bouncycastle.org/example.html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bcprov-jdk15on-156.jar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다운로드하여</a:t>
            </a:r>
            <a:r>
              <a:rPr lang="ko-KR" altLang="en-US" dirty="0" smtClean="0"/>
              <a:t> </a:t>
            </a:r>
            <a:r>
              <a:rPr lang="ko-KR" altLang="en-US" dirty="0"/>
              <a:t>자바 실행 환경의 확장 라이브러리 디렉터리에 </a:t>
            </a:r>
            <a:r>
              <a:rPr lang="ko-KR" altLang="en-US" dirty="0" smtClean="0"/>
              <a:t>복사</a:t>
            </a:r>
            <a:endParaRPr lang="en-US" altLang="ko-KR" dirty="0" smtClean="0"/>
          </a:p>
          <a:p>
            <a:pPr lvl="2"/>
            <a:r>
              <a:rPr lang="en-US" altLang="ko-KR" dirty="0"/>
              <a:t>&lt;JAVA_HOME&gt;/</a:t>
            </a:r>
            <a:r>
              <a:rPr lang="en-US" altLang="ko-KR" dirty="0" err="1"/>
              <a:t>jre</a:t>
            </a:r>
            <a:r>
              <a:rPr lang="en-US" altLang="ko-KR" dirty="0"/>
              <a:t>/lib/</a:t>
            </a:r>
            <a:r>
              <a:rPr lang="en-US" altLang="ko-KR" dirty="0" err="1"/>
              <a:t>ext</a:t>
            </a:r>
            <a:r>
              <a:rPr lang="en-US" altLang="ko-KR" dirty="0" smtClean="0"/>
              <a:t> </a:t>
            </a:r>
          </a:p>
          <a:p>
            <a:pPr lvl="2"/>
            <a:r>
              <a:rPr lang="en-US" altLang="ko-KR" dirty="0"/>
              <a:t>&lt;JRE_HOME&gt;/</a:t>
            </a:r>
            <a:r>
              <a:rPr lang="en-US" altLang="ko-KR" dirty="0" smtClean="0"/>
              <a:t>lib/</a:t>
            </a:r>
            <a:r>
              <a:rPr lang="en-US" altLang="ko-KR" dirty="0" err="1" smtClean="0"/>
              <a:t>ext</a:t>
            </a:r>
            <a:r>
              <a:rPr lang="en-US" altLang="ko-KR" dirty="0" smtClean="0"/>
              <a:t> </a:t>
            </a:r>
          </a:p>
          <a:p>
            <a:r>
              <a:rPr lang="en-US" altLang="ko-KR" dirty="0" err="1"/>
              <a:t>java.security</a:t>
            </a:r>
            <a:r>
              <a:rPr lang="en-US" altLang="ko-KR" dirty="0"/>
              <a:t> </a:t>
            </a:r>
            <a:r>
              <a:rPr lang="ko-KR" altLang="en-US" dirty="0" smtClean="0"/>
              <a:t>파일에 </a:t>
            </a:r>
            <a:r>
              <a:rPr lang="en-US" altLang="ko-KR" dirty="0" smtClean="0"/>
              <a:t>Bouncy Castle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등록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security.provider.N</a:t>
            </a:r>
            <a:r>
              <a:rPr lang="en-US" altLang="ko-KR" dirty="0" smtClean="0"/>
              <a:t>=</a:t>
            </a:r>
            <a:r>
              <a:rPr lang="en-US" altLang="ko-KR" dirty="0" err="1" smtClean="0"/>
              <a:t>org.bouncycastle.jce.provider.BouncyCastleProvider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권한 문제로 </a:t>
            </a:r>
            <a:r>
              <a:rPr lang="en-US" altLang="ko-KR" dirty="0" err="1" smtClean="0"/>
              <a:t>Java.security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수정하기가 쉽지 않음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12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Bouncy</a:t>
            </a:r>
            <a:r>
              <a:rPr lang="ko-KR" altLang="en-US" dirty="0"/>
              <a:t> </a:t>
            </a:r>
            <a:r>
              <a:rPr lang="en-US" altLang="ko-KR" dirty="0"/>
              <a:t>Castle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사용하기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Bouncy</a:t>
            </a:r>
            <a:r>
              <a:rPr lang="ko-KR" altLang="en-US" dirty="0"/>
              <a:t> </a:t>
            </a:r>
            <a:r>
              <a:rPr lang="en-US" altLang="ko-KR" dirty="0"/>
              <a:t>Castle </a:t>
            </a:r>
            <a:r>
              <a:rPr lang="ko-KR" altLang="en-US" dirty="0"/>
              <a:t>다운로드 </a:t>
            </a:r>
            <a:endParaRPr lang="en-US" altLang="ko-KR" dirty="0"/>
          </a:p>
          <a:p>
            <a:pPr lvl="1"/>
            <a:r>
              <a:rPr lang="en-US" altLang="ko-KR" dirty="0">
                <a:hlinkClick r:id="rId2"/>
              </a:rPr>
              <a:t>http://www.bouncycastle.org/example.html</a:t>
            </a:r>
            <a:r>
              <a:rPr lang="en-US" altLang="ko-KR" dirty="0"/>
              <a:t> </a:t>
            </a:r>
          </a:p>
          <a:p>
            <a:pPr lvl="1"/>
            <a:r>
              <a:rPr lang="en-US" altLang="ko-KR" dirty="0"/>
              <a:t>bcprov-jdk15on-156.jar </a:t>
            </a:r>
            <a:r>
              <a:rPr lang="ko-KR" altLang="en-US" dirty="0"/>
              <a:t>파일</a:t>
            </a:r>
            <a:r>
              <a:rPr lang="en-US" altLang="ko-KR" dirty="0"/>
              <a:t> </a:t>
            </a:r>
            <a:r>
              <a:rPr lang="ko-KR" altLang="en-US" dirty="0" err="1"/>
              <a:t>다운로드하여</a:t>
            </a:r>
            <a:r>
              <a:rPr lang="ko-KR" altLang="en-US" dirty="0"/>
              <a:t> </a:t>
            </a:r>
            <a:r>
              <a:rPr lang="ko-KR" altLang="en-US" dirty="0" smtClean="0"/>
              <a:t>현재의 프로젝트 폴더 등 편리한 곳에 저장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현재 프로젝트에서 </a:t>
            </a:r>
            <a:r>
              <a:rPr lang="ko-KR" altLang="en-US" dirty="0"/>
              <a:t>위의 </a:t>
            </a:r>
            <a:r>
              <a:rPr lang="en-US" altLang="ko-KR" dirty="0"/>
              <a:t>jar </a:t>
            </a:r>
            <a:r>
              <a:rPr lang="ko-KR" altLang="en-US" dirty="0"/>
              <a:t>파일을 사용하도록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이클립스에서</a:t>
            </a:r>
            <a:r>
              <a:rPr lang="ko-KR" altLang="en-US" dirty="0" smtClean="0"/>
              <a:t> </a:t>
            </a:r>
            <a:r>
              <a:rPr lang="ko-KR" altLang="en-US" dirty="0"/>
              <a:t>외부 </a:t>
            </a:r>
            <a:r>
              <a:rPr lang="en-US" altLang="ko-KR" dirty="0"/>
              <a:t>JAR </a:t>
            </a:r>
            <a:r>
              <a:rPr lang="ko-KR" altLang="en-US" dirty="0"/>
              <a:t>파일 </a:t>
            </a:r>
            <a:r>
              <a:rPr lang="ko-KR" altLang="en-US" dirty="0" smtClean="0"/>
              <a:t>추가하기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프로젝트폴더</a:t>
            </a:r>
            <a:r>
              <a:rPr lang="en-US" altLang="ko-KR" dirty="0"/>
              <a:t>-&gt;</a:t>
            </a:r>
            <a:r>
              <a:rPr lang="ko-KR" altLang="en-US" dirty="0"/>
              <a:t>오른쪽마우스</a:t>
            </a:r>
            <a:r>
              <a:rPr lang="en-US" altLang="ko-KR" dirty="0"/>
              <a:t>-&gt;</a:t>
            </a:r>
            <a:r>
              <a:rPr lang="ko-KR" altLang="en-US" dirty="0"/>
              <a:t>속성</a:t>
            </a:r>
            <a:r>
              <a:rPr lang="en-US" altLang="ko-KR" dirty="0"/>
              <a:t>(Properties)-&gt;Java Build Path-&gt;</a:t>
            </a:r>
            <a:r>
              <a:rPr lang="en-US" altLang="ko-KR" dirty="0" smtClean="0"/>
              <a:t>Libraries-</a:t>
            </a:r>
            <a:r>
              <a:rPr lang="en-US" altLang="ko-KR" dirty="0"/>
              <a:t>&gt;Add External JARs-&gt;</a:t>
            </a:r>
            <a:r>
              <a:rPr lang="ko-KR" altLang="en-US" dirty="0" smtClean="0"/>
              <a:t>다운로드 받은 </a:t>
            </a:r>
            <a:r>
              <a:rPr lang="en-US" altLang="ko-KR" dirty="0"/>
              <a:t>jar</a:t>
            </a:r>
            <a:r>
              <a:rPr lang="ko-KR" altLang="en-US" dirty="0"/>
              <a:t>파일 선택</a:t>
            </a:r>
            <a:r>
              <a:rPr lang="en-US" altLang="ko-KR" dirty="0"/>
              <a:t>-&gt;OK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905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알고리즘의 독립성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같은 종류의 여러 알고리즘을 동일한 </a:t>
            </a:r>
            <a:r>
              <a:rPr lang="ko-KR" altLang="en-US" dirty="0" err="1"/>
              <a:t>메소드를</a:t>
            </a:r>
            <a:r>
              <a:rPr lang="ko-KR" altLang="en-US" dirty="0"/>
              <a:t> 이용하여 </a:t>
            </a:r>
            <a:r>
              <a:rPr lang="ko-KR" altLang="en-US" dirty="0" smtClean="0"/>
              <a:t>암호연산을 수행할 </a:t>
            </a:r>
            <a:r>
              <a:rPr lang="ko-KR" altLang="en-US" dirty="0"/>
              <a:t>수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다음과 같은 객체들이 사용됨</a:t>
            </a:r>
            <a:r>
              <a:rPr lang="en-US" altLang="ko-KR" dirty="0" smtClean="0"/>
              <a:t>.  </a:t>
            </a:r>
            <a:endParaRPr lang="ko-KR" altLang="en-US" dirty="0"/>
          </a:p>
          <a:p>
            <a:pPr lvl="1"/>
            <a:r>
              <a:rPr lang="en-US" altLang="ko-KR" b="1" dirty="0" err="1"/>
              <a:t>MessageDigest</a:t>
            </a:r>
            <a:r>
              <a:rPr lang="en-US" altLang="ko-KR" b="1" dirty="0"/>
              <a:t>: </a:t>
            </a:r>
            <a:r>
              <a:rPr lang="ko-KR" altLang="en-US" dirty="0" err="1"/>
              <a:t>해쉬함수</a:t>
            </a:r>
            <a:endParaRPr lang="ko-KR" altLang="en-US" dirty="0"/>
          </a:p>
          <a:p>
            <a:pPr lvl="1"/>
            <a:r>
              <a:rPr lang="en-US" altLang="ko-KR" b="1" dirty="0"/>
              <a:t>Signature: </a:t>
            </a:r>
            <a:r>
              <a:rPr lang="ko-KR" altLang="en-US" dirty="0"/>
              <a:t>전자서명</a:t>
            </a:r>
          </a:p>
          <a:p>
            <a:pPr lvl="1"/>
            <a:r>
              <a:rPr lang="en-US" altLang="ko-KR" b="1" dirty="0" err="1"/>
              <a:t>KeyPairGenerator</a:t>
            </a:r>
            <a:r>
              <a:rPr lang="en-US" altLang="ko-KR" b="1" dirty="0"/>
              <a:t>: </a:t>
            </a:r>
            <a:r>
              <a:rPr lang="ko-KR" altLang="en-US" dirty="0"/>
              <a:t>전자서명을 위한 키 쌍 생성</a:t>
            </a:r>
          </a:p>
          <a:p>
            <a:pPr lvl="1"/>
            <a:r>
              <a:rPr lang="en-US" altLang="ko-KR" b="1" dirty="0" err="1" smtClean="0"/>
              <a:t>KeyFactory</a:t>
            </a:r>
            <a:r>
              <a:rPr lang="en-US" altLang="ko-KR" b="1" dirty="0" smtClean="0"/>
              <a:t>: </a:t>
            </a:r>
            <a:r>
              <a:rPr lang="ko-KR" altLang="en-US" dirty="0" smtClean="0"/>
              <a:t>규격에 맞도록 </a:t>
            </a:r>
            <a:r>
              <a:rPr lang="ko-KR" altLang="en-US" dirty="0" err="1" smtClean="0"/>
              <a:t>암호키를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변환하는데 사용</a:t>
            </a:r>
            <a:endParaRPr lang="en-US" altLang="ko-KR" dirty="0"/>
          </a:p>
          <a:p>
            <a:pPr lvl="1"/>
            <a:r>
              <a:rPr lang="en-US" altLang="ko-KR" b="1" dirty="0" err="1"/>
              <a:t>KeyStore</a:t>
            </a:r>
            <a:r>
              <a:rPr lang="en-US" altLang="ko-KR" b="1" dirty="0"/>
              <a:t>: </a:t>
            </a:r>
            <a:r>
              <a:rPr lang="ko-KR" altLang="en-US" dirty="0"/>
              <a:t>다양한 </a:t>
            </a:r>
            <a:r>
              <a:rPr lang="ko-KR" altLang="en-US" dirty="0" err="1"/>
              <a:t>암호키</a:t>
            </a:r>
            <a:r>
              <a:rPr lang="ko-KR" altLang="en-US" dirty="0"/>
              <a:t> 관리</a:t>
            </a:r>
          </a:p>
          <a:p>
            <a:pPr lvl="1"/>
            <a:r>
              <a:rPr lang="en-US" altLang="ko-KR" b="1" dirty="0" err="1"/>
              <a:t>SecureRandom</a:t>
            </a:r>
            <a:r>
              <a:rPr lang="en-US" altLang="ko-KR" b="1" dirty="0"/>
              <a:t>: </a:t>
            </a:r>
            <a:r>
              <a:rPr lang="ko-KR" altLang="en-US" dirty="0" err="1"/>
              <a:t>의사난수</a:t>
            </a:r>
            <a:r>
              <a:rPr lang="ko-KR" altLang="en-US" dirty="0"/>
              <a:t> 비트 생성</a:t>
            </a:r>
          </a:p>
          <a:p>
            <a:pPr lvl="1"/>
            <a:r>
              <a:rPr lang="en-US" altLang="ko-KR" b="1" dirty="0" err="1" smtClean="0"/>
              <a:t>AlgorithmParameters</a:t>
            </a:r>
            <a:r>
              <a:rPr lang="en-US" altLang="ko-KR" b="1" dirty="0" smtClean="0"/>
              <a:t>: </a:t>
            </a:r>
            <a:r>
              <a:rPr lang="ko-KR" altLang="en-US" dirty="0" smtClean="0"/>
              <a:t>암호 알고리즘 </a:t>
            </a:r>
            <a:r>
              <a:rPr lang="ko-KR" altLang="en-US" dirty="0" err="1" smtClean="0"/>
              <a:t>파라메터를</a:t>
            </a:r>
            <a:r>
              <a:rPr lang="ko-KR" altLang="en-US" dirty="0" smtClean="0"/>
              <a:t> 관리</a:t>
            </a:r>
            <a:r>
              <a:rPr lang="ko-KR" altLang="en-US" b="1" dirty="0" smtClean="0"/>
              <a:t> </a:t>
            </a:r>
            <a:endParaRPr lang="en-US" altLang="ko-KR" b="1" dirty="0"/>
          </a:p>
          <a:p>
            <a:pPr lvl="1"/>
            <a:r>
              <a:rPr lang="en-US" altLang="ko-KR" b="1" dirty="0" err="1" smtClean="0"/>
              <a:t>AlgorithmParameterGenerator</a:t>
            </a:r>
            <a:r>
              <a:rPr lang="en-US" altLang="ko-KR" b="1" dirty="0" smtClean="0"/>
              <a:t>: </a:t>
            </a:r>
            <a:r>
              <a:rPr lang="ko-KR" altLang="en-US" dirty="0"/>
              <a:t>암호 </a:t>
            </a:r>
            <a:r>
              <a:rPr lang="ko-KR" altLang="en-US" dirty="0" smtClean="0"/>
              <a:t>알고리즘에 사용될 </a:t>
            </a:r>
            <a:r>
              <a:rPr lang="ko-KR" altLang="en-US" dirty="0" err="1"/>
              <a:t>파라메터를</a:t>
            </a:r>
            <a:r>
              <a:rPr lang="ko-KR" altLang="en-US" dirty="0"/>
              <a:t> </a:t>
            </a:r>
            <a:r>
              <a:rPr lang="ko-KR" altLang="en-US" dirty="0" smtClean="0"/>
              <a:t>생성 </a:t>
            </a:r>
            <a:endParaRPr lang="en-US" altLang="ko-KR" b="1" dirty="0"/>
          </a:p>
          <a:p>
            <a:pPr lvl="1"/>
            <a:r>
              <a:rPr lang="en-US" altLang="ko-KR" b="1" dirty="0" err="1"/>
              <a:t>CertificateFactory</a:t>
            </a:r>
            <a:r>
              <a:rPr lang="en-US" altLang="ko-KR" b="1" dirty="0"/>
              <a:t>: </a:t>
            </a:r>
            <a:r>
              <a:rPr lang="ko-KR" altLang="en-US" dirty="0"/>
              <a:t>인증서와 인증서폐지목록을 생성</a:t>
            </a:r>
          </a:p>
          <a:p>
            <a:pPr lvl="1"/>
            <a:r>
              <a:rPr lang="en-US" altLang="ko-KR" b="1" dirty="0" err="1" smtClean="0"/>
              <a:t>CertPathBuilder</a:t>
            </a:r>
            <a:r>
              <a:rPr lang="en-US" altLang="ko-KR" b="1" dirty="0" smtClean="0"/>
              <a:t>: </a:t>
            </a:r>
            <a:r>
              <a:rPr lang="ko-KR" altLang="en-US" dirty="0" smtClean="0"/>
              <a:t>인증경로 생성</a:t>
            </a:r>
            <a:endParaRPr lang="en-US" altLang="ko-KR" dirty="0"/>
          </a:p>
          <a:p>
            <a:pPr lvl="1"/>
            <a:r>
              <a:rPr lang="en-US" altLang="ko-KR" b="1" dirty="0" err="1" smtClean="0"/>
              <a:t>CertStore</a:t>
            </a:r>
            <a:r>
              <a:rPr lang="en-US" altLang="ko-KR" b="1" dirty="0" smtClean="0"/>
              <a:t>: </a:t>
            </a:r>
            <a:r>
              <a:rPr lang="ko-KR" altLang="en-US" dirty="0" smtClean="0"/>
              <a:t>인증서 저장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907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알고리즘의 독립성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같은 인터페이스에 알고리즘 이름만 바꾸어 사용할 수 있도록 구현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259936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try{</a:t>
            </a:r>
          </a:p>
          <a:p>
            <a:r>
              <a:rPr lang="en-US" altLang="ko-KR" sz="1600" b="1" dirty="0"/>
              <a:t> </a:t>
            </a:r>
            <a:r>
              <a:rPr lang="en-US" altLang="ko-KR" sz="1600" b="1" dirty="0" smtClean="0"/>
              <a:t>  </a:t>
            </a:r>
            <a:r>
              <a:rPr lang="en-US" altLang="ko-KR" sz="1600" b="1" dirty="0" err="1" smtClean="0"/>
              <a:t>MessageDigest</a:t>
            </a:r>
            <a:r>
              <a:rPr lang="en-US" altLang="ko-KR" sz="1600" b="1" dirty="0" smtClean="0"/>
              <a:t> </a:t>
            </a:r>
            <a:r>
              <a:rPr lang="en-US" altLang="ko-KR" sz="1600" b="1" dirty="0"/>
              <a:t>md5 = </a:t>
            </a:r>
            <a:r>
              <a:rPr lang="en-US" altLang="ko-KR" sz="1600" b="1" dirty="0" err="1"/>
              <a:t>MessageDigest.getInstance</a:t>
            </a:r>
            <a:r>
              <a:rPr lang="en-US" altLang="ko-KR" sz="1600" b="1" dirty="0"/>
              <a:t>(“MD5”);</a:t>
            </a:r>
          </a:p>
          <a:p>
            <a:r>
              <a:rPr lang="en-US" altLang="ko-KR" sz="1600" b="1" dirty="0" smtClean="0"/>
              <a:t>   // </a:t>
            </a:r>
            <a:r>
              <a:rPr lang="en-US" altLang="ko-KR" sz="1600" b="1" dirty="0" err="1"/>
              <a:t>MessageDigest</a:t>
            </a:r>
            <a:r>
              <a:rPr lang="en-US" altLang="ko-KR" sz="1600" b="1" dirty="0"/>
              <a:t> md5 = </a:t>
            </a:r>
            <a:r>
              <a:rPr lang="en-US" altLang="ko-KR" sz="1600" b="1" dirty="0" err="1"/>
              <a:t>MessageDigest.getInstance</a:t>
            </a:r>
            <a:r>
              <a:rPr lang="en-US" altLang="ko-KR" sz="1600" b="1" dirty="0"/>
              <a:t>(“SHA-1”);</a:t>
            </a:r>
          </a:p>
          <a:p>
            <a:r>
              <a:rPr lang="en-US" altLang="ko-KR" sz="1600" b="1" dirty="0" smtClean="0"/>
              <a:t>   md5.update(buffer</a:t>
            </a:r>
            <a:r>
              <a:rPr lang="en-US" altLang="ko-KR" sz="1600" b="1" dirty="0"/>
              <a:t>);</a:t>
            </a:r>
          </a:p>
          <a:p>
            <a:r>
              <a:rPr lang="en-US" altLang="ko-KR" sz="1600" b="1" dirty="0" smtClean="0"/>
              <a:t>   byte</a:t>
            </a:r>
            <a:r>
              <a:rPr lang="en-US" altLang="ko-KR" sz="1600" b="1" dirty="0"/>
              <a:t>[] digest = md5.digest();</a:t>
            </a:r>
          </a:p>
          <a:p>
            <a:r>
              <a:rPr lang="en-US" altLang="ko-KR" sz="1600" b="1" dirty="0" smtClean="0"/>
              <a:t>   for(</a:t>
            </a:r>
            <a:r>
              <a:rPr lang="en-US" altLang="ko-KR" sz="1600" b="1" dirty="0" err="1" smtClean="0"/>
              <a:t>int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/>
              <a:t>i</a:t>
            </a:r>
            <a:r>
              <a:rPr lang="en-US" altLang="ko-KR" sz="1600" b="1" dirty="0"/>
              <a:t>=0; </a:t>
            </a:r>
            <a:r>
              <a:rPr lang="en-US" altLang="ko-KR" sz="1600" b="1" dirty="0" err="1"/>
              <a:t>i</a:t>
            </a:r>
            <a:r>
              <a:rPr lang="en-US" altLang="ko-KR" sz="1600" b="1" dirty="0"/>
              <a:t>&lt;</a:t>
            </a:r>
            <a:r>
              <a:rPr lang="en-US" altLang="ko-KR" sz="1600" b="1" dirty="0" err="1"/>
              <a:t>digest.length</a:t>
            </a:r>
            <a:r>
              <a:rPr lang="en-US" altLang="ko-KR" sz="1600" b="1" dirty="0"/>
              <a:t>; </a:t>
            </a:r>
            <a:r>
              <a:rPr lang="en-US" altLang="ko-KR" sz="1600" b="1" dirty="0" err="1"/>
              <a:t>i</a:t>
            </a:r>
            <a:r>
              <a:rPr lang="en-US" altLang="ko-KR" sz="1600" b="1" dirty="0"/>
              <a:t>++) </a:t>
            </a:r>
            <a:r>
              <a:rPr lang="en-US" altLang="ko-KR" sz="1600" b="1" dirty="0" err="1"/>
              <a:t>System.out.printf</a:t>
            </a:r>
            <a:r>
              <a:rPr lang="en-US" altLang="ko-KR" sz="1600" b="1" dirty="0"/>
              <a:t>(“%02X ”, digest[</a:t>
            </a:r>
            <a:r>
              <a:rPr lang="en-US" altLang="ko-KR" sz="1600" b="1" dirty="0" err="1"/>
              <a:t>i</a:t>
            </a:r>
            <a:r>
              <a:rPr lang="en-US" altLang="ko-KR" sz="1600" b="1" dirty="0"/>
              <a:t>]);</a:t>
            </a:r>
          </a:p>
          <a:p>
            <a:r>
              <a:rPr lang="en-US" altLang="ko-KR" sz="1600" b="1" dirty="0"/>
              <a:t>}</a:t>
            </a:r>
          </a:p>
          <a:p>
            <a:r>
              <a:rPr lang="en-US" altLang="ko-KR" sz="1600" b="1" dirty="0"/>
              <a:t>catch(</a:t>
            </a:r>
            <a:r>
              <a:rPr lang="en-US" altLang="ko-KR" sz="1600" b="1" dirty="0" err="1"/>
              <a:t>NoSuchAlgorithmException</a:t>
            </a:r>
            <a:r>
              <a:rPr lang="en-US" altLang="ko-KR" sz="1600" b="1" dirty="0"/>
              <a:t> e){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e.printStackTrace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33474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/>
              <a:t>JCE</a:t>
            </a:r>
            <a:r>
              <a:rPr lang="ko-KR" altLang="en-US" dirty="0"/>
              <a:t>는 </a:t>
            </a:r>
            <a:r>
              <a:rPr lang="en-US" altLang="ko-KR" b="1" dirty="0"/>
              <a:t>JCA</a:t>
            </a:r>
            <a:r>
              <a:rPr lang="ko-KR" altLang="en-US" dirty="0"/>
              <a:t>를 확장한 것으로</a:t>
            </a:r>
            <a:r>
              <a:rPr lang="en-US" altLang="ko-KR" b="1" dirty="0"/>
              <a:t>, </a:t>
            </a:r>
            <a:r>
              <a:rPr lang="ko-KR" altLang="en-US" dirty="0"/>
              <a:t>다음과 같은 엔진을 추가로 제공한다</a:t>
            </a:r>
            <a:r>
              <a:rPr lang="en-US" altLang="ko-KR" b="1" dirty="0"/>
              <a:t>.</a:t>
            </a:r>
          </a:p>
          <a:p>
            <a:pPr lvl="1"/>
            <a:r>
              <a:rPr lang="en-US" altLang="ko-KR" b="1" dirty="0"/>
              <a:t>Cipher: </a:t>
            </a:r>
            <a:r>
              <a:rPr lang="ko-KR" altLang="en-US" dirty="0"/>
              <a:t>암호화</a:t>
            </a:r>
            <a:r>
              <a:rPr lang="en-US" altLang="ko-KR" b="1" dirty="0"/>
              <a:t>/</a:t>
            </a:r>
            <a:r>
              <a:rPr lang="ko-KR" altLang="en-US" dirty="0" err="1"/>
              <a:t>복호화</a:t>
            </a:r>
            <a:endParaRPr lang="ko-KR" altLang="en-US" dirty="0"/>
          </a:p>
          <a:p>
            <a:pPr lvl="1"/>
            <a:r>
              <a:rPr lang="en-US" altLang="ko-KR" b="1" dirty="0" err="1"/>
              <a:t>KeyGenerator</a:t>
            </a:r>
            <a:r>
              <a:rPr lang="en-US" altLang="ko-KR" b="1" dirty="0"/>
              <a:t>: </a:t>
            </a:r>
            <a:r>
              <a:rPr lang="en-US" altLang="ko-KR" dirty="0"/>
              <a:t>Cipher</a:t>
            </a:r>
            <a:r>
              <a:rPr lang="ko-KR" altLang="en-US" dirty="0"/>
              <a:t>를 위한 비밀키 생성</a:t>
            </a:r>
          </a:p>
          <a:p>
            <a:pPr lvl="1"/>
            <a:r>
              <a:rPr lang="en-US" altLang="ko-KR" b="1" dirty="0" err="1" smtClean="0"/>
              <a:t>SecretKeyFactory</a:t>
            </a:r>
            <a:r>
              <a:rPr lang="en-US" altLang="ko-KR" b="1" dirty="0" smtClean="0"/>
              <a:t>: </a:t>
            </a:r>
            <a:r>
              <a:rPr lang="en-US" altLang="ko-KR" dirty="0" smtClean="0"/>
              <a:t>Cipher</a:t>
            </a:r>
            <a:r>
              <a:rPr lang="ko-KR" altLang="en-US" dirty="0" smtClean="0"/>
              <a:t>를 위한 </a:t>
            </a:r>
            <a:r>
              <a:rPr lang="ko-KR" altLang="en-US" dirty="0" err="1" smtClean="0"/>
              <a:t>키변환</a:t>
            </a:r>
            <a:endParaRPr lang="en-US" altLang="ko-KR" dirty="0"/>
          </a:p>
          <a:p>
            <a:pPr lvl="1"/>
            <a:r>
              <a:rPr lang="en-US" altLang="ko-KR" b="1" dirty="0" err="1"/>
              <a:t>KeyAgreement</a:t>
            </a:r>
            <a:r>
              <a:rPr lang="en-US" altLang="ko-KR" b="1" dirty="0"/>
              <a:t>: </a:t>
            </a:r>
            <a:r>
              <a:rPr lang="ko-KR" altLang="en-US" dirty="0"/>
              <a:t>키 동의 프로토콜을 위한 클래스</a:t>
            </a:r>
          </a:p>
          <a:p>
            <a:pPr lvl="1"/>
            <a:r>
              <a:rPr lang="en-US" altLang="ko-KR" b="1" dirty="0"/>
              <a:t>Mac: </a:t>
            </a:r>
            <a:r>
              <a:rPr lang="ko-KR" altLang="en-US" dirty="0"/>
              <a:t>메시지 인증 코드</a:t>
            </a:r>
          </a:p>
          <a:p>
            <a:r>
              <a:rPr lang="en-US" altLang="ko-KR" b="1" dirty="0"/>
              <a:t>JCE</a:t>
            </a:r>
            <a:r>
              <a:rPr lang="ko-KR" altLang="en-US" dirty="0"/>
              <a:t>의 엔진은 </a:t>
            </a:r>
            <a:r>
              <a:rPr lang="en-US" altLang="ko-KR" b="1" dirty="0" err="1"/>
              <a:t>javax.crypto</a:t>
            </a:r>
            <a:r>
              <a:rPr lang="en-US" altLang="ko-KR" b="1" dirty="0"/>
              <a:t> </a:t>
            </a:r>
            <a:r>
              <a:rPr lang="ko-KR" altLang="en-US" dirty="0"/>
              <a:t>패키지에 포함되어 있다</a:t>
            </a:r>
            <a:r>
              <a:rPr lang="en-US" altLang="ko-KR" b="1" dirty="0"/>
              <a:t>.</a:t>
            </a:r>
          </a:p>
          <a:p>
            <a:r>
              <a:rPr lang="en-US" altLang="ko-KR" b="1" dirty="0"/>
              <a:t>JDK 1.4</a:t>
            </a:r>
            <a:r>
              <a:rPr lang="ko-KR" altLang="en-US" dirty="0"/>
              <a:t>부터 </a:t>
            </a:r>
            <a:r>
              <a:rPr lang="en-US" altLang="ko-KR" b="1" dirty="0"/>
              <a:t>JCA/JCE </a:t>
            </a:r>
            <a:r>
              <a:rPr lang="ko-KR" altLang="en-US" dirty="0"/>
              <a:t>모두 기본적으로 포함되어 있다</a:t>
            </a:r>
            <a:r>
              <a:rPr lang="en-US" altLang="ko-KR" b="1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7099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의사난수</a:t>
            </a:r>
            <a:r>
              <a:rPr lang="en-US" altLang="ko-KR" dirty="0" smtClean="0"/>
              <a:t>(pseudo random number)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난수생성의</a:t>
            </a:r>
            <a:r>
              <a:rPr lang="ko-KR" altLang="en-US" dirty="0" smtClean="0"/>
              <a:t> 중요성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암호에서 사용하는 키는 일반적으로 </a:t>
            </a:r>
            <a:r>
              <a:rPr lang="ko-KR" altLang="en-US" dirty="0" err="1" smtClean="0"/>
              <a:t>난수를</a:t>
            </a:r>
            <a:r>
              <a:rPr lang="ko-KR" altLang="en-US" dirty="0" smtClean="0"/>
              <a:t> 이용하여 생성해야 안전함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사람이 선택하는 패스워드는 </a:t>
            </a:r>
            <a:r>
              <a:rPr lang="ko-KR" altLang="en-US" dirty="0" err="1" smtClean="0"/>
              <a:t>암호키로</a:t>
            </a:r>
            <a:r>
              <a:rPr lang="ko-KR" altLang="en-US" dirty="0" smtClean="0"/>
              <a:t> 사용하지 않음 </a:t>
            </a:r>
            <a:endParaRPr lang="en-US" altLang="ko-KR" dirty="0" smtClean="0"/>
          </a:p>
          <a:p>
            <a:pPr lvl="1"/>
            <a:r>
              <a:rPr lang="ko-KR" altLang="en-US" dirty="0"/>
              <a:t>암호에서 </a:t>
            </a:r>
            <a:r>
              <a:rPr lang="ko-KR" altLang="en-US" dirty="0" err="1"/>
              <a:t>난수는</a:t>
            </a:r>
            <a:r>
              <a:rPr lang="ko-KR" altLang="en-US" dirty="0"/>
              <a:t> 매우 중요한 요소</a:t>
            </a:r>
            <a:r>
              <a:rPr lang="en-US" altLang="ko-KR" dirty="0"/>
              <a:t>. </a:t>
            </a:r>
            <a:r>
              <a:rPr lang="ko-KR" altLang="en-US" dirty="0"/>
              <a:t>공격자들이 암호에서 사용되는 </a:t>
            </a:r>
            <a:r>
              <a:rPr lang="ko-KR" altLang="en-US" dirty="0" err="1"/>
              <a:t>난수의</a:t>
            </a:r>
            <a:r>
              <a:rPr lang="ko-KR" altLang="en-US" dirty="0"/>
              <a:t> 취약성을 공격할 수 있음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err="1" smtClean="0"/>
              <a:t>의사난수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pPr lvl="1"/>
            <a:r>
              <a:rPr lang="en-US" altLang="ko-KR" dirty="0"/>
              <a:t>PRNG (Pseudo Random Number Generation)</a:t>
            </a:r>
          </a:p>
          <a:p>
            <a:pPr lvl="1"/>
            <a:r>
              <a:rPr lang="ko-KR" altLang="en-US" dirty="0"/>
              <a:t>완전한 </a:t>
            </a:r>
            <a:r>
              <a:rPr lang="ko-KR" altLang="en-US" dirty="0" err="1"/>
              <a:t>난수를</a:t>
            </a:r>
            <a:r>
              <a:rPr lang="ko-KR" altLang="en-US" dirty="0"/>
              <a:t> 생성하는 것은 아니며 계산하는 알고리즘은 정해져 있으므로 </a:t>
            </a:r>
            <a:r>
              <a:rPr lang="ko-KR" altLang="en-US" dirty="0" err="1"/>
              <a:t>의사난수라고</a:t>
            </a:r>
            <a:r>
              <a:rPr lang="ko-KR" altLang="en-US" dirty="0"/>
              <a:t> </a:t>
            </a:r>
            <a:r>
              <a:rPr lang="ko-KR" altLang="en-US" dirty="0" smtClean="0"/>
              <a:t>부름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5" name="Picture 4" descr="Image result for random number 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13684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random number gen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13684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6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의사난수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자바에서의 </a:t>
            </a:r>
            <a:r>
              <a:rPr lang="ko-KR" altLang="en-US" dirty="0" err="1" smtClean="0"/>
              <a:t>난수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보통 </a:t>
            </a:r>
            <a:r>
              <a:rPr lang="en-US" altLang="ko-KR" b="1" dirty="0" err="1"/>
              <a:t>java.lang.Math</a:t>
            </a:r>
            <a:r>
              <a:rPr lang="ko-KR" altLang="en-US" dirty="0"/>
              <a:t>에 정의된 </a:t>
            </a:r>
            <a:r>
              <a:rPr lang="en-US" altLang="ko-KR" b="1" dirty="0"/>
              <a:t>random() </a:t>
            </a:r>
            <a:r>
              <a:rPr lang="ko-KR" altLang="en-US" dirty="0" err="1" smtClean="0"/>
              <a:t>메소드나</a:t>
            </a:r>
            <a:r>
              <a:rPr lang="ko-KR" altLang="en-US" dirty="0" smtClean="0"/>
              <a:t> </a:t>
            </a:r>
            <a:r>
              <a:rPr lang="en-US" altLang="ko-KR" b="1" dirty="0" err="1" smtClean="0"/>
              <a:t>java.util.Random</a:t>
            </a:r>
            <a:r>
              <a:rPr lang="en-US" altLang="ko-KR" b="1" dirty="0" smtClean="0"/>
              <a:t> </a:t>
            </a:r>
            <a:r>
              <a:rPr lang="ko-KR" altLang="en-US" dirty="0"/>
              <a:t>클래스를 </a:t>
            </a:r>
            <a:r>
              <a:rPr lang="ko-KR" altLang="en-US" dirty="0" smtClean="0"/>
              <a:t>사용하는데 이들은 </a:t>
            </a:r>
            <a:r>
              <a:rPr lang="ko-KR" altLang="en-US" dirty="0"/>
              <a:t>암호학적으로 안전하지 </a:t>
            </a:r>
            <a:r>
              <a:rPr lang="ko-KR" altLang="en-US" dirty="0" smtClean="0"/>
              <a:t>못함</a:t>
            </a:r>
            <a:endParaRPr lang="en-US" altLang="ko-KR" b="1" dirty="0"/>
          </a:p>
          <a:p>
            <a:pPr lvl="1"/>
            <a:r>
              <a:rPr lang="en-US" altLang="ko-KR" b="1" dirty="0"/>
              <a:t>JCA</a:t>
            </a:r>
            <a:r>
              <a:rPr lang="ko-KR" altLang="en-US" dirty="0"/>
              <a:t>에서는 </a:t>
            </a:r>
            <a:r>
              <a:rPr lang="en-US" altLang="ko-KR" b="1" dirty="0" err="1"/>
              <a:t>java.security.SecureRandom</a:t>
            </a:r>
            <a:r>
              <a:rPr lang="en-US" altLang="ko-KR" b="1" dirty="0"/>
              <a:t> </a:t>
            </a:r>
            <a:r>
              <a:rPr lang="ko-KR" altLang="en-US" dirty="0"/>
              <a:t>엔진을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</a:t>
            </a:r>
            <a:r>
              <a:rPr lang="ko-KR" altLang="en-US" dirty="0"/>
              <a:t>엔진은 </a:t>
            </a:r>
            <a:r>
              <a:rPr lang="en-US" altLang="ko-KR" b="1" dirty="0" err="1"/>
              <a:t>java.util.Random</a:t>
            </a:r>
            <a:r>
              <a:rPr lang="en-US" altLang="ko-KR" b="1" dirty="0"/>
              <a:t> </a:t>
            </a:r>
            <a:r>
              <a:rPr lang="ko-KR" altLang="en-US" dirty="0"/>
              <a:t>클래스를 상속받고 있어</a:t>
            </a:r>
            <a:r>
              <a:rPr lang="en-US" altLang="ko-KR" b="1" dirty="0"/>
              <a:t>, </a:t>
            </a:r>
            <a:r>
              <a:rPr lang="en-US" altLang="ko-KR" b="1" dirty="0" err="1"/>
              <a:t>nextInt</a:t>
            </a:r>
            <a:r>
              <a:rPr lang="en-US" altLang="ko-KR" b="1" dirty="0"/>
              <a:t>()</a:t>
            </a:r>
            <a:r>
              <a:rPr lang="ko-KR" altLang="en-US" dirty="0" smtClean="0"/>
              <a:t>와 같은 </a:t>
            </a:r>
            <a:r>
              <a:rPr lang="ko-KR" altLang="en-US" dirty="0"/>
              <a:t>매우 편리한 </a:t>
            </a:r>
            <a:r>
              <a:rPr lang="ko-KR" altLang="en-US" dirty="0" err="1"/>
              <a:t>메소드들을</a:t>
            </a:r>
            <a:r>
              <a:rPr lang="ko-KR" altLang="en-US" dirty="0"/>
              <a:t> </a:t>
            </a:r>
            <a:r>
              <a:rPr lang="ko-KR" altLang="en-US" dirty="0" smtClean="0"/>
              <a:t>제공함</a:t>
            </a:r>
            <a:endParaRPr lang="en-US" altLang="ko-KR" b="1" dirty="0"/>
          </a:p>
          <a:p>
            <a:pPr lvl="1"/>
            <a:r>
              <a:rPr lang="ko-KR" altLang="en-US" dirty="0" err="1"/>
              <a:t>의사난수</a:t>
            </a:r>
            <a:r>
              <a:rPr lang="ko-KR" altLang="en-US" dirty="0"/>
              <a:t> 비트 생성은 보통 실제 </a:t>
            </a:r>
            <a:r>
              <a:rPr lang="ko-KR" altLang="en-US" dirty="0" err="1"/>
              <a:t>랜덤한</a:t>
            </a:r>
            <a:r>
              <a:rPr lang="ko-KR" altLang="en-US" dirty="0"/>
              <a:t> </a:t>
            </a:r>
            <a:r>
              <a:rPr lang="en-US" altLang="ko-KR" b="1" dirty="0"/>
              <a:t>seed</a:t>
            </a:r>
            <a:r>
              <a:rPr lang="ko-KR" altLang="en-US" dirty="0"/>
              <a:t>를 </a:t>
            </a:r>
            <a:r>
              <a:rPr lang="ko-KR" altLang="en-US" dirty="0" smtClean="0"/>
              <a:t>사용</a:t>
            </a:r>
            <a:r>
              <a:rPr lang="en-US" altLang="ko-KR" b="1" dirty="0" smtClean="0"/>
              <a:t>. </a:t>
            </a:r>
            <a:r>
              <a:rPr lang="ko-KR" altLang="en-US" dirty="0"/>
              <a:t>이를 </a:t>
            </a:r>
            <a:r>
              <a:rPr lang="ko-KR" altLang="en-US" dirty="0" smtClean="0"/>
              <a:t>위해 사용자가 </a:t>
            </a:r>
            <a:r>
              <a:rPr lang="ko-KR" altLang="en-US" dirty="0"/>
              <a:t>직접 </a:t>
            </a:r>
            <a:r>
              <a:rPr lang="en-US" altLang="ko-KR" b="1" dirty="0" err="1"/>
              <a:t>setSeed</a:t>
            </a:r>
            <a:r>
              <a:rPr lang="en-US" altLang="ko-KR" b="1" dirty="0"/>
              <a:t> </a:t>
            </a:r>
            <a:r>
              <a:rPr lang="ko-KR" altLang="en-US" dirty="0" err="1"/>
              <a:t>메소드를</a:t>
            </a:r>
            <a:r>
              <a:rPr lang="ko-KR" altLang="en-US" dirty="0"/>
              <a:t> 사용할 수 있지만 </a:t>
            </a:r>
            <a:r>
              <a:rPr lang="ko-KR" altLang="en-US" dirty="0" smtClean="0"/>
              <a:t>일반적으로는 엔진이 </a:t>
            </a:r>
            <a:r>
              <a:rPr lang="ko-KR" altLang="en-US" dirty="0"/>
              <a:t>안전한 </a:t>
            </a:r>
            <a:r>
              <a:rPr lang="en-US" altLang="ko-KR" b="1" dirty="0"/>
              <a:t>seed</a:t>
            </a:r>
            <a:r>
              <a:rPr lang="ko-KR" altLang="en-US" dirty="0"/>
              <a:t>를 자동으로 선택하도록 하는 것이 </a:t>
            </a:r>
            <a:r>
              <a:rPr lang="ko-KR" altLang="en-US" dirty="0" smtClean="0"/>
              <a:t>바람직함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419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의사난수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132856"/>
            <a:ext cx="7031156" cy="25545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try{</a:t>
            </a:r>
          </a:p>
          <a:p>
            <a:r>
              <a:rPr lang="en-US" altLang="ko-KR" sz="1600" b="1" dirty="0"/>
              <a:t> </a:t>
            </a:r>
            <a:r>
              <a:rPr lang="en-US" altLang="ko-KR" sz="1600" b="1" dirty="0" smtClean="0"/>
              <a:t>  </a:t>
            </a:r>
            <a:r>
              <a:rPr lang="en-US" altLang="ko-KR" sz="1600" b="1" dirty="0" err="1" smtClean="0"/>
              <a:t>SecureRandom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/>
              <a:t>csprng</a:t>
            </a:r>
            <a:r>
              <a:rPr lang="en-US" altLang="ko-KR" sz="1600" b="1" dirty="0"/>
              <a:t> = </a:t>
            </a:r>
            <a:r>
              <a:rPr lang="en-US" altLang="ko-KR" sz="1600" b="1" dirty="0" err="1"/>
              <a:t>SecureRandom.getInstance</a:t>
            </a:r>
            <a:r>
              <a:rPr lang="en-US" altLang="ko-KR" sz="1600" b="1" dirty="0"/>
              <a:t>("SHA1PRNG");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boolean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/>
              <a:t>randBool</a:t>
            </a:r>
            <a:r>
              <a:rPr lang="en-US" altLang="ko-KR" sz="1600" b="1" dirty="0"/>
              <a:t> = </a:t>
            </a:r>
            <a:r>
              <a:rPr lang="en-US" altLang="ko-KR" sz="1600" b="1" dirty="0" err="1"/>
              <a:t>csprng.nextBoolean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int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/>
              <a:t>randInt</a:t>
            </a:r>
            <a:r>
              <a:rPr lang="en-US" altLang="ko-KR" sz="1600" b="1" dirty="0"/>
              <a:t> = </a:t>
            </a:r>
            <a:r>
              <a:rPr lang="en-US" altLang="ko-KR" sz="1600" b="1" dirty="0" err="1"/>
              <a:t>csprng.nextInt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 smtClean="0"/>
              <a:t>   byte</a:t>
            </a:r>
            <a:r>
              <a:rPr lang="en-US" altLang="ko-KR" sz="1600" b="1" dirty="0"/>
              <a:t>[] </a:t>
            </a:r>
            <a:r>
              <a:rPr lang="en-US" altLang="ko-KR" sz="1600" b="1" dirty="0" err="1"/>
              <a:t>randBytes</a:t>
            </a:r>
            <a:r>
              <a:rPr lang="en-US" altLang="ko-KR" sz="1600" b="1" dirty="0"/>
              <a:t> = new byte[3];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csprng.nextBytes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randomBytes</a:t>
            </a:r>
            <a:r>
              <a:rPr lang="en-US" altLang="ko-KR" sz="1600" b="1" dirty="0"/>
              <a:t>);</a:t>
            </a:r>
          </a:p>
          <a:p>
            <a:r>
              <a:rPr lang="en-US" altLang="ko-KR" sz="1600" b="1" dirty="0"/>
              <a:t>}</a:t>
            </a:r>
          </a:p>
          <a:p>
            <a:r>
              <a:rPr lang="en-US" altLang="ko-KR" sz="1600" b="1" dirty="0"/>
              <a:t>catch(</a:t>
            </a:r>
            <a:r>
              <a:rPr lang="en-US" altLang="ko-KR" sz="1600" b="1" dirty="0" err="1"/>
              <a:t>NoSuchAlgorithmException</a:t>
            </a:r>
            <a:r>
              <a:rPr lang="en-US" altLang="ko-KR" sz="1600" b="1" dirty="0"/>
              <a:t> e){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e.printStackTrace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3861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강의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개요 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/>
              <a:t>암호와 정보보호</a:t>
            </a:r>
            <a:endParaRPr lang="en-US" altLang="ko-KR" dirty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자바프로그래밍 기초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자바</a:t>
            </a:r>
            <a:r>
              <a:rPr lang="en-US" altLang="ko-KR" dirty="0" smtClean="0"/>
              <a:t> </a:t>
            </a:r>
            <a:r>
              <a:rPr lang="ko-KR" altLang="en-US" dirty="0" smtClean="0"/>
              <a:t>네트워크 프로그래밍 </a:t>
            </a:r>
            <a:endParaRPr lang="en-US" altLang="ko-KR" dirty="0" smtClean="0"/>
          </a:p>
          <a:p>
            <a:r>
              <a:rPr lang="en-US" altLang="ko-KR" b="1" dirty="0" smtClean="0"/>
              <a:t>5. JCA/JCE </a:t>
            </a:r>
            <a:r>
              <a:rPr lang="ko-KR" altLang="en-US" b="1" dirty="0" smtClean="0"/>
              <a:t>암호 프로그래밍 </a:t>
            </a:r>
            <a:endParaRPr lang="en-US" altLang="ko-KR" b="1" dirty="0" smtClean="0"/>
          </a:p>
          <a:p>
            <a:r>
              <a:rPr lang="en-US" altLang="ko-KR" dirty="0" smtClean="0"/>
              <a:t>6. </a:t>
            </a:r>
            <a:r>
              <a:rPr lang="ko-KR" altLang="en-US" dirty="0" err="1" smtClean="0"/>
              <a:t>해쉬함수</a:t>
            </a:r>
            <a:r>
              <a:rPr lang="en-US" altLang="ko-KR" dirty="0"/>
              <a:t>, MAC, </a:t>
            </a:r>
            <a:r>
              <a:rPr lang="ko-KR" altLang="en-US" dirty="0"/>
              <a:t>패스워드 기반 </a:t>
            </a:r>
            <a:r>
              <a:rPr lang="ko-KR" altLang="en-US" dirty="0" err="1"/>
              <a:t>키생성</a:t>
            </a:r>
            <a:r>
              <a:rPr lang="ko-KR" altLang="en-US" dirty="0"/>
              <a:t>  </a:t>
            </a:r>
            <a:endParaRPr lang="en-US" altLang="ko-KR" dirty="0"/>
          </a:p>
          <a:p>
            <a:r>
              <a:rPr lang="en-US" altLang="ko-KR" dirty="0" smtClean="0"/>
              <a:t>7. </a:t>
            </a:r>
            <a:r>
              <a:rPr lang="ko-KR" altLang="en-US" dirty="0" err="1" smtClean="0"/>
              <a:t>대칭키</a:t>
            </a:r>
            <a:r>
              <a:rPr lang="ko-KR" altLang="en-US" dirty="0" smtClean="0"/>
              <a:t> 암호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파일 암호화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r>
              <a:rPr lang="en-US" altLang="ko-KR" dirty="0" smtClean="0"/>
              <a:t>8. </a:t>
            </a:r>
            <a:r>
              <a:rPr lang="ko-KR" altLang="en-US" dirty="0" smtClean="0"/>
              <a:t>공개키 암호</a:t>
            </a:r>
            <a:endParaRPr lang="en-US" altLang="ko-KR" dirty="0"/>
          </a:p>
          <a:p>
            <a:r>
              <a:rPr lang="en-US" altLang="ko-KR" dirty="0" smtClean="0"/>
              <a:t>9. </a:t>
            </a:r>
            <a:r>
              <a:rPr lang="ko-KR" altLang="en-US" dirty="0" smtClean="0"/>
              <a:t>전자서명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10. </a:t>
            </a:r>
            <a:r>
              <a:rPr lang="ko-KR" altLang="en-US" dirty="0" smtClean="0"/>
              <a:t>인증서와 </a:t>
            </a:r>
            <a:r>
              <a:rPr lang="ko-KR" altLang="en-US" dirty="0" err="1" smtClean="0"/>
              <a:t>공개키기반구조</a:t>
            </a:r>
            <a:r>
              <a:rPr lang="en-US" altLang="ko-KR" dirty="0" smtClean="0"/>
              <a:t>(PKI)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11. </a:t>
            </a:r>
            <a:r>
              <a:rPr lang="ko-KR" altLang="en-US" dirty="0" smtClean="0"/>
              <a:t>암호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</a:t>
            </a:r>
            <a:r>
              <a:rPr lang="en-US" altLang="ko-KR" dirty="0" smtClean="0"/>
              <a:t>/</a:t>
            </a:r>
            <a:r>
              <a:rPr lang="ko-KR" altLang="en-US" dirty="0" smtClean="0"/>
              <a:t>프로토콜 구현 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804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의사난수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84784"/>
            <a:ext cx="5054717" cy="47089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import </a:t>
            </a:r>
            <a:r>
              <a:rPr lang="en-US" altLang="ko-KR" sz="1200" b="1" dirty="0" err="1" smtClean="0"/>
              <a:t>java.security.NoSuchAlgorithmException</a:t>
            </a:r>
            <a:r>
              <a:rPr lang="en-US" altLang="ko-KR" sz="1200" b="1" dirty="0" smtClean="0"/>
              <a:t>;</a:t>
            </a:r>
          </a:p>
          <a:p>
            <a:r>
              <a:rPr lang="en-US" altLang="ko-KR" sz="1200" b="1" dirty="0" smtClean="0"/>
              <a:t>import </a:t>
            </a:r>
            <a:r>
              <a:rPr lang="en-US" altLang="ko-KR" sz="1200" b="1" dirty="0" err="1" smtClean="0"/>
              <a:t>java.security.SecureRandom</a:t>
            </a:r>
            <a:r>
              <a:rPr lang="en-US" altLang="ko-KR" sz="1200" b="1" dirty="0" smtClean="0"/>
              <a:t>;</a:t>
            </a:r>
          </a:p>
          <a:p>
            <a:endParaRPr lang="ko-KR" altLang="en-US" sz="1200" dirty="0" smtClean="0"/>
          </a:p>
          <a:p>
            <a:r>
              <a:rPr lang="en-US" altLang="ko-KR" sz="1200" b="1" dirty="0" smtClean="0"/>
              <a:t>public class </a:t>
            </a:r>
            <a:r>
              <a:rPr lang="en-US" altLang="ko-KR" sz="1200" b="1" dirty="0" err="1" smtClean="0"/>
              <a:t>SecureRandomGen</a:t>
            </a:r>
            <a:r>
              <a:rPr lang="en-US" altLang="ko-KR" sz="1200" b="1" dirty="0" smtClean="0"/>
              <a:t> {</a:t>
            </a:r>
          </a:p>
          <a:p>
            <a:r>
              <a:rPr lang="en-US" altLang="ko-KR" sz="1200" b="1" dirty="0" smtClean="0"/>
              <a:t>public static void main(String[] </a:t>
            </a:r>
            <a:r>
              <a:rPr lang="en-US" altLang="ko-KR" sz="1200" b="1" dirty="0" err="1" smtClean="0"/>
              <a:t>args</a:t>
            </a:r>
            <a:r>
              <a:rPr lang="en-US" altLang="ko-KR" sz="1200" b="1" dirty="0" smtClean="0"/>
              <a:t>) {</a:t>
            </a:r>
          </a:p>
          <a:p>
            <a:r>
              <a:rPr lang="en-US" altLang="ko-KR" sz="1200" b="1" dirty="0" smtClean="0"/>
              <a:t>try{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dirty="0" err="1" smtClean="0"/>
              <a:t>SecureRandom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csprng</a:t>
            </a:r>
            <a:r>
              <a:rPr lang="en-US" altLang="ko-KR" sz="1200" dirty="0" smtClean="0"/>
              <a:t> = </a:t>
            </a:r>
            <a:r>
              <a:rPr lang="en-US" altLang="ko-KR" sz="1200" dirty="0" err="1" smtClean="0"/>
              <a:t>SecureRandom.</a:t>
            </a:r>
            <a:r>
              <a:rPr lang="en-US" altLang="ko-KR" sz="1200" i="1" dirty="0" err="1" smtClean="0"/>
              <a:t>getInstance</a:t>
            </a:r>
            <a:r>
              <a:rPr lang="en-US" altLang="ko-KR" sz="1200" i="1" dirty="0" smtClean="0"/>
              <a:t>("SHA1PRNG");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dirty="0" err="1" smtClean="0"/>
              <a:t>System.</a:t>
            </a:r>
            <a:r>
              <a:rPr lang="en-US" altLang="ko-KR" sz="1200" b="1" i="1" dirty="0" err="1" smtClean="0"/>
              <a:t>out.println</a:t>
            </a:r>
            <a:r>
              <a:rPr lang="en-US" altLang="ko-KR" sz="1200" b="1" i="1" dirty="0" smtClean="0"/>
              <a:t>("</a:t>
            </a:r>
            <a:r>
              <a:rPr lang="ko-KR" altLang="en-US" sz="1200" b="1" i="1" dirty="0" smtClean="0"/>
              <a:t>사용된 알고리즘</a:t>
            </a:r>
            <a:r>
              <a:rPr lang="en-US" altLang="ko-KR" sz="1200" b="1" i="1" dirty="0" smtClean="0"/>
              <a:t>: "+</a:t>
            </a:r>
            <a:r>
              <a:rPr lang="en-US" altLang="ko-KR" sz="1200" b="1" i="1" dirty="0" err="1" smtClean="0"/>
              <a:t>csprng.getAlgorithm</a:t>
            </a:r>
            <a:r>
              <a:rPr lang="en-US" altLang="ko-KR" sz="1200" b="1" i="1" dirty="0" smtClean="0"/>
              <a:t>());</a:t>
            </a:r>
          </a:p>
          <a:p>
            <a:r>
              <a:rPr lang="ko-KR" altLang="en-US" sz="1200" dirty="0" smtClean="0"/>
              <a:t>   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b="1" dirty="0" err="1" smtClean="0"/>
              <a:t>boolean</a:t>
            </a:r>
            <a:r>
              <a:rPr lang="en-US" altLang="ko-KR" sz="1200" b="1" dirty="0" smtClean="0"/>
              <a:t> </a:t>
            </a:r>
            <a:r>
              <a:rPr lang="en-US" altLang="ko-KR" sz="1200" b="1" dirty="0" err="1" smtClean="0"/>
              <a:t>randBool</a:t>
            </a:r>
            <a:r>
              <a:rPr lang="en-US" altLang="ko-KR" sz="1200" b="1" dirty="0" smtClean="0"/>
              <a:t> = </a:t>
            </a:r>
            <a:r>
              <a:rPr lang="en-US" altLang="ko-KR" sz="1200" b="1" dirty="0" err="1" smtClean="0"/>
              <a:t>csprng.nextBoolean</a:t>
            </a:r>
            <a:r>
              <a:rPr lang="en-US" altLang="ko-KR" sz="1200" b="1" dirty="0" smtClean="0"/>
              <a:t>();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dirty="0" err="1" smtClean="0"/>
              <a:t>System.</a:t>
            </a:r>
            <a:r>
              <a:rPr lang="en-US" altLang="ko-KR" sz="1200" b="1" i="1" dirty="0" err="1" smtClean="0"/>
              <a:t>out.println</a:t>
            </a:r>
            <a:r>
              <a:rPr lang="en-US" altLang="ko-KR" sz="1200" b="1" i="1" dirty="0" smtClean="0"/>
              <a:t>("T/F </a:t>
            </a:r>
            <a:r>
              <a:rPr lang="ko-KR" altLang="en-US" sz="1200" b="1" i="1" dirty="0" err="1" smtClean="0"/>
              <a:t>난수</a:t>
            </a:r>
            <a:r>
              <a:rPr lang="ko-KR" altLang="en-US" sz="1200" b="1" i="1" dirty="0" smtClean="0"/>
              <a:t> 출력</a:t>
            </a:r>
            <a:r>
              <a:rPr lang="en-US" altLang="ko-KR" sz="1200" b="1" i="1" dirty="0" smtClean="0"/>
              <a:t>: "+</a:t>
            </a:r>
            <a:r>
              <a:rPr lang="en-US" altLang="ko-KR" sz="1200" b="1" i="1" dirty="0" err="1" smtClean="0"/>
              <a:t>randBool</a:t>
            </a:r>
            <a:r>
              <a:rPr lang="en-US" altLang="ko-KR" sz="1200" b="1" i="1" dirty="0" smtClean="0"/>
              <a:t>);</a:t>
            </a:r>
          </a:p>
          <a:p>
            <a:r>
              <a:rPr lang="ko-KR" altLang="en-US" sz="1200" dirty="0" smtClean="0"/>
              <a:t>   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b="1" dirty="0" err="1" smtClean="0"/>
              <a:t>int</a:t>
            </a:r>
            <a:r>
              <a:rPr lang="en-US" altLang="ko-KR" sz="1200" b="1" dirty="0" smtClean="0"/>
              <a:t> </a:t>
            </a:r>
            <a:r>
              <a:rPr lang="en-US" altLang="ko-KR" sz="1200" b="1" dirty="0" err="1" smtClean="0"/>
              <a:t>randInt</a:t>
            </a:r>
            <a:r>
              <a:rPr lang="en-US" altLang="ko-KR" sz="1200" b="1" dirty="0" smtClean="0"/>
              <a:t> = </a:t>
            </a:r>
            <a:r>
              <a:rPr lang="en-US" altLang="ko-KR" sz="1200" b="1" dirty="0" err="1" smtClean="0"/>
              <a:t>csprng.nextInt</a:t>
            </a:r>
            <a:r>
              <a:rPr lang="en-US" altLang="ko-KR" sz="1200" b="1" dirty="0" smtClean="0"/>
              <a:t>();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dirty="0" err="1" smtClean="0"/>
              <a:t>System.</a:t>
            </a:r>
            <a:r>
              <a:rPr lang="en-US" altLang="ko-KR" sz="1200" b="1" i="1" dirty="0" err="1" smtClean="0"/>
              <a:t>out.println</a:t>
            </a:r>
            <a:r>
              <a:rPr lang="en-US" altLang="ko-KR" sz="1200" b="1" i="1" dirty="0" smtClean="0"/>
              <a:t>("</a:t>
            </a:r>
            <a:r>
              <a:rPr lang="ko-KR" altLang="en-US" sz="1200" b="1" i="1" dirty="0" smtClean="0"/>
              <a:t>정수 </a:t>
            </a:r>
            <a:r>
              <a:rPr lang="ko-KR" altLang="en-US" sz="1200" b="1" i="1" dirty="0" err="1" smtClean="0"/>
              <a:t>난수</a:t>
            </a:r>
            <a:r>
              <a:rPr lang="ko-KR" altLang="en-US" sz="1200" b="1" i="1" dirty="0" smtClean="0"/>
              <a:t> 출력</a:t>
            </a:r>
            <a:r>
              <a:rPr lang="en-US" altLang="ko-KR" sz="1200" b="1" i="1" dirty="0" smtClean="0"/>
              <a:t>: "+</a:t>
            </a:r>
            <a:r>
              <a:rPr lang="en-US" altLang="ko-KR" sz="1200" b="1" i="1" dirty="0" err="1" smtClean="0"/>
              <a:t>randInt</a:t>
            </a:r>
            <a:r>
              <a:rPr lang="en-US" altLang="ko-KR" sz="1200" b="1" i="1" dirty="0" smtClean="0"/>
              <a:t>);</a:t>
            </a:r>
          </a:p>
          <a:p>
            <a:r>
              <a:rPr lang="ko-KR" altLang="en-US" sz="1200" dirty="0" smtClean="0"/>
              <a:t>   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b="1" dirty="0" smtClean="0"/>
              <a:t>byte[] </a:t>
            </a:r>
            <a:r>
              <a:rPr lang="en-US" altLang="ko-KR" sz="1200" b="1" dirty="0" err="1" smtClean="0"/>
              <a:t>randBytes</a:t>
            </a:r>
            <a:r>
              <a:rPr lang="en-US" altLang="ko-KR" sz="1200" b="1" dirty="0" smtClean="0"/>
              <a:t> = new byte[8];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dirty="0" err="1" smtClean="0"/>
              <a:t>csprng.nextBytes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randBytes</a:t>
            </a:r>
            <a:r>
              <a:rPr lang="en-US" altLang="ko-KR" sz="1200" dirty="0" smtClean="0"/>
              <a:t>);</a:t>
            </a:r>
          </a:p>
          <a:p>
            <a:r>
              <a:rPr lang="ko-KR" altLang="en-US" sz="1200" dirty="0" smtClean="0"/>
              <a:t>   </a:t>
            </a:r>
            <a:r>
              <a:rPr lang="en-US" altLang="ko-KR" sz="1200" dirty="0" err="1" smtClean="0"/>
              <a:t>System.</a:t>
            </a:r>
            <a:r>
              <a:rPr lang="en-US" altLang="ko-KR" sz="1200" b="1" i="1" dirty="0" err="1" smtClean="0"/>
              <a:t>out.print</a:t>
            </a:r>
            <a:r>
              <a:rPr lang="en-US" altLang="ko-KR" sz="1200" b="1" i="1" dirty="0" smtClean="0"/>
              <a:t>("</a:t>
            </a:r>
            <a:r>
              <a:rPr lang="ko-KR" altLang="en-US" sz="1200" b="1" i="1" dirty="0" smtClean="0"/>
              <a:t>바이트 </a:t>
            </a:r>
            <a:r>
              <a:rPr lang="ko-KR" altLang="en-US" sz="1200" b="1" i="1" dirty="0" err="1" smtClean="0"/>
              <a:t>난수</a:t>
            </a:r>
            <a:r>
              <a:rPr lang="ko-KR" altLang="en-US" sz="1200" b="1" i="1" dirty="0" smtClean="0"/>
              <a:t> 출력</a:t>
            </a:r>
            <a:r>
              <a:rPr lang="en-US" altLang="ko-KR" sz="1200" b="1" i="1" dirty="0" smtClean="0"/>
              <a:t>: ");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b="1" dirty="0" smtClean="0"/>
              <a:t>for(byte b: </a:t>
            </a:r>
            <a:r>
              <a:rPr lang="en-US" altLang="ko-KR" sz="1200" b="1" dirty="0" err="1" smtClean="0"/>
              <a:t>randBytes</a:t>
            </a:r>
            <a:r>
              <a:rPr lang="en-US" altLang="ko-KR" sz="1200" b="1" dirty="0" smtClean="0"/>
              <a:t>) </a:t>
            </a:r>
            <a:r>
              <a:rPr lang="en-US" altLang="ko-KR" sz="1200" b="1" dirty="0" err="1" smtClean="0"/>
              <a:t>System.</a:t>
            </a:r>
            <a:r>
              <a:rPr lang="en-US" altLang="ko-KR" sz="1200" b="1" i="1" dirty="0" err="1" smtClean="0"/>
              <a:t>out.printf</a:t>
            </a:r>
            <a:r>
              <a:rPr lang="en-US" altLang="ko-KR" sz="1200" b="1" i="1" dirty="0" smtClean="0"/>
              <a:t>("%02X ", b);</a:t>
            </a:r>
          </a:p>
          <a:p>
            <a:r>
              <a:rPr lang="en-US" altLang="ko-KR" sz="1200" dirty="0" smtClean="0"/>
              <a:t>}</a:t>
            </a:r>
          </a:p>
          <a:p>
            <a:r>
              <a:rPr lang="en-US" altLang="ko-KR" sz="1200" b="1" dirty="0" smtClean="0"/>
              <a:t>catch(</a:t>
            </a:r>
            <a:r>
              <a:rPr lang="en-US" altLang="ko-KR" sz="1200" b="1" dirty="0" err="1" smtClean="0"/>
              <a:t>NoSuchAlgorithmException</a:t>
            </a:r>
            <a:r>
              <a:rPr lang="en-US" altLang="ko-KR" sz="1200" b="1" dirty="0" smtClean="0"/>
              <a:t> e){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dirty="0" err="1" smtClean="0"/>
              <a:t>e.printStackTrace</a:t>
            </a:r>
            <a:r>
              <a:rPr lang="en-US" altLang="ko-KR" sz="1200" dirty="0" smtClean="0"/>
              <a:t>();</a:t>
            </a:r>
          </a:p>
          <a:p>
            <a:r>
              <a:rPr lang="en-US" altLang="ko-KR" sz="1200" dirty="0" smtClean="0"/>
              <a:t>}</a:t>
            </a:r>
          </a:p>
          <a:p>
            <a:r>
              <a:rPr lang="en-US" altLang="ko-KR" sz="1200" dirty="0" smtClean="0"/>
              <a:t>}</a:t>
            </a:r>
          </a:p>
          <a:p>
            <a:r>
              <a:rPr lang="en-US" altLang="ko-KR" sz="1200" dirty="0" smtClean="0"/>
              <a:t>}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159528" y="5301208"/>
            <a:ext cx="330090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출력 사례 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사용된 </a:t>
            </a:r>
            <a:r>
              <a:rPr lang="ko-KR" altLang="en-US" sz="1200" dirty="0"/>
              <a:t>알고리즘</a:t>
            </a:r>
            <a:r>
              <a:rPr lang="en-US" altLang="ko-KR" sz="1200" dirty="0"/>
              <a:t>: SHA1PRNG</a:t>
            </a:r>
          </a:p>
          <a:p>
            <a:r>
              <a:rPr lang="en-US" altLang="ko-KR" sz="1200" dirty="0"/>
              <a:t>T/F </a:t>
            </a:r>
            <a:r>
              <a:rPr lang="ko-KR" altLang="en-US" sz="1200" dirty="0" err="1"/>
              <a:t>난수</a:t>
            </a:r>
            <a:r>
              <a:rPr lang="ko-KR" altLang="en-US" sz="1200" dirty="0"/>
              <a:t> 출력</a:t>
            </a:r>
            <a:r>
              <a:rPr lang="en-US" altLang="ko-KR" sz="1200" dirty="0"/>
              <a:t>: true</a:t>
            </a:r>
          </a:p>
          <a:p>
            <a:r>
              <a:rPr lang="ko-KR" altLang="en-US" sz="1200" dirty="0"/>
              <a:t>정수 </a:t>
            </a:r>
            <a:r>
              <a:rPr lang="ko-KR" altLang="en-US" sz="1200" dirty="0" err="1"/>
              <a:t>난수</a:t>
            </a:r>
            <a:r>
              <a:rPr lang="ko-KR" altLang="en-US" sz="1200" dirty="0"/>
              <a:t> 출력</a:t>
            </a:r>
            <a:r>
              <a:rPr lang="en-US" altLang="ko-KR" sz="1200" dirty="0"/>
              <a:t>: 667469724</a:t>
            </a:r>
          </a:p>
          <a:p>
            <a:r>
              <a:rPr lang="ko-KR" altLang="en-US" sz="1200" dirty="0"/>
              <a:t>바이트 </a:t>
            </a:r>
            <a:r>
              <a:rPr lang="ko-KR" altLang="en-US" sz="1200" dirty="0" err="1"/>
              <a:t>난수</a:t>
            </a:r>
            <a:r>
              <a:rPr lang="ko-KR" altLang="en-US" sz="1200" dirty="0"/>
              <a:t> 출력</a:t>
            </a:r>
            <a:r>
              <a:rPr lang="en-US" altLang="ko-KR" sz="1200" dirty="0"/>
              <a:t>: 30 FE D9 28 1C 55 82 BA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4747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JCA/JCE</a:t>
            </a:r>
            <a:r>
              <a:rPr lang="ko-KR" altLang="en-US" dirty="0" smtClean="0"/>
              <a:t> 프로그래밍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6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JCA/JCE </a:t>
            </a:r>
            <a:r>
              <a:rPr lang="ko-KR" altLang="en-US" dirty="0" smtClean="0"/>
              <a:t>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자바에서의 암호 구현 패키지 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JCA(Java </a:t>
            </a:r>
            <a:r>
              <a:rPr lang="en-US" altLang="ko-KR" b="1" dirty="0"/>
              <a:t>Cryptography Architecture</a:t>
            </a:r>
            <a:r>
              <a:rPr lang="en-US" altLang="ko-KR" b="1" dirty="0" smtClean="0"/>
              <a:t>) </a:t>
            </a:r>
          </a:p>
          <a:p>
            <a:pPr lvl="2"/>
            <a:r>
              <a:rPr lang="en-US" altLang="ko-KR" b="1" dirty="0" smtClean="0"/>
              <a:t>Import</a:t>
            </a:r>
            <a:r>
              <a:rPr lang="ko-KR" altLang="en-US" b="1" dirty="0" smtClean="0"/>
              <a:t>  </a:t>
            </a:r>
            <a:r>
              <a:rPr lang="en-US" altLang="ko-KR" b="1" dirty="0" smtClean="0"/>
              <a:t>java.security.*</a:t>
            </a:r>
          </a:p>
          <a:p>
            <a:pPr lvl="2"/>
            <a:r>
              <a:rPr lang="ko-KR" altLang="en-US" b="1" dirty="0" smtClean="0"/>
              <a:t>미국의 수출규제를 통과할 수 있는 내용으로 구현  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암호화 처리를 위한 </a:t>
            </a:r>
            <a:r>
              <a:rPr lang="ko-KR" altLang="en-US" dirty="0"/>
              <a:t>표준 구조</a:t>
            </a:r>
            <a:r>
              <a:rPr lang="en-US" altLang="ko-KR" dirty="0"/>
              <a:t>, </a:t>
            </a:r>
            <a:r>
              <a:rPr lang="ko-KR" altLang="en-US" dirty="0"/>
              <a:t>인터페이스</a:t>
            </a:r>
            <a:r>
              <a:rPr lang="en-US" altLang="ko-KR" dirty="0"/>
              <a:t>, </a:t>
            </a:r>
            <a:r>
              <a:rPr lang="ko-KR" altLang="en-US" dirty="0" err="1"/>
              <a:t>팩토리</a:t>
            </a:r>
            <a:r>
              <a:rPr lang="ko-KR" altLang="en-US" dirty="0"/>
              <a:t> 등을 </a:t>
            </a:r>
            <a:r>
              <a:rPr lang="ko-KR" altLang="en-US" dirty="0" smtClean="0"/>
              <a:t>정의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JCE(Java Cryptography Extension)</a:t>
            </a:r>
          </a:p>
          <a:p>
            <a:pPr lvl="2"/>
            <a:r>
              <a:rPr lang="en-US" altLang="ko-KR" b="1" dirty="0" smtClean="0"/>
              <a:t>Import javax.crypto.*</a:t>
            </a:r>
          </a:p>
          <a:p>
            <a:pPr lvl="2"/>
            <a:r>
              <a:rPr lang="en-US" altLang="ko-KR" b="1" dirty="0" smtClean="0"/>
              <a:t>JCA</a:t>
            </a:r>
            <a:r>
              <a:rPr lang="ko-KR" altLang="en-US" b="1" dirty="0" smtClean="0"/>
              <a:t>에서 부족한 내용을 보충하여 별도로 구현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r>
              <a:rPr lang="en-US" altLang="ko-KR" dirty="0"/>
              <a:t>, </a:t>
            </a:r>
            <a:r>
              <a:rPr lang="ko-KR" altLang="en-US" dirty="0"/>
              <a:t>키 생성</a:t>
            </a:r>
            <a:r>
              <a:rPr lang="en-US" altLang="ko-KR" dirty="0"/>
              <a:t>, </a:t>
            </a:r>
            <a:r>
              <a:rPr lang="ko-KR" altLang="en-US" dirty="0"/>
              <a:t>키 교환</a:t>
            </a:r>
            <a:r>
              <a:rPr lang="en-US" altLang="ko-KR" dirty="0"/>
              <a:t>, MAC </a:t>
            </a:r>
            <a:r>
              <a:rPr lang="ko-KR" altLang="en-US" dirty="0"/>
              <a:t>등 </a:t>
            </a:r>
            <a:r>
              <a:rPr lang="ko-KR" altLang="en-US" dirty="0" smtClean="0"/>
              <a:t>실질적인 </a:t>
            </a:r>
            <a:r>
              <a:rPr lang="ko-KR" altLang="en-US" dirty="0"/>
              <a:t>암호화 처리 기능을 제공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JCA</a:t>
            </a:r>
            <a:r>
              <a:rPr lang="ko-KR" altLang="en-US" dirty="0" smtClean="0"/>
              <a:t>와 </a:t>
            </a:r>
            <a:r>
              <a:rPr lang="en-US" altLang="ko-KR" b="1" dirty="0" smtClean="0"/>
              <a:t>JCE</a:t>
            </a:r>
            <a:r>
              <a:rPr lang="ko-KR" altLang="en-US" b="1" dirty="0" smtClean="0"/>
              <a:t>는</a:t>
            </a:r>
            <a:r>
              <a:rPr lang="ko-KR" altLang="en-US" dirty="0" smtClean="0"/>
              <a:t> </a:t>
            </a:r>
            <a:r>
              <a:rPr lang="ko-KR" altLang="en-US" dirty="0"/>
              <a:t>프로그래머들이 응용을 개발할 때 사용할 수 </a:t>
            </a:r>
            <a:r>
              <a:rPr lang="ko-KR" altLang="en-US" dirty="0" smtClean="0"/>
              <a:t>있는 암호프로그래밍의 추상 </a:t>
            </a:r>
            <a:r>
              <a:rPr lang="ko-KR" altLang="en-US" dirty="0"/>
              <a:t>계층</a:t>
            </a:r>
            <a:r>
              <a:rPr lang="en-US" altLang="ko-KR" b="1" dirty="0"/>
              <a:t>(abstraction layer)</a:t>
            </a:r>
            <a:r>
              <a:rPr lang="ko-KR" altLang="en-US" dirty="0"/>
              <a:t>을 </a:t>
            </a:r>
            <a:r>
              <a:rPr lang="ko-KR" altLang="en-US" dirty="0" smtClean="0"/>
              <a:t>제공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298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7616"/>
            <a:ext cx="6912768" cy="623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77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JCA</a:t>
            </a:r>
            <a:r>
              <a:rPr lang="ko-KR" altLang="en-US" dirty="0" smtClean="0"/>
              <a:t>의 설계 원칙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구현 독립성 </a:t>
            </a:r>
            <a:r>
              <a:rPr lang="en-US" altLang="ko-KR" dirty="0" smtClean="0"/>
              <a:t>(Implementation Independence)</a:t>
            </a:r>
          </a:p>
          <a:p>
            <a:pPr lvl="1"/>
            <a:r>
              <a:rPr lang="ko-KR" altLang="en-US" dirty="0" smtClean="0"/>
              <a:t>프로그래머는 </a:t>
            </a:r>
            <a:r>
              <a:rPr lang="ko-KR" altLang="en-US" dirty="0"/>
              <a:t>알고리즘을 구현한 제공자가 누구인지 알 필요가 </a:t>
            </a:r>
            <a:r>
              <a:rPr lang="ko-KR" altLang="en-US" dirty="0" smtClean="0"/>
              <a:t>없이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동일한 </a:t>
            </a:r>
            <a:r>
              <a:rPr lang="en-US" altLang="ko-KR" dirty="0" smtClean="0"/>
              <a:t>API</a:t>
            </a:r>
            <a:r>
              <a:rPr lang="ko-KR" altLang="en-US" dirty="0"/>
              <a:t>를 이용하여 </a:t>
            </a:r>
            <a:r>
              <a:rPr lang="ko-KR" altLang="en-US" dirty="0" smtClean="0"/>
              <a:t>암호화 서비스 이용 가능 </a:t>
            </a:r>
            <a:endParaRPr lang="en-US" altLang="ko-KR" b="1" dirty="0"/>
          </a:p>
          <a:p>
            <a:r>
              <a:rPr lang="ko-KR" altLang="en-US" dirty="0" smtClean="0"/>
              <a:t>구현 호환성 </a:t>
            </a:r>
            <a:r>
              <a:rPr lang="en-US" altLang="ko-KR" dirty="0" smtClean="0"/>
              <a:t>(Implementation Interoperability) 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프로그래머가 </a:t>
            </a:r>
            <a:r>
              <a:rPr lang="ko-KR" altLang="en-US" dirty="0"/>
              <a:t>서로 다른 </a:t>
            </a:r>
            <a:r>
              <a:rPr lang="ko-KR" altLang="en-US" dirty="0" err="1"/>
              <a:t>프로바이더</a:t>
            </a:r>
            <a:r>
              <a:rPr lang="en-US" altLang="ko-KR" dirty="0"/>
              <a:t>(provider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</a:t>
            </a:r>
            <a:r>
              <a:rPr lang="ko-KR" altLang="en-US" dirty="0"/>
              <a:t>의해 제공되는 구현을 사용하더라도 </a:t>
            </a:r>
            <a:r>
              <a:rPr lang="ko-KR" altLang="en-US" dirty="0" smtClean="0"/>
              <a:t>상호 동작해야 함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r>
              <a:rPr lang="ko-KR" altLang="en-US" dirty="0" smtClean="0"/>
              <a:t>알고리즘 </a:t>
            </a:r>
            <a:r>
              <a:rPr lang="ko-KR" altLang="en-US" dirty="0" err="1" smtClean="0"/>
              <a:t>확장성</a:t>
            </a:r>
            <a:r>
              <a:rPr lang="ko-KR" altLang="en-US" dirty="0" smtClean="0"/>
              <a:t> </a:t>
            </a:r>
            <a:r>
              <a:rPr lang="en-US" altLang="ko-KR" dirty="0" smtClean="0"/>
              <a:t>(Algorithm Extensibility)</a:t>
            </a:r>
          </a:p>
          <a:p>
            <a:pPr lvl="1"/>
            <a:r>
              <a:rPr lang="ko-KR" altLang="en-US" dirty="0" smtClean="0"/>
              <a:t>제공되지 않는 알고리즘은 쉽게 추가하여 동일한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로 사용할 수 있어야 함</a:t>
            </a:r>
            <a:r>
              <a:rPr lang="en-US" altLang="ko-KR" dirty="0" smtClean="0"/>
              <a:t> </a:t>
            </a:r>
            <a:endParaRPr lang="en-US" altLang="ko-KR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415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JCA</a:t>
            </a:r>
            <a:r>
              <a:rPr lang="ko-KR" altLang="en-US" dirty="0" smtClean="0"/>
              <a:t>와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JCA</a:t>
            </a:r>
            <a:r>
              <a:rPr lang="ko-KR" altLang="en-US" dirty="0"/>
              <a:t>는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기반 체계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</a:t>
            </a:r>
            <a:r>
              <a:rPr lang="ko-KR" altLang="en-US" dirty="0" err="1" smtClean="0"/>
              <a:t>프로바이더는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java.security.Provider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클래스의 </a:t>
            </a:r>
            <a:r>
              <a:rPr lang="ko-KR" altLang="en-US" dirty="0"/>
              <a:t>구현체로</a:t>
            </a:r>
            <a:r>
              <a:rPr lang="en-US" altLang="ko-KR" dirty="0"/>
              <a:t>, </a:t>
            </a:r>
            <a:r>
              <a:rPr lang="en-US" altLang="ko-KR" dirty="0" smtClean="0"/>
              <a:t>CSP (Cryptographic </a:t>
            </a:r>
            <a:r>
              <a:rPr lang="en-US" altLang="ko-KR" dirty="0"/>
              <a:t>Service </a:t>
            </a:r>
            <a:r>
              <a:rPr lang="en-US" altLang="ko-KR" dirty="0" smtClean="0"/>
              <a:t>Provider)</a:t>
            </a:r>
            <a:r>
              <a:rPr lang="ko-KR" altLang="en-US" dirty="0" smtClean="0"/>
              <a:t>라고 부름 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/>
              <a:t>사용자가 특정 알고리즘의 </a:t>
            </a:r>
            <a:r>
              <a:rPr lang="ko-KR" altLang="en-US" dirty="0" err="1"/>
              <a:t>인스턴스를</a:t>
            </a:r>
            <a:r>
              <a:rPr lang="ko-KR" altLang="en-US" dirty="0"/>
              <a:t> 요청하면 </a:t>
            </a:r>
            <a:r>
              <a:rPr lang="en-US" altLang="ko-KR" dirty="0"/>
              <a:t>JCA</a:t>
            </a:r>
            <a:r>
              <a:rPr lang="ko-KR" altLang="en-US" dirty="0"/>
              <a:t>는 </a:t>
            </a:r>
            <a:r>
              <a:rPr lang="ko-KR" altLang="en-US" dirty="0" err="1"/>
              <a:t>프로바이더</a:t>
            </a:r>
            <a:r>
              <a:rPr lang="ko-KR" altLang="en-US" dirty="0"/>
              <a:t> </a:t>
            </a:r>
            <a:r>
              <a:rPr lang="ko-KR" altLang="en-US" dirty="0" smtClean="0"/>
              <a:t>저장소에서 </a:t>
            </a:r>
            <a:r>
              <a:rPr lang="ko-KR" altLang="en-US" dirty="0"/>
              <a:t>해당 알고리즘에 적합한 구현체를 찾아 </a:t>
            </a:r>
            <a:r>
              <a:rPr lang="ko-KR" altLang="en-US" dirty="0" err="1"/>
              <a:t>인스턴스를</a:t>
            </a:r>
            <a:r>
              <a:rPr lang="ko-KR" altLang="en-US" dirty="0"/>
              <a:t>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동일한 알고리즘이 </a:t>
            </a:r>
            <a:r>
              <a:rPr lang="ko-KR" altLang="en-US" dirty="0"/>
              <a:t>여러 </a:t>
            </a:r>
            <a:r>
              <a:rPr lang="ko-KR" altLang="en-US" dirty="0" err="1"/>
              <a:t>프로바이더에</a:t>
            </a:r>
            <a:r>
              <a:rPr lang="ko-KR" altLang="en-US" dirty="0"/>
              <a:t> 정의되어 있으면 저장소의 선호 순서를 </a:t>
            </a:r>
            <a:r>
              <a:rPr lang="ko-KR" altLang="en-US" dirty="0" smtClean="0"/>
              <a:t>따름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명시적으로 </a:t>
            </a:r>
            <a:r>
              <a:rPr lang="ko-KR" altLang="en-US" dirty="0"/>
              <a:t>특정 </a:t>
            </a:r>
            <a:r>
              <a:rPr lang="ko-KR" altLang="en-US" dirty="0" err="1"/>
              <a:t>프로바이더에</a:t>
            </a:r>
            <a:r>
              <a:rPr lang="ko-KR" altLang="en-US" dirty="0"/>
              <a:t> </a:t>
            </a:r>
            <a:r>
              <a:rPr lang="ko-KR" altLang="en-US" dirty="0" err="1"/>
              <a:t>인스턴스를</a:t>
            </a:r>
            <a:r>
              <a:rPr lang="ko-KR" altLang="en-US" dirty="0"/>
              <a:t> 요청할 수도 </a:t>
            </a:r>
            <a:r>
              <a:rPr lang="ko-KR" altLang="en-US" dirty="0" smtClean="0"/>
              <a:t>있음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02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JCA</a:t>
            </a:r>
            <a:r>
              <a:rPr lang="ko-KR" altLang="en-US" dirty="0"/>
              <a:t>와 </a:t>
            </a:r>
            <a:r>
              <a:rPr lang="ko-KR" altLang="en-US" dirty="0" err="1"/>
              <a:t>프로바이더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465897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403484"/>
            <a:ext cx="622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MessageDigest</a:t>
            </a:r>
            <a:r>
              <a:rPr lang="en-US" altLang="ko-KR" dirty="0"/>
              <a:t> md = </a:t>
            </a:r>
            <a:r>
              <a:rPr lang="en-US" altLang="ko-KR" dirty="0" err="1"/>
              <a:t>MessageDigest.getInstance</a:t>
            </a:r>
            <a:r>
              <a:rPr lang="en-US" altLang="ko-KR" dirty="0"/>
              <a:t>("MD5");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25026" y="191683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JCA</a:t>
            </a:r>
            <a:r>
              <a:rPr lang="ko-KR" altLang="en-US" sz="1400" dirty="0"/>
              <a:t>는 등록된 </a:t>
            </a:r>
            <a:r>
              <a:rPr lang="en-US" altLang="ko-KR" sz="1400" dirty="0"/>
              <a:t>CSP</a:t>
            </a:r>
            <a:r>
              <a:rPr lang="ko-KR" altLang="en-US" sz="1400" dirty="0"/>
              <a:t>를 </a:t>
            </a:r>
            <a:r>
              <a:rPr lang="ko-KR" altLang="en-US" sz="1400" dirty="0" smtClean="0"/>
              <a:t>순차적으로 </a:t>
            </a:r>
            <a:r>
              <a:rPr lang="ko-KR" altLang="en-US" sz="1400" dirty="0"/>
              <a:t>검색하여 </a:t>
            </a:r>
            <a:r>
              <a:rPr lang="en-US" altLang="ko-KR" sz="1400" dirty="0" smtClean="0"/>
              <a:t>MD5 </a:t>
            </a:r>
            <a:r>
              <a:rPr lang="ko-KR" altLang="en-US" sz="1400" dirty="0"/>
              <a:t>알고리즘이 있는 </a:t>
            </a:r>
            <a:r>
              <a:rPr lang="ko-KR" altLang="en-US" sz="1400" dirty="0" err="1"/>
              <a:t>프로바이더를</a:t>
            </a:r>
            <a:r>
              <a:rPr lang="ko-KR" altLang="en-US" sz="1400" dirty="0"/>
              <a:t> 찾은 다음</a:t>
            </a:r>
            <a:r>
              <a:rPr lang="en-US" altLang="ko-KR" sz="1400" dirty="0"/>
              <a:t>, </a:t>
            </a:r>
            <a:r>
              <a:rPr lang="ko-KR" altLang="en-US" sz="1400" dirty="0" smtClean="0"/>
              <a:t>해당 </a:t>
            </a:r>
            <a:r>
              <a:rPr lang="ko-KR" altLang="en-US" sz="1400" dirty="0" err="1" smtClean="0"/>
              <a:t>프로바이더를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사용해서 메시지 다이제스트 </a:t>
            </a:r>
            <a:r>
              <a:rPr lang="ko-KR" altLang="en-US" sz="1400" dirty="0" err="1" smtClean="0"/>
              <a:t>인스턴스를</a:t>
            </a:r>
            <a:r>
              <a:rPr lang="ko-KR" altLang="en-US" sz="1400" dirty="0" smtClean="0"/>
              <a:t> 생성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380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JCA</a:t>
            </a:r>
            <a:r>
              <a:rPr lang="ko-KR" altLang="en-US" dirty="0"/>
              <a:t>와 </a:t>
            </a:r>
            <a:r>
              <a:rPr lang="ko-KR" altLang="en-US" dirty="0" err="1"/>
              <a:t>프로바이더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0" y="1916832"/>
            <a:ext cx="492608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412776"/>
            <a:ext cx="755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MessageDigest</a:t>
            </a:r>
            <a:r>
              <a:rPr lang="en-US" altLang="ko-KR" dirty="0"/>
              <a:t> md = </a:t>
            </a:r>
            <a:r>
              <a:rPr lang="en-US" altLang="ko-KR" dirty="0" err="1"/>
              <a:t>MessageDigest.getInstance</a:t>
            </a:r>
            <a:r>
              <a:rPr lang="en-US" altLang="ko-KR" dirty="0"/>
              <a:t>("MD5", "</a:t>
            </a:r>
            <a:r>
              <a:rPr lang="en-US" altLang="ko-KR" dirty="0" err="1"/>
              <a:t>ProviderC</a:t>
            </a:r>
            <a:r>
              <a:rPr lang="en-US" altLang="ko-KR" dirty="0" smtClean="0"/>
              <a:t>");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2486939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특정 </a:t>
            </a:r>
            <a:r>
              <a:rPr lang="ko-KR" altLang="en-US" sz="1400" dirty="0" err="1" smtClean="0"/>
              <a:t>프로바이더를</a:t>
            </a:r>
            <a:r>
              <a:rPr lang="ko-KR" altLang="en-US" sz="1400" dirty="0" smtClean="0"/>
              <a:t> 명시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61861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3837</TotalTime>
  <Words>1024</Words>
  <Application>Microsoft Office PowerPoint</Application>
  <PresentationFormat>화면 슬라이드 쇼(4:3)</PresentationFormat>
  <Paragraphs>194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가을</vt:lpstr>
      <vt:lpstr>자바 암호 프로그래밍 Java Cryptography Programming 2017. 3.  </vt:lpstr>
      <vt:lpstr>차례</vt:lpstr>
      <vt:lpstr>5. JCA/JCE 프로그래밍</vt:lpstr>
      <vt:lpstr>1. JCA/JCE 소개 </vt:lpstr>
      <vt:lpstr>PowerPoint 프레젠테이션</vt:lpstr>
      <vt:lpstr>JCA의 설계 원칙 </vt:lpstr>
      <vt:lpstr>JCA와 프로바이더 </vt:lpstr>
      <vt:lpstr>JCA와 프로바이더 </vt:lpstr>
      <vt:lpstr>JCA와 프로바이더 </vt:lpstr>
      <vt:lpstr>프로바이더 목록</vt:lpstr>
      <vt:lpstr>프로바이더 추가하기 </vt:lpstr>
      <vt:lpstr>Bouncy Castle 프로바이더 등록하기 </vt:lpstr>
      <vt:lpstr>Bouncy Castle 프로바이더 사용하기 </vt:lpstr>
      <vt:lpstr>알고리즘의 독립성</vt:lpstr>
      <vt:lpstr>알고리즘의 독립성</vt:lpstr>
      <vt:lpstr>JCE</vt:lpstr>
      <vt:lpstr>2. 의사난수(pseudo random number) 생성</vt:lpstr>
      <vt:lpstr>의사난수 생성</vt:lpstr>
      <vt:lpstr>의사난수 생성</vt:lpstr>
      <vt:lpstr>의사난수 생성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197</cp:revision>
  <dcterms:created xsi:type="dcterms:W3CDTF">2011-08-27T14:53:28Z</dcterms:created>
  <dcterms:modified xsi:type="dcterms:W3CDTF">2018-03-22T02:55:17Z</dcterms:modified>
</cp:coreProperties>
</file>