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63"/>
  </p:notesMasterIdLst>
  <p:sldIdLst>
    <p:sldId id="256" r:id="rId2"/>
    <p:sldId id="285" r:id="rId3"/>
    <p:sldId id="292" r:id="rId4"/>
    <p:sldId id="257" r:id="rId5"/>
    <p:sldId id="286" r:id="rId6"/>
    <p:sldId id="283" r:id="rId7"/>
    <p:sldId id="305" r:id="rId8"/>
    <p:sldId id="304" r:id="rId9"/>
    <p:sldId id="333" r:id="rId10"/>
    <p:sldId id="336" r:id="rId11"/>
    <p:sldId id="334" r:id="rId12"/>
    <p:sldId id="337" r:id="rId13"/>
    <p:sldId id="338" r:id="rId14"/>
    <p:sldId id="313" r:id="rId15"/>
    <p:sldId id="312" r:id="rId16"/>
    <p:sldId id="259" r:id="rId17"/>
    <p:sldId id="284" r:id="rId18"/>
    <p:sldId id="293" r:id="rId19"/>
    <p:sldId id="260" r:id="rId20"/>
    <p:sldId id="261" r:id="rId21"/>
    <p:sldId id="294" r:id="rId22"/>
    <p:sldId id="295" r:id="rId23"/>
    <p:sldId id="296" r:id="rId24"/>
    <p:sldId id="291" r:id="rId25"/>
    <p:sldId id="264" r:id="rId26"/>
    <p:sldId id="335" r:id="rId27"/>
    <p:sldId id="287" r:id="rId28"/>
    <p:sldId id="288" r:id="rId29"/>
    <p:sldId id="289" r:id="rId30"/>
    <p:sldId id="290" r:id="rId31"/>
    <p:sldId id="265" r:id="rId32"/>
    <p:sldId id="277" r:id="rId33"/>
    <p:sldId id="300" r:id="rId34"/>
    <p:sldId id="301" r:id="rId35"/>
    <p:sldId id="306" r:id="rId36"/>
    <p:sldId id="298" r:id="rId37"/>
    <p:sldId id="322" r:id="rId38"/>
    <p:sldId id="303" r:id="rId39"/>
    <p:sldId id="273" r:id="rId40"/>
    <p:sldId id="274" r:id="rId41"/>
    <p:sldId id="275" r:id="rId42"/>
    <p:sldId id="279" r:id="rId43"/>
    <p:sldId id="280" r:id="rId44"/>
    <p:sldId id="276" r:id="rId45"/>
    <p:sldId id="278" r:id="rId46"/>
    <p:sldId id="309" r:id="rId47"/>
    <p:sldId id="331" r:id="rId48"/>
    <p:sldId id="332" r:id="rId49"/>
    <p:sldId id="310" r:id="rId50"/>
    <p:sldId id="320" r:id="rId51"/>
    <p:sldId id="323" r:id="rId52"/>
    <p:sldId id="326" r:id="rId53"/>
    <p:sldId id="325" r:id="rId54"/>
    <p:sldId id="321" r:id="rId55"/>
    <p:sldId id="327" r:id="rId56"/>
    <p:sldId id="317" r:id="rId57"/>
    <p:sldId id="318" r:id="rId58"/>
    <p:sldId id="319" r:id="rId59"/>
    <p:sldId id="328" r:id="rId60"/>
    <p:sldId id="329" r:id="rId61"/>
    <p:sldId id="330" r:id="rId6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EC4"/>
    <a:srgbClr val="D0EAB4"/>
    <a:srgbClr val="C0E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밝은 스타일 3 - 강조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밝은 스타일 3 - 강조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보통 스타일 1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밝은 스타일 2 - 강조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90" autoAdjust="0"/>
    <p:restoredTop sz="94625" autoAdjust="0"/>
  </p:normalViewPr>
  <p:slideViewPr>
    <p:cSldViewPr>
      <p:cViewPr varScale="1">
        <p:scale>
          <a:sx n="102" d="100"/>
          <a:sy n="102" d="100"/>
        </p:scale>
        <p:origin x="-34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204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9897E-559B-4802-87FD-BDDBC21CBABC}" type="datetimeFigureOut">
              <a:rPr lang="ko-KR" altLang="en-US" smtClean="0"/>
              <a:t>2017-07-04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AADCE-4523-43FE-B0A8-90B87F2F6B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5413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직사각형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 algn="r">
              <a:defRPr cap="all" baseline="0"/>
            </a:lvl1pPr>
          </a:lstStyle>
          <a:p>
            <a:endParaRPr kumimoji="0" lang="en-US" dirty="0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endParaRPr kumimoji="0" lang="en-US" dirty="0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299BC8C-D05E-4966-90C6-DB66949B9446}" type="datetime1">
              <a:rPr lang="ko-KR" altLang="en-US" smtClean="0"/>
              <a:t>2017-07-04</a:t>
            </a:fld>
            <a:endParaRPr lang="ko-KR" altLang="en-US" dirty="0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FFC000"/>
                </a:solidFill>
              </a:defRPr>
            </a:lvl1pPr>
          </a:lstStyle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 dirty="0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/>
          <a:p>
            <a:fld id="{3CF3B71A-966A-471E-8596-7D1D6A8996FF}" type="datetime1">
              <a:rPr lang="ko-KR" altLang="en-US" smtClean="0"/>
              <a:t>2017-07-04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  <a:prstGeom prst="rect">
            <a:avLst/>
          </a:prstGeom>
        </p:spPr>
        <p:txBody>
          <a:bodyPr/>
          <a:lstStyle/>
          <a:p>
            <a:fld id="{AD64A7B2-A2B0-4C9D-895B-FE1D68BE16F8}" type="datetime1">
              <a:rPr lang="ko-KR" altLang="en-US" smtClean="0"/>
              <a:t>2017-07-04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/>
          </a:p>
        </p:txBody>
      </p:sp>
      <p:sp>
        <p:nvSpPr>
          <p:cNvPr id="7" name="직사각형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8012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kumimoji="0" lang="ko-KR" altLang="en-US" dirty="0" smtClean="0"/>
              <a:t>마스터 제목 스타일 편집</a:t>
            </a:r>
            <a:endParaRPr kumimoji="0" lang="en-US" dirty="0"/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612648" y="1340768"/>
            <a:ext cx="8153400" cy="50405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>
                <a:latin typeface="HY나무L" pitchFamily="18" charset="-127"/>
                <a:ea typeface="HY나무L" pitchFamily="18" charset="-127"/>
              </a:defRPr>
            </a:lvl3pPr>
            <a:lvl4pPr>
              <a:defRPr sz="1400">
                <a:latin typeface="휴먼편지체" pitchFamily="18" charset="-127"/>
                <a:ea typeface="휴먼편지체" pitchFamily="18" charset="-127"/>
              </a:defRPr>
            </a:lvl4pPr>
          </a:lstStyle>
          <a:p>
            <a:pPr lvl="0" eaLnBrk="1" latinLnBrk="0" hangingPunct="1"/>
            <a:r>
              <a:rPr lang="ko-KR" altLang="en-US" dirty="0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dirty="0" smtClean="0"/>
              <a:t>둘째 수준</a:t>
            </a:r>
          </a:p>
          <a:p>
            <a:pPr lvl="2" eaLnBrk="1" latinLnBrk="0" hangingPunct="1"/>
            <a:r>
              <a:rPr lang="ko-KR" altLang="en-US" dirty="0" smtClean="0"/>
              <a:t>셋째 수준</a:t>
            </a:r>
          </a:p>
          <a:p>
            <a:pPr lvl="3" eaLnBrk="1" latinLnBrk="0" hangingPunct="1"/>
            <a:r>
              <a:rPr lang="ko-KR" altLang="en-US" dirty="0" smtClean="0"/>
              <a:t>넷째 수준</a:t>
            </a:r>
          </a:p>
          <a:p>
            <a:pPr lvl="4" eaLnBrk="1" latinLnBrk="0" hangingPunct="1"/>
            <a:r>
              <a:rPr lang="ko-KR" altLang="en-US" dirty="0" smtClean="0"/>
              <a:t>다섯째 수준</a:t>
            </a:r>
            <a:endParaRPr kumimoji="0" 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0596-DAFA-46D2-82A7-2B6B5F8E0EA4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7" name="직사각형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5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B31271CA-DFBA-4144-9186-0BE3AC6EE4B1}" type="datetime1">
              <a:rPr lang="ko-KR" altLang="en-US" smtClean="0"/>
              <a:t>2017-07-04</a:t>
            </a:fld>
            <a:endParaRPr lang="ko-KR" altLang="en-US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2" name="바닥글 개체 틀 11"/>
          <p:cNvSpPr>
            <a:spLocks noGrp="1"/>
          </p:cNvSpPr>
          <p:nvPr>
            <p:ph type="ftr" sz="quarter" idx="17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rtlCol="0"/>
          <a:lstStyle/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3" name="내용 개체 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5" name="텍스트 개체 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/>
          <a:p>
            <a:fld id="{F87F4F71-3D90-4F92-8CFE-D11B433509C0}" type="datetime1">
              <a:rPr lang="ko-KR" altLang="en-US" smtClean="0"/>
              <a:t>2017-07-04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8" name="직사각형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1" name="직사각형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날짜 개체 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D200F4F1-024E-465C-B59D-A4FFBC6118A5}" type="datetime1">
              <a:rPr lang="ko-KR" altLang="en-US" smtClean="0"/>
              <a:t>2017-07-04</a:t>
            </a:fld>
            <a:endParaRPr lang="ko-KR" altLang="en-US"/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  <a:prstGeom prst="rect">
            <a:avLst/>
          </a:prstGeom>
        </p:spPr>
        <p:txBody>
          <a:bodyPr rtlCol="0"/>
          <a:lstStyle/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75212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ko-KR" altLang="en-US" dirty="0" smtClean="0"/>
              <a:t>마스터 제목 스타일 편집</a:t>
            </a:r>
            <a:endParaRPr kumimoji="0" lang="en-US" dirty="0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590550" y="1394460"/>
            <a:ext cx="8153400" cy="50588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dirty="0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dirty="0" smtClean="0"/>
              <a:t>둘째 수준</a:t>
            </a:r>
          </a:p>
          <a:p>
            <a:pPr lvl="2" eaLnBrk="1" latinLnBrk="0" hangingPunct="1"/>
            <a:r>
              <a:rPr kumimoji="0" lang="ko-KR" altLang="en-US" dirty="0" smtClean="0"/>
              <a:t>셋째 수준</a:t>
            </a:r>
          </a:p>
          <a:p>
            <a:pPr lvl="3" eaLnBrk="1" latinLnBrk="0" hangingPunct="1"/>
            <a:r>
              <a:rPr kumimoji="0" lang="ko-KR" altLang="en-US" dirty="0" smtClean="0"/>
              <a:t>넷째 수준</a:t>
            </a:r>
          </a:p>
          <a:p>
            <a:pPr lvl="4" eaLnBrk="1" latinLnBrk="0" hangingPunct="1"/>
            <a:r>
              <a:rPr kumimoji="0" lang="ko-KR" altLang="en-US" dirty="0" smtClean="0"/>
              <a:t>다섯째 수준</a:t>
            </a:r>
            <a:endParaRPr kumimoji="0" lang="en-US" dirty="0"/>
          </a:p>
        </p:txBody>
      </p:sp>
      <p:sp>
        <p:nvSpPr>
          <p:cNvPr id="7" name="직사각형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-8725" y="1052736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590550" y="1052736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-8725" y="1036860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dt="0"/>
  <p:txStyles>
    <p:titleStyle>
      <a:lvl1pPr algn="l" rtl="0" eaLnBrk="1" latinLnBrk="1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1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1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1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1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1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1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1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1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1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hyperlink" Target="https://mushroom.sp1.sktiot.com/#/dashboard" TargetMode="External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hyperlink" Target="https://sandbox.sktiot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1538" y="4038600"/>
            <a:ext cx="7767662" cy="1828800"/>
          </a:xfrm>
        </p:spPr>
        <p:txBody>
          <a:bodyPr/>
          <a:lstStyle/>
          <a:p>
            <a:r>
              <a:rPr lang="en-US" altLang="ko-KR" dirty="0"/>
              <a:t>1</a:t>
            </a:r>
            <a:r>
              <a:rPr lang="en-US" altLang="ko-KR" dirty="0" smtClean="0"/>
              <a:t>. </a:t>
            </a:r>
            <a:r>
              <a:rPr lang="ko-KR" altLang="en-US" dirty="0" smtClean="0"/>
              <a:t>사물인터넷 소개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282300" y="2073042"/>
            <a:ext cx="49904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err="1" smtClean="0"/>
              <a:t>IoT</a:t>
            </a:r>
            <a:r>
              <a:rPr lang="en-US" altLang="ko-KR" sz="4000" dirty="0" smtClean="0"/>
              <a:t>(</a:t>
            </a:r>
            <a:r>
              <a:rPr lang="ko-KR" altLang="en-US" sz="4000" dirty="0" smtClean="0"/>
              <a:t>사물인터넷</a:t>
            </a:r>
            <a:r>
              <a:rPr lang="en-US" altLang="ko-KR" sz="4000" dirty="0" smtClean="0"/>
              <a:t>) </a:t>
            </a:r>
            <a:r>
              <a:rPr lang="ko-KR" altLang="en-US" sz="4000" dirty="0" smtClean="0"/>
              <a:t>보안</a:t>
            </a:r>
            <a:endParaRPr lang="en-US" altLang="ko-KR" sz="4000" dirty="0" smtClean="0"/>
          </a:p>
          <a:p>
            <a:pPr algn="ctr"/>
            <a:endParaRPr lang="en-US" altLang="ko-KR" sz="4000" dirty="0"/>
          </a:p>
          <a:p>
            <a:pPr algn="ctr"/>
            <a:r>
              <a:rPr lang="en-US" altLang="ko-KR" sz="2800" dirty="0" smtClean="0"/>
              <a:t>2016</a:t>
            </a:r>
            <a:r>
              <a:rPr lang="ko-KR" altLang="en-US" sz="2800" dirty="0" smtClean="0"/>
              <a:t>년 </a:t>
            </a:r>
            <a:r>
              <a:rPr lang="en-US" altLang="ko-KR" sz="2800" dirty="0" smtClean="0"/>
              <a:t>2</a:t>
            </a:r>
            <a:r>
              <a:rPr lang="ko-KR" altLang="en-US" sz="2800" dirty="0" smtClean="0"/>
              <a:t>학기 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5887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스마트홈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10</a:t>
            </a:fld>
            <a:endParaRPr lang="ko-KR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958531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871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스마트공장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11</a:t>
            </a:fld>
            <a:endParaRPr lang="ko-KR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99" y="1040059"/>
            <a:ext cx="6877223" cy="230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46921"/>
            <a:ext cx="410527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12976"/>
            <a:ext cx="3312368" cy="3305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619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스마트공장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12</a:t>
            </a:fld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8112462" cy="42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17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스마트라이프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웨어러블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13</a:t>
            </a:fld>
            <a:endParaRPr lang="ko-KR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804584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762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ello\Desktop\a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0"/>
            <a:ext cx="5720903" cy="666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4433" y="6632626"/>
            <a:ext cx="19559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source 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Independent “eBook”</a:t>
            </a:r>
            <a:endParaRPr lang="ko-KR" alt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764704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/>
              <a:t>웨어러블</a:t>
            </a:r>
            <a:r>
              <a:rPr lang="ko-KR" altLang="en-US" dirty="0" smtClean="0"/>
              <a:t> 기술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003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433"/>
            <a:ext cx="4572001" cy="270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22"/>
          <a:stretch/>
        </p:blipFill>
        <p:spPr bwMode="auto">
          <a:xfrm>
            <a:off x="6660232" y="5057799"/>
            <a:ext cx="1911150" cy="179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그룹 5"/>
          <p:cNvGrpSpPr/>
          <p:nvPr/>
        </p:nvGrpSpPr>
        <p:grpSpPr>
          <a:xfrm>
            <a:off x="107504" y="5057800"/>
            <a:ext cx="3744416" cy="1800200"/>
            <a:chOff x="467544" y="188500"/>
            <a:chExt cx="6410812" cy="291744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836712"/>
              <a:ext cx="3469307" cy="2269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090" y="188500"/>
              <a:ext cx="2926266" cy="2917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5"/>
          <a:stretch/>
        </p:blipFill>
        <p:spPr bwMode="auto">
          <a:xfrm>
            <a:off x="4139952" y="5057800"/>
            <a:ext cx="2094849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89" y="2924944"/>
            <a:ext cx="3518811" cy="193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-3051"/>
            <a:ext cx="3819153" cy="28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46970" y="4713337"/>
            <a:ext cx="2981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altLang="ko-KR" sz="800" dirty="0">
                <a:solidFill>
                  <a:schemeClr val="bg1">
                    <a:lumMod val="50000"/>
                  </a:schemeClr>
                </a:solidFill>
              </a:rPr>
              <a:t>video : https://</a:t>
            </a:r>
            <a:r>
              <a:rPr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www.youtube.com/watch?v=yk0vBs0zPH4</a:t>
            </a:r>
          </a:p>
          <a:p>
            <a:r>
              <a:rPr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              https</a:t>
            </a:r>
            <a:r>
              <a:rPr lang="en-US" altLang="ko-KR" sz="800" dirty="0">
                <a:solidFill>
                  <a:schemeClr val="bg1">
                    <a:lumMod val="50000"/>
                  </a:schemeClr>
                </a:solidFill>
              </a:rPr>
              <a:t>://www.youtube.com/watch?v=yB5MduZLlMI</a:t>
            </a:r>
            <a:endParaRPr lang="ko-KR" alt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00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사물인터넷이 만드는 미래의 모습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16</a:t>
            </a:fld>
            <a:endParaRPr lang="ko-KR" altLang="en-US" dirty="0"/>
          </a:p>
        </p:txBody>
      </p:sp>
      <p:pic>
        <p:nvPicPr>
          <p:cNvPr id="5" name="내용 개체 틀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80" y="1296679"/>
            <a:ext cx="7692844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0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IoT</a:t>
            </a:r>
            <a:r>
              <a:rPr lang="en-US" altLang="ko-KR" dirty="0" smtClean="0"/>
              <a:t> </a:t>
            </a:r>
            <a:r>
              <a:rPr lang="ko-KR" altLang="en-US" dirty="0" smtClean="0"/>
              <a:t>관련 용어의 변천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/>
              <a:t>사물지능통신</a:t>
            </a:r>
            <a:r>
              <a:rPr lang="en-US" altLang="ko-KR" dirty="0" smtClean="0"/>
              <a:t>(M2M)</a:t>
            </a:r>
          </a:p>
          <a:p>
            <a:r>
              <a:rPr lang="ko-KR" altLang="en-US" dirty="0" smtClean="0"/>
              <a:t>센서네트워크</a:t>
            </a:r>
            <a:r>
              <a:rPr lang="en-US" altLang="ko-KR" dirty="0" smtClean="0"/>
              <a:t>(USN/WSN)</a:t>
            </a:r>
          </a:p>
          <a:p>
            <a:r>
              <a:rPr lang="ko-KR" altLang="en-US" dirty="0" smtClean="0"/>
              <a:t>사물인터넷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IoT</a:t>
            </a:r>
            <a:r>
              <a:rPr lang="en-US" altLang="ko-KR" dirty="0" smtClean="0"/>
              <a:t>) </a:t>
            </a:r>
          </a:p>
          <a:p>
            <a:r>
              <a:rPr lang="ko-KR" altLang="en-US" dirty="0" smtClean="0"/>
              <a:t>만물인터넷</a:t>
            </a:r>
            <a:r>
              <a:rPr lang="en-US" altLang="ko-KR" dirty="0" smtClean="0"/>
              <a:t>(IoE)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17</a:t>
            </a:fld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31307"/>
            <a:ext cx="7145590" cy="282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71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IoT</a:t>
            </a:r>
            <a:r>
              <a:rPr lang="en-US" altLang="ko-KR" dirty="0"/>
              <a:t> </a:t>
            </a:r>
            <a:r>
              <a:rPr lang="ko-KR" altLang="en-US" dirty="0"/>
              <a:t>관련 용어의 변천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18</a:t>
            </a:fld>
            <a:endParaRPr lang="ko-KR" altLang="en-US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037495"/>
              </p:ext>
            </p:extLst>
          </p:nvPr>
        </p:nvGraphicFramePr>
        <p:xfrm>
          <a:off x="1403648" y="1844824"/>
          <a:ext cx="6096000" cy="444830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M2M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err="1" smtClean="0"/>
                        <a:t>IoT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IoE</a:t>
                      </a:r>
                      <a:endParaRPr lang="ko-KR" altLang="en-US" b="1" dirty="0"/>
                    </a:p>
                  </a:txBody>
                  <a:tcPr/>
                </a:tc>
              </a:tr>
              <a:tr h="1517144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656184">
                <a:tc>
                  <a:txBody>
                    <a:bodyPr/>
                    <a:lstStyle/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dirty="0" smtClean="0"/>
                        <a:t>센서 중심</a:t>
                      </a:r>
                      <a:endParaRPr lang="en-US" altLang="ko-KR" sz="1200" dirty="0" smtClean="0"/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dirty="0" smtClean="0"/>
                        <a:t>근거리 통신환경</a:t>
                      </a:r>
                      <a:endParaRPr lang="en-US" altLang="ko-KR" sz="1200" dirty="0" smtClean="0"/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dirty="0" smtClean="0"/>
                        <a:t>발생한 이벤트 정보</a:t>
                      </a:r>
                      <a:r>
                        <a:rPr lang="ko-KR" altLang="en-US" sz="1200" baseline="0" dirty="0" smtClean="0"/>
                        <a:t> 중 특이 패턴을 중심으로 유의미한 정보를 활용</a:t>
                      </a:r>
                      <a:endParaRPr lang="en-US" altLang="ko-KR" sz="1200" baseline="0" dirty="0" smtClean="0"/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aseline="0" smtClean="0"/>
                        <a:t>사람의 개입은 없음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dirty="0" smtClean="0"/>
                        <a:t>센서</a:t>
                      </a:r>
                      <a:r>
                        <a:rPr lang="ko-KR" altLang="en-US" sz="1200" baseline="0" dirty="0" smtClean="0"/>
                        <a:t> 내장된 기기 중심</a:t>
                      </a:r>
                      <a:endParaRPr lang="en-US" altLang="ko-KR" sz="1200" baseline="0" dirty="0" smtClean="0"/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aseline="0" dirty="0" smtClean="0"/>
                        <a:t>근거리 및 </a:t>
                      </a:r>
                      <a:r>
                        <a:rPr lang="en-US" altLang="ko-KR" sz="1200" baseline="0" dirty="0" smtClean="0"/>
                        <a:t>IP </a:t>
                      </a:r>
                      <a:r>
                        <a:rPr lang="ko-KR" altLang="en-US" sz="1200" baseline="0" smtClean="0"/>
                        <a:t>통신환경</a:t>
                      </a:r>
                      <a:endParaRPr lang="en-US" altLang="ko-KR" sz="1200" baseline="0" dirty="0" smtClean="0"/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aseline="0" dirty="0" smtClean="0"/>
                        <a:t>기기 간 통신이 </a:t>
                      </a:r>
                      <a:r>
                        <a:rPr lang="en-US" altLang="ko-KR" sz="1200" baseline="0" dirty="0" smtClean="0"/>
                        <a:t>IP</a:t>
                      </a:r>
                      <a:r>
                        <a:rPr lang="ko-KR" altLang="en-US" sz="1200" baseline="0" smtClean="0"/>
                        <a:t>를 통해 이뤄지며</a:t>
                      </a:r>
                      <a:r>
                        <a:rPr lang="en-US" altLang="ko-KR" sz="1200" baseline="0" dirty="0" smtClean="0"/>
                        <a:t>, </a:t>
                      </a:r>
                      <a:r>
                        <a:rPr lang="ko-KR" altLang="en-US" sz="1200" baseline="0" smtClean="0"/>
                        <a:t>모든 기기는 네트워크 상 유일성을 지님</a:t>
                      </a:r>
                      <a:r>
                        <a:rPr lang="en-US" altLang="ko-KR" sz="1200" baseline="0" dirty="0" smtClean="0"/>
                        <a:t>.</a:t>
                      </a:r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200" b="1" baseline="0" dirty="0" smtClean="0"/>
                        <a:t>More Private</a:t>
                      </a:r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aseline="0" dirty="0" smtClean="0"/>
                        <a:t>정규화된 정보구조</a:t>
                      </a:r>
                      <a:endParaRPr lang="en-US" altLang="ko-KR" sz="1200" baseline="0" dirty="0" smtClean="0"/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aseline="0" dirty="0" smtClean="0"/>
                        <a:t>사람의 개입은 선택적</a:t>
                      </a:r>
                      <a:endParaRPr lang="en-US" altLang="ko-KR" sz="1200" baseline="0" dirty="0" smtClean="0"/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200" baseline="0" dirty="0" smtClean="0"/>
                        <a:t>Static Rule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dirty="0" smtClean="0"/>
                        <a:t>사람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ko-KR" altLang="en-US" sz="1200" dirty="0" smtClean="0"/>
                        <a:t>공간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ko-KR" altLang="en-US" sz="1200" dirty="0" smtClean="0"/>
                        <a:t>기기 등을 </a:t>
                      </a:r>
                      <a:r>
                        <a:rPr lang="en-US" altLang="ko-KR" sz="1200" dirty="0" smtClean="0"/>
                        <a:t>IP </a:t>
                      </a:r>
                      <a:r>
                        <a:rPr lang="ko-KR" altLang="en-US" sz="1200" dirty="0" smtClean="0"/>
                        <a:t>통신환경 하에 연결</a:t>
                      </a:r>
                      <a:endParaRPr lang="en-US" altLang="ko-KR" sz="1200" dirty="0" smtClean="0"/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dirty="0" smtClean="0"/>
                        <a:t>네트워크 상 유일성을</a:t>
                      </a:r>
                      <a:r>
                        <a:rPr lang="ko-KR" altLang="en-US" sz="1200" baseline="0" dirty="0" smtClean="0"/>
                        <a:t> 지님</a:t>
                      </a:r>
                      <a:r>
                        <a:rPr lang="en-US" altLang="ko-KR" sz="1200" baseline="0" dirty="0" smtClean="0"/>
                        <a:t>.</a:t>
                      </a:r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200" dirty="0" smtClean="0"/>
                        <a:t>Private</a:t>
                      </a:r>
                      <a:r>
                        <a:rPr lang="ko-KR" altLang="en-US" sz="1200" dirty="0" smtClean="0"/>
                        <a:t>과 </a:t>
                      </a:r>
                      <a:r>
                        <a:rPr lang="en-US" altLang="ko-KR" sz="1200" dirty="0" smtClean="0"/>
                        <a:t>Public</a:t>
                      </a:r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200" b="1" dirty="0" smtClean="0"/>
                        <a:t>More Share</a:t>
                      </a:r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dirty="0" smtClean="0"/>
                        <a:t>가변적인 정보구조</a:t>
                      </a:r>
                      <a:endParaRPr lang="en-US" altLang="ko-KR" sz="1200" dirty="0" smtClean="0"/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dirty="0" smtClean="0"/>
                        <a:t>상호간 참조</a:t>
                      </a:r>
                      <a:r>
                        <a:rPr lang="en-US" altLang="ko-KR" sz="1200" dirty="0" smtClean="0"/>
                        <a:t>/</a:t>
                      </a:r>
                      <a:r>
                        <a:rPr lang="ko-KR" altLang="en-US" sz="1200" dirty="0" smtClean="0"/>
                        <a:t>개입을 통해 정보를 선택 사용</a:t>
                      </a:r>
                      <a:endParaRPr lang="en-US" altLang="ko-KR" sz="1200" dirty="0" smtClean="0"/>
                    </a:p>
                    <a:p>
                      <a:pPr marL="171450" indent="-171450" algn="just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200" dirty="0" smtClean="0"/>
                        <a:t>Dynamic Rule</a:t>
                      </a:r>
                    </a:p>
                  </a:txBody>
                  <a:tcPr/>
                </a:tc>
              </a:tr>
              <a:tr h="460892">
                <a:tc>
                  <a:txBody>
                    <a:bodyPr/>
                    <a:lstStyle/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r>
                        <a:rPr lang="ko-KR" altLang="en-US" sz="1200" dirty="0" smtClean="0"/>
                        <a:t>원격 </a:t>
                      </a:r>
                      <a:r>
                        <a:rPr lang="ko-KR" altLang="en-US" sz="1200" dirty="0" err="1" smtClean="0"/>
                        <a:t>검침기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ko-KR" altLang="en-US" sz="1200" dirty="0" smtClean="0"/>
                        <a:t>신호등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200" dirty="0" smtClean="0"/>
                        <a:t>RFID, NFC, </a:t>
                      </a:r>
                      <a:r>
                        <a:rPr lang="en-US" altLang="ko-KR" sz="1200" dirty="0" err="1" smtClean="0"/>
                        <a:t>ZWave</a:t>
                      </a:r>
                      <a:r>
                        <a:rPr lang="en-US" altLang="ko-KR" sz="1200" dirty="0" smtClean="0"/>
                        <a:t> 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200" dirty="0" smtClean="0"/>
                        <a:t>Mashup Service,</a:t>
                      </a:r>
                      <a:r>
                        <a:rPr lang="en-US" altLang="ko-KR" sz="1200" baseline="0" dirty="0" smtClean="0"/>
                        <a:t> </a:t>
                      </a:r>
                    </a:p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200" baseline="0" dirty="0" smtClean="0"/>
                        <a:t>Cloud Devices,</a:t>
                      </a:r>
                    </a:p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200" baseline="0" dirty="0" smtClean="0"/>
                        <a:t>Smart Car</a:t>
                      </a:r>
                      <a:endParaRPr lang="ko-KR" altLang="en-US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4" descr="http://photos4.meetupstatic.com/photos/event/2/e/e/c/event_6787201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835696" y="2365072"/>
            <a:ext cx="1221554" cy="125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s3.amazonaws.com/digitaltrends-uploads-prod/2014/01/Internet-of-Thing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491880" y="2344307"/>
            <a:ext cx="1910464" cy="127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media.licdn.com/mpr/mpr/p/5/005/04d/2a1/30dbff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722316" y="2344307"/>
            <a:ext cx="1585988" cy="128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15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IoT</a:t>
            </a:r>
            <a:r>
              <a:rPr lang="en-US" altLang="ko-KR" dirty="0"/>
              <a:t> </a:t>
            </a:r>
            <a:r>
              <a:rPr lang="ko-KR" altLang="en-US" dirty="0"/>
              <a:t>관련 </a:t>
            </a:r>
            <a:r>
              <a:rPr lang="ko-KR" altLang="en-US" dirty="0" smtClean="0"/>
              <a:t>용어의 변천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19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132855"/>
            <a:ext cx="5904656" cy="374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3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목차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ko-KR" dirty="0" smtClean="0"/>
              <a:t>1. </a:t>
            </a:r>
            <a:r>
              <a:rPr lang="ko-KR" altLang="en-US" dirty="0" smtClean="0"/>
              <a:t>사물인터넷 개요</a:t>
            </a:r>
            <a:endParaRPr lang="en-US" altLang="ko-KR" dirty="0" smtClean="0"/>
          </a:p>
          <a:p>
            <a:r>
              <a:rPr lang="en-US" altLang="ko-KR" dirty="0" smtClean="0"/>
              <a:t>2. </a:t>
            </a:r>
            <a:r>
              <a:rPr lang="ko-KR" altLang="en-US" dirty="0" smtClean="0"/>
              <a:t>사물인터넷 구현기술</a:t>
            </a:r>
            <a:endParaRPr lang="en-US" altLang="ko-KR" dirty="0" smtClean="0"/>
          </a:p>
          <a:p>
            <a:r>
              <a:rPr lang="en-US" altLang="ko-KR" dirty="0" smtClean="0"/>
              <a:t>3. </a:t>
            </a:r>
            <a:r>
              <a:rPr lang="ko-KR" altLang="en-US" dirty="0" smtClean="0"/>
              <a:t>사물인터넷 서비스 플랫폼 </a:t>
            </a:r>
            <a:endParaRPr lang="en-US" altLang="ko-KR" dirty="0" smtClean="0"/>
          </a:p>
          <a:p>
            <a:r>
              <a:rPr lang="en-US" altLang="ko-KR" dirty="0" smtClean="0"/>
              <a:t>4. </a:t>
            </a:r>
            <a:r>
              <a:rPr lang="ko-KR" altLang="en-US" dirty="0" err="1" smtClean="0"/>
              <a:t>오픈소스</a:t>
            </a:r>
            <a:r>
              <a:rPr lang="ko-KR" altLang="en-US" dirty="0" smtClean="0"/>
              <a:t> 하드웨어 </a:t>
            </a:r>
            <a:endParaRPr lang="en-US" altLang="ko-KR" dirty="0" smtClean="0"/>
          </a:p>
          <a:p>
            <a:r>
              <a:rPr lang="en-US" altLang="ko-KR" dirty="0" smtClean="0"/>
              <a:t>5. </a:t>
            </a:r>
            <a:r>
              <a:rPr lang="ko-KR" altLang="en-US" dirty="0" smtClean="0"/>
              <a:t>사물인터넷 보안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109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IoT</a:t>
            </a:r>
            <a:r>
              <a:rPr lang="ko-KR" altLang="en-US" dirty="0" smtClean="0"/>
              <a:t>의 확산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20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3" y="1471259"/>
            <a:ext cx="8916404" cy="50137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20272" y="5373216"/>
            <a:ext cx="1845377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2020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500</a:t>
            </a:r>
            <a:r>
              <a:rPr lang="ko-KR" altLang="en-US" dirty="0" smtClean="0"/>
              <a:t>억대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134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IoT</a:t>
            </a:r>
            <a:r>
              <a:rPr lang="en-US" altLang="ko-KR" dirty="0" smtClean="0"/>
              <a:t> Companies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21</a:t>
            </a:fld>
            <a:endParaRPr lang="ko-KR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895799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41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IoT</a:t>
            </a:r>
            <a:r>
              <a:rPr lang="en-US" altLang="ko-KR" dirty="0" smtClean="0"/>
              <a:t> Companies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22</a:t>
            </a:fld>
            <a:endParaRPr lang="ko-KR" altLang="en-US" dirty="0"/>
          </a:p>
        </p:txBody>
      </p:sp>
      <p:pic>
        <p:nvPicPr>
          <p:cNvPr id="5" name="Picture 2" descr="C:\Users\hello\Desktop\Internet-of-Things-20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9001000" cy="535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92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Top 10 Strategic Technology by Gartner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23</a:t>
            </a:fld>
            <a:endParaRPr lang="ko-KR" altLang="en-US" dirty="0"/>
          </a:p>
        </p:txBody>
      </p:sp>
      <p:pic>
        <p:nvPicPr>
          <p:cNvPr id="5" name="Picture 2" descr="C:\Users\hello\Desktop\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t="14941" r="5937" b="6911"/>
          <a:stretch/>
        </p:blipFill>
        <p:spPr bwMode="auto">
          <a:xfrm>
            <a:off x="54546" y="1367255"/>
            <a:ext cx="9001000" cy="447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아래쪽 화살표 2"/>
          <p:cNvSpPr/>
          <p:nvPr/>
        </p:nvSpPr>
        <p:spPr>
          <a:xfrm rot="10800000">
            <a:off x="2843808" y="5877272"/>
            <a:ext cx="504056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883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2. </a:t>
            </a:r>
            <a:r>
              <a:rPr lang="ko-KR" altLang="en-US" dirty="0" smtClean="0"/>
              <a:t>사물인터넷 구현기술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870596-DAFA-46D2-82A7-2B6B5F8E0EA4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939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IoT</a:t>
            </a:r>
            <a:r>
              <a:rPr lang="ko-KR" altLang="en-US" dirty="0" smtClean="0"/>
              <a:t>의 개략적인</a:t>
            </a:r>
            <a:r>
              <a:rPr lang="en-US" altLang="ko-KR" dirty="0" smtClean="0"/>
              <a:t> </a:t>
            </a:r>
            <a:r>
              <a:rPr lang="ko-KR" altLang="en-US" dirty="0" smtClean="0"/>
              <a:t>구조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25</a:t>
            </a:fld>
            <a:endParaRPr lang="ko-KR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556792"/>
            <a:ext cx="7955541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9870" y="6021288"/>
            <a:ext cx="6056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데이터 생성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데이터 연결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데이터 처리 </a:t>
            </a:r>
            <a:r>
              <a:rPr lang="en-US" altLang="ko-KR" dirty="0" smtClean="0"/>
              <a:t>–</a:t>
            </a:r>
            <a:r>
              <a:rPr lang="ko-KR" altLang="en-US" dirty="0"/>
              <a:t> </a:t>
            </a:r>
            <a:r>
              <a:rPr lang="ko-KR" altLang="en-US" dirty="0" smtClean="0"/>
              <a:t>서비스 제공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795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err="1"/>
              <a:t>IoT</a:t>
            </a:r>
            <a:r>
              <a:rPr lang="en-US" altLang="ko-KR" dirty="0"/>
              <a:t> </a:t>
            </a:r>
            <a:r>
              <a:rPr lang="en-US" altLang="ko-KR" dirty="0" smtClean="0"/>
              <a:t>life-cycle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26</a:t>
            </a:fld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2060848"/>
            <a:ext cx="7786313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601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사물인터넷을</a:t>
            </a:r>
            <a:r>
              <a:rPr lang="en-US" altLang="ko-KR" dirty="0" smtClean="0"/>
              <a:t> </a:t>
            </a:r>
            <a:r>
              <a:rPr lang="ko-KR" altLang="en-US" dirty="0" smtClean="0"/>
              <a:t>가능하게 하는 기술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27</a:t>
            </a:fld>
            <a:endParaRPr lang="ko-KR" altLang="en-US" dirty="0"/>
          </a:p>
        </p:txBody>
      </p:sp>
      <p:grpSp>
        <p:nvGrpSpPr>
          <p:cNvPr id="5" name="그룹 4"/>
          <p:cNvGrpSpPr/>
          <p:nvPr/>
        </p:nvGrpSpPr>
        <p:grpSpPr>
          <a:xfrm>
            <a:off x="251520" y="1472765"/>
            <a:ext cx="8772618" cy="4908563"/>
            <a:chOff x="-34990" y="1351611"/>
            <a:chExt cx="9215502" cy="5389757"/>
          </a:xfrm>
        </p:grpSpPr>
        <p:sp>
          <p:nvSpPr>
            <p:cNvPr id="6" name="갈매기형 수장 5"/>
            <p:cNvSpPr/>
            <p:nvPr/>
          </p:nvSpPr>
          <p:spPr bwMode="auto">
            <a:xfrm>
              <a:off x="1250894" y="4137693"/>
              <a:ext cx="1643074" cy="1143008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200" b="1" kern="0" smtClean="0">
                  <a:solidFill>
                    <a:schemeClr val="bg1"/>
                  </a:solidFill>
                  <a:latin typeface="+mn-ea"/>
                </a:rPr>
                <a:t>      머신</a:t>
              </a:r>
              <a:r>
                <a:rPr lang="en-US" altLang="ko-KR" sz="1200" b="1" kern="0" smtClean="0">
                  <a:solidFill>
                    <a:schemeClr val="bg1"/>
                  </a:solidFill>
                  <a:latin typeface="+mn-ea"/>
                </a:rPr>
                <a:t/>
              </a:r>
              <a:br>
                <a:rPr lang="en-US" altLang="ko-KR" sz="1200" b="1" kern="0" smtClean="0">
                  <a:solidFill>
                    <a:schemeClr val="bg1"/>
                  </a:solidFill>
                  <a:latin typeface="+mn-ea"/>
                </a:rPr>
              </a:br>
              <a:r>
                <a:rPr lang="en-US" altLang="ko-KR" sz="1200" b="1" kern="0" smtClean="0">
                  <a:solidFill>
                    <a:schemeClr val="bg1"/>
                  </a:solidFill>
                  <a:latin typeface="+mn-ea"/>
                </a:rPr>
                <a:t>    (</a:t>
              </a:r>
              <a:r>
                <a:rPr lang="ko-KR" altLang="en-US" sz="1200" b="1" kern="0" smtClean="0">
                  <a:solidFill>
                    <a:schemeClr val="bg1"/>
                  </a:solidFill>
                  <a:latin typeface="+mn-ea"/>
                </a:rPr>
                <a:t>센서 등</a:t>
              </a:r>
              <a:r>
                <a:rPr lang="en-US" altLang="ko-KR" sz="1200" b="1" kern="0" smtClean="0">
                  <a:solidFill>
                    <a:schemeClr val="bg1"/>
                  </a:solidFill>
                  <a:latin typeface="+mn-ea"/>
                </a:rPr>
                <a:t>)</a:t>
              </a:r>
              <a:endParaRPr lang="ko-KR" altLang="en-US" sz="1200" b="1" kern="0" smtClean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-34990" y="4423445"/>
              <a:ext cx="1009650" cy="73342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</p:pic>
        <p:grpSp>
          <p:nvGrpSpPr>
            <p:cNvPr id="8" name="그룹 7"/>
            <p:cNvGrpSpPr/>
            <p:nvPr/>
          </p:nvGrpSpPr>
          <p:grpSpPr>
            <a:xfrm>
              <a:off x="107886" y="3351875"/>
              <a:ext cx="642942" cy="785818"/>
              <a:chOff x="6024570" y="4500570"/>
              <a:chExt cx="736600" cy="909637"/>
            </a:xfrm>
          </p:grpSpPr>
          <p:sp>
            <p:nvSpPr>
              <p:cNvPr id="9" name="AutoShape 5"/>
              <p:cNvSpPr>
                <a:spLocks noChangeAspect="1" noChangeArrowheads="1" noTextEdit="1"/>
              </p:cNvSpPr>
              <p:nvPr/>
            </p:nvSpPr>
            <p:spPr bwMode="auto">
              <a:xfrm>
                <a:off x="6024570" y="4500570"/>
                <a:ext cx="736600" cy="90963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" name="Freeform 7"/>
              <p:cNvSpPr/>
              <p:nvPr/>
            </p:nvSpPr>
            <p:spPr bwMode="auto">
              <a:xfrm>
                <a:off x="6024570" y="4500570"/>
                <a:ext cx="620713" cy="9096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62" y="116"/>
                  </a:cxn>
                  <a:cxn ang="0">
                    <a:pos x="1562" y="2149"/>
                  </a:cxn>
                  <a:cxn ang="0">
                    <a:pos x="0" y="2292"/>
                  </a:cxn>
                  <a:cxn ang="0">
                    <a:pos x="0" y="0"/>
                  </a:cxn>
                </a:cxnLst>
                <a:rect l="0" t="0" r="r" b="b"/>
                <a:pathLst>
                  <a:path w="1562" h="2292">
                    <a:moveTo>
                      <a:pt x="0" y="0"/>
                    </a:moveTo>
                    <a:lnTo>
                      <a:pt x="1562" y="116"/>
                    </a:lnTo>
                    <a:lnTo>
                      <a:pt x="1562" y="2149"/>
                    </a:lnTo>
                    <a:lnTo>
                      <a:pt x="0" y="22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D1B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" name="Freeform 8"/>
              <p:cNvSpPr/>
              <p:nvPr/>
            </p:nvSpPr>
            <p:spPr bwMode="auto">
              <a:xfrm>
                <a:off x="6030920" y="4505332"/>
                <a:ext cx="608013" cy="898525"/>
              </a:xfrm>
              <a:custGeom>
                <a:avLst/>
                <a:gdLst/>
                <a:ahLst/>
                <a:cxnLst>
                  <a:cxn ang="0">
                    <a:pos x="1532" y="2124"/>
                  </a:cxn>
                  <a:cxn ang="0">
                    <a:pos x="1532" y="115"/>
                  </a:cxn>
                  <a:cxn ang="0">
                    <a:pos x="0" y="0"/>
                  </a:cxn>
                  <a:cxn ang="0">
                    <a:pos x="0" y="2263"/>
                  </a:cxn>
                  <a:cxn ang="0">
                    <a:pos x="1532" y="2124"/>
                  </a:cxn>
                </a:cxnLst>
                <a:rect l="0" t="0" r="r" b="b"/>
                <a:pathLst>
                  <a:path w="1532" h="2263">
                    <a:moveTo>
                      <a:pt x="1532" y="2124"/>
                    </a:moveTo>
                    <a:lnTo>
                      <a:pt x="1532" y="115"/>
                    </a:lnTo>
                    <a:lnTo>
                      <a:pt x="0" y="0"/>
                    </a:lnTo>
                    <a:lnTo>
                      <a:pt x="0" y="2263"/>
                    </a:lnTo>
                    <a:lnTo>
                      <a:pt x="1532" y="212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Freeform 9"/>
              <p:cNvSpPr/>
              <p:nvPr/>
            </p:nvSpPr>
            <p:spPr bwMode="auto">
              <a:xfrm>
                <a:off x="6040445" y="4514857"/>
                <a:ext cx="588963" cy="8778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82" y="111"/>
                  </a:cxn>
                  <a:cxn ang="0">
                    <a:pos x="1482" y="2079"/>
                  </a:cxn>
                  <a:cxn ang="0">
                    <a:pos x="0" y="2214"/>
                  </a:cxn>
                  <a:cxn ang="0">
                    <a:pos x="0" y="0"/>
                  </a:cxn>
                </a:cxnLst>
                <a:rect l="0" t="0" r="r" b="b"/>
                <a:pathLst>
                  <a:path w="1482" h="2214">
                    <a:moveTo>
                      <a:pt x="0" y="0"/>
                    </a:moveTo>
                    <a:lnTo>
                      <a:pt x="1482" y="111"/>
                    </a:lnTo>
                    <a:lnTo>
                      <a:pt x="1482" y="2079"/>
                    </a:lnTo>
                    <a:lnTo>
                      <a:pt x="0" y="22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D1B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" name="Freeform 10"/>
              <p:cNvSpPr/>
              <p:nvPr/>
            </p:nvSpPr>
            <p:spPr bwMode="auto">
              <a:xfrm>
                <a:off x="6049970" y="4522795"/>
                <a:ext cx="569913" cy="862012"/>
              </a:xfrm>
              <a:custGeom>
                <a:avLst/>
                <a:gdLst/>
                <a:ahLst/>
                <a:cxnLst>
                  <a:cxn ang="0">
                    <a:pos x="1437" y="2040"/>
                  </a:cxn>
                  <a:cxn ang="0">
                    <a:pos x="1437" y="109"/>
                  </a:cxn>
                  <a:cxn ang="0">
                    <a:pos x="0" y="0"/>
                  </a:cxn>
                  <a:cxn ang="0">
                    <a:pos x="0" y="2171"/>
                  </a:cxn>
                  <a:cxn ang="0">
                    <a:pos x="1437" y="2040"/>
                  </a:cxn>
                </a:cxnLst>
                <a:rect l="0" t="0" r="r" b="b"/>
                <a:pathLst>
                  <a:path w="1437" h="2171">
                    <a:moveTo>
                      <a:pt x="1437" y="2040"/>
                    </a:moveTo>
                    <a:lnTo>
                      <a:pt x="1437" y="109"/>
                    </a:lnTo>
                    <a:lnTo>
                      <a:pt x="0" y="0"/>
                    </a:lnTo>
                    <a:lnTo>
                      <a:pt x="0" y="2171"/>
                    </a:lnTo>
                    <a:lnTo>
                      <a:pt x="1437" y="20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" name="Freeform 11"/>
              <p:cNvSpPr/>
              <p:nvPr/>
            </p:nvSpPr>
            <p:spPr bwMode="auto">
              <a:xfrm>
                <a:off x="6061083" y="4538670"/>
                <a:ext cx="544513" cy="833437"/>
              </a:xfrm>
              <a:custGeom>
                <a:avLst/>
                <a:gdLst/>
                <a:ahLst/>
                <a:cxnLst>
                  <a:cxn ang="0">
                    <a:pos x="1369" y="1973"/>
                  </a:cxn>
                  <a:cxn ang="0">
                    <a:pos x="0" y="2100"/>
                  </a:cxn>
                  <a:cxn ang="0">
                    <a:pos x="0" y="0"/>
                  </a:cxn>
                  <a:cxn ang="0">
                    <a:pos x="1369" y="102"/>
                  </a:cxn>
                  <a:cxn ang="0">
                    <a:pos x="1369" y="1973"/>
                  </a:cxn>
                </a:cxnLst>
                <a:rect l="0" t="0" r="r" b="b"/>
                <a:pathLst>
                  <a:path w="1369" h="2100">
                    <a:moveTo>
                      <a:pt x="1369" y="1973"/>
                    </a:moveTo>
                    <a:lnTo>
                      <a:pt x="0" y="2100"/>
                    </a:lnTo>
                    <a:lnTo>
                      <a:pt x="0" y="0"/>
                    </a:lnTo>
                    <a:lnTo>
                      <a:pt x="1369" y="102"/>
                    </a:lnTo>
                    <a:lnTo>
                      <a:pt x="1369" y="1973"/>
                    </a:lnTo>
                    <a:close/>
                  </a:path>
                </a:pathLst>
              </a:custGeom>
              <a:solidFill>
                <a:srgbClr val="B2D1B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" name="Freeform 12"/>
              <p:cNvSpPr/>
              <p:nvPr/>
            </p:nvSpPr>
            <p:spPr bwMode="auto">
              <a:xfrm>
                <a:off x="6061083" y="4538670"/>
                <a:ext cx="544513" cy="833437"/>
              </a:xfrm>
              <a:custGeom>
                <a:avLst/>
                <a:gdLst/>
                <a:ahLst/>
                <a:cxnLst>
                  <a:cxn ang="0">
                    <a:pos x="1369" y="1973"/>
                  </a:cxn>
                  <a:cxn ang="0">
                    <a:pos x="0" y="2100"/>
                  </a:cxn>
                  <a:cxn ang="0">
                    <a:pos x="0" y="0"/>
                  </a:cxn>
                  <a:cxn ang="0">
                    <a:pos x="1369" y="102"/>
                  </a:cxn>
                  <a:cxn ang="0">
                    <a:pos x="1369" y="1973"/>
                  </a:cxn>
                </a:cxnLst>
                <a:rect l="0" t="0" r="r" b="b"/>
                <a:pathLst>
                  <a:path w="1369" h="2100">
                    <a:moveTo>
                      <a:pt x="1369" y="1973"/>
                    </a:moveTo>
                    <a:lnTo>
                      <a:pt x="0" y="2100"/>
                    </a:lnTo>
                    <a:lnTo>
                      <a:pt x="0" y="0"/>
                    </a:lnTo>
                    <a:lnTo>
                      <a:pt x="1369" y="102"/>
                    </a:lnTo>
                    <a:lnTo>
                      <a:pt x="1369" y="1973"/>
                    </a:lnTo>
                    <a:close/>
                  </a:path>
                </a:pathLst>
              </a:custGeom>
              <a:solidFill>
                <a:srgbClr val="B2D1B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" name="Freeform 13"/>
              <p:cNvSpPr/>
              <p:nvPr/>
            </p:nvSpPr>
            <p:spPr bwMode="auto">
              <a:xfrm>
                <a:off x="6100770" y="4583120"/>
                <a:ext cx="234950" cy="187325"/>
              </a:xfrm>
              <a:custGeom>
                <a:avLst/>
                <a:gdLst/>
                <a:ahLst/>
                <a:cxnLst>
                  <a:cxn ang="0">
                    <a:pos x="327" y="469"/>
                  </a:cxn>
                  <a:cxn ang="0">
                    <a:pos x="386" y="460"/>
                  </a:cxn>
                  <a:cxn ang="0">
                    <a:pos x="439" y="441"/>
                  </a:cxn>
                  <a:cxn ang="0">
                    <a:pos x="486" y="417"/>
                  </a:cxn>
                  <a:cxn ang="0">
                    <a:pos x="526" y="385"/>
                  </a:cxn>
                  <a:cxn ang="0">
                    <a:pos x="559" y="347"/>
                  </a:cxn>
                  <a:cxn ang="0">
                    <a:pos x="580" y="305"/>
                  </a:cxn>
                  <a:cxn ang="0">
                    <a:pos x="593" y="259"/>
                  </a:cxn>
                  <a:cxn ang="0">
                    <a:pos x="593" y="211"/>
                  </a:cxn>
                  <a:cxn ang="0">
                    <a:pos x="580" y="165"/>
                  </a:cxn>
                  <a:cxn ang="0">
                    <a:pos x="559" y="123"/>
                  </a:cxn>
                  <a:cxn ang="0">
                    <a:pos x="526" y="85"/>
                  </a:cxn>
                  <a:cxn ang="0">
                    <a:pos x="486" y="53"/>
                  </a:cxn>
                  <a:cxn ang="0">
                    <a:pos x="439" y="29"/>
                  </a:cxn>
                  <a:cxn ang="0">
                    <a:pos x="386" y="10"/>
                  </a:cxn>
                  <a:cxn ang="0">
                    <a:pos x="327" y="1"/>
                  </a:cxn>
                  <a:cxn ang="0">
                    <a:pos x="267" y="1"/>
                  </a:cxn>
                  <a:cxn ang="0">
                    <a:pos x="209" y="10"/>
                  </a:cxn>
                  <a:cxn ang="0">
                    <a:pos x="156" y="29"/>
                  </a:cxn>
                  <a:cxn ang="0">
                    <a:pos x="108" y="53"/>
                  </a:cxn>
                  <a:cxn ang="0">
                    <a:pos x="68" y="85"/>
                  </a:cxn>
                  <a:cxn ang="0">
                    <a:pos x="36" y="123"/>
                  </a:cxn>
                  <a:cxn ang="0">
                    <a:pos x="14" y="165"/>
                  </a:cxn>
                  <a:cxn ang="0">
                    <a:pos x="1" y="211"/>
                  </a:cxn>
                  <a:cxn ang="0">
                    <a:pos x="1" y="259"/>
                  </a:cxn>
                  <a:cxn ang="0">
                    <a:pos x="14" y="305"/>
                  </a:cxn>
                  <a:cxn ang="0">
                    <a:pos x="36" y="347"/>
                  </a:cxn>
                  <a:cxn ang="0">
                    <a:pos x="68" y="385"/>
                  </a:cxn>
                  <a:cxn ang="0">
                    <a:pos x="108" y="417"/>
                  </a:cxn>
                  <a:cxn ang="0">
                    <a:pos x="156" y="441"/>
                  </a:cxn>
                  <a:cxn ang="0">
                    <a:pos x="209" y="460"/>
                  </a:cxn>
                  <a:cxn ang="0">
                    <a:pos x="267" y="469"/>
                  </a:cxn>
                </a:cxnLst>
                <a:rect l="0" t="0" r="r" b="b"/>
                <a:pathLst>
                  <a:path w="594" h="470">
                    <a:moveTo>
                      <a:pt x="297" y="470"/>
                    </a:moveTo>
                    <a:lnTo>
                      <a:pt x="327" y="469"/>
                    </a:lnTo>
                    <a:lnTo>
                      <a:pt x="357" y="465"/>
                    </a:lnTo>
                    <a:lnTo>
                      <a:pt x="386" y="460"/>
                    </a:lnTo>
                    <a:lnTo>
                      <a:pt x="413" y="452"/>
                    </a:lnTo>
                    <a:lnTo>
                      <a:pt x="439" y="441"/>
                    </a:lnTo>
                    <a:lnTo>
                      <a:pt x="463" y="430"/>
                    </a:lnTo>
                    <a:lnTo>
                      <a:pt x="486" y="417"/>
                    </a:lnTo>
                    <a:lnTo>
                      <a:pt x="508" y="401"/>
                    </a:lnTo>
                    <a:lnTo>
                      <a:pt x="526" y="385"/>
                    </a:lnTo>
                    <a:lnTo>
                      <a:pt x="544" y="366"/>
                    </a:lnTo>
                    <a:lnTo>
                      <a:pt x="559" y="347"/>
                    </a:lnTo>
                    <a:lnTo>
                      <a:pt x="571" y="327"/>
                    </a:lnTo>
                    <a:lnTo>
                      <a:pt x="580" y="305"/>
                    </a:lnTo>
                    <a:lnTo>
                      <a:pt x="588" y="282"/>
                    </a:lnTo>
                    <a:lnTo>
                      <a:pt x="593" y="259"/>
                    </a:lnTo>
                    <a:lnTo>
                      <a:pt x="594" y="235"/>
                    </a:lnTo>
                    <a:lnTo>
                      <a:pt x="593" y="211"/>
                    </a:lnTo>
                    <a:lnTo>
                      <a:pt x="588" y="188"/>
                    </a:lnTo>
                    <a:lnTo>
                      <a:pt x="580" y="165"/>
                    </a:lnTo>
                    <a:lnTo>
                      <a:pt x="571" y="143"/>
                    </a:lnTo>
                    <a:lnTo>
                      <a:pt x="559" y="123"/>
                    </a:lnTo>
                    <a:lnTo>
                      <a:pt x="544" y="103"/>
                    </a:lnTo>
                    <a:lnTo>
                      <a:pt x="526" y="85"/>
                    </a:lnTo>
                    <a:lnTo>
                      <a:pt x="508" y="69"/>
                    </a:lnTo>
                    <a:lnTo>
                      <a:pt x="486" y="53"/>
                    </a:lnTo>
                    <a:lnTo>
                      <a:pt x="463" y="40"/>
                    </a:lnTo>
                    <a:lnTo>
                      <a:pt x="439" y="29"/>
                    </a:lnTo>
                    <a:lnTo>
                      <a:pt x="413" y="18"/>
                    </a:lnTo>
                    <a:lnTo>
                      <a:pt x="386" y="10"/>
                    </a:lnTo>
                    <a:lnTo>
                      <a:pt x="357" y="4"/>
                    </a:lnTo>
                    <a:lnTo>
                      <a:pt x="327" y="1"/>
                    </a:lnTo>
                    <a:lnTo>
                      <a:pt x="297" y="0"/>
                    </a:lnTo>
                    <a:lnTo>
                      <a:pt x="267" y="1"/>
                    </a:lnTo>
                    <a:lnTo>
                      <a:pt x="237" y="4"/>
                    </a:lnTo>
                    <a:lnTo>
                      <a:pt x="209" y="10"/>
                    </a:lnTo>
                    <a:lnTo>
                      <a:pt x="181" y="18"/>
                    </a:lnTo>
                    <a:lnTo>
                      <a:pt x="156" y="29"/>
                    </a:lnTo>
                    <a:lnTo>
                      <a:pt x="131" y="40"/>
                    </a:lnTo>
                    <a:lnTo>
                      <a:pt x="108" y="53"/>
                    </a:lnTo>
                    <a:lnTo>
                      <a:pt x="86" y="69"/>
                    </a:lnTo>
                    <a:lnTo>
                      <a:pt x="68" y="85"/>
                    </a:lnTo>
                    <a:lnTo>
                      <a:pt x="51" y="103"/>
                    </a:lnTo>
                    <a:lnTo>
                      <a:pt x="36" y="123"/>
                    </a:lnTo>
                    <a:lnTo>
                      <a:pt x="23" y="143"/>
                    </a:lnTo>
                    <a:lnTo>
                      <a:pt x="14" y="165"/>
                    </a:lnTo>
                    <a:lnTo>
                      <a:pt x="6" y="188"/>
                    </a:lnTo>
                    <a:lnTo>
                      <a:pt x="1" y="211"/>
                    </a:lnTo>
                    <a:lnTo>
                      <a:pt x="0" y="235"/>
                    </a:lnTo>
                    <a:lnTo>
                      <a:pt x="1" y="259"/>
                    </a:lnTo>
                    <a:lnTo>
                      <a:pt x="6" y="282"/>
                    </a:lnTo>
                    <a:lnTo>
                      <a:pt x="14" y="305"/>
                    </a:lnTo>
                    <a:lnTo>
                      <a:pt x="23" y="327"/>
                    </a:lnTo>
                    <a:lnTo>
                      <a:pt x="36" y="347"/>
                    </a:lnTo>
                    <a:lnTo>
                      <a:pt x="51" y="366"/>
                    </a:lnTo>
                    <a:lnTo>
                      <a:pt x="68" y="385"/>
                    </a:lnTo>
                    <a:lnTo>
                      <a:pt x="86" y="401"/>
                    </a:lnTo>
                    <a:lnTo>
                      <a:pt x="108" y="417"/>
                    </a:lnTo>
                    <a:lnTo>
                      <a:pt x="131" y="430"/>
                    </a:lnTo>
                    <a:lnTo>
                      <a:pt x="156" y="441"/>
                    </a:lnTo>
                    <a:lnTo>
                      <a:pt x="181" y="452"/>
                    </a:lnTo>
                    <a:lnTo>
                      <a:pt x="209" y="460"/>
                    </a:lnTo>
                    <a:lnTo>
                      <a:pt x="237" y="465"/>
                    </a:lnTo>
                    <a:lnTo>
                      <a:pt x="267" y="469"/>
                    </a:lnTo>
                    <a:lnTo>
                      <a:pt x="297" y="470"/>
                    </a:lnTo>
                    <a:close/>
                  </a:path>
                </a:pathLst>
              </a:custGeom>
              <a:solidFill>
                <a:srgbClr val="B2D1B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" name="Freeform 14"/>
              <p:cNvSpPr/>
              <p:nvPr/>
            </p:nvSpPr>
            <p:spPr bwMode="auto">
              <a:xfrm>
                <a:off x="6102358" y="4584707"/>
                <a:ext cx="231775" cy="184150"/>
              </a:xfrm>
              <a:custGeom>
                <a:avLst/>
                <a:gdLst/>
                <a:ahLst/>
                <a:cxnLst>
                  <a:cxn ang="0">
                    <a:pos x="322" y="461"/>
                  </a:cxn>
                  <a:cxn ang="0">
                    <a:pos x="379" y="452"/>
                  </a:cxn>
                  <a:cxn ang="0">
                    <a:pos x="431" y="435"/>
                  </a:cxn>
                  <a:cxn ang="0">
                    <a:pos x="478" y="410"/>
                  </a:cxn>
                  <a:cxn ang="0">
                    <a:pos x="518" y="378"/>
                  </a:cxn>
                  <a:cxn ang="0">
                    <a:pos x="549" y="342"/>
                  </a:cxn>
                  <a:cxn ang="0">
                    <a:pos x="572" y="300"/>
                  </a:cxn>
                  <a:cxn ang="0">
                    <a:pos x="583" y="255"/>
                  </a:cxn>
                  <a:cxn ang="0">
                    <a:pos x="583" y="207"/>
                  </a:cxn>
                  <a:cxn ang="0">
                    <a:pos x="572" y="162"/>
                  </a:cxn>
                  <a:cxn ang="0">
                    <a:pos x="549" y="120"/>
                  </a:cxn>
                  <a:cxn ang="0">
                    <a:pos x="518" y="84"/>
                  </a:cxn>
                  <a:cxn ang="0">
                    <a:pos x="478" y="52"/>
                  </a:cxn>
                  <a:cxn ang="0">
                    <a:pos x="431" y="28"/>
                  </a:cxn>
                  <a:cxn ang="0">
                    <a:pos x="379" y="11"/>
                  </a:cxn>
                  <a:cxn ang="0">
                    <a:pos x="322" y="1"/>
                  </a:cxn>
                  <a:cxn ang="0">
                    <a:pos x="262" y="1"/>
                  </a:cxn>
                  <a:cxn ang="0">
                    <a:pos x="206" y="11"/>
                  </a:cxn>
                  <a:cxn ang="0">
                    <a:pos x="153" y="28"/>
                  </a:cxn>
                  <a:cxn ang="0">
                    <a:pos x="107" y="52"/>
                  </a:cxn>
                  <a:cxn ang="0">
                    <a:pos x="67" y="84"/>
                  </a:cxn>
                  <a:cxn ang="0">
                    <a:pos x="35" y="120"/>
                  </a:cxn>
                  <a:cxn ang="0">
                    <a:pos x="12" y="162"/>
                  </a:cxn>
                  <a:cxn ang="0">
                    <a:pos x="1" y="207"/>
                  </a:cxn>
                  <a:cxn ang="0">
                    <a:pos x="1" y="255"/>
                  </a:cxn>
                  <a:cxn ang="0">
                    <a:pos x="12" y="300"/>
                  </a:cxn>
                  <a:cxn ang="0">
                    <a:pos x="35" y="342"/>
                  </a:cxn>
                  <a:cxn ang="0">
                    <a:pos x="67" y="378"/>
                  </a:cxn>
                  <a:cxn ang="0">
                    <a:pos x="107" y="410"/>
                  </a:cxn>
                  <a:cxn ang="0">
                    <a:pos x="153" y="435"/>
                  </a:cxn>
                  <a:cxn ang="0">
                    <a:pos x="206" y="452"/>
                  </a:cxn>
                  <a:cxn ang="0">
                    <a:pos x="262" y="461"/>
                  </a:cxn>
                </a:cxnLst>
                <a:rect l="0" t="0" r="r" b="b"/>
                <a:pathLst>
                  <a:path w="585" h="462">
                    <a:moveTo>
                      <a:pt x="292" y="463"/>
                    </a:moveTo>
                    <a:lnTo>
                      <a:pt x="322" y="461"/>
                    </a:lnTo>
                    <a:lnTo>
                      <a:pt x="351" y="458"/>
                    </a:lnTo>
                    <a:lnTo>
                      <a:pt x="379" y="452"/>
                    </a:lnTo>
                    <a:lnTo>
                      <a:pt x="406" y="444"/>
                    </a:lnTo>
                    <a:lnTo>
                      <a:pt x="431" y="435"/>
                    </a:lnTo>
                    <a:lnTo>
                      <a:pt x="456" y="423"/>
                    </a:lnTo>
                    <a:lnTo>
                      <a:pt x="478" y="410"/>
                    </a:lnTo>
                    <a:lnTo>
                      <a:pt x="499" y="395"/>
                    </a:lnTo>
                    <a:lnTo>
                      <a:pt x="518" y="378"/>
                    </a:lnTo>
                    <a:lnTo>
                      <a:pt x="535" y="360"/>
                    </a:lnTo>
                    <a:lnTo>
                      <a:pt x="549" y="342"/>
                    </a:lnTo>
                    <a:lnTo>
                      <a:pt x="562" y="321"/>
                    </a:lnTo>
                    <a:lnTo>
                      <a:pt x="572" y="300"/>
                    </a:lnTo>
                    <a:lnTo>
                      <a:pt x="579" y="278"/>
                    </a:lnTo>
                    <a:lnTo>
                      <a:pt x="583" y="255"/>
                    </a:lnTo>
                    <a:lnTo>
                      <a:pt x="585" y="231"/>
                    </a:lnTo>
                    <a:lnTo>
                      <a:pt x="583" y="207"/>
                    </a:lnTo>
                    <a:lnTo>
                      <a:pt x="579" y="185"/>
                    </a:lnTo>
                    <a:lnTo>
                      <a:pt x="572" y="162"/>
                    </a:lnTo>
                    <a:lnTo>
                      <a:pt x="562" y="141"/>
                    </a:lnTo>
                    <a:lnTo>
                      <a:pt x="549" y="120"/>
                    </a:lnTo>
                    <a:lnTo>
                      <a:pt x="535" y="102"/>
                    </a:lnTo>
                    <a:lnTo>
                      <a:pt x="518" y="84"/>
                    </a:lnTo>
                    <a:lnTo>
                      <a:pt x="499" y="67"/>
                    </a:lnTo>
                    <a:lnTo>
                      <a:pt x="478" y="52"/>
                    </a:lnTo>
                    <a:lnTo>
                      <a:pt x="456" y="39"/>
                    </a:lnTo>
                    <a:lnTo>
                      <a:pt x="431" y="28"/>
                    </a:lnTo>
                    <a:lnTo>
                      <a:pt x="406" y="19"/>
                    </a:lnTo>
                    <a:lnTo>
                      <a:pt x="379" y="11"/>
                    </a:lnTo>
                    <a:lnTo>
                      <a:pt x="351" y="5"/>
                    </a:lnTo>
                    <a:lnTo>
                      <a:pt x="322" y="1"/>
                    </a:lnTo>
                    <a:lnTo>
                      <a:pt x="292" y="0"/>
                    </a:lnTo>
                    <a:lnTo>
                      <a:pt x="262" y="1"/>
                    </a:lnTo>
                    <a:lnTo>
                      <a:pt x="233" y="5"/>
                    </a:lnTo>
                    <a:lnTo>
                      <a:pt x="206" y="11"/>
                    </a:lnTo>
                    <a:lnTo>
                      <a:pt x="178" y="19"/>
                    </a:lnTo>
                    <a:lnTo>
                      <a:pt x="153" y="28"/>
                    </a:lnTo>
                    <a:lnTo>
                      <a:pt x="129" y="39"/>
                    </a:lnTo>
                    <a:lnTo>
                      <a:pt x="107" y="52"/>
                    </a:lnTo>
                    <a:lnTo>
                      <a:pt x="86" y="67"/>
                    </a:lnTo>
                    <a:lnTo>
                      <a:pt x="67" y="84"/>
                    </a:lnTo>
                    <a:lnTo>
                      <a:pt x="49" y="102"/>
                    </a:lnTo>
                    <a:lnTo>
                      <a:pt x="35" y="120"/>
                    </a:lnTo>
                    <a:lnTo>
                      <a:pt x="23" y="141"/>
                    </a:lnTo>
                    <a:lnTo>
                      <a:pt x="12" y="162"/>
                    </a:lnTo>
                    <a:lnTo>
                      <a:pt x="5" y="185"/>
                    </a:lnTo>
                    <a:lnTo>
                      <a:pt x="1" y="207"/>
                    </a:lnTo>
                    <a:lnTo>
                      <a:pt x="0" y="231"/>
                    </a:lnTo>
                    <a:lnTo>
                      <a:pt x="1" y="255"/>
                    </a:lnTo>
                    <a:lnTo>
                      <a:pt x="5" y="278"/>
                    </a:lnTo>
                    <a:lnTo>
                      <a:pt x="12" y="300"/>
                    </a:lnTo>
                    <a:lnTo>
                      <a:pt x="23" y="321"/>
                    </a:lnTo>
                    <a:lnTo>
                      <a:pt x="35" y="342"/>
                    </a:lnTo>
                    <a:lnTo>
                      <a:pt x="49" y="360"/>
                    </a:lnTo>
                    <a:lnTo>
                      <a:pt x="67" y="378"/>
                    </a:lnTo>
                    <a:lnTo>
                      <a:pt x="86" y="395"/>
                    </a:lnTo>
                    <a:lnTo>
                      <a:pt x="107" y="410"/>
                    </a:lnTo>
                    <a:lnTo>
                      <a:pt x="129" y="423"/>
                    </a:lnTo>
                    <a:lnTo>
                      <a:pt x="153" y="435"/>
                    </a:lnTo>
                    <a:lnTo>
                      <a:pt x="178" y="444"/>
                    </a:lnTo>
                    <a:lnTo>
                      <a:pt x="206" y="452"/>
                    </a:lnTo>
                    <a:lnTo>
                      <a:pt x="233" y="458"/>
                    </a:lnTo>
                    <a:lnTo>
                      <a:pt x="262" y="461"/>
                    </a:lnTo>
                    <a:lnTo>
                      <a:pt x="292" y="463"/>
                    </a:lnTo>
                    <a:close/>
                  </a:path>
                </a:pathLst>
              </a:custGeom>
              <a:solidFill>
                <a:srgbClr val="B7D3B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" name="Freeform 15"/>
              <p:cNvSpPr/>
              <p:nvPr/>
            </p:nvSpPr>
            <p:spPr bwMode="auto">
              <a:xfrm>
                <a:off x="6103945" y="4586295"/>
                <a:ext cx="228600" cy="180975"/>
              </a:xfrm>
              <a:custGeom>
                <a:avLst/>
                <a:gdLst/>
                <a:ahLst/>
                <a:cxnLst>
                  <a:cxn ang="0">
                    <a:pos x="317" y="453"/>
                  </a:cxn>
                  <a:cxn ang="0">
                    <a:pos x="372" y="444"/>
                  </a:cxn>
                  <a:cxn ang="0">
                    <a:pos x="424" y="426"/>
                  </a:cxn>
                  <a:cxn ang="0">
                    <a:pos x="470" y="402"/>
                  </a:cxn>
                  <a:cxn ang="0">
                    <a:pos x="508" y="371"/>
                  </a:cxn>
                  <a:cxn ang="0">
                    <a:pos x="539" y="335"/>
                  </a:cxn>
                  <a:cxn ang="0">
                    <a:pos x="561" y="295"/>
                  </a:cxn>
                  <a:cxn ang="0">
                    <a:pos x="573" y="250"/>
                  </a:cxn>
                  <a:cxn ang="0">
                    <a:pos x="573" y="204"/>
                  </a:cxn>
                  <a:cxn ang="0">
                    <a:pos x="561" y="159"/>
                  </a:cxn>
                  <a:cxn ang="0">
                    <a:pos x="539" y="118"/>
                  </a:cxn>
                  <a:cxn ang="0">
                    <a:pos x="508" y="83"/>
                  </a:cxn>
                  <a:cxn ang="0">
                    <a:pos x="470" y="52"/>
                  </a:cxn>
                  <a:cxn ang="0">
                    <a:pos x="424" y="27"/>
                  </a:cxn>
                  <a:cxn ang="0">
                    <a:pos x="372" y="10"/>
                  </a:cxn>
                  <a:cxn ang="0">
                    <a:pos x="317" y="1"/>
                  </a:cxn>
                  <a:cxn ang="0">
                    <a:pos x="257" y="1"/>
                  </a:cxn>
                  <a:cxn ang="0">
                    <a:pos x="202" y="10"/>
                  </a:cxn>
                  <a:cxn ang="0">
                    <a:pos x="150" y="27"/>
                  </a:cxn>
                  <a:cxn ang="0">
                    <a:pos x="104" y="52"/>
                  </a:cxn>
                  <a:cxn ang="0">
                    <a:pos x="66" y="83"/>
                  </a:cxn>
                  <a:cxn ang="0">
                    <a:pos x="35" y="118"/>
                  </a:cxn>
                  <a:cxn ang="0">
                    <a:pos x="13" y="159"/>
                  </a:cxn>
                  <a:cxn ang="0">
                    <a:pos x="2" y="204"/>
                  </a:cxn>
                  <a:cxn ang="0">
                    <a:pos x="2" y="250"/>
                  </a:cxn>
                  <a:cxn ang="0">
                    <a:pos x="13" y="295"/>
                  </a:cxn>
                  <a:cxn ang="0">
                    <a:pos x="35" y="335"/>
                  </a:cxn>
                  <a:cxn ang="0">
                    <a:pos x="66" y="371"/>
                  </a:cxn>
                  <a:cxn ang="0">
                    <a:pos x="104" y="402"/>
                  </a:cxn>
                  <a:cxn ang="0">
                    <a:pos x="150" y="426"/>
                  </a:cxn>
                  <a:cxn ang="0">
                    <a:pos x="202" y="444"/>
                  </a:cxn>
                  <a:cxn ang="0">
                    <a:pos x="257" y="453"/>
                  </a:cxn>
                </a:cxnLst>
                <a:rect l="0" t="0" r="r" b="b"/>
                <a:pathLst>
                  <a:path w="574" h="453">
                    <a:moveTo>
                      <a:pt x="287" y="454"/>
                    </a:moveTo>
                    <a:lnTo>
                      <a:pt x="317" y="453"/>
                    </a:lnTo>
                    <a:lnTo>
                      <a:pt x="345" y="449"/>
                    </a:lnTo>
                    <a:lnTo>
                      <a:pt x="372" y="444"/>
                    </a:lnTo>
                    <a:lnTo>
                      <a:pt x="399" y="437"/>
                    </a:lnTo>
                    <a:lnTo>
                      <a:pt x="424" y="426"/>
                    </a:lnTo>
                    <a:lnTo>
                      <a:pt x="447" y="415"/>
                    </a:lnTo>
                    <a:lnTo>
                      <a:pt x="470" y="402"/>
                    </a:lnTo>
                    <a:lnTo>
                      <a:pt x="490" y="387"/>
                    </a:lnTo>
                    <a:lnTo>
                      <a:pt x="508" y="371"/>
                    </a:lnTo>
                    <a:lnTo>
                      <a:pt x="526" y="354"/>
                    </a:lnTo>
                    <a:lnTo>
                      <a:pt x="539" y="335"/>
                    </a:lnTo>
                    <a:lnTo>
                      <a:pt x="552" y="316"/>
                    </a:lnTo>
                    <a:lnTo>
                      <a:pt x="561" y="295"/>
                    </a:lnTo>
                    <a:lnTo>
                      <a:pt x="568" y="273"/>
                    </a:lnTo>
                    <a:lnTo>
                      <a:pt x="573" y="250"/>
                    </a:lnTo>
                    <a:lnTo>
                      <a:pt x="574" y="227"/>
                    </a:lnTo>
                    <a:lnTo>
                      <a:pt x="573" y="204"/>
                    </a:lnTo>
                    <a:lnTo>
                      <a:pt x="568" y="181"/>
                    </a:lnTo>
                    <a:lnTo>
                      <a:pt x="561" y="159"/>
                    </a:lnTo>
                    <a:lnTo>
                      <a:pt x="552" y="138"/>
                    </a:lnTo>
                    <a:lnTo>
                      <a:pt x="539" y="118"/>
                    </a:lnTo>
                    <a:lnTo>
                      <a:pt x="526" y="100"/>
                    </a:lnTo>
                    <a:lnTo>
                      <a:pt x="508" y="83"/>
                    </a:lnTo>
                    <a:lnTo>
                      <a:pt x="490" y="67"/>
                    </a:lnTo>
                    <a:lnTo>
                      <a:pt x="470" y="52"/>
                    </a:lnTo>
                    <a:lnTo>
                      <a:pt x="447" y="39"/>
                    </a:lnTo>
                    <a:lnTo>
                      <a:pt x="424" y="27"/>
                    </a:lnTo>
                    <a:lnTo>
                      <a:pt x="399" y="17"/>
                    </a:lnTo>
                    <a:lnTo>
                      <a:pt x="372" y="10"/>
                    </a:lnTo>
                    <a:lnTo>
                      <a:pt x="345" y="4"/>
                    </a:lnTo>
                    <a:lnTo>
                      <a:pt x="317" y="1"/>
                    </a:lnTo>
                    <a:lnTo>
                      <a:pt x="287" y="0"/>
                    </a:lnTo>
                    <a:lnTo>
                      <a:pt x="257" y="1"/>
                    </a:lnTo>
                    <a:lnTo>
                      <a:pt x="230" y="4"/>
                    </a:lnTo>
                    <a:lnTo>
                      <a:pt x="202" y="10"/>
                    </a:lnTo>
                    <a:lnTo>
                      <a:pt x="175" y="17"/>
                    </a:lnTo>
                    <a:lnTo>
                      <a:pt x="150" y="27"/>
                    </a:lnTo>
                    <a:lnTo>
                      <a:pt x="127" y="39"/>
                    </a:lnTo>
                    <a:lnTo>
                      <a:pt x="104" y="52"/>
                    </a:lnTo>
                    <a:lnTo>
                      <a:pt x="85" y="67"/>
                    </a:lnTo>
                    <a:lnTo>
                      <a:pt x="66" y="83"/>
                    </a:lnTo>
                    <a:lnTo>
                      <a:pt x="49" y="100"/>
                    </a:lnTo>
                    <a:lnTo>
                      <a:pt x="35" y="118"/>
                    </a:lnTo>
                    <a:lnTo>
                      <a:pt x="24" y="138"/>
                    </a:lnTo>
                    <a:lnTo>
                      <a:pt x="13" y="159"/>
                    </a:lnTo>
                    <a:lnTo>
                      <a:pt x="6" y="181"/>
                    </a:lnTo>
                    <a:lnTo>
                      <a:pt x="2" y="204"/>
                    </a:lnTo>
                    <a:lnTo>
                      <a:pt x="0" y="227"/>
                    </a:lnTo>
                    <a:lnTo>
                      <a:pt x="2" y="250"/>
                    </a:lnTo>
                    <a:lnTo>
                      <a:pt x="6" y="273"/>
                    </a:lnTo>
                    <a:lnTo>
                      <a:pt x="13" y="295"/>
                    </a:lnTo>
                    <a:lnTo>
                      <a:pt x="24" y="316"/>
                    </a:lnTo>
                    <a:lnTo>
                      <a:pt x="35" y="335"/>
                    </a:lnTo>
                    <a:lnTo>
                      <a:pt x="49" y="354"/>
                    </a:lnTo>
                    <a:lnTo>
                      <a:pt x="66" y="371"/>
                    </a:lnTo>
                    <a:lnTo>
                      <a:pt x="85" y="387"/>
                    </a:lnTo>
                    <a:lnTo>
                      <a:pt x="104" y="402"/>
                    </a:lnTo>
                    <a:lnTo>
                      <a:pt x="127" y="415"/>
                    </a:lnTo>
                    <a:lnTo>
                      <a:pt x="150" y="426"/>
                    </a:lnTo>
                    <a:lnTo>
                      <a:pt x="175" y="437"/>
                    </a:lnTo>
                    <a:lnTo>
                      <a:pt x="202" y="444"/>
                    </a:lnTo>
                    <a:lnTo>
                      <a:pt x="230" y="449"/>
                    </a:lnTo>
                    <a:lnTo>
                      <a:pt x="257" y="453"/>
                    </a:lnTo>
                    <a:lnTo>
                      <a:pt x="287" y="454"/>
                    </a:lnTo>
                    <a:close/>
                  </a:path>
                </a:pathLst>
              </a:custGeom>
              <a:solidFill>
                <a:srgbClr val="C1D8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Freeform 16"/>
              <p:cNvSpPr/>
              <p:nvPr/>
            </p:nvSpPr>
            <p:spPr bwMode="auto">
              <a:xfrm>
                <a:off x="6107120" y="4587882"/>
                <a:ext cx="223838" cy="177800"/>
              </a:xfrm>
              <a:custGeom>
                <a:avLst/>
                <a:gdLst/>
                <a:ahLst/>
                <a:cxnLst>
                  <a:cxn ang="0">
                    <a:pos x="311" y="445"/>
                  </a:cxn>
                  <a:cxn ang="0">
                    <a:pos x="366" y="436"/>
                  </a:cxn>
                  <a:cxn ang="0">
                    <a:pos x="417" y="420"/>
                  </a:cxn>
                  <a:cxn ang="0">
                    <a:pos x="462" y="396"/>
                  </a:cxn>
                  <a:cxn ang="0">
                    <a:pos x="500" y="365"/>
                  </a:cxn>
                  <a:cxn ang="0">
                    <a:pos x="530" y="329"/>
                  </a:cxn>
                  <a:cxn ang="0">
                    <a:pos x="552" y="290"/>
                  </a:cxn>
                  <a:cxn ang="0">
                    <a:pos x="563" y="246"/>
                  </a:cxn>
                  <a:cxn ang="0">
                    <a:pos x="563" y="200"/>
                  </a:cxn>
                  <a:cxn ang="0">
                    <a:pos x="552" y="156"/>
                  </a:cxn>
                  <a:cxn ang="0">
                    <a:pos x="530" y="117"/>
                  </a:cxn>
                  <a:cxn ang="0">
                    <a:pos x="500" y="81"/>
                  </a:cxn>
                  <a:cxn ang="0">
                    <a:pos x="462" y="51"/>
                  </a:cxn>
                  <a:cxn ang="0">
                    <a:pos x="417" y="27"/>
                  </a:cxn>
                  <a:cxn ang="0">
                    <a:pos x="366" y="11"/>
                  </a:cxn>
                  <a:cxn ang="0">
                    <a:pos x="311" y="2"/>
                  </a:cxn>
                  <a:cxn ang="0">
                    <a:pos x="253" y="2"/>
                  </a:cxn>
                  <a:cxn ang="0">
                    <a:pos x="198" y="11"/>
                  </a:cxn>
                  <a:cxn ang="0">
                    <a:pos x="147" y="27"/>
                  </a:cxn>
                  <a:cxn ang="0">
                    <a:pos x="103" y="51"/>
                  </a:cxn>
                  <a:cxn ang="0">
                    <a:pos x="65" y="81"/>
                  </a:cxn>
                  <a:cxn ang="0">
                    <a:pos x="35" y="117"/>
                  </a:cxn>
                  <a:cxn ang="0">
                    <a:pos x="13" y="156"/>
                  </a:cxn>
                  <a:cxn ang="0">
                    <a:pos x="1" y="200"/>
                  </a:cxn>
                  <a:cxn ang="0">
                    <a:pos x="1" y="246"/>
                  </a:cxn>
                  <a:cxn ang="0">
                    <a:pos x="13" y="290"/>
                  </a:cxn>
                  <a:cxn ang="0">
                    <a:pos x="35" y="329"/>
                  </a:cxn>
                  <a:cxn ang="0">
                    <a:pos x="65" y="365"/>
                  </a:cxn>
                  <a:cxn ang="0">
                    <a:pos x="103" y="396"/>
                  </a:cxn>
                  <a:cxn ang="0">
                    <a:pos x="147" y="420"/>
                  </a:cxn>
                  <a:cxn ang="0">
                    <a:pos x="198" y="436"/>
                  </a:cxn>
                  <a:cxn ang="0">
                    <a:pos x="253" y="445"/>
                  </a:cxn>
                </a:cxnLst>
                <a:rect l="0" t="0" r="r" b="b"/>
                <a:pathLst>
                  <a:path w="564" h="447">
                    <a:moveTo>
                      <a:pt x="282" y="447"/>
                    </a:moveTo>
                    <a:lnTo>
                      <a:pt x="311" y="445"/>
                    </a:lnTo>
                    <a:lnTo>
                      <a:pt x="339" y="442"/>
                    </a:lnTo>
                    <a:lnTo>
                      <a:pt x="366" y="436"/>
                    </a:lnTo>
                    <a:lnTo>
                      <a:pt x="392" y="429"/>
                    </a:lnTo>
                    <a:lnTo>
                      <a:pt x="417" y="420"/>
                    </a:lnTo>
                    <a:lnTo>
                      <a:pt x="440" y="408"/>
                    </a:lnTo>
                    <a:lnTo>
                      <a:pt x="462" y="396"/>
                    </a:lnTo>
                    <a:lnTo>
                      <a:pt x="481" y="381"/>
                    </a:lnTo>
                    <a:lnTo>
                      <a:pt x="500" y="365"/>
                    </a:lnTo>
                    <a:lnTo>
                      <a:pt x="516" y="347"/>
                    </a:lnTo>
                    <a:lnTo>
                      <a:pt x="530" y="329"/>
                    </a:lnTo>
                    <a:lnTo>
                      <a:pt x="542" y="309"/>
                    </a:lnTo>
                    <a:lnTo>
                      <a:pt x="552" y="290"/>
                    </a:lnTo>
                    <a:lnTo>
                      <a:pt x="559" y="268"/>
                    </a:lnTo>
                    <a:lnTo>
                      <a:pt x="563" y="246"/>
                    </a:lnTo>
                    <a:lnTo>
                      <a:pt x="564" y="223"/>
                    </a:lnTo>
                    <a:lnTo>
                      <a:pt x="563" y="200"/>
                    </a:lnTo>
                    <a:lnTo>
                      <a:pt x="559" y="178"/>
                    </a:lnTo>
                    <a:lnTo>
                      <a:pt x="552" y="156"/>
                    </a:lnTo>
                    <a:lnTo>
                      <a:pt x="542" y="136"/>
                    </a:lnTo>
                    <a:lnTo>
                      <a:pt x="530" y="117"/>
                    </a:lnTo>
                    <a:lnTo>
                      <a:pt x="516" y="98"/>
                    </a:lnTo>
                    <a:lnTo>
                      <a:pt x="500" y="81"/>
                    </a:lnTo>
                    <a:lnTo>
                      <a:pt x="481" y="65"/>
                    </a:lnTo>
                    <a:lnTo>
                      <a:pt x="462" y="51"/>
                    </a:lnTo>
                    <a:lnTo>
                      <a:pt x="440" y="38"/>
                    </a:lnTo>
                    <a:lnTo>
                      <a:pt x="417" y="27"/>
                    </a:lnTo>
                    <a:lnTo>
                      <a:pt x="392" y="18"/>
                    </a:lnTo>
                    <a:lnTo>
                      <a:pt x="366" y="11"/>
                    </a:lnTo>
                    <a:lnTo>
                      <a:pt x="339" y="5"/>
                    </a:lnTo>
                    <a:lnTo>
                      <a:pt x="311" y="2"/>
                    </a:lnTo>
                    <a:lnTo>
                      <a:pt x="282" y="0"/>
                    </a:lnTo>
                    <a:lnTo>
                      <a:pt x="253" y="2"/>
                    </a:lnTo>
                    <a:lnTo>
                      <a:pt x="226" y="5"/>
                    </a:lnTo>
                    <a:lnTo>
                      <a:pt x="198" y="11"/>
                    </a:lnTo>
                    <a:lnTo>
                      <a:pt x="173" y="18"/>
                    </a:lnTo>
                    <a:lnTo>
                      <a:pt x="147" y="27"/>
                    </a:lnTo>
                    <a:lnTo>
                      <a:pt x="124" y="38"/>
                    </a:lnTo>
                    <a:lnTo>
                      <a:pt x="103" y="51"/>
                    </a:lnTo>
                    <a:lnTo>
                      <a:pt x="83" y="65"/>
                    </a:lnTo>
                    <a:lnTo>
                      <a:pt x="65" y="81"/>
                    </a:lnTo>
                    <a:lnTo>
                      <a:pt x="48" y="98"/>
                    </a:lnTo>
                    <a:lnTo>
                      <a:pt x="35" y="117"/>
                    </a:lnTo>
                    <a:lnTo>
                      <a:pt x="22" y="136"/>
                    </a:lnTo>
                    <a:lnTo>
                      <a:pt x="13" y="156"/>
                    </a:lnTo>
                    <a:lnTo>
                      <a:pt x="6" y="178"/>
                    </a:lnTo>
                    <a:lnTo>
                      <a:pt x="1" y="200"/>
                    </a:lnTo>
                    <a:lnTo>
                      <a:pt x="0" y="223"/>
                    </a:lnTo>
                    <a:lnTo>
                      <a:pt x="1" y="246"/>
                    </a:lnTo>
                    <a:lnTo>
                      <a:pt x="6" y="268"/>
                    </a:lnTo>
                    <a:lnTo>
                      <a:pt x="13" y="290"/>
                    </a:lnTo>
                    <a:lnTo>
                      <a:pt x="22" y="309"/>
                    </a:lnTo>
                    <a:lnTo>
                      <a:pt x="35" y="329"/>
                    </a:lnTo>
                    <a:lnTo>
                      <a:pt x="48" y="347"/>
                    </a:lnTo>
                    <a:lnTo>
                      <a:pt x="65" y="365"/>
                    </a:lnTo>
                    <a:lnTo>
                      <a:pt x="83" y="381"/>
                    </a:lnTo>
                    <a:lnTo>
                      <a:pt x="103" y="396"/>
                    </a:lnTo>
                    <a:lnTo>
                      <a:pt x="124" y="408"/>
                    </a:lnTo>
                    <a:lnTo>
                      <a:pt x="147" y="420"/>
                    </a:lnTo>
                    <a:lnTo>
                      <a:pt x="173" y="429"/>
                    </a:lnTo>
                    <a:lnTo>
                      <a:pt x="198" y="436"/>
                    </a:lnTo>
                    <a:lnTo>
                      <a:pt x="226" y="442"/>
                    </a:lnTo>
                    <a:lnTo>
                      <a:pt x="253" y="445"/>
                    </a:lnTo>
                    <a:lnTo>
                      <a:pt x="282" y="447"/>
                    </a:lnTo>
                    <a:close/>
                  </a:path>
                </a:pathLst>
              </a:custGeom>
              <a:solidFill>
                <a:srgbClr val="C6DDC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Freeform 17"/>
              <p:cNvSpPr/>
              <p:nvPr/>
            </p:nvSpPr>
            <p:spPr bwMode="auto">
              <a:xfrm>
                <a:off x="6108708" y="4589470"/>
                <a:ext cx="219075" cy="174625"/>
              </a:xfrm>
              <a:custGeom>
                <a:avLst/>
                <a:gdLst/>
                <a:ahLst/>
                <a:cxnLst>
                  <a:cxn ang="0">
                    <a:pos x="305" y="437"/>
                  </a:cxn>
                  <a:cxn ang="0">
                    <a:pos x="359" y="428"/>
                  </a:cxn>
                  <a:cxn ang="0">
                    <a:pos x="409" y="411"/>
                  </a:cxn>
                  <a:cxn ang="0">
                    <a:pos x="452" y="388"/>
                  </a:cxn>
                  <a:cxn ang="0">
                    <a:pos x="489" y="358"/>
                  </a:cxn>
                  <a:cxn ang="0">
                    <a:pos x="519" y="324"/>
                  </a:cxn>
                  <a:cxn ang="0">
                    <a:pos x="540" y="285"/>
                  </a:cxn>
                  <a:cxn ang="0">
                    <a:pos x="551" y="241"/>
                  </a:cxn>
                  <a:cxn ang="0">
                    <a:pos x="551" y="197"/>
                  </a:cxn>
                  <a:cxn ang="0">
                    <a:pos x="540" y="153"/>
                  </a:cxn>
                  <a:cxn ang="0">
                    <a:pos x="519" y="114"/>
                  </a:cxn>
                  <a:cxn ang="0">
                    <a:pos x="489" y="79"/>
                  </a:cxn>
                  <a:cxn ang="0">
                    <a:pos x="452" y="49"/>
                  </a:cxn>
                  <a:cxn ang="0">
                    <a:pos x="409" y="26"/>
                  </a:cxn>
                  <a:cxn ang="0">
                    <a:pos x="359" y="10"/>
                  </a:cxn>
                  <a:cxn ang="0">
                    <a:pos x="305" y="1"/>
                  </a:cxn>
                  <a:cxn ang="0">
                    <a:pos x="247" y="1"/>
                  </a:cxn>
                  <a:cxn ang="0">
                    <a:pos x="193" y="10"/>
                  </a:cxn>
                  <a:cxn ang="0">
                    <a:pos x="144" y="26"/>
                  </a:cxn>
                  <a:cxn ang="0">
                    <a:pos x="100" y="49"/>
                  </a:cxn>
                  <a:cxn ang="0">
                    <a:pos x="63" y="79"/>
                  </a:cxn>
                  <a:cxn ang="0">
                    <a:pos x="33" y="114"/>
                  </a:cxn>
                  <a:cxn ang="0">
                    <a:pos x="13" y="153"/>
                  </a:cxn>
                  <a:cxn ang="0">
                    <a:pos x="1" y="197"/>
                  </a:cxn>
                  <a:cxn ang="0">
                    <a:pos x="1" y="241"/>
                  </a:cxn>
                  <a:cxn ang="0">
                    <a:pos x="13" y="285"/>
                  </a:cxn>
                  <a:cxn ang="0">
                    <a:pos x="33" y="324"/>
                  </a:cxn>
                  <a:cxn ang="0">
                    <a:pos x="63" y="358"/>
                  </a:cxn>
                  <a:cxn ang="0">
                    <a:pos x="100" y="388"/>
                  </a:cxn>
                  <a:cxn ang="0">
                    <a:pos x="144" y="411"/>
                  </a:cxn>
                  <a:cxn ang="0">
                    <a:pos x="193" y="428"/>
                  </a:cxn>
                  <a:cxn ang="0">
                    <a:pos x="247" y="437"/>
                  </a:cxn>
                </a:cxnLst>
                <a:rect l="0" t="0" r="r" b="b"/>
                <a:pathLst>
                  <a:path w="553" h="438">
                    <a:moveTo>
                      <a:pt x="276" y="438"/>
                    </a:moveTo>
                    <a:lnTo>
                      <a:pt x="305" y="437"/>
                    </a:lnTo>
                    <a:lnTo>
                      <a:pt x="331" y="433"/>
                    </a:lnTo>
                    <a:lnTo>
                      <a:pt x="359" y="428"/>
                    </a:lnTo>
                    <a:lnTo>
                      <a:pt x="384" y="421"/>
                    </a:lnTo>
                    <a:lnTo>
                      <a:pt x="409" y="411"/>
                    </a:lnTo>
                    <a:lnTo>
                      <a:pt x="430" y="401"/>
                    </a:lnTo>
                    <a:lnTo>
                      <a:pt x="452" y="388"/>
                    </a:lnTo>
                    <a:lnTo>
                      <a:pt x="472" y="373"/>
                    </a:lnTo>
                    <a:lnTo>
                      <a:pt x="489" y="358"/>
                    </a:lnTo>
                    <a:lnTo>
                      <a:pt x="505" y="341"/>
                    </a:lnTo>
                    <a:lnTo>
                      <a:pt x="519" y="324"/>
                    </a:lnTo>
                    <a:lnTo>
                      <a:pt x="531" y="304"/>
                    </a:lnTo>
                    <a:lnTo>
                      <a:pt x="540" y="285"/>
                    </a:lnTo>
                    <a:lnTo>
                      <a:pt x="547" y="263"/>
                    </a:lnTo>
                    <a:lnTo>
                      <a:pt x="551" y="241"/>
                    </a:lnTo>
                    <a:lnTo>
                      <a:pt x="553" y="219"/>
                    </a:lnTo>
                    <a:lnTo>
                      <a:pt x="551" y="197"/>
                    </a:lnTo>
                    <a:lnTo>
                      <a:pt x="547" y="175"/>
                    </a:lnTo>
                    <a:lnTo>
                      <a:pt x="540" y="153"/>
                    </a:lnTo>
                    <a:lnTo>
                      <a:pt x="531" y="134"/>
                    </a:lnTo>
                    <a:lnTo>
                      <a:pt x="519" y="114"/>
                    </a:lnTo>
                    <a:lnTo>
                      <a:pt x="505" y="97"/>
                    </a:lnTo>
                    <a:lnTo>
                      <a:pt x="489" y="79"/>
                    </a:lnTo>
                    <a:lnTo>
                      <a:pt x="472" y="64"/>
                    </a:lnTo>
                    <a:lnTo>
                      <a:pt x="452" y="49"/>
                    </a:lnTo>
                    <a:lnTo>
                      <a:pt x="430" y="37"/>
                    </a:lnTo>
                    <a:lnTo>
                      <a:pt x="409" y="26"/>
                    </a:lnTo>
                    <a:lnTo>
                      <a:pt x="384" y="17"/>
                    </a:lnTo>
                    <a:lnTo>
                      <a:pt x="359" y="10"/>
                    </a:lnTo>
                    <a:lnTo>
                      <a:pt x="331" y="4"/>
                    </a:lnTo>
                    <a:lnTo>
                      <a:pt x="305" y="1"/>
                    </a:lnTo>
                    <a:lnTo>
                      <a:pt x="276" y="0"/>
                    </a:lnTo>
                    <a:lnTo>
                      <a:pt x="247" y="1"/>
                    </a:lnTo>
                    <a:lnTo>
                      <a:pt x="221" y="4"/>
                    </a:lnTo>
                    <a:lnTo>
                      <a:pt x="193" y="10"/>
                    </a:lnTo>
                    <a:lnTo>
                      <a:pt x="168" y="17"/>
                    </a:lnTo>
                    <a:lnTo>
                      <a:pt x="144" y="26"/>
                    </a:lnTo>
                    <a:lnTo>
                      <a:pt x="122" y="37"/>
                    </a:lnTo>
                    <a:lnTo>
                      <a:pt x="100" y="49"/>
                    </a:lnTo>
                    <a:lnTo>
                      <a:pt x="80" y="64"/>
                    </a:lnTo>
                    <a:lnTo>
                      <a:pt x="63" y="79"/>
                    </a:lnTo>
                    <a:lnTo>
                      <a:pt x="47" y="97"/>
                    </a:lnTo>
                    <a:lnTo>
                      <a:pt x="33" y="114"/>
                    </a:lnTo>
                    <a:lnTo>
                      <a:pt x="22" y="134"/>
                    </a:lnTo>
                    <a:lnTo>
                      <a:pt x="13" y="153"/>
                    </a:lnTo>
                    <a:lnTo>
                      <a:pt x="6" y="175"/>
                    </a:lnTo>
                    <a:lnTo>
                      <a:pt x="1" y="197"/>
                    </a:lnTo>
                    <a:lnTo>
                      <a:pt x="0" y="219"/>
                    </a:lnTo>
                    <a:lnTo>
                      <a:pt x="1" y="241"/>
                    </a:lnTo>
                    <a:lnTo>
                      <a:pt x="6" y="263"/>
                    </a:lnTo>
                    <a:lnTo>
                      <a:pt x="13" y="285"/>
                    </a:lnTo>
                    <a:lnTo>
                      <a:pt x="22" y="304"/>
                    </a:lnTo>
                    <a:lnTo>
                      <a:pt x="33" y="324"/>
                    </a:lnTo>
                    <a:lnTo>
                      <a:pt x="47" y="341"/>
                    </a:lnTo>
                    <a:lnTo>
                      <a:pt x="63" y="358"/>
                    </a:lnTo>
                    <a:lnTo>
                      <a:pt x="80" y="373"/>
                    </a:lnTo>
                    <a:lnTo>
                      <a:pt x="100" y="388"/>
                    </a:lnTo>
                    <a:lnTo>
                      <a:pt x="122" y="401"/>
                    </a:lnTo>
                    <a:lnTo>
                      <a:pt x="144" y="411"/>
                    </a:lnTo>
                    <a:lnTo>
                      <a:pt x="168" y="421"/>
                    </a:lnTo>
                    <a:lnTo>
                      <a:pt x="193" y="428"/>
                    </a:lnTo>
                    <a:lnTo>
                      <a:pt x="221" y="433"/>
                    </a:lnTo>
                    <a:lnTo>
                      <a:pt x="247" y="437"/>
                    </a:lnTo>
                    <a:lnTo>
                      <a:pt x="276" y="438"/>
                    </a:lnTo>
                    <a:close/>
                  </a:path>
                </a:pathLst>
              </a:custGeom>
              <a:solidFill>
                <a:srgbClr val="CEE2C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" name="Freeform 18"/>
              <p:cNvSpPr/>
              <p:nvPr/>
            </p:nvSpPr>
            <p:spPr bwMode="auto">
              <a:xfrm>
                <a:off x="6110295" y="4591057"/>
                <a:ext cx="215900" cy="171450"/>
              </a:xfrm>
              <a:custGeom>
                <a:avLst/>
                <a:gdLst/>
                <a:ahLst/>
                <a:cxnLst>
                  <a:cxn ang="0">
                    <a:pos x="300" y="429"/>
                  </a:cxn>
                  <a:cxn ang="0">
                    <a:pos x="353" y="421"/>
                  </a:cxn>
                  <a:cxn ang="0">
                    <a:pos x="401" y="404"/>
                  </a:cxn>
                  <a:cxn ang="0">
                    <a:pos x="445" y="381"/>
                  </a:cxn>
                  <a:cxn ang="0">
                    <a:pos x="482" y="352"/>
                  </a:cxn>
                  <a:cxn ang="0">
                    <a:pos x="511" y="317"/>
                  </a:cxn>
                  <a:cxn ang="0">
                    <a:pos x="531" y="279"/>
                  </a:cxn>
                  <a:cxn ang="0">
                    <a:pos x="543" y="237"/>
                  </a:cxn>
                  <a:cxn ang="0">
                    <a:pos x="543" y="193"/>
                  </a:cxn>
                  <a:cxn ang="0">
                    <a:pos x="531" y="151"/>
                  </a:cxn>
                  <a:cxn ang="0">
                    <a:pos x="511" y="112"/>
                  </a:cxn>
                  <a:cxn ang="0">
                    <a:pos x="482" y="79"/>
                  </a:cxn>
                  <a:cxn ang="0">
                    <a:pos x="445" y="49"/>
                  </a:cxn>
                  <a:cxn ang="0">
                    <a:pos x="401" y="26"/>
                  </a:cxn>
                  <a:cxn ang="0">
                    <a:pos x="353" y="10"/>
                  </a:cxn>
                  <a:cxn ang="0">
                    <a:pos x="300" y="2"/>
                  </a:cxn>
                  <a:cxn ang="0">
                    <a:pos x="245" y="2"/>
                  </a:cxn>
                  <a:cxn ang="0">
                    <a:pos x="192" y="10"/>
                  </a:cxn>
                  <a:cxn ang="0">
                    <a:pos x="143" y="26"/>
                  </a:cxn>
                  <a:cxn ang="0">
                    <a:pos x="99" y="49"/>
                  </a:cxn>
                  <a:cxn ang="0">
                    <a:pos x="63" y="79"/>
                  </a:cxn>
                  <a:cxn ang="0">
                    <a:pos x="34" y="112"/>
                  </a:cxn>
                  <a:cxn ang="0">
                    <a:pos x="13" y="151"/>
                  </a:cxn>
                  <a:cxn ang="0">
                    <a:pos x="2" y="193"/>
                  </a:cxn>
                  <a:cxn ang="0">
                    <a:pos x="2" y="237"/>
                  </a:cxn>
                  <a:cxn ang="0">
                    <a:pos x="13" y="279"/>
                  </a:cxn>
                  <a:cxn ang="0">
                    <a:pos x="34" y="317"/>
                  </a:cxn>
                  <a:cxn ang="0">
                    <a:pos x="63" y="352"/>
                  </a:cxn>
                  <a:cxn ang="0">
                    <a:pos x="99" y="381"/>
                  </a:cxn>
                  <a:cxn ang="0">
                    <a:pos x="143" y="404"/>
                  </a:cxn>
                  <a:cxn ang="0">
                    <a:pos x="192" y="421"/>
                  </a:cxn>
                  <a:cxn ang="0">
                    <a:pos x="245" y="429"/>
                  </a:cxn>
                </a:cxnLst>
                <a:rect l="0" t="0" r="r" b="b"/>
                <a:pathLst>
                  <a:path w="544" h="430">
                    <a:moveTo>
                      <a:pt x="272" y="430"/>
                    </a:moveTo>
                    <a:lnTo>
                      <a:pt x="300" y="429"/>
                    </a:lnTo>
                    <a:lnTo>
                      <a:pt x="326" y="426"/>
                    </a:lnTo>
                    <a:lnTo>
                      <a:pt x="353" y="421"/>
                    </a:lnTo>
                    <a:lnTo>
                      <a:pt x="378" y="413"/>
                    </a:lnTo>
                    <a:lnTo>
                      <a:pt x="401" y="404"/>
                    </a:lnTo>
                    <a:lnTo>
                      <a:pt x="424" y="394"/>
                    </a:lnTo>
                    <a:lnTo>
                      <a:pt x="445" y="381"/>
                    </a:lnTo>
                    <a:lnTo>
                      <a:pt x="464" y="367"/>
                    </a:lnTo>
                    <a:lnTo>
                      <a:pt x="482" y="352"/>
                    </a:lnTo>
                    <a:lnTo>
                      <a:pt x="498" y="335"/>
                    </a:lnTo>
                    <a:lnTo>
                      <a:pt x="511" y="317"/>
                    </a:lnTo>
                    <a:lnTo>
                      <a:pt x="522" y="299"/>
                    </a:lnTo>
                    <a:lnTo>
                      <a:pt x="531" y="279"/>
                    </a:lnTo>
                    <a:lnTo>
                      <a:pt x="538" y="259"/>
                    </a:lnTo>
                    <a:lnTo>
                      <a:pt x="543" y="237"/>
                    </a:lnTo>
                    <a:lnTo>
                      <a:pt x="544" y="215"/>
                    </a:lnTo>
                    <a:lnTo>
                      <a:pt x="543" y="193"/>
                    </a:lnTo>
                    <a:lnTo>
                      <a:pt x="538" y="171"/>
                    </a:lnTo>
                    <a:lnTo>
                      <a:pt x="531" y="151"/>
                    </a:lnTo>
                    <a:lnTo>
                      <a:pt x="522" y="131"/>
                    </a:lnTo>
                    <a:lnTo>
                      <a:pt x="511" y="112"/>
                    </a:lnTo>
                    <a:lnTo>
                      <a:pt x="498" y="95"/>
                    </a:lnTo>
                    <a:lnTo>
                      <a:pt x="482" y="79"/>
                    </a:lnTo>
                    <a:lnTo>
                      <a:pt x="464" y="63"/>
                    </a:lnTo>
                    <a:lnTo>
                      <a:pt x="445" y="49"/>
                    </a:lnTo>
                    <a:lnTo>
                      <a:pt x="424" y="37"/>
                    </a:lnTo>
                    <a:lnTo>
                      <a:pt x="401" y="26"/>
                    </a:lnTo>
                    <a:lnTo>
                      <a:pt x="378" y="18"/>
                    </a:lnTo>
                    <a:lnTo>
                      <a:pt x="353" y="10"/>
                    </a:lnTo>
                    <a:lnTo>
                      <a:pt x="326" y="5"/>
                    </a:lnTo>
                    <a:lnTo>
                      <a:pt x="300" y="2"/>
                    </a:lnTo>
                    <a:lnTo>
                      <a:pt x="272" y="0"/>
                    </a:lnTo>
                    <a:lnTo>
                      <a:pt x="245" y="2"/>
                    </a:lnTo>
                    <a:lnTo>
                      <a:pt x="218" y="5"/>
                    </a:lnTo>
                    <a:lnTo>
                      <a:pt x="192" y="10"/>
                    </a:lnTo>
                    <a:lnTo>
                      <a:pt x="166" y="18"/>
                    </a:lnTo>
                    <a:lnTo>
                      <a:pt x="143" y="26"/>
                    </a:lnTo>
                    <a:lnTo>
                      <a:pt x="120" y="37"/>
                    </a:lnTo>
                    <a:lnTo>
                      <a:pt x="99" y="49"/>
                    </a:lnTo>
                    <a:lnTo>
                      <a:pt x="80" y="63"/>
                    </a:lnTo>
                    <a:lnTo>
                      <a:pt x="63" y="79"/>
                    </a:lnTo>
                    <a:lnTo>
                      <a:pt x="47" y="95"/>
                    </a:lnTo>
                    <a:lnTo>
                      <a:pt x="34" y="112"/>
                    </a:lnTo>
                    <a:lnTo>
                      <a:pt x="22" y="131"/>
                    </a:lnTo>
                    <a:lnTo>
                      <a:pt x="13" y="151"/>
                    </a:lnTo>
                    <a:lnTo>
                      <a:pt x="6" y="171"/>
                    </a:lnTo>
                    <a:lnTo>
                      <a:pt x="2" y="193"/>
                    </a:lnTo>
                    <a:lnTo>
                      <a:pt x="0" y="215"/>
                    </a:lnTo>
                    <a:lnTo>
                      <a:pt x="2" y="237"/>
                    </a:lnTo>
                    <a:lnTo>
                      <a:pt x="6" y="259"/>
                    </a:lnTo>
                    <a:lnTo>
                      <a:pt x="13" y="279"/>
                    </a:lnTo>
                    <a:lnTo>
                      <a:pt x="22" y="299"/>
                    </a:lnTo>
                    <a:lnTo>
                      <a:pt x="34" y="317"/>
                    </a:lnTo>
                    <a:lnTo>
                      <a:pt x="47" y="335"/>
                    </a:lnTo>
                    <a:lnTo>
                      <a:pt x="63" y="352"/>
                    </a:lnTo>
                    <a:lnTo>
                      <a:pt x="80" y="367"/>
                    </a:lnTo>
                    <a:lnTo>
                      <a:pt x="99" y="381"/>
                    </a:lnTo>
                    <a:lnTo>
                      <a:pt x="120" y="394"/>
                    </a:lnTo>
                    <a:lnTo>
                      <a:pt x="143" y="404"/>
                    </a:lnTo>
                    <a:lnTo>
                      <a:pt x="166" y="413"/>
                    </a:lnTo>
                    <a:lnTo>
                      <a:pt x="192" y="421"/>
                    </a:lnTo>
                    <a:lnTo>
                      <a:pt x="218" y="426"/>
                    </a:lnTo>
                    <a:lnTo>
                      <a:pt x="245" y="429"/>
                    </a:lnTo>
                    <a:lnTo>
                      <a:pt x="272" y="430"/>
                    </a:lnTo>
                    <a:close/>
                  </a:path>
                </a:pathLst>
              </a:custGeom>
              <a:solidFill>
                <a:srgbClr val="D3E5D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" name="Freeform 19"/>
              <p:cNvSpPr/>
              <p:nvPr/>
            </p:nvSpPr>
            <p:spPr bwMode="auto">
              <a:xfrm>
                <a:off x="6113470" y="4592645"/>
                <a:ext cx="211138" cy="168275"/>
              </a:xfrm>
              <a:custGeom>
                <a:avLst/>
                <a:gdLst/>
                <a:ahLst/>
                <a:cxnLst>
                  <a:cxn ang="0">
                    <a:pos x="294" y="421"/>
                  </a:cxn>
                  <a:cxn ang="0">
                    <a:pos x="346" y="413"/>
                  </a:cxn>
                  <a:cxn ang="0">
                    <a:pos x="393" y="396"/>
                  </a:cxn>
                  <a:cxn ang="0">
                    <a:pos x="435" y="373"/>
                  </a:cxn>
                  <a:cxn ang="0">
                    <a:pos x="471" y="345"/>
                  </a:cxn>
                  <a:cxn ang="0">
                    <a:pos x="500" y="311"/>
                  </a:cxn>
                  <a:cxn ang="0">
                    <a:pos x="521" y="273"/>
                  </a:cxn>
                  <a:cxn ang="0">
                    <a:pos x="531" y="233"/>
                  </a:cxn>
                  <a:cxn ang="0">
                    <a:pos x="531" y="189"/>
                  </a:cxn>
                  <a:cxn ang="0">
                    <a:pos x="521" y="149"/>
                  </a:cxn>
                  <a:cxn ang="0">
                    <a:pos x="500" y="111"/>
                  </a:cxn>
                  <a:cxn ang="0">
                    <a:pos x="471" y="77"/>
                  </a:cxn>
                  <a:cxn ang="0">
                    <a:pos x="435" y="48"/>
                  </a:cxn>
                  <a:cxn ang="0">
                    <a:pos x="393" y="25"/>
                  </a:cxn>
                  <a:cxn ang="0">
                    <a:pos x="346" y="9"/>
                  </a:cxn>
                  <a:cxn ang="0">
                    <a:pos x="294" y="1"/>
                  </a:cxn>
                  <a:cxn ang="0">
                    <a:pos x="239" y="1"/>
                  </a:cxn>
                  <a:cxn ang="0">
                    <a:pos x="187" y="9"/>
                  </a:cxn>
                  <a:cxn ang="0">
                    <a:pos x="140" y="25"/>
                  </a:cxn>
                  <a:cxn ang="0">
                    <a:pos x="97" y="48"/>
                  </a:cxn>
                  <a:cxn ang="0">
                    <a:pos x="61" y="77"/>
                  </a:cxn>
                  <a:cxn ang="0">
                    <a:pos x="32" y="111"/>
                  </a:cxn>
                  <a:cxn ang="0">
                    <a:pos x="12" y="149"/>
                  </a:cxn>
                  <a:cxn ang="0">
                    <a:pos x="1" y="189"/>
                  </a:cxn>
                  <a:cxn ang="0">
                    <a:pos x="1" y="233"/>
                  </a:cxn>
                  <a:cxn ang="0">
                    <a:pos x="12" y="273"/>
                  </a:cxn>
                  <a:cxn ang="0">
                    <a:pos x="32" y="311"/>
                  </a:cxn>
                  <a:cxn ang="0">
                    <a:pos x="61" y="345"/>
                  </a:cxn>
                  <a:cxn ang="0">
                    <a:pos x="97" y="373"/>
                  </a:cxn>
                  <a:cxn ang="0">
                    <a:pos x="140" y="396"/>
                  </a:cxn>
                  <a:cxn ang="0">
                    <a:pos x="187" y="413"/>
                  </a:cxn>
                  <a:cxn ang="0">
                    <a:pos x="239" y="421"/>
                  </a:cxn>
                </a:cxnLst>
                <a:rect l="0" t="0" r="r" b="b"/>
                <a:pathLst>
                  <a:path w="532" h="422">
                    <a:moveTo>
                      <a:pt x="266" y="422"/>
                    </a:moveTo>
                    <a:lnTo>
                      <a:pt x="294" y="421"/>
                    </a:lnTo>
                    <a:lnTo>
                      <a:pt x="320" y="417"/>
                    </a:lnTo>
                    <a:lnTo>
                      <a:pt x="346" y="413"/>
                    </a:lnTo>
                    <a:lnTo>
                      <a:pt x="370" y="406"/>
                    </a:lnTo>
                    <a:lnTo>
                      <a:pt x="393" y="396"/>
                    </a:lnTo>
                    <a:lnTo>
                      <a:pt x="415" y="386"/>
                    </a:lnTo>
                    <a:lnTo>
                      <a:pt x="435" y="373"/>
                    </a:lnTo>
                    <a:lnTo>
                      <a:pt x="455" y="360"/>
                    </a:lnTo>
                    <a:lnTo>
                      <a:pt x="471" y="345"/>
                    </a:lnTo>
                    <a:lnTo>
                      <a:pt x="487" y="328"/>
                    </a:lnTo>
                    <a:lnTo>
                      <a:pt x="500" y="311"/>
                    </a:lnTo>
                    <a:lnTo>
                      <a:pt x="511" y="293"/>
                    </a:lnTo>
                    <a:lnTo>
                      <a:pt x="521" y="273"/>
                    </a:lnTo>
                    <a:lnTo>
                      <a:pt x="526" y="254"/>
                    </a:lnTo>
                    <a:lnTo>
                      <a:pt x="531" y="233"/>
                    </a:lnTo>
                    <a:lnTo>
                      <a:pt x="532" y="211"/>
                    </a:lnTo>
                    <a:lnTo>
                      <a:pt x="531" y="189"/>
                    </a:lnTo>
                    <a:lnTo>
                      <a:pt x="526" y="168"/>
                    </a:lnTo>
                    <a:lnTo>
                      <a:pt x="521" y="149"/>
                    </a:lnTo>
                    <a:lnTo>
                      <a:pt x="511" y="129"/>
                    </a:lnTo>
                    <a:lnTo>
                      <a:pt x="500" y="111"/>
                    </a:lnTo>
                    <a:lnTo>
                      <a:pt x="487" y="93"/>
                    </a:lnTo>
                    <a:lnTo>
                      <a:pt x="471" y="77"/>
                    </a:lnTo>
                    <a:lnTo>
                      <a:pt x="455" y="62"/>
                    </a:lnTo>
                    <a:lnTo>
                      <a:pt x="435" y="48"/>
                    </a:lnTo>
                    <a:lnTo>
                      <a:pt x="415" y="36"/>
                    </a:lnTo>
                    <a:lnTo>
                      <a:pt x="393" y="25"/>
                    </a:lnTo>
                    <a:lnTo>
                      <a:pt x="370" y="16"/>
                    </a:lnTo>
                    <a:lnTo>
                      <a:pt x="346" y="9"/>
                    </a:lnTo>
                    <a:lnTo>
                      <a:pt x="320" y="5"/>
                    </a:lnTo>
                    <a:lnTo>
                      <a:pt x="294" y="1"/>
                    </a:lnTo>
                    <a:lnTo>
                      <a:pt x="266" y="0"/>
                    </a:lnTo>
                    <a:lnTo>
                      <a:pt x="239" y="1"/>
                    </a:lnTo>
                    <a:lnTo>
                      <a:pt x="212" y="5"/>
                    </a:lnTo>
                    <a:lnTo>
                      <a:pt x="187" y="9"/>
                    </a:lnTo>
                    <a:lnTo>
                      <a:pt x="163" y="16"/>
                    </a:lnTo>
                    <a:lnTo>
                      <a:pt x="140" y="25"/>
                    </a:lnTo>
                    <a:lnTo>
                      <a:pt x="118" y="36"/>
                    </a:lnTo>
                    <a:lnTo>
                      <a:pt x="97" y="48"/>
                    </a:lnTo>
                    <a:lnTo>
                      <a:pt x="79" y="62"/>
                    </a:lnTo>
                    <a:lnTo>
                      <a:pt x="61" y="77"/>
                    </a:lnTo>
                    <a:lnTo>
                      <a:pt x="45" y="93"/>
                    </a:lnTo>
                    <a:lnTo>
                      <a:pt x="32" y="111"/>
                    </a:lnTo>
                    <a:lnTo>
                      <a:pt x="21" y="129"/>
                    </a:lnTo>
                    <a:lnTo>
                      <a:pt x="12" y="149"/>
                    </a:lnTo>
                    <a:lnTo>
                      <a:pt x="6" y="168"/>
                    </a:lnTo>
                    <a:lnTo>
                      <a:pt x="1" y="189"/>
                    </a:lnTo>
                    <a:lnTo>
                      <a:pt x="0" y="211"/>
                    </a:lnTo>
                    <a:lnTo>
                      <a:pt x="1" y="233"/>
                    </a:lnTo>
                    <a:lnTo>
                      <a:pt x="6" y="254"/>
                    </a:lnTo>
                    <a:lnTo>
                      <a:pt x="12" y="273"/>
                    </a:lnTo>
                    <a:lnTo>
                      <a:pt x="21" y="293"/>
                    </a:lnTo>
                    <a:lnTo>
                      <a:pt x="32" y="311"/>
                    </a:lnTo>
                    <a:lnTo>
                      <a:pt x="45" y="328"/>
                    </a:lnTo>
                    <a:lnTo>
                      <a:pt x="61" y="345"/>
                    </a:lnTo>
                    <a:lnTo>
                      <a:pt x="79" y="360"/>
                    </a:lnTo>
                    <a:lnTo>
                      <a:pt x="97" y="373"/>
                    </a:lnTo>
                    <a:lnTo>
                      <a:pt x="118" y="386"/>
                    </a:lnTo>
                    <a:lnTo>
                      <a:pt x="140" y="396"/>
                    </a:lnTo>
                    <a:lnTo>
                      <a:pt x="163" y="406"/>
                    </a:lnTo>
                    <a:lnTo>
                      <a:pt x="187" y="413"/>
                    </a:lnTo>
                    <a:lnTo>
                      <a:pt x="212" y="417"/>
                    </a:lnTo>
                    <a:lnTo>
                      <a:pt x="239" y="421"/>
                    </a:lnTo>
                    <a:lnTo>
                      <a:pt x="266" y="422"/>
                    </a:lnTo>
                    <a:close/>
                  </a:path>
                </a:pathLst>
              </a:custGeom>
              <a:solidFill>
                <a:srgbClr val="DDEAD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" name="Freeform 20"/>
              <p:cNvSpPr/>
              <p:nvPr/>
            </p:nvSpPr>
            <p:spPr bwMode="auto">
              <a:xfrm>
                <a:off x="6115058" y="4594232"/>
                <a:ext cx="206375" cy="165100"/>
              </a:xfrm>
              <a:custGeom>
                <a:avLst/>
                <a:gdLst/>
                <a:ahLst/>
                <a:cxnLst>
                  <a:cxn ang="0">
                    <a:pos x="288" y="412"/>
                  </a:cxn>
                  <a:cxn ang="0">
                    <a:pos x="338" y="404"/>
                  </a:cxn>
                  <a:cxn ang="0">
                    <a:pos x="386" y="388"/>
                  </a:cxn>
                  <a:cxn ang="0">
                    <a:pos x="427" y="366"/>
                  </a:cxn>
                  <a:cxn ang="0">
                    <a:pos x="463" y="337"/>
                  </a:cxn>
                  <a:cxn ang="0">
                    <a:pos x="491" y="305"/>
                  </a:cxn>
                  <a:cxn ang="0">
                    <a:pos x="511" y="267"/>
                  </a:cxn>
                  <a:cxn ang="0">
                    <a:pos x="521" y="227"/>
                  </a:cxn>
                  <a:cxn ang="0">
                    <a:pos x="521" y="185"/>
                  </a:cxn>
                  <a:cxn ang="0">
                    <a:pos x="511" y="145"/>
                  </a:cxn>
                  <a:cxn ang="0">
                    <a:pos x="491" y="108"/>
                  </a:cxn>
                  <a:cxn ang="0">
                    <a:pos x="463" y="74"/>
                  </a:cxn>
                  <a:cxn ang="0">
                    <a:pos x="427" y="47"/>
                  </a:cxn>
                  <a:cxn ang="0">
                    <a:pos x="386" y="25"/>
                  </a:cxn>
                  <a:cxn ang="0">
                    <a:pos x="338" y="9"/>
                  </a:cxn>
                  <a:cxn ang="0">
                    <a:pos x="288" y="1"/>
                  </a:cxn>
                  <a:cxn ang="0">
                    <a:pos x="235" y="1"/>
                  </a:cxn>
                  <a:cxn ang="0">
                    <a:pos x="184" y="9"/>
                  </a:cxn>
                  <a:cxn ang="0">
                    <a:pos x="137" y="25"/>
                  </a:cxn>
                  <a:cxn ang="0">
                    <a:pos x="95" y="47"/>
                  </a:cxn>
                  <a:cxn ang="0">
                    <a:pos x="60" y="74"/>
                  </a:cxn>
                  <a:cxn ang="0">
                    <a:pos x="31" y="108"/>
                  </a:cxn>
                  <a:cxn ang="0">
                    <a:pos x="11" y="145"/>
                  </a:cxn>
                  <a:cxn ang="0">
                    <a:pos x="1" y="185"/>
                  </a:cxn>
                  <a:cxn ang="0">
                    <a:pos x="1" y="227"/>
                  </a:cxn>
                  <a:cxn ang="0">
                    <a:pos x="11" y="267"/>
                  </a:cxn>
                  <a:cxn ang="0">
                    <a:pos x="31" y="305"/>
                  </a:cxn>
                  <a:cxn ang="0">
                    <a:pos x="60" y="337"/>
                  </a:cxn>
                  <a:cxn ang="0">
                    <a:pos x="95" y="366"/>
                  </a:cxn>
                  <a:cxn ang="0">
                    <a:pos x="137" y="388"/>
                  </a:cxn>
                  <a:cxn ang="0">
                    <a:pos x="184" y="404"/>
                  </a:cxn>
                  <a:cxn ang="0">
                    <a:pos x="235" y="412"/>
                  </a:cxn>
                </a:cxnLst>
                <a:rect l="0" t="0" r="r" b="b"/>
                <a:pathLst>
                  <a:path w="523" h="412">
                    <a:moveTo>
                      <a:pt x="261" y="413"/>
                    </a:moveTo>
                    <a:lnTo>
                      <a:pt x="288" y="412"/>
                    </a:lnTo>
                    <a:lnTo>
                      <a:pt x="314" y="409"/>
                    </a:lnTo>
                    <a:lnTo>
                      <a:pt x="338" y="404"/>
                    </a:lnTo>
                    <a:lnTo>
                      <a:pt x="362" y="397"/>
                    </a:lnTo>
                    <a:lnTo>
                      <a:pt x="386" y="388"/>
                    </a:lnTo>
                    <a:lnTo>
                      <a:pt x="407" y="378"/>
                    </a:lnTo>
                    <a:lnTo>
                      <a:pt x="427" y="366"/>
                    </a:lnTo>
                    <a:lnTo>
                      <a:pt x="445" y="352"/>
                    </a:lnTo>
                    <a:lnTo>
                      <a:pt x="463" y="337"/>
                    </a:lnTo>
                    <a:lnTo>
                      <a:pt x="478" y="321"/>
                    </a:lnTo>
                    <a:lnTo>
                      <a:pt x="491" y="305"/>
                    </a:lnTo>
                    <a:lnTo>
                      <a:pt x="502" y="287"/>
                    </a:lnTo>
                    <a:lnTo>
                      <a:pt x="511" y="267"/>
                    </a:lnTo>
                    <a:lnTo>
                      <a:pt x="517" y="247"/>
                    </a:lnTo>
                    <a:lnTo>
                      <a:pt x="521" y="227"/>
                    </a:lnTo>
                    <a:lnTo>
                      <a:pt x="523" y="206"/>
                    </a:lnTo>
                    <a:lnTo>
                      <a:pt x="521" y="185"/>
                    </a:lnTo>
                    <a:lnTo>
                      <a:pt x="517" y="164"/>
                    </a:lnTo>
                    <a:lnTo>
                      <a:pt x="511" y="145"/>
                    </a:lnTo>
                    <a:lnTo>
                      <a:pt x="502" y="125"/>
                    </a:lnTo>
                    <a:lnTo>
                      <a:pt x="491" y="108"/>
                    </a:lnTo>
                    <a:lnTo>
                      <a:pt x="478" y="91"/>
                    </a:lnTo>
                    <a:lnTo>
                      <a:pt x="463" y="74"/>
                    </a:lnTo>
                    <a:lnTo>
                      <a:pt x="445" y="59"/>
                    </a:lnTo>
                    <a:lnTo>
                      <a:pt x="427" y="47"/>
                    </a:lnTo>
                    <a:lnTo>
                      <a:pt x="407" y="35"/>
                    </a:lnTo>
                    <a:lnTo>
                      <a:pt x="386" y="25"/>
                    </a:lnTo>
                    <a:lnTo>
                      <a:pt x="362" y="16"/>
                    </a:lnTo>
                    <a:lnTo>
                      <a:pt x="338" y="9"/>
                    </a:lnTo>
                    <a:lnTo>
                      <a:pt x="314" y="4"/>
                    </a:lnTo>
                    <a:lnTo>
                      <a:pt x="288" y="1"/>
                    </a:lnTo>
                    <a:lnTo>
                      <a:pt x="261" y="0"/>
                    </a:lnTo>
                    <a:lnTo>
                      <a:pt x="235" y="1"/>
                    </a:lnTo>
                    <a:lnTo>
                      <a:pt x="208" y="4"/>
                    </a:lnTo>
                    <a:lnTo>
                      <a:pt x="184" y="9"/>
                    </a:lnTo>
                    <a:lnTo>
                      <a:pt x="160" y="16"/>
                    </a:lnTo>
                    <a:lnTo>
                      <a:pt x="137" y="25"/>
                    </a:lnTo>
                    <a:lnTo>
                      <a:pt x="115" y="35"/>
                    </a:lnTo>
                    <a:lnTo>
                      <a:pt x="95" y="47"/>
                    </a:lnTo>
                    <a:lnTo>
                      <a:pt x="77" y="59"/>
                    </a:lnTo>
                    <a:lnTo>
                      <a:pt x="60" y="74"/>
                    </a:lnTo>
                    <a:lnTo>
                      <a:pt x="45" y="91"/>
                    </a:lnTo>
                    <a:lnTo>
                      <a:pt x="31" y="108"/>
                    </a:lnTo>
                    <a:lnTo>
                      <a:pt x="21" y="125"/>
                    </a:lnTo>
                    <a:lnTo>
                      <a:pt x="11" y="145"/>
                    </a:lnTo>
                    <a:lnTo>
                      <a:pt x="6" y="164"/>
                    </a:lnTo>
                    <a:lnTo>
                      <a:pt x="1" y="185"/>
                    </a:lnTo>
                    <a:lnTo>
                      <a:pt x="0" y="206"/>
                    </a:lnTo>
                    <a:lnTo>
                      <a:pt x="1" y="227"/>
                    </a:lnTo>
                    <a:lnTo>
                      <a:pt x="6" y="247"/>
                    </a:lnTo>
                    <a:lnTo>
                      <a:pt x="11" y="267"/>
                    </a:lnTo>
                    <a:lnTo>
                      <a:pt x="21" y="287"/>
                    </a:lnTo>
                    <a:lnTo>
                      <a:pt x="31" y="305"/>
                    </a:lnTo>
                    <a:lnTo>
                      <a:pt x="45" y="321"/>
                    </a:lnTo>
                    <a:lnTo>
                      <a:pt x="60" y="337"/>
                    </a:lnTo>
                    <a:lnTo>
                      <a:pt x="77" y="352"/>
                    </a:lnTo>
                    <a:lnTo>
                      <a:pt x="95" y="366"/>
                    </a:lnTo>
                    <a:lnTo>
                      <a:pt x="115" y="378"/>
                    </a:lnTo>
                    <a:lnTo>
                      <a:pt x="137" y="388"/>
                    </a:lnTo>
                    <a:lnTo>
                      <a:pt x="160" y="397"/>
                    </a:lnTo>
                    <a:lnTo>
                      <a:pt x="184" y="404"/>
                    </a:lnTo>
                    <a:lnTo>
                      <a:pt x="208" y="409"/>
                    </a:lnTo>
                    <a:lnTo>
                      <a:pt x="235" y="412"/>
                    </a:lnTo>
                    <a:lnTo>
                      <a:pt x="261" y="413"/>
                    </a:lnTo>
                    <a:close/>
                  </a:path>
                </a:pathLst>
              </a:custGeom>
              <a:solidFill>
                <a:srgbClr val="E2EDE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" name="Freeform 21"/>
              <p:cNvSpPr/>
              <p:nvPr/>
            </p:nvSpPr>
            <p:spPr bwMode="auto">
              <a:xfrm>
                <a:off x="6116645" y="4595820"/>
                <a:ext cx="203200" cy="161925"/>
              </a:xfrm>
              <a:custGeom>
                <a:avLst/>
                <a:gdLst/>
                <a:ahLst/>
                <a:cxnLst>
                  <a:cxn ang="0">
                    <a:pos x="282" y="405"/>
                  </a:cxn>
                  <a:cxn ang="0">
                    <a:pos x="331" y="397"/>
                  </a:cxn>
                  <a:cxn ang="0">
                    <a:pos x="377" y="382"/>
                  </a:cxn>
                  <a:cxn ang="0">
                    <a:pos x="418" y="360"/>
                  </a:cxn>
                  <a:cxn ang="0">
                    <a:pos x="452" y="332"/>
                  </a:cxn>
                  <a:cxn ang="0">
                    <a:pos x="480" y="300"/>
                  </a:cxn>
                  <a:cxn ang="0">
                    <a:pos x="499" y="263"/>
                  </a:cxn>
                  <a:cxn ang="0">
                    <a:pos x="510" y="224"/>
                  </a:cxn>
                  <a:cxn ang="0">
                    <a:pos x="510" y="182"/>
                  </a:cxn>
                  <a:cxn ang="0">
                    <a:pos x="499" y="143"/>
                  </a:cxn>
                  <a:cxn ang="0">
                    <a:pos x="480" y="106"/>
                  </a:cxn>
                  <a:cxn ang="0">
                    <a:pos x="452" y="74"/>
                  </a:cxn>
                  <a:cxn ang="0">
                    <a:pos x="418" y="46"/>
                  </a:cxn>
                  <a:cxn ang="0">
                    <a:pos x="377" y="24"/>
                  </a:cxn>
                  <a:cxn ang="0">
                    <a:pos x="331" y="9"/>
                  </a:cxn>
                  <a:cxn ang="0">
                    <a:pos x="282" y="1"/>
                  </a:cxn>
                  <a:cxn ang="0">
                    <a:pos x="229" y="1"/>
                  </a:cxn>
                  <a:cxn ang="0">
                    <a:pos x="179" y="9"/>
                  </a:cxn>
                  <a:cxn ang="0">
                    <a:pos x="133" y="24"/>
                  </a:cxn>
                  <a:cxn ang="0">
                    <a:pos x="93" y="46"/>
                  </a:cxn>
                  <a:cxn ang="0">
                    <a:pos x="58" y="74"/>
                  </a:cxn>
                  <a:cxn ang="0">
                    <a:pos x="31" y="106"/>
                  </a:cxn>
                  <a:cxn ang="0">
                    <a:pos x="11" y="143"/>
                  </a:cxn>
                  <a:cxn ang="0">
                    <a:pos x="1" y="182"/>
                  </a:cxn>
                  <a:cxn ang="0">
                    <a:pos x="1" y="224"/>
                  </a:cxn>
                  <a:cxn ang="0">
                    <a:pos x="11" y="263"/>
                  </a:cxn>
                  <a:cxn ang="0">
                    <a:pos x="31" y="300"/>
                  </a:cxn>
                  <a:cxn ang="0">
                    <a:pos x="58" y="332"/>
                  </a:cxn>
                  <a:cxn ang="0">
                    <a:pos x="93" y="360"/>
                  </a:cxn>
                  <a:cxn ang="0">
                    <a:pos x="133" y="382"/>
                  </a:cxn>
                  <a:cxn ang="0">
                    <a:pos x="179" y="397"/>
                  </a:cxn>
                  <a:cxn ang="0">
                    <a:pos x="229" y="405"/>
                  </a:cxn>
                </a:cxnLst>
                <a:rect l="0" t="0" r="r" b="b"/>
                <a:pathLst>
                  <a:path w="511" h="406">
                    <a:moveTo>
                      <a:pt x="255" y="406"/>
                    </a:moveTo>
                    <a:lnTo>
                      <a:pt x="282" y="405"/>
                    </a:lnTo>
                    <a:lnTo>
                      <a:pt x="307" y="401"/>
                    </a:lnTo>
                    <a:lnTo>
                      <a:pt x="331" y="397"/>
                    </a:lnTo>
                    <a:lnTo>
                      <a:pt x="355" y="390"/>
                    </a:lnTo>
                    <a:lnTo>
                      <a:pt x="377" y="382"/>
                    </a:lnTo>
                    <a:lnTo>
                      <a:pt x="398" y="371"/>
                    </a:lnTo>
                    <a:lnTo>
                      <a:pt x="418" y="360"/>
                    </a:lnTo>
                    <a:lnTo>
                      <a:pt x="436" y="346"/>
                    </a:lnTo>
                    <a:lnTo>
                      <a:pt x="452" y="332"/>
                    </a:lnTo>
                    <a:lnTo>
                      <a:pt x="467" y="316"/>
                    </a:lnTo>
                    <a:lnTo>
                      <a:pt x="480" y="300"/>
                    </a:lnTo>
                    <a:lnTo>
                      <a:pt x="491" y="281"/>
                    </a:lnTo>
                    <a:lnTo>
                      <a:pt x="499" y="263"/>
                    </a:lnTo>
                    <a:lnTo>
                      <a:pt x="506" y="243"/>
                    </a:lnTo>
                    <a:lnTo>
                      <a:pt x="510" y="224"/>
                    </a:lnTo>
                    <a:lnTo>
                      <a:pt x="511" y="203"/>
                    </a:lnTo>
                    <a:lnTo>
                      <a:pt x="510" y="182"/>
                    </a:lnTo>
                    <a:lnTo>
                      <a:pt x="506" y="163"/>
                    </a:lnTo>
                    <a:lnTo>
                      <a:pt x="499" y="143"/>
                    </a:lnTo>
                    <a:lnTo>
                      <a:pt x="491" y="124"/>
                    </a:lnTo>
                    <a:lnTo>
                      <a:pt x="480" y="106"/>
                    </a:lnTo>
                    <a:lnTo>
                      <a:pt x="467" y="90"/>
                    </a:lnTo>
                    <a:lnTo>
                      <a:pt x="452" y="74"/>
                    </a:lnTo>
                    <a:lnTo>
                      <a:pt x="436" y="60"/>
                    </a:lnTo>
                    <a:lnTo>
                      <a:pt x="418" y="46"/>
                    </a:lnTo>
                    <a:lnTo>
                      <a:pt x="398" y="35"/>
                    </a:lnTo>
                    <a:lnTo>
                      <a:pt x="377" y="24"/>
                    </a:lnTo>
                    <a:lnTo>
                      <a:pt x="355" y="16"/>
                    </a:lnTo>
                    <a:lnTo>
                      <a:pt x="331" y="9"/>
                    </a:lnTo>
                    <a:lnTo>
                      <a:pt x="307" y="5"/>
                    </a:lnTo>
                    <a:lnTo>
                      <a:pt x="282" y="1"/>
                    </a:lnTo>
                    <a:lnTo>
                      <a:pt x="255" y="0"/>
                    </a:lnTo>
                    <a:lnTo>
                      <a:pt x="229" y="1"/>
                    </a:lnTo>
                    <a:lnTo>
                      <a:pt x="203" y="5"/>
                    </a:lnTo>
                    <a:lnTo>
                      <a:pt x="179" y="9"/>
                    </a:lnTo>
                    <a:lnTo>
                      <a:pt x="155" y="16"/>
                    </a:lnTo>
                    <a:lnTo>
                      <a:pt x="133" y="24"/>
                    </a:lnTo>
                    <a:lnTo>
                      <a:pt x="112" y="35"/>
                    </a:lnTo>
                    <a:lnTo>
                      <a:pt x="93" y="46"/>
                    </a:lnTo>
                    <a:lnTo>
                      <a:pt x="74" y="60"/>
                    </a:lnTo>
                    <a:lnTo>
                      <a:pt x="58" y="74"/>
                    </a:lnTo>
                    <a:lnTo>
                      <a:pt x="43" y="90"/>
                    </a:lnTo>
                    <a:lnTo>
                      <a:pt x="31" y="106"/>
                    </a:lnTo>
                    <a:lnTo>
                      <a:pt x="19" y="124"/>
                    </a:lnTo>
                    <a:lnTo>
                      <a:pt x="11" y="143"/>
                    </a:lnTo>
                    <a:lnTo>
                      <a:pt x="4" y="163"/>
                    </a:lnTo>
                    <a:lnTo>
                      <a:pt x="1" y="182"/>
                    </a:lnTo>
                    <a:lnTo>
                      <a:pt x="0" y="203"/>
                    </a:lnTo>
                    <a:lnTo>
                      <a:pt x="1" y="224"/>
                    </a:lnTo>
                    <a:lnTo>
                      <a:pt x="4" y="243"/>
                    </a:lnTo>
                    <a:lnTo>
                      <a:pt x="11" y="263"/>
                    </a:lnTo>
                    <a:lnTo>
                      <a:pt x="19" y="281"/>
                    </a:lnTo>
                    <a:lnTo>
                      <a:pt x="31" y="300"/>
                    </a:lnTo>
                    <a:lnTo>
                      <a:pt x="43" y="316"/>
                    </a:lnTo>
                    <a:lnTo>
                      <a:pt x="58" y="332"/>
                    </a:lnTo>
                    <a:lnTo>
                      <a:pt x="74" y="346"/>
                    </a:lnTo>
                    <a:lnTo>
                      <a:pt x="93" y="360"/>
                    </a:lnTo>
                    <a:lnTo>
                      <a:pt x="112" y="371"/>
                    </a:lnTo>
                    <a:lnTo>
                      <a:pt x="133" y="382"/>
                    </a:lnTo>
                    <a:lnTo>
                      <a:pt x="155" y="390"/>
                    </a:lnTo>
                    <a:lnTo>
                      <a:pt x="179" y="397"/>
                    </a:lnTo>
                    <a:lnTo>
                      <a:pt x="203" y="401"/>
                    </a:lnTo>
                    <a:lnTo>
                      <a:pt x="229" y="405"/>
                    </a:lnTo>
                    <a:lnTo>
                      <a:pt x="255" y="406"/>
                    </a:lnTo>
                    <a:close/>
                  </a:path>
                </a:pathLst>
              </a:custGeom>
              <a:solidFill>
                <a:srgbClr val="EAF2E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" name="Freeform 22"/>
              <p:cNvSpPr/>
              <p:nvPr/>
            </p:nvSpPr>
            <p:spPr bwMode="auto">
              <a:xfrm>
                <a:off x="6118233" y="4597407"/>
                <a:ext cx="200025" cy="158750"/>
              </a:xfrm>
              <a:custGeom>
                <a:avLst/>
                <a:gdLst/>
                <a:ahLst/>
                <a:cxnLst>
                  <a:cxn ang="0">
                    <a:pos x="277" y="396"/>
                  </a:cxn>
                  <a:cxn ang="0">
                    <a:pos x="326" y="388"/>
                  </a:cxn>
                  <a:cxn ang="0">
                    <a:pos x="371" y="373"/>
                  </a:cxn>
                  <a:cxn ang="0">
                    <a:pos x="411" y="351"/>
                  </a:cxn>
                  <a:cxn ang="0">
                    <a:pos x="445" y="325"/>
                  </a:cxn>
                  <a:cxn ang="0">
                    <a:pos x="472" y="292"/>
                  </a:cxn>
                  <a:cxn ang="0">
                    <a:pos x="491" y="257"/>
                  </a:cxn>
                  <a:cxn ang="0">
                    <a:pos x="501" y="219"/>
                  </a:cxn>
                  <a:cxn ang="0">
                    <a:pos x="501" y="177"/>
                  </a:cxn>
                  <a:cxn ang="0">
                    <a:pos x="491" y="139"/>
                  </a:cxn>
                  <a:cxn ang="0">
                    <a:pos x="472" y="103"/>
                  </a:cxn>
                  <a:cxn ang="0">
                    <a:pos x="445" y="72"/>
                  </a:cxn>
                  <a:cxn ang="0">
                    <a:pos x="411" y="45"/>
                  </a:cxn>
                  <a:cxn ang="0">
                    <a:pos x="371" y="24"/>
                  </a:cxn>
                  <a:cxn ang="0">
                    <a:pos x="326" y="9"/>
                  </a:cxn>
                  <a:cxn ang="0">
                    <a:pos x="277" y="1"/>
                  </a:cxn>
                  <a:cxn ang="0">
                    <a:pos x="226" y="1"/>
                  </a:cxn>
                  <a:cxn ang="0">
                    <a:pos x="176" y="9"/>
                  </a:cxn>
                  <a:cxn ang="0">
                    <a:pos x="131" y="24"/>
                  </a:cxn>
                  <a:cxn ang="0">
                    <a:pos x="91" y="45"/>
                  </a:cxn>
                  <a:cxn ang="0">
                    <a:pos x="58" y="72"/>
                  </a:cxn>
                  <a:cxn ang="0">
                    <a:pos x="30" y="103"/>
                  </a:cxn>
                  <a:cxn ang="0">
                    <a:pos x="12" y="139"/>
                  </a:cxn>
                  <a:cxn ang="0">
                    <a:pos x="1" y="177"/>
                  </a:cxn>
                  <a:cxn ang="0">
                    <a:pos x="1" y="219"/>
                  </a:cxn>
                  <a:cxn ang="0">
                    <a:pos x="12" y="257"/>
                  </a:cxn>
                  <a:cxn ang="0">
                    <a:pos x="30" y="292"/>
                  </a:cxn>
                  <a:cxn ang="0">
                    <a:pos x="58" y="325"/>
                  </a:cxn>
                  <a:cxn ang="0">
                    <a:pos x="91" y="351"/>
                  </a:cxn>
                  <a:cxn ang="0">
                    <a:pos x="131" y="373"/>
                  </a:cxn>
                  <a:cxn ang="0">
                    <a:pos x="176" y="388"/>
                  </a:cxn>
                  <a:cxn ang="0">
                    <a:pos x="226" y="396"/>
                  </a:cxn>
                </a:cxnLst>
                <a:rect l="0" t="0" r="r" b="b"/>
                <a:pathLst>
                  <a:path w="502" h="397">
                    <a:moveTo>
                      <a:pt x="251" y="397"/>
                    </a:moveTo>
                    <a:lnTo>
                      <a:pt x="277" y="396"/>
                    </a:lnTo>
                    <a:lnTo>
                      <a:pt x="302" y="393"/>
                    </a:lnTo>
                    <a:lnTo>
                      <a:pt x="326" y="388"/>
                    </a:lnTo>
                    <a:lnTo>
                      <a:pt x="349" y="381"/>
                    </a:lnTo>
                    <a:lnTo>
                      <a:pt x="371" y="373"/>
                    </a:lnTo>
                    <a:lnTo>
                      <a:pt x="392" y="363"/>
                    </a:lnTo>
                    <a:lnTo>
                      <a:pt x="411" y="351"/>
                    </a:lnTo>
                    <a:lnTo>
                      <a:pt x="428" y="339"/>
                    </a:lnTo>
                    <a:lnTo>
                      <a:pt x="445" y="325"/>
                    </a:lnTo>
                    <a:lnTo>
                      <a:pt x="460" y="309"/>
                    </a:lnTo>
                    <a:lnTo>
                      <a:pt x="472" y="292"/>
                    </a:lnTo>
                    <a:lnTo>
                      <a:pt x="483" y="275"/>
                    </a:lnTo>
                    <a:lnTo>
                      <a:pt x="491" y="257"/>
                    </a:lnTo>
                    <a:lnTo>
                      <a:pt x="498" y="238"/>
                    </a:lnTo>
                    <a:lnTo>
                      <a:pt x="501" y="219"/>
                    </a:lnTo>
                    <a:lnTo>
                      <a:pt x="502" y="198"/>
                    </a:lnTo>
                    <a:lnTo>
                      <a:pt x="501" y="177"/>
                    </a:lnTo>
                    <a:lnTo>
                      <a:pt x="498" y="158"/>
                    </a:lnTo>
                    <a:lnTo>
                      <a:pt x="491" y="139"/>
                    </a:lnTo>
                    <a:lnTo>
                      <a:pt x="483" y="121"/>
                    </a:lnTo>
                    <a:lnTo>
                      <a:pt x="472" y="103"/>
                    </a:lnTo>
                    <a:lnTo>
                      <a:pt x="460" y="87"/>
                    </a:lnTo>
                    <a:lnTo>
                      <a:pt x="445" y="72"/>
                    </a:lnTo>
                    <a:lnTo>
                      <a:pt x="428" y="57"/>
                    </a:lnTo>
                    <a:lnTo>
                      <a:pt x="411" y="45"/>
                    </a:lnTo>
                    <a:lnTo>
                      <a:pt x="392" y="33"/>
                    </a:lnTo>
                    <a:lnTo>
                      <a:pt x="371" y="24"/>
                    </a:lnTo>
                    <a:lnTo>
                      <a:pt x="349" y="16"/>
                    </a:lnTo>
                    <a:lnTo>
                      <a:pt x="326" y="9"/>
                    </a:lnTo>
                    <a:lnTo>
                      <a:pt x="302" y="3"/>
                    </a:lnTo>
                    <a:lnTo>
                      <a:pt x="277" y="1"/>
                    </a:lnTo>
                    <a:lnTo>
                      <a:pt x="251" y="0"/>
                    </a:lnTo>
                    <a:lnTo>
                      <a:pt x="226" y="1"/>
                    </a:lnTo>
                    <a:lnTo>
                      <a:pt x="201" y="3"/>
                    </a:lnTo>
                    <a:lnTo>
                      <a:pt x="176" y="9"/>
                    </a:lnTo>
                    <a:lnTo>
                      <a:pt x="153" y="16"/>
                    </a:lnTo>
                    <a:lnTo>
                      <a:pt x="131" y="24"/>
                    </a:lnTo>
                    <a:lnTo>
                      <a:pt x="111" y="33"/>
                    </a:lnTo>
                    <a:lnTo>
                      <a:pt x="91" y="45"/>
                    </a:lnTo>
                    <a:lnTo>
                      <a:pt x="74" y="57"/>
                    </a:lnTo>
                    <a:lnTo>
                      <a:pt x="58" y="72"/>
                    </a:lnTo>
                    <a:lnTo>
                      <a:pt x="43" y="87"/>
                    </a:lnTo>
                    <a:lnTo>
                      <a:pt x="30" y="103"/>
                    </a:lnTo>
                    <a:lnTo>
                      <a:pt x="20" y="121"/>
                    </a:lnTo>
                    <a:lnTo>
                      <a:pt x="12" y="139"/>
                    </a:lnTo>
                    <a:lnTo>
                      <a:pt x="5" y="158"/>
                    </a:lnTo>
                    <a:lnTo>
                      <a:pt x="1" y="177"/>
                    </a:lnTo>
                    <a:lnTo>
                      <a:pt x="0" y="198"/>
                    </a:lnTo>
                    <a:lnTo>
                      <a:pt x="1" y="219"/>
                    </a:lnTo>
                    <a:lnTo>
                      <a:pt x="5" y="238"/>
                    </a:lnTo>
                    <a:lnTo>
                      <a:pt x="12" y="257"/>
                    </a:lnTo>
                    <a:lnTo>
                      <a:pt x="20" y="275"/>
                    </a:lnTo>
                    <a:lnTo>
                      <a:pt x="30" y="292"/>
                    </a:lnTo>
                    <a:lnTo>
                      <a:pt x="43" y="309"/>
                    </a:lnTo>
                    <a:lnTo>
                      <a:pt x="58" y="325"/>
                    </a:lnTo>
                    <a:lnTo>
                      <a:pt x="74" y="339"/>
                    </a:lnTo>
                    <a:lnTo>
                      <a:pt x="91" y="351"/>
                    </a:lnTo>
                    <a:lnTo>
                      <a:pt x="111" y="363"/>
                    </a:lnTo>
                    <a:lnTo>
                      <a:pt x="131" y="373"/>
                    </a:lnTo>
                    <a:lnTo>
                      <a:pt x="153" y="381"/>
                    </a:lnTo>
                    <a:lnTo>
                      <a:pt x="176" y="388"/>
                    </a:lnTo>
                    <a:lnTo>
                      <a:pt x="201" y="393"/>
                    </a:lnTo>
                    <a:lnTo>
                      <a:pt x="226" y="396"/>
                    </a:lnTo>
                    <a:lnTo>
                      <a:pt x="251" y="397"/>
                    </a:lnTo>
                    <a:close/>
                  </a:path>
                </a:pathLst>
              </a:custGeom>
              <a:solidFill>
                <a:srgbClr val="EFF7E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" name="Freeform 23"/>
              <p:cNvSpPr/>
              <p:nvPr/>
            </p:nvSpPr>
            <p:spPr bwMode="auto">
              <a:xfrm>
                <a:off x="6119820" y="4598995"/>
                <a:ext cx="195263" cy="155575"/>
              </a:xfrm>
              <a:custGeom>
                <a:avLst/>
                <a:gdLst/>
                <a:ahLst/>
                <a:cxnLst>
                  <a:cxn ang="0">
                    <a:pos x="272" y="389"/>
                  </a:cxn>
                  <a:cxn ang="0">
                    <a:pos x="319" y="380"/>
                  </a:cxn>
                  <a:cxn ang="0">
                    <a:pos x="364" y="367"/>
                  </a:cxn>
                  <a:cxn ang="0">
                    <a:pos x="403" y="345"/>
                  </a:cxn>
                  <a:cxn ang="0">
                    <a:pos x="435" y="318"/>
                  </a:cxn>
                  <a:cxn ang="0">
                    <a:pos x="461" y="287"/>
                  </a:cxn>
                  <a:cxn ang="0">
                    <a:pos x="480" y="253"/>
                  </a:cxn>
                  <a:cxn ang="0">
                    <a:pos x="490" y="214"/>
                  </a:cxn>
                  <a:cxn ang="0">
                    <a:pos x="490" y="175"/>
                  </a:cxn>
                  <a:cxn ang="0">
                    <a:pos x="480" y="137"/>
                  </a:cxn>
                  <a:cxn ang="0">
                    <a:pos x="461" y="103"/>
                  </a:cxn>
                  <a:cxn ang="0">
                    <a:pos x="435" y="72"/>
                  </a:cxn>
                  <a:cxn ang="0">
                    <a:pos x="403" y="45"/>
                  </a:cxn>
                  <a:cxn ang="0">
                    <a:pos x="364" y="23"/>
                  </a:cxn>
                  <a:cxn ang="0">
                    <a:pos x="319" y="9"/>
                  </a:cxn>
                  <a:cxn ang="0">
                    <a:pos x="272" y="1"/>
                  </a:cxn>
                  <a:cxn ang="0">
                    <a:pos x="221" y="1"/>
                  </a:cxn>
                  <a:cxn ang="0">
                    <a:pos x="172" y="9"/>
                  </a:cxn>
                  <a:cxn ang="0">
                    <a:pos x="129" y="23"/>
                  </a:cxn>
                  <a:cxn ang="0">
                    <a:pos x="90" y="45"/>
                  </a:cxn>
                  <a:cxn ang="0">
                    <a:pos x="56" y="72"/>
                  </a:cxn>
                  <a:cxn ang="0">
                    <a:pos x="30" y="103"/>
                  </a:cxn>
                  <a:cxn ang="0">
                    <a:pos x="11" y="137"/>
                  </a:cxn>
                  <a:cxn ang="0">
                    <a:pos x="1" y="175"/>
                  </a:cxn>
                  <a:cxn ang="0">
                    <a:pos x="1" y="214"/>
                  </a:cxn>
                  <a:cxn ang="0">
                    <a:pos x="11" y="253"/>
                  </a:cxn>
                  <a:cxn ang="0">
                    <a:pos x="30" y="287"/>
                  </a:cxn>
                  <a:cxn ang="0">
                    <a:pos x="56" y="318"/>
                  </a:cxn>
                  <a:cxn ang="0">
                    <a:pos x="90" y="345"/>
                  </a:cxn>
                  <a:cxn ang="0">
                    <a:pos x="129" y="367"/>
                  </a:cxn>
                  <a:cxn ang="0">
                    <a:pos x="172" y="380"/>
                  </a:cxn>
                  <a:cxn ang="0">
                    <a:pos x="221" y="389"/>
                  </a:cxn>
                </a:cxnLst>
                <a:rect l="0" t="0" r="r" b="b"/>
                <a:pathLst>
                  <a:path w="491" h="390">
                    <a:moveTo>
                      <a:pt x="246" y="390"/>
                    </a:moveTo>
                    <a:lnTo>
                      <a:pt x="272" y="389"/>
                    </a:lnTo>
                    <a:lnTo>
                      <a:pt x="296" y="386"/>
                    </a:lnTo>
                    <a:lnTo>
                      <a:pt x="319" y="380"/>
                    </a:lnTo>
                    <a:lnTo>
                      <a:pt x="342" y="375"/>
                    </a:lnTo>
                    <a:lnTo>
                      <a:pt x="364" y="367"/>
                    </a:lnTo>
                    <a:lnTo>
                      <a:pt x="383" y="356"/>
                    </a:lnTo>
                    <a:lnTo>
                      <a:pt x="403" y="345"/>
                    </a:lnTo>
                    <a:lnTo>
                      <a:pt x="420" y="332"/>
                    </a:lnTo>
                    <a:lnTo>
                      <a:pt x="435" y="318"/>
                    </a:lnTo>
                    <a:lnTo>
                      <a:pt x="450" y="303"/>
                    </a:lnTo>
                    <a:lnTo>
                      <a:pt x="461" y="287"/>
                    </a:lnTo>
                    <a:lnTo>
                      <a:pt x="472" y="271"/>
                    </a:lnTo>
                    <a:lnTo>
                      <a:pt x="480" y="253"/>
                    </a:lnTo>
                    <a:lnTo>
                      <a:pt x="487" y="234"/>
                    </a:lnTo>
                    <a:lnTo>
                      <a:pt x="490" y="214"/>
                    </a:lnTo>
                    <a:lnTo>
                      <a:pt x="491" y="195"/>
                    </a:lnTo>
                    <a:lnTo>
                      <a:pt x="490" y="175"/>
                    </a:lnTo>
                    <a:lnTo>
                      <a:pt x="487" y="156"/>
                    </a:lnTo>
                    <a:lnTo>
                      <a:pt x="480" y="137"/>
                    </a:lnTo>
                    <a:lnTo>
                      <a:pt x="472" y="119"/>
                    </a:lnTo>
                    <a:lnTo>
                      <a:pt x="461" y="103"/>
                    </a:lnTo>
                    <a:lnTo>
                      <a:pt x="450" y="86"/>
                    </a:lnTo>
                    <a:lnTo>
                      <a:pt x="435" y="72"/>
                    </a:lnTo>
                    <a:lnTo>
                      <a:pt x="420" y="58"/>
                    </a:lnTo>
                    <a:lnTo>
                      <a:pt x="403" y="45"/>
                    </a:lnTo>
                    <a:lnTo>
                      <a:pt x="383" y="33"/>
                    </a:lnTo>
                    <a:lnTo>
                      <a:pt x="364" y="23"/>
                    </a:lnTo>
                    <a:lnTo>
                      <a:pt x="342" y="15"/>
                    </a:lnTo>
                    <a:lnTo>
                      <a:pt x="319" y="9"/>
                    </a:lnTo>
                    <a:lnTo>
                      <a:pt x="296" y="3"/>
                    </a:lnTo>
                    <a:lnTo>
                      <a:pt x="272" y="1"/>
                    </a:lnTo>
                    <a:lnTo>
                      <a:pt x="246" y="0"/>
                    </a:lnTo>
                    <a:lnTo>
                      <a:pt x="221" y="1"/>
                    </a:lnTo>
                    <a:lnTo>
                      <a:pt x="197" y="3"/>
                    </a:lnTo>
                    <a:lnTo>
                      <a:pt x="172" y="9"/>
                    </a:lnTo>
                    <a:lnTo>
                      <a:pt x="151" y="15"/>
                    </a:lnTo>
                    <a:lnTo>
                      <a:pt x="129" y="23"/>
                    </a:lnTo>
                    <a:lnTo>
                      <a:pt x="108" y="33"/>
                    </a:lnTo>
                    <a:lnTo>
                      <a:pt x="90" y="45"/>
                    </a:lnTo>
                    <a:lnTo>
                      <a:pt x="72" y="58"/>
                    </a:lnTo>
                    <a:lnTo>
                      <a:pt x="56" y="72"/>
                    </a:lnTo>
                    <a:lnTo>
                      <a:pt x="42" y="86"/>
                    </a:lnTo>
                    <a:lnTo>
                      <a:pt x="30" y="103"/>
                    </a:lnTo>
                    <a:lnTo>
                      <a:pt x="19" y="119"/>
                    </a:lnTo>
                    <a:lnTo>
                      <a:pt x="11" y="137"/>
                    </a:lnTo>
                    <a:lnTo>
                      <a:pt x="4" y="156"/>
                    </a:lnTo>
                    <a:lnTo>
                      <a:pt x="1" y="175"/>
                    </a:lnTo>
                    <a:lnTo>
                      <a:pt x="0" y="195"/>
                    </a:lnTo>
                    <a:lnTo>
                      <a:pt x="1" y="214"/>
                    </a:lnTo>
                    <a:lnTo>
                      <a:pt x="4" y="234"/>
                    </a:lnTo>
                    <a:lnTo>
                      <a:pt x="11" y="253"/>
                    </a:lnTo>
                    <a:lnTo>
                      <a:pt x="19" y="271"/>
                    </a:lnTo>
                    <a:lnTo>
                      <a:pt x="30" y="287"/>
                    </a:lnTo>
                    <a:lnTo>
                      <a:pt x="42" y="303"/>
                    </a:lnTo>
                    <a:lnTo>
                      <a:pt x="56" y="318"/>
                    </a:lnTo>
                    <a:lnTo>
                      <a:pt x="72" y="332"/>
                    </a:lnTo>
                    <a:lnTo>
                      <a:pt x="90" y="345"/>
                    </a:lnTo>
                    <a:lnTo>
                      <a:pt x="108" y="356"/>
                    </a:lnTo>
                    <a:lnTo>
                      <a:pt x="129" y="367"/>
                    </a:lnTo>
                    <a:lnTo>
                      <a:pt x="151" y="375"/>
                    </a:lnTo>
                    <a:lnTo>
                      <a:pt x="172" y="380"/>
                    </a:lnTo>
                    <a:lnTo>
                      <a:pt x="197" y="386"/>
                    </a:lnTo>
                    <a:lnTo>
                      <a:pt x="221" y="389"/>
                    </a:lnTo>
                    <a:lnTo>
                      <a:pt x="246" y="390"/>
                    </a:lnTo>
                    <a:close/>
                  </a:path>
                </a:pathLst>
              </a:custGeom>
              <a:solidFill>
                <a:srgbClr val="F9FCF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" name="Freeform 24"/>
              <p:cNvSpPr/>
              <p:nvPr/>
            </p:nvSpPr>
            <p:spPr bwMode="auto">
              <a:xfrm>
                <a:off x="6122995" y="4600582"/>
                <a:ext cx="190500" cy="152400"/>
              </a:xfrm>
              <a:custGeom>
                <a:avLst/>
                <a:gdLst/>
                <a:ahLst/>
                <a:cxnLst>
                  <a:cxn ang="0">
                    <a:pos x="264" y="379"/>
                  </a:cxn>
                  <a:cxn ang="0">
                    <a:pos x="312" y="372"/>
                  </a:cxn>
                  <a:cxn ang="0">
                    <a:pos x="354" y="357"/>
                  </a:cxn>
                  <a:cxn ang="0">
                    <a:pos x="393" y="336"/>
                  </a:cxn>
                  <a:cxn ang="0">
                    <a:pos x="426" y="311"/>
                  </a:cxn>
                  <a:cxn ang="0">
                    <a:pos x="452" y="281"/>
                  </a:cxn>
                  <a:cxn ang="0">
                    <a:pos x="470" y="246"/>
                  </a:cxn>
                  <a:cxn ang="0">
                    <a:pos x="480" y="209"/>
                  </a:cxn>
                  <a:cxn ang="0">
                    <a:pos x="480" y="170"/>
                  </a:cxn>
                  <a:cxn ang="0">
                    <a:pos x="470" y="133"/>
                  </a:cxn>
                  <a:cxn ang="0">
                    <a:pos x="452" y="99"/>
                  </a:cxn>
                  <a:cxn ang="0">
                    <a:pos x="426" y="69"/>
                  </a:cxn>
                  <a:cxn ang="0">
                    <a:pos x="393" y="43"/>
                  </a:cxn>
                  <a:cxn ang="0">
                    <a:pos x="354" y="23"/>
                  </a:cxn>
                  <a:cxn ang="0">
                    <a:pos x="312" y="8"/>
                  </a:cxn>
                  <a:cxn ang="0">
                    <a:pos x="264" y="1"/>
                  </a:cxn>
                  <a:cxn ang="0">
                    <a:pos x="216" y="1"/>
                  </a:cxn>
                  <a:cxn ang="0">
                    <a:pos x="169" y="8"/>
                  </a:cxn>
                  <a:cxn ang="0">
                    <a:pos x="125" y="23"/>
                  </a:cxn>
                  <a:cxn ang="0">
                    <a:pos x="87" y="43"/>
                  </a:cxn>
                  <a:cxn ang="0">
                    <a:pos x="55" y="69"/>
                  </a:cxn>
                  <a:cxn ang="0">
                    <a:pos x="28" y="99"/>
                  </a:cxn>
                  <a:cxn ang="0">
                    <a:pos x="10" y="133"/>
                  </a:cxn>
                  <a:cxn ang="0">
                    <a:pos x="1" y="170"/>
                  </a:cxn>
                  <a:cxn ang="0">
                    <a:pos x="1" y="209"/>
                  </a:cxn>
                  <a:cxn ang="0">
                    <a:pos x="10" y="246"/>
                  </a:cxn>
                  <a:cxn ang="0">
                    <a:pos x="28" y="281"/>
                  </a:cxn>
                  <a:cxn ang="0">
                    <a:pos x="55" y="311"/>
                  </a:cxn>
                  <a:cxn ang="0">
                    <a:pos x="87" y="336"/>
                  </a:cxn>
                  <a:cxn ang="0">
                    <a:pos x="125" y="357"/>
                  </a:cxn>
                  <a:cxn ang="0">
                    <a:pos x="169" y="372"/>
                  </a:cxn>
                  <a:cxn ang="0">
                    <a:pos x="216" y="379"/>
                  </a:cxn>
                </a:cxnLst>
                <a:rect l="0" t="0" r="r" b="b"/>
                <a:pathLst>
                  <a:path w="481" h="380">
                    <a:moveTo>
                      <a:pt x="240" y="380"/>
                    </a:moveTo>
                    <a:lnTo>
                      <a:pt x="264" y="379"/>
                    </a:lnTo>
                    <a:lnTo>
                      <a:pt x="289" y="377"/>
                    </a:lnTo>
                    <a:lnTo>
                      <a:pt x="312" y="372"/>
                    </a:lnTo>
                    <a:lnTo>
                      <a:pt x="333" y="365"/>
                    </a:lnTo>
                    <a:lnTo>
                      <a:pt x="354" y="357"/>
                    </a:lnTo>
                    <a:lnTo>
                      <a:pt x="375" y="348"/>
                    </a:lnTo>
                    <a:lnTo>
                      <a:pt x="393" y="336"/>
                    </a:lnTo>
                    <a:lnTo>
                      <a:pt x="411" y="325"/>
                    </a:lnTo>
                    <a:lnTo>
                      <a:pt x="426" y="311"/>
                    </a:lnTo>
                    <a:lnTo>
                      <a:pt x="439" y="296"/>
                    </a:lnTo>
                    <a:lnTo>
                      <a:pt x="452" y="281"/>
                    </a:lnTo>
                    <a:lnTo>
                      <a:pt x="462" y="264"/>
                    </a:lnTo>
                    <a:lnTo>
                      <a:pt x="470" y="246"/>
                    </a:lnTo>
                    <a:lnTo>
                      <a:pt x="476" y="228"/>
                    </a:lnTo>
                    <a:lnTo>
                      <a:pt x="480" y="209"/>
                    </a:lnTo>
                    <a:lnTo>
                      <a:pt x="481" y="190"/>
                    </a:lnTo>
                    <a:lnTo>
                      <a:pt x="480" y="170"/>
                    </a:lnTo>
                    <a:lnTo>
                      <a:pt x="476" y="152"/>
                    </a:lnTo>
                    <a:lnTo>
                      <a:pt x="470" y="133"/>
                    </a:lnTo>
                    <a:lnTo>
                      <a:pt x="462" y="116"/>
                    </a:lnTo>
                    <a:lnTo>
                      <a:pt x="452" y="99"/>
                    </a:lnTo>
                    <a:lnTo>
                      <a:pt x="439" y="84"/>
                    </a:lnTo>
                    <a:lnTo>
                      <a:pt x="426" y="69"/>
                    </a:lnTo>
                    <a:lnTo>
                      <a:pt x="411" y="55"/>
                    </a:lnTo>
                    <a:lnTo>
                      <a:pt x="393" y="43"/>
                    </a:lnTo>
                    <a:lnTo>
                      <a:pt x="375" y="32"/>
                    </a:lnTo>
                    <a:lnTo>
                      <a:pt x="354" y="23"/>
                    </a:lnTo>
                    <a:lnTo>
                      <a:pt x="333" y="15"/>
                    </a:lnTo>
                    <a:lnTo>
                      <a:pt x="312" y="8"/>
                    </a:lnTo>
                    <a:lnTo>
                      <a:pt x="289" y="3"/>
                    </a:lnTo>
                    <a:lnTo>
                      <a:pt x="264" y="1"/>
                    </a:lnTo>
                    <a:lnTo>
                      <a:pt x="240" y="0"/>
                    </a:lnTo>
                    <a:lnTo>
                      <a:pt x="216" y="1"/>
                    </a:lnTo>
                    <a:lnTo>
                      <a:pt x="192" y="3"/>
                    </a:lnTo>
                    <a:lnTo>
                      <a:pt x="169" y="8"/>
                    </a:lnTo>
                    <a:lnTo>
                      <a:pt x="146" y="15"/>
                    </a:lnTo>
                    <a:lnTo>
                      <a:pt x="125" y="23"/>
                    </a:lnTo>
                    <a:lnTo>
                      <a:pt x="105" y="32"/>
                    </a:lnTo>
                    <a:lnTo>
                      <a:pt x="87" y="43"/>
                    </a:lnTo>
                    <a:lnTo>
                      <a:pt x="70" y="55"/>
                    </a:lnTo>
                    <a:lnTo>
                      <a:pt x="55" y="69"/>
                    </a:lnTo>
                    <a:lnTo>
                      <a:pt x="41" y="84"/>
                    </a:lnTo>
                    <a:lnTo>
                      <a:pt x="28" y="99"/>
                    </a:lnTo>
                    <a:lnTo>
                      <a:pt x="18" y="116"/>
                    </a:lnTo>
                    <a:lnTo>
                      <a:pt x="10" y="133"/>
                    </a:lnTo>
                    <a:lnTo>
                      <a:pt x="4" y="152"/>
                    </a:lnTo>
                    <a:lnTo>
                      <a:pt x="1" y="170"/>
                    </a:lnTo>
                    <a:lnTo>
                      <a:pt x="0" y="190"/>
                    </a:lnTo>
                    <a:lnTo>
                      <a:pt x="1" y="209"/>
                    </a:lnTo>
                    <a:lnTo>
                      <a:pt x="4" y="228"/>
                    </a:lnTo>
                    <a:lnTo>
                      <a:pt x="10" y="246"/>
                    </a:lnTo>
                    <a:lnTo>
                      <a:pt x="18" y="264"/>
                    </a:lnTo>
                    <a:lnTo>
                      <a:pt x="28" y="281"/>
                    </a:lnTo>
                    <a:lnTo>
                      <a:pt x="41" y="296"/>
                    </a:lnTo>
                    <a:lnTo>
                      <a:pt x="55" y="311"/>
                    </a:lnTo>
                    <a:lnTo>
                      <a:pt x="70" y="325"/>
                    </a:lnTo>
                    <a:lnTo>
                      <a:pt x="87" y="336"/>
                    </a:lnTo>
                    <a:lnTo>
                      <a:pt x="105" y="348"/>
                    </a:lnTo>
                    <a:lnTo>
                      <a:pt x="125" y="357"/>
                    </a:lnTo>
                    <a:lnTo>
                      <a:pt x="146" y="365"/>
                    </a:lnTo>
                    <a:lnTo>
                      <a:pt x="169" y="372"/>
                    </a:lnTo>
                    <a:lnTo>
                      <a:pt x="192" y="377"/>
                    </a:lnTo>
                    <a:lnTo>
                      <a:pt x="216" y="379"/>
                    </a:lnTo>
                    <a:lnTo>
                      <a:pt x="240" y="38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" name="Freeform 25"/>
              <p:cNvSpPr/>
              <p:nvPr/>
            </p:nvSpPr>
            <p:spPr bwMode="auto">
              <a:xfrm>
                <a:off x="6178558" y="4710120"/>
                <a:ext cx="234950" cy="187325"/>
              </a:xfrm>
              <a:custGeom>
                <a:avLst/>
                <a:gdLst/>
                <a:ahLst/>
                <a:cxnLst>
                  <a:cxn ang="0">
                    <a:pos x="327" y="470"/>
                  </a:cxn>
                  <a:cxn ang="0">
                    <a:pos x="386" y="461"/>
                  </a:cxn>
                  <a:cxn ang="0">
                    <a:pos x="439" y="443"/>
                  </a:cxn>
                  <a:cxn ang="0">
                    <a:pos x="486" y="417"/>
                  </a:cxn>
                  <a:cxn ang="0">
                    <a:pos x="526" y="385"/>
                  </a:cxn>
                  <a:cxn ang="0">
                    <a:pos x="557" y="348"/>
                  </a:cxn>
                  <a:cxn ang="0">
                    <a:pos x="580" y="305"/>
                  </a:cxn>
                  <a:cxn ang="0">
                    <a:pos x="592" y="259"/>
                  </a:cxn>
                  <a:cxn ang="0">
                    <a:pos x="592" y="211"/>
                  </a:cxn>
                  <a:cxn ang="0">
                    <a:pos x="580" y="166"/>
                  </a:cxn>
                  <a:cxn ang="0">
                    <a:pos x="557" y="123"/>
                  </a:cxn>
                  <a:cxn ang="0">
                    <a:pos x="526" y="86"/>
                  </a:cxn>
                  <a:cxn ang="0">
                    <a:pos x="486" y="54"/>
                  </a:cxn>
                  <a:cxn ang="0">
                    <a:pos x="439" y="29"/>
                  </a:cxn>
                  <a:cxn ang="0">
                    <a:pos x="386" y="10"/>
                  </a:cxn>
                  <a:cxn ang="0">
                    <a:pos x="327" y="1"/>
                  </a:cxn>
                  <a:cxn ang="0">
                    <a:pos x="267" y="1"/>
                  </a:cxn>
                  <a:cxn ang="0">
                    <a:pos x="208" y="10"/>
                  </a:cxn>
                  <a:cxn ang="0">
                    <a:pos x="155" y="29"/>
                  </a:cxn>
                  <a:cxn ang="0">
                    <a:pos x="108" y="54"/>
                  </a:cxn>
                  <a:cxn ang="0">
                    <a:pos x="68" y="86"/>
                  </a:cxn>
                  <a:cxn ang="0">
                    <a:pos x="36" y="123"/>
                  </a:cxn>
                  <a:cxn ang="0">
                    <a:pos x="14" y="166"/>
                  </a:cxn>
                  <a:cxn ang="0">
                    <a:pos x="1" y="211"/>
                  </a:cxn>
                  <a:cxn ang="0">
                    <a:pos x="1" y="259"/>
                  </a:cxn>
                  <a:cxn ang="0">
                    <a:pos x="14" y="305"/>
                  </a:cxn>
                  <a:cxn ang="0">
                    <a:pos x="36" y="348"/>
                  </a:cxn>
                  <a:cxn ang="0">
                    <a:pos x="68" y="385"/>
                  </a:cxn>
                  <a:cxn ang="0">
                    <a:pos x="108" y="417"/>
                  </a:cxn>
                  <a:cxn ang="0">
                    <a:pos x="155" y="443"/>
                  </a:cxn>
                  <a:cxn ang="0">
                    <a:pos x="208" y="461"/>
                  </a:cxn>
                  <a:cxn ang="0">
                    <a:pos x="267" y="470"/>
                  </a:cxn>
                </a:cxnLst>
                <a:rect l="0" t="0" r="r" b="b"/>
                <a:pathLst>
                  <a:path w="593" h="471">
                    <a:moveTo>
                      <a:pt x="297" y="471"/>
                    </a:moveTo>
                    <a:lnTo>
                      <a:pt x="327" y="470"/>
                    </a:lnTo>
                    <a:lnTo>
                      <a:pt x="357" y="467"/>
                    </a:lnTo>
                    <a:lnTo>
                      <a:pt x="386" y="461"/>
                    </a:lnTo>
                    <a:lnTo>
                      <a:pt x="412" y="453"/>
                    </a:lnTo>
                    <a:lnTo>
                      <a:pt x="439" y="443"/>
                    </a:lnTo>
                    <a:lnTo>
                      <a:pt x="463" y="431"/>
                    </a:lnTo>
                    <a:lnTo>
                      <a:pt x="486" y="417"/>
                    </a:lnTo>
                    <a:lnTo>
                      <a:pt x="507" y="402"/>
                    </a:lnTo>
                    <a:lnTo>
                      <a:pt x="526" y="385"/>
                    </a:lnTo>
                    <a:lnTo>
                      <a:pt x="542" y="368"/>
                    </a:lnTo>
                    <a:lnTo>
                      <a:pt x="557" y="348"/>
                    </a:lnTo>
                    <a:lnTo>
                      <a:pt x="570" y="327"/>
                    </a:lnTo>
                    <a:lnTo>
                      <a:pt x="580" y="305"/>
                    </a:lnTo>
                    <a:lnTo>
                      <a:pt x="587" y="282"/>
                    </a:lnTo>
                    <a:lnTo>
                      <a:pt x="592" y="259"/>
                    </a:lnTo>
                    <a:lnTo>
                      <a:pt x="593" y="235"/>
                    </a:lnTo>
                    <a:lnTo>
                      <a:pt x="592" y="211"/>
                    </a:lnTo>
                    <a:lnTo>
                      <a:pt x="587" y="188"/>
                    </a:lnTo>
                    <a:lnTo>
                      <a:pt x="580" y="166"/>
                    </a:lnTo>
                    <a:lnTo>
                      <a:pt x="570" y="144"/>
                    </a:lnTo>
                    <a:lnTo>
                      <a:pt x="557" y="123"/>
                    </a:lnTo>
                    <a:lnTo>
                      <a:pt x="542" y="104"/>
                    </a:lnTo>
                    <a:lnTo>
                      <a:pt x="526" y="86"/>
                    </a:lnTo>
                    <a:lnTo>
                      <a:pt x="507" y="69"/>
                    </a:lnTo>
                    <a:lnTo>
                      <a:pt x="486" y="54"/>
                    </a:lnTo>
                    <a:lnTo>
                      <a:pt x="463" y="40"/>
                    </a:lnTo>
                    <a:lnTo>
                      <a:pt x="439" y="29"/>
                    </a:lnTo>
                    <a:lnTo>
                      <a:pt x="412" y="18"/>
                    </a:lnTo>
                    <a:lnTo>
                      <a:pt x="386" y="10"/>
                    </a:lnTo>
                    <a:lnTo>
                      <a:pt x="357" y="4"/>
                    </a:lnTo>
                    <a:lnTo>
                      <a:pt x="327" y="1"/>
                    </a:lnTo>
                    <a:lnTo>
                      <a:pt x="297" y="0"/>
                    </a:lnTo>
                    <a:lnTo>
                      <a:pt x="267" y="1"/>
                    </a:lnTo>
                    <a:lnTo>
                      <a:pt x="237" y="4"/>
                    </a:lnTo>
                    <a:lnTo>
                      <a:pt x="208" y="10"/>
                    </a:lnTo>
                    <a:lnTo>
                      <a:pt x="181" y="18"/>
                    </a:lnTo>
                    <a:lnTo>
                      <a:pt x="155" y="29"/>
                    </a:lnTo>
                    <a:lnTo>
                      <a:pt x="131" y="40"/>
                    </a:lnTo>
                    <a:lnTo>
                      <a:pt x="108" y="54"/>
                    </a:lnTo>
                    <a:lnTo>
                      <a:pt x="86" y="69"/>
                    </a:lnTo>
                    <a:lnTo>
                      <a:pt x="68" y="86"/>
                    </a:lnTo>
                    <a:lnTo>
                      <a:pt x="51" y="104"/>
                    </a:lnTo>
                    <a:lnTo>
                      <a:pt x="36" y="123"/>
                    </a:lnTo>
                    <a:lnTo>
                      <a:pt x="23" y="144"/>
                    </a:lnTo>
                    <a:lnTo>
                      <a:pt x="14" y="166"/>
                    </a:lnTo>
                    <a:lnTo>
                      <a:pt x="6" y="188"/>
                    </a:lnTo>
                    <a:lnTo>
                      <a:pt x="1" y="211"/>
                    </a:lnTo>
                    <a:lnTo>
                      <a:pt x="0" y="235"/>
                    </a:lnTo>
                    <a:lnTo>
                      <a:pt x="1" y="259"/>
                    </a:lnTo>
                    <a:lnTo>
                      <a:pt x="6" y="282"/>
                    </a:lnTo>
                    <a:lnTo>
                      <a:pt x="14" y="305"/>
                    </a:lnTo>
                    <a:lnTo>
                      <a:pt x="23" y="327"/>
                    </a:lnTo>
                    <a:lnTo>
                      <a:pt x="36" y="348"/>
                    </a:lnTo>
                    <a:lnTo>
                      <a:pt x="51" y="368"/>
                    </a:lnTo>
                    <a:lnTo>
                      <a:pt x="68" y="385"/>
                    </a:lnTo>
                    <a:lnTo>
                      <a:pt x="86" y="402"/>
                    </a:lnTo>
                    <a:lnTo>
                      <a:pt x="108" y="417"/>
                    </a:lnTo>
                    <a:lnTo>
                      <a:pt x="131" y="431"/>
                    </a:lnTo>
                    <a:lnTo>
                      <a:pt x="155" y="443"/>
                    </a:lnTo>
                    <a:lnTo>
                      <a:pt x="181" y="453"/>
                    </a:lnTo>
                    <a:lnTo>
                      <a:pt x="208" y="461"/>
                    </a:lnTo>
                    <a:lnTo>
                      <a:pt x="237" y="467"/>
                    </a:lnTo>
                    <a:lnTo>
                      <a:pt x="267" y="470"/>
                    </a:lnTo>
                    <a:lnTo>
                      <a:pt x="297" y="471"/>
                    </a:lnTo>
                    <a:close/>
                  </a:path>
                </a:pathLst>
              </a:custGeom>
              <a:solidFill>
                <a:srgbClr val="B2D1B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" name="Freeform 26"/>
              <p:cNvSpPr/>
              <p:nvPr/>
            </p:nvSpPr>
            <p:spPr bwMode="auto">
              <a:xfrm>
                <a:off x="6180145" y="4711707"/>
                <a:ext cx="231775" cy="182562"/>
              </a:xfrm>
              <a:custGeom>
                <a:avLst/>
                <a:gdLst/>
                <a:ahLst/>
                <a:cxnLst>
                  <a:cxn ang="0">
                    <a:pos x="322" y="462"/>
                  </a:cxn>
                  <a:cxn ang="0">
                    <a:pos x="378" y="452"/>
                  </a:cxn>
                  <a:cxn ang="0">
                    <a:pos x="431" y="435"/>
                  </a:cxn>
                  <a:cxn ang="0">
                    <a:pos x="477" y="410"/>
                  </a:cxn>
                  <a:cxn ang="0">
                    <a:pos x="517" y="379"/>
                  </a:cxn>
                  <a:cxn ang="0">
                    <a:pos x="549" y="342"/>
                  </a:cxn>
                  <a:cxn ang="0">
                    <a:pos x="571" y="300"/>
                  </a:cxn>
                  <a:cxn ang="0">
                    <a:pos x="582" y="255"/>
                  </a:cxn>
                  <a:cxn ang="0">
                    <a:pos x="582" y="208"/>
                  </a:cxn>
                  <a:cxn ang="0">
                    <a:pos x="571" y="163"/>
                  </a:cxn>
                  <a:cxn ang="0">
                    <a:pos x="549" y="122"/>
                  </a:cxn>
                  <a:cxn ang="0">
                    <a:pos x="517" y="85"/>
                  </a:cxn>
                  <a:cxn ang="0">
                    <a:pos x="477" y="54"/>
                  </a:cxn>
                  <a:cxn ang="0">
                    <a:pos x="431" y="28"/>
                  </a:cxn>
                  <a:cxn ang="0">
                    <a:pos x="378" y="11"/>
                  </a:cxn>
                  <a:cxn ang="0">
                    <a:pos x="322" y="2"/>
                  </a:cxn>
                  <a:cxn ang="0">
                    <a:pos x="262" y="2"/>
                  </a:cxn>
                  <a:cxn ang="0">
                    <a:pos x="206" y="11"/>
                  </a:cxn>
                  <a:cxn ang="0">
                    <a:pos x="153" y="28"/>
                  </a:cxn>
                  <a:cxn ang="0">
                    <a:pos x="107" y="54"/>
                  </a:cxn>
                  <a:cxn ang="0">
                    <a:pos x="66" y="85"/>
                  </a:cxn>
                  <a:cxn ang="0">
                    <a:pos x="35" y="122"/>
                  </a:cxn>
                  <a:cxn ang="0">
                    <a:pos x="12" y="163"/>
                  </a:cxn>
                  <a:cxn ang="0">
                    <a:pos x="1" y="208"/>
                  </a:cxn>
                  <a:cxn ang="0">
                    <a:pos x="1" y="255"/>
                  </a:cxn>
                  <a:cxn ang="0">
                    <a:pos x="12" y="300"/>
                  </a:cxn>
                  <a:cxn ang="0">
                    <a:pos x="35" y="342"/>
                  </a:cxn>
                  <a:cxn ang="0">
                    <a:pos x="66" y="379"/>
                  </a:cxn>
                  <a:cxn ang="0">
                    <a:pos x="107" y="410"/>
                  </a:cxn>
                  <a:cxn ang="0">
                    <a:pos x="153" y="435"/>
                  </a:cxn>
                  <a:cxn ang="0">
                    <a:pos x="206" y="452"/>
                  </a:cxn>
                  <a:cxn ang="0">
                    <a:pos x="262" y="462"/>
                  </a:cxn>
                </a:cxnLst>
                <a:rect l="0" t="0" r="r" b="b"/>
                <a:pathLst>
                  <a:path w="583" h="462">
                    <a:moveTo>
                      <a:pt x="292" y="463"/>
                    </a:moveTo>
                    <a:lnTo>
                      <a:pt x="322" y="462"/>
                    </a:lnTo>
                    <a:lnTo>
                      <a:pt x="351" y="458"/>
                    </a:lnTo>
                    <a:lnTo>
                      <a:pt x="378" y="452"/>
                    </a:lnTo>
                    <a:lnTo>
                      <a:pt x="406" y="444"/>
                    </a:lnTo>
                    <a:lnTo>
                      <a:pt x="431" y="435"/>
                    </a:lnTo>
                    <a:lnTo>
                      <a:pt x="456" y="424"/>
                    </a:lnTo>
                    <a:lnTo>
                      <a:pt x="477" y="410"/>
                    </a:lnTo>
                    <a:lnTo>
                      <a:pt x="498" y="395"/>
                    </a:lnTo>
                    <a:lnTo>
                      <a:pt x="517" y="379"/>
                    </a:lnTo>
                    <a:lnTo>
                      <a:pt x="534" y="360"/>
                    </a:lnTo>
                    <a:lnTo>
                      <a:pt x="549" y="342"/>
                    </a:lnTo>
                    <a:lnTo>
                      <a:pt x="560" y="321"/>
                    </a:lnTo>
                    <a:lnTo>
                      <a:pt x="571" y="300"/>
                    </a:lnTo>
                    <a:lnTo>
                      <a:pt x="578" y="278"/>
                    </a:lnTo>
                    <a:lnTo>
                      <a:pt x="582" y="255"/>
                    </a:lnTo>
                    <a:lnTo>
                      <a:pt x="583" y="231"/>
                    </a:lnTo>
                    <a:lnTo>
                      <a:pt x="582" y="208"/>
                    </a:lnTo>
                    <a:lnTo>
                      <a:pt x="578" y="185"/>
                    </a:lnTo>
                    <a:lnTo>
                      <a:pt x="571" y="163"/>
                    </a:lnTo>
                    <a:lnTo>
                      <a:pt x="560" y="141"/>
                    </a:lnTo>
                    <a:lnTo>
                      <a:pt x="549" y="122"/>
                    </a:lnTo>
                    <a:lnTo>
                      <a:pt x="534" y="102"/>
                    </a:lnTo>
                    <a:lnTo>
                      <a:pt x="517" y="85"/>
                    </a:lnTo>
                    <a:lnTo>
                      <a:pt x="498" y="69"/>
                    </a:lnTo>
                    <a:lnTo>
                      <a:pt x="477" y="54"/>
                    </a:lnTo>
                    <a:lnTo>
                      <a:pt x="456" y="40"/>
                    </a:lnTo>
                    <a:lnTo>
                      <a:pt x="431" y="28"/>
                    </a:lnTo>
                    <a:lnTo>
                      <a:pt x="406" y="19"/>
                    </a:lnTo>
                    <a:lnTo>
                      <a:pt x="378" y="11"/>
                    </a:lnTo>
                    <a:lnTo>
                      <a:pt x="351" y="5"/>
                    </a:lnTo>
                    <a:lnTo>
                      <a:pt x="322" y="2"/>
                    </a:lnTo>
                    <a:lnTo>
                      <a:pt x="292" y="0"/>
                    </a:lnTo>
                    <a:lnTo>
                      <a:pt x="262" y="2"/>
                    </a:lnTo>
                    <a:lnTo>
                      <a:pt x="233" y="5"/>
                    </a:lnTo>
                    <a:lnTo>
                      <a:pt x="206" y="11"/>
                    </a:lnTo>
                    <a:lnTo>
                      <a:pt x="178" y="19"/>
                    </a:lnTo>
                    <a:lnTo>
                      <a:pt x="153" y="28"/>
                    </a:lnTo>
                    <a:lnTo>
                      <a:pt x="129" y="40"/>
                    </a:lnTo>
                    <a:lnTo>
                      <a:pt x="107" y="54"/>
                    </a:lnTo>
                    <a:lnTo>
                      <a:pt x="86" y="69"/>
                    </a:lnTo>
                    <a:lnTo>
                      <a:pt x="66" y="85"/>
                    </a:lnTo>
                    <a:lnTo>
                      <a:pt x="49" y="102"/>
                    </a:lnTo>
                    <a:lnTo>
                      <a:pt x="35" y="122"/>
                    </a:lnTo>
                    <a:lnTo>
                      <a:pt x="23" y="141"/>
                    </a:lnTo>
                    <a:lnTo>
                      <a:pt x="12" y="163"/>
                    </a:lnTo>
                    <a:lnTo>
                      <a:pt x="5" y="185"/>
                    </a:lnTo>
                    <a:lnTo>
                      <a:pt x="1" y="208"/>
                    </a:lnTo>
                    <a:lnTo>
                      <a:pt x="0" y="231"/>
                    </a:lnTo>
                    <a:lnTo>
                      <a:pt x="1" y="255"/>
                    </a:lnTo>
                    <a:lnTo>
                      <a:pt x="5" y="278"/>
                    </a:lnTo>
                    <a:lnTo>
                      <a:pt x="12" y="300"/>
                    </a:lnTo>
                    <a:lnTo>
                      <a:pt x="23" y="321"/>
                    </a:lnTo>
                    <a:lnTo>
                      <a:pt x="35" y="342"/>
                    </a:lnTo>
                    <a:lnTo>
                      <a:pt x="49" y="360"/>
                    </a:lnTo>
                    <a:lnTo>
                      <a:pt x="66" y="379"/>
                    </a:lnTo>
                    <a:lnTo>
                      <a:pt x="86" y="395"/>
                    </a:lnTo>
                    <a:lnTo>
                      <a:pt x="107" y="410"/>
                    </a:lnTo>
                    <a:lnTo>
                      <a:pt x="129" y="424"/>
                    </a:lnTo>
                    <a:lnTo>
                      <a:pt x="153" y="435"/>
                    </a:lnTo>
                    <a:lnTo>
                      <a:pt x="178" y="444"/>
                    </a:lnTo>
                    <a:lnTo>
                      <a:pt x="206" y="452"/>
                    </a:lnTo>
                    <a:lnTo>
                      <a:pt x="233" y="458"/>
                    </a:lnTo>
                    <a:lnTo>
                      <a:pt x="262" y="462"/>
                    </a:lnTo>
                    <a:lnTo>
                      <a:pt x="292" y="463"/>
                    </a:lnTo>
                    <a:close/>
                  </a:path>
                </a:pathLst>
              </a:custGeom>
              <a:solidFill>
                <a:srgbClr val="B7D3B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" name="Freeform 27"/>
              <p:cNvSpPr/>
              <p:nvPr/>
            </p:nvSpPr>
            <p:spPr bwMode="auto">
              <a:xfrm>
                <a:off x="6183320" y="4713295"/>
                <a:ext cx="227013" cy="179387"/>
              </a:xfrm>
              <a:custGeom>
                <a:avLst/>
                <a:gdLst/>
                <a:ahLst/>
                <a:cxnLst>
                  <a:cxn ang="0">
                    <a:pos x="317" y="453"/>
                  </a:cxn>
                  <a:cxn ang="0">
                    <a:pos x="372" y="444"/>
                  </a:cxn>
                  <a:cxn ang="0">
                    <a:pos x="424" y="427"/>
                  </a:cxn>
                  <a:cxn ang="0">
                    <a:pos x="469" y="402"/>
                  </a:cxn>
                  <a:cxn ang="0">
                    <a:pos x="508" y="371"/>
                  </a:cxn>
                  <a:cxn ang="0">
                    <a:pos x="538" y="335"/>
                  </a:cxn>
                  <a:cxn ang="0">
                    <a:pos x="560" y="295"/>
                  </a:cxn>
                  <a:cxn ang="0">
                    <a:pos x="571" y="250"/>
                  </a:cxn>
                  <a:cxn ang="0">
                    <a:pos x="571" y="204"/>
                  </a:cxn>
                  <a:cxn ang="0">
                    <a:pos x="560" y="160"/>
                  </a:cxn>
                  <a:cxn ang="0">
                    <a:pos x="538" y="119"/>
                  </a:cxn>
                  <a:cxn ang="0">
                    <a:pos x="508" y="83"/>
                  </a:cxn>
                  <a:cxn ang="0">
                    <a:pos x="469" y="52"/>
                  </a:cxn>
                  <a:cxn ang="0">
                    <a:pos x="424" y="28"/>
                  </a:cxn>
                  <a:cxn ang="0">
                    <a:pos x="372" y="10"/>
                  </a:cxn>
                  <a:cxn ang="0">
                    <a:pos x="317" y="1"/>
                  </a:cxn>
                  <a:cxn ang="0">
                    <a:pos x="257" y="1"/>
                  </a:cxn>
                  <a:cxn ang="0">
                    <a:pos x="202" y="10"/>
                  </a:cxn>
                  <a:cxn ang="0">
                    <a:pos x="150" y="28"/>
                  </a:cxn>
                  <a:cxn ang="0">
                    <a:pos x="104" y="52"/>
                  </a:cxn>
                  <a:cxn ang="0">
                    <a:pos x="66" y="83"/>
                  </a:cxn>
                  <a:cxn ang="0">
                    <a:pos x="35" y="119"/>
                  </a:cxn>
                  <a:cxn ang="0">
                    <a:pos x="13" y="160"/>
                  </a:cxn>
                  <a:cxn ang="0">
                    <a:pos x="2" y="204"/>
                  </a:cxn>
                  <a:cxn ang="0">
                    <a:pos x="2" y="250"/>
                  </a:cxn>
                  <a:cxn ang="0">
                    <a:pos x="13" y="295"/>
                  </a:cxn>
                  <a:cxn ang="0">
                    <a:pos x="35" y="335"/>
                  </a:cxn>
                  <a:cxn ang="0">
                    <a:pos x="66" y="371"/>
                  </a:cxn>
                  <a:cxn ang="0">
                    <a:pos x="104" y="402"/>
                  </a:cxn>
                  <a:cxn ang="0">
                    <a:pos x="150" y="427"/>
                  </a:cxn>
                  <a:cxn ang="0">
                    <a:pos x="202" y="444"/>
                  </a:cxn>
                  <a:cxn ang="0">
                    <a:pos x="257" y="453"/>
                  </a:cxn>
                </a:cxnLst>
                <a:rect l="0" t="0" r="r" b="b"/>
                <a:pathLst>
                  <a:path w="573" h="453">
                    <a:moveTo>
                      <a:pt x="287" y="454"/>
                    </a:moveTo>
                    <a:lnTo>
                      <a:pt x="317" y="453"/>
                    </a:lnTo>
                    <a:lnTo>
                      <a:pt x="345" y="450"/>
                    </a:lnTo>
                    <a:lnTo>
                      <a:pt x="372" y="444"/>
                    </a:lnTo>
                    <a:lnTo>
                      <a:pt x="399" y="437"/>
                    </a:lnTo>
                    <a:lnTo>
                      <a:pt x="424" y="427"/>
                    </a:lnTo>
                    <a:lnTo>
                      <a:pt x="447" y="415"/>
                    </a:lnTo>
                    <a:lnTo>
                      <a:pt x="469" y="402"/>
                    </a:lnTo>
                    <a:lnTo>
                      <a:pt x="490" y="387"/>
                    </a:lnTo>
                    <a:lnTo>
                      <a:pt x="508" y="371"/>
                    </a:lnTo>
                    <a:lnTo>
                      <a:pt x="524" y="354"/>
                    </a:lnTo>
                    <a:lnTo>
                      <a:pt x="538" y="335"/>
                    </a:lnTo>
                    <a:lnTo>
                      <a:pt x="551" y="316"/>
                    </a:lnTo>
                    <a:lnTo>
                      <a:pt x="560" y="295"/>
                    </a:lnTo>
                    <a:lnTo>
                      <a:pt x="567" y="273"/>
                    </a:lnTo>
                    <a:lnTo>
                      <a:pt x="571" y="250"/>
                    </a:lnTo>
                    <a:lnTo>
                      <a:pt x="573" y="227"/>
                    </a:lnTo>
                    <a:lnTo>
                      <a:pt x="571" y="204"/>
                    </a:lnTo>
                    <a:lnTo>
                      <a:pt x="567" y="182"/>
                    </a:lnTo>
                    <a:lnTo>
                      <a:pt x="560" y="160"/>
                    </a:lnTo>
                    <a:lnTo>
                      <a:pt x="551" y="139"/>
                    </a:lnTo>
                    <a:lnTo>
                      <a:pt x="538" y="119"/>
                    </a:lnTo>
                    <a:lnTo>
                      <a:pt x="524" y="100"/>
                    </a:lnTo>
                    <a:lnTo>
                      <a:pt x="508" y="83"/>
                    </a:lnTo>
                    <a:lnTo>
                      <a:pt x="490" y="67"/>
                    </a:lnTo>
                    <a:lnTo>
                      <a:pt x="469" y="52"/>
                    </a:lnTo>
                    <a:lnTo>
                      <a:pt x="447" y="39"/>
                    </a:lnTo>
                    <a:lnTo>
                      <a:pt x="424" y="28"/>
                    </a:lnTo>
                    <a:lnTo>
                      <a:pt x="399" y="18"/>
                    </a:lnTo>
                    <a:lnTo>
                      <a:pt x="372" y="10"/>
                    </a:lnTo>
                    <a:lnTo>
                      <a:pt x="345" y="5"/>
                    </a:lnTo>
                    <a:lnTo>
                      <a:pt x="317" y="1"/>
                    </a:lnTo>
                    <a:lnTo>
                      <a:pt x="287" y="0"/>
                    </a:lnTo>
                    <a:lnTo>
                      <a:pt x="257" y="1"/>
                    </a:lnTo>
                    <a:lnTo>
                      <a:pt x="229" y="5"/>
                    </a:lnTo>
                    <a:lnTo>
                      <a:pt x="202" y="10"/>
                    </a:lnTo>
                    <a:lnTo>
                      <a:pt x="175" y="18"/>
                    </a:lnTo>
                    <a:lnTo>
                      <a:pt x="150" y="28"/>
                    </a:lnTo>
                    <a:lnTo>
                      <a:pt x="127" y="39"/>
                    </a:lnTo>
                    <a:lnTo>
                      <a:pt x="104" y="52"/>
                    </a:lnTo>
                    <a:lnTo>
                      <a:pt x="84" y="67"/>
                    </a:lnTo>
                    <a:lnTo>
                      <a:pt x="66" y="83"/>
                    </a:lnTo>
                    <a:lnTo>
                      <a:pt x="49" y="100"/>
                    </a:lnTo>
                    <a:lnTo>
                      <a:pt x="35" y="119"/>
                    </a:lnTo>
                    <a:lnTo>
                      <a:pt x="23" y="139"/>
                    </a:lnTo>
                    <a:lnTo>
                      <a:pt x="13" y="160"/>
                    </a:lnTo>
                    <a:lnTo>
                      <a:pt x="6" y="182"/>
                    </a:lnTo>
                    <a:lnTo>
                      <a:pt x="2" y="204"/>
                    </a:lnTo>
                    <a:lnTo>
                      <a:pt x="0" y="227"/>
                    </a:lnTo>
                    <a:lnTo>
                      <a:pt x="2" y="250"/>
                    </a:lnTo>
                    <a:lnTo>
                      <a:pt x="6" y="273"/>
                    </a:lnTo>
                    <a:lnTo>
                      <a:pt x="13" y="295"/>
                    </a:lnTo>
                    <a:lnTo>
                      <a:pt x="23" y="316"/>
                    </a:lnTo>
                    <a:lnTo>
                      <a:pt x="35" y="335"/>
                    </a:lnTo>
                    <a:lnTo>
                      <a:pt x="49" y="354"/>
                    </a:lnTo>
                    <a:lnTo>
                      <a:pt x="66" y="371"/>
                    </a:lnTo>
                    <a:lnTo>
                      <a:pt x="84" y="387"/>
                    </a:lnTo>
                    <a:lnTo>
                      <a:pt x="104" y="402"/>
                    </a:lnTo>
                    <a:lnTo>
                      <a:pt x="127" y="415"/>
                    </a:lnTo>
                    <a:lnTo>
                      <a:pt x="150" y="427"/>
                    </a:lnTo>
                    <a:lnTo>
                      <a:pt x="175" y="437"/>
                    </a:lnTo>
                    <a:lnTo>
                      <a:pt x="202" y="444"/>
                    </a:lnTo>
                    <a:lnTo>
                      <a:pt x="229" y="450"/>
                    </a:lnTo>
                    <a:lnTo>
                      <a:pt x="257" y="453"/>
                    </a:lnTo>
                    <a:lnTo>
                      <a:pt x="287" y="454"/>
                    </a:lnTo>
                    <a:close/>
                  </a:path>
                </a:pathLst>
              </a:custGeom>
              <a:solidFill>
                <a:srgbClr val="C1D8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" name="Freeform 28"/>
              <p:cNvSpPr/>
              <p:nvPr/>
            </p:nvSpPr>
            <p:spPr bwMode="auto">
              <a:xfrm>
                <a:off x="6184908" y="4714882"/>
                <a:ext cx="222250" cy="176212"/>
              </a:xfrm>
              <a:custGeom>
                <a:avLst/>
                <a:gdLst/>
                <a:ahLst/>
                <a:cxnLst>
                  <a:cxn ang="0">
                    <a:pos x="311" y="445"/>
                  </a:cxn>
                  <a:cxn ang="0">
                    <a:pos x="366" y="435"/>
                  </a:cxn>
                  <a:cxn ang="0">
                    <a:pos x="416" y="419"/>
                  </a:cxn>
                  <a:cxn ang="0">
                    <a:pos x="461" y="395"/>
                  </a:cxn>
                  <a:cxn ang="0">
                    <a:pos x="499" y="364"/>
                  </a:cxn>
                  <a:cxn ang="0">
                    <a:pos x="530" y="328"/>
                  </a:cxn>
                  <a:cxn ang="0">
                    <a:pos x="550" y="289"/>
                  </a:cxn>
                  <a:cxn ang="0">
                    <a:pos x="562" y="245"/>
                  </a:cxn>
                  <a:cxn ang="0">
                    <a:pos x="562" y="199"/>
                  </a:cxn>
                  <a:cxn ang="0">
                    <a:pos x="550" y="155"/>
                  </a:cxn>
                  <a:cxn ang="0">
                    <a:pos x="530" y="116"/>
                  </a:cxn>
                  <a:cxn ang="0">
                    <a:pos x="499" y="80"/>
                  </a:cxn>
                  <a:cxn ang="0">
                    <a:pos x="461" y="50"/>
                  </a:cxn>
                  <a:cxn ang="0">
                    <a:pos x="416" y="26"/>
                  </a:cxn>
                  <a:cxn ang="0">
                    <a:pos x="366" y="10"/>
                  </a:cxn>
                  <a:cxn ang="0">
                    <a:pos x="311" y="1"/>
                  </a:cxn>
                  <a:cxn ang="0">
                    <a:pos x="253" y="1"/>
                  </a:cxn>
                  <a:cxn ang="0">
                    <a:pos x="198" y="10"/>
                  </a:cxn>
                  <a:cxn ang="0">
                    <a:pos x="147" y="26"/>
                  </a:cxn>
                  <a:cxn ang="0">
                    <a:pos x="102" y="50"/>
                  </a:cxn>
                  <a:cxn ang="0">
                    <a:pos x="64" y="80"/>
                  </a:cxn>
                  <a:cxn ang="0">
                    <a:pos x="35" y="116"/>
                  </a:cxn>
                  <a:cxn ang="0">
                    <a:pos x="13" y="155"/>
                  </a:cxn>
                  <a:cxn ang="0">
                    <a:pos x="1" y="199"/>
                  </a:cxn>
                  <a:cxn ang="0">
                    <a:pos x="1" y="245"/>
                  </a:cxn>
                  <a:cxn ang="0">
                    <a:pos x="13" y="289"/>
                  </a:cxn>
                  <a:cxn ang="0">
                    <a:pos x="35" y="328"/>
                  </a:cxn>
                  <a:cxn ang="0">
                    <a:pos x="64" y="364"/>
                  </a:cxn>
                  <a:cxn ang="0">
                    <a:pos x="102" y="395"/>
                  </a:cxn>
                  <a:cxn ang="0">
                    <a:pos x="147" y="419"/>
                  </a:cxn>
                  <a:cxn ang="0">
                    <a:pos x="198" y="435"/>
                  </a:cxn>
                  <a:cxn ang="0">
                    <a:pos x="253" y="445"/>
                  </a:cxn>
                </a:cxnLst>
                <a:rect l="0" t="0" r="r" b="b"/>
                <a:pathLst>
                  <a:path w="563" h="446">
                    <a:moveTo>
                      <a:pt x="282" y="446"/>
                    </a:moveTo>
                    <a:lnTo>
                      <a:pt x="311" y="445"/>
                    </a:lnTo>
                    <a:lnTo>
                      <a:pt x="338" y="441"/>
                    </a:lnTo>
                    <a:lnTo>
                      <a:pt x="366" y="435"/>
                    </a:lnTo>
                    <a:lnTo>
                      <a:pt x="391" y="428"/>
                    </a:lnTo>
                    <a:lnTo>
                      <a:pt x="416" y="419"/>
                    </a:lnTo>
                    <a:lnTo>
                      <a:pt x="440" y="408"/>
                    </a:lnTo>
                    <a:lnTo>
                      <a:pt x="461" y="395"/>
                    </a:lnTo>
                    <a:lnTo>
                      <a:pt x="481" y="380"/>
                    </a:lnTo>
                    <a:lnTo>
                      <a:pt x="499" y="364"/>
                    </a:lnTo>
                    <a:lnTo>
                      <a:pt x="515" y="347"/>
                    </a:lnTo>
                    <a:lnTo>
                      <a:pt x="530" y="328"/>
                    </a:lnTo>
                    <a:lnTo>
                      <a:pt x="541" y="309"/>
                    </a:lnTo>
                    <a:lnTo>
                      <a:pt x="550" y="289"/>
                    </a:lnTo>
                    <a:lnTo>
                      <a:pt x="557" y="267"/>
                    </a:lnTo>
                    <a:lnTo>
                      <a:pt x="562" y="245"/>
                    </a:lnTo>
                    <a:lnTo>
                      <a:pt x="563" y="222"/>
                    </a:lnTo>
                    <a:lnTo>
                      <a:pt x="562" y="199"/>
                    </a:lnTo>
                    <a:lnTo>
                      <a:pt x="557" y="177"/>
                    </a:lnTo>
                    <a:lnTo>
                      <a:pt x="550" y="155"/>
                    </a:lnTo>
                    <a:lnTo>
                      <a:pt x="541" y="136"/>
                    </a:lnTo>
                    <a:lnTo>
                      <a:pt x="530" y="116"/>
                    </a:lnTo>
                    <a:lnTo>
                      <a:pt x="515" y="98"/>
                    </a:lnTo>
                    <a:lnTo>
                      <a:pt x="499" y="80"/>
                    </a:lnTo>
                    <a:lnTo>
                      <a:pt x="481" y="64"/>
                    </a:lnTo>
                    <a:lnTo>
                      <a:pt x="461" y="50"/>
                    </a:lnTo>
                    <a:lnTo>
                      <a:pt x="440" y="38"/>
                    </a:lnTo>
                    <a:lnTo>
                      <a:pt x="416" y="26"/>
                    </a:lnTo>
                    <a:lnTo>
                      <a:pt x="391" y="17"/>
                    </a:lnTo>
                    <a:lnTo>
                      <a:pt x="366" y="10"/>
                    </a:lnTo>
                    <a:lnTo>
                      <a:pt x="338" y="4"/>
                    </a:lnTo>
                    <a:lnTo>
                      <a:pt x="311" y="1"/>
                    </a:lnTo>
                    <a:lnTo>
                      <a:pt x="282" y="0"/>
                    </a:lnTo>
                    <a:lnTo>
                      <a:pt x="253" y="1"/>
                    </a:lnTo>
                    <a:lnTo>
                      <a:pt x="226" y="4"/>
                    </a:lnTo>
                    <a:lnTo>
                      <a:pt x="198" y="10"/>
                    </a:lnTo>
                    <a:lnTo>
                      <a:pt x="173" y="17"/>
                    </a:lnTo>
                    <a:lnTo>
                      <a:pt x="147" y="26"/>
                    </a:lnTo>
                    <a:lnTo>
                      <a:pt x="124" y="38"/>
                    </a:lnTo>
                    <a:lnTo>
                      <a:pt x="102" y="50"/>
                    </a:lnTo>
                    <a:lnTo>
                      <a:pt x="83" y="64"/>
                    </a:lnTo>
                    <a:lnTo>
                      <a:pt x="64" y="80"/>
                    </a:lnTo>
                    <a:lnTo>
                      <a:pt x="48" y="98"/>
                    </a:lnTo>
                    <a:lnTo>
                      <a:pt x="35" y="116"/>
                    </a:lnTo>
                    <a:lnTo>
                      <a:pt x="22" y="136"/>
                    </a:lnTo>
                    <a:lnTo>
                      <a:pt x="13" y="155"/>
                    </a:lnTo>
                    <a:lnTo>
                      <a:pt x="6" y="177"/>
                    </a:lnTo>
                    <a:lnTo>
                      <a:pt x="1" y="199"/>
                    </a:lnTo>
                    <a:lnTo>
                      <a:pt x="0" y="222"/>
                    </a:lnTo>
                    <a:lnTo>
                      <a:pt x="1" y="245"/>
                    </a:lnTo>
                    <a:lnTo>
                      <a:pt x="6" y="267"/>
                    </a:lnTo>
                    <a:lnTo>
                      <a:pt x="13" y="289"/>
                    </a:lnTo>
                    <a:lnTo>
                      <a:pt x="22" y="309"/>
                    </a:lnTo>
                    <a:lnTo>
                      <a:pt x="35" y="328"/>
                    </a:lnTo>
                    <a:lnTo>
                      <a:pt x="48" y="347"/>
                    </a:lnTo>
                    <a:lnTo>
                      <a:pt x="64" y="364"/>
                    </a:lnTo>
                    <a:lnTo>
                      <a:pt x="83" y="380"/>
                    </a:lnTo>
                    <a:lnTo>
                      <a:pt x="102" y="395"/>
                    </a:lnTo>
                    <a:lnTo>
                      <a:pt x="124" y="408"/>
                    </a:lnTo>
                    <a:lnTo>
                      <a:pt x="147" y="419"/>
                    </a:lnTo>
                    <a:lnTo>
                      <a:pt x="173" y="428"/>
                    </a:lnTo>
                    <a:lnTo>
                      <a:pt x="198" y="435"/>
                    </a:lnTo>
                    <a:lnTo>
                      <a:pt x="226" y="441"/>
                    </a:lnTo>
                    <a:lnTo>
                      <a:pt x="253" y="445"/>
                    </a:lnTo>
                    <a:lnTo>
                      <a:pt x="282" y="446"/>
                    </a:lnTo>
                    <a:close/>
                  </a:path>
                </a:pathLst>
              </a:custGeom>
              <a:solidFill>
                <a:srgbClr val="C6DDC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" name="Freeform 29"/>
              <p:cNvSpPr/>
              <p:nvPr/>
            </p:nvSpPr>
            <p:spPr bwMode="auto">
              <a:xfrm>
                <a:off x="6186495" y="4716470"/>
                <a:ext cx="219075" cy="173037"/>
              </a:xfrm>
              <a:custGeom>
                <a:avLst/>
                <a:gdLst/>
                <a:ahLst/>
                <a:cxnLst>
                  <a:cxn ang="0">
                    <a:pos x="305" y="437"/>
                  </a:cxn>
                  <a:cxn ang="0">
                    <a:pos x="358" y="428"/>
                  </a:cxn>
                  <a:cxn ang="0">
                    <a:pos x="407" y="412"/>
                  </a:cxn>
                  <a:cxn ang="0">
                    <a:pos x="451" y="389"/>
                  </a:cxn>
                  <a:cxn ang="0">
                    <a:pos x="489" y="359"/>
                  </a:cxn>
                  <a:cxn ang="0">
                    <a:pos x="518" y="324"/>
                  </a:cxn>
                  <a:cxn ang="0">
                    <a:pos x="539" y="285"/>
                  </a:cxn>
                  <a:cxn ang="0">
                    <a:pos x="550" y="241"/>
                  </a:cxn>
                  <a:cxn ang="0">
                    <a:pos x="550" y="197"/>
                  </a:cxn>
                  <a:cxn ang="0">
                    <a:pos x="539" y="153"/>
                  </a:cxn>
                  <a:cxn ang="0">
                    <a:pos x="518" y="114"/>
                  </a:cxn>
                  <a:cxn ang="0">
                    <a:pos x="489" y="80"/>
                  </a:cxn>
                  <a:cxn ang="0">
                    <a:pos x="451" y="50"/>
                  </a:cxn>
                  <a:cxn ang="0">
                    <a:pos x="407" y="27"/>
                  </a:cxn>
                  <a:cxn ang="0">
                    <a:pos x="358" y="10"/>
                  </a:cxn>
                  <a:cxn ang="0">
                    <a:pos x="305" y="1"/>
                  </a:cxn>
                  <a:cxn ang="0">
                    <a:pos x="247" y="1"/>
                  </a:cxn>
                  <a:cxn ang="0">
                    <a:pos x="193" y="10"/>
                  </a:cxn>
                  <a:cxn ang="0">
                    <a:pos x="144" y="27"/>
                  </a:cxn>
                  <a:cxn ang="0">
                    <a:pos x="100" y="50"/>
                  </a:cxn>
                  <a:cxn ang="0">
                    <a:pos x="63" y="80"/>
                  </a:cxn>
                  <a:cxn ang="0">
                    <a:pos x="33" y="114"/>
                  </a:cxn>
                  <a:cxn ang="0">
                    <a:pos x="12" y="153"/>
                  </a:cxn>
                  <a:cxn ang="0">
                    <a:pos x="1" y="197"/>
                  </a:cxn>
                  <a:cxn ang="0">
                    <a:pos x="1" y="241"/>
                  </a:cxn>
                  <a:cxn ang="0">
                    <a:pos x="12" y="285"/>
                  </a:cxn>
                  <a:cxn ang="0">
                    <a:pos x="33" y="324"/>
                  </a:cxn>
                  <a:cxn ang="0">
                    <a:pos x="63" y="359"/>
                  </a:cxn>
                  <a:cxn ang="0">
                    <a:pos x="100" y="389"/>
                  </a:cxn>
                  <a:cxn ang="0">
                    <a:pos x="144" y="412"/>
                  </a:cxn>
                  <a:cxn ang="0">
                    <a:pos x="193" y="428"/>
                  </a:cxn>
                  <a:cxn ang="0">
                    <a:pos x="247" y="437"/>
                  </a:cxn>
                </a:cxnLst>
                <a:rect l="0" t="0" r="r" b="b"/>
                <a:pathLst>
                  <a:path w="551" h="438">
                    <a:moveTo>
                      <a:pt x="276" y="438"/>
                    </a:moveTo>
                    <a:lnTo>
                      <a:pt x="305" y="437"/>
                    </a:lnTo>
                    <a:lnTo>
                      <a:pt x="331" y="434"/>
                    </a:lnTo>
                    <a:lnTo>
                      <a:pt x="358" y="428"/>
                    </a:lnTo>
                    <a:lnTo>
                      <a:pt x="383" y="421"/>
                    </a:lnTo>
                    <a:lnTo>
                      <a:pt x="407" y="412"/>
                    </a:lnTo>
                    <a:lnTo>
                      <a:pt x="430" y="401"/>
                    </a:lnTo>
                    <a:lnTo>
                      <a:pt x="451" y="389"/>
                    </a:lnTo>
                    <a:lnTo>
                      <a:pt x="471" y="374"/>
                    </a:lnTo>
                    <a:lnTo>
                      <a:pt x="489" y="359"/>
                    </a:lnTo>
                    <a:lnTo>
                      <a:pt x="504" y="341"/>
                    </a:lnTo>
                    <a:lnTo>
                      <a:pt x="518" y="324"/>
                    </a:lnTo>
                    <a:lnTo>
                      <a:pt x="529" y="304"/>
                    </a:lnTo>
                    <a:lnTo>
                      <a:pt x="539" y="285"/>
                    </a:lnTo>
                    <a:lnTo>
                      <a:pt x="545" y="263"/>
                    </a:lnTo>
                    <a:lnTo>
                      <a:pt x="550" y="241"/>
                    </a:lnTo>
                    <a:lnTo>
                      <a:pt x="551" y="219"/>
                    </a:lnTo>
                    <a:lnTo>
                      <a:pt x="550" y="197"/>
                    </a:lnTo>
                    <a:lnTo>
                      <a:pt x="545" y="175"/>
                    </a:lnTo>
                    <a:lnTo>
                      <a:pt x="539" y="153"/>
                    </a:lnTo>
                    <a:lnTo>
                      <a:pt x="529" y="134"/>
                    </a:lnTo>
                    <a:lnTo>
                      <a:pt x="518" y="114"/>
                    </a:lnTo>
                    <a:lnTo>
                      <a:pt x="504" y="97"/>
                    </a:lnTo>
                    <a:lnTo>
                      <a:pt x="489" y="80"/>
                    </a:lnTo>
                    <a:lnTo>
                      <a:pt x="471" y="65"/>
                    </a:lnTo>
                    <a:lnTo>
                      <a:pt x="451" y="50"/>
                    </a:lnTo>
                    <a:lnTo>
                      <a:pt x="430" y="37"/>
                    </a:lnTo>
                    <a:lnTo>
                      <a:pt x="407" y="27"/>
                    </a:lnTo>
                    <a:lnTo>
                      <a:pt x="383" y="17"/>
                    </a:lnTo>
                    <a:lnTo>
                      <a:pt x="358" y="10"/>
                    </a:lnTo>
                    <a:lnTo>
                      <a:pt x="331" y="5"/>
                    </a:lnTo>
                    <a:lnTo>
                      <a:pt x="305" y="1"/>
                    </a:lnTo>
                    <a:lnTo>
                      <a:pt x="276" y="0"/>
                    </a:lnTo>
                    <a:lnTo>
                      <a:pt x="247" y="1"/>
                    </a:lnTo>
                    <a:lnTo>
                      <a:pt x="221" y="5"/>
                    </a:lnTo>
                    <a:lnTo>
                      <a:pt x="193" y="10"/>
                    </a:lnTo>
                    <a:lnTo>
                      <a:pt x="168" y="17"/>
                    </a:lnTo>
                    <a:lnTo>
                      <a:pt x="144" y="27"/>
                    </a:lnTo>
                    <a:lnTo>
                      <a:pt x="122" y="37"/>
                    </a:lnTo>
                    <a:lnTo>
                      <a:pt x="100" y="50"/>
                    </a:lnTo>
                    <a:lnTo>
                      <a:pt x="80" y="65"/>
                    </a:lnTo>
                    <a:lnTo>
                      <a:pt x="63" y="80"/>
                    </a:lnTo>
                    <a:lnTo>
                      <a:pt x="47" y="97"/>
                    </a:lnTo>
                    <a:lnTo>
                      <a:pt x="33" y="114"/>
                    </a:lnTo>
                    <a:lnTo>
                      <a:pt x="22" y="134"/>
                    </a:lnTo>
                    <a:lnTo>
                      <a:pt x="12" y="153"/>
                    </a:lnTo>
                    <a:lnTo>
                      <a:pt x="5" y="175"/>
                    </a:lnTo>
                    <a:lnTo>
                      <a:pt x="1" y="197"/>
                    </a:lnTo>
                    <a:lnTo>
                      <a:pt x="0" y="219"/>
                    </a:lnTo>
                    <a:lnTo>
                      <a:pt x="1" y="241"/>
                    </a:lnTo>
                    <a:lnTo>
                      <a:pt x="5" y="263"/>
                    </a:lnTo>
                    <a:lnTo>
                      <a:pt x="12" y="285"/>
                    </a:lnTo>
                    <a:lnTo>
                      <a:pt x="22" y="304"/>
                    </a:lnTo>
                    <a:lnTo>
                      <a:pt x="33" y="324"/>
                    </a:lnTo>
                    <a:lnTo>
                      <a:pt x="47" y="341"/>
                    </a:lnTo>
                    <a:lnTo>
                      <a:pt x="63" y="359"/>
                    </a:lnTo>
                    <a:lnTo>
                      <a:pt x="80" y="374"/>
                    </a:lnTo>
                    <a:lnTo>
                      <a:pt x="100" y="389"/>
                    </a:lnTo>
                    <a:lnTo>
                      <a:pt x="122" y="401"/>
                    </a:lnTo>
                    <a:lnTo>
                      <a:pt x="144" y="412"/>
                    </a:lnTo>
                    <a:lnTo>
                      <a:pt x="168" y="421"/>
                    </a:lnTo>
                    <a:lnTo>
                      <a:pt x="193" y="428"/>
                    </a:lnTo>
                    <a:lnTo>
                      <a:pt x="221" y="434"/>
                    </a:lnTo>
                    <a:lnTo>
                      <a:pt x="247" y="437"/>
                    </a:lnTo>
                    <a:lnTo>
                      <a:pt x="276" y="438"/>
                    </a:lnTo>
                    <a:close/>
                  </a:path>
                </a:pathLst>
              </a:custGeom>
              <a:solidFill>
                <a:srgbClr val="CEE2C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" name="Freeform 30"/>
              <p:cNvSpPr/>
              <p:nvPr/>
            </p:nvSpPr>
            <p:spPr bwMode="auto">
              <a:xfrm>
                <a:off x="6188083" y="4718057"/>
                <a:ext cx="215900" cy="169862"/>
              </a:xfrm>
              <a:custGeom>
                <a:avLst/>
                <a:gdLst/>
                <a:ahLst/>
                <a:cxnLst>
                  <a:cxn ang="0">
                    <a:pos x="300" y="429"/>
                  </a:cxn>
                  <a:cxn ang="0">
                    <a:pos x="353" y="420"/>
                  </a:cxn>
                  <a:cxn ang="0">
                    <a:pos x="401" y="403"/>
                  </a:cxn>
                  <a:cxn ang="0">
                    <a:pos x="445" y="380"/>
                  </a:cxn>
                  <a:cxn ang="0">
                    <a:pos x="480" y="351"/>
                  </a:cxn>
                  <a:cxn ang="0">
                    <a:pos x="510" y="317"/>
                  </a:cxn>
                  <a:cxn ang="0">
                    <a:pos x="530" y="279"/>
                  </a:cxn>
                  <a:cxn ang="0">
                    <a:pos x="541" y="236"/>
                  </a:cxn>
                  <a:cxn ang="0">
                    <a:pos x="541" y="192"/>
                  </a:cxn>
                  <a:cxn ang="0">
                    <a:pos x="530" y="151"/>
                  </a:cxn>
                  <a:cxn ang="0">
                    <a:pos x="510" y="111"/>
                  </a:cxn>
                  <a:cxn ang="0">
                    <a:pos x="480" y="78"/>
                  </a:cxn>
                  <a:cxn ang="0">
                    <a:pos x="445" y="48"/>
                  </a:cxn>
                  <a:cxn ang="0">
                    <a:pos x="401" y="25"/>
                  </a:cxn>
                  <a:cxn ang="0">
                    <a:pos x="353" y="9"/>
                  </a:cxn>
                  <a:cxn ang="0">
                    <a:pos x="300" y="1"/>
                  </a:cxn>
                  <a:cxn ang="0">
                    <a:pos x="244" y="1"/>
                  </a:cxn>
                  <a:cxn ang="0">
                    <a:pos x="191" y="9"/>
                  </a:cxn>
                  <a:cxn ang="0">
                    <a:pos x="143" y="25"/>
                  </a:cxn>
                  <a:cxn ang="0">
                    <a:pos x="99" y="48"/>
                  </a:cxn>
                  <a:cxn ang="0">
                    <a:pos x="63" y="78"/>
                  </a:cxn>
                  <a:cxn ang="0">
                    <a:pos x="34" y="111"/>
                  </a:cxn>
                  <a:cxn ang="0">
                    <a:pos x="13" y="151"/>
                  </a:cxn>
                  <a:cxn ang="0">
                    <a:pos x="1" y="192"/>
                  </a:cxn>
                  <a:cxn ang="0">
                    <a:pos x="1" y="236"/>
                  </a:cxn>
                  <a:cxn ang="0">
                    <a:pos x="13" y="279"/>
                  </a:cxn>
                  <a:cxn ang="0">
                    <a:pos x="34" y="317"/>
                  </a:cxn>
                  <a:cxn ang="0">
                    <a:pos x="63" y="351"/>
                  </a:cxn>
                  <a:cxn ang="0">
                    <a:pos x="99" y="380"/>
                  </a:cxn>
                  <a:cxn ang="0">
                    <a:pos x="143" y="403"/>
                  </a:cxn>
                  <a:cxn ang="0">
                    <a:pos x="191" y="420"/>
                  </a:cxn>
                  <a:cxn ang="0">
                    <a:pos x="244" y="429"/>
                  </a:cxn>
                </a:cxnLst>
                <a:rect l="0" t="0" r="r" b="b"/>
                <a:pathLst>
                  <a:path w="543" h="430">
                    <a:moveTo>
                      <a:pt x="272" y="430"/>
                    </a:moveTo>
                    <a:lnTo>
                      <a:pt x="300" y="429"/>
                    </a:lnTo>
                    <a:lnTo>
                      <a:pt x="326" y="425"/>
                    </a:lnTo>
                    <a:lnTo>
                      <a:pt x="353" y="420"/>
                    </a:lnTo>
                    <a:lnTo>
                      <a:pt x="378" y="412"/>
                    </a:lnTo>
                    <a:lnTo>
                      <a:pt x="401" y="403"/>
                    </a:lnTo>
                    <a:lnTo>
                      <a:pt x="423" y="393"/>
                    </a:lnTo>
                    <a:lnTo>
                      <a:pt x="445" y="380"/>
                    </a:lnTo>
                    <a:lnTo>
                      <a:pt x="463" y="366"/>
                    </a:lnTo>
                    <a:lnTo>
                      <a:pt x="480" y="351"/>
                    </a:lnTo>
                    <a:lnTo>
                      <a:pt x="497" y="334"/>
                    </a:lnTo>
                    <a:lnTo>
                      <a:pt x="510" y="317"/>
                    </a:lnTo>
                    <a:lnTo>
                      <a:pt x="522" y="298"/>
                    </a:lnTo>
                    <a:lnTo>
                      <a:pt x="530" y="279"/>
                    </a:lnTo>
                    <a:lnTo>
                      <a:pt x="537" y="258"/>
                    </a:lnTo>
                    <a:lnTo>
                      <a:pt x="541" y="236"/>
                    </a:lnTo>
                    <a:lnTo>
                      <a:pt x="543" y="214"/>
                    </a:lnTo>
                    <a:lnTo>
                      <a:pt x="541" y="192"/>
                    </a:lnTo>
                    <a:lnTo>
                      <a:pt x="537" y="170"/>
                    </a:lnTo>
                    <a:lnTo>
                      <a:pt x="530" y="151"/>
                    </a:lnTo>
                    <a:lnTo>
                      <a:pt x="522" y="130"/>
                    </a:lnTo>
                    <a:lnTo>
                      <a:pt x="510" y="111"/>
                    </a:lnTo>
                    <a:lnTo>
                      <a:pt x="497" y="94"/>
                    </a:lnTo>
                    <a:lnTo>
                      <a:pt x="480" y="78"/>
                    </a:lnTo>
                    <a:lnTo>
                      <a:pt x="463" y="62"/>
                    </a:lnTo>
                    <a:lnTo>
                      <a:pt x="445" y="48"/>
                    </a:lnTo>
                    <a:lnTo>
                      <a:pt x="423" y="37"/>
                    </a:lnTo>
                    <a:lnTo>
                      <a:pt x="401" y="25"/>
                    </a:lnTo>
                    <a:lnTo>
                      <a:pt x="378" y="17"/>
                    </a:lnTo>
                    <a:lnTo>
                      <a:pt x="353" y="9"/>
                    </a:lnTo>
                    <a:lnTo>
                      <a:pt x="326" y="4"/>
                    </a:lnTo>
                    <a:lnTo>
                      <a:pt x="300" y="1"/>
                    </a:lnTo>
                    <a:lnTo>
                      <a:pt x="272" y="0"/>
                    </a:lnTo>
                    <a:lnTo>
                      <a:pt x="244" y="1"/>
                    </a:lnTo>
                    <a:lnTo>
                      <a:pt x="218" y="4"/>
                    </a:lnTo>
                    <a:lnTo>
                      <a:pt x="191" y="9"/>
                    </a:lnTo>
                    <a:lnTo>
                      <a:pt x="166" y="17"/>
                    </a:lnTo>
                    <a:lnTo>
                      <a:pt x="143" y="25"/>
                    </a:lnTo>
                    <a:lnTo>
                      <a:pt x="120" y="37"/>
                    </a:lnTo>
                    <a:lnTo>
                      <a:pt x="99" y="48"/>
                    </a:lnTo>
                    <a:lnTo>
                      <a:pt x="80" y="62"/>
                    </a:lnTo>
                    <a:lnTo>
                      <a:pt x="63" y="78"/>
                    </a:lnTo>
                    <a:lnTo>
                      <a:pt x="46" y="94"/>
                    </a:lnTo>
                    <a:lnTo>
                      <a:pt x="34" y="111"/>
                    </a:lnTo>
                    <a:lnTo>
                      <a:pt x="22" y="130"/>
                    </a:lnTo>
                    <a:lnTo>
                      <a:pt x="13" y="151"/>
                    </a:lnTo>
                    <a:lnTo>
                      <a:pt x="6" y="170"/>
                    </a:lnTo>
                    <a:lnTo>
                      <a:pt x="1" y="192"/>
                    </a:lnTo>
                    <a:lnTo>
                      <a:pt x="0" y="214"/>
                    </a:lnTo>
                    <a:lnTo>
                      <a:pt x="1" y="236"/>
                    </a:lnTo>
                    <a:lnTo>
                      <a:pt x="6" y="258"/>
                    </a:lnTo>
                    <a:lnTo>
                      <a:pt x="13" y="279"/>
                    </a:lnTo>
                    <a:lnTo>
                      <a:pt x="22" y="298"/>
                    </a:lnTo>
                    <a:lnTo>
                      <a:pt x="34" y="317"/>
                    </a:lnTo>
                    <a:lnTo>
                      <a:pt x="46" y="334"/>
                    </a:lnTo>
                    <a:lnTo>
                      <a:pt x="63" y="351"/>
                    </a:lnTo>
                    <a:lnTo>
                      <a:pt x="80" y="366"/>
                    </a:lnTo>
                    <a:lnTo>
                      <a:pt x="99" y="380"/>
                    </a:lnTo>
                    <a:lnTo>
                      <a:pt x="120" y="393"/>
                    </a:lnTo>
                    <a:lnTo>
                      <a:pt x="143" y="403"/>
                    </a:lnTo>
                    <a:lnTo>
                      <a:pt x="166" y="412"/>
                    </a:lnTo>
                    <a:lnTo>
                      <a:pt x="191" y="420"/>
                    </a:lnTo>
                    <a:lnTo>
                      <a:pt x="218" y="425"/>
                    </a:lnTo>
                    <a:lnTo>
                      <a:pt x="244" y="429"/>
                    </a:lnTo>
                    <a:lnTo>
                      <a:pt x="272" y="430"/>
                    </a:lnTo>
                    <a:close/>
                  </a:path>
                </a:pathLst>
              </a:custGeom>
              <a:solidFill>
                <a:srgbClr val="D3E5D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Freeform 31"/>
              <p:cNvSpPr/>
              <p:nvPr/>
            </p:nvSpPr>
            <p:spPr bwMode="auto">
              <a:xfrm>
                <a:off x="6191258" y="4719645"/>
                <a:ext cx="209550" cy="166687"/>
              </a:xfrm>
              <a:custGeom>
                <a:avLst/>
                <a:gdLst/>
                <a:ahLst/>
                <a:cxnLst>
                  <a:cxn ang="0">
                    <a:pos x="294" y="421"/>
                  </a:cxn>
                  <a:cxn ang="0">
                    <a:pos x="346" y="413"/>
                  </a:cxn>
                  <a:cxn ang="0">
                    <a:pos x="393" y="397"/>
                  </a:cxn>
                  <a:cxn ang="0">
                    <a:pos x="435" y="374"/>
                  </a:cxn>
                  <a:cxn ang="0">
                    <a:pos x="471" y="345"/>
                  </a:cxn>
                  <a:cxn ang="0">
                    <a:pos x="499" y="311"/>
                  </a:cxn>
                  <a:cxn ang="0">
                    <a:pos x="519" y="273"/>
                  </a:cxn>
                  <a:cxn ang="0">
                    <a:pos x="530" y="233"/>
                  </a:cxn>
                  <a:cxn ang="0">
                    <a:pos x="530" y="189"/>
                  </a:cxn>
                  <a:cxn ang="0">
                    <a:pos x="519" y="149"/>
                  </a:cxn>
                  <a:cxn ang="0">
                    <a:pos x="499" y="111"/>
                  </a:cxn>
                  <a:cxn ang="0">
                    <a:pos x="471" y="77"/>
                  </a:cxn>
                  <a:cxn ang="0">
                    <a:pos x="435" y="49"/>
                  </a:cxn>
                  <a:cxn ang="0">
                    <a:pos x="393" y="25"/>
                  </a:cxn>
                  <a:cxn ang="0">
                    <a:pos x="346" y="9"/>
                  </a:cxn>
                  <a:cxn ang="0">
                    <a:pos x="294" y="1"/>
                  </a:cxn>
                  <a:cxn ang="0">
                    <a:pos x="238" y="1"/>
                  </a:cxn>
                  <a:cxn ang="0">
                    <a:pos x="187" y="9"/>
                  </a:cxn>
                  <a:cxn ang="0">
                    <a:pos x="139" y="25"/>
                  </a:cxn>
                  <a:cxn ang="0">
                    <a:pos x="97" y="49"/>
                  </a:cxn>
                  <a:cxn ang="0">
                    <a:pos x="61" y="77"/>
                  </a:cxn>
                  <a:cxn ang="0">
                    <a:pos x="32" y="111"/>
                  </a:cxn>
                  <a:cxn ang="0">
                    <a:pos x="12" y="149"/>
                  </a:cxn>
                  <a:cxn ang="0">
                    <a:pos x="1" y="189"/>
                  </a:cxn>
                  <a:cxn ang="0">
                    <a:pos x="1" y="233"/>
                  </a:cxn>
                  <a:cxn ang="0">
                    <a:pos x="12" y="273"/>
                  </a:cxn>
                  <a:cxn ang="0">
                    <a:pos x="32" y="311"/>
                  </a:cxn>
                  <a:cxn ang="0">
                    <a:pos x="61" y="345"/>
                  </a:cxn>
                  <a:cxn ang="0">
                    <a:pos x="97" y="374"/>
                  </a:cxn>
                  <a:cxn ang="0">
                    <a:pos x="139" y="397"/>
                  </a:cxn>
                  <a:cxn ang="0">
                    <a:pos x="187" y="413"/>
                  </a:cxn>
                  <a:cxn ang="0">
                    <a:pos x="238" y="421"/>
                  </a:cxn>
                </a:cxnLst>
                <a:rect l="0" t="0" r="r" b="b"/>
                <a:pathLst>
                  <a:path w="531" h="422">
                    <a:moveTo>
                      <a:pt x="266" y="422"/>
                    </a:moveTo>
                    <a:lnTo>
                      <a:pt x="294" y="421"/>
                    </a:lnTo>
                    <a:lnTo>
                      <a:pt x="320" y="417"/>
                    </a:lnTo>
                    <a:lnTo>
                      <a:pt x="346" y="413"/>
                    </a:lnTo>
                    <a:lnTo>
                      <a:pt x="370" y="406"/>
                    </a:lnTo>
                    <a:lnTo>
                      <a:pt x="393" y="397"/>
                    </a:lnTo>
                    <a:lnTo>
                      <a:pt x="415" y="386"/>
                    </a:lnTo>
                    <a:lnTo>
                      <a:pt x="435" y="374"/>
                    </a:lnTo>
                    <a:lnTo>
                      <a:pt x="454" y="360"/>
                    </a:lnTo>
                    <a:lnTo>
                      <a:pt x="471" y="345"/>
                    </a:lnTo>
                    <a:lnTo>
                      <a:pt x="486" y="329"/>
                    </a:lnTo>
                    <a:lnTo>
                      <a:pt x="499" y="311"/>
                    </a:lnTo>
                    <a:lnTo>
                      <a:pt x="510" y="293"/>
                    </a:lnTo>
                    <a:lnTo>
                      <a:pt x="519" y="273"/>
                    </a:lnTo>
                    <a:lnTo>
                      <a:pt x="525" y="254"/>
                    </a:lnTo>
                    <a:lnTo>
                      <a:pt x="530" y="233"/>
                    </a:lnTo>
                    <a:lnTo>
                      <a:pt x="531" y="211"/>
                    </a:lnTo>
                    <a:lnTo>
                      <a:pt x="530" y="189"/>
                    </a:lnTo>
                    <a:lnTo>
                      <a:pt x="525" y="168"/>
                    </a:lnTo>
                    <a:lnTo>
                      <a:pt x="519" y="149"/>
                    </a:lnTo>
                    <a:lnTo>
                      <a:pt x="510" y="129"/>
                    </a:lnTo>
                    <a:lnTo>
                      <a:pt x="499" y="111"/>
                    </a:lnTo>
                    <a:lnTo>
                      <a:pt x="486" y="93"/>
                    </a:lnTo>
                    <a:lnTo>
                      <a:pt x="471" y="77"/>
                    </a:lnTo>
                    <a:lnTo>
                      <a:pt x="454" y="62"/>
                    </a:lnTo>
                    <a:lnTo>
                      <a:pt x="435" y="49"/>
                    </a:lnTo>
                    <a:lnTo>
                      <a:pt x="415" y="36"/>
                    </a:lnTo>
                    <a:lnTo>
                      <a:pt x="393" y="25"/>
                    </a:lnTo>
                    <a:lnTo>
                      <a:pt x="370" y="16"/>
                    </a:lnTo>
                    <a:lnTo>
                      <a:pt x="346" y="9"/>
                    </a:lnTo>
                    <a:lnTo>
                      <a:pt x="320" y="5"/>
                    </a:lnTo>
                    <a:lnTo>
                      <a:pt x="294" y="1"/>
                    </a:lnTo>
                    <a:lnTo>
                      <a:pt x="266" y="0"/>
                    </a:lnTo>
                    <a:lnTo>
                      <a:pt x="238" y="1"/>
                    </a:lnTo>
                    <a:lnTo>
                      <a:pt x="212" y="5"/>
                    </a:lnTo>
                    <a:lnTo>
                      <a:pt x="187" y="9"/>
                    </a:lnTo>
                    <a:lnTo>
                      <a:pt x="162" y="16"/>
                    </a:lnTo>
                    <a:lnTo>
                      <a:pt x="139" y="25"/>
                    </a:lnTo>
                    <a:lnTo>
                      <a:pt x="118" y="36"/>
                    </a:lnTo>
                    <a:lnTo>
                      <a:pt x="97" y="49"/>
                    </a:lnTo>
                    <a:lnTo>
                      <a:pt x="78" y="62"/>
                    </a:lnTo>
                    <a:lnTo>
                      <a:pt x="61" y="77"/>
                    </a:lnTo>
                    <a:lnTo>
                      <a:pt x="45" y="93"/>
                    </a:lnTo>
                    <a:lnTo>
                      <a:pt x="32" y="111"/>
                    </a:lnTo>
                    <a:lnTo>
                      <a:pt x="21" y="129"/>
                    </a:lnTo>
                    <a:lnTo>
                      <a:pt x="12" y="149"/>
                    </a:lnTo>
                    <a:lnTo>
                      <a:pt x="6" y="168"/>
                    </a:lnTo>
                    <a:lnTo>
                      <a:pt x="1" y="189"/>
                    </a:lnTo>
                    <a:lnTo>
                      <a:pt x="0" y="211"/>
                    </a:lnTo>
                    <a:lnTo>
                      <a:pt x="1" y="233"/>
                    </a:lnTo>
                    <a:lnTo>
                      <a:pt x="6" y="254"/>
                    </a:lnTo>
                    <a:lnTo>
                      <a:pt x="12" y="273"/>
                    </a:lnTo>
                    <a:lnTo>
                      <a:pt x="21" y="293"/>
                    </a:lnTo>
                    <a:lnTo>
                      <a:pt x="32" y="311"/>
                    </a:lnTo>
                    <a:lnTo>
                      <a:pt x="45" y="329"/>
                    </a:lnTo>
                    <a:lnTo>
                      <a:pt x="61" y="345"/>
                    </a:lnTo>
                    <a:lnTo>
                      <a:pt x="78" y="360"/>
                    </a:lnTo>
                    <a:lnTo>
                      <a:pt x="97" y="374"/>
                    </a:lnTo>
                    <a:lnTo>
                      <a:pt x="118" y="386"/>
                    </a:lnTo>
                    <a:lnTo>
                      <a:pt x="139" y="397"/>
                    </a:lnTo>
                    <a:lnTo>
                      <a:pt x="162" y="406"/>
                    </a:lnTo>
                    <a:lnTo>
                      <a:pt x="187" y="413"/>
                    </a:lnTo>
                    <a:lnTo>
                      <a:pt x="212" y="417"/>
                    </a:lnTo>
                    <a:lnTo>
                      <a:pt x="238" y="421"/>
                    </a:lnTo>
                    <a:lnTo>
                      <a:pt x="266" y="422"/>
                    </a:lnTo>
                    <a:close/>
                  </a:path>
                </a:pathLst>
              </a:custGeom>
              <a:solidFill>
                <a:srgbClr val="DDEAD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32"/>
              <p:cNvSpPr/>
              <p:nvPr/>
            </p:nvSpPr>
            <p:spPr bwMode="auto">
              <a:xfrm>
                <a:off x="6192845" y="4721232"/>
                <a:ext cx="206375" cy="163512"/>
              </a:xfrm>
              <a:custGeom>
                <a:avLst/>
                <a:gdLst/>
                <a:ahLst/>
                <a:cxnLst>
                  <a:cxn ang="0">
                    <a:pos x="288" y="412"/>
                  </a:cxn>
                  <a:cxn ang="0">
                    <a:pos x="338" y="404"/>
                  </a:cxn>
                  <a:cxn ang="0">
                    <a:pos x="385" y="388"/>
                  </a:cxn>
                  <a:cxn ang="0">
                    <a:pos x="427" y="366"/>
                  </a:cxn>
                  <a:cxn ang="0">
                    <a:pos x="461" y="338"/>
                  </a:cxn>
                  <a:cxn ang="0">
                    <a:pos x="490" y="305"/>
                  </a:cxn>
                  <a:cxn ang="0">
                    <a:pos x="510" y="267"/>
                  </a:cxn>
                  <a:cxn ang="0">
                    <a:pos x="520" y="227"/>
                  </a:cxn>
                  <a:cxn ang="0">
                    <a:pos x="520" y="185"/>
                  </a:cxn>
                  <a:cxn ang="0">
                    <a:pos x="510" y="145"/>
                  </a:cxn>
                  <a:cxn ang="0">
                    <a:pos x="490" y="108"/>
                  </a:cxn>
                  <a:cxn ang="0">
                    <a:pos x="461" y="75"/>
                  </a:cxn>
                  <a:cxn ang="0">
                    <a:pos x="427" y="47"/>
                  </a:cxn>
                  <a:cxn ang="0">
                    <a:pos x="385" y="25"/>
                  </a:cxn>
                  <a:cxn ang="0">
                    <a:pos x="338" y="9"/>
                  </a:cxn>
                  <a:cxn ang="0">
                    <a:pos x="288" y="1"/>
                  </a:cxn>
                  <a:cxn ang="0">
                    <a:pos x="235" y="1"/>
                  </a:cxn>
                  <a:cxn ang="0">
                    <a:pos x="184" y="9"/>
                  </a:cxn>
                  <a:cxn ang="0">
                    <a:pos x="137" y="25"/>
                  </a:cxn>
                  <a:cxn ang="0">
                    <a:pos x="95" y="47"/>
                  </a:cxn>
                  <a:cxn ang="0">
                    <a:pos x="60" y="75"/>
                  </a:cxn>
                  <a:cxn ang="0">
                    <a:pos x="31" y="108"/>
                  </a:cxn>
                  <a:cxn ang="0">
                    <a:pos x="11" y="145"/>
                  </a:cxn>
                  <a:cxn ang="0">
                    <a:pos x="1" y="185"/>
                  </a:cxn>
                  <a:cxn ang="0">
                    <a:pos x="1" y="227"/>
                  </a:cxn>
                  <a:cxn ang="0">
                    <a:pos x="11" y="267"/>
                  </a:cxn>
                  <a:cxn ang="0">
                    <a:pos x="31" y="305"/>
                  </a:cxn>
                  <a:cxn ang="0">
                    <a:pos x="60" y="338"/>
                  </a:cxn>
                  <a:cxn ang="0">
                    <a:pos x="95" y="366"/>
                  </a:cxn>
                  <a:cxn ang="0">
                    <a:pos x="137" y="388"/>
                  </a:cxn>
                  <a:cxn ang="0">
                    <a:pos x="184" y="404"/>
                  </a:cxn>
                  <a:cxn ang="0">
                    <a:pos x="235" y="412"/>
                  </a:cxn>
                </a:cxnLst>
                <a:rect l="0" t="0" r="r" b="b"/>
                <a:pathLst>
                  <a:path w="521" h="413">
                    <a:moveTo>
                      <a:pt x="261" y="414"/>
                    </a:moveTo>
                    <a:lnTo>
                      <a:pt x="288" y="412"/>
                    </a:lnTo>
                    <a:lnTo>
                      <a:pt x="314" y="409"/>
                    </a:lnTo>
                    <a:lnTo>
                      <a:pt x="338" y="404"/>
                    </a:lnTo>
                    <a:lnTo>
                      <a:pt x="362" y="397"/>
                    </a:lnTo>
                    <a:lnTo>
                      <a:pt x="385" y="388"/>
                    </a:lnTo>
                    <a:lnTo>
                      <a:pt x="406" y="378"/>
                    </a:lnTo>
                    <a:lnTo>
                      <a:pt x="427" y="366"/>
                    </a:lnTo>
                    <a:lnTo>
                      <a:pt x="445" y="352"/>
                    </a:lnTo>
                    <a:lnTo>
                      <a:pt x="461" y="338"/>
                    </a:lnTo>
                    <a:lnTo>
                      <a:pt x="476" y="321"/>
                    </a:lnTo>
                    <a:lnTo>
                      <a:pt x="490" y="305"/>
                    </a:lnTo>
                    <a:lnTo>
                      <a:pt x="501" y="287"/>
                    </a:lnTo>
                    <a:lnTo>
                      <a:pt x="510" y="267"/>
                    </a:lnTo>
                    <a:lnTo>
                      <a:pt x="516" y="248"/>
                    </a:lnTo>
                    <a:lnTo>
                      <a:pt x="520" y="227"/>
                    </a:lnTo>
                    <a:lnTo>
                      <a:pt x="521" y="206"/>
                    </a:lnTo>
                    <a:lnTo>
                      <a:pt x="520" y="185"/>
                    </a:lnTo>
                    <a:lnTo>
                      <a:pt x="516" y="165"/>
                    </a:lnTo>
                    <a:lnTo>
                      <a:pt x="510" y="145"/>
                    </a:lnTo>
                    <a:lnTo>
                      <a:pt x="501" y="125"/>
                    </a:lnTo>
                    <a:lnTo>
                      <a:pt x="490" y="108"/>
                    </a:lnTo>
                    <a:lnTo>
                      <a:pt x="476" y="91"/>
                    </a:lnTo>
                    <a:lnTo>
                      <a:pt x="461" y="75"/>
                    </a:lnTo>
                    <a:lnTo>
                      <a:pt x="445" y="60"/>
                    </a:lnTo>
                    <a:lnTo>
                      <a:pt x="427" y="47"/>
                    </a:lnTo>
                    <a:lnTo>
                      <a:pt x="406" y="35"/>
                    </a:lnTo>
                    <a:lnTo>
                      <a:pt x="385" y="25"/>
                    </a:lnTo>
                    <a:lnTo>
                      <a:pt x="362" y="16"/>
                    </a:lnTo>
                    <a:lnTo>
                      <a:pt x="338" y="9"/>
                    </a:lnTo>
                    <a:lnTo>
                      <a:pt x="314" y="4"/>
                    </a:lnTo>
                    <a:lnTo>
                      <a:pt x="288" y="1"/>
                    </a:lnTo>
                    <a:lnTo>
                      <a:pt x="261" y="0"/>
                    </a:lnTo>
                    <a:lnTo>
                      <a:pt x="235" y="1"/>
                    </a:lnTo>
                    <a:lnTo>
                      <a:pt x="208" y="4"/>
                    </a:lnTo>
                    <a:lnTo>
                      <a:pt x="184" y="9"/>
                    </a:lnTo>
                    <a:lnTo>
                      <a:pt x="160" y="16"/>
                    </a:lnTo>
                    <a:lnTo>
                      <a:pt x="137" y="25"/>
                    </a:lnTo>
                    <a:lnTo>
                      <a:pt x="115" y="35"/>
                    </a:lnTo>
                    <a:lnTo>
                      <a:pt x="95" y="47"/>
                    </a:lnTo>
                    <a:lnTo>
                      <a:pt x="77" y="60"/>
                    </a:lnTo>
                    <a:lnTo>
                      <a:pt x="60" y="75"/>
                    </a:lnTo>
                    <a:lnTo>
                      <a:pt x="45" y="91"/>
                    </a:lnTo>
                    <a:lnTo>
                      <a:pt x="31" y="108"/>
                    </a:lnTo>
                    <a:lnTo>
                      <a:pt x="20" y="125"/>
                    </a:lnTo>
                    <a:lnTo>
                      <a:pt x="11" y="145"/>
                    </a:lnTo>
                    <a:lnTo>
                      <a:pt x="5" y="165"/>
                    </a:lnTo>
                    <a:lnTo>
                      <a:pt x="1" y="185"/>
                    </a:lnTo>
                    <a:lnTo>
                      <a:pt x="0" y="206"/>
                    </a:lnTo>
                    <a:lnTo>
                      <a:pt x="1" y="227"/>
                    </a:lnTo>
                    <a:lnTo>
                      <a:pt x="5" y="248"/>
                    </a:lnTo>
                    <a:lnTo>
                      <a:pt x="11" y="267"/>
                    </a:lnTo>
                    <a:lnTo>
                      <a:pt x="20" y="287"/>
                    </a:lnTo>
                    <a:lnTo>
                      <a:pt x="31" y="305"/>
                    </a:lnTo>
                    <a:lnTo>
                      <a:pt x="45" y="321"/>
                    </a:lnTo>
                    <a:lnTo>
                      <a:pt x="60" y="338"/>
                    </a:lnTo>
                    <a:lnTo>
                      <a:pt x="77" y="352"/>
                    </a:lnTo>
                    <a:lnTo>
                      <a:pt x="95" y="366"/>
                    </a:lnTo>
                    <a:lnTo>
                      <a:pt x="115" y="378"/>
                    </a:lnTo>
                    <a:lnTo>
                      <a:pt x="137" y="388"/>
                    </a:lnTo>
                    <a:lnTo>
                      <a:pt x="160" y="397"/>
                    </a:lnTo>
                    <a:lnTo>
                      <a:pt x="184" y="404"/>
                    </a:lnTo>
                    <a:lnTo>
                      <a:pt x="208" y="409"/>
                    </a:lnTo>
                    <a:lnTo>
                      <a:pt x="235" y="412"/>
                    </a:lnTo>
                    <a:lnTo>
                      <a:pt x="261" y="414"/>
                    </a:lnTo>
                    <a:close/>
                  </a:path>
                </a:pathLst>
              </a:custGeom>
              <a:solidFill>
                <a:srgbClr val="E2EDE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33"/>
              <p:cNvSpPr/>
              <p:nvPr/>
            </p:nvSpPr>
            <p:spPr bwMode="auto">
              <a:xfrm>
                <a:off x="6194433" y="4722820"/>
                <a:ext cx="203200" cy="160337"/>
              </a:xfrm>
              <a:custGeom>
                <a:avLst/>
                <a:gdLst/>
                <a:ahLst/>
                <a:cxnLst>
                  <a:cxn ang="0">
                    <a:pos x="283" y="405"/>
                  </a:cxn>
                  <a:cxn ang="0">
                    <a:pos x="332" y="397"/>
                  </a:cxn>
                  <a:cxn ang="0">
                    <a:pos x="378" y="382"/>
                  </a:cxn>
                  <a:cxn ang="0">
                    <a:pos x="418" y="360"/>
                  </a:cxn>
                  <a:cxn ang="0">
                    <a:pos x="453" y="332"/>
                  </a:cxn>
                  <a:cxn ang="0">
                    <a:pos x="481" y="300"/>
                  </a:cxn>
                  <a:cxn ang="0">
                    <a:pos x="499" y="264"/>
                  </a:cxn>
                  <a:cxn ang="0">
                    <a:pos x="509" y="224"/>
                  </a:cxn>
                  <a:cxn ang="0">
                    <a:pos x="509" y="182"/>
                  </a:cxn>
                  <a:cxn ang="0">
                    <a:pos x="499" y="143"/>
                  </a:cxn>
                  <a:cxn ang="0">
                    <a:pos x="481" y="106"/>
                  </a:cxn>
                  <a:cxn ang="0">
                    <a:pos x="453" y="74"/>
                  </a:cxn>
                  <a:cxn ang="0">
                    <a:pos x="418" y="46"/>
                  </a:cxn>
                  <a:cxn ang="0">
                    <a:pos x="378" y="24"/>
                  </a:cxn>
                  <a:cxn ang="0">
                    <a:pos x="332" y="9"/>
                  </a:cxn>
                  <a:cxn ang="0">
                    <a:pos x="283" y="1"/>
                  </a:cxn>
                  <a:cxn ang="0">
                    <a:pos x="230" y="1"/>
                  </a:cxn>
                  <a:cxn ang="0">
                    <a:pos x="180" y="9"/>
                  </a:cxn>
                  <a:cxn ang="0">
                    <a:pos x="134" y="24"/>
                  </a:cxn>
                  <a:cxn ang="0">
                    <a:pos x="94" y="46"/>
                  </a:cxn>
                  <a:cxn ang="0">
                    <a:pos x="59" y="74"/>
                  </a:cxn>
                  <a:cxn ang="0">
                    <a:pos x="32" y="106"/>
                  </a:cxn>
                  <a:cxn ang="0">
                    <a:pos x="12" y="143"/>
                  </a:cxn>
                  <a:cxn ang="0">
                    <a:pos x="2" y="182"/>
                  </a:cxn>
                  <a:cxn ang="0">
                    <a:pos x="2" y="224"/>
                  </a:cxn>
                  <a:cxn ang="0">
                    <a:pos x="12" y="264"/>
                  </a:cxn>
                  <a:cxn ang="0">
                    <a:pos x="32" y="300"/>
                  </a:cxn>
                  <a:cxn ang="0">
                    <a:pos x="59" y="332"/>
                  </a:cxn>
                  <a:cxn ang="0">
                    <a:pos x="94" y="360"/>
                  </a:cxn>
                  <a:cxn ang="0">
                    <a:pos x="134" y="382"/>
                  </a:cxn>
                  <a:cxn ang="0">
                    <a:pos x="180" y="397"/>
                  </a:cxn>
                  <a:cxn ang="0">
                    <a:pos x="230" y="405"/>
                  </a:cxn>
                </a:cxnLst>
                <a:rect l="0" t="0" r="r" b="b"/>
                <a:pathLst>
                  <a:path w="511" h="406">
                    <a:moveTo>
                      <a:pt x="256" y="406"/>
                    </a:moveTo>
                    <a:lnTo>
                      <a:pt x="283" y="405"/>
                    </a:lnTo>
                    <a:lnTo>
                      <a:pt x="308" y="401"/>
                    </a:lnTo>
                    <a:lnTo>
                      <a:pt x="332" y="397"/>
                    </a:lnTo>
                    <a:lnTo>
                      <a:pt x="355" y="390"/>
                    </a:lnTo>
                    <a:lnTo>
                      <a:pt x="378" y="382"/>
                    </a:lnTo>
                    <a:lnTo>
                      <a:pt x="399" y="371"/>
                    </a:lnTo>
                    <a:lnTo>
                      <a:pt x="418" y="360"/>
                    </a:lnTo>
                    <a:lnTo>
                      <a:pt x="437" y="347"/>
                    </a:lnTo>
                    <a:lnTo>
                      <a:pt x="453" y="332"/>
                    </a:lnTo>
                    <a:lnTo>
                      <a:pt x="468" y="317"/>
                    </a:lnTo>
                    <a:lnTo>
                      <a:pt x="481" y="300"/>
                    </a:lnTo>
                    <a:lnTo>
                      <a:pt x="491" y="283"/>
                    </a:lnTo>
                    <a:lnTo>
                      <a:pt x="499" y="264"/>
                    </a:lnTo>
                    <a:lnTo>
                      <a:pt x="506" y="245"/>
                    </a:lnTo>
                    <a:lnTo>
                      <a:pt x="509" y="224"/>
                    </a:lnTo>
                    <a:lnTo>
                      <a:pt x="511" y="203"/>
                    </a:lnTo>
                    <a:lnTo>
                      <a:pt x="509" y="182"/>
                    </a:lnTo>
                    <a:lnTo>
                      <a:pt x="506" y="163"/>
                    </a:lnTo>
                    <a:lnTo>
                      <a:pt x="499" y="143"/>
                    </a:lnTo>
                    <a:lnTo>
                      <a:pt x="491" y="125"/>
                    </a:lnTo>
                    <a:lnTo>
                      <a:pt x="481" y="106"/>
                    </a:lnTo>
                    <a:lnTo>
                      <a:pt x="468" y="90"/>
                    </a:lnTo>
                    <a:lnTo>
                      <a:pt x="453" y="74"/>
                    </a:lnTo>
                    <a:lnTo>
                      <a:pt x="437" y="60"/>
                    </a:lnTo>
                    <a:lnTo>
                      <a:pt x="418" y="46"/>
                    </a:lnTo>
                    <a:lnTo>
                      <a:pt x="399" y="35"/>
                    </a:lnTo>
                    <a:lnTo>
                      <a:pt x="378" y="24"/>
                    </a:lnTo>
                    <a:lnTo>
                      <a:pt x="355" y="16"/>
                    </a:lnTo>
                    <a:lnTo>
                      <a:pt x="332" y="9"/>
                    </a:lnTo>
                    <a:lnTo>
                      <a:pt x="308" y="5"/>
                    </a:lnTo>
                    <a:lnTo>
                      <a:pt x="283" y="1"/>
                    </a:lnTo>
                    <a:lnTo>
                      <a:pt x="256" y="0"/>
                    </a:lnTo>
                    <a:lnTo>
                      <a:pt x="230" y="1"/>
                    </a:lnTo>
                    <a:lnTo>
                      <a:pt x="204" y="5"/>
                    </a:lnTo>
                    <a:lnTo>
                      <a:pt x="180" y="9"/>
                    </a:lnTo>
                    <a:lnTo>
                      <a:pt x="156" y="16"/>
                    </a:lnTo>
                    <a:lnTo>
                      <a:pt x="134" y="24"/>
                    </a:lnTo>
                    <a:lnTo>
                      <a:pt x="113" y="35"/>
                    </a:lnTo>
                    <a:lnTo>
                      <a:pt x="94" y="46"/>
                    </a:lnTo>
                    <a:lnTo>
                      <a:pt x="75" y="60"/>
                    </a:lnTo>
                    <a:lnTo>
                      <a:pt x="59" y="74"/>
                    </a:lnTo>
                    <a:lnTo>
                      <a:pt x="44" y="90"/>
                    </a:lnTo>
                    <a:lnTo>
                      <a:pt x="32" y="106"/>
                    </a:lnTo>
                    <a:lnTo>
                      <a:pt x="20" y="125"/>
                    </a:lnTo>
                    <a:lnTo>
                      <a:pt x="12" y="143"/>
                    </a:lnTo>
                    <a:lnTo>
                      <a:pt x="5" y="163"/>
                    </a:lnTo>
                    <a:lnTo>
                      <a:pt x="2" y="182"/>
                    </a:lnTo>
                    <a:lnTo>
                      <a:pt x="0" y="203"/>
                    </a:lnTo>
                    <a:lnTo>
                      <a:pt x="2" y="224"/>
                    </a:lnTo>
                    <a:lnTo>
                      <a:pt x="5" y="245"/>
                    </a:lnTo>
                    <a:lnTo>
                      <a:pt x="12" y="264"/>
                    </a:lnTo>
                    <a:lnTo>
                      <a:pt x="20" y="283"/>
                    </a:lnTo>
                    <a:lnTo>
                      <a:pt x="32" y="300"/>
                    </a:lnTo>
                    <a:lnTo>
                      <a:pt x="44" y="317"/>
                    </a:lnTo>
                    <a:lnTo>
                      <a:pt x="59" y="332"/>
                    </a:lnTo>
                    <a:lnTo>
                      <a:pt x="75" y="347"/>
                    </a:lnTo>
                    <a:lnTo>
                      <a:pt x="94" y="360"/>
                    </a:lnTo>
                    <a:lnTo>
                      <a:pt x="113" y="371"/>
                    </a:lnTo>
                    <a:lnTo>
                      <a:pt x="134" y="382"/>
                    </a:lnTo>
                    <a:lnTo>
                      <a:pt x="156" y="390"/>
                    </a:lnTo>
                    <a:lnTo>
                      <a:pt x="180" y="397"/>
                    </a:lnTo>
                    <a:lnTo>
                      <a:pt x="204" y="401"/>
                    </a:lnTo>
                    <a:lnTo>
                      <a:pt x="230" y="405"/>
                    </a:lnTo>
                    <a:lnTo>
                      <a:pt x="256" y="406"/>
                    </a:lnTo>
                    <a:close/>
                  </a:path>
                </a:pathLst>
              </a:custGeom>
              <a:solidFill>
                <a:srgbClr val="EAF2E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Freeform 34"/>
              <p:cNvSpPr/>
              <p:nvPr/>
            </p:nvSpPr>
            <p:spPr bwMode="auto">
              <a:xfrm>
                <a:off x="6197608" y="4724407"/>
                <a:ext cx="198438" cy="157162"/>
              </a:xfrm>
              <a:custGeom>
                <a:avLst/>
                <a:gdLst/>
                <a:ahLst/>
                <a:cxnLst>
                  <a:cxn ang="0">
                    <a:pos x="276" y="396"/>
                  </a:cxn>
                  <a:cxn ang="0">
                    <a:pos x="326" y="388"/>
                  </a:cxn>
                  <a:cxn ang="0">
                    <a:pos x="371" y="373"/>
                  </a:cxn>
                  <a:cxn ang="0">
                    <a:pos x="410" y="353"/>
                  </a:cxn>
                  <a:cxn ang="0">
                    <a:pos x="443" y="325"/>
                  </a:cxn>
                  <a:cxn ang="0">
                    <a:pos x="471" y="294"/>
                  </a:cxn>
                  <a:cxn ang="0">
                    <a:pos x="489" y="258"/>
                  </a:cxn>
                  <a:cxn ang="0">
                    <a:pos x="500" y="219"/>
                  </a:cxn>
                  <a:cxn ang="0">
                    <a:pos x="500" y="177"/>
                  </a:cxn>
                  <a:cxn ang="0">
                    <a:pos x="489" y="139"/>
                  </a:cxn>
                  <a:cxn ang="0">
                    <a:pos x="471" y="104"/>
                  </a:cxn>
                  <a:cxn ang="0">
                    <a:pos x="443" y="72"/>
                  </a:cxn>
                  <a:cxn ang="0">
                    <a:pos x="410" y="45"/>
                  </a:cxn>
                  <a:cxn ang="0">
                    <a:pos x="371" y="24"/>
                  </a:cxn>
                  <a:cxn ang="0">
                    <a:pos x="326" y="9"/>
                  </a:cxn>
                  <a:cxn ang="0">
                    <a:pos x="276" y="1"/>
                  </a:cxn>
                  <a:cxn ang="0">
                    <a:pos x="226" y="1"/>
                  </a:cxn>
                  <a:cxn ang="0">
                    <a:pos x="176" y="9"/>
                  </a:cxn>
                  <a:cxn ang="0">
                    <a:pos x="131" y="24"/>
                  </a:cxn>
                  <a:cxn ang="0">
                    <a:pos x="91" y="45"/>
                  </a:cxn>
                  <a:cxn ang="0">
                    <a:pos x="58" y="72"/>
                  </a:cxn>
                  <a:cxn ang="0">
                    <a:pos x="30" y="104"/>
                  </a:cxn>
                  <a:cxn ang="0">
                    <a:pos x="12" y="139"/>
                  </a:cxn>
                  <a:cxn ang="0">
                    <a:pos x="1" y="177"/>
                  </a:cxn>
                  <a:cxn ang="0">
                    <a:pos x="1" y="219"/>
                  </a:cxn>
                  <a:cxn ang="0">
                    <a:pos x="12" y="258"/>
                  </a:cxn>
                  <a:cxn ang="0">
                    <a:pos x="30" y="294"/>
                  </a:cxn>
                  <a:cxn ang="0">
                    <a:pos x="58" y="325"/>
                  </a:cxn>
                  <a:cxn ang="0">
                    <a:pos x="91" y="353"/>
                  </a:cxn>
                  <a:cxn ang="0">
                    <a:pos x="131" y="373"/>
                  </a:cxn>
                  <a:cxn ang="0">
                    <a:pos x="176" y="388"/>
                  </a:cxn>
                  <a:cxn ang="0">
                    <a:pos x="226" y="396"/>
                  </a:cxn>
                </a:cxnLst>
                <a:rect l="0" t="0" r="r" b="b"/>
                <a:pathLst>
                  <a:path w="501" h="398">
                    <a:moveTo>
                      <a:pt x="251" y="398"/>
                    </a:moveTo>
                    <a:lnTo>
                      <a:pt x="276" y="396"/>
                    </a:lnTo>
                    <a:lnTo>
                      <a:pt x="302" y="394"/>
                    </a:lnTo>
                    <a:lnTo>
                      <a:pt x="326" y="388"/>
                    </a:lnTo>
                    <a:lnTo>
                      <a:pt x="349" y="381"/>
                    </a:lnTo>
                    <a:lnTo>
                      <a:pt x="371" y="373"/>
                    </a:lnTo>
                    <a:lnTo>
                      <a:pt x="390" y="364"/>
                    </a:lnTo>
                    <a:lnTo>
                      <a:pt x="410" y="353"/>
                    </a:lnTo>
                    <a:lnTo>
                      <a:pt x="428" y="339"/>
                    </a:lnTo>
                    <a:lnTo>
                      <a:pt x="443" y="325"/>
                    </a:lnTo>
                    <a:lnTo>
                      <a:pt x="458" y="310"/>
                    </a:lnTo>
                    <a:lnTo>
                      <a:pt x="471" y="294"/>
                    </a:lnTo>
                    <a:lnTo>
                      <a:pt x="481" y="276"/>
                    </a:lnTo>
                    <a:lnTo>
                      <a:pt x="489" y="258"/>
                    </a:lnTo>
                    <a:lnTo>
                      <a:pt x="496" y="238"/>
                    </a:lnTo>
                    <a:lnTo>
                      <a:pt x="500" y="219"/>
                    </a:lnTo>
                    <a:lnTo>
                      <a:pt x="501" y="198"/>
                    </a:lnTo>
                    <a:lnTo>
                      <a:pt x="500" y="177"/>
                    </a:lnTo>
                    <a:lnTo>
                      <a:pt x="496" y="158"/>
                    </a:lnTo>
                    <a:lnTo>
                      <a:pt x="489" y="139"/>
                    </a:lnTo>
                    <a:lnTo>
                      <a:pt x="481" y="121"/>
                    </a:lnTo>
                    <a:lnTo>
                      <a:pt x="471" y="104"/>
                    </a:lnTo>
                    <a:lnTo>
                      <a:pt x="458" y="87"/>
                    </a:lnTo>
                    <a:lnTo>
                      <a:pt x="443" y="72"/>
                    </a:lnTo>
                    <a:lnTo>
                      <a:pt x="428" y="57"/>
                    </a:lnTo>
                    <a:lnTo>
                      <a:pt x="410" y="45"/>
                    </a:lnTo>
                    <a:lnTo>
                      <a:pt x="390" y="33"/>
                    </a:lnTo>
                    <a:lnTo>
                      <a:pt x="371" y="24"/>
                    </a:lnTo>
                    <a:lnTo>
                      <a:pt x="349" y="16"/>
                    </a:lnTo>
                    <a:lnTo>
                      <a:pt x="326" y="9"/>
                    </a:lnTo>
                    <a:lnTo>
                      <a:pt x="302" y="3"/>
                    </a:lnTo>
                    <a:lnTo>
                      <a:pt x="276" y="1"/>
                    </a:lnTo>
                    <a:lnTo>
                      <a:pt x="251" y="0"/>
                    </a:lnTo>
                    <a:lnTo>
                      <a:pt x="226" y="1"/>
                    </a:lnTo>
                    <a:lnTo>
                      <a:pt x="200" y="3"/>
                    </a:lnTo>
                    <a:lnTo>
                      <a:pt x="176" y="9"/>
                    </a:lnTo>
                    <a:lnTo>
                      <a:pt x="153" y="16"/>
                    </a:lnTo>
                    <a:lnTo>
                      <a:pt x="131" y="24"/>
                    </a:lnTo>
                    <a:lnTo>
                      <a:pt x="111" y="33"/>
                    </a:lnTo>
                    <a:lnTo>
                      <a:pt x="91" y="45"/>
                    </a:lnTo>
                    <a:lnTo>
                      <a:pt x="74" y="57"/>
                    </a:lnTo>
                    <a:lnTo>
                      <a:pt x="58" y="72"/>
                    </a:lnTo>
                    <a:lnTo>
                      <a:pt x="43" y="87"/>
                    </a:lnTo>
                    <a:lnTo>
                      <a:pt x="30" y="104"/>
                    </a:lnTo>
                    <a:lnTo>
                      <a:pt x="20" y="121"/>
                    </a:lnTo>
                    <a:lnTo>
                      <a:pt x="12" y="139"/>
                    </a:lnTo>
                    <a:lnTo>
                      <a:pt x="5" y="158"/>
                    </a:lnTo>
                    <a:lnTo>
                      <a:pt x="1" y="177"/>
                    </a:lnTo>
                    <a:lnTo>
                      <a:pt x="0" y="198"/>
                    </a:lnTo>
                    <a:lnTo>
                      <a:pt x="1" y="219"/>
                    </a:lnTo>
                    <a:lnTo>
                      <a:pt x="5" y="238"/>
                    </a:lnTo>
                    <a:lnTo>
                      <a:pt x="12" y="258"/>
                    </a:lnTo>
                    <a:lnTo>
                      <a:pt x="20" y="276"/>
                    </a:lnTo>
                    <a:lnTo>
                      <a:pt x="30" y="294"/>
                    </a:lnTo>
                    <a:lnTo>
                      <a:pt x="43" y="310"/>
                    </a:lnTo>
                    <a:lnTo>
                      <a:pt x="58" y="325"/>
                    </a:lnTo>
                    <a:lnTo>
                      <a:pt x="74" y="339"/>
                    </a:lnTo>
                    <a:lnTo>
                      <a:pt x="91" y="353"/>
                    </a:lnTo>
                    <a:lnTo>
                      <a:pt x="111" y="364"/>
                    </a:lnTo>
                    <a:lnTo>
                      <a:pt x="131" y="373"/>
                    </a:lnTo>
                    <a:lnTo>
                      <a:pt x="153" y="381"/>
                    </a:lnTo>
                    <a:lnTo>
                      <a:pt x="176" y="388"/>
                    </a:lnTo>
                    <a:lnTo>
                      <a:pt x="200" y="394"/>
                    </a:lnTo>
                    <a:lnTo>
                      <a:pt x="226" y="396"/>
                    </a:lnTo>
                    <a:lnTo>
                      <a:pt x="251" y="398"/>
                    </a:lnTo>
                    <a:close/>
                  </a:path>
                </a:pathLst>
              </a:custGeom>
              <a:solidFill>
                <a:srgbClr val="EFF7E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" name="Freeform 35"/>
              <p:cNvSpPr/>
              <p:nvPr/>
            </p:nvSpPr>
            <p:spPr bwMode="auto">
              <a:xfrm>
                <a:off x="6199195" y="4725995"/>
                <a:ext cx="195263" cy="153987"/>
              </a:xfrm>
              <a:custGeom>
                <a:avLst/>
                <a:gdLst/>
                <a:ahLst/>
                <a:cxnLst>
                  <a:cxn ang="0">
                    <a:pos x="271" y="389"/>
                  </a:cxn>
                  <a:cxn ang="0">
                    <a:pos x="319" y="381"/>
                  </a:cxn>
                  <a:cxn ang="0">
                    <a:pos x="364" y="367"/>
                  </a:cxn>
                  <a:cxn ang="0">
                    <a:pos x="403" y="346"/>
                  </a:cxn>
                  <a:cxn ang="0">
                    <a:pos x="435" y="320"/>
                  </a:cxn>
                  <a:cxn ang="0">
                    <a:pos x="461" y="288"/>
                  </a:cxn>
                  <a:cxn ang="0">
                    <a:pos x="480" y="254"/>
                  </a:cxn>
                  <a:cxn ang="0">
                    <a:pos x="490" y="215"/>
                  </a:cxn>
                  <a:cxn ang="0">
                    <a:pos x="490" y="175"/>
                  </a:cxn>
                  <a:cxn ang="0">
                    <a:pos x="480" y="137"/>
                  </a:cxn>
                  <a:cxn ang="0">
                    <a:pos x="461" y="103"/>
                  </a:cxn>
                  <a:cxn ang="0">
                    <a:pos x="435" y="72"/>
                  </a:cxn>
                  <a:cxn ang="0">
                    <a:pos x="403" y="45"/>
                  </a:cxn>
                  <a:cxn ang="0">
                    <a:pos x="364" y="23"/>
                  </a:cxn>
                  <a:cxn ang="0">
                    <a:pos x="319" y="9"/>
                  </a:cxn>
                  <a:cxn ang="0">
                    <a:pos x="271" y="1"/>
                  </a:cxn>
                  <a:cxn ang="0">
                    <a:pos x="221" y="1"/>
                  </a:cxn>
                  <a:cxn ang="0">
                    <a:pos x="172" y="9"/>
                  </a:cxn>
                  <a:cxn ang="0">
                    <a:pos x="129" y="23"/>
                  </a:cxn>
                  <a:cxn ang="0">
                    <a:pos x="89" y="45"/>
                  </a:cxn>
                  <a:cxn ang="0">
                    <a:pos x="56" y="72"/>
                  </a:cxn>
                  <a:cxn ang="0">
                    <a:pos x="30" y="103"/>
                  </a:cxn>
                  <a:cxn ang="0">
                    <a:pos x="11" y="137"/>
                  </a:cxn>
                  <a:cxn ang="0">
                    <a:pos x="1" y="175"/>
                  </a:cxn>
                  <a:cxn ang="0">
                    <a:pos x="1" y="215"/>
                  </a:cxn>
                  <a:cxn ang="0">
                    <a:pos x="11" y="254"/>
                  </a:cxn>
                  <a:cxn ang="0">
                    <a:pos x="30" y="288"/>
                  </a:cxn>
                  <a:cxn ang="0">
                    <a:pos x="56" y="320"/>
                  </a:cxn>
                  <a:cxn ang="0">
                    <a:pos x="89" y="346"/>
                  </a:cxn>
                  <a:cxn ang="0">
                    <a:pos x="129" y="367"/>
                  </a:cxn>
                  <a:cxn ang="0">
                    <a:pos x="172" y="381"/>
                  </a:cxn>
                  <a:cxn ang="0">
                    <a:pos x="221" y="389"/>
                  </a:cxn>
                </a:cxnLst>
                <a:rect l="0" t="0" r="r" b="b"/>
                <a:pathLst>
                  <a:path w="491" h="390">
                    <a:moveTo>
                      <a:pt x="246" y="390"/>
                    </a:moveTo>
                    <a:lnTo>
                      <a:pt x="271" y="389"/>
                    </a:lnTo>
                    <a:lnTo>
                      <a:pt x="296" y="386"/>
                    </a:lnTo>
                    <a:lnTo>
                      <a:pt x="319" y="381"/>
                    </a:lnTo>
                    <a:lnTo>
                      <a:pt x="342" y="375"/>
                    </a:lnTo>
                    <a:lnTo>
                      <a:pt x="364" y="367"/>
                    </a:lnTo>
                    <a:lnTo>
                      <a:pt x="383" y="356"/>
                    </a:lnTo>
                    <a:lnTo>
                      <a:pt x="403" y="346"/>
                    </a:lnTo>
                    <a:lnTo>
                      <a:pt x="420" y="333"/>
                    </a:lnTo>
                    <a:lnTo>
                      <a:pt x="435" y="320"/>
                    </a:lnTo>
                    <a:lnTo>
                      <a:pt x="450" y="305"/>
                    </a:lnTo>
                    <a:lnTo>
                      <a:pt x="461" y="288"/>
                    </a:lnTo>
                    <a:lnTo>
                      <a:pt x="472" y="271"/>
                    </a:lnTo>
                    <a:lnTo>
                      <a:pt x="480" y="254"/>
                    </a:lnTo>
                    <a:lnTo>
                      <a:pt x="487" y="234"/>
                    </a:lnTo>
                    <a:lnTo>
                      <a:pt x="490" y="215"/>
                    </a:lnTo>
                    <a:lnTo>
                      <a:pt x="491" y="195"/>
                    </a:lnTo>
                    <a:lnTo>
                      <a:pt x="490" y="175"/>
                    </a:lnTo>
                    <a:lnTo>
                      <a:pt x="487" y="156"/>
                    </a:lnTo>
                    <a:lnTo>
                      <a:pt x="480" y="137"/>
                    </a:lnTo>
                    <a:lnTo>
                      <a:pt x="472" y="119"/>
                    </a:lnTo>
                    <a:lnTo>
                      <a:pt x="461" y="103"/>
                    </a:lnTo>
                    <a:lnTo>
                      <a:pt x="450" y="87"/>
                    </a:lnTo>
                    <a:lnTo>
                      <a:pt x="435" y="72"/>
                    </a:lnTo>
                    <a:lnTo>
                      <a:pt x="420" y="58"/>
                    </a:lnTo>
                    <a:lnTo>
                      <a:pt x="403" y="45"/>
                    </a:lnTo>
                    <a:lnTo>
                      <a:pt x="383" y="34"/>
                    </a:lnTo>
                    <a:lnTo>
                      <a:pt x="364" y="23"/>
                    </a:lnTo>
                    <a:lnTo>
                      <a:pt x="342" y="15"/>
                    </a:lnTo>
                    <a:lnTo>
                      <a:pt x="319" y="9"/>
                    </a:lnTo>
                    <a:lnTo>
                      <a:pt x="296" y="4"/>
                    </a:lnTo>
                    <a:lnTo>
                      <a:pt x="271" y="1"/>
                    </a:lnTo>
                    <a:lnTo>
                      <a:pt x="246" y="0"/>
                    </a:lnTo>
                    <a:lnTo>
                      <a:pt x="221" y="1"/>
                    </a:lnTo>
                    <a:lnTo>
                      <a:pt x="197" y="4"/>
                    </a:lnTo>
                    <a:lnTo>
                      <a:pt x="172" y="9"/>
                    </a:lnTo>
                    <a:lnTo>
                      <a:pt x="150" y="15"/>
                    </a:lnTo>
                    <a:lnTo>
                      <a:pt x="129" y="23"/>
                    </a:lnTo>
                    <a:lnTo>
                      <a:pt x="108" y="34"/>
                    </a:lnTo>
                    <a:lnTo>
                      <a:pt x="89" y="45"/>
                    </a:lnTo>
                    <a:lnTo>
                      <a:pt x="72" y="58"/>
                    </a:lnTo>
                    <a:lnTo>
                      <a:pt x="56" y="72"/>
                    </a:lnTo>
                    <a:lnTo>
                      <a:pt x="42" y="87"/>
                    </a:lnTo>
                    <a:lnTo>
                      <a:pt x="30" y="103"/>
                    </a:lnTo>
                    <a:lnTo>
                      <a:pt x="19" y="119"/>
                    </a:lnTo>
                    <a:lnTo>
                      <a:pt x="11" y="137"/>
                    </a:lnTo>
                    <a:lnTo>
                      <a:pt x="4" y="156"/>
                    </a:lnTo>
                    <a:lnTo>
                      <a:pt x="1" y="175"/>
                    </a:lnTo>
                    <a:lnTo>
                      <a:pt x="0" y="195"/>
                    </a:lnTo>
                    <a:lnTo>
                      <a:pt x="1" y="215"/>
                    </a:lnTo>
                    <a:lnTo>
                      <a:pt x="4" y="234"/>
                    </a:lnTo>
                    <a:lnTo>
                      <a:pt x="11" y="254"/>
                    </a:lnTo>
                    <a:lnTo>
                      <a:pt x="19" y="271"/>
                    </a:lnTo>
                    <a:lnTo>
                      <a:pt x="30" y="288"/>
                    </a:lnTo>
                    <a:lnTo>
                      <a:pt x="42" y="305"/>
                    </a:lnTo>
                    <a:lnTo>
                      <a:pt x="56" y="320"/>
                    </a:lnTo>
                    <a:lnTo>
                      <a:pt x="72" y="333"/>
                    </a:lnTo>
                    <a:lnTo>
                      <a:pt x="89" y="346"/>
                    </a:lnTo>
                    <a:lnTo>
                      <a:pt x="108" y="356"/>
                    </a:lnTo>
                    <a:lnTo>
                      <a:pt x="129" y="367"/>
                    </a:lnTo>
                    <a:lnTo>
                      <a:pt x="150" y="375"/>
                    </a:lnTo>
                    <a:lnTo>
                      <a:pt x="172" y="381"/>
                    </a:lnTo>
                    <a:lnTo>
                      <a:pt x="197" y="386"/>
                    </a:lnTo>
                    <a:lnTo>
                      <a:pt x="221" y="389"/>
                    </a:lnTo>
                    <a:lnTo>
                      <a:pt x="246" y="390"/>
                    </a:lnTo>
                    <a:close/>
                  </a:path>
                </a:pathLst>
              </a:custGeom>
              <a:solidFill>
                <a:srgbClr val="F9FCF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Freeform 36"/>
              <p:cNvSpPr/>
              <p:nvPr/>
            </p:nvSpPr>
            <p:spPr bwMode="auto">
              <a:xfrm>
                <a:off x="6200783" y="4727582"/>
                <a:ext cx="190500" cy="150812"/>
              </a:xfrm>
              <a:custGeom>
                <a:avLst/>
                <a:gdLst/>
                <a:ahLst/>
                <a:cxnLst>
                  <a:cxn ang="0">
                    <a:pos x="265" y="380"/>
                  </a:cxn>
                  <a:cxn ang="0">
                    <a:pos x="312" y="373"/>
                  </a:cxn>
                  <a:cxn ang="0">
                    <a:pos x="355" y="358"/>
                  </a:cxn>
                  <a:cxn ang="0">
                    <a:pos x="393" y="338"/>
                  </a:cxn>
                  <a:cxn ang="0">
                    <a:pos x="426" y="312"/>
                  </a:cxn>
                  <a:cxn ang="0">
                    <a:pos x="452" y="281"/>
                  </a:cxn>
                  <a:cxn ang="0">
                    <a:pos x="470" y="247"/>
                  </a:cxn>
                  <a:cxn ang="0">
                    <a:pos x="479" y="210"/>
                  </a:cxn>
                  <a:cxn ang="0">
                    <a:pos x="479" y="170"/>
                  </a:cxn>
                  <a:cxn ang="0">
                    <a:pos x="470" y="134"/>
                  </a:cxn>
                  <a:cxn ang="0">
                    <a:pos x="452" y="99"/>
                  </a:cxn>
                  <a:cxn ang="0">
                    <a:pos x="426" y="69"/>
                  </a:cxn>
                  <a:cxn ang="0">
                    <a:pos x="393" y="44"/>
                  </a:cxn>
                  <a:cxn ang="0">
                    <a:pos x="355" y="23"/>
                  </a:cxn>
                  <a:cxn ang="0">
                    <a:pos x="312" y="8"/>
                  </a:cxn>
                  <a:cxn ang="0">
                    <a:pos x="265" y="1"/>
                  </a:cxn>
                  <a:cxn ang="0">
                    <a:pos x="217" y="1"/>
                  </a:cxn>
                  <a:cxn ang="0">
                    <a:pos x="170" y="8"/>
                  </a:cxn>
                  <a:cxn ang="0">
                    <a:pos x="127" y="23"/>
                  </a:cxn>
                  <a:cxn ang="0">
                    <a:pos x="88" y="44"/>
                  </a:cxn>
                  <a:cxn ang="0">
                    <a:pos x="56" y="69"/>
                  </a:cxn>
                  <a:cxn ang="0">
                    <a:pos x="29" y="99"/>
                  </a:cxn>
                  <a:cxn ang="0">
                    <a:pos x="11" y="134"/>
                  </a:cxn>
                  <a:cxn ang="0">
                    <a:pos x="2" y="170"/>
                  </a:cxn>
                  <a:cxn ang="0">
                    <a:pos x="2" y="210"/>
                  </a:cxn>
                  <a:cxn ang="0">
                    <a:pos x="11" y="247"/>
                  </a:cxn>
                  <a:cxn ang="0">
                    <a:pos x="29" y="281"/>
                  </a:cxn>
                  <a:cxn ang="0">
                    <a:pos x="56" y="312"/>
                  </a:cxn>
                  <a:cxn ang="0">
                    <a:pos x="88" y="338"/>
                  </a:cxn>
                  <a:cxn ang="0">
                    <a:pos x="127" y="358"/>
                  </a:cxn>
                  <a:cxn ang="0">
                    <a:pos x="170" y="373"/>
                  </a:cxn>
                  <a:cxn ang="0">
                    <a:pos x="217" y="380"/>
                  </a:cxn>
                </a:cxnLst>
                <a:rect l="0" t="0" r="r" b="b"/>
                <a:pathLst>
                  <a:path w="481" h="381">
                    <a:moveTo>
                      <a:pt x="241" y="381"/>
                    </a:moveTo>
                    <a:lnTo>
                      <a:pt x="265" y="380"/>
                    </a:lnTo>
                    <a:lnTo>
                      <a:pt x="289" y="378"/>
                    </a:lnTo>
                    <a:lnTo>
                      <a:pt x="312" y="373"/>
                    </a:lnTo>
                    <a:lnTo>
                      <a:pt x="334" y="366"/>
                    </a:lnTo>
                    <a:lnTo>
                      <a:pt x="355" y="358"/>
                    </a:lnTo>
                    <a:lnTo>
                      <a:pt x="375" y="349"/>
                    </a:lnTo>
                    <a:lnTo>
                      <a:pt x="393" y="338"/>
                    </a:lnTo>
                    <a:lnTo>
                      <a:pt x="410" y="325"/>
                    </a:lnTo>
                    <a:lnTo>
                      <a:pt x="426" y="312"/>
                    </a:lnTo>
                    <a:lnTo>
                      <a:pt x="440" y="297"/>
                    </a:lnTo>
                    <a:lnTo>
                      <a:pt x="452" y="281"/>
                    </a:lnTo>
                    <a:lnTo>
                      <a:pt x="462" y="265"/>
                    </a:lnTo>
                    <a:lnTo>
                      <a:pt x="470" y="247"/>
                    </a:lnTo>
                    <a:lnTo>
                      <a:pt x="476" y="229"/>
                    </a:lnTo>
                    <a:lnTo>
                      <a:pt x="479" y="210"/>
                    </a:lnTo>
                    <a:lnTo>
                      <a:pt x="481" y="190"/>
                    </a:lnTo>
                    <a:lnTo>
                      <a:pt x="479" y="170"/>
                    </a:lnTo>
                    <a:lnTo>
                      <a:pt x="476" y="152"/>
                    </a:lnTo>
                    <a:lnTo>
                      <a:pt x="470" y="134"/>
                    </a:lnTo>
                    <a:lnTo>
                      <a:pt x="462" y="116"/>
                    </a:lnTo>
                    <a:lnTo>
                      <a:pt x="452" y="99"/>
                    </a:lnTo>
                    <a:lnTo>
                      <a:pt x="440" y="84"/>
                    </a:lnTo>
                    <a:lnTo>
                      <a:pt x="426" y="69"/>
                    </a:lnTo>
                    <a:lnTo>
                      <a:pt x="410" y="55"/>
                    </a:lnTo>
                    <a:lnTo>
                      <a:pt x="393" y="44"/>
                    </a:lnTo>
                    <a:lnTo>
                      <a:pt x="375" y="32"/>
                    </a:lnTo>
                    <a:lnTo>
                      <a:pt x="355" y="23"/>
                    </a:lnTo>
                    <a:lnTo>
                      <a:pt x="334" y="15"/>
                    </a:lnTo>
                    <a:lnTo>
                      <a:pt x="312" y="8"/>
                    </a:lnTo>
                    <a:lnTo>
                      <a:pt x="289" y="3"/>
                    </a:lnTo>
                    <a:lnTo>
                      <a:pt x="265" y="1"/>
                    </a:lnTo>
                    <a:lnTo>
                      <a:pt x="241" y="0"/>
                    </a:lnTo>
                    <a:lnTo>
                      <a:pt x="217" y="1"/>
                    </a:lnTo>
                    <a:lnTo>
                      <a:pt x="193" y="3"/>
                    </a:lnTo>
                    <a:lnTo>
                      <a:pt x="170" y="8"/>
                    </a:lnTo>
                    <a:lnTo>
                      <a:pt x="148" y="15"/>
                    </a:lnTo>
                    <a:lnTo>
                      <a:pt x="127" y="23"/>
                    </a:lnTo>
                    <a:lnTo>
                      <a:pt x="106" y="32"/>
                    </a:lnTo>
                    <a:lnTo>
                      <a:pt x="88" y="44"/>
                    </a:lnTo>
                    <a:lnTo>
                      <a:pt x="71" y="55"/>
                    </a:lnTo>
                    <a:lnTo>
                      <a:pt x="56" y="69"/>
                    </a:lnTo>
                    <a:lnTo>
                      <a:pt x="42" y="84"/>
                    </a:lnTo>
                    <a:lnTo>
                      <a:pt x="29" y="99"/>
                    </a:lnTo>
                    <a:lnTo>
                      <a:pt x="19" y="116"/>
                    </a:lnTo>
                    <a:lnTo>
                      <a:pt x="11" y="134"/>
                    </a:lnTo>
                    <a:lnTo>
                      <a:pt x="5" y="152"/>
                    </a:lnTo>
                    <a:lnTo>
                      <a:pt x="2" y="170"/>
                    </a:lnTo>
                    <a:lnTo>
                      <a:pt x="0" y="190"/>
                    </a:lnTo>
                    <a:lnTo>
                      <a:pt x="2" y="210"/>
                    </a:lnTo>
                    <a:lnTo>
                      <a:pt x="5" y="229"/>
                    </a:lnTo>
                    <a:lnTo>
                      <a:pt x="11" y="247"/>
                    </a:lnTo>
                    <a:lnTo>
                      <a:pt x="19" y="265"/>
                    </a:lnTo>
                    <a:lnTo>
                      <a:pt x="29" y="281"/>
                    </a:lnTo>
                    <a:lnTo>
                      <a:pt x="42" y="297"/>
                    </a:lnTo>
                    <a:lnTo>
                      <a:pt x="56" y="312"/>
                    </a:lnTo>
                    <a:lnTo>
                      <a:pt x="71" y="325"/>
                    </a:lnTo>
                    <a:lnTo>
                      <a:pt x="88" y="338"/>
                    </a:lnTo>
                    <a:lnTo>
                      <a:pt x="106" y="349"/>
                    </a:lnTo>
                    <a:lnTo>
                      <a:pt x="127" y="358"/>
                    </a:lnTo>
                    <a:lnTo>
                      <a:pt x="148" y="366"/>
                    </a:lnTo>
                    <a:lnTo>
                      <a:pt x="170" y="373"/>
                    </a:lnTo>
                    <a:lnTo>
                      <a:pt x="193" y="378"/>
                    </a:lnTo>
                    <a:lnTo>
                      <a:pt x="217" y="380"/>
                    </a:lnTo>
                    <a:lnTo>
                      <a:pt x="241" y="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" name="Freeform 37"/>
              <p:cNvSpPr/>
              <p:nvPr/>
            </p:nvSpPr>
            <p:spPr bwMode="auto">
              <a:xfrm>
                <a:off x="6083308" y="4691070"/>
                <a:ext cx="234950" cy="187325"/>
              </a:xfrm>
              <a:custGeom>
                <a:avLst/>
                <a:gdLst/>
                <a:ahLst/>
                <a:cxnLst>
                  <a:cxn ang="0">
                    <a:pos x="327" y="470"/>
                  </a:cxn>
                  <a:cxn ang="0">
                    <a:pos x="386" y="461"/>
                  </a:cxn>
                  <a:cxn ang="0">
                    <a:pos x="439" y="443"/>
                  </a:cxn>
                  <a:cxn ang="0">
                    <a:pos x="486" y="417"/>
                  </a:cxn>
                  <a:cxn ang="0">
                    <a:pos x="527" y="385"/>
                  </a:cxn>
                  <a:cxn ang="0">
                    <a:pos x="559" y="348"/>
                  </a:cxn>
                  <a:cxn ang="0">
                    <a:pos x="581" y="305"/>
                  </a:cxn>
                  <a:cxn ang="0">
                    <a:pos x="593" y="260"/>
                  </a:cxn>
                  <a:cxn ang="0">
                    <a:pos x="593" y="212"/>
                  </a:cxn>
                  <a:cxn ang="0">
                    <a:pos x="581" y="166"/>
                  </a:cxn>
                  <a:cxn ang="0">
                    <a:pos x="559" y="123"/>
                  </a:cxn>
                  <a:cxn ang="0">
                    <a:pos x="527" y="86"/>
                  </a:cxn>
                  <a:cxn ang="0">
                    <a:pos x="486" y="54"/>
                  </a:cxn>
                  <a:cxn ang="0">
                    <a:pos x="439" y="29"/>
                  </a:cxn>
                  <a:cxn ang="0">
                    <a:pos x="386" y="10"/>
                  </a:cxn>
                  <a:cxn ang="0">
                    <a:pos x="327" y="1"/>
                  </a:cxn>
                  <a:cxn ang="0">
                    <a:pos x="267" y="1"/>
                  </a:cxn>
                  <a:cxn ang="0">
                    <a:pos x="209" y="10"/>
                  </a:cxn>
                  <a:cxn ang="0">
                    <a:pos x="156" y="29"/>
                  </a:cxn>
                  <a:cxn ang="0">
                    <a:pos x="109" y="54"/>
                  </a:cxn>
                  <a:cxn ang="0">
                    <a:pos x="68" y="86"/>
                  </a:cxn>
                  <a:cxn ang="0">
                    <a:pos x="36" y="123"/>
                  </a:cxn>
                  <a:cxn ang="0">
                    <a:pos x="14" y="166"/>
                  </a:cxn>
                  <a:cxn ang="0">
                    <a:pos x="2" y="212"/>
                  </a:cxn>
                  <a:cxn ang="0">
                    <a:pos x="2" y="260"/>
                  </a:cxn>
                  <a:cxn ang="0">
                    <a:pos x="14" y="305"/>
                  </a:cxn>
                  <a:cxn ang="0">
                    <a:pos x="36" y="348"/>
                  </a:cxn>
                  <a:cxn ang="0">
                    <a:pos x="68" y="385"/>
                  </a:cxn>
                  <a:cxn ang="0">
                    <a:pos x="109" y="417"/>
                  </a:cxn>
                  <a:cxn ang="0">
                    <a:pos x="156" y="443"/>
                  </a:cxn>
                  <a:cxn ang="0">
                    <a:pos x="209" y="461"/>
                  </a:cxn>
                  <a:cxn ang="0">
                    <a:pos x="267" y="470"/>
                  </a:cxn>
                </a:cxnLst>
                <a:rect l="0" t="0" r="r" b="b"/>
                <a:pathLst>
                  <a:path w="594" h="471">
                    <a:moveTo>
                      <a:pt x="297" y="471"/>
                    </a:moveTo>
                    <a:lnTo>
                      <a:pt x="327" y="470"/>
                    </a:lnTo>
                    <a:lnTo>
                      <a:pt x="357" y="467"/>
                    </a:lnTo>
                    <a:lnTo>
                      <a:pt x="386" y="461"/>
                    </a:lnTo>
                    <a:lnTo>
                      <a:pt x="414" y="453"/>
                    </a:lnTo>
                    <a:lnTo>
                      <a:pt x="439" y="443"/>
                    </a:lnTo>
                    <a:lnTo>
                      <a:pt x="463" y="431"/>
                    </a:lnTo>
                    <a:lnTo>
                      <a:pt x="486" y="417"/>
                    </a:lnTo>
                    <a:lnTo>
                      <a:pt x="508" y="402"/>
                    </a:lnTo>
                    <a:lnTo>
                      <a:pt x="527" y="385"/>
                    </a:lnTo>
                    <a:lnTo>
                      <a:pt x="544" y="368"/>
                    </a:lnTo>
                    <a:lnTo>
                      <a:pt x="559" y="348"/>
                    </a:lnTo>
                    <a:lnTo>
                      <a:pt x="571" y="327"/>
                    </a:lnTo>
                    <a:lnTo>
                      <a:pt x="581" y="305"/>
                    </a:lnTo>
                    <a:lnTo>
                      <a:pt x="589" y="284"/>
                    </a:lnTo>
                    <a:lnTo>
                      <a:pt x="593" y="260"/>
                    </a:lnTo>
                    <a:lnTo>
                      <a:pt x="594" y="236"/>
                    </a:lnTo>
                    <a:lnTo>
                      <a:pt x="593" y="212"/>
                    </a:lnTo>
                    <a:lnTo>
                      <a:pt x="589" y="189"/>
                    </a:lnTo>
                    <a:lnTo>
                      <a:pt x="581" y="166"/>
                    </a:lnTo>
                    <a:lnTo>
                      <a:pt x="571" y="144"/>
                    </a:lnTo>
                    <a:lnTo>
                      <a:pt x="559" y="123"/>
                    </a:lnTo>
                    <a:lnTo>
                      <a:pt x="544" y="104"/>
                    </a:lnTo>
                    <a:lnTo>
                      <a:pt x="527" y="86"/>
                    </a:lnTo>
                    <a:lnTo>
                      <a:pt x="508" y="69"/>
                    </a:lnTo>
                    <a:lnTo>
                      <a:pt x="486" y="54"/>
                    </a:lnTo>
                    <a:lnTo>
                      <a:pt x="463" y="40"/>
                    </a:lnTo>
                    <a:lnTo>
                      <a:pt x="439" y="29"/>
                    </a:lnTo>
                    <a:lnTo>
                      <a:pt x="414" y="18"/>
                    </a:lnTo>
                    <a:lnTo>
                      <a:pt x="386" y="10"/>
                    </a:lnTo>
                    <a:lnTo>
                      <a:pt x="357" y="5"/>
                    </a:lnTo>
                    <a:lnTo>
                      <a:pt x="327" y="1"/>
                    </a:lnTo>
                    <a:lnTo>
                      <a:pt x="297" y="0"/>
                    </a:lnTo>
                    <a:lnTo>
                      <a:pt x="267" y="1"/>
                    </a:lnTo>
                    <a:lnTo>
                      <a:pt x="238" y="5"/>
                    </a:lnTo>
                    <a:lnTo>
                      <a:pt x="209" y="10"/>
                    </a:lnTo>
                    <a:lnTo>
                      <a:pt x="182" y="18"/>
                    </a:lnTo>
                    <a:lnTo>
                      <a:pt x="156" y="29"/>
                    </a:lnTo>
                    <a:lnTo>
                      <a:pt x="132" y="40"/>
                    </a:lnTo>
                    <a:lnTo>
                      <a:pt x="109" y="54"/>
                    </a:lnTo>
                    <a:lnTo>
                      <a:pt x="88" y="69"/>
                    </a:lnTo>
                    <a:lnTo>
                      <a:pt x="68" y="86"/>
                    </a:lnTo>
                    <a:lnTo>
                      <a:pt x="51" y="104"/>
                    </a:lnTo>
                    <a:lnTo>
                      <a:pt x="36" y="123"/>
                    </a:lnTo>
                    <a:lnTo>
                      <a:pt x="23" y="144"/>
                    </a:lnTo>
                    <a:lnTo>
                      <a:pt x="14" y="166"/>
                    </a:lnTo>
                    <a:lnTo>
                      <a:pt x="6" y="189"/>
                    </a:lnTo>
                    <a:lnTo>
                      <a:pt x="2" y="212"/>
                    </a:lnTo>
                    <a:lnTo>
                      <a:pt x="0" y="236"/>
                    </a:lnTo>
                    <a:lnTo>
                      <a:pt x="2" y="260"/>
                    </a:lnTo>
                    <a:lnTo>
                      <a:pt x="6" y="284"/>
                    </a:lnTo>
                    <a:lnTo>
                      <a:pt x="14" y="305"/>
                    </a:lnTo>
                    <a:lnTo>
                      <a:pt x="23" y="327"/>
                    </a:lnTo>
                    <a:lnTo>
                      <a:pt x="36" y="348"/>
                    </a:lnTo>
                    <a:lnTo>
                      <a:pt x="51" y="368"/>
                    </a:lnTo>
                    <a:lnTo>
                      <a:pt x="68" y="385"/>
                    </a:lnTo>
                    <a:lnTo>
                      <a:pt x="88" y="402"/>
                    </a:lnTo>
                    <a:lnTo>
                      <a:pt x="109" y="417"/>
                    </a:lnTo>
                    <a:lnTo>
                      <a:pt x="132" y="431"/>
                    </a:lnTo>
                    <a:lnTo>
                      <a:pt x="156" y="443"/>
                    </a:lnTo>
                    <a:lnTo>
                      <a:pt x="182" y="453"/>
                    </a:lnTo>
                    <a:lnTo>
                      <a:pt x="209" y="461"/>
                    </a:lnTo>
                    <a:lnTo>
                      <a:pt x="238" y="467"/>
                    </a:lnTo>
                    <a:lnTo>
                      <a:pt x="267" y="470"/>
                    </a:lnTo>
                    <a:lnTo>
                      <a:pt x="297" y="471"/>
                    </a:lnTo>
                    <a:close/>
                  </a:path>
                </a:pathLst>
              </a:custGeom>
              <a:solidFill>
                <a:srgbClr val="B2D1B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Freeform 38"/>
              <p:cNvSpPr/>
              <p:nvPr/>
            </p:nvSpPr>
            <p:spPr bwMode="auto">
              <a:xfrm>
                <a:off x="6084895" y="4694245"/>
                <a:ext cx="231775" cy="182562"/>
              </a:xfrm>
              <a:custGeom>
                <a:avLst/>
                <a:gdLst/>
                <a:ahLst/>
                <a:cxnLst>
                  <a:cxn ang="0">
                    <a:pos x="322" y="461"/>
                  </a:cxn>
                  <a:cxn ang="0">
                    <a:pos x="379" y="451"/>
                  </a:cxn>
                  <a:cxn ang="0">
                    <a:pos x="432" y="434"/>
                  </a:cxn>
                  <a:cxn ang="0">
                    <a:pos x="478" y="409"/>
                  </a:cxn>
                  <a:cxn ang="0">
                    <a:pos x="518" y="378"/>
                  </a:cxn>
                  <a:cxn ang="0">
                    <a:pos x="549" y="341"/>
                  </a:cxn>
                  <a:cxn ang="0">
                    <a:pos x="572" y="299"/>
                  </a:cxn>
                  <a:cxn ang="0">
                    <a:pos x="584" y="254"/>
                  </a:cxn>
                  <a:cxn ang="0">
                    <a:pos x="584" y="207"/>
                  </a:cxn>
                  <a:cxn ang="0">
                    <a:pos x="572" y="162"/>
                  </a:cxn>
                  <a:cxn ang="0">
                    <a:pos x="549" y="121"/>
                  </a:cxn>
                  <a:cxn ang="0">
                    <a:pos x="518" y="84"/>
                  </a:cxn>
                  <a:cxn ang="0">
                    <a:pos x="478" y="53"/>
                  </a:cxn>
                  <a:cxn ang="0">
                    <a:pos x="432" y="27"/>
                  </a:cxn>
                  <a:cxn ang="0">
                    <a:pos x="379" y="10"/>
                  </a:cxn>
                  <a:cxn ang="0">
                    <a:pos x="322" y="1"/>
                  </a:cxn>
                  <a:cxn ang="0">
                    <a:pos x="262" y="1"/>
                  </a:cxn>
                  <a:cxn ang="0">
                    <a:pos x="206" y="10"/>
                  </a:cxn>
                  <a:cxn ang="0">
                    <a:pos x="153" y="27"/>
                  </a:cxn>
                  <a:cxn ang="0">
                    <a:pos x="107" y="53"/>
                  </a:cxn>
                  <a:cxn ang="0">
                    <a:pos x="67" y="84"/>
                  </a:cxn>
                  <a:cxn ang="0">
                    <a:pos x="36" y="121"/>
                  </a:cxn>
                  <a:cxn ang="0">
                    <a:pos x="13" y="162"/>
                  </a:cxn>
                  <a:cxn ang="0">
                    <a:pos x="1" y="207"/>
                  </a:cxn>
                  <a:cxn ang="0">
                    <a:pos x="1" y="254"/>
                  </a:cxn>
                  <a:cxn ang="0">
                    <a:pos x="13" y="299"/>
                  </a:cxn>
                  <a:cxn ang="0">
                    <a:pos x="36" y="341"/>
                  </a:cxn>
                  <a:cxn ang="0">
                    <a:pos x="67" y="378"/>
                  </a:cxn>
                  <a:cxn ang="0">
                    <a:pos x="107" y="409"/>
                  </a:cxn>
                  <a:cxn ang="0">
                    <a:pos x="153" y="434"/>
                  </a:cxn>
                  <a:cxn ang="0">
                    <a:pos x="206" y="451"/>
                  </a:cxn>
                  <a:cxn ang="0">
                    <a:pos x="262" y="461"/>
                  </a:cxn>
                </a:cxnLst>
                <a:rect l="0" t="0" r="r" b="b"/>
                <a:pathLst>
                  <a:path w="585" h="462">
                    <a:moveTo>
                      <a:pt x="292" y="462"/>
                    </a:moveTo>
                    <a:lnTo>
                      <a:pt x="322" y="461"/>
                    </a:lnTo>
                    <a:lnTo>
                      <a:pt x="351" y="457"/>
                    </a:lnTo>
                    <a:lnTo>
                      <a:pt x="379" y="451"/>
                    </a:lnTo>
                    <a:lnTo>
                      <a:pt x="406" y="443"/>
                    </a:lnTo>
                    <a:lnTo>
                      <a:pt x="432" y="434"/>
                    </a:lnTo>
                    <a:lnTo>
                      <a:pt x="456" y="423"/>
                    </a:lnTo>
                    <a:lnTo>
                      <a:pt x="478" y="409"/>
                    </a:lnTo>
                    <a:lnTo>
                      <a:pt x="500" y="394"/>
                    </a:lnTo>
                    <a:lnTo>
                      <a:pt x="518" y="378"/>
                    </a:lnTo>
                    <a:lnTo>
                      <a:pt x="535" y="360"/>
                    </a:lnTo>
                    <a:lnTo>
                      <a:pt x="549" y="341"/>
                    </a:lnTo>
                    <a:lnTo>
                      <a:pt x="562" y="321"/>
                    </a:lnTo>
                    <a:lnTo>
                      <a:pt x="572" y="299"/>
                    </a:lnTo>
                    <a:lnTo>
                      <a:pt x="579" y="277"/>
                    </a:lnTo>
                    <a:lnTo>
                      <a:pt x="584" y="254"/>
                    </a:lnTo>
                    <a:lnTo>
                      <a:pt x="585" y="231"/>
                    </a:lnTo>
                    <a:lnTo>
                      <a:pt x="584" y="207"/>
                    </a:lnTo>
                    <a:lnTo>
                      <a:pt x="579" y="184"/>
                    </a:lnTo>
                    <a:lnTo>
                      <a:pt x="572" y="162"/>
                    </a:lnTo>
                    <a:lnTo>
                      <a:pt x="562" y="141"/>
                    </a:lnTo>
                    <a:lnTo>
                      <a:pt x="549" y="121"/>
                    </a:lnTo>
                    <a:lnTo>
                      <a:pt x="535" y="102"/>
                    </a:lnTo>
                    <a:lnTo>
                      <a:pt x="518" y="84"/>
                    </a:lnTo>
                    <a:lnTo>
                      <a:pt x="500" y="68"/>
                    </a:lnTo>
                    <a:lnTo>
                      <a:pt x="478" y="53"/>
                    </a:lnTo>
                    <a:lnTo>
                      <a:pt x="456" y="39"/>
                    </a:lnTo>
                    <a:lnTo>
                      <a:pt x="432" y="27"/>
                    </a:lnTo>
                    <a:lnTo>
                      <a:pt x="406" y="18"/>
                    </a:lnTo>
                    <a:lnTo>
                      <a:pt x="379" y="10"/>
                    </a:lnTo>
                    <a:lnTo>
                      <a:pt x="351" y="4"/>
                    </a:lnTo>
                    <a:lnTo>
                      <a:pt x="322" y="1"/>
                    </a:lnTo>
                    <a:lnTo>
                      <a:pt x="292" y="0"/>
                    </a:lnTo>
                    <a:lnTo>
                      <a:pt x="262" y="1"/>
                    </a:lnTo>
                    <a:lnTo>
                      <a:pt x="234" y="4"/>
                    </a:lnTo>
                    <a:lnTo>
                      <a:pt x="206" y="10"/>
                    </a:lnTo>
                    <a:lnTo>
                      <a:pt x="178" y="18"/>
                    </a:lnTo>
                    <a:lnTo>
                      <a:pt x="153" y="27"/>
                    </a:lnTo>
                    <a:lnTo>
                      <a:pt x="129" y="39"/>
                    </a:lnTo>
                    <a:lnTo>
                      <a:pt x="107" y="53"/>
                    </a:lnTo>
                    <a:lnTo>
                      <a:pt x="86" y="68"/>
                    </a:lnTo>
                    <a:lnTo>
                      <a:pt x="67" y="84"/>
                    </a:lnTo>
                    <a:lnTo>
                      <a:pt x="49" y="102"/>
                    </a:lnTo>
                    <a:lnTo>
                      <a:pt x="36" y="121"/>
                    </a:lnTo>
                    <a:lnTo>
                      <a:pt x="23" y="141"/>
                    </a:lnTo>
                    <a:lnTo>
                      <a:pt x="13" y="162"/>
                    </a:lnTo>
                    <a:lnTo>
                      <a:pt x="6" y="184"/>
                    </a:lnTo>
                    <a:lnTo>
                      <a:pt x="1" y="207"/>
                    </a:lnTo>
                    <a:lnTo>
                      <a:pt x="0" y="231"/>
                    </a:lnTo>
                    <a:lnTo>
                      <a:pt x="1" y="254"/>
                    </a:lnTo>
                    <a:lnTo>
                      <a:pt x="6" y="277"/>
                    </a:lnTo>
                    <a:lnTo>
                      <a:pt x="13" y="299"/>
                    </a:lnTo>
                    <a:lnTo>
                      <a:pt x="23" y="321"/>
                    </a:lnTo>
                    <a:lnTo>
                      <a:pt x="36" y="341"/>
                    </a:lnTo>
                    <a:lnTo>
                      <a:pt x="49" y="360"/>
                    </a:lnTo>
                    <a:lnTo>
                      <a:pt x="67" y="378"/>
                    </a:lnTo>
                    <a:lnTo>
                      <a:pt x="86" y="394"/>
                    </a:lnTo>
                    <a:lnTo>
                      <a:pt x="107" y="409"/>
                    </a:lnTo>
                    <a:lnTo>
                      <a:pt x="129" y="423"/>
                    </a:lnTo>
                    <a:lnTo>
                      <a:pt x="153" y="434"/>
                    </a:lnTo>
                    <a:lnTo>
                      <a:pt x="178" y="443"/>
                    </a:lnTo>
                    <a:lnTo>
                      <a:pt x="206" y="451"/>
                    </a:lnTo>
                    <a:lnTo>
                      <a:pt x="234" y="457"/>
                    </a:lnTo>
                    <a:lnTo>
                      <a:pt x="262" y="461"/>
                    </a:lnTo>
                    <a:lnTo>
                      <a:pt x="292" y="462"/>
                    </a:lnTo>
                    <a:close/>
                  </a:path>
                </a:pathLst>
              </a:custGeom>
              <a:solidFill>
                <a:srgbClr val="B7D3B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" name="Freeform 39"/>
              <p:cNvSpPr/>
              <p:nvPr/>
            </p:nvSpPr>
            <p:spPr bwMode="auto">
              <a:xfrm>
                <a:off x="6086483" y="4695832"/>
                <a:ext cx="228600" cy="179387"/>
              </a:xfrm>
              <a:custGeom>
                <a:avLst/>
                <a:gdLst/>
                <a:ahLst/>
                <a:cxnLst>
                  <a:cxn ang="0">
                    <a:pos x="316" y="453"/>
                  </a:cxn>
                  <a:cxn ang="0">
                    <a:pos x="372" y="444"/>
                  </a:cxn>
                  <a:cxn ang="0">
                    <a:pos x="423" y="427"/>
                  </a:cxn>
                  <a:cxn ang="0">
                    <a:pos x="469" y="403"/>
                  </a:cxn>
                  <a:cxn ang="0">
                    <a:pos x="507" y="371"/>
                  </a:cxn>
                  <a:cxn ang="0">
                    <a:pos x="539" y="336"/>
                  </a:cxn>
                  <a:cxn ang="0">
                    <a:pos x="560" y="294"/>
                  </a:cxn>
                  <a:cxn ang="0">
                    <a:pos x="572" y="250"/>
                  </a:cxn>
                  <a:cxn ang="0">
                    <a:pos x="572" y="204"/>
                  </a:cxn>
                  <a:cxn ang="0">
                    <a:pos x="560" y="159"/>
                  </a:cxn>
                  <a:cxn ang="0">
                    <a:pos x="539" y="119"/>
                  </a:cxn>
                  <a:cxn ang="0">
                    <a:pos x="507" y="83"/>
                  </a:cxn>
                  <a:cxn ang="0">
                    <a:pos x="469" y="52"/>
                  </a:cxn>
                  <a:cxn ang="0">
                    <a:pos x="423" y="28"/>
                  </a:cxn>
                  <a:cxn ang="0">
                    <a:pos x="372" y="11"/>
                  </a:cxn>
                  <a:cxn ang="0">
                    <a:pos x="316" y="1"/>
                  </a:cxn>
                  <a:cxn ang="0">
                    <a:pos x="256" y="1"/>
                  </a:cxn>
                  <a:cxn ang="0">
                    <a:pos x="201" y="11"/>
                  </a:cxn>
                  <a:cxn ang="0">
                    <a:pos x="149" y="28"/>
                  </a:cxn>
                  <a:cxn ang="0">
                    <a:pos x="103" y="52"/>
                  </a:cxn>
                  <a:cxn ang="0">
                    <a:pos x="65" y="83"/>
                  </a:cxn>
                  <a:cxn ang="0">
                    <a:pos x="34" y="119"/>
                  </a:cxn>
                  <a:cxn ang="0">
                    <a:pos x="12" y="159"/>
                  </a:cxn>
                  <a:cxn ang="0">
                    <a:pos x="1" y="204"/>
                  </a:cxn>
                  <a:cxn ang="0">
                    <a:pos x="1" y="250"/>
                  </a:cxn>
                  <a:cxn ang="0">
                    <a:pos x="12" y="294"/>
                  </a:cxn>
                  <a:cxn ang="0">
                    <a:pos x="34" y="336"/>
                  </a:cxn>
                  <a:cxn ang="0">
                    <a:pos x="65" y="371"/>
                  </a:cxn>
                  <a:cxn ang="0">
                    <a:pos x="103" y="403"/>
                  </a:cxn>
                  <a:cxn ang="0">
                    <a:pos x="149" y="427"/>
                  </a:cxn>
                  <a:cxn ang="0">
                    <a:pos x="201" y="444"/>
                  </a:cxn>
                  <a:cxn ang="0">
                    <a:pos x="256" y="453"/>
                  </a:cxn>
                </a:cxnLst>
                <a:rect l="0" t="0" r="r" b="b"/>
                <a:pathLst>
                  <a:path w="573" h="453">
                    <a:moveTo>
                      <a:pt x="286" y="454"/>
                    </a:moveTo>
                    <a:lnTo>
                      <a:pt x="316" y="453"/>
                    </a:lnTo>
                    <a:lnTo>
                      <a:pt x="344" y="450"/>
                    </a:lnTo>
                    <a:lnTo>
                      <a:pt x="372" y="444"/>
                    </a:lnTo>
                    <a:lnTo>
                      <a:pt x="398" y="436"/>
                    </a:lnTo>
                    <a:lnTo>
                      <a:pt x="423" y="427"/>
                    </a:lnTo>
                    <a:lnTo>
                      <a:pt x="446" y="415"/>
                    </a:lnTo>
                    <a:lnTo>
                      <a:pt x="469" y="403"/>
                    </a:lnTo>
                    <a:lnTo>
                      <a:pt x="489" y="388"/>
                    </a:lnTo>
                    <a:lnTo>
                      <a:pt x="507" y="371"/>
                    </a:lnTo>
                    <a:lnTo>
                      <a:pt x="525" y="354"/>
                    </a:lnTo>
                    <a:lnTo>
                      <a:pt x="539" y="336"/>
                    </a:lnTo>
                    <a:lnTo>
                      <a:pt x="551" y="315"/>
                    </a:lnTo>
                    <a:lnTo>
                      <a:pt x="560" y="294"/>
                    </a:lnTo>
                    <a:lnTo>
                      <a:pt x="567" y="272"/>
                    </a:lnTo>
                    <a:lnTo>
                      <a:pt x="572" y="250"/>
                    </a:lnTo>
                    <a:lnTo>
                      <a:pt x="573" y="227"/>
                    </a:lnTo>
                    <a:lnTo>
                      <a:pt x="572" y="204"/>
                    </a:lnTo>
                    <a:lnTo>
                      <a:pt x="567" y="181"/>
                    </a:lnTo>
                    <a:lnTo>
                      <a:pt x="560" y="159"/>
                    </a:lnTo>
                    <a:lnTo>
                      <a:pt x="551" y="138"/>
                    </a:lnTo>
                    <a:lnTo>
                      <a:pt x="539" y="119"/>
                    </a:lnTo>
                    <a:lnTo>
                      <a:pt x="525" y="100"/>
                    </a:lnTo>
                    <a:lnTo>
                      <a:pt x="507" y="83"/>
                    </a:lnTo>
                    <a:lnTo>
                      <a:pt x="489" y="67"/>
                    </a:lnTo>
                    <a:lnTo>
                      <a:pt x="469" y="52"/>
                    </a:lnTo>
                    <a:lnTo>
                      <a:pt x="446" y="39"/>
                    </a:lnTo>
                    <a:lnTo>
                      <a:pt x="423" y="28"/>
                    </a:lnTo>
                    <a:lnTo>
                      <a:pt x="398" y="17"/>
                    </a:lnTo>
                    <a:lnTo>
                      <a:pt x="372" y="11"/>
                    </a:lnTo>
                    <a:lnTo>
                      <a:pt x="344" y="5"/>
                    </a:lnTo>
                    <a:lnTo>
                      <a:pt x="316" y="1"/>
                    </a:lnTo>
                    <a:lnTo>
                      <a:pt x="286" y="0"/>
                    </a:lnTo>
                    <a:lnTo>
                      <a:pt x="256" y="1"/>
                    </a:lnTo>
                    <a:lnTo>
                      <a:pt x="229" y="5"/>
                    </a:lnTo>
                    <a:lnTo>
                      <a:pt x="201" y="11"/>
                    </a:lnTo>
                    <a:lnTo>
                      <a:pt x="175" y="17"/>
                    </a:lnTo>
                    <a:lnTo>
                      <a:pt x="149" y="28"/>
                    </a:lnTo>
                    <a:lnTo>
                      <a:pt x="126" y="39"/>
                    </a:lnTo>
                    <a:lnTo>
                      <a:pt x="103" y="52"/>
                    </a:lnTo>
                    <a:lnTo>
                      <a:pt x="84" y="67"/>
                    </a:lnTo>
                    <a:lnTo>
                      <a:pt x="65" y="83"/>
                    </a:lnTo>
                    <a:lnTo>
                      <a:pt x="48" y="100"/>
                    </a:lnTo>
                    <a:lnTo>
                      <a:pt x="34" y="119"/>
                    </a:lnTo>
                    <a:lnTo>
                      <a:pt x="23" y="138"/>
                    </a:lnTo>
                    <a:lnTo>
                      <a:pt x="12" y="159"/>
                    </a:lnTo>
                    <a:lnTo>
                      <a:pt x="5" y="181"/>
                    </a:lnTo>
                    <a:lnTo>
                      <a:pt x="1" y="204"/>
                    </a:lnTo>
                    <a:lnTo>
                      <a:pt x="0" y="227"/>
                    </a:lnTo>
                    <a:lnTo>
                      <a:pt x="1" y="250"/>
                    </a:lnTo>
                    <a:lnTo>
                      <a:pt x="5" y="272"/>
                    </a:lnTo>
                    <a:lnTo>
                      <a:pt x="12" y="294"/>
                    </a:lnTo>
                    <a:lnTo>
                      <a:pt x="23" y="315"/>
                    </a:lnTo>
                    <a:lnTo>
                      <a:pt x="34" y="336"/>
                    </a:lnTo>
                    <a:lnTo>
                      <a:pt x="48" y="354"/>
                    </a:lnTo>
                    <a:lnTo>
                      <a:pt x="65" y="371"/>
                    </a:lnTo>
                    <a:lnTo>
                      <a:pt x="84" y="388"/>
                    </a:lnTo>
                    <a:lnTo>
                      <a:pt x="103" y="403"/>
                    </a:lnTo>
                    <a:lnTo>
                      <a:pt x="126" y="415"/>
                    </a:lnTo>
                    <a:lnTo>
                      <a:pt x="149" y="427"/>
                    </a:lnTo>
                    <a:lnTo>
                      <a:pt x="175" y="436"/>
                    </a:lnTo>
                    <a:lnTo>
                      <a:pt x="201" y="444"/>
                    </a:lnTo>
                    <a:lnTo>
                      <a:pt x="229" y="450"/>
                    </a:lnTo>
                    <a:lnTo>
                      <a:pt x="256" y="453"/>
                    </a:lnTo>
                    <a:lnTo>
                      <a:pt x="286" y="454"/>
                    </a:lnTo>
                    <a:close/>
                  </a:path>
                </a:pathLst>
              </a:custGeom>
              <a:solidFill>
                <a:srgbClr val="C1D8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" name="Freeform 40"/>
              <p:cNvSpPr/>
              <p:nvPr/>
            </p:nvSpPr>
            <p:spPr bwMode="auto">
              <a:xfrm>
                <a:off x="6089658" y="4697420"/>
                <a:ext cx="223838" cy="176212"/>
              </a:xfrm>
              <a:custGeom>
                <a:avLst/>
                <a:gdLst/>
                <a:ahLst/>
                <a:cxnLst>
                  <a:cxn ang="0">
                    <a:pos x="311" y="445"/>
                  </a:cxn>
                  <a:cxn ang="0">
                    <a:pos x="366" y="435"/>
                  </a:cxn>
                  <a:cxn ang="0">
                    <a:pos x="417" y="419"/>
                  </a:cxn>
                  <a:cxn ang="0">
                    <a:pos x="462" y="395"/>
                  </a:cxn>
                  <a:cxn ang="0">
                    <a:pos x="500" y="365"/>
                  </a:cxn>
                  <a:cxn ang="0">
                    <a:pos x="530" y="329"/>
                  </a:cxn>
                  <a:cxn ang="0">
                    <a:pos x="552" y="290"/>
                  </a:cxn>
                  <a:cxn ang="0">
                    <a:pos x="563" y="246"/>
                  </a:cxn>
                  <a:cxn ang="0">
                    <a:pos x="563" y="200"/>
                  </a:cxn>
                  <a:cxn ang="0">
                    <a:pos x="552" y="156"/>
                  </a:cxn>
                  <a:cxn ang="0">
                    <a:pos x="530" y="117"/>
                  </a:cxn>
                  <a:cxn ang="0">
                    <a:pos x="500" y="81"/>
                  </a:cxn>
                  <a:cxn ang="0">
                    <a:pos x="462" y="50"/>
                  </a:cxn>
                  <a:cxn ang="0">
                    <a:pos x="417" y="26"/>
                  </a:cxn>
                  <a:cxn ang="0">
                    <a:pos x="366" y="10"/>
                  </a:cxn>
                  <a:cxn ang="0">
                    <a:pos x="311" y="1"/>
                  </a:cxn>
                  <a:cxn ang="0">
                    <a:pos x="254" y="1"/>
                  </a:cxn>
                  <a:cxn ang="0">
                    <a:pos x="198" y="10"/>
                  </a:cxn>
                  <a:cxn ang="0">
                    <a:pos x="148" y="26"/>
                  </a:cxn>
                  <a:cxn ang="0">
                    <a:pos x="103" y="50"/>
                  </a:cxn>
                  <a:cxn ang="0">
                    <a:pos x="65" y="81"/>
                  </a:cxn>
                  <a:cxn ang="0">
                    <a:pos x="35" y="117"/>
                  </a:cxn>
                  <a:cxn ang="0">
                    <a:pos x="13" y="156"/>
                  </a:cxn>
                  <a:cxn ang="0">
                    <a:pos x="1" y="200"/>
                  </a:cxn>
                  <a:cxn ang="0">
                    <a:pos x="1" y="246"/>
                  </a:cxn>
                  <a:cxn ang="0">
                    <a:pos x="13" y="290"/>
                  </a:cxn>
                  <a:cxn ang="0">
                    <a:pos x="35" y="329"/>
                  </a:cxn>
                  <a:cxn ang="0">
                    <a:pos x="65" y="365"/>
                  </a:cxn>
                  <a:cxn ang="0">
                    <a:pos x="103" y="395"/>
                  </a:cxn>
                  <a:cxn ang="0">
                    <a:pos x="148" y="419"/>
                  </a:cxn>
                  <a:cxn ang="0">
                    <a:pos x="198" y="435"/>
                  </a:cxn>
                  <a:cxn ang="0">
                    <a:pos x="254" y="445"/>
                  </a:cxn>
                </a:cxnLst>
                <a:rect l="0" t="0" r="r" b="b"/>
                <a:pathLst>
                  <a:path w="565" h="446">
                    <a:moveTo>
                      <a:pt x="282" y="446"/>
                    </a:moveTo>
                    <a:lnTo>
                      <a:pt x="311" y="445"/>
                    </a:lnTo>
                    <a:lnTo>
                      <a:pt x="339" y="441"/>
                    </a:lnTo>
                    <a:lnTo>
                      <a:pt x="366" y="435"/>
                    </a:lnTo>
                    <a:lnTo>
                      <a:pt x="392" y="428"/>
                    </a:lnTo>
                    <a:lnTo>
                      <a:pt x="417" y="419"/>
                    </a:lnTo>
                    <a:lnTo>
                      <a:pt x="440" y="408"/>
                    </a:lnTo>
                    <a:lnTo>
                      <a:pt x="462" y="395"/>
                    </a:lnTo>
                    <a:lnTo>
                      <a:pt x="482" y="381"/>
                    </a:lnTo>
                    <a:lnTo>
                      <a:pt x="500" y="365"/>
                    </a:lnTo>
                    <a:lnTo>
                      <a:pt x="516" y="348"/>
                    </a:lnTo>
                    <a:lnTo>
                      <a:pt x="530" y="329"/>
                    </a:lnTo>
                    <a:lnTo>
                      <a:pt x="543" y="310"/>
                    </a:lnTo>
                    <a:lnTo>
                      <a:pt x="552" y="290"/>
                    </a:lnTo>
                    <a:lnTo>
                      <a:pt x="559" y="268"/>
                    </a:lnTo>
                    <a:lnTo>
                      <a:pt x="563" y="246"/>
                    </a:lnTo>
                    <a:lnTo>
                      <a:pt x="565" y="223"/>
                    </a:lnTo>
                    <a:lnTo>
                      <a:pt x="563" y="200"/>
                    </a:lnTo>
                    <a:lnTo>
                      <a:pt x="559" y="178"/>
                    </a:lnTo>
                    <a:lnTo>
                      <a:pt x="552" y="156"/>
                    </a:lnTo>
                    <a:lnTo>
                      <a:pt x="543" y="137"/>
                    </a:lnTo>
                    <a:lnTo>
                      <a:pt x="530" y="117"/>
                    </a:lnTo>
                    <a:lnTo>
                      <a:pt x="516" y="99"/>
                    </a:lnTo>
                    <a:lnTo>
                      <a:pt x="500" y="81"/>
                    </a:lnTo>
                    <a:lnTo>
                      <a:pt x="482" y="65"/>
                    </a:lnTo>
                    <a:lnTo>
                      <a:pt x="462" y="50"/>
                    </a:lnTo>
                    <a:lnTo>
                      <a:pt x="440" y="38"/>
                    </a:lnTo>
                    <a:lnTo>
                      <a:pt x="417" y="26"/>
                    </a:lnTo>
                    <a:lnTo>
                      <a:pt x="392" y="17"/>
                    </a:lnTo>
                    <a:lnTo>
                      <a:pt x="366" y="10"/>
                    </a:lnTo>
                    <a:lnTo>
                      <a:pt x="339" y="4"/>
                    </a:lnTo>
                    <a:lnTo>
                      <a:pt x="311" y="1"/>
                    </a:lnTo>
                    <a:lnTo>
                      <a:pt x="282" y="0"/>
                    </a:lnTo>
                    <a:lnTo>
                      <a:pt x="254" y="1"/>
                    </a:lnTo>
                    <a:lnTo>
                      <a:pt x="226" y="4"/>
                    </a:lnTo>
                    <a:lnTo>
                      <a:pt x="198" y="10"/>
                    </a:lnTo>
                    <a:lnTo>
                      <a:pt x="173" y="17"/>
                    </a:lnTo>
                    <a:lnTo>
                      <a:pt x="148" y="26"/>
                    </a:lnTo>
                    <a:lnTo>
                      <a:pt x="125" y="38"/>
                    </a:lnTo>
                    <a:lnTo>
                      <a:pt x="103" y="50"/>
                    </a:lnTo>
                    <a:lnTo>
                      <a:pt x="83" y="65"/>
                    </a:lnTo>
                    <a:lnTo>
                      <a:pt x="65" y="81"/>
                    </a:lnTo>
                    <a:lnTo>
                      <a:pt x="49" y="99"/>
                    </a:lnTo>
                    <a:lnTo>
                      <a:pt x="35" y="117"/>
                    </a:lnTo>
                    <a:lnTo>
                      <a:pt x="22" y="137"/>
                    </a:lnTo>
                    <a:lnTo>
                      <a:pt x="13" y="156"/>
                    </a:lnTo>
                    <a:lnTo>
                      <a:pt x="6" y="178"/>
                    </a:lnTo>
                    <a:lnTo>
                      <a:pt x="1" y="200"/>
                    </a:lnTo>
                    <a:lnTo>
                      <a:pt x="0" y="223"/>
                    </a:lnTo>
                    <a:lnTo>
                      <a:pt x="1" y="246"/>
                    </a:lnTo>
                    <a:lnTo>
                      <a:pt x="6" y="268"/>
                    </a:lnTo>
                    <a:lnTo>
                      <a:pt x="13" y="290"/>
                    </a:lnTo>
                    <a:lnTo>
                      <a:pt x="22" y="310"/>
                    </a:lnTo>
                    <a:lnTo>
                      <a:pt x="35" y="329"/>
                    </a:lnTo>
                    <a:lnTo>
                      <a:pt x="49" y="348"/>
                    </a:lnTo>
                    <a:lnTo>
                      <a:pt x="65" y="365"/>
                    </a:lnTo>
                    <a:lnTo>
                      <a:pt x="83" y="381"/>
                    </a:lnTo>
                    <a:lnTo>
                      <a:pt x="103" y="395"/>
                    </a:lnTo>
                    <a:lnTo>
                      <a:pt x="125" y="408"/>
                    </a:lnTo>
                    <a:lnTo>
                      <a:pt x="148" y="419"/>
                    </a:lnTo>
                    <a:lnTo>
                      <a:pt x="173" y="428"/>
                    </a:lnTo>
                    <a:lnTo>
                      <a:pt x="198" y="435"/>
                    </a:lnTo>
                    <a:lnTo>
                      <a:pt x="226" y="441"/>
                    </a:lnTo>
                    <a:lnTo>
                      <a:pt x="254" y="445"/>
                    </a:lnTo>
                    <a:lnTo>
                      <a:pt x="282" y="446"/>
                    </a:lnTo>
                    <a:close/>
                  </a:path>
                </a:pathLst>
              </a:custGeom>
              <a:solidFill>
                <a:srgbClr val="C6DDC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41"/>
              <p:cNvSpPr/>
              <p:nvPr/>
            </p:nvSpPr>
            <p:spPr bwMode="auto">
              <a:xfrm>
                <a:off x="6091245" y="4699007"/>
                <a:ext cx="219075" cy="173037"/>
              </a:xfrm>
              <a:custGeom>
                <a:avLst/>
                <a:gdLst/>
                <a:ahLst/>
                <a:cxnLst>
                  <a:cxn ang="0">
                    <a:pos x="305" y="437"/>
                  </a:cxn>
                  <a:cxn ang="0">
                    <a:pos x="359" y="428"/>
                  </a:cxn>
                  <a:cxn ang="0">
                    <a:pos x="409" y="412"/>
                  </a:cxn>
                  <a:cxn ang="0">
                    <a:pos x="453" y="389"/>
                  </a:cxn>
                  <a:cxn ang="0">
                    <a:pos x="489" y="359"/>
                  </a:cxn>
                  <a:cxn ang="0">
                    <a:pos x="519" y="324"/>
                  </a:cxn>
                  <a:cxn ang="0">
                    <a:pos x="540" y="285"/>
                  </a:cxn>
                  <a:cxn ang="0">
                    <a:pos x="552" y="241"/>
                  </a:cxn>
                  <a:cxn ang="0">
                    <a:pos x="552" y="197"/>
                  </a:cxn>
                  <a:cxn ang="0">
                    <a:pos x="540" y="154"/>
                  </a:cxn>
                  <a:cxn ang="0">
                    <a:pos x="519" y="114"/>
                  </a:cxn>
                  <a:cxn ang="0">
                    <a:pos x="489" y="80"/>
                  </a:cxn>
                  <a:cxn ang="0">
                    <a:pos x="453" y="50"/>
                  </a:cxn>
                  <a:cxn ang="0">
                    <a:pos x="409" y="27"/>
                  </a:cxn>
                  <a:cxn ang="0">
                    <a:pos x="359" y="11"/>
                  </a:cxn>
                  <a:cxn ang="0">
                    <a:pos x="305" y="1"/>
                  </a:cxn>
                  <a:cxn ang="0">
                    <a:pos x="248" y="1"/>
                  </a:cxn>
                  <a:cxn ang="0">
                    <a:pos x="194" y="11"/>
                  </a:cxn>
                  <a:cxn ang="0">
                    <a:pos x="144" y="27"/>
                  </a:cxn>
                  <a:cxn ang="0">
                    <a:pos x="100" y="50"/>
                  </a:cxn>
                  <a:cxn ang="0">
                    <a:pos x="63" y="80"/>
                  </a:cxn>
                  <a:cxn ang="0">
                    <a:pos x="33" y="114"/>
                  </a:cxn>
                  <a:cxn ang="0">
                    <a:pos x="13" y="154"/>
                  </a:cxn>
                  <a:cxn ang="0">
                    <a:pos x="1" y="197"/>
                  </a:cxn>
                  <a:cxn ang="0">
                    <a:pos x="1" y="241"/>
                  </a:cxn>
                  <a:cxn ang="0">
                    <a:pos x="13" y="285"/>
                  </a:cxn>
                  <a:cxn ang="0">
                    <a:pos x="33" y="324"/>
                  </a:cxn>
                  <a:cxn ang="0">
                    <a:pos x="63" y="359"/>
                  </a:cxn>
                  <a:cxn ang="0">
                    <a:pos x="100" y="389"/>
                  </a:cxn>
                  <a:cxn ang="0">
                    <a:pos x="144" y="412"/>
                  </a:cxn>
                  <a:cxn ang="0">
                    <a:pos x="194" y="428"/>
                  </a:cxn>
                  <a:cxn ang="0">
                    <a:pos x="248" y="437"/>
                  </a:cxn>
                </a:cxnLst>
                <a:rect l="0" t="0" r="r" b="b"/>
                <a:pathLst>
                  <a:path w="553" h="438">
                    <a:moveTo>
                      <a:pt x="276" y="438"/>
                    </a:moveTo>
                    <a:lnTo>
                      <a:pt x="305" y="437"/>
                    </a:lnTo>
                    <a:lnTo>
                      <a:pt x="332" y="434"/>
                    </a:lnTo>
                    <a:lnTo>
                      <a:pt x="359" y="428"/>
                    </a:lnTo>
                    <a:lnTo>
                      <a:pt x="385" y="421"/>
                    </a:lnTo>
                    <a:lnTo>
                      <a:pt x="409" y="412"/>
                    </a:lnTo>
                    <a:lnTo>
                      <a:pt x="431" y="401"/>
                    </a:lnTo>
                    <a:lnTo>
                      <a:pt x="453" y="389"/>
                    </a:lnTo>
                    <a:lnTo>
                      <a:pt x="472" y="374"/>
                    </a:lnTo>
                    <a:lnTo>
                      <a:pt x="489" y="359"/>
                    </a:lnTo>
                    <a:lnTo>
                      <a:pt x="506" y="341"/>
                    </a:lnTo>
                    <a:lnTo>
                      <a:pt x="519" y="324"/>
                    </a:lnTo>
                    <a:lnTo>
                      <a:pt x="531" y="305"/>
                    </a:lnTo>
                    <a:lnTo>
                      <a:pt x="540" y="285"/>
                    </a:lnTo>
                    <a:lnTo>
                      <a:pt x="547" y="263"/>
                    </a:lnTo>
                    <a:lnTo>
                      <a:pt x="552" y="241"/>
                    </a:lnTo>
                    <a:lnTo>
                      <a:pt x="553" y="219"/>
                    </a:lnTo>
                    <a:lnTo>
                      <a:pt x="552" y="197"/>
                    </a:lnTo>
                    <a:lnTo>
                      <a:pt x="547" y="175"/>
                    </a:lnTo>
                    <a:lnTo>
                      <a:pt x="540" y="154"/>
                    </a:lnTo>
                    <a:lnTo>
                      <a:pt x="531" y="134"/>
                    </a:lnTo>
                    <a:lnTo>
                      <a:pt x="519" y="114"/>
                    </a:lnTo>
                    <a:lnTo>
                      <a:pt x="506" y="97"/>
                    </a:lnTo>
                    <a:lnTo>
                      <a:pt x="489" y="80"/>
                    </a:lnTo>
                    <a:lnTo>
                      <a:pt x="472" y="65"/>
                    </a:lnTo>
                    <a:lnTo>
                      <a:pt x="453" y="50"/>
                    </a:lnTo>
                    <a:lnTo>
                      <a:pt x="431" y="37"/>
                    </a:lnTo>
                    <a:lnTo>
                      <a:pt x="409" y="27"/>
                    </a:lnTo>
                    <a:lnTo>
                      <a:pt x="385" y="18"/>
                    </a:lnTo>
                    <a:lnTo>
                      <a:pt x="359" y="11"/>
                    </a:lnTo>
                    <a:lnTo>
                      <a:pt x="332" y="5"/>
                    </a:lnTo>
                    <a:lnTo>
                      <a:pt x="305" y="1"/>
                    </a:lnTo>
                    <a:lnTo>
                      <a:pt x="276" y="0"/>
                    </a:lnTo>
                    <a:lnTo>
                      <a:pt x="248" y="1"/>
                    </a:lnTo>
                    <a:lnTo>
                      <a:pt x="221" y="5"/>
                    </a:lnTo>
                    <a:lnTo>
                      <a:pt x="194" y="11"/>
                    </a:lnTo>
                    <a:lnTo>
                      <a:pt x="168" y="18"/>
                    </a:lnTo>
                    <a:lnTo>
                      <a:pt x="144" y="27"/>
                    </a:lnTo>
                    <a:lnTo>
                      <a:pt x="122" y="37"/>
                    </a:lnTo>
                    <a:lnTo>
                      <a:pt x="100" y="50"/>
                    </a:lnTo>
                    <a:lnTo>
                      <a:pt x="81" y="65"/>
                    </a:lnTo>
                    <a:lnTo>
                      <a:pt x="63" y="80"/>
                    </a:lnTo>
                    <a:lnTo>
                      <a:pt x="47" y="97"/>
                    </a:lnTo>
                    <a:lnTo>
                      <a:pt x="33" y="114"/>
                    </a:lnTo>
                    <a:lnTo>
                      <a:pt x="22" y="134"/>
                    </a:lnTo>
                    <a:lnTo>
                      <a:pt x="13" y="154"/>
                    </a:lnTo>
                    <a:lnTo>
                      <a:pt x="6" y="175"/>
                    </a:lnTo>
                    <a:lnTo>
                      <a:pt x="1" y="197"/>
                    </a:lnTo>
                    <a:lnTo>
                      <a:pt x="0" y="219"/>
                    </a:lnTo>
                    <a:lnTo>
                      <a:pt x="1" y="241"/>
                    </a:lnTo>
                    <a:lnTo>
                      <a:pt x="6" y="263"/>
                    </a:lnTo>
                    <a:lnTo>
                      <a:pt x="13" y="285"/>
                    </a:lnTo>
                    <a:lnTo>
                      <a:pt x="22" y="305"/>
                    </a:lnTo>
                    <a:lnTo>
                      <a:pt x="33" y="324"/>
                    </a:lnTo>
                    <a:lnTo>
                      <a:pt x="47" y="341"/>
                    </a:lnTo>
                    <a:lnTo>
                      <a:pt x="63" y="359"/>
                    </a:lnTo>
                    <a:lnTo>
                      <a:pt x="81" y="374"/>
                    </a:lnTo>
                    <a:lnTo>
                      <a:pt x="100" y="389"/>
                    </a:lnTo>
                    <a:lnTo>
                      <a:pt x="122" y="401"/>
                    </a:lnTo>
                    <a:lnTo>
                      <a:pt x="144" y="412"/>
                    </a:lnTo>
                    <a:lnTo>
                      <a:pt x="168" y="421"/>
                    </a:lnTo>
                    <a:lnTo>
                      <a:pt x="194" y="428"/>
                    </a:lnTo>
                    <a:lnTo>
                      <a:pt x="221" y="434"/>
                    </a:lnTo>
                    <a:lnTo>
                      <a:pt x="248" y="437"/>
                    </a:lnTo>
                    <a:lnTo>
                      <a:pt x="276" y="438"/>
                    </a:lnTo>
                    <a:close/>
                  </a:path>
                </a:pathLst>
              </a:custGeom>
              <a:solidFill>
                <a:srgbClr val="CEE2C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" name="Freeform 42"/>
              <p:cNvSpPr/>
              <p:nvPr/>
            </p:nvSpPr>
            <p:spPr bwMode="auto">
              <a:xfrm>
                <a:off x="6092833" y="4700595"/>
                <a:ext cx="215900" cy="169862"/>
              </a:xfrm>
              <a:custGeom>
                <a:avLst/>
                <a:gdLst/>
                <a:ahLst/>
                <a:cxnLst>
                  <a:cxn ang="0">
                    <a:pos x="299" y="429"/>
                  </a:cxn>
                  <a:cxn ang="0">
                    <a:pos x="352" y="420"/>
                  </a:cxn>
                  <a:cxn ang="0">
                    <a:pos x="400" y="404"/>
                  </a:cxn>
                  <a:cxn ang="0">
                    <a:pos x="444" y="381"/>
                  </a:cxn>
                  <a:cxn ang="0">
                    <a:pos x="481" y="351"/>
                  </a:cxn>
                  <a:cxn ang="0">
                    <a:pos x="510" y="318"/>
                  </a:cxn>
                  <a:cxn ang="0">
                    <a:pos x="530" y="279"/>
                  </a:cxn>
                  <a:cxn ang="0">
                    <a:pos x="542" y="237"/>
                  </a:cxn>
                  <a:cxn ang="0">
                    <a:pos x="542" y="193"/>
                  </a:cxn>
                  <a:cxn ang="0">
                    <a:pos x="530" y="151"/>
                  </a:cxn>
                  <a:cxn ang="0">
                    <a:pos x="510" y="113"/>
                  </a:cxn>
                  <a:cxn ang="0">
                    <a:pos x="481" y="78"/>
                  </a:cxn>
                  <a:cxn ang="0">
                    <a:pos x="444" y="49"/>
                  </a:cxn>
                  <a:cxn ang="0">
                    <a:pos x="400" y="26"/>
                  </a:cxn>
                  <a:cxn ang="0">
                    <a:pos x="352" y="9"/>
                  </a:cxn>
                  <a:cxn ang="0">
                    <a:pos x="299" y="1"/>
                  </a:cxn>
                  <a:cxn ang="0">
                    <a:pos x="244" y="1"/>
                  </a:cxn>
                  <a:cxn ang="0">
                    <a:pos x="191" y="9"/>
                  </a:cxn>
                  <a:cxn ang="0">
                    <a:pos x="142" y="26"/>
                  </a:cxn>
                  <a:cxn ang="0">
                    <a:pos x="99" y="49"/>
                  </a:cxn>
                  <a:cxn ang="0">
                    <a:pos x="62" y="78"/>
                  </a:cxn>
                  <a:cxn ang="0">
                    <a:pos x="33" y="113"/>
                  </a:cxn>
                  <a:cxn ang="0">
                    <a:pos x="12" y="151"/>
                  </a:cxn>
                  <a:cxn ang="0">
                    <a:pos x="1" y="193"/>
                  </a:cxn>
                  <a:cxn ang="0">
                    <a:pos x="1" y="237"/>
                  </a:cxn>
                  <a:cxn ang="0">
                    <a:pos x="12" y="279"/>
                  </a:cxn>
                  <a:cxn ang="0">
                    <a:pos x="33" y="318"/>
                  </a:cxn>
                  <a:cxn ang="0">
                    <a:pos x="62" y="351"/>
                  </a:cxn>
                  <a:cxn ang="0">
                    <a:pos x="99" y="381"/>
                  </a:cxn>
                  <a:cxn ang="0">
                    <a:pos x="142" y="404"/>
                  </a:cxn>
                  <a:cxn ang="0">
                    <a:pos x="191" y="420"/>
                  </a:cxn>
                  <a:cxn ang="0">
                    <a:pos x="244" y="429"/>
                  </a:cxn>
                </a:cxnLst>
                <a:rect l="0" t="0" r="r" b="b"/>
                <a:pathLst>
                  <a:path w="543" h="430">
                    <a:moveTo>
                      <a:pt x="271" y="430"/>
                    </a:moveTo>
                    <a:lnTo>
                      <a:pt x="299" y="429"/>
                    </a:lnTo>
                    <a:lnTo>
                      <a:pt x="326" y="425"/>
                    </a:lnTo>
                    <a:lnTo>
                      <a:pt x="352" y="420"/>
                    </a:lnTo>
                    <a:lnTo>
                      <a:pt x="377" y="412"/>
                    </a:lnTo>
                    <a:lnTo>
                      <a:pt x="400" y="404"/>
                    </a:lnTo>
                    <a:lnTo>
                      <a:pt x="423" y="393"/>
                    </a:lnTo>
                    <a:lnTo>
                      <a:pt x="444" y="381"/>
                    </a:lnTo>
                    <a:lnTo>
                      <a:pt x="464" y="367"/>
                    </a:lnTo>
                    <a:lnTo>
                      <a:pt x="481" y="351"/>
                    </a:lnTo>
                    <a:lnTo>
                      <a:pt x="497" y="335"/>
                    </a:lnTo>
                    <a:lnTo>
                      <a:pt x="510" y="318"/>
                    </a:lnTo>
                    <a:lnTo>
                      <a:pt x="521" y="299"/>
                    </a:lnTo>
                    <a:lnTo>
                      <a:pt x="530" y="279"/>
                    </a:lnTo>
                    <a:lnTo>
                      <a:pt x="537" y="259"/>
                    </a:lnTo>
                    <a:lnTo>
                      <a:pt x="542" y="237"/>
                    </a:lnTo>
                    <a:lnTo>
                      <a:pt x="543" y="215"/>
                    </a:lnTo>
                    <a:lnTo>
                      <a:pt x="542" y="193"/>
                    </a:lnTo>
                    <a:lnTo>
                      <a:pt x="537" y="171"/>
                    </a:lnTo>
                    <a:lnTo>
                      <a:pt x="530" y="151"/>
                    </a:lnTo>
                    <a:lnTo>
                      <a:pt x="521" y="131"/>
                    </a:lnTo>
                    <a:lnTo>
                      <a:pt x="510" y="113"/>
                    </a:lnTo>
                    <a:lnTo>
                      <a:pt x="497" y="95"/>
                    </a:lnTo>
                    <a:lnTo>
                      <a:pt x="481" y="78"/>
                    </a:lnTo>
                    <a:lnTo>
                      <a:pt x="464" y="63"/>
                    </a:lnTo>
                    <a:lnTo>
                      <a:pt x="444" y="49"/>
                    </a:lnTo>
                    <a:lnTo>
                      <a:pt x="423" y="37"/>
                    </a:lnTo>
                    <a:lnTo>
                      <a:pt x="400" y="26"/>
                    </a:lnTo>
                    <a:lnTo>
                      <a:pt x="377" y="17"/>
                    </a:lnTo>
                    <a:lnTo>
                      <a:pt x="352" y="9"/>
                    </a:lnTo>
                    <a:lnTo>
                      <a:pt x="326" y="4"/>
                    </a:lnTo>
                    <a:lnTo>
                      <a:pt x="299" y="1"/>
                    </a:lnTo>
                    <a:lnTo>
                      <a:pt x="271" y="0"/>
                    </a:lnTo>
                    <a:lnTo>
                      <a:pt x="244" y="1"/>
                    </a:lnTo>
                    <a:lnTo>
                      <a:pt x="217" y="4"/>
                    </a:lnTo>
                    <a:lnTo>
                      <a:pt x="191" y="9"/>
                    </a:lnTo>
                    <a:lnTo>
                      <a:pt x="166" y="17"/>
                    </a:lnTo>
                    <a:lnTo>
                      <a:pt x="142" y="26"/>
                    </a:lnTo>
                    <a:lnTo>
                      <a:pt x="119" y="37"/>
                    </a:lnTo>
                    <a:lnTo>
                      <a:pt x="99" y="49"/>
                    </a:lnTo>
                    <a:lnTo>
                      <a:pt x="79" y="63"/>
                    </a:lnTo>
                    <a:lnTo>
                      <a:pt x="62" y="78"/>
                    </a:lnTo>
                    <a:lnTo>
                      <a:pt x="46" y="95"/>
                    </a:lnTo>
                    <a:lnTo>
                      <a:pt x="33" y="113"/>
                    </a:lnTo>
                    <a:lnTo>
                      <a:pt x="22" y="131"/>
                    </a:lnTo>
                    <a:lnTo>
                      <a:pt x="12" y="151"/>
                    </a:lnTo>
                    <a:lnTo>
                      <a:pt x="5" y="171"/>
                    </a:lnTo>
                    <a:lnTo>
                      <a:pt x="1" y="193"/>
                    </a:lnTo>
                    <a:lnTo>
                      <a:pt x="0" y="215"/>
                    </a:lnTo>
                    <a:lnTo>
                      <a:pt x="1" y="237"/>
                    </a:lnTo>
                    <a:lnTo>
                      <a:pt x="5" y="259"/>
                    </a:lnTo>
                    <a:lnTo>
                      <a:pt x="12" y="279"/>
                    </a:lnTo>
                    <a:lnTo>
                      <a:pt x="22" y="299"/>
                    </a:lnTo>
                    <a:lnTo>
                      <a:pt x="33" y="318"/>
                    </a:lnTo>
                    <a:lnTo>
                      <a:pt x="46" y="335"/>
                    </a:lnTo>
                    <a:lnTo>
                      <a:pt x="62" y="351"/>
                    </a:lnTo>
                    <a:lnTo>
                      <a:pt x="79" y="367"/>
                    </a:lnTo>
                    <a:lnTo>
                      <a:pt x="99" y="381"/>
                    </a:lnTo>
                    <a:lnTo>
                      <a:pt x="119" y="393"/>
                    </a:lnTo>
                    <a:lnTo>
                      <a:pt x="142" y="404"/>
                    </a:lnTo>
                    <a:lnTo>
                      <a:pt x="166" y="412"/>
                    </a:lnTo>
                    <a:lnTo>
                      <a:pt x="191" y="420"/>
                    </a:lnTo>
                    <a:lnTo>
                      <a:pt x="217" y="425"/>
                    </a:lnTo>
                    <a:lnTo>
                      <a:pt x="244" y="429"/>
                    </a:lnTo>
                    <a:lnTo>
                      <a:pt x="271" y="430"/>
                    </a:lnTo>
                    <a:close/>
                  </a:path>
                </a:pathLst>
              </a:custGeom>
              <a:solidFill>
                <a:srgbClr val="D3E5D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" name="Freeform 43"/>
              <p:cNvSpPr/>
              <p:nvPr/>
            </p:nvSpPr>
            <p:spPr bwMode="auto">
              <a:xfrm>
                <a:off x="6096008" y="4702182"/>
                <a:ext cx="211138" cy="166687"/>
              </a:xfrm>
              <a:custGeom>
                <a:avLst/>
                <a:gdLst/>
                <a:ahLst/>
                <a:cxnLst>
                  <a:cxn ang="0">
                    <a:pos x="294" y="421"/>
                  </a:cxn>
                  <a:cxn ang="0">
                    <a:pos x="346" y="413"/>
                  </a:cxn>
                  <a:cxn ang="0">
                    <a:pos x="393" y="397"/>
                  </a:cxn>
                  <a:cxn ang="0">
                    <a:pos x="436" y="374"/>
                  </a:cxn>
                  <a:cxn ang="0">
                    <a:pos x="471" y="345"/>
                  </a:cxn>
                  <a:cxn ang="0">
                    <a:pos x="500" y="312"/>
                  </a:cxn>
                  <a:cxn ang="0">
                    <a:pos x="521" y="274"/>
                  </a:cxn>
                  <a:cxn ang="0">
                    <a:pos x="531" y="233"/>
                  </a:cxn>
                  <a:cxn ang="0">
                    <a:pos x="531" y="189"/>
                  </a:cxn>
                  <a:cxn ang="0">
                    <a:pos x="521" y="149"/>
                  </a:cxn>
                  <a:cxn ang="0">
                    <a:pos x="500" y="111"/>
                  </a:cxn>
                  <a:cxn ang="0">
                    <a:pos x="471" y="78"/>
                  </a:cxn>
                  <a:cxn ang="0">
                    <a:pos x="436" y="49"/>
                  </a:cxn>
                  <a:cxn ang="0">
                    <a:pos x="393" y="26"/>
                  </a:cxn>
                  <a:cxn ang="0">
                    <a:pos x="346" y="10"/>
                  </a:cxn>
                  <a:cxn ang="0">
                    <a:pos x="294" y="1"/>
                  </a:cxn>
                  <a:cxn ang="0">
                    <a:pos x="239" y="1"/>
                  </a:cxn>
                  <a:cxn ang="0">
                    <a:pos x="187" y="10"/>
                  </a:cxn>
                  <a:cxn ang="0">
                    <a:pos x="140" y="26"/>
                  </a:cxn>
                  <a:cxn ang="0">
                    <a:pos x="97" y="49"/>
                  </a:cxn>
                  <a:cxn ang="0">
                    <a:pos x="61" y="78"/>
                  </a:cxn>
                  <a:cxn ang="0">
                    <a:pos x="33" y="111"/>
                  </a:cxn>
                  <a:cxn ang="0">
                    <a:pos x="12" y="149"/>
                  </a:cxn>
                  <a:cxn ang="0">
                    <a:pos x="2" y="189"/>
                  </a:cxn>
                  <a:cxn ang="0">
                    <a:pos x="2" y="233"/>
                  </a:cxn>
                  <a:cxn ang="0">
                    <a:pos x="12" y="274"/>
                  </a:cxn>
                  <a:cxn ang="0">
                    <a:pos x="33" y="312"/>
                  </a:cxn>
                  <a:cxn ang="0">
                    <a:pos x="61" y="345"/>
                  </a:cxn>
                  <a:cxn ang="0">
                    <a:pos x="97" y="374"/>
                  </a:cxn>
                  <a:cxn ang="0">
                    <a:pos x="140" y="397"/>
                  </a:cxn>
                  <a:cxn ang="0">
                    <a:pos x="187" y="413"/>
                  </a:cxn>
                  <a:cxn ang="0">
                    <a:pos x="239" y="421"/>
                  </a:cxn>
                </a:cxnLst>
                <a:rect l="0" t="0" r="r" b="b"/>
                <a:pathLst>
                  <a:path w="532" h="422">
                    <a:moveTo>
                      <a:pt x="266" y="422"/>
                    </a:moveTo>
                    <a:lnTo>
                      <a:pt x="294" y="421"/>
                    </a:lnTo>
                    <a:lnTo>
                      <a:pt x="321" y="418"/>
                    </a:lnTo>
                    <a:lnTo>
                      <a:pt x="346" y="413"/>
                    </a:lnTo>
                    <a:lnTo>
                      <a:pt x="370" y="406"/>
                    </a:lnTo>
                    <a:lnTo>
                      <a:pt x="393" y="397"/>
                    </a:lnTo>
                    <a:lnTo>
                      <a:pt x="415" y="387"/>
                    </a:lnTo>
                    <a:lnTo>
                      <a:pt x="436" y="374"/>
                    </a:lnTo>
                    <a:lnTo>
                      <a:pt x="455" y="360"/>
                    </a:lnTo>
                    <a:lnTo>
                      <a:pt x="471" y="345"/>
                    </a:lnTo>
                    <a:lnTo>
                      <a:pt x="487" y="329"/>
                    </a:lnTo>
                    <a:lnTo>
                      <a:pt x="500" y="312"/>
                    </a:lnTo>
                    <a:lnTo>
                      <a:pt x="512" y="293"/>
                    </a:lnTo>
                    <a:lnTo>
                      <a:pt x="521" y="274"/>
                    </a:lnTo>
                    <a:lnTo>
                      <a:pt x="527" y="254"/>
                    </a:lnTo>
                    <a:lnTo>
                      <a:pt x="531" y="233"/>
                    </a:lnTo>
                    <a:lnTo>
                      <a:pt x="532" y="211"/>
                    </a:lnTo>
                    <a:lnTo>
                      <a:pt x="531" y="189"/>
                    </a:lnTo>
                    <a:lnTo>
                      <a:pt x="527" y="169"/>
                    </a:lnTo>
                    <a:lnTo>
                      <a:pt x="521" y="149"/>
                    </a:lnTo>
                    <a:lnTo>
                      <a:pt x="512" y="129"/>
                    </a:lnTo>
                    <a:lnTo>
                      <a:pt x="500" y="111"/>
                    </a:lnTo>
                    <a:lnTo>
                      <a:pt x="487" y="94"/>
                    </a:lnTo>
                    <a:lnTo>
                      <a:pt x="471" y="78"/>
                    </a:lnTo>
                    <a:lnTo>
                      <a:pt x="455" y="63"/>
                    </a:lnTo>
                    <a:lnTo>
                      <a:pt x="436" y="49"/>
                    </a:lnTo>
                    <a:lnTo>
                      <a:pt x="415" y="36"/>
                    </a:lnTo>
                    <a:lnTo>
                      <a:pt x="393" y="26"/>
                    </a:lnTo>
                    <a:lnTo>
                      <a:pt x="370" y="16"/>
                    </a:lnTo>
                    <a:lnTo>
                      <a:pt x="346" y="10"/>
                    </a:lnTo>
                    <a:lnTo>
                      <a:pt x="321" y="5"/>
                    </a:lnTo>
                    <a:lnTo>
                      <a:pt x="294" y="1"/>
                    </a:lnTo>
                    <a:lnTo>
                      <a:pt x="266" y="0"/>
                    </a:lnTo>
                    <a:lnTo>
                      <a:pt x="239" y="1"/>
                    </a:lnTo>
                    <a:lnTo>
                      <a:pt x="212" y="5"/>
                    </a:lnTo>
                    <a:lnTo>
                      <a:pt x="187" y="10"/>
                    </a:lnTo>
                    <a:lnTo>
                      <a:pt x="163" y="16"/>
                    </a:lnTo>
                    <a:lnTo>
                      <a:pt x="140" y="26"/>
                    </a:lnTo>
                    <a:lnTo>
                      <a:pt x="118" y="36"/>
                    </a:lnTo>
                    <a:lnTo>
                      <a:pt x="97" y="49"/>
                    </a:lnTo>
                    <a:lnTo>
                      <a:pt x="79" y="63"/>
                    </a:lnTo>
                    <a:lnTo>
                      <a:pt x="61" y="78"/>
                    </a:lnTo>
                    <a:lnTo>
                      <a:pt x="45" y="94"/>
                    </a:lnTo>
                    <a:lnTo>
                      <a:pt x="33" y="111"/>
                    </a:lnTo>
                    <a:lnTo>
                      <a:pt x="21" y="129"/>
                    </a:lnTo>
                    <a:lnTo>
                      <a:pt x="12" y="149"/>
                    </a:lnTo>
                    <a:lnTo>
                      <a:pt x="6" y="169"/>
                    </a:lnTo>
                    <a:lnTo>
                      <a:pt x="2" y="189"/>
                    </a:lnTo>
                    <a:lnTo>
                      <a:pt x="0" y="211"/>
                    </a:lnTo>
                    <a:lnTo>
                      <a:pt x="2" y="233"/>
                    </a:lnTo>
                    <a:lnTo>
                      <a:pt x="6" y="254"/>
                    </a:lnTo>
                    <a:lnTo>
                      <a:pt x="12" y="274"/>
                    </a:lnTo>
                    <a:lnTo>
                      <a:pt x="21" y="293"/>
                    </a:lnTo>
                    <a:lnTo>
                      <a:pt x="33" y="312"/>
                    </a:lnTo>
                    <a:lnTo>
                      <a:pt x="45" y="329"/>
                    </a:lnTo>
                    <a:lnTo>
                      <a:pt x="61" y="345"/>
                    </a:lnTo>
                    <a:lnTo>
                      <a:pt x="79" y="360"/>
                    </a:lnTo>
                    <a:lnTo>
                      <a:pt x="97" y="374"/>
                    </a:lnTo>
                    <a:lnTo>
                      <a:pt x="118" y="387"/>
                    </a:lnTo>
                    <a:lnTo>
                      <a:pt x="140" y="397"/>
                    </a:lnTo>
                    <a:lnTo>
                      <a:pt x="163" y="406"/>
                    </a:lnTo>
                    <a:lnTo>
                      <a:pt x="187" y="413"/>
                    </a:lnTo>
                    <a:lnTo>
                      <a:pt x="212" y="418"/>
                    </a:lnTo>
                    <a:lnTo>
                      <a:pt x="239" y="421"/>
                    </a:lnTo>
                    <a:lnTo>
                      <a:pt x="266" y="422"/>
                    </a:lnTo>
                    <a:close/>
                  </a:path>
                </a:pathLst>
              </a:custGeom>
              <a:solidFill>
                <a:srgbClr val="DDEAD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" name="Freeform 44"/>
              <p:cNvSpPr/>
              <p:nvPr/>
            </p:nvSpPr>
            <p:spPr bwMode="auto">
              <a:xfrm>
                <a:off x="6097595" y="4703770"/>
                <a:ext cx="206375" cy="163512"/>
              </a:xfrm>
              <a:custGeom>
                <a:avLst/>
                <a:gdLst/>
                <a:ahLst/>
                <a:cxnLst>
                  <a:cxn ang="0">
                    <a:pos x="288" y="412"/>
                  </a:cxn>
                  <a:cxn ang="0">
                    <a:pos x="339" y="404"/>
                  </a:cxn>
                  <a:cxn ang="0">
                    <a:pos x="386" y="388"/>
                  </a:cxn>
                  <a:cxn ang="0">
                    <a:pos x="427" y="366"/>
                  </a:cxn>
                  <a:cxn ang="0">
                    <a:pos x="463" y="339"/>
                  </a:cxn>
                  <a:cxn ang="0">
                    <a:pos x="492" y="305"/>
                  </a:cxn>
                  <a:cxn ang="0">
                    <a:pos x="511" y="268"/>
                  </a:cxn>
                  <a:cxn ang="0">
                    <a:pos x="522" y="228"/>
                  </a:cxn>
                  <a:cxn ang="0">
                    <a:pos x="522" y="185"/>
                  </a:cxn>
                  <a:cxn ang="0">
                    <a:pos x="511" y="145"/>
                  </a:cxn>
                  <a:cxn ang="0">
                    <a:pos x="492" y="108"/>
                  </a:cxn>
                  <a:cxn ang="0">
                    <a:pos x="463" y="75"/>
                  </a:cxn>
                  <a:cxn ang="0">
                    <a:pos x="427" y="47"/>
                  </a:cxn>
                  <a:cxn ang="0">
                    <a:pos x="386" y="25"/>
                  </a:cxn>
                  <a:cxn ang="0">
                    <a:pos x="339" y="9"/>
                  </a:cxn>
                  <a:cxn ang="0">
                    <a:pos x="288" y="1"/>
                  </a:cxn>
                  <a:cxn ang="0">
                    <a:pos x="235" y="1"/>
                  </a:cxn>
                  <a:cxn ang="0">
                    <a:pos x="184" y="9"/>
                  </a:cxn>
                  <a:cxn ang="0">
                    <a:pos x="137" y="25"/>
                  </a:cxn>
                  <a:cxn ang="0">
                    <a:pos x="96" y="47"/>
                  </a:cxn>
                  <a:cxn ang="0">
                    <a:pos x="60" y="75"/>
                  </a:cxn>
                  <a:cxn ang="0">
                    <a:pos x="31" y="108"/>
                  </a:cxn>
                  <a:cxn ang="0">
                    <a:pos x="12" y="145"/>
                  </a:cxn>
                  <a:cxn ang="0">
                    <a:pos x="1" y="185"/>
                  </a:cxn>
                  <a:cxn ang="0">
                    <a:pos x="1" y="228"/>
                  </a:cxn>
                  <a:cxn ang="0">
                    <a:pos x="12" y="268"/>
                  </a:cxn>
                  <a:cxn ang="0">
                    <a:pos x="31" y="305"/>
                  </a:cxn>
                  <a:cxn ang="0">
                    <a:pos x="60" y="339"/>
                  </a:cxn>
                  <a:cxn ang="0">
                    <a:pos x="96" y="366"/>
                  </a:cxn>
                  <a:cxn ang="0">
                    <a:pos x="137" y="388"/>
                  </a:cxn>
                  <a:cxn ang="0">
                    <a:pos x="184" y="404"/>
                  </a:cxn>
                  <a:cxn ang="0">
                    <a:pos x="235" y="412"/>
                  </a:cxn>
                </a:cxnLst>
                <a:rect l="0" t="0" r="r" b="b"/>
                <a:pathLst>
                  <a:path w="523" h="413">
                    <a:moveTo>
                      <a:pt x="261" y="414"/>
                    </a:moveTo>
                    <a:lnTo>
                      <a:pt x="288" y="412"/>
                    </a:lnTo>
                    <a:lnTo>
                      <a:pt x="314" y="409"/>
                    </a:lnTo>
                    <a:lnTo>
                      <a:pt x="339" y="404"/>
                    </a:lnTo>
                    <a:lnTo>
                      <a:pt x="363" y="397"/>
                    </a:lnTo>
                    <a:lnTo>
                      <a:pt x="386" y="388"/>
                    </a:lnTo>
                    <a:lnTo>
                      <a:pt x="408" y="378"/>
                    </a:lnTo>
                    <a:lnTo>
                      <a:pt x="427" y="366"/>
                    </a:lnTo>
                    <a:lnTo>
                      <a:pt x="446" y="354"/>
                    </a:lnTo>
                    <a:lnTo>
                      <a:pt x="463" y="339"/>
                    </a:lnTo>
                    <a:lnTo>
                      <a:pt x="478" y="323"/>
                    </a:lnTo>
                    <a:lnTo>
                      <a:pt x="492" y="305"/>
                    </a:lnTo>
                    <a:lnTo>
                      <a:pt x="502" y="288"/>
                    </a:lnTo>
                    <a:lnTo>
                      <a:pt x="511" y="268"/>
                    </a:lnTo>
                    <a:lnTo>
                      <a:pt x="517" y="249"/>
                    </a:lnTo>
                    <a:lnTo>
                      <a:pt x="522" y="228"/>
                    </a:lnTo>
                    <a:lnTo>
                      <a:pt x="523" y="207"/>
                    </a:lnTo>
                    <a:lnTo>
                      <a:pt x="522" y="185"/>
                    </a:lnTo>
                    <a:lnTo>
                      <a:pt x="517" y="166"/>
                    </a:lnTo>
                    <a:lnTo>
                      <a:pt x="511" y="145"/>
                    </a:lnTo>
                    <a:lnTo>
                      <a:pt x="502" y="127"/>
                    </a:lnTo>
                    <a:lnTo>
                      <a:pt x="492" y="108"/>
                    </a:lnTo>
                    <a:lnTo>
                      <a:pt x="478" y="91"/>
                    </a:lnTo>
                    <a:lnTo>
                      <a:pt x="463" y="75"/>
                    </a:lnTo>
                    <a:lnTo>
                      <a:pt x="446" y="60"/>
                    </a:lnTo>
                    <a:lnTo>
                      <a:pt x="427" y="47"/>
                    </a:lnTo>
                    <a:lnTo>
                      <a:pt x="408" y="35"/>
                    </a:lnTo>
                    <a:lnTo>
                      <a:pt x="386" y="25"/>
                    </a:lnTo>
                    <a:lnTo>
                      <a:pt x="363" y="16"/>
                    </a:lnTo>
                    <a:lnTo>
                      <a:pt x="339" y="9"/>
                    </a:lnTo>
                    <a:lnTo>
                      <a:pt x="314" y="4"/>
                    </a:lnTo>
                    <a:lnTo>
                      <a:pt x="288" y="1"/>
                    </a:lnTo>
                    <a:lnTo>
                      <a:pt x="261" y="0"/>
                    </a:lnTo>
                    <a:lnTo>
                      <a:pt x="235" y="1"/>
                    </a:lnTo>
                    <a:lnTo>
                      <a:pt x="208" y="4"/>
                    </a:lnTo>
                    <a:lnTo>
                      <a:pt x="184" y="9"/>
                    </a:lnTo>
                    <a:lnTo>
                      <a:pt x="160" y="16"/>
                    </a:lnTo>
                    <a:lnTo>
                      <a:pt x="137" y="25"/>
                    </a:lnTo>
                    <a:lnTo>
                      <a:pt x="115" y="35"/>
                    </a:lnTo>
                    <a:lnTo>
                      <a:pt x="96" y="47"/>
                    </a:lnTo>
                    <a:lnTo>
                      <a:pt x="77" y="60"/>
                    </a:lnTo>
                    <a:lnTo>
                      <a:pt x="60" y="75"/>
                    </a:lnTo>
                    <a:lnTo>
                      <a:pt x="45" y="91"/>
                    </a:lnTo>
                    <a:lnTo>
                      <a:pt x="31" y="108"/>
                    </a:lnTo>
                    <a:lnTo>
                      <a:pt x="21" y="127"/>
                    </a:lnTo>
                    <a:lnTo>
                      <a:pt x="12" y="145"/>
                    </a:lnTo>
                    <a:lnTo>
                      <a:pt x="6" y="166"/>
                    </a:lnTo>
                    <a:lnTo>
                      <a:pt x="1" y="185"/>
                    </a:lnTo>
                    <a:lnTo>
                      <a:pt x="0" y="207"/>
                    </a:lnTo>
                    <a:lnTo>
                      <a:pt x="1" y="228"/>
                    </a:lnTo>
                    <a:lnTo>
                      <a:pt x="6" y="249"/>
                    </a:lnTo>
                    <a:lnTo>
                      <a:pt x="12" y="268"/>
                    </a:lnTo>
                    <a:lnTo>
                      <a:pt x="21" y="288"/>
                    </a:lnTo>
                    <a:lnTo>
                      <a:pt x="31" y="305"/>
                    </a:lnTo>
                    <a:lnTo>
                      <a:pt x="45" y="323"/>
                    </a:lnTo>
                    <a:lnTo>
                      <a:pt x="60" y="339"/>
                    </a:lnTo>
                    <a:lnTo>
                      <a:pt x="77" y="354"/>
                    </a:lnTo>
                    <a:lnTo>
                      <a:pt x="96" y="366"/>
                    </a:lnTo>
                    <a:lnTo>
                      <a:pt x="115" y="378"/>
                    </a:lnTo>
                    <a:lnTo>
                      <a:pt x="137" y="388"/>
                    </a:lnTo>
                    <a:lnTo>
                      <a:pt x="160" y="397"/>
                    </a:lnTo>
                    <a:lnTo>
                      <a:pt x="184" y="404"/>
                    </a:lnTo>
                    <a:lnTo>
                      <a:pt x="208" y="409"/>
                    </a:lnTo>
                    <a:lnTo>
                      <a:pt x="235" y="412"/>
                    </a:lnTo>
                    <a:lnTo>
                      <a:pt x="261" y="414"/>
                    </a:lnTo>
                    <a:close/>
                  </a:path>
                </a:pathLst>
              </a:custGeom>
              <a:solidFill>
                <a:srgbClr val="E2EDE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" name="Freeform 45"/>
              <p:cNvSpPr/>
              <p:nvPr/>
            </p:nvSpPr>
            <p:spPr bwMode="auto">
              <a:xfrm>
                <a:off x="6099183" y="4705357"/>
                <a:ext cx="203200" cy="160337"/>
              </a:xfrm>
              <a:custGeom>
                <a:avLst/>
                <a:gdLst/>
                <a:ahLst/>
                <a:cxnLst>
                  <a:cxn ang="0">
                    <a:pos x="282" y="405"/>
                  </a:cxn>
                  <a:cxn ang="0">
                    <a:pos x="331" y="397"/>
                  </a:cxn>
                  <a:cxn ang="0">
                    <a:pos x="377" y="382"/>
                  </a:cxn>
                  <a:cxn ang="0">
                    <a:pos x="419" y="360"/>
                  </a:cxn>
                  <a:cxn ang="0">
                    <a:pos x="453" y="332"/>
                  </a:cxn>
                  <a:cxn ang="0">
                    <a:pos x="481" y="300"/>
                  </a:cxn>
                  <a:cxn ang="0">
                    <a:pos x="501" y="263"/>
                  </a:cxn>
                  <a:cxn ang="0">
                    <a:pos x="511" y="224"/>
                  </a:cxn>
                  <a:cxn ang="0">
                    <a:pos x="511" y="183"/>
                  </a:cxn>
                  <a:cxn ang="0">
                    <a:pos x="501" y="142"/>
                  </a:cxn>
                  <a:cxn ang="0">
                    <a:pos x="481" y="106"/>
                  </a:cxn>
                  <a:cxn ang="0">
                    <a:pos x="453" y="74"/>
                  </a:cxn>
                  <a:cxn ang="0">
                    <a:pos x="419" y="46"/>
                  </a:cxn>
                  <a:cxn ang="0">
                    <a:pos x="377" y="25"/>
                  </a:cxn>
                  <a:cxn ang="0">
                    <a:pos x="331" y="10"/>
                  </a:cxn>
                  <a:cxn ang="0">
                    <a:pos x="282" y="2"/>
                  </a:cxn>
                  <a:cxn ang="0">
                    <a:pos x="229" y="2"/>
                  </a:cxn>
                  <a:cxn ang="0">
                    <a:pos x="179" y="10"/>
                  </a:cxn>
                  <a:cxn ang="0">
                    <a:pos x="133" y="25"/>
                  </a:cxn>
                  <a:cxn ang="0">
                    <a:pos x="93" y="46"/>
                  </a:cxn>
                  <a:cxn ang="0">
                    <a:pos x="59" y="74"/>
                  </a:cxn>
                  <a:cxn ang="0">
                    <a:pos x="31" y="106"/>
                  </a:cxn>
                  <a:cxn ang="0">
                    <a:pos x="11" y="142"/>
                  </a:cxn>
                  <a:cxn ang="0">
                    <a:pos x="1" y="183"/>
                  </a:cxn>
                  <a:cxn ang="0">
                    <a:pos x="1" y="224"/>
                  </a:cxn>
                  <a:cxn ang="0">
                    <a:pos x="11" y="263"/>
                  </a:cxn>
                  <a:cxn ang="0">
                    <a:pos x="31" y="300"/>
                  </a:cxn>
                  <a:cxn ang="0">
                    <a:pos x="59" y="332"/>
                  </a:cxn>
                  <a:cxn ang="0">
                    <a:pos x="93" y="360"/>
                  </a:cxn>
                  <a:cxn ang="0">
                    <a:pos x="133" y="382"/>
                  </a:cxn>
                  <a:cxn ang="0">
                    <a:pos x="179" y="397"/>
                  </a:cxn>
                  <a:cxn ang="0">
                    <a:pos x="229" y="405"/>
                  </a:cxn>
                </a:cxnLst>
                <a:rect l="0" t="0" r="r" b="b"/>
                <a:pathLst>
                  <a:path w="512" h="406">
                    <a:moveTo>
                      <a:pt x="255" y="406"/>
                    </a:moveTo>
                    <a:lnTo>
                      <a:pt x="282" y="405"/>
                    </a:lnTo>
                    <a:lnTo>
                      <a:pt x="307" y="402"/>
                    </a:lnTo>
                    <a:lnTo>
                      <a:pt x="331" y="397"/>
                    </a:lnTo>
                    <a:lnTo>
                      <a:pt x="356" y="390"/>
                    </a:lnTo>
                    <a:lnTo>
                      <a:pt x="377" y="382"/>
                    </a:lnTo>
                    <a:lnTo>
                      <a:pt x="399" y="372"/>
                    </a:lnTo>
                    <a:lnTo>
                      <a:pt x="419" y="360"/>
                    </a:lnTo>
                    <a:lnTo>
                      <a:pt x="437" y="346"/>
                    </a:lnTo>
                    <a:lnTo>
                      <a:pt x="453" y="332"/>
                    </a:lnTo>
                    <a:lnTo>
                      <a:pt x="468" y="316"/>
                    </a:lnTo>
                    <a:lnTo>
                      <a:pt x="481" y="300"/>
                    </a:lnTo>
                    <a:lnTo>
                      <a:pt x="491" y="282"/>
                    </a:lnTo>
                    <a:lnTo>
                      <a:pt x="501" y="263"/>
                    </a:lnTo>
                    <a:lnTo>
                      <a:pt x="506" y="244"/>
                    </a:lnTo>
                    <a:lnTo>
                      <a:pt x="511" y="224"/>
                    </a:lnTo>
                    <a:lnTo>
                      <a:pt x="512" y="203"/>
                    </a:lnTo>
                    <a:lnTo>
                      <a:pt x="511" y="183"/>
                    </a:lnTo>
                    <a:lnTo>
                      <a:pt x="506" y="162"/>
                    </a:lnTo>
                    <a:lnTo>
                      <a:pt x="501" y="142"/>
                    </a:lnTo>
                    <a:lnTo>
                      <a:pt x="491" y="124"/>
                    </a:lnTo>
                    <a:lnTo>
                      <a:pt x="481" y="106"/>
                    </a:lnTo>
                    <a:lnTo>
                      <a:pt x="468" y="89"/>
                    </a:lnTo>
                    <a:lnTo>
                      <a:pt x="453" y="74"/>
                    </a:lnTo>
                    <a:lnTo>
                      <a:pt x="437" y="59"/>
                    </a:lnTo>
                    <a:lnTo>
                      <a:pt x="419" y="46"/>
                    </a:lnTo>
                    <a:lnTo>
                      <a:pt x="399" y="35"/>
                    </a:lnTo>
                    <a:lnTo>
                      <a:pt x="377" y="25"/>
                    </a:lnTo>
                    <a:lnTo>
                      <a:pt x="356" y="16"/>
                    </a:lnTo>
                    <a:lnTo>
                      <a:pt x="331" y="10"/>
                    </a:lnTo>
                    <a:lnTo>
                      <a:pt x="307" y="5"/>
                    </a:lnTo>
                    <a:lnTo>
                      <a:pt x="282" y="2"/>
                    </a:lnTo>
                    <a:lnTo>
                      <a:pt x="255" y="0"/>
                    </a:lnTo>
                    <a:lnTo>
                      <a:pt x="229" y="2"/>
                    </a:lnTo>
                    <a:lnTo>
                      <a:pt x="204" y="5"/>
                    </a:lnTo>
                    <a:lnTo>
                      <a:pt x="179" y="10"/>
                    </a:lnTo>
                    <a:lnTo>
                      <a:pt x="155" y="16"/>
                    </a:lnTo>
                    <a:lnTo>
                      <a:pt x="133" y="25"/>
                    </a:lnTo>
                    <a:lnTo>
                      <a:pt x="113" y="35"/>
                    </a:lnTo>
                    <a:lnTo>
                      <a:pt x="93" y="46"/>
                    </a:lnTo>
                    <a:lnTo>
                      <a:pt x="75" y="59"/>
                    </a:lnTo>
                    <a:lnTo>
                      <a:pt x="59" y="74"/>
                    </a:lnTo>
                    <a:lnTo>
                      <a:pt x="44" y="89"/>
                    </a:lnTo>
                    <a:lnTo>
                      <a:pt x="31" y="106"/>
                    </a:lnTo>
                    <a:lnTo>
                      <a:pt x="19" y="124"/>
                    </a:lnTo>
                    <a:lnTo>
                      <a:pt x="11" y="142"/>
                    </a:lnTo>
                    <a:lnTo>
                      <a:pt x="4" y="162"/>
                    </a:lnTo>
                    <a:lnTo>
                      <a:pt x="1" y="183"/>
                    </a:lnTo>
                    <a:lnTo>
                      <a:pt x="0" y="203"/>
                    </a:lnTo>
                    <a:lnTo>
                      <a:pt x="1" y="224"/>
                    </a:lnTo>
                    <a:lnTo>
                      <a:pt x="4" y="244"/>
                    </a:lnTo>
                    <a:lnTo>
                      <a:pt x="11" y="263"/>
                    </a:lnTo>
                    <a:lnTo>
                      <a:pt x="19" y="282"/>
                    </a:lnTo>
                    <a:lnTo>
                      <a:pt x="31" y="300"/>
                    </a:lnTo>
                    <a:lnTo>
                      <a:pt x="44" y="316"/>
                    </a:lnTo>
                    <a:lnTo>
                      <a:pt x="59" y="332"/>
                    </a:lnTo>
                    <a:lnTo>
                      <a:pt x="75" y="346"/>
                    </a:lnTo>
                    <a:lnTo>
                      <a:pt x="93" y="360"/>
                    </a:lnTo>
                    <a:lnTo>
                      <a:pt x="113" y="372"/>
                    </a:lnTo>
                    <a:lnTo>
                      <a:pt x="133" y="382"/>
                    </a:lnTo>
                    <a:lnTo>
                      <a:pt x="155" y="390"/>
                    </a:lnTo>
                    <a:lnTo>
                      <a:pt x="179" y="397"/>
                    </a:lnTo>
                    <a:lnTo>
                      <a:pt x="204" y="402"/>
                    </a:lnTo>
                    <a:lnTo>
                      <a:pt x="229" y="405"/>
                    </a:lnTo>
                    <a:lnTo>
                      <a:pt x="255" y="406"/>
                    </a:lnTo>
                    <a:close/>
                  </a:path>
                </a:pathLst>
              </a:custGeom>
              <a:solidFill>
                <a:srgbClr val="EAF2E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" name="Freeform 46"/>
              <p:cNvSpPr/>
              <p:nvPr/>
            </p:nvSpPr>
            <p:spPr bwMode="auto">
              <a:xfrm>
                <a:off x="6100770" y="4706945"/>
                <a:ext cx="200025" cy="157162"/>
              </a:xfrm>
              <a:custGeom>
                <a:avLst/>
                <a:gdLst/>
                <a:ahLst/>
                <a:cxnLst>
                  <a:cxn ang="0">
                    <a:pos x="277" y="396"/>
                  </a:cxn>
                  <a:cxn ang="0">
                    <a:pos x="326" y="388"/>
                  </a:cxn>
                  <a:cxn ang="0">
                    <a:pos x="371" y="373"/>
                  </a:cxn>
                  <a:cxn ang="0">
                    <a:pos x="411" y="353"/>
                  </a:cxn>
                  <a:cxn ang="0">
                    <a:pos x="445" y="325"/>
                  </a:cxn>
                  <a:cxn ang="0">
                    <a:pos x="472" y="294"/>
                  </a:cxn>
                  <a:cxn ang="0">
                    <a:pos x="491" y="258"/>
                  </a:cxn>
                  <a:cxn ang="0">
                    <a:pos x="501" y="220"/>
                  </a:cxn>
                  <a:cxn ang="0">
                    <a:pos x="501" y="179"/>
                  </a:cxn>
                  <a:cxn ang="0">
                    <a:pos x="491" y="139"/>
                  </a:cxn>
                  <a:cxn ang="0">
                    <a:pos x="472" y="104"/>
                  </a:cxn>
                  <a:cxn ang="0">
                    <a:pos x="445" y="72"/>
                  </a:cxn>
                  <a:cxn ang="0">
                    <a:pos x="411" y="45"/>
                  </a:cxn>
                  <a:cxn ang="0">
                    <a:pos x="371" y="24"/>
                  </a:cxn>
                  <a:cxn ang="0">
                    <a:pos x="326" y="9"/>
                  </a:cxn>
                  <a:cxn ang="0">
                    <a:pos x="277" y="1"/>
                  </a:cxn>
                  <a:cxn ang="0">
                    <a:pos x="226" y="1"/>
                  </a:cxn>
                  <a:cxn ang="0">
                    <a:pos x="177" y="9"/>
                  </a:cxn>
                  <a:cxn ang="0">
                    <a:pos x="132" y="24"/>
                  </a:cxn>
                  <a:cxn ang="0">
                    <a:pos x="91" y="45"/>
                  </a:cxn>
                  <a:cxn ang="0">
                    <a:pos x="58" y="72"/>
                  </a:cxn>
                  <a:cxn ang="0">
                    <a:pos x="30" y="104"/>
                  </a:cxn>
                  <a:cxn ang="0">
                    <a:pos x="12" y="139"/>
                  </a:cxn>
                  <a:cxn ang="0">
                    <a:pos x="2" y="179"/>
                  </a:cxn>
                  <a:cxn ang="0">
                    <a:pos x="2" y="220"/>
                  </a:cxn>
                  <a:cxn ang="0">
                    <a:pos x="12" y="258"/>
                  </a:cxn>
                  <a:cxn ang="0">
                    <a:pos x="30" y="294"/>
                  </a:cxn>
                  <a:cxn ang="0">
                    <a:pos x="58" y="325"/>
                  </a:cxn>
                  <a:cxn ang="0">
                    <a:pos x="91" y="353"/>
                  </a:cxn>
                  <a:cxn ang="0">
                    <a:pos x="132" y="373"/>
                  </a:cxn>
                  <a:cxn ang="0">
                    <a:pos x="177" y="388"/>
                  </a:cxn>
                  <a:cxn ang="0">
                    <a:pos x="226" y="396"/>
                  </a:cxn>
                </a:cxnLst>
                <a:rect l="0" t="0" r="r" b="b"/>
                <a:pathLst>
                  <a:path w="502" h="398">
                    <a:moveTo>
                      <a:pt x="251" y="398"/>
                    </a:moveTo>
                    <a:lnTo>
                      <a:pt x="277" y="396"/>
                    </a:lnTo>
                    <a:lnTo>
                      <a:pt x="302" y="394"/>
                    </a:lnTo>
                    <a:lnTo>
                      <a:pt x="326" y="388"/>
                    </a:lnTo>
                    <a:lnTo>
                      <a:pt x="349" y="381"/>
                    </a:lnTo>
                    <a:lnTo>
                      <a:pt x="371" y="373"/>
                    </a:lnTo>
                    <a:lnTo>
                      <a:pt x="392" y="364"/>
                    </a:lnTo>
                    <a:lnTo>
                      <a:pt x="411" y="353"/>
                    </a:lnTo>
                    <a:lnTo>
                      <a:pt x="429" y="340"/>
                    </a:lnTo>
                    <a:lnTo>
                      <a:pt x="445" y="325"/>
                    </a:lnTo>
                    <a:lnTo>
                      <a:pt x="460" y="310"/>
                    </a:lnTo>
                    <a:lnTo>
                      <a:pt x="472" y="294"/>
                    </a:lnTo>
                    <a:lnTo>
                      <a:pt x="483" y="277"/>
                    </a:lnTo>
                    <a:lnTo>
                      <a:pt x="491" y="258"/>
                    </a:lnTo>
                    <a:lnTo>
                      <a:pt x="498" y="240"/>
                    </a:lnTo>
                    <a:lnTo>
                      <a:pt x="501" y="220"/>
                    </a:lnTo>
                    <a:lnTo>
                      <a:pt x="502" y="199"/>
                    </a:lnTo>
                    <a:lnTo>
                      <a:pt x="501" y="179"/>
                    </a:lnTo>
                    <a:lnTo>
                      <a:pt x="498" y="159"/>
                    </a:lnTo>
                    <a:lnTo>
                      <a:pt x="491" y="139"/>
                    </a:lnTo>
                    <a:lnTo>
                      <a:pt x="483" y="121"/>
                    </a:lnTo>
                    <a:lnTo>
                      <a:pt x="472" y="104"/>
                    </a:lnTo>
                    <a:lnTo>
                      <a:pt x="460" y="87"/>
                    </a:lnTo>
                    <a:lnTo>
                      <a:pt x="445" y="72"/>
                    </a:lnTo>
                    <a:lnTo>
                      <a:pt x="429" y="57"/>
                    </a:lnTo>
                    <a:lnTo>
                      <a:pt x="411" y="45"/>
                    </a:lnTo>
                    <a:lnTo>
                      <a:pt x="392" y="33"/>
                    </a:lnTo>
                    <a:lnTo>
                      <a:pt x="371" y="24"/>
                    </a:lnTo>
                    <a:lnTo>
                      <a:pt x="349" y="16"/>
                    </a:lnTo>
                    <a:lnTo>
                      <a:pt x="326" y="9"/>
                    </a:lnTo>
                    <a:lnTo>
                      <a:pt x="302" y="3"/>
                    </a:lnTo>
                    <a:lnTo>
                      <a:pt x="277" y="1"/>
                    </a:lnTo>
                    <a:lnTo>
                      <a:pt x="251" y="0"/>
                    </a:lnTo>
                    <a:lnTo>
                      <a:pt x="226" y="1"/>
                    </a:lnTo>
                    <a:lnTo>
                      <a:pt x="201" y="3"/>
                    </a:lnTo>
                    <a:lnTo>
                      <a:pt x="177" y="9"/>
                    </a:lnTo>
                    <a:lnTo>
                      <a:pt x="154" y="16"/>
                    </a:lnTo>
                    <a:lnTo>
                      <a:pt x="132" y="24"/>
                    </a:lnTo>
                    <a:lnTo>
                      <a:pt x="111" y="33"/>
                    </a:lnTo>
                    <a:lnTo>
                      <a:pt x="91" y="45"/>
                    </a:lnTo>
                    <a:lnTo>
                      <a:pt x="74" y="57"/>
                    </a:lnTo>
                    <a:lnTo>
                      <a:pt x="58" y="72"/>
                    </a:lnTo>
                    <a:lnTo>
                      <a:pt x="43" y="87"/>
                    </a:lnTo>
                    <a:lnTo>
                      <a:pt x="30" y="104"/>
                    </a:lnTo>
                    <a:lnTo>
                      <a:pt x="20" y="121"/>
                    </a:lnTo>
                    <a:lnTo>
                      <a:pt x="12" y="139"/>
                    </a:lnTo>
                    <a:lnTo>
                      <a:pt x="5" y="159"/>
                    </a:lnTo>
                    <a:lnTo>
                      <a:pt x="2" y="179"/>
                    </a:lnTo>
                    <a:lnTo>
                      <a:pt x="0" y="199"/>
                    </a:lnTo>
                    <a:lnTo>
                      <a:pt x="2" y="220"/>
                    </a:lnTo>
                    <a:lnTo>
                      <a:pt x="5" y="240"/>
                    </a:lnTo>
                    <a:lnTo>
                      <a:pt x="12" y="258"/>
                    </a:lnTo>
                    <a:lnTo>
                      <a:pt x="20" y="277"/>
                    </a:lnTo>
                    <a:lnTo>
                      <a:pt x="30" y="294"/>
                    </a:lnTo>
                    <a:lnTo>
                      <a:pt x="43" y="310"/>
                    </a:lnTo>
                    <a:lnTo>
                      <a:pt x="58" y="325"/>
                    </a:lnTo>
                    <a:lnTo>
                      <a:pt x="74" y="340"/>
                    </a:lnTo>
                    <a:lnTo>
                      <a:pt x="91" y="353"/>
                    </a:lnTo>
                    <a:lnTo>
                      <a:pt x="111" y="364"/>
                    </a:lnTo>
                    <a:lnTo>
                      <a:pt x="132" y="373"/>
                    </a:lnTo>
                    <a:lnTo>
                      <a:pt x="154" y="381"/>
                    </a:lnTo>
                    <a:lnTo>
                      <a:pt x="177" y="388"/>
                    </a:lnTo>
                    <a:lnTo>
                      <a:pt x="201" y="394"/>
                    </a:lnTo>
                    <a:lnTo>
                      <a:pt x="226" y="396"/>
                    </a:lnTo>
                    <a:lnTo>
                      <a:pt x="251" y="398"/>
                    </a:lnTo>
                    <a:close/>
                  </a:path>
                </a:pathLst>
              </a:custGeom>
              <a:solidFill>
                <a:srgbClr val="EFF7E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" name="Freeform 47"/>
              <p:cNvSpPr/>
              <p:nvPr/>
            </p:nvSpPr>
            <p:spPr bwMode="auto">
              <a:xfrm>
                <a:off x="6103945" y="4708532"/>
                <a:ext cx="195263" cy="153987"/>
              </a:xfrm>
              <a:custGeom>
                <a:avLst/>
                <a:gdLst/>
                <a:ahLst/>
                <a:cxnLst>
                  <a:cxn ang="0">
                    <a:pos x="271" y="388"/>
                  </a:cxn>
                  <a:cxn ang="0">
                    <a:pos x="319" y="380"/>
                  </a:cxn>
                  <a:cxn ang="0">
                    <a:pos x="363" y="366"/>
                  </a:cxn>
                  <a:cxn ang="0">
                    <a:pos x="402" y="345"/>
                  </a:cxn>
                  <a:cxn ang="0">
                    <a:pos x="435" y="319"/>
                  </a:cxn>
                  <a:cxn ang="0">
                    <a:pos x="462" y="288"/>
                  </a:cxn>
                  <a:cxn ang="0">
                    <a:pos x="480" y="253"/>
                  </a:cxn>
                  <a:cxn ang="0">
                    <a:pos x="491" y="215"/>
                  </a:cxn>
                  <a:cxn ang="0">
                    <a:pos x="491" y="176"/>
                  </a:cxn>
                  <a:cxn ang="0">
                    <a:pos x="480" y="136"/>
                  </a:cxn>
                  <a:cxn ang="0">
                    <a:pos x="462" y="102"/>
                  </a:cxn>
                  <a:cxn ang="0">
                    <a:pos x="435" y="71"/>
                  </a:cxn>
                  <a:cxn ang="0">
                    <a:pos x="402" y="44"/>
                  </a:cxn>
                  <a:cxn ang="0">
                    <a:pos x="363" y="23"/>
                  </a:cxn>
                  <a:cxn ang="0">
                    <a:pos x="319" y="10"/>
                  </a:cxn>
                  <a:cxn ang="0">
                    <a:pos x="271" y="2"/>
                  </a:cxn>
                  <a:cxn ang="0">
                    <a:pos x="220" y="2"/>
                  </a:cxn>
                  <a:cxn ang="0">
                    <a:pos x="173" y="10"/>
                  </a:cxn>
                  <a:cxn ang="0">
                    <a:pos x="128" y="23"/>
                  </a:cxn>
                  <a:cxn ang="0">
                    <a:pos x="89" y="44"/>
                  </a:cxn>
                  <a:cxn ang="0">
                    <a:pos x="57" y="71"/>
                  </a:cxn>
                  <a:cxn ang="0">
                    <a:pos x="30" y="102"/>
                  </a:cxn>
                  <a:cxn ang="0">
                    <a:pos x="12" y="136"/>
                  </a:cxn>
                  <a:cxn ang="0">
                    <a:pos x="1" y="176"/>
                  </a:cxn>
                  <a:cxn ang="0">
                    <a:pos x="1" y="215"/>
                  </a:cxn>
                  <a:cxn ang="0">
                    <a:pos x="12" y="253"/>
                  </a:cxn>
                  <a:cxn ang="0">
                    <a:pos x="30" y="288"/>
                  </a:cxn>
                  <a:cxn ang="0">
                    <a:pos x="57" y="319"/>
                  </a:cxn>
                  <a:cxn ang="0">
                    <a:pos x="89" y="345"/>
                  </a:cxn>
                  <a:cxn ang="0">
                    <a:pos x="128" y="366"/>
                  </a:cxn>
                  <a:cxn ang="0">
                    <a:pos x="173" y="380"/>
                  </a:cxn>
                  <a:cxn ang="0">
                    <a:pos x="220" y="388"/>
                  </a:cxn>
                </a:cxnLst>
                <a:rect l="0" t="0" r="r" b="b"/>
                <a:pathLst>
                  <a:path w="492" h="389">
                    <a:moveTo>
                      <a:pt x="245" y="389"/>
                    </a:moveTo>
                    <a:lnTo>
                      <a:pt x="271" y="388"/>
                    </a:lnTo>
                    <a:lnTo>
                      <a:pt x="295" y="385"/>
                    </a:lnTo>
                    <a:lnTo>
                      <a:pt x="319" y="380"/>
                    </a:lnTo>
                    <a:lnTo>
                      <a:pt x="341" y="374"/>
                    </a:lnTo>
                    <a:lnTo>
                      <a:pt x="363" y="366"/>
                    </a:lnTo>
                    <a:lnTo>
                      <a:pt x="384" y="356"/>
                    </a:lnTo>
                    <a:lnTo>
                      <a:pt x="402" y="345"/>
                    </a:lnTo>
                    <a:lnTo>
                      <a:pt x="419" y="332"/>
                    </a:lnTo>
                    <a:lnTo>
                      <a:pt x="435" y="319"/>
                    </a:lnTo>
                    <a:lnTo>
                      <a:pt x="449" y="304"/>
                    </a:lnTo>
                    <a:lnTo>
                      <a:pt x="462" y="288"/>
                    </a:lnTo>
                    <a:lnTo>
                      <a:pt x="472" y="270"/>
                    </a:lnTo>
                    <a:lnTo>
                      <a:pt x="480" y="253"/>
                    </a:lnTo>
                    <a:lnTo>
                      <a:pt x="487" y="234"/>
                    </a:lnTo>
                    <a:lnTo>
                      <a:pt x="491" y="215"/>
                    </a:lnTo>
                    <a:lnTo>
                      <a:pt x="492" y="195"/>
                    </a:lnTo>
                    <a:lnTo>
                      <a:pt x="491" y="176"/>
                    </a:lnTo>
                    <a:lnTo>
                      <a:pt x="487" y="156"/>
                    </a:lnTo>
                    <a:lnTo>
                      <a:pt x="480" y="136"/>
                    </a:lnTo>
                    <a:lnTo>
                      <a:pt x="472" y="119"/>
                    </a:lnTo>
                    <a:lnTo>
                      <a:pt x="462" y="102"/>
                    </a:lnTo>
                    <a:lnTo>
                      <a:pt x="449" y="86"/>
                    </a:lnTo>
                    <a:lnTo>
                      <a:pt x="435" y="71"/>
                    </a:lnTo>
                    <a:lnTo>
                      <a:pt x="419" y="57"/>
                    </a:lnTo>
                    <a:lnTo>
                      <a:pt x="402" y="44"/>
                    </a:lnTo>
                    <a:lnTo>
                      <a:pt x="384" y="34"/>
                    </a:lnTo>
                    <a:lnTo>
                      <a:pt x="363" y="23"/>
                    </a:lnTo>
                    <a:lnTo>
                      <a:pt x="341" y="15"/>
                    </a:lnTo>
                    <a:lnTo>
                      <a:pt x="319" y="10"/>
                    </a:lnTo>
                    <a:lnTo>
                      <a:pt x="295" y="4"/>
                    </a:lnTo>
                    <a:lnTo>
                      <a:pt x="271" y="2"/>
                    </a:lnTo>
                    <a:lnTo>
                      <a:pt x="245" y="0"/>
                    </a:lnTo>
                    <a:lnTo>
                      <a:pt x="220" y="2"/>
                    </a:lnTo>
                    <a:lnTo>
                      <a:pt x="196" y="4"/>
                    </a:lnTo>
                    <a:lnTo>
                      <a:pt x="173" y="10"/>
                    </a:lnTo>
                    <a:lnTo>
                      <a:pt x="150" y="15"/>
                    </a:lnTo>
                    <a:lnTo>
                      <a:pt x="128" y="23"/>
                    </a:lnTo>
                    <a:lnTo>
                      <a:pt x="108" y="34"/>
                    </a:lnTo>
                    <a:lnTo>
                      <a:pt x="89" y="44"/>
                    </a:lnTo>
                    <a:lnTo>
                      <a:pt x="72" y="57"/>
                    </a:lnTo>
                    <a:lnTo>
                      <a:pt x="57" y="71"/>
                    </a:lnTo>
                    <a:lnTo>
                      <a:pt x="42" y="86"/>
                    </a:lnTo>
                    <a:lnTo>
                      <a:pt x="30" y="102"/>
                    </a:lnTo>
                    <a:lnTo>
                      <a:pt x="20" y="119"/>
                    </a:lnTo>
                    <a:lnTo>
                      <a:pt x="12" y="136"/>
                    </a:lnTo>
                    <a:lnTo>
                      <a:pt x="5" y="156"/>
                    </a:lnTo>
                    <a:lnTo>
                      <a:pt x="1" y="176"/>
                    </a:lnTo>
                    <a:lnTo>
                      <a:pt x="0" y="195"/>
                    </a:lnTo>
                    <a:lnTo>
                      <a:pt x="1" y="215"/>
                    </a:lnTo>
                    <a:lnTo>
                      <a:pt x="5" y="234"/>
                    </a:lnTo>
                    <a:lnTo>
                      <a:pt x="12" y="253"/>
                    </a:lnTo>
                    <a:lnTo>
                      <a:pt x="20" y="270"/>
                    </a:lnTo>
                    <a:lnTo>
                      <a:pt x="30" y="288"/>
                    </a:lnTo>
                    <a:lnTo>
                      <a:pt x="42" y="304"/>
                    </a:lnTo>
                    <a:lnTo>
                      <a:pt x="57" y="319"/>
                    </a:lnTo>
                    <a:lnTo>
                      <a:pt x="72" y="332"/>
                    </a:lnTo>
                    <a:lnTo>
                      <a:pt x="89" y="345"/>
                    </a:lnTo>
                    <a:lnTo>
                      <a:pt x="108" y="356"/>
                    </a:lnTo>
                    <a:lnTo>
                      <a:pt x="128" y="366"/>
                    </a:lnTo>
                    <a:lnTo>
                      <a:pt x="150" y="374"/>
                    </a:lnTo>
                    <a:lnTo>
                      <a:pt x="173" y="380"/>
                    </a:lnTo>
                    <a:lnTo>
                      <a:pt x="196" y="385"/>
                    </a:lnTo>
                    <a:lnTo>
                      <a:pt x="220" y="388"/>
                    </a:lnTo>
                    <a:lnTo>
                      <a:pt x="245" y="389"/>
                    </a:lnTo>
                    <a:close/>
                  </a:path>
                </a:pathLst>
              </a:custGeom>
              <a:solidFill>
                <a:srgbClr val="F9FCF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" name="Freeform 48"/>
              <p:cNvSpPr/>
              <p:nvPr/>
            </p:nvSpPr>
            <p:spPr bwMode="auto">
              <a:xfrm>
                <a:off x="6105533" y="4710120"/>
                <a:ext cx="190500" cy="150812"/>
              </a:xfrm>
              <a:custGeom>
                <a:avLst/>
                <a:gdLst/>
                <a:ahLst/>
                <a:cxnLst>
                  <a:cxn ang="0">
                    <a:pos x="265" y="380"/>
                  </a:cxn>
                  <a:cxn ang="0">
                    <a:pos x="312" y="373"/>
                  </a:cxn>
                  <a:cxn ang="0">
                    <a:pos x="356" y="358"/>
                  </a:cxn>
                  <a:cxn ang="0">
                    <a:pos x="394" y="338"/>
                  </a:cxn>
                  <a:cxn ang="0">
                    <a:pos x="426" y="312"/>
                  </a:cxn>
                  <a:cxn ang="0">
                    <a:pos x="452" y="282"/>
                  </a:cxn>
                  <a:cxn ang="0">
                    <a:pos x="471" y="248"/>
                  </a:cxn>
                  <a:cxn ang="0">
                    <a:pos x="480" y="211"/>
                  </a:cxn>
                  <a:cxn ang="0">
                    <a:pos x="480" y="172"/>
                  </a:cxn>
                  <a:cxn ang="0">
                    <a:pos x="471" y="135"/>
                  </a:cxn>
                  <a:cxn ang="0">
                    <a:pos x="452" y="100"/>
                  </a:cxn>
                  <a:cxn ang="0">
                    <a:pos x="426" y="69"/>
                  </a:cxn>
                  <a:cxn ang="0">
                    <a:pos x="394" y="44"/>
                  </a:cxn>
                  <a:cxn ang="0">
                    <a:pos x="356" y="23"/>
                  </a:cxn>
                  <a:cxn ang="0">
                    <a:pos x="312" y="8"/>
                  </a:cxn>
                  <a:cxn ang="0">
                    <a:pos x="265" y="1"/>
                  </a:cxn>
                  <a:cxn ang="0">
                    <a:pos x="216" y="1"/>
                  </a:cxn>
                  <a:cxn ang="0">
                    <a:pos x="169" y="8"/>
                  </a:cxn>
                  <a:cxn ang="0">
                    <a:pos x="126" y="23"/>
                  </a:cxn>
                  <a:cxn ang="0">
                    <a:pos x="87" y="44"/>
                  </a:cxn>
                  <a:cxn ang="0">
                    <a:pos x="55" y="69"/>
                  </a:cxn>
                  <a:cxn ang="0">
                    <a:pos x="29" y="100"/>
                  </a:cxn>
                  <a:cxn ang="0">
                    <a:pos x="10" y="135"/>
                  </a:cxn>
                  <a:cxn ang="0">
                    <a:pos x="1" y="172"/>
                  </a:cxn>
                  <a:cxn ang="0">
                    <a:pos x="1" y="211"/>
                  </a:cxn>
                  <a:cxn ang="0">
                    <a:pos x="10" y="248"/>
                  </a:cxn>
                  <a:cxn ang="0">
                    <a:pos x="29" y="282"/>
                  </a:cxn>
                  <a:cxn ang="0">
                    <a:pos x="55" y="312"/>
                  </a:cxn>
                  <a:cxn ang="0">
                    <a:pos x="87" y="338"/>
                  </a:cxn>
                  <a:cxn ang="0">
                    <a:pos x="126" y="358"/>
                  </a:cxn>
                  <a:cxn ang="0">
                    <a:pos x="169" y="373"/>
                  </a:cxn>
                  <a:cxn ang="0">
                    <a:pos x="216" y="380"/>
                  </a:cxn>
                </a:cxnLst>
                <a:rect l="0" t="0" r="r" b="b"/>
                <a:pathLst>
                  <a:path w="481" h="381">
                    <a:moveTo>
                      <a:pt x="240" y="381"/>
                    </a:moveTo>
                    <a:lnTo>
                      <a:pt x="265" y="380"/>
                    </a:lnTo>
                    <a:lnTo>
                      <a:pt x="289" y="378"/>
                    </a:lnTo>
                    <a:lnTo>
                      <a:pt x="312" y="373"/>
                    </a:lnTo>
                    <a:lnTo>
                      <a:pt x="335" y="367"/>
                    </a:lnTo>
                    <a:lnTo>
                      <a:pt x="356" y="358"/>
                    </a:lnTo>
                    <a:lnTo>
                      <a:pt x="375" y="349"/>
                    </a:lnTo>
                    <a:lnTo>
                      <a:pt x="394" y="338"/>
                    </a:lnTo>
                    <a:lnTo>
                      <a:pt x="411" y="326"/>
                    </a:lnTo>
                    <a:lnTo>
                      <a:pt x="426" y="312"/>
                    </a:lnTo>
                    <a:lnTo>
                      <a:pt x="440" y="297"/>
                    </a:lnTo>
                    <a:lnTo>
                      <a:pt x="452" y="282"/>
                    </a:lnTo>
                    <a:lnTo>
                      <a:pt x="463" y="265"/>
                    </a:lnTo>
                    <a:lnTo>
                      <a:pt x="471" y="248"/>
                    </a:lnTo>
                    <a:lnTo>
                      <a:pt x="476" y="229"/>
                    </a:lnTo>
                    <a:lnTo>
                      <a:pt x="480" y="211"/>
                    </a:lnTo>
                    <a:lnTo>
                      <a:pt x="481" y="191"/>
                    </a:lnTo>
                    <a:lnTo>
                      <a:pt x="480" y="172"/>
                    </a:lnTo>
                    <a:lnTo>
                      <a:pt x="476" y="152"/>
                    </a:lnTo>
                    <a:lnTo>
                      <a:pt x="471" y="135"/>
                    </a:lnTo>
                    <a:lnTo>
                      <a:pt x="463" y="116"/>
                    </a:lnTo>
                    <a:lnTo>
                      <a:pt x="452" y="100"/>
                    </a:lnTo>
                    <a:lnTo>
                      <a:pt x="440" y="84"/>
                    </a:lnTo>
                    <a:lnTo>
                      <a:pt x="426" y="69"/>
                    </a:lnTo>
                    <a:lnTo>
                      <a:pt x="411" y="55"/>
                    </a:lnTo>
                    <a:lnTo>
                      <a:pt x="394" y="44"/>
                    </a:lnTo>
                    <a:lnTo>
                      <a:pt x="375" y="32"/>
                    </a:lnTo>
                    <a:lnTo>
                      <a:pt x="356" y="23"/>
                    </a:lnTo>
                    <a:lnTo>
                      <a:pt x="335" y="15"/>
                    </a:lnTo>
                    <a:lnTo>
                      <a:pt x="312" y="8"/>
                    </a:lnTo>
                    <a:lnTo>
                      <a:pt x="289" y="3"/>
                    </a:lnTo>
                    <a:lnTo>
                      <a:pt x="265" y="1"/>
                    </a:lnTo>
                    <a:lnTo>
                      <a:pt x="240" y="0"/>
                    </a:lnTo>
                    <a:lnTo>
                      <a:pt x="216" y="1"/>
                    </a:lnTo>
                    <a:lnTo>
                      <a:pt x="192" y="3"/>
                    </a:lnTo>
                    <a:lnTo>
                      <a:pt x="169" y="8"/>
                    </a:lnTo>
                    <a:lnTo>
                      <a:pt x="147" y="15"/>
                    </a:lnTo>
                    <a:lnTo>
                      <a:pt x="126" y="23"/>
                    </a:lnTo>
                    <a:lnTo>
                      <a:pt x="106" y="32"/>
                    </a:lnTo>
                    <a:lnTo>
                      <a:pt x="87" y="44"/>
                    </a:lnTo>
                    <a:lnTo>
                      <a:pt x="70" y="55"/>
                    </a:lnTo>
                    <a:lnTo>
                      <a:pt x="55" y="69"/>
                    </a:lnTo>
                    <a:lnTo>
                      <a:pt x="41" y="84"/>
                    </a:lnTo>
                    <a:lnTo>
                      <a:pt x="29" y="100"/>
                    </a:lnTo>
                    <a:lnTo>
                      <a:pt x="18" y="116"/>
                    </a:lnTo>
                    <a:lnTo>
                      <a:pt x="10" y="135"/>
                    </a:lnTo>
                    <a:lnTo>
                      <a:pt x="4" y="152"/>
                    </a:lnTo>
                    <a:lnTo>
                      <a:pt x="1" y="172"/>
                    </a:lnTo>
                    <a:lnTo>
                      <a:pt x="0" y="191"/>
                    </a:lnTo>
                    <a:lnTo>
                      <a:pt x="1" y="211"/>
                    </a:lnTo>
                    <a:lnTo>
                      <a:pt x="4" y="229"/>
                    </a:lnTo>
                    <a:lnTo>
                      <a:pt x="10" y="248"/>
                    </a:lnTo>
                    <a:lnTo>
                      <a:pt x="18" y="265"/>
                    </a:lnTo>
                    <a:lnTo>
                      <a:pt x="29" y="282"/>
                    </a:lnTo>
                    <a:lnTo>
                      <a:pt x="41" y="297"/>
                    </a:lnTo>
                    <a:lnTo>
                      <a:pt x="55" y="312"/>
                    </a:lnTo>
                    <a:lnTo>
                      <a:pt x="70" y="326"/>
                    </a:lnTo>
                    <a:lnTo>
                      <a:pt x="87" y="338"/>
                    </a:lnTo>
                    <a:lnTo>
                      <a:pt x="106" y="349"/>
                    </a:lnTo>
                    <a:lnTo>
                      <a:pt x="126" y="358"/>
                    </a:lnTo>
                    <a:lnTo>
                      <a:pt x="147" y="367"/>
                    </a:lnTo>
                    <a:lnTo>
                      <a:pt x="169" y="373"/>
                    </a:lnTo>
                    <a:lnTo>
                      <a:pt x="192" y="378"/>
                    </a:lnTo>
                    <a:lnTo>
                      <a:pt x="216" y="380"/>
                    </a:lnTo>
                    <a:lnTo>
                      <a:pt x="240" y="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" name="Freeform 49"/>
              <p:cNvSpPr/>
              <p:nvPr/>
            </p:nvSpPr>
            <p:spPr bwMode="auto">
              <a:xfrm>
                <a:off x="6246820" y="4660907"/>
                <a:ext cx="234950" cy="185737"/>
              </a:xfrm>
              <a:custGeom>
                <a:avLst/>
                <a:gdLst/>
                <a:ahLst/>
                <a:cxnLst>
                  <a:cxn ang="0">
                    <a:pos x="327" y="469"/>
                  </a:cxn>
                  <a:cxn ang="0">
                    <a:pos x="384" y="460"/>
                  </a:cxn>
                  <a:cxn ang="0">
                    <a:pos x="438" y="441"/>
                  </a:cxn>
                  <a:cxn ang="0">
                    <a:pos x="485" y="416"/>
                  </a:cxn>
                  <a:cxn ang="0">
                    <a:pos x="525" y="383"/>
                  </a:cxn>
                  <a:cxn ang="0">
                    <a:pos x="557" y="347"/>
                  </a:cxn>
                  <a:cxn ang="0">
                    <a:pos x="579" y="304"/>
                  </a:cxn>
                  <a:cxn ang="0">
                    <a:pos x="591" y="259"/>
                  </a:cxn>
                  <a:cxn ang="0">
                    <a:pos x="591" y="211"/>
                  </a:cxn>
                  <a:cxn ang="0">
                    <a:pos x="579" y="164"/>
                  </a:cxn>
                  <a:cxn ang="0">
                    <a:pos x="557" y="123"/>
                  </a:cxn>
                  <a:cxn ang="0">
                    <a:pos x="525" y="85"/>
                  </a:cxn>
                  <a:cxn ang="0">
                    <a:pos x="485" y="53"/>
                  </a:cxn>
                  <a:cxn ang="0">
                    <a:pos x="438" y="28"/>
                  </a:cxn>
                  <a:cxn ang="0">
                    <a:pos x="384" y="10"/>
                  </a:cxn>
                  <a:cxn ang="0">
                    <a:pos x="327" y="1"/>
                  </a:cxn>
                  <a:cxn ang="0">
                    <a:pos x="267" y="1"/>
                  </a:cxn>
                  <a:cxn ang="0">
                    <a:pos x="208" y="10"/>
                  </a:cxn>
                  <a:cxn ang="0">
                    <a:pos x="155" y="28"/>
                  </a:cxn>
                  <a:cxn ang="0">
                    <a:pos x="108" y="53"/>
                  </a:cxn>
                  <a:cxn ang="0">
                    <a:pos x="67" y="85"/>
                  </a:cxn>
                  <a:cxn ang="0">
                    <a:pos x="35" y="123"/>
                  </a:cxn>
                  <a:cxn ang="0">
                    <a:pos x="13" y="164"/>
                  </a:cxn>
                  <a:cxn ang="0">
                    <a:pos x="1" y="211"/>
                  </a:cxn>
                  <a:cxn ang="0">
                    <a:pos x="1" y="259"/>
                  </a:cxn>
                  <a:cxn ang="0">
                    <a:pos x="13" y="304"/>
                  </a:cxn>
                  <a:cxn ang="0">
                    <a:pos x="35" y="347"/>
                  </a:cxn>
                  <a:cxn ang="0">
                    <a:pos x="67" y="383"/>
                  </a:cxn>
                  <a:cxn ang="0">
                    <a:pos x="108" y="416"/>
                  </a:cxn>
                  <a:cxn ang="0">
                    <a:pos x="155" y="441"/>
                  </a:cxn>
                  <a:cxn ang="0">
                    <a:pos x="208" y="460"/>
                  </a:cxn>
                  <a:cxn ang="0">
                    <a:pos x="267" y="469"/>
                  </a:cxn>
                </a:cxnLst>
                <a:rect l="0" t="0" r="r" b="b"/>
                <a:pathLst>
                  <a:path w="593" h="470">
                    <a:moveTo>
                      <a:pt x="297" y="470"/>
                    </a:moveTo>
                    <a:lnTo>
                      <a:pt x="327" y="469"/>
                    </a:lnTo>
                    <a:lnTo>
                      <a:pt x="356" y="465"/>
                    </a:lnTo>
                    <a:lnTo>
                      <a:pt x="384" y="460"/>
                    </a:lnTo>
                    <a:lnTo>
                      <a:pt x="412" y="451"/>
                    </a:lnTo>
                    <a:lnTo>
                      <a:pt x="438" y="441"/>
                    </a:lnTo>
                    <a:lnTo>
                      <a:pt x="462" y="430"/>
                    </a:lnTo>
                    <a:lnTo>
                      <a:pt x="485" y="416"/>
                    </a:lnTo>
                    <a:lnTo>
                      <a:pt x="506" y="401"/>
                    </a:lnTo>
                    <a:lnTo>
                      <a:pt x="525" y="383"/>
                    </a:lnTo>
                    <a:lnTo>
                      <a:pt x="542" y="366"/>
                    </a:lnTo>
                    <a:lnTo>
                      <a:pt x="557" y="347"/>
                    </a:lnTo>
                    <a:lnTo>
                      <a:pt x="569" y="326"/>
                    </a:lnTo>
                    <a:lnTo>
                      <a:pt x="579" y="304"/>
                    </a:lnTo>
                    <a:lnTo>
                      <a:pt x="587" y="282"/>
                    </a:lnTo>
                    <a:lnTo>
                      <a:pt x="591" y="259"/>
                    </a:lnTo>
                    <a:lnTo>
                      <a:pt x="593" y="235"/>
                    </a:lnTo>
                    <a:lnTo>
                      <a:pt x="591" y="211"/>
                    </a:lnTo>
                    <a:lnTo>
                      <a:pt x="587" y="187"/>
                    </a:lnTo>
                    <a:lnTo>
                      <a:pt x="579" y="164"/>
                    </a:lnTo>
                    <a:lnTo>
                      <a:pt x="569" y="142"/>
                    </a:lnTo>
                    <a:lnTo>
                      <a:pt x="557" y="123"/>
                    </a:lnTo>
                    <a:lnTo>
                      <a:pt x="542" y="103"/>
                    </a:lnTo>
                    <a:lnTo>
                      <a:pt x="525" y="85"/>
                    </a:lnTo>
                    <a:lnTo>
                      <a:pt x="506" y="69"/>
                    </a:lnTo>
                    <a:lnTo>
                      <a:pt x="485" y="53"/>
                    </a:lnTo>
                    <a:lnTo>
                      <a:pt x="462" y="40"/>
                    </a:lnTo>
                    <a:lnTo>
                      <a:pt x="438" y="28"/>
                    </a:lnTo>
                    <a:lnTo>
                      <a:pt x="412" y="18"/>
                    </a:lnTo>
                    <a:lnTo>
                      <a:pt x="384" y="10"/>
                    </a:lnTo>
                    <a:lnTo>
                      <a:pt x="356" y="4"/>
                    </a:lnTo>
                    <a:lnTo>
                      <a:pt x="327" y="1"/>
                    </a:lnTo>
                    <a:lnTo>
                      <a:pt x="297" y="0"/>
                    </a:lnTo>
                    <a:lnTo>
                      <a:pt x="267" y="1"/>
                    </a:lnTo>
                    <a:lnTo>
                      <a:pt x="237" y="4"/>
                    </a:lnTo>
                    <a:lnTo>
                      <a:pt x="208" y="10"/>
                    </a:lnTo>
                    <a:lnTo>
                      <a:pt x="180" y="18"/>
                    </a:lnTo>
                    <a:lnTo>
                      <a:pt x="155" y="28"/>
                    </a:lnTo>
                    <a:lnTo>
                      <a:pt x="131" y="40"/>
                    </a:lnTo>
                    <a:lnTo>
                      <a:pt x="108" y="53"/>
                    </a:lnTo>
                    <a:lnTo>
                      <a:pt x="86" y="69"/>
                    </a:lnTo>
                    <a:lnTo>
                      <a:pt x="67" y="85"/>
                    </a:lnTo>
                    <a:lnTo>
                      <a:pt x="50" y="103"/>
                    </a:lnTo>
                    <a:lnTo>
                      <a:pt x="35" y="123"/>
                    </a:lnTo>
                    <a:lnTo>
                      <a:pt x="23" y="142"/>
                    </a:lnTo>
                    <a:lnTo>
                      <a:pt x="13" y="164"/>
                    </a:lnTo>
                    <a:lnTo>
                      <a:pt x="5" y="187"/>
                    </a:lnTo>
                    <a:lnTo>
                      <a:pt x="1" y="211"/>
                    </a:lnTo>
                    <a:lnTo>
                      <a:pt x="0" y="235"/>
                    </a:lnTo>
                    <a:lnTo>
                      <a:pt x="1" y="259"/>
                    </a:lnTo>
                    <a:lnTo>
                      <a:pt x="5" y="282"/>
                    </a:lnTo>
                    <a:lnTo>
                      <a:pt x="13" y="304"/>
                    </a:lnTo>
                    <a:lnTo>
                      <a:pt x="23" y="326"/>
                    </a:lnTo>
                    <a:lnTo>
                      <a:pt x="35" y="347"/>
                    </a:lnTo>
                    <a:lnTo>
                      <a:pt x="50" y="366"/>
                    </a:lnTo>
                    <a:lnTo>
                      <a:pt x="67" y="383"/>
                    </a:lnTo>
                    <a:lnTo>
                      <a:pt x="86" y="401"/>
                    </a:lnTo>
                    <a:lnTo>
                      <a:pt x="108" y="416"/>
                    </a:lnTo>
                    <a:lnTo>
                      <a:pt x="131" y="430"/>
                    </a:lnTo>
                    <a:lnTo>
                      <a:pt x="155" y="441"/>
                    </a:lnTo>
                    <a:lnTo>
                      <a:pt x="180" y="451"/>
                    </a:lnTo>
                    <a:lnTo>
                      <a:pt x="208" y="460"/>
                    </a:lnTo>
                    <a:lnTo>
                      <a:pt x="237" y="465"/>
                    </a:lnTo>
                    <a:lnTo>
                      <a:pt x="267" y="469"/>
                    </a:lnTo>
                    <a:lnTo>
                      <a:pt x="297" y="470"/>
                    </a:lnTo>
                    <a:close/>
                  </a:path>
                </a:pathLst>
              </a:custGeom>
              <a:solidFill>
                <a:srgbClr val="B2D1B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" name="Freeform 50"/>
              <p:cNvSpPr/>
              <p:nvPr/>
            </p:nvSpPr>
            <p:spPr bwMode="auto">
              <a:xfrm>
                <a:off x="6248408" y="4662495"/>
                <a:ext cx="231775" cy="182562"/>
              </a:xfrm>
              <a:custGeom>
                <a:avLst/>
                <a:gdLst/>
                <a:ahLst/>
                <a:cxnLst>
                  <a:cxn ang="0">
                    <a:pos x="323" y="461"/>
                  </a:cxn>
                  <a:cxn ang="0">
                    <a:pos x="379" y="452"/>
                  </a:cxn>
                  <a:cxn ang="0">
                    <a:pos x="431" y="435"/>
                  </a:cxn>
                  <a:cxn ang="0">
                    <a:pos x="478" y="410"/>
                  </a:cxn>
                  <a:cxn ang="0">
                    <a:pos x="517" y="378"/>
                  </a:cxn>
                  <a:cxn ang="0">
                    <a:pos x="548" y="342"/>
                  </a:cxn>
                  <a:cxn ang="0">
                    <a:pos x="571" y="301"/>
                  </a:cxn>
                  <a:cxn ang="0">
                    <a:pos x="583" y="256"/>
                  </a:cxn>
                  <a:cxn ang="0">
                    <a:pos x="583" y="208"/>
                  </a:cxn>
                  <a:cxn ang="0">
                    <a:pos x="571" y="163"/>
                  </a:cxn>
                  <a:cxn ang="0">
                    <a:pos x="548" y="121"/>
                  </a:cxn>
                  <a:cxn ang="0">
                    <a:pos x="517" y="84"/>
                  </a:cxn>
                  <a:cxn ang="0">
                    <a:pos x="478" y="53"/>
                  </a:cxn>
                  <a:cxn ang="0">
                    <a:pos x="431" y="28"/>
                  </a:cxn>
                  <a:cxn ang="0">
                    <a:pos x="379" y="10"/>
                  </a:cxn>
                  <a:cxn ang="0">
                    <a:pos x="323" y="1"/>
                  </a:cxn>
                  <a:cxn ang="0">
                    <a:pos x="263" y="1"/>
                  </a:cxn>
                  <a:cxn ang="0">
                    <a:pos x="206" y="10"/>
                  </a:cxn>
                  <a:cxn ang="0">
                    <a:pos x="153" y="28"/>
                  </a:cxn>
                  <a:cxn ang="0">
                    <a:pos x="107" y="53"/>
                  </a:cxn>
                  <a:cxn ang="0">
                    <a:pos x="67" y="84"/>
                  </a:cxn>
                  <a:cxn ang="0">
                    <a:pos x="36" y="121"/>
                  </a:cxn>
                  <a:cxn ang="0">
                    <a:pos x="13" y="163"/>
                  </a:cxn>
                  <a:cxn ang="0">
                    <a:pos x="1" y="208"/>
                  </a:cxn>
                  <a:cxn ang="0">
                    <a:pos x="1" y="256"/>
                  </a:cxn>
                  <a:cxn ang="0">
                    <a:pos x="13" y="301"/>
                  </a:cxn>
                  <a:cxn ang="0">
                    <a:pos x="36" y="342"/>
                  </a:cxn>
                  <a:cxn ang="0">
                    <a:pos x="67" y="378"/>
                  </a:cxn>
                  <a:cxn ang="0">
                    <a:pos x="107" y="410"/>
                  </a:cxn>
                  <a:cxn ang="0">
                    <a:pos x="153" y="435"/>
                  </a:cxn>
                  <a:cxn ang="0">
                    <a:pos x="206" y="452"/>
                  </a:cxn>
                  <a:cxn ang="0">
                    <a:pos x="263" y="461"/>
                  </a:cxn>
                </a:cxnLst>
                <a:rect l="0" t="0" r="r" b="b"/>
                <a:pathLst>
                  <a:path w="584" h="462">
                    <a:moveTo>
                      <a:pt x="293" y="462"/>
                    </a:moveTo>
                    <a:lnTo>
                      <a:pt x="323" y="461"/>
                    </a:lnTo>
                    <a:lnTo>
                      <a:pt x="351" y="458"/>
                    </a:lnTo>
                    <a:lnTo>
                      <a:pt x="379" y="452"/>
                    </a:lnTo>
                    <a:lnTo>
                      <a:pt x="405" y="444"/>
                    </a:lnTo>
                    <a:lnTo>
                      <a:pt x="431" y="435"/>
                    </a:lnTo>
                    <a:lnTo>
                      <a:pt x="455" y="423"/>
                    </a:lnTo>
                    <a:lnTo>
                      <a:pt x="478" y="410"/>
                    </a:lnTo>
                    <a:lnTo>
                      <a:pt x="499" y="395"/>
                    </a:lnTo>
                    <a:lnTo>
                      <a:pt x="517" y="378"/>
                    </a:lnTo>
                    <a:lnTo>
                      <a:pt x="534" y="361"/>
                    </a:lnTo>
                    <a:lnTo>
                      <a:pt x="548" y="342"/>
                    </a:lnTo>
                    <a:lnTo>
                      <a:pt x="561" y="322"/>
                    </a:lnTo>
                    <a:lnTo>
                      <a:pt x="571" y="301"/>
                    </a:lnTo>
                    <a:lnTo>
                      <a:pt x="578" y="278"/>
                    </a:lnTo>
                    <a:lnTo>
                      <a:pt x="583" y="256"/>
                    </a:lnTo>
                    <a:lnTo>
                      <a:pt x="584" y="232"/>
                    </a:lnTo>
                    <a:lnTo>
                      <a:pt x="583" y="208"/>
                    </a:lnTo>
                    <a:lnTo>
                      <a:pt x="578" y="184"/>
                    </a:lnTo>
                    <a:lnTo>
                      <a:pt x="571" y="163"/>
                    </a:lnTo>
                    <a:lnTo>
                      <a:pt x="561" y="142"/>
                    </a:lnTo>
                    <a:lnTo>
                      <a:pt x="548" y="121"/>
                    </a:lnTo>
                    <a:lnTo>
                      <a:pt x="534" y="103"/>
                    </a:lnTo>
                    <a:lnTo>
                      <a:pt x="517" y="84"/>
                    </a:lnTo>
                    <a:lnTo>
                      <a:pt x="499" y="68"/>
                    </a:lnTo>
                    <a:lnTo>
                      <a:pt x="478" y="53"/>
                    </a:lnTo>
                    <a:lnTo>
                      <a:pt x="455" y="39"/>
                    </a:lnTo>
                    <a:lnTo>
                      <a:pt x="431" y="28"/>
                    </a:lnTo>
                    <a:lnTo>
                      <a:pt x="405" y="18"/>
                    </a:lnTo>
                    <a:lnTo>
                      <a:pt x="379" y="10"/>
                    </a:lnTo>
                    <a:lnTo>
                      <a:pt x="351" y="5"/>
                    </a:lnTo>
                    <a:lnTo>
                      <a:pt x="323" y="1"/>
                    </a:lnTo>
                    <a:lnTo>
                      <a:pt x="293" y="0"/>
                    </a:lnTo>
                    <a:lnTo>
                      <a:pt x="263" y="1"/>
                    </a:lnTo>
                    <a:lnTo>
                      <a:pt x="234" y="5"/>
                    </a:lnTo>
                    <a:lnTo>
                      <a:pt x="206" y="10"/>
                    </a:lnTo>
                    <a:lnTo>
                      <a:pt x="179" y="18"/>
                    </a:lnTo>
                    <a:lnTo>
                      <a:pt x="153" y="28"/>
                    </a:lnTo>
                    <a:lnTo>
                      <a:pt x="129" y="39"/>
                    </a:lnTo>
                    <a:lnTo>
                      <a:pt x="107" y="53"/>
                    </a:lnTo>
                    <a:lnTo>
                      <a:pt x="87" y="68"/>
                    </a:lnTo>
                    <a:lnTo>
                      <a:pt x="67" y="84"/>
                    </a:lnTo>
                    <a:lnTo>
                      <a:pt x="50" y="103"/>
                    </a:lnTo>
                    <a:lnTo>
                      <a:pt x="36" y="121"/>
                    </a:lnTo>
                    <a:lnTo>
                      <a:pt x="23" y="142"/>
                    </a:lnTo>
                    <a:lnTo>
                      <a:pt x="13" y="163"/>
                    </a:lnTo>
                    <a:lnTo>
                      <a:pt x="6" y="184"/>
                    </a:lnTo>
                    <a:lnTo>
                      <a:pt x="1" y="208"/>
                    </a:lnTo>
                    <a:lnTo>
                      <a:pt x="0" y="232"/>
                    </a:lnTo>
                    <a:lnTo>
                      <a:pt x="1" y="256"/>
                    </a:lnTo>
                    <a:lnTo>
                      <a:pt x="6" y="278"/>
                    </a:lnTo>
                    <a:lnTo>
                      <a:pt x="13" y="301"/>
                    </a:lnTo>
                    <a:lnTo>
                      <a:pt x="23" y="322"/>
                    </a:lnTo>
                    <a:lnTo>
                      <a:pt x="36" y="342"/>
                    </a:lnTo>
                    <a:lnTo>
                      <a:pt x="50" y="361"/>
                    </a:lnTo>
                    <a:lnTo>
                      <a:pt x="67" y="378"/>
                    </a:lnTo>
                    <a:lnTo>
                      <a:pt x="87" y="395"/>
                    </a:lnTo>
                    <a:lnTo>
                      <a:pt x="107" y="410"/>
                    </a:lnTo>
                    <a:lnTo>
                      <a:pt x="129" y="423"/>
                    </a:lnTo>
                    <a:lnTo>
                      <a:pt x="153" y="435"/>
                    </a:lnTo>
                    <a:lnTo>
                      <a:pt x="179" y="444"/>
                    </a:lnTo>
                    <a:lnTo>
                      <a:pt x="206" y="452"/>
                    </a:lnTo>
                    <a:lnTo>
                      <a:pt x="234" y="458"/>
                    </a:lnTo>
                    <a:lnTo>
                      <a:pt x="263" y="461"/>
                    </a:lnTo>
                    <a:lnTo>
                      <a:pt x="293" y="462"/>
                    </a:lnTo>
                    <a:close/>
                  </a:path>
                </a:pathLst>
              </a:custGeom>
              <a:solidFill>
                <a:srgbClr val="B7D3B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" name="Freeform 51"/>
              <p:cNvSpPr/>
              <p:nvPr/>
            </p:nvSpPr>
            <p:spPr bwMode="auto">
              <a:xfrm>
                <a:off x="6249995" y="4664082"/>
                <a:ext cx="228600" cy="179387"/>
              </a:xfrm>
              <a:custGeom>
                <a:avLst/>
                <a:gdLst/>
                <a:ahLst/>
                <a:cxnLst>
                  <a:cxn ang="0">
                    <a:pos x="315" y="453"/>
                  </a:cxn>
                  <a:cxn ang="0">
                    <a:pos x="372" y="443"/>
                  </a:cxn>
                  <a:cxn ang="0">
                    <a:pos x="422" y="426"/>
                  </a:cxn>
                  <a:cxn ang="0">
                    <a:pos x="469" y="402"/>
                  </a:cxn>
                  <a:cxn ang="0">
                    <a:pos x="507" y="371"/>
                  </a:cxn>
                  <a:cxn ang="0">
                    <a:pos x="538" y="335"/>
                  </a:cxn>
                  <a:cxn ang="0">
                    <a:pos x="559" y="295"/>
                  </a:cxn>
                  <a:cxn ang="0">
                    <a:pos x="571" y="250"/>
                  </a:cxn>
                  <a:cxn ang="0">
                    <a:pos x="571" y="204"/>
                  </a:cxn>
                  <a:cxn ang="0">
                    <a:pos x="559" y="159"/>
                  </a:cxn>
                  <a:cxn ang="0">
                    <a:pos x="538" y="118"/>
                  </a:cxn>
                  <a:cxn ang="0">
                    <a:pos x="507" y="83"/>
                  </a:cxn>
                  <a:cxn ang="0">
                    <a:pos x="469" y="51"/>
                  </a:cxn>
                  <a:cxn ang="0">
                    <a:pos x="422" y="27"/>
                  </a:cxn>
                  <a:cxn ang="0">
                    <a:pos x="372" y="10"/>
                  </a:cxn>
                  <a:cxn ang="0">
                    <a:pos x="315" y="1"/>
                  </a:cxn>
                  <a:cxn ang="0">
                    <a:pos x="257" y="1"/>
                  </a:cxn>
                  <a:cxn ang="0">
                    <a:pos x="201" y="10"/>
                  </a:cxn>
                  <a:cxn ang="0">
                    <a:pos x="150" y="27"/>
                  </a:cxn>
                  <a:cxn ang="0">
                    <a:pos x="104" y="51"/>
                  </a:cxn>
                  <a:cxn ang="0">
                    <a:pos x="66" y="83"/>
                  </a:cxn>
                  <a:cxn ang="0">
                    <a:pos x="34" y="118"/>
                  </a:cxn>
                  <a:cxn ang="0">
                    <a:pos x="13" y="159"/>
                  </a:cxn>
                  <a:cxn ang="0">
                    <a:pos x="1" y="204"/>
                  </a:cxn>
                  <a:cxn ang="0">
                    <a:pos x="1" y="250"/>
                  </a:cxn>
                  <a:cxn ang="0">
                    <a:pos x="13" y="295"/>
                  </a:cxn>
                  <a:cxn ang="0">
                    <a:pos x="34" y="335"/>
                  </a:cxn>
                  <a:cxn ang="0">
                    <a:pos x="66" y="371"/>
                  </a:cxn>
                  <a:cxn ang="0">
                    <a:pos x="104" y="402"/>
                  </a:cxn>
                  <a:cxn ang="0">
                    <a:pos x="150" y="426"/>
                  </a:cxn>
                  <a:cxn ang="0">
                    <a:pos x="201" y="443"/>
                  </a:cxn>
                  <a:cxn ang="0">
                    <a:pos x="257" y="453"/>
                  </a:cxn>
                </a:cxnLst>
                <a:rect l="0" t="0" r="r" b="b"/>
                <a:pathLst>
                  <a:path w="572" h="453">
                    <a:moveTo>
                      <a:pt x="287" y="454"/>
                    </a:moveTo>
                    <a:lnTo>
                      <a:pt x="315" y="453"/>
                    </a:lnTo>
                    <a:lnTo>
                      <a:pt x="344" y="449"/>
                    </a:lnTo>
                    <a:lnTo>
                      <a:pt x="372" y="443"/>
                    </a:lnTo>
                    <a:lnTo>
                      <a:pt x="398" y="437"/>
                    </a:lnTo>
                    <a:lnTo>
                      <a:pt x="422" y="426"/>
                    </a:lnTo>
                    <a:lnTo>
                      <a:pt x="447" y="415"/>
                    </a:lnTo>
                    <a:lnTo>
                      <a:pt x="469" y="402"/>
                    </a:lnTo>
                    <a:lnTo>
                      <a:pt x="488" y="387"/>
                    </a:lnTo>
                    <a:lnTo>
                      <a:pt x="507" y="371"/>
                    </a:lnTo>
                    <a:lnTo>
                      <a:pt x="524" y="354"/>
                    </a:lnTo>
                    <a:lnTo>
                      <a:pt x="538" y="335"/>
                    </a:lnTo>
                    <a:lnTo>
                      <a:pt x="550" y="315"/>
                    </a:lnTo>
                    <a:lnTo>
                      <a:pt x="559" y="295"/>
                    </a:lnTo>
                    <a:lnTo>
                      <a:pt x="566" y="273"/>
                    </a:lnTo>
                    <a:lnTo>
                      <a:pt x="571" y="250"/>
                    </a:lnTo>
                    <a:lnTo>
                      <a:pt x="572" y="227"/>
                    </a:lnTo>
                    <a:lnTo>
                      <a:pt x="571" y="204"/>
                    </a:lnTo>
                    <a:lnTo>
                      <a:pt x="566" y="181"/>
                    </a:lnTo>
                    <a:lnTo>
                      <a:pt x="559" y="159"/>
                    </a:lnTo>
                    <a:lnTo>
                      <a:pt x="550" y="138"/>
                    </a:lnTo>
                    <a:lnTo>
                      <a:pt x="538" y="118"/>
                    </a:lnTo>
                    <a:lnTo>
                      <a:pt x="524" y="100"/>
                    </a:lnTo>
                    <a:lnTo>
                      <a:pt x="507" y="83"/>
                    </a:lnTo>
                    <a:lnTo>
                      <a:pt x="488" y="66"/>
                    </a:lnTo>
                    <a:lnTo>
                      <a:pt x="469" y="51"/>
                    </a:lnTo>
                    <a:lnTo>
                      <a:pt x="447" y="39"/>
                    </a:lnTo>
                    <a:lnTo>
                      <a:pt x="422" y="27"/>
                    </a:lnTo>
                    <a:lnTo>
                      <a:pt x="398" y="17"/>
                    </a:lnTo>
                    <a:lnTo>
                      <a:pt x="372" y="10"/>
                    </a:lnTo>
                    <a:lnTo>
                      <a:pt x="344" y="4"/>
                    </a:lnTo>
                    <a:lnTo>
                      <a:pt x="315" y="1"/>
                    </a:lnTo>
                    <a:lnTo>
                      <a:pt x="287" y="0"/>
                    </a:lnTo>
                    <a:lnTo>
                      <a:pt x="257" y="1"/>
                    </a:lnTo>
                    <a:lnTo>
                      <a:pt x="229" y="4"/>
                    </a:lnTo>
                    <a:lnTo>
                      <a:pt x="201" y="10"/>
                    </a:lnTo>
                    <a:lnTo>
                      <a:pt x="175" y="17"/>
                    </a:lnTo>
                    <a:lnTo>
                      <a:pt x="150" y="27"/>
                    </a:lnTo>
                    <a:lnTo>
                      <a:pt x="127" y="39"/>
                    </a:lnTo>
                    <a:lnTo>
                      <a:pt x="104" y="51"/>
                    </a:lnTo>
                    <a:lnTo>
                      <a:pt x="84" y="66"/>
                    </a:lnTo>
                    <a:lnTo>
                      <a:pt x="66" y="83"/>
                    </a:lnTo>
                    <a:lnTo>
                      <a:pt x="48" y="100"/>
                    </a:lnTo>
                    <a:lnTo>
                      <a:pt x="34" y="118"/>
                    </a:lnTo>
                    <a:lnTo>
                      <a:pt x="23" y="138"/>
                    </a:lnTo>
                    <a:lnTo>
                      <a:pt x="13" y="159"/>
                    </a:lnTo>
                    <a:lnTo>
                      <a:pt x="6" y="181"/>
                    </a:lnTo>
                    <a:lnTo>
                      <a:pt x="1" y="204"/>
                    </a:lnTo>
                    <a:lnTo>
                      <a:pt x="0" y="227"/>
                    </a:lnTo>
                    <a:lnTo>
                      <a:pt x="1" y="250"/>
                    </a:lnTo>
                    <a:lnTo>
                      <a:pt x="6" y="273"/>
                    </a:lnTo>
                    <a:lnTo>
                      <a:pt x="13" y="295"/>
                    </a:lnTo>
                    <a:lnTo>
                      <a:pt x="23" y="315"/>
                    </a:lnTo>
                    <a:lnTo>
                      <a:pt x="34" y="335"/>
                    </a:lnTo>
                    <a:lnTo>
                      <a:pt x="48" y="354"/>
                    </a:lnTo>
                    <a:lnTo>
                      <a:pt x="66" y="371"/>
                    </a:lnTo>
                    <a:lnTo>
                      <a:pt x="84" y="387"/>
                    </a:lnTo>
                    <a:lnTo>
                      <a:pt x="104" y="402"/>
                    </a:lnTo>
                    <a:lnTo>
                      <a:pt x="127" y="415"/>
                    </a:lnTo>
                    <a:lnTo>
                      <a:pt x="150" y="426"/>
                    </a:lnTo>
                    <a:lnTo>
                      <a:pt x="175" y="437"/>
                    </a:lnTo>
                    <a:lnTo>
                      <a:pt x="201" y="443"/>
                    </a:lnTo>
                    <a:lnTo>
                      <a:pt x="229" y="449"/>
                    </a:lnTo>
                    <a:lnTo>
                      <a:pt x="257" y="453"/>
                    </a:lnTo>
                    <a:lnTo>
                      <a:pt x="287" y="454"/>
                    </a:lnTo>
                    <a:close/>
                  </a:path>
                </a:pathLst>
              </a:custGeom>
              <a:solidFill>
                <a:srgbClr val="C1D8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" name="Freeform 52"/>
              <p:cNvSpPr/>
              <p:nvPr/>
            </p:nvSpPr>
            <p:spPr bwMode="auto">
              <a:xfrm>
                <a:off x="6253170" y="4665670"/>
                <a:ext cx="222250" cy="176212"/>
              </a:xfrm>
              <a:custGeom>
                <a:avLst/>
                <a:gdLst/>
                <a:ahLst/>
                <a:cxnLst>
                  <a:cxn ang="0">
                    <a:pos x="310" y="445"/>
                  </a:cxn>
                  <a:cxn ang="0">
                    <a:pos x="365" y="436"/>
                  </a:cxn>
                  <a:cxn ang="0">
                    <a:pos x="415" y="420"/>
                  </a:cxn>
                  <a:cxn ang="0">
                    <a:pos x="460" y="396"/>
                  </a:cxn>
                  <a:cxn ang="0">
                    <a:pos x="498" y="366"/>
                  </a:cxn>
                  <a:cxn ang="0">
                    <a:pos x="528" y="330"/>
                  </a:cxn>
                  <a:cxn ang="0">
                    <a:pos x="550" y="291"/>
                  </a:cxn>
                  <a:cxn ang="0">
                    <a:pos x="561" y="247"/>
                  </a:cxn>
                  <a:cxn ang="0">
                    <a:pos x="561" y="201"/>
                  </a:cxn>
                  <a:cxn ang="0">
                    <a:pos x="550" y="157"/>
                  </a:cxn>
                  <a:cxn ang="0">
                    <a:pos x="528" y="118"/>
                  </a:cxn>
                  <a:cxn ang="0">
                    <a:pos x="498" y="82"/>
                  </a:cxn>
                  <a:cxn ang="0">
                    <a:pos x="460" y="51"/>
                  </a:cxn>
                  <a:cxn ang="0">
                    <a:pos x="415" y="27"/>
                  </a:cxn>
                  <a:cxn ang="0">
                    <a:pos x="365" y="10"/>
                  </a:cxn>
                  <a:cxn ang="0">
                    <a:pos x="310" y="1"/>
                  </a:cxn>
                  <a:cxn ang="0">
                    <a:pos x="253" y="1"/>
                  </a:cxn>
                  <a:cxn ang="0">
                    <a:pos x="198" y="10"/>
                  </a:cxn>
                  <a:cxn ang="0">
                    <a:pos x="147" y="27"/>
                  </a:cxn>
                  <a:cxn ang="0">
                    <a:pos x="102" y="51"/>
                  </a:cxn>
                  <a:cxn ang="0">
                    <a:pos x="64" y="82"/>
                  </a:cxn>
                  <a:cxn ang="0">
                    <a:pos x="34" y="118"/>
                  </a:cxn>
                  <a:cxn ang="0">
                    <a:pos x="12" y="157"/>
                  </a:cxn>
                  <a:cxn ang="0">
                    <a:pos x="1" y="201"/>
                  </a:cxn>
                  <a:cxn ang="0">
                    <a:pos x="1" y="247"/>
                  </a:cxn>
                  <a:cxn ang="0">
                    <a:pos x="12" y="291"/>
                  </a:cxn>
                  <a:cxn ang="0">
                    <a:pos x="34" y="330"/>
                  </a:cxn>
                  <a:cxn ang="0">
                    <a:pos x="64" y="366"/>
                  </a:cxn>
                  <a:cxn ang="0">
                    <a:pos x="102" y="396"/>
                  </a:cxn>
                  <a:cxn ang="0">
                    <a:pos x="147" y="420"/>
                  </a:cxn>
                  <a:cxn ang="0">
                    <a:pos x="198" y="436"/>
                  </a:cxn>
                  <a:cxn ang="0">
                    <a:pos x="253" y="445"/>
                  </a:cxn>
                </a:cxnLst>
                <a:rect l="0" t="0" r="r" b="b"/>
                <a:pathLst>
                  <a:path w="563" h="446">
                    <a:moveTo>
                      <a:pt x="282" y="446"/>
                    </a:moveTo>
                    <a:lnTo>
                      <a:pt x="310" y="445"/>
                    </a:lnTo>
                    <a:lnTo>
                      <a:pt x="338" y="442"/>
                    </a:lnTo>
                    <a:lnTo>
                      <a:pt x="365" y="436"/>
                    </a:lnTo>
                    <a:lnTo>
                      <a:pt x="391" y="429"/>
                    </a:lnTo>
                    <a:lnTo>
                      <a:pt x="415" y="420"/>
                    </a:lnTo>
                    <a:lnTo>
                      <a:pt x="438" y="408"/>
                    </a:lnTo>
                    <a:lnTo>
                      <a:pt x="460" y="396"/>
                    </a:lnTo>
                    <a:lnTo>
                      <a:pt x="480" y="382"/>
                    </a:lnTo>
                    <a:lnTo>
                      <a:pt x="498" y="366"/>
                    </a:lnTo>
                    <a:lnTo>
                      <a:pt x="514" y="348"/>
                    </a:lnTo>
                    <a:lnTo>
                      <a:pt x="528" y="330"/>
                    </a:lnTo>
                    <a:lnTo>
                      <a:pt x="541" y="310"/>
                    </a:lnTo>
                    <a:lnTo>
                      <a:pt x="550" y="291"/>
                    </a:lnTo>
                    <a:lnTo>
                      <a:pt x="557" y="269"/>
                    </a:lnTo>
                    <a:lnTo>
                      <a:pt x="561" y="247"/>
                    </a:lnTo>
                    <a:lnTo>
                      <a:pt x="563" y="224"/>
                    </a:lnTo>
                    <a:lnTo>
                      <a:pt x="561" y="201"/>
                    </a:lnTo>
                    <a:lnTo>
                      <a:pt x="557" y="179"/>
                    </a:lnTo>
                    <a:lnTo>
                      <a:pt x="550" y="157"/>
                    </a:lnTo>
                    <a:lnTo>
                      <a:pt x="541" y="137"/>
                    </a:lnTo>
                    <a:lnTo>
                      <a:pt x="528" y="118"/>
                    </a:lnTo>
                    <a:lnTo>
                      <a:pt x="514" y="99"/>
                    </a:lnTo>
                    <a:lnTo>
                      <a:pt x="498" y="82"/>
                    </a:lnTo>
                    <a:lnTo>
                      <a:pt x="480" y="66"/>
                    </a:lnTo>
                    <a:lnTo>
                      <a:pt x="460" y="51"/>
                    </a:lnTo>
                    <a:lnTo>
                      <a:pt x="438" y="38"/>
                    </a:lnTo>
                    <a:lnTo>
                      <a:pt x="415" y="27"/>
                    </a:lnTo>
                    <a:lnTo>
                      <a:pt x="391" y="17"/>
                    </a:lnTo>
                    <a:lnTo>
                      <a:pt x="365" y="10"/>
                    </a:lnTo>
                    <a:lnTo>
                      <a:pt x="338" y="5"/>
                    </a:lnTo>
                    <a:lnTo>
                      <a:pt x="310" y="1"/>
                    </a:lnTo>
                    <a:lnTo>
                      <a:pt x="282" y="0"/>
                    </a:lnTo>
                    <a:lnTo>
                      <a:pt x="253" y="1"/>
                    </a:lnTo>
                    <a:lnTo>
                      <a:pt x="225" y="5"/>
                    </a:lnTo>
                    <a:lnTo>
                      <a:pt x="198" y="10"/>
                    </a:lnTo>
                    <a:lnTo>
                      <a:pt x="172" y="17"/>
                    </a:lnTo>
                    <a:lnTo>
                      <a:pt x="147" y="27"/>
                    </a:lnTo>
                    <a:lnTo>
                      <a:pt x="124" y="38"/>
                    </a:lnTo>
                    <a:lnTo>
                      <a:pt x="102" y="51"/>
                    </a:lnTo>
                    <a:lnTo>
                      <a:pt x="82" y="66"/>
                    </a:lnTo>
                    <a:lnTo>
                      <a:pt x="64" y="82"/>
                    </a:lnTo>
                    <a:lnTo>
                      <a:pt x="48" y="99"/>
                    </a:lnTo>
                    <a:lnTo>
                      <a:pt x="34" y="118"/>
                    </a:lnTo>
                    <a:lnTo>
                      <a:pt x="21" y="137"/>
                    </a:lnTo>
                    <a:lnTo>
                      <a:pt x="12" y="157"/>
                    </a:lnTo>
                    <a:lnTo>
                      <a:pt x="5" y="179"/>
                    </a:lnTo>
                    <a:lnTo>
                      <a:pt x="1" y="201"/>
                    </a:lnTo>
                    <a:lnTo>
                      <a:pt x="0" y="224"/>
                    </a:lnTo>
                    <a:lnTo>
                      <a:pt x="1" y="247"/>
                    </a:lnTo>
                    <a:lnTo>
                      <a:pt x="5" y="269"/>
                    </a:lnTo>
                    <a:lnTo>
                      <a:pt x="12" y="291"/>
                    </a:lnTo>
                    <a:lnTo>
                      <a:pt x="21" y="310"/>
                    </a:lnTo>
                    <a:lnTo>
                      <a:pt x="34" y="330"/>
                    </a:lnTo>
                    <a:lnTo>
                      <a:pt x="48" y="348"/>
                    </a:lnTo>
                    <a:lnTo>
                      <a:pt x="64" y="366"/>
                    </a:lnTo>
                    <a:lnTo>
                      <a:pt x="82" y="382"/>
                    </a:lnTo>
                    <a:lnTo>
                      <a:pt x="102" y="396"/>
                    </a:lnTo>
                    <a:lnTo>
                      <a:pt x="124" y="408"/>
                    </a:lnTo>
                    <a:lnTo>
                      <a:pt x="147" y="420"/>
                    </a:lnTo>
                    <a:lnTo>
                      <a:pt x="172" y="429"/>
                    </a:lnTo>
                    <a:lnTo>
                      <a:pt x="198" y="436"/>
                    </a:lnTo>
                    <a:lnTo>
                      <a:pt x="225" y="442"/>
                    </a:lnTo>
                    <a:lnTo>
                      <a:pt x="253" y="445"/>
                    </a:lnTo>
                    <a:lnTo>
                      <a:pt x="282" y="446"/>
                    </a:lnTo>
                    <a:close/>
                  </a:path>
                </a:pathLst>
              </a:custGeom>
              <a:solidFill>
                <a:srgbClr val="C6DDC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" name="Freeform 53"/>
              <p:cNvSpPr/>
              <p:nvPr/>
            </p:nvSpPr>
            <p:spPr bwMode="auto">
              <a:xfrm>
                <a:off x="6254758" y="4667257"/>
                <a:ext cx="219075" cy="173037"/>
              </a:xfrm>
              <a:custGeom>
                <a:avLst/>
                <a:gdLst/>
                <a:ahLst/>
                <a:cxnLst>
                  <a:cxn ang="0">
                    <a:pos x="304" y="437"/>
                  </a:cxn>
                  <a:cxn ang="0">
                    <a:pos x="358" y="427"/>
                  </a:cxn>
                  <a:cxn ang="0">
                    <a:pos x="408" y="411"/>
                  </a:cxn>
                  <a:cxn ang="0">
                    <a:pos x="452" y="388"/>
                  </a:cxn>
                  <a:cxn ang="0">
                    <a:pos x="488" y="358"/>
                  </a:cxn>
                  <a:cxn ang="0">
                    <a:pos x="518" y="324"/>
                  </a:cxn>
                  <a:cxn ang="0">
                    <a:pos x="539" y="284"/>
                  </a:cxn>
                  <a:cxn ang="0">
                    <a:pos x="551" y="241"/>
                  </a:cxn>
                  <a:cxn ang="0">
                    <a:pos x="551" y="197"/>
                  </a:cxn>
                  <a:cxn ang="0">
                    <a:pos x="539" y="153"/>
                  </a:cxn>
                  <a:cxn ang="0">
                    <a:pos x="518" y="114"/>
                  </a:cxn>
                  <a:cxn ang="0">
                    <a:pos x="488" y="79"/>
                  </a:cxn>
                  <a:cxn ang="0">
                    <a:pos x="452" y="49"/>
                  </a:cxn>
                  <a:cxn ang="0">
                    <a:pos x="408" y="26"/>
                  </a:cxn>
                  <a:cxn ang="0">
                    <a:pos x="358" y="10"/>
                  </a:cxn>
                  <a:cxn ang="0">
                    <a:pos x="304" y="1"/>
                  </a:cxn>
                  <a:cxn ang="0">
                    <a:pos x="248" y="1"/>
                  </a:cxn>
                  <a:cxn ang="0">
                    <a:pos x="194" y="10"/>
                  </a:cxn>
                  <a:cxn ang="0">
                    <a:pos x="144" y="26"/>
                  </a:cxn>
                  <a:cxn ang="0">
                    <a:pos x="100" y="49"/>
                  </a:cxn>
                  <a:cxn ang="0">
                    <a:pos x="64" y="79"/>
                  </a:cxn>
                  <a:cxn ang="0">
                    <a:pos x="34" y="114"/>
                  </a:cxn>
                  <a:cxn ang="0">
                    <a:pos x="13" y="153"/>
                  </a:cxn>
                  <a:cxn ang="0">
                    <a:pos x="1" y="197"/>
                  </a:cxn>
                  <a:cxn ang="0">
                    <a:pos x="1" y="241"/>
                  </a:cxn>
                  <a:cxn ang="0">
                    <a:pos x="13" y="284"/>
                  </a:cxn>
                  <a:cxn ang="0">
                    <a:pos x="34" y="324"/>
                  </a:cxn>
                  <a:cxn ang="0">
                    <a:pos x="64" y="358"/>
                  </a:cxn>
                  <a:cxn ang="0">
                    <a:pos x="100" y="388"/>
                  </a:cxn>
                  <a:cxn ang="0">
                    <a:pos x="144" y="411"/>
                  </a:cxn>
                  <a:cxn ang="0">
                    <a:pos x="194" y="427"/>
                  </a:cxn>
                  <a:cxn ang="0">
                    <a:pos x="248" y="437"/>
                  </a:cxn>
                </a:cxnLst>
                <a:rect l="0" t="0" r="r" b="b"/>
                <a:pathLst>
                  <a:path w="552" h="438">
                    <a:moveTo>
                      <a:pt x="277" y="438"/>
                    </a:moveTo>
                    <a:lnTo>
                      <a:pt x="304" y="437"/>
                    </a:lnTo>
                    <a:lnTo>
                      <a:pt x="332" y="433"/>
                    </a:lnTo>
                    <a:lnTo>
                      <a:pt x="358" y="427"/>
                    </a:lnTo>
                    <a:lnTo>
                      <a:pt x="384" y="420"/>
                    </a:lnTo>
                    <a:lnTo>
                      <a:pt x="408" y="411"/>
                    </a:lnTo>
                    <a:lnTo>
                      <a:pt x="431" y="401"/>
                    </a:lnTo>
                    <a:lnTo>
                      <a:pt x="452" y="388"/>
                    </a:lnTo>
                    <a:lnTo>
                      <a:pt x="471" y="373"/>
                    </a:lnTo>
                    <a:lnTo>
                      <a:pt x="488" y="358"/>
                    </a:lnTo>
                    <a:lnTo>
                      <a:pt x="505" y="341"/>
                    </a:lnTo>
                    <a:lnTo>
                      <a:pt x="518" y="324"/>
                    </a:lnTo>
                    <a:lnTo>
                      <a:pt x="530" y="304"/>
                    </a:lnTo>
                    <a:lnTo>
                      <a:pt x="539" y="284"/>
                    </a:lnTo>
                    <a:lnTo>
                      <a:pt x="546" y="263"/>
                    </a:lnTo>
                    <a:lnTo>
                      <a:pt x="551" y="241"/>
                    </a:lnTo>
                    <a:lnTo>
                      <a:pt x="552" y="219"/>
                    </a:lnTo>
                    <a:lnTo>
                      <a:pt x="551" y="197"/>
                    </a:lnTo>
                    <a:lnTo>
                      <a:pt x="546" y="175"/>
                    </a:lnTo>
                    <a:lnTo>
                      <a:pt x="539" y="153"/>
                    </a:lnTo>
                    <a:lnTo>
                      <a:pt x="530" y="133"/>
                    </a:lnTo>
                    <a:lnTo>
                      <a:pt x="518" y="114"/>
                    </a:lnTo>
                    <a:lnTo>
                      <a:pt x="505" y="97"/>
                    </a:lnTo>
                    <a:lnTo>
                      <a:pt x="488" y="79"/>
                    </a:lnTo>
                    <a:lnTo>
                      <a:pt x="471" y="64"/>
                    </a:lnTo>
                    <a:lnTo>
                      <a:pt x="452" y="49"/>
                    </a:lnTo>
                    <a:lnTo>
                      <a:pt x="431" y="37"/>
                    </a:lnTo>
                    <a:lnTo>
                      <a:pt x="408" y="26"/>
                    </a:lnTo>
                    <a:lnTo>
                      <a:pt x="384" y="17"/>
                    </a:lnTo>
                    <a:lnTo>
                      <a:pt x="358" y="10"/>
                    </a:lnTo>
                    <a:lnTo>
                      <a:pt x="332" y="4"/>
                    </a:lnTo>
                    <a:lnTo>
                      <a:pt x="304" y="1"/>
                    </a:lnTo>
                    <a:lnTo>
                      <a:pt x="277" y="0"/>
                    </a:lnTo>
                    <a:lnTo>
                      <a:pt x="248" y="1"/>
                    </a:lnTo>
                    <a:lnTo>
                      <a:pt x="221" y="4"/>
                    </a:lnTo>
                    <a:lnTo>
                      <a:pt x="194" y="10"/>
                    </a:lnTo>
                    <a:lnTo>
                      <a:pt x="168" y="17"/>
                    </a:lnTo>
                    <a:lnTo>
                      <a:pt x="144" y="26"/>
                    </a:lnTo>
                    <a:lnTo>
                      <a:pt x="122" y="37"/>
                    </a:lnTo>
                    <a:lnTo>
                      <a:pt x="100" y="49"/>
                    </a:lnTo>
                    <a:lnTo>
                      <a:pt x="81" y="64"/>
                    </a:lnTo>
                    <a:lnTo>
                      <a:pt x="64" y="79"/>
                    </a:lnTo>
                    <a:lnTo>
                      <a:pt x="47" y="97"/>
                    </a:lnTo>
                    <a:lnTo>
                      <a:pt x="34" y="114"/>
                    </a:lnTo>
                    <a:lnTo>
                      <a:pt x="22" y="133"/>
                    </a:lnTo>
                    <a:lnTo>
                      <a:pt x="13" y="153"/>
                    </a:lnTo>
                    <a:lnTo>
                      <a:pt x="6" y="175"/>
                    </a:lnTo>
                    <a:lnTo>
                      <a:pt x="1" y="197"/>
                    </a:lnTo>
                    <a:lnTo>
                      <a:pt x="0" y="219"/>
                    </a:lnTo>
                    <a:lnTo>
                      <a:pt x="1" y="241"/>
                    </a:lnTo>
                    <a:lnTo>
                      <a:pt x="6" y="263"/>
                    </a:lnTo>
                    <a:lnTo>
                      <a:pt x="13" y="284"/>
                    </a:lnTo>
                    <a:lnTo>
                      <a:pt x="22" y="304"/>
                    </a:lnTo>
                    <a:lnTo>
                      <a:pt x="34" y="324"/>
                    </a:lnTo>
                    <a:lnTo>
                      <a:pt x="47" y="341"/>
                    </a:lnTo>
                    <a:lnTo>
                      <a:pt x="64" y="358"/>
                    </a:lnTo>
                    <a:lnTo>
                      <a:pt x="81" y="373"/>
                    </a:lnTo>
                    <a:lnTo>
                      <a:pt x="100" y="388"/>
                    </a:lnTo>
                    <a:lnTo>
                      <a:pt x="122" y="401"/>
                    </a:lnTo>
                    <a:lnTo>
                      <a:pt x="144" y="411"/>
                    </a:lnTo>
                    <a:lnTo>
                      <a:pt x="168" y="420"/>
                    </a:lnTo>
                    <a:lnTo>
                      <a:pt x="194" y="427"/>
                    </a:lnTo>
                    <a:lnTo>
                      <a:pt x="221" y="433"/>
                    </a:lnTo>
                    <a:lnTo>
                      <a:pt x="248" y="437"/>
                    </a:lnTo>
                    <a:lnTo>
                      <a:pt x="277" y="438"/>
                    </a:lnTo>
                    <a:close/>
                  </a:path>
                </a:pathLst>
              </a:custGeom>
              <a:solidFill>
                <a:srgbClr val="CEE2C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" name="Freeform 54"/>
              <p:cNvSpPr/>
              <p:nvPr/>
            </p:nvSpPr>
            <p:spPr bwMode="auto">
              <a:xfrm>
                <a:off x="6256345" y="4668845"/>
                <a:ext cx="215900" cy="169862"/>
              </a:xfrm>
              <a:custGeom>
                <a:avLst/>
                <a:gdLst/>
                <a:ahLst/>
                <a:cxnLst>
                  <a:cxn ang="0">
                    <a:pos x="299" y="429"/>
                  </a:cxn>
                  <a:cxn ang="0">
                    <a:pos x="352" y="421"/>
                  </a:cxn>
                  <a:cxn ang="0">
                    <a:pos x="401" y="405"/>
                  </a:cxn>
                  <a:cxn ang="0">
                    <a:pos x="443" y="382"/>
                  </a:cxn>
                  <a:cxn ang="0">
                    <a:pos x="480" y="352"/>
                  </a:cxn>
                  <a:cxn ang="0">
                    <a:pos x="509" y="318"/>
                  </a:cxn>
                  <a:cxn ang="0">
                    <a:pos x="530" y="279"/>
                  </a:cxn>
                  <a:cxn ang="0">
                    <a:pos x="541" y="238"/>
                  </a:cxn>
                  <a:cxn ang="0">
                    <a:pos x="541" y="194"/>
                  </a:cxn>
                  <a:cxn ang="0">
                    <a:pos x="530" y="151"/>
                  </a:cxn>
                  <a:cxn ang="0">
                    <a:pos x="509" y="113"/>
                  </a:cxn>
                  <a:cxn ang="0">
                    <a:pos x="480" y="79"/>
                  </a:cxn>
                  <a:cxn ang="0">
                    <a:pos x="443" y="50"/>
                  </a:cxn>
                  <a:cxn ang="0">
                    <a:pos x="401" y="27"/>
                  </a:cxn>
                  <a:cxn ang="0">
                    <a:pos x="352" y="9"/>
                  </a:cxn>
                  <a:cxn ang="0">
                    <a:pos x="299" y="1"/>
                  </a:cxn>
                  <a:cxn ang="0">
                    <a:pos x="244" y="1"/>
                  </a:cxn>
                  <a:cxn ang="0">
                    <a:pos x="191" y="9"/>
                  </a:cxn>
                  <a:cxn ang="0">
                    <a:pos x="143" y="27"/>
                  </a:cxn>
                  <a:cxn ang="0">
                    <a:pos x="99" y="50"/>
                  </a:cxn>
                  <a:cxn ang="0">
                    <a:pos x="62" y="79"/>
                  </a:cxn>
                  <a:cxn ang="0">
                    <a:pos x="33" y="113"/>
                  </a:cxn>
                  <a:cxn ang="0">
                    <a:pos x="13" y="151"/>
                  </a:cxn>
                  <a:cxn ang="0">
                    <a:pos x="1" y="194"/>
                  </a:cxn>
                  <a:cxn ang="0">
                    <a:pos x="1" y="238"/>
                  </a:cxn>
                  <a:cxn ang="0">
                    <a:pos x="13" y="279"/>
                  </a:cxn>
                  <a:cxn ang="0">
                    <a:pos x="33" y="318"/>
                  </a:cxn>
                  <a:cxn ang="0">
                    <a:pos x="62" y="352"/>
                  </a:cxn>
                  <a:cxn ang="0">
                    <a:pos x="99" y="382"/>
                  </a:cxn>
                  <a:cxn ang="0">
                    <a:pos x="143" y="405"/>
                  </a:cxn>
                  <a:cxn ang="0">
                    <a:pos x="191" y="421"/>
                  </a:cxn>
                  <a:cxn ang="0">
                    <a:pos x="244" y="429"/>
                  </a:cxn>
                </a:cxnLst>
                <a:rect l="0" t="0" r="r" b="b"/>
                <a:pathLst>
                  <a:path w="542" h="430">
                    <a:moveTo>
                      <a:pt x="272" y="430"/>
                    </a:moveTo>
                    <a:lnTo>
                      <a:pt x="299" y="429"/>
                    </a:lnTo>
                    <a:lnTo>
                      <a:pt x="326" y="426"/>
                    </a:lnTo>
                    <a:lnTo>
                      <a:pt x="352" y="421"/>
                    </a:lnTo>
                    <a:lnTo>
                      <a:pt x="376" y="413"/>
                    </a:lnTo>
                    <a:lnTo>
                      <a:pt x="401" y="405"/>
                    </a:lnTo>
                    <a:lnTo>
                      <a:pt x="422" y="393"/>
                    </a:lnTo>
                    <a:lnTo>
                      <a:pt x="443" y="382"/>
                    </a:lnTo>
                    <a:lnTo>
                      <a:pt x="463" y="368"/>
                    </a:lnTo>
                    <a:lnTo>
                      <a:pt x="480" y="352"/>
                    </a:lnTo>
                    <a:lnTo>
                      <a:pt x="496" y="336"/>
                    </a:lnTo>
                    <a:lnTo>
                      <a:pt x="509" y="318"/>
                    </a:lnTo>
                    <a:lnTo>
                      <a:pt x="520" y="300"/>
                    </a:lnTo>
                    <a:lnTo>
                      <a:pt x="530" y="279"/>
                    </a:lnTo>
                    <a:lnTo>
                      <a:pt x="536" y="260"/>
                    </a:lnTo>
                    <a:lnTo>
                      <a:pt x="541" y="238"/>
                    </a:lnTo>
                    <a:lnTo>
                      <a:pt x="542" y="216"/>
                    </a:lnTo>
                    <a:lnTo>
                      <a:pt x="541" y="194"/>
                    </a:lnTo>
                    <a:lnTo>
                      <a:pt x="536" y="172"/>
                    </a:lnTo>
                    <a:lnTo>
                      <a:pt x="530" y="151"/>
                    </a:lnTo>
                    <a:lnTo>
                      <a:pt x="520" y="132"/>
                    </a:lnTo>
                    <a:lnTo>
                      <a:pt x="509" y="113"/>
                    </a:lnTo>
                    <a:lnTo>
                      <a:pt x="496" y="96"/>
                    </a:lnTo>
                    <a:lnTo>
                      <a:pt x="480" y="79"/>
                    </a:lnTo>
                    <a:lnTo>
                      <a:pt x="463" y="64"/>
                    </a:lnTo>
                    <a:lnTo>
                      <a:pt x="443" y="50"/>
                    </a:lnTo>
                    <a:lnTo>
                      <a:pt x="422" y="37"/>
                    </a:lnTo>
                    <a:lnTo>
                      <a:pt x="401" y="27"/>
                    </a:lnTo>
                    <a:lnTo>
                      <a:pt x="376" y="17"/>
                    </a:lnTo>
                    <a:lnTo>
                      <a:pt x="352" y="9"/>
                    </a:lnTo>
                    <a:lnTo>
                      <a:pt x="326" y="5"/>
                    </a:lnTo>
                    <a:lnTo>
                      <a:pt x="299" y="1"/>
                    </a:lnTo>
                    <a:lnTo>
                      <a:pt x="272" y="0"/>
                    </a:lnTo>
                    <a:lnTo>
                      <a:pt x="244" y="1"/>
                    </a:lnTo>
                    <a:lnTo>
                      <a:pt x="218" y="5"/>
                    </a:lnTo>
                    <a:lnTo>
                      <a:pt x="191" y="9"/>
                    </a:lnTo>
                    <a:lnTo>
                      <a:pt x="166" y="17"/>
                    </a:lnTo>
                    <a:lnTo>
                      <a:pt x="143" y="27"/>
                    </a:lnTo>
                    <a:lnTo>
                      <a:pt x="120" y="37"/>
                    </a:lnTo>
                    <a:lnTo>
                      <a:pt x="99" y="50"/>
                    </a:lnTo>
                    <a:lnTo>
                      <a:pt x="79" y="64"/>
                    </a:lnTo>
                    <a:lnTo>
                      <a:pt x="62" y="79"/>
                    </a:lnTo>
                    <a:lnTo>
                      <a:pt x="46" y="96"/>
                    </a:lnTo>
                    <a:lnTo>
                      <a:pt x="33" y="113"/>
                    </a:lnTo>
                    <a:lnTo>
                      <a:pt x="22" y="132"/>
                    </a:lnTo>
                    <a:lnTo>
                      <a:pt x="13" y="151"/>
                    </a:lnTo>
                    <a:lnTo>
                      <a:pt x="6" y="172"/>
                    </a:lnTo>
                    <a:lnTo>
                      <a:pt x="1" y="194"/>
                    </a:lnTo>
                    <a:lnTo>
                      <a:pt x="0" y="216"/>
                    </a:lnTo>
                    <a:lnTo>
                      <a:pt x="1" y="238"/>
                    </a:lnTo>
                    <a:lnTo>
                      <a:pt x="6" y="260"/>
                    </a:lnTo>
                    <a:lnTo>
                      <a:pt x="13" y="279"/>
                    </a:lnTo>
                    <a:lnTo>
                      <a:pt x="22" y="300"/>
                    </a:lnTo>
                    <a:lnTo>
                      <a:pt x="33" y="318"/>
                    </a:lnTo>
                    <a:lnTo>
                      <a:pt x="46" y="336"/>
                    </a:lnTo>
                    <a:lnTo>
                      <a:pt x="62" y="352"/>
                    </a:lnTo>
                    <a:lnTo>
                      <a:pt x="79" y="368"/>
                    </a:lnTo>
                    <a:lnTo>
                      <a:pt x="99" y="382"/>
                    </a:lnTo>
                    <a:lnTo>
                      <a:pt x="120" y="393"/>
                    </a:lnTo>
                    <a:lnTo>
                      <a:pt x="143" y="405"/>
                    </a:lnTo>
                    <a:lnTo>
                      <a:pt x="166" y="413"/>
                    </a:lnTo>
                    <a:lnTo>
                      <a:pt x="191" y="421"/>
                    </a:lnTo>
                    <a:lnTo>
                      <a:pt x="218" y="426"/>
                    </a:lnTo>
                    <a:lnTo>
                      <a:pt x="244" y="429"/>
                    </a:lnTo>
                    <a:lnTo>
                      <a:pt x="272" y="430"/>
                    </a:lnTo>
                    <a:close/>
                  </a:path>
                </a:pathLst>
              </a:custGeom>
              <a:solidFill>
                <a:srgbClr val="D3E5D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" name="Freeform 55"/>
              <p:cNvSpPr/>
              <p:nvPr/>
            </p:nvSpPr>
            <p:spPr bwMode="auto">
              <a:xfrm>
                <a:off x="6259520" y="4670432"/>
                <a:ext cx="209550" cy="166687"/>
              </a:xfrm>
              <a:custGeom>
                <a:avLst/>
                <a:gdLst/>
                <a:ahLst/>
                <a:cxnLst>
                  <a:cxn ang="0">
                    <a:pos x="293" y="421"/>
                  </a:cxn>
                  <a:cxn ang="0">
                    <a:pos x="344" y="412"/>
                  </a:cxn>
                  <a:cxn ang="0">
                    <a:pos x="392" y="396"/>
                  </a:cxn>
                  <a:cxn ang="0">
                    <a:pos x="434" y="373"/>
                  </a:cxn>
                  <a:cxn ang="0">
                    <a:pos x="469" y="344"/>
                  </a:cxn>
                  <a:cxn ang="0">
                    <a:pos x="498" y="311"/>
                  </a:cxn>
                  <a:cxn ang="0">
                    <a:pos x="519" y="273"/>
                  </a:cxn>
                  <a:cxn ang="0">
                    <a:pos x="529" y="233"/>
                  </a:cxn>
                  <a:cxn ang="0">
                    <a:pos x="529" y="189"/>
                  </a:cxn>
                  <a:cxn ang="0">
                    <a:pos x="519" y="148"/>
                  </a:cxn>
                  <a:cxn ang="0">
                    <a:pos x="498" y="110"/>
                  </a:cxn>
                  <a:cxn ang="0">
                    <a:pos x="469" y="77"/>
                  </a:cxn>
                  <a:cxn ang="0">
                    <a:pos x="434" y="48"/>
                  </a:cxn>
                  <a:cxn ang="0">
                    <a:pos x="392" y="25"/>
                  </a:cxn>
                  <a:cxn ang="0">
                    <a:pos x="344" y="9"/>
                  </a:cxn>
                  <a:cxn ang="0">
                    <a:pos x="293" y="1"/>
                  </a:cxn>
                  <a:cxn ang="0">
                    <a:pos x="238" y="1"/>
                  </a:cxn>
                  <a:cxn ang="0">
                    <a:pos x="186" y="9"/>
                  </a:cxn>
                  <a:cxn ang="0">
                    <a:pos x="139" y="25"/>
                  </a:cxn>
                  <a:cxn ang="0">
                    <a:pos x="96" y="48"/>
                  </a:cxn>
                  <a:cxn ang="0">
                    <a:pos x="61" y="77"/>
                  </a:cxn>
                  <a:cxn ang="0">
                    <a:pos x="32" y="110"/>
                  </a:cxn>
                  <a:cxn ang="0">
                    <a:pos x="11" y="148"/>
                  </a:cxn>
                  <a:cxn ang="0">
                    <a:pos x="1" y="189"/>
                  </a:cxn>
                  <a:cxn ang="0">
                    <a:pos x="1" y="233"/>
                  </a:cxn>
                  <a:cxn ang="0">
                    <a:pos x="11" y="273"/>
                  </a:cxn>
                  <a:cxn ang="0">
                    <a:pos x="32" y="311"/>
                  </a:cxn>
                  <a:cxn ang="0">
                    <a:pos x="61" y="344"/>
                  </a:cxn>
                  <a:cxn ang="0">
                    <a:pos x="96" y="373"/>
                  </a:cxn>
                  <a:cxn ang="0">
                    <a:pos x="139" y="396"/>
                  </a:cxn>
                  <a:cxn ang="0">
                    <a:pos x="186" y="412"/>
                  </a:cxn>
                  <a:cxn ang="0">
                    <a:pos x="238" y="421"/>
                  </a:cxn>
                </a:cxnLst>
                <a:rect l="0" t="0" r="r" b="b"/>
                <a:pathLst>
                  <a:path w="530" h="422">
                    <a:moveTo>
                      <a:pt x="266" y="422"/>
                    </a:moveTo>
                    <a:lnTo>
                      <a:pt x="293" y="421"/>
                    </a:lnTo>
                    <a:lnTo>
                      <a:pt x="319" y="417"/>
                    </a:lnTo>
                    <a:lnTo>
                      <a:pt x="344" y="412"/>
                    </a:lnTo>
                    <a:lnTo>
                      <a:pt x="369" y="406"/>
                    </a:lnTo>
                    <a:lnTo>
                      <a:pt x="392" y="396"/>
                    </a:lnTo>
                    <a:lnTo>
                      <a:pt x="414" y="386"/>
                    </a:lnTo>
                    <a:lnTo>
                      <a:pt x="434" y="373"/>
                    </a:lnTo>
                    <a:lnTo>
                      <a:pt x="453" y="359"/>
                    </a:lnTo>
                    <a:lnTo>
                      <a:pt x="469" y="344"/>
                    </a:lnTo>
                    <a:lnTo>
                      <a:pt x="486" y="328"/>
                    </a:lnTo>
                    <a:lnTo>
                      <a:pt x="498" y="311"/>
                    </a:lnTo>
                    <a:lnTo>
                      <a:pt x="510" y="293"/>
                    </a:lnTo>
                    <a:lnTo>
                      <a:pt x="519" y="273"/>
                    </a:lnTo>
                    <a:lnTo>
                      <a:pt x="525" y="253"/>
                    </a:lnTo>
                    <a:lnTo>
                      <a:pt x="529" y="233"/>
                    </a:lnTo>
                    <a:lnTo>
                      <a:pt x="530" y="211"/>
                    </a:lnTo>
                    <a:lnTo>
                      <a:pt x="529" y="189"/>
                    </a:lnTo>
                    <a:lnTo>
                      <a:pt x="525" y="168"/>
                    </a:lnTo>
                    <a:lnTo>
                      <a:pt x="519" y="148"/>
                    </a:lnTo>
                    <a:lnTo>
                      <a:pt x="510" y="129"/>
                    </a:lnTo>
                    <a:lnTo>
                      <a:pt x="498" y="110"/>
                    </a:lnTo>
                    <a:lnTo>
                      <a:pt x="486" y="93"/>
                    </a:lnTo>
                    <a:lnTo>
                      <a:pt x="469" y="77"/>
                    </a:lnTo>
                    <a:lnTo>
                      <a:pt x="453" y="62"/>
                    </a:lnTo>
                    <a:lnTo>
                      <a:pt x="434" y="48"/>
                    </a:lnTo>
                    <a:lnTo>
                      <a:pt x="414" y="35"/>
                    </a:lnTo>
                    <a:lnTo>
                      <a:pt x="392" y="25"/>
                    </a:lnTo>
                    <a:lnTo>
                      <a:pt x="369" y="16"/>
                    </a:lnTo>
                    <a:lnTo>
                      <a:pt x="344" y="9"/>
                    </a:lnTo>
                    <a:lnTo>
                      <a:pt x="319" y="4"/>
                    </a:lnTo>
                    <a:lnTo>
                      <a:pt x="293" y="1"/>
                    </a:lnTo>
                    <a:lnTo>
                      <a:pt x="266" y="0"/>
                    </a:lnTo>
                    <a:lnTo>
                      <a:pt x="238" y="1"/>
                    </a:lnTo>
                    <a:lnTo>
                      <a:pt x="212" y="4"/>
                    </a:lnTo>
                    <a:lnTo>
                      <a:pt x="186" y="9"/>
                    </a:lnTo>
                    <a:lnTo>
                      <a:pt x="162" y="16"/>
                    </a:lnTo>
                    <a:lnTo>
                      <a:pt x="139" y="25"/>
                    </a:lnTo>
                    <a:lnTo>
                      <a:pt x="117" y="35"/>
                    </a:lnTo>
                    <a:lnTo>
                      <a:pt x="96" y="48"/>
                    </a:lnTo>
                    <a:lnTo>
                      <a:pt x="78" y="62"/>
                    </a:lnTo>
                    <a:lnTo>
                      <a:pt x="61" y="77"/>
                    </a:lnTo>
                    <a:lnTo>
                      <a:pt x="45" y="93"/>
                    </a:lnTo>
                    <a:lnTo>
                      <a:pt x="32" y="110"/>
                    </a:lnTo>
                    <a:lnTo>
                      <a:pt x="20" y="129"/>
                    </a:lnTo>
                    <a:lnTo>
                      <a:pt x="11" y="148"/>
                    </a:lnTo>
                    <a:lnTo>
                      <a:pt x="5" y="168"/>
                    </a:lnTo>
                    <a:lnTo>
                      <a:pt x="1" y="189"/>
                    </a:lnTo>
                    <a:lnTo>
                      <a:pt x="0" y="211"/>
                    </a:lnTo>
                    <a:lnTo>
                      <a:pt x="1" y="233"/>
                    </a:lnTo>
                    <a:lnTo>
                      <a:pt x="5" y="253"/>
                    </a:lnTo>
                    <a:lnTo>
                      <a:pt x="11" y="273"/>
                    </a:lnTo>
                    <a:lnTo>
                      <a:pt x="20" y="293"/>
                    </a:lnTo>
                    <a:lnTo>
                      <a:pt x="32" y="311"/>
                    </a:lnTo>
                    <a:lnTo>
                      <a:pt x="45" y="328"/>
                    </a:lnTo>
                    <a:lnTo>
                      <a:pt x="61" y="344"/>
                    </a:lnTo>
                    <a:lnTo>
                      <a:pt x="78" y="359"/>
                    </a:lnTo>
                    <a:lnTo>
                      <a:pt x="96" y="373"/>
                    </a:lnTo>
                    <a:lnTo>
                      <a:pt x="117" y="386"/>
                    </a:lnTo>
                    <a:lnTo>
                      <a:pt x="139" y="396"/>
                    </a:lnTo>
                    <a:lnTo>
                      <a:pt x="162" y="406"/>
                    </a:lnTo>
                    <a:lnTo>
                      <a:pt x="186" y="412"/>
                    </a:lnTo>
                    <a:lnTo>
                      <a:pt x="212" y="417"/>
                    </a:lnTo>
                    <a:lnTo>
                      <a:pt x="238" y="421"/>
                    </a:lnTo>
                    <a:lnTo>
                      <a:pt x="266" y="422"/>
                    </a:lnTo>
                    <a:close/>
                  </a:path>
                </a:pathLst>
              </a:custGeom>
              <a:solidFill>
                <a:srgbClr val="DDEAD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" name="Freeform 56"/>
              <p:cNvSpPr/>
              <p:nvPr/>
            </p:nvSpPr>
            <p:spPr bwMode="auto">
              <a:xfrm>
                <a:off x="6261108" y="4672020"/>
                <a:ext cx="206375" cy="163512"/>
              </a:xfrm>
              <a:custGeom>
                <a:avLst/>
                <a:gdLst/>
                <a:ahLst/>
                <a:cxnLst>
                  <a:cxn ang="0">
                    <a:pos x="288" y="413"/>
                  </a:cxn>
                  <a:cxn ang="0">
                    <a:pos x="339" y="405"/>
                  </a:cxn>
                  <a:cxn ang="0">
                    <a:pos x="385" y="389"/>
                  </a:cxn>
                  <a:cxn ang="0">
                    <a:pos x="426" y="367"/>
                  </a:cxn>
                  <a:cxn ang="0">
                    <a:pos x="462" y="339"/>
                  </a:cxn>
                  <a:cxn ang="0">
                    <a:pos x="491" y="306"/>
                  </a:cxn>
                  <a:cxn ang="0">
                    <a:pos x="510" y="269"/>
                  </a:cxn>
                  <a:cxn ang="0">
                    <a:pos x="521" y="228"/>
                  </a:cxn>
                  <a:cxn ang="0">
                    <a:pos x="521" y="187"/>
                  </a:cxn>
                  <a:cxn ang="0">
                    <a:pos x="510" y="147"/>
                  </a:cxn>
                  <a:cxn ang="0">
                    <a:pos x="491" y="109"/>
                  </a:cxn>
                  <a:cxn ang="0">
                    <a:pos x="462" y="76"/>
                  </a:cxn>
                  <a:cxn ang="0">
                    <a:pos x="426" y="47"/>
                  </a:cxn>
                  <a:cxn ang="0">
                    <a:pos x="385" y="26"/>
                  </a:cxn>
                  <a:cxn ang="0">
                    <a:pos x="339" y="9"/>
                  </a:cxn>
                  <a:cxn ang="0">
                    <a:pos x="288" y="1"/>
                  </a:cxn>
                  <a:cxn ang="0">
                    <a:pos x="235" y="1"/>
                  </a:cxn>
                  <a:cxn ang="0">
                    <a:pos x="184" y="9"/>
                  </a:cxn>
                  <a:cxn ang="0">
                    <a:pos x="137" y="26"/>
                  </a:cxn>
                  <a:cxn ang="0">
                    <a:pos x="96" y="47"/>
                  </a:cxn>
                  <a:cxn ang="0">
                    <a:pos x="60" y="76"/>
                  </a:cxn>
                  <a:cxn ang="0">
                    <a:pos x="31" y="109"/>
                  </a:cxn>
                  <a:cxn ang="0">
                    <a:pos x="12" y="147"/>
                  </a:cxn>
                  <a:cxn ang="0">
                    <a:pos x="1" y="187"/>
                  </a:cxn>
                  <a:cxn ang="0">
                    <a:pos x="1" y="228"/>
                  </a:cxn>
                  <a:cxn ang="0">
                    <a:pos x="12" y="269"/>
                  </a:cxn>
                  <a:cxn ang="0">
                    <a:pos x="31" y="306"/>
                  </a:cxn>
                  <a:cxn ang="0">
                    <a:pos x="60" y="339"/>
                  </a:cxn>
                  <a:cxn ang="0">
                    <a:pos x="96" y="367"/>
                  </a:cxn>
                  <a:cxn ang="0">
                    <a:pos x="137" y="389"/>
                  </a:cxn>
                  <a:cxn ang="0">
                    <a:pos x="184" y="405"/>
                  </a:cxn>
                  <a:cxn ang="0">
                    <a:pos x="235" y="413"/>
                  </a:cxn>
                </a:cxnLst>
                <a:rect l="0" t="0" r="r" b="b"/>
                <a:pathLst>
                  <a:path w="522" h="413">
                    <a:moveTo>
                      <a:pt x="262" y="414"/>
                    </a:moveTo>
                    <a:lnTo>
                      <a:pt x="288" y="413"/>
                    </a:lnTo>
                    <a:lnTo>
                      <a:pt x="313" y="409"/>
                    </a:lnTo>
                    <a:lnTo>
                      <a:pt x="339" y="405"/>
                    </a:lnTo>
                    <a:lnTo>
                      <a:pt x="363" y="398"/>
                    </a:lnTo>
                    <a:lnTo>
                      <a:pt x="385" y="389"/>
                    </a:lnTo>
                    <a:lnTo>
                      <a:pt x="407" y="378"/>
                    </a:lnTo>
                    <a:lnTo>
                      <a:pt x="426" y="367"/>
                    </a:lnTo>
                    <a:lnTo>
                      <a:pt x="446" y="354"/>
                    </a:lnTo>
                    <a:lnTo>
                      <a:pt x="462" y="339"/>
                    </a:lnTo>
                    <a:lnTo>
                      <a:pt x="477" y="323"/>
                    </a:lnTo>
                    <a:lnTo>
                      <a:pt x="491" y="306"/>
                    </a:lnTo>
                    <a:lnTo>
                      <a:pt x="501" y="288"/>
                    </a:lnTo>
                    <a:lnTo>
                      <a:pt x="510" y="269"/>
                    </a:lnTo>
                    <a:lnTo>
                      <a:pt x="516" y="249"/>
                    </a:lnTo>
                    <a:lnTo>
                      <a:pt x="521" y="228"/>
                    </a:lnTo>
                    <a:lnTo>
                      <a:pt x="522" y="208"/>
                    </a:lnTo>
                    <a:lnTo>
                      <a:pt x="521" y="187"/>
                    </a:lnTo>
                    <a:lnTo>
                      <a:pt x="516" y="166"/>
                    </a:lnTo>
                    <a:lnTo>
                      <a:pt x="510" y="147"/>
                    </a:lnTo>
                    <a:lnTo>
                      <a:pt x="501" y="127"/>
                    </a:lnTo>
                    <a:lnTo>
                      <a:pt x="491" y="109"/>
                    </a:lnTo>
                    <a:lnTo>
                      <a:pt x="477" y="92"/>
                    </a:lnTo>
                    <a:lnTo>
                      <a:pt x="462" y="76"/>
                    </a:lnTo>
                    <a:lnTo>
                      <a:pt x="446" y="61"/>
                    </a:lnTo>
                    <a:lnTo>
                      <a:pt x="426" y="47"/>
                    </a:lnTo>
                    <a:lnTo>
                      <a:pt x="407" y="36"/>
                    </a:lnTo>
                    <a:lnTo>
                      <a:pt x="385" y="26"/>
                    </a:lnTo>
                    <a:lnTo>
                      <a:pt x="363" y="16"/>
                    </a:lnTo>
                    <a:lnTo>
                      <a:pt x="339" y="9"/>
                    </a:lnTo>
                    <a:lnTo>
                      <a:pt x="313" y="5"/>
                    </a:lnTo>
                    <a:lnTo>
                      <a:pt x="288" y="1"/>
                    </a:lnTo>
                    <a:lnTo>
                      <a:pt x="262" y="0"/>
                    </a:lnTo>
                    <a:lnTo>
                      <a:pt x="235" y="1"/>
                    </a:lnTo>
                    <a:lnTo>
                      <a:pt x="209" y="5"/>
                    </a:lnTo>
                    <a:lnTo>
                      <a:pt x="184" y="9"/>
                    </a:lnTo>
                    <a:lnTo>
                      <a:pt x="160" y="16"/>
                    </a:lnTo>
                    <a:lnTo>
                      <a:pt x="137" y="26"/>
                    </a:lnTo>
                    <a:lnTo>
                      <a:pt x="115" y="36"/>
                    </a:lnTo>
                    <a:lnTo>
                      <a:pt x="96" y="47"/>
                    </a:lnTo>
                    <a:lnTo>
                      <a:pt x="77" y="61"/>
                    </a:lnTo>
                    <a:lnTo>
                      <a:pt x="60" y="76"/>
                    </a:lnTo>
                    <a:lnTo>
                      <a:pt x="45" y="92"/>
                    </a:lnTo>
                    <a:lnTo>
                      <a:pt x="31" y="109"/>
                    </a:lnTo>
                    <a:lnTo>
                      <a:pt x="21" y="127"/>
                    </a:lnTo>
                    <a:lnTo>
                      <a:pt x="12" y="147"/>
                    </a:lnTo>
                    <a:lnTo>
                      <a:pt x="6" y="166"/>
                    </a:lnTo>
                    <a:lnTo>
                      <a:pt x="1" y="187"/>
                    </a:lnTo>
                    <a:lnTo>
                      <a:pt x="0" y="208"/>
                    </a:lnTo>
                    <a:lnTo>
                      <a:pt x="1" y="228"/>
                    </a:lnTo>
                    <a:lnTo>
                      <a:pt x="6" y="249"/>
                    </a:lnTo>
                    <a:lnTo>
                      <a:pt x="12" y="269"/>
                    </a:lnTo>
                    <a:lnTo>
                      <a:pt x="21" y="288"/>
                    </a:lnTo>
                    <a:lnTo>
                      <a:pt x="31" y="306"/>
                    </a:lnTo>
                    <a:lnTo>
                      <a:pt x="45" y="323"/>
                    </a:lnTo>
                    <a:lnTo>
                      <a:pt x="60" y="339"/>
                    </a:lnTo>
                    <a:lnTo>
                      <a:pt x="77" y="354"/>
                    </a:lnTo>
                    <a:lnTo>
                      <a:pt x="96" y="367"/>
                    </a:lnTo>
                    <a:lnTo>
                      <a:pt x="115" y="378"/>
                    </a:lnTo>
                    <a:lnTo>
                      <a:pt x="137" y="389"/>
                    </a:lnTo>
                    <a:lnTo>
                      <a:pt x="160" y="398"/>
                    </a:lnTo>
                    <a:lnTo>
                      <a:pt x="184" y="405"/>
                    </a:lnTo>
                    <a:lnTo>
                      <a:pt x="209" y="409"/>
                    </a:lnTo>
                    <a:lnTo>
                      <a:pt x="235" y="413"/>
                    </a:lnTo>
                    <a:lnTo>
                      <a:pt x="262" y="414"/>
                    </a:lnTo>
                    <a:close/>
                  </a:path>
                </a:pathLst>
              </a:custGeom>
              <a:solidFill>
                <a:srgbClr val="E2EDE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" name="Freeform 57"/>
              <p:cNvSpPr/>
              <p:nvPr/>
            </p:nvSpPr>
            <p:spPr bwMode="auto">
              <a:xfrm>
                <a:off x="6262695" y="4673607"/>
                <a:ext cx="203200" cy="160337"/>
              </a:xfrm>
              <a:custGeom>
                <a:avLst/>
                <a:gdLst/>
                <a:ahLst/>
                <a:cxnLst>
                  <a:cxn ang="0">
                    <a:pos x="282" y="404"/>
                  </a:cxn>
                  <a:cxn ang="0">
                    <a:pos x="332" y="396"/>
                  </a:cxn>
                  <a:cxn ang="0">
                    <a:pos x="377" y="381"/>
                  </a:cxn>
                  <a:cxn ang="0">
                    <a:pos x="418" y="360"/>
                  </a:cxn>
                  <a:cxn ang="0">
                    <a:pos x="452" y="332"/>
                  </a:cxn>
                  <a:cxn ang="0">
                    <a:pos x="479" y="300"/>
                  </a:cxn>
                  <a:cxn ang="0">
                    <a:pos x="499" y="263"/>
                  </a:cxn>
                  <a:cxn ang="0">
                    <a:pos x="509" y="223"/>
                  </a:cxn>
                  <a:cxn ang="0">
                    <a:pos x="509" y="182"/>
                  </a:cxn>
                  <a:cxn ang="0">
                    <a:pos x="499" y="143"/>
                  </a:cxn>
                  <a:cxn ang="0">
                    <a:pos x="479" y="106"/>
                  </a:cxn>
                  <a:cxn ang="0">
                    <a:pos x="452" y="74"/>
                  </a:cxn>
                  <a:cxn ang="0">
                    <a:pos x="418" y="46"/>
                  </a:cxn>
                  <a:cxn ang="0">
                    <a:pos x="377" y="24"/>
                  </a:cxn>
                  <a:cxn ang="0">
                    <a:pos x="332" y="9"/>
                  </a:cxn>
                  <a:cxn ang="0">
                    <a:pos x="282" y="1"/>
                  </a:cxn>
                  <a:cxn ang="0">
                    <a:pos x="229" y="1"/>
                  </a:cxn>
                  <a:cxn ang="0">
                    <a:pos x="180" y="9"/>
                  </a:cxn>
                  <a:cxn ang="0">
                    <a:pos x="134" y="24"/>
                  </a:cxn>
                  <a:cxn ang="0">
                    <a:pos x="93" y="46"/>
                  </a:cxn>
                  <a:cxn ang="0">
                    <a:pos x="59" y="74"/>
                  </a:cxn>
                  <a:cxn ang="0">
                    <a:pos x="31" y="106"/>
                  </a:cxn>
                  <a:cxn ang="0">
                    <a:pos x="12" y="143"/>
                  </a:cxn>
                  <a:cxn ang="0">
                    <a:pos x="1" y="182"/>
                  </a:cxn>
                  <a:cxn ang="0">
                    <a:pos x="1" y="223"/>
                  </a:cxn>
                  <a:cxn ang="0">
                    <a:pos x="12" y="263"/>
                  </a:cxn>
                  <a:cxn ang="0">
                    <a:pos x="31" y="300"/>
                  </a:cxn>
                  <a:cxn ang="0">
                    <a:pos x="59" y="332"/>
                  </a:cxn>
                  <a:cxn ang="0">
                    <a:pos x="93" y="360"/>
                  </a:cxn>
                  <a:cxn ang="0">
                    <a:pos x="134" y="381"/>
                  </a:cxn>
                  <a:cxn ang="0">
                    <a:pos x="180" y="396"/>
                  </a:cxn>
                  <a:cxn ang="0">
                    <a:pos x="229" y="404"/>
                  </a:cxn>
                </a:cxnLst>
                <a:rect l="0" t="0" r="r" b="b"/>
                <a:pathLst>
                  <a:path w="510" h="406">
                    <a:moveTo>
                      <a:pt x="256" y="406"/>
                    </a:moveTo>
                    <a:lnTo>
                      <a:pt x="282" y="404"/>
                    </a:lnTo>
                    <a:lnTo>
                      <a:pt x="307" y="401"/>
                    </a:lnTo>
                    <a:lnTo>
                      <a:pt x="332" y="396"/>
                    </a:lnTo>
                    <a:lnTo>
                      <a:pt x="355" y="389"/>
                    </a:lnTo>
                    <a:lnTo>
                      <a:pt x="377" y="381"/>
                    </a:lnTo>
                    <a:lnTo>
                      <a:pt x="398" y="371"/>
                    </a:lnTo>
                    <a:lnTo>
                      <a:pt x="418" y="360"/>
                    </a:lnTo>
                    <a:lnTo>
                      <a:pt x="435" y="346"/>
                    </a:lnTo>
                    <a:lnTo>
                      <a:pt x="452" y="332"/>
                    </a:lnTo>
                    <a:lnTo>
                      <a:pt x="466" y="316"/>
                    </a:lnTo>
                    <a:lnTo>
                      <a:pt x="479" y="300"/>
                    </a:lnTo>
                    <a:lnTo>
                      <a:pt x="490" y="281"/>
                    </a:lnTo>
                    <a:lnTo>
                      <a:pt x="499" y="263"/>
                    </a:lnTo>
                    <a:lnTo>
                      <a:pt x="505" y="243"/>
                    </a:lnTo>
                    <a:lnTo>
                      <a:pt x="509" y="223"/>
                    </a:lnTo>
                    <a:lnTo>
                      <a:pt x="510" y="203"/>
                    </a:lnTo>
                    <a:lnTo>
                      <a:pt x="509" y="182"/>
                    </a:lnTo>
                    <a:lnTo>
                      <a:pt x="505" y="162"/>
                    </a:lnTo>
                    <a:lnTo>
                      <a:pt x="499" y="143"/>
                    </a:lnTo>
                    <a:lnTo>
                      <a:pt x="490" y="124"/>
                    </a:lnTo>
                    <a:lnTo>
                      <a:pt x="479" y="106"/>
                    </a:lnTo>
                    <a:lnTo>
                      <a:pt x="466" y="90"/>
                    </a:lnTo>
                    <a:lnTo>
                      <a:pt x="452" y="74"/>
                    </a:lnTo>
                    <a:lnTo>
                      <a:pt x="435" y="60"/>
                    </a:lnTo>
                    <a:lnTo>
                      <a:pt x="418" y="46"/>
                    </a:lnTo>
                    <a:lnTo>
                      <a:pt x="398" y="34"/>
                    </a:lnTo>
                    <a:lnTo>
                      <a:pt x="377" y="24"/>
                    </a:lnTo>
                    <a:lnTo>
                      <a:pt x="355" y="16"/>
                    </a:lnTo>
                    <a:lnTo>
                      <a:pt x="332" y="9"/>
                    </a:lnTo>
                    <a:lnTo>
                      <a:pt x="307" y="4"/>
                    </a:lnTo>
                    <a:lnTo>
                      <a:pt x="282" y="1"/>
                    </a:lnTo>
                    <a:lnTo>
                      <a:pt x="256" y="0"/>
                    </a:lnTo>
                    <a:lnTo>
                      <a:pt x="229" y="1"/>
                    </a:lnTo>
                    <a:lnTo>
                      <a:pt x="204" y="4"/>
                    </a:lnTo>
                    <a:lnTo>
                      <a:pt x="180" y="9"/>
                    </a:lnTo>
                    <a:lnTo>
                      <a:pt x="155" y="16"/>
                    </a:lnTo>
                    <a:lnTo>
                      <a:pt x="134" y="24"/>
                    </a:lnTo>
                    <a:lnTo>
                      <a:pt x="113" y="34"/>
                    </a:lnTo>
                    <a:lnTo>
                      <a:pt x="93" y="46"/>
                    </a:lnTo>
                    <a:lnTo>
                      <a:pt x="75" y="60"/>
                    </a:lnTo>
                    <a:lnTo>
                      <a:pt x="59" y="74"/>
                    </a:lnTo>
                    <a:lnTo>
                      <a:pt x="44" y="90"/>
                    </a:lnTo>
                    <a:lnTo>
                      <a:pt x="31" y="106"/>
                    </a:lnTo>
                    <a:lnTo>
                      <a:pt x="20" y="124"/>
                    </a:lnTo>
                    <a:lnTo>
                      <a:pt x="12" y="143"/>
                    </a:lnTo>
                    <a:lnTo>
                      <a:pt x="5" y="162"/>
                    </a:lnTo>
                    <a:lnTo>
                      <a:pt x="1" y="182"/>
                    </a:lnTo>
                    <a:lnTo>
                      <a:pt x="0" y="203"/>
                    </a:lnTo>
                    <a:lnTo>
                      <a:pt x="1" y="223"/>
                    </a:lnTo>
                    <a:lnTo>
                      <a:pt x="5" y="243"/>
                    </a:lnTo>
                    <a:lnTo>
                      <a:pt x="12" y="263"/>
                    </a:lnTo>
                    <a:lnTo>
                      <a:pt x="20" y="281"/>
                    </a:lnTo>
                    <a:lnTo>
                      <a:pt x="31" y="300"/>
                    </a:lnTo>
                    <a:lnTo>
                      <a:pt x="44" y="316"/>
                    </a:lnTo>
                    <a:lnTo>
                      <a:pt x="59" y="332"/>
                    </a:lnTo>
                    <a:lnTo>
                      <a:pt x="75" y="346"/>
                    </a:lnTo>
                    <a:lnTo>
                      <a:pt x="93" y="360"/>
                    </a:lnTo>
                    <a:lnTo>
                      <a:pt x="113" y="371"/>
                    </a:lnTo>
                    <a:lnTo>
                      <a:pt x="134" y="381"/>
                    </a:lnTo>
                    <a:lnTo>
                      <a:pt x="155" y="389"/>
                    </a:lnTo>
                    <a:lnTo>
                      <a:pt x="180" y="396"/>
                    </a:lnTo>
                    <a:lnTo>
                      <a:pt x="204" y="401"/>
                    </a:lnTo>
                    <a:lnTo>
                      <a:pt x="229" y="404"/>
                    </a:lnTo>
                    <a:lnTo>
                      <a:pt x="256" y="406"/>
                    </a:lnTo>
                    <a:close/>
                  </a:path>
                </a:pathLst>
              </a:custGeom>
              <a:solidFill>
                <a:srgbClr val="EAF2E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" name="Freeform 58"/>
              <p:cNvSpPr/>
              <p:nvPr/>
            </p:nvSpPr>
            <p:spPr bwMode="auto">
              <a:xfrm>
                <a:off x="6264283" y="4675195"/>
                <a:ext cx="200025" cy="157162"/>
              </a:xfrm>
              <a:custGeom>
                <a:avLst/>
                <a:gdLst/>
                <a:ahLst/>
                <a:cxnLst>
                  <a:cxn ang="0">
                    <a:pos x="276" y="397"/>
                  </a:cxn>
                  <a:cxn ang="0">
                    <a:pos x="324" y="389"/>
                  </a:cxn>
                  <a:cxn ang="0">
                    <a:pos x="369" y="374"/>
                  </a:cxn>
                  <a:cxn ang="0">
                    <a:pos x="410" y="353"/>
                  </a:cxn>
                  <a:cxn ang="0">
                    <a:pos x="443" y="325"/>
                  </a:cxn>
                  <a:cxn ang="0">
                    <a:pos x="471" y="294"/>
                  </a:cxn>
                  <a:cxn ang="0">
                    <a:pos x="489" y="259"/>
                  </a:cxn>
                  <a:cxn ang="0">
                    <a:pos x="499" y="220"/>
                  </a:cxn>
                  <a:cxn ang="0">
                    <a:pos x="499" y="179"/>
                  </a:cxn>
                  <a:cxn ang="0">
                    <a:pos x="489" y="141"/>
                  </a:cxn>
                  <a:cxn ang="0">
                    <a:pos x="471" y="105"/>
                  </a:cxn>
                  <a:cxn ang="0">
                    <a:pos x="443" y="73"/>
                  </a:cxn>
                  <a:cxn ang="0">
                    <a:pos x="410" y="46"/>
                  </a:cxn>
                  <a:cxn ang="0">
                    <a:pos x="369" y="24"/>
                  </a:cxn>
                  <a:cxn ang="0">
                    <a:pos x="324" y="9"/>
                  </a:cxn>
                  <a:cxn ang="0">
                    <a:pos x="276" y="1"/>
                  </a:cxn>
                  <a:cxn ang="0">
                    <a:pos x="225" y="1"/>
                  </a:cxn>
                  <a:cxn ang="0">
                    <a:pos x="176" y="9"/>
                  </a:cxn>
                  <a:cxn ang="0">
                    <a:pos x="131" y="24"/>
                  </a:cxn>
                  <a:cxn ang="0">
                    <a:pos x="91" y="46"/>
                  </a:cxn>
                  <a:cxn ang="0">
                    <a:pos x="57" y="73"/>
                  </a:cxn>
                  <a:cxn ang="0">
                    <a:pos x="30" y="105"/>
                  </a:cxn>
                  <a:cxn ang="0">
                    <a:pos x="11" y="141"/>
                  </a:cxn>
                  <a:cxn ang="0">
                    <a:pos x="1" y="179"/>
                  </a:cxn>
                  <a:cxn ang="0">
                    <a:pos x="1" y="220"/>
                  </a:cxn>
                  <a:cxn ang="0">
                    <a:pos x="11" y="259"/>
                  </a:cxn>
                  <a:cxn ang="0">
                    <a:pos x="30" y="294"/>
                  </a:cxn>
                  <a:cxn ang="0">
                    <a:pos x="57" y="325"/>
                  </a:cxn>
                  <a:cxn ang="0">
                    <a:pos x="91" y="353"/>
                  </a:cxn>
                  <a:cxn ang="0">
                    <a:pos x="131" y="374"/>
                  </a:cxn>
                  <a:cxn ang="0">
                    <a:pos x="176" y="389"/>
                  </a:cxn>
                  <a:cxn ang="0">
                    <a:pos x="225" y="397"/>
                  </a:cxn>
                </a:cxnLst>
                <a:rect l="0" t="0" r="r" b="b"/>
                <a:pathLst>
                  <a:path w="500" h="398">
                    <a:moveTo>
                      <a:pt x="251" y="398"/>
                    </a:moveTo>
                    <a:lnTo>
                      <a:pt x="276" y="397"/>
                    </a:lnTo>
                    <a:lnTo>
                      <a:pt x="300" y="395"/>
                    </a:lnTo>
                    <a:lnTo>
                      <a:pt x="324" y="389"/>
                    </a:lnTo>
                    <a:lnTo>
                      <a:pt x="347" y="382"/>
                    </a:lnTo>
                    <a:lnTo>
                      <a:pt x="369" y="374"/>
                    </a:lnTo>
                    <a:lnTo>
                      <a:pt x="390" y="365"/>
                    </a:lnTo>
                    <a:lnTo>
                      <a:pt x="410" y="353"/>
                    </a:lnTo>
                    <a:lnTo>
                      <a:pt x="427" y="340"/>
                    </a:lnTo>
                    <a:lnTo>
                      <a:pt x="443" y="325"/>
                    </a:lnTo>
                    <a:lnTo>
                      <a:pt x="458" y="310"/>
                    </a:lnTo>
                    <a:lnTo>
                      <a:pt x="471" y="294"/>
                    </a:lnTo>
                    <a:lnTo>
                      <a:pt x="481" y="277"/>
                    </a:lnTo>
                    <a:lnTo>
                      <a:pt x="489" y="259"/>
                    </a:lnTo>
                    <a:lnTo>
                      <a:pt x="496" y="240"/>
                    </a:lnTo>
                    <a:lnTo>
                      <a:pt x="499" y="220"/>
                    </a:lnTo>
                    <a:lnTo>
                      <a:pt x="500" y="200"/>
                    </a:lnTo>
                    <a:lnTo>
                      <a:pt x="499" y="179"/>
                    </a:lnTo>
                    <a:lnTo>
                      <a:pt x="496" y="159"/>
                    </a:lnTo>
                    <a:lnTo>
                      <a:pt x="489" y="141"/>
                    </a:lnTo>
                    <a:lnTo>
                      <a:pt x="481" y="122"/>
                    </a:lnTo>
                    <a:lnTo>
                      <a:pt x="471" y="105"/>
                    </a:lnTo>
                    <a:lnTo>
                      <a:pt x="458" y="89"/>
                    </a:lnTo>
                    <a:lnTo>
                      <a:pt x="443" y="73"/>
                    </a:lnTo>
                    <a:lnTo>
                      <a:pt x="427" y="59"/>
                    </a:lnTo>
                    <a:lnTo>
                      <a:pt x="410" y="46"/>
                    </a:lnTo>
                    <a:lnTo>
                      <a:pt x="390" y="35"/>
                    </a:lnTo>
                    <a:lnTo>
                      <a:pt x="369" y="24"/>
                    </a:lnTo>
                    <a:lnTo>
                      <a:pt x="347" y="16"/>
                    </a:lnTo>
                    <a:lnTo>
                      <a:pt x="324" y="9"/>
                    </a:lnTo>
                    <a:lnTo>
                      <a:pt x="300" y="5"/>
                    </a:lnTo>
                    <a:lnTo>
                      <a:pt x="276" y="1"/>
                    </a:lnTo>
                    <a:lnTo>
                      <a:pt x="251" y="0"/>
                    </a:lnTo>
                    <a:lnTo>
                      <a:pt x="225" y="1"/>
                    </a:lnTo>
                    <a:lnTo>
                      <a:pt x="200" y="5"/>
                    </a:lnTo>
                    <a:lnTo>
                      <a:pt x="176" y="9"/>
                    </a:lnTo>
                    <a:lnTo>
                      <a:pt x="153" y="16"/>
                    </a:lnTo>
                    <a:lnTo>
                      <a:pt x="131" y="24"/>
                    </a:lnTo>
                    <a:lnTo>
                      <a:pt x="110" y="35"/>
                    </a:lnTo>
                    <a:lnTo>
                      <a:pt x="91" y="46"/>
                    </a:lnTo>
                    <a:lnTo>
                      <a:pt x="73" y="59"/>
                    </a:lnTo>
                    <a:lnTo>
                      <a:pt x="57" y="73"/>
                    </a:lnTo>
                    <a:lnTo>
                      <a:pt x="42" y="89"/>
                    </a:lnTo>
                    <a:lnTo>
                      <a:pt x="30" y="105"/>
                    </a:lnTo>
                    <a:lnTo>
                      <a:pt x="19" y="122"/>
                    </a:lnTo>
                    <a:lnTo>
                      <a:pt x="11" y="141"/>
                    </a:lnTo>
                    <a:lnTo>
                      <a:pt x="4" y="159"/>
                    </a:lnTo>
                    <a:lnTo>
                      <a:pt x="1" y="179"/>
                    </a:lnTo>
                    <a:lnTo>
                      <a:pt x="0" y="200"/>
                    </a:lnTo>
                    <a:lnTo>
                      <a:pt x="1" y="220"/>
                    </a:lnTo>
                    <a:lnTo>
                      <a:pt x="4" y="240"/>
                    </a:lnTo>
                    <a:lnTo>
                      <a:pt x="11" y="259"/>
                    </a:lnTo>
                    <a:lnTo>
                      <a:pt x="19" y="277"/>
                    </a:lnTo>
                    <a:lnTo>
                      <a:pt x="30" y="294"/>
                    </a:lnTo>
                    <a:lnTo>
                      <a:pt x="42" y="310"/>
                    </a:lnTo>
                    <a:lnTo>
                      <a:pt x="57" y="325"/>
                    </a:lnTo>
                    <a:lnTo>
                      <a:pt x="73" y="340"/>
                    </a:lnTo>
                    <a:lnTo>
                      <a:pt x="91" y="353"/>
                    </a:lnTo>
                    <a:lnTo>
                      <a:pt x="110" y="365"/>
                    </a:lnTo>
                    <a:lnTo>
                      <a:pt x="131" y="374"/>
                    </a:lnTo>
                    <a:lnTo>
                      <a:pt x="153" y="382"/>
                    </a:lnTo>
                    <a:lnTo>
                      <a:pt x="176" y="389"/>
                    </a:lnTo>
                    <a:lnTo>
                      <a:pt x="200" y="395"/>
                    </a:lnTo>
                    <a:lnTo>
                      <a:pt x="225" y="397"/>
                    </a:lnTo>
                    <a:lnTo>
                      <a:pt x="251" y="398"/>
                    </a:lnTo>
                    <a:close/>
                  </a:path>
                </a:pathLst>
              </a:custGeom>
              <a:solidFill>
                <a:srgbClr val="EFF7E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" name="Freeform 59"/>
              <p:cNvSpPr/>
              <p:nvPr/>
            </p:nvSpPr>
            <p:spPr bwMode="auto">
              <a:xfrm>
                <a:off x="6267458" y="4676782"/>
                <a:ext cx="193675" cy="153987"/>
              </a:xfrm>
              <a:custGeom>
                <a:avLst/>
                <a:gdLst/>
                <a:ahLst/>
                <a:cxnLst>
                  <a:cxn ang="0">
                    <a:pos x="272" y="388"/>
                  </a:cxn>
                  <a:cxn ang="0">
                    <a:pos x="319" y="380"/>
                  </a:cxn>
                  <a:cxn ang="0">
                    <a:pos x="363" y="367"/>
                  </a:cxn>
                  <a:cxn ang="0">
                    <a:pos x="402" y="345"/>
                  </a:cxn>
                  <a:cxn ang="0">
                    <a:pos x="435" y="318"/>
                  </a:cxn>
                  <a:cxn ang="0">
                    <a:pos x="461" y="287"/>
                  </a:cxn>
                  <a:cxn ang="0">
                    <a:pos x="479" y="252"/>
                  </a:cxn>
                  <a:cxn ang="0">
                    <a:pos x="490" y="214"/>
                  </a:cxn>
                  <a:cxn ang="0">
                    <a:pos x="490" y="175"/>
                  </a:cxn>
                  <a:cxn ang="0">
                    <a:pos x="479" y="136"/>
                  </a:cxn>
                  <a:cxn ang="0">
                    <a:pos x="461" y="101"/>
                  </a:cxn>
                  <a:cxn ang="0">
                    <a:pos x="435" y="70"/>
                  </a:cxn>
                  <a:cxn ang="0">
                    <a:pos x="402" y="44"/>
                  </a:cxn>
                  <a:cxn ang="0">
                    <a:pos x="363" y="23"/>
                  </a:cxn>
                  <a:cxn ang="0">
                    <a:pos x="319" y="9"/>
                  </a:cxn>
                  <a:cxn ang="0">
                    <a:pos x="272" y="1"/>
                  </a:cxn>
                  <a:cxn ang="0">
                    <a:pos x="221" y="1"/>
                  </a:cxn>
                  <a:cxn ang="0">
                    <a:pos x="173" y="9"/>
                  </a:cxn>
                  <a:cxn ang="0">
                    <a:pos x="129" y="23"/>
                  </a:cxn>
                  <a:cxn ang="0">
                    <a:pos x="90" y="44"/>
                  </a:cxn>
                  <a:cxn ang="0">
                    <a:pos x="57" y="70"/>
                  </a:cxn>
                  <a:cxn ang="0">
                    <a:pos x="30" y="101"/>
                  </a:cxn>
                  <a:cxn ang="0">
                    <a:pos x="12" y="136"/>
                  </a:cxn>
                  <a:cxn ang="0">
                    <a:pos x="1" y="175"/>
                  </a:cxn>
                  <a:cxn ang="0">
                    <a:pos x="1" y="214"/>
                  </a:cxn>
                  <a:cxn ang="0">
                    <a:pos x="12" y="252"/>
                  </a:cxn>
                  <a:cxn ang="0">
                    <a:pos x="30" y="287"/>
                  </a:cxn>
                  <a:cxn ang="0">
                    <a:pos x="57" y="318"/>
                  </a:cxn>
                  <a:cxn ang="0">
                    <a:pos x="90" y="345"/>
                  </a:cxn>
                  <a:cxn ang="0">
                    <a:pos x="129" y="367"/>
                  </a:cxn>
                  <a:cxn ang="0">
                    <a:pos x="173" y="380"/>
                  </a:cxn>
                  <a:cxn ang="0">
                    <a:pos x="221" y="388"/>
                  </a:cxn>
                </a:cxnLst>
                <a:rect l="0" t="0" r="r" b="b"/>
                <a:pathLst>
                  <a:path w="491" h="390">
                    <a:moveTo>
                      <a:pt x="247" y="390"/>
                    </a:moveTo>
                    <a:lnTo>
                      <a:pt x="272" y="388"/>
                    </a:lnTo>
                    <a:lnTo>
                      <a:pt x="296" y="386"/>
                    </a:lnTo>
                    <a:lnTo>
                      <a:pt x="319" y="380"/>
                    </a:lnTo>
                    <a:lnTo>
                      <a:pt x="341" y="375"/>
                    </a:lnTo>
                    <a:lnTo>
                      <a:pt x="363" y="367"/>
                    </a:lnTo>
                    <a:lnTo>
                      <a:pt x="382" y="356"/>
                    </a:lnTo>
                    <a:lnTo>
                      <a:pt x="402" y="345"/>
                    </a:lnTo>
                    <a:lnTo>
                      <a:pt x="419" y="332"/>
                    </a:lnTo>
                    <a:lnTo>
                      <a:pt x="435" y="318"/>
                    </a:lnTo>
                    <a:lnTo>
                      <a:pt x="449" y="303"/>
                    </a:lnTo>
                    <a:lnTo>
                      <a:pt x="461" y="287"/>
                    </a:lnTo>
                    <a:lnTo>
                      <a:pt x="471" y="271"/>
                    </a:lnTo>
                    <a:lnTo>
                      <a:pt x="479" y="252"/>
                    </a:lnTo>
                    <a:lnTo>
                      <a:pt x="486" y="234"/>
                    </a:lnTo>
                    <a:lnTo>
                      <a:pt x="490" y="214"/>
                    </a:lnTo>
                    <a:lnTo>
                      <a:pt x="491" y="195"/>
                    </a:lnTo>
                    <a:lnTo>
                      <a:pt x="490" y="175"/>
                    </a:lnTo>
                    <a:lnTo>
                      <a:pt x="486" y="156"/>
                    </a:lnTo>
                    <a:lnTo>
                      <a:pt x="479" y="136"/>
                    </a:lnTo>
                    <a:lnTo>
                      <a:pt x="471" y="119"/>
                    </a:lnTo>
                    <a:lnTo>
                      <a:pt x="461" y="101"/>
                    </a:lnTo>
                    <a:lnTo>
                      <a:pt x="449" y="85"/>
                    </a:lnTo>
                    <a:lnTo>
                      <a:pt x="435" y="70"/>
                    </a:lnTo>
                    <a:lnTo>
                      <a:pt x="419" y="56"/>
                    </a:lnTo>
                    <a:lnTo>
                      <a:pt x="402" y="44"/>
                    </a:lnTo>
                    <a:lnTo>
                      <a:pt x="382" y="33"/>
                    </a:lnTo>
                    <a:lnTo>
                      <a:pt x="363" y="23"/>
                    </a:lnTo>
                    <a:lnTo>
                      <a:pt x="341" y="15"/>
                    </a:lnTo>
                    <a:lnTo>
                      <a:pt x="319" y="9"/>
                    </a:lnTo>
                    <a:lnTo>
                      <a:pt x="296" y="3"/>
                    </a:lnTo>
                    <a:lnTo>
                      <a:pt x="272" y="1"/>
                    </a:lnTo>
                    <a:lnTo>
                      <a:pt x="247" y="0"/>
                    </a:lnTo>
                    <a:lnTo>
                      <a:pt x="221" y="1"/>
                    </a:lnTo>
                    <a:lnTo>
                      <a:pt x="197" y="3"/>
                    </a:lnTo>
                    <a:lnTo>
                      <a:pt x="173" y="9"/>
                    </a:lnTo>
                    <a:lnTo>
                      <a:pt x="151" y="15"/>
                    </a:lnTo>
                    <a:lnTo>
                      <a:pt x="129" y="23"/>
                    </a:lnTo>
                    <a:lnTo>
                      <a:pt x="108" y="33"/>
                    </a:lnTo>
                    <a:lnTo>
                      <a:pt x="90" y="44"/>
                    </a:lnTo>
                    <a:lnTo>
                      <a:pt x="73" y="56"/>
                    </a:lnTo>
                    <a:lnTo>
                      <a:pt x="57" y="70"/>
                    </a:lnTo>
                    <a:lnTo>
                      <a:pt x="43" y="85"/>
                    </a:lnTo>
                    <a:lnTo>
                      <a:pt x="30" y="101"/>
                    </a:lnTo>
                    <a:lnTo>
                      <a:pt x="20" y="119"/>
                    </a:lnTo>
                    <a:lnTo>
                      <a:pt x="12" y="136"/>
                    </a:lnTo>
                    <a:lnTo>
                      <a:pt x="5" y="156"/>
                    </a:lnTo>
                    <a:lnTo>
                      <a:pt x="1" y="175"/>
                    </a:lnTo>
                    <a:lnTo>
                      <a:pt x="0" y="195"/>
                    </a:lnTo>
                    <a:lnTo>
                      <a:pt x="1" y="214"/>
                    </a:lnTo>
                    <a:lnTo>
                      <a:pt x="5" y="234"/>
                    </a:lnTo>
                    <a:lnTo>
                      <a:pt x="12" y="252"/>
                    </a:lnTo>
                    <a:lnTo>
                      <a:pt x="20" y="271"/>
                    </a:lnTo>
                    <a:lnTo>
                      <a:pt x="30" y="287"/>
                    </a:lnTo>
                    <a:lnTo>
                      <a:pt x="43" y="303"/>
                    </a:lnTo>
                    <a:lnTo>
                      <a:pt x="57" y="318"/>
                    </a:lnTo>
                    <a:lnTo>
                      <a:pt x="73" y="332"/>
                    </a:lnTo>
                    <a:lnTo>
                      <a:pt x="90" y="345"/>
                    </a:lnTo>
                    <a:lnTo>
                      <a:pt x="108" y="356"/>
                    </a:lnTo>
                    <a:lnTo>
                      <a:pt x="129" y="367"/>
                    </a:lnTo>
                    <a:lnTo>
                      <a:pt x="151" y="375"/>
                    </a:lnTo>
                    <a:lnTo>
                      <a:pt x="173" y="380"/>
                    </a:lnTo>
                    <a:lnTo>
                      <a:pt x="197" y="386"/>
                    </a:lnTo>
                    <a:lnTo>
                      <a:pt x="221" y="388"/>
                    </a:lnTo>
                    <a:lnTo>
                      <a:pt x="247" y="390"/>
                    </a:lnTo>
                    <a:close/>
                  </a:path>
                </a:pathLst>
              </a:custGeom>
              <a:solidFill>
                <a:srgbClr val="F9FCF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" name="Freeform 60"/>
              <p:cNvSpPr/>
              <p:nvPr/>
            </p:nvSpPr>
            <p:spPr bwMode="auto">
              <a:xfrm>
                <a:off x="6269045" y="4678370"/>
                <a:ext cx="190500" cy="150812"/>
              </a:xfrm>
              <a:custGeom>
                <a:avLst/>
                <a:gdLst/>
                <a:ahLst/>
                <a:cxnLst>
                  <a:cxn ang="0">
                    <a:pos x="265" y="381"/>
                  </a:cxn>
                  <a:cxn ang="0">
                    <a:pos x="312" y="374"/>
                  </a:cxn>
                  <a:cxn ang="0">
                    <a:pos x="355" y="359"/>
                  </a:cxn>
                  <a:cxn ang="0">
                    <a:pos x="393" y="338"/>
                  </a:cxn>
                  <a:cxn ang="0">
                    <a:pos x="425" y="313"/>
                  </a:cxn>
                  <a:cxn ang="0">
                    <a:pos x="451" y="283"/>
                  </a:cxn>
                  <a:cxn ang="0">
                    <a:pos x="470" y="248"/>
                  </a:cxn>
                  <a:cxn ang="0">
                    <a:pos x="479" y="211"/>
                  </a:cxn>
                  <a:cxn ang="0">
                    <a:pos x="479" y="172"/>
                  </a:cxn>
                  <a:cxn ang="0">
                    <a:pos x="470" y="135"/>
                  </a:cxn>
                  <a:cxn ang="0">
                    <a:pos x="451" y="101"/>
                  </a:cxn>
                  <a:cxn ang="0">
                    <a:pos x="425" y="70"/>
                  </a:cxn>
                  <a:cxn ang="0">
                    <a:pos x="393" y="44"/>
                  </a:cxn>
                  <a:cxn ang="0">
                    <a:pos x="355" y="23"/>
                  </a:cxn>
                  <a:cxn ang="0">
                    <a:pos x="312" y="8"/>
                  </a:cxn>
                  <a:cxn ang="0">
                    <a:pos x="265" y="1"/>
                  </a:cxn>
                  <a:cxn ang="0">
                    <a:pos x="216" y="1"/>
                  </a:cxn>
                  <a:cxn ang="0">
                    <a:pos x="169" y="8"/>
                  </a:cxn>
                  <a:cxn ang="0">
                    <a:pos x="125" y="23"/>
                  </a:cxn>
                  <a:cxn ang="0">
                    <a:pos x="87" y="44"/>
                  </a:cxn>
                  <a:cxn ang="0">
                    <a:pos x="55" y="70"/>
                  </a:cxn>
                  <a:cxn ang="0">
                    <a:pos x="29" y="101"/>
                  </a:cxn>
                  <a:cxn ang="0">
                    <a:pos x="10" y="135"/>
                  </a:cxn>
                  <a:cxn ang="0">
                    <a:pos x="1" y="172"/>
                  </a:cxn>
                  <a:cxn ang="0">
                    <a:pos x="1" y="211"/>
                  </a:cxn>
                  <a:cxn ang="0">
                    <a:pos x="10" y="248"/>
                  </a:cxn>
                  <a:cxn ang="0">
                    <a:pos x="29" y="283"/>
                  </a:cxn>
                  <a:cxn ang="0">
                    <a:pos x="55" y="313"/>
                  </a:cxn>
                  <a:cxn ang="0">
                    <a:pos x="87" y="338"/>
                  </a:cxn>
                  <a:cxn ang="0">
                    <a:pos x="125" y="359"/>
                  </a:cxn>
                  <a:cxn ang="0">
                    <a:pos x="169" y="374"/>
                  </a:cxn>
                  <a:cxn ang="0">
                    <a:pos x="216" y="381"/>
                  </a:cxn>
                </a:cxnLst>
                <a:rect l="0" t="0" r="r" b="b"/>
                <a:pathLst>
                  <a:path w="480" h="382">
                    <a:moveTo>
                      <a:pt x="241" y="382"/>
                    </a:moveTo>
                    <a:lnTo>
                      <a:pt x="265" y="381"/>
                    </a:lnTo>
                    <a:lnTo>
                      <a:pt x="289" y="378"/>
                    </a:lnTo>
                    <a:lnTo>
                      <a:pt x="312" y="374"/>
                    </a:lnTo>
                    <a:lnTo>
                      <a:pt x="334" y="367"/>
                    </a:lnTo>
                    <a:lnTo>
                      <a:pt x="355" y="359"/>
                    </a:lnTo>
                    <a:lnTo>
                      <a:pt x="374" y="350"/>
                    </a:lnTo>
                    <a:lnTo>
                      <a:pt x="393" y="338"/>
                    </a:lnTo>
                    <a:lnTo>
                      <a:pt x="410" y="327"/>
                    </a:lnTo>
                    <a:lnTo>
                      <a:pt x="425" y="313"/>
                    </a:lnTo>
                    <a:lnTo>
                      <a:pt x="439" y="298"/>
                    </a:lnTo>
                    <a:lnTo>
                      <a:pt x="451" y="283"/>
                    </a:lnTo>
                    <a:lnTo>
                      <a:pt x="462" y="266"/>
                    </a:lnTo>
                    <a:lnTo>
                      <a:pt x="470" y="248"/>
                    </a:lnTo>
                    <a:lnTo>
                      <a:pt x="475" y="230"/>
                    </a:lnTo>
                    <a:lnTo>
                      <a:pt x="479" y="211"/>
                    </a:lnTo>
                    <a:lnTo>
                      <a:pt x="480" y="192"/>
                    </a:lnTo>
                    <a:lnTo>
                      <a:pt x="479" y="172"/>
                    </a:lnTo>
                    <a:lnTo>
                      <a:pt x="475" y="153"/>
                    </a:lnTo>
                    <a:lnTo>
                      <a:pt x="470" y="135"/>
                    </a:lnTo>
                    <a:lnTo>
                      <a:pt x="462" y="117"/>
                    </a:lnTo>
                    <a:lnTo>
                      <a:pt x="451" y="101"/>
                    </a:lnTo>
                    <a:lnTo>
                      <a:pt x="439" y="84"/>
                    </a:lnTo>
                    <a:lnTo>
                      <a:pt x="425" y="70"/>
                    </a:lnTo>
                    <a:lnTo>
                      <a:pt x="410" y="56"/>
                    </a:lnTo>
                    <a:lnTo>
                      <a:pt x="393" y="44"/>
                    </a:lnTo>
                    <a:lnTo>
                      <a:pt x="374" y="33"/>
                    </a:lnTo>
                    <a:lnTo>
                      <a:pt x="355" y="23"/>
                    </a:lnTo>
                    <a:lnTo>
                      <a:pt x="334" y="15"/>
                    </a:lnTo>
                    <a:lnTo>
                      <a:pt x="312" y="8"/>
                    </a:lnTo>
                    <a:lnTo>
                      <a:pt x="289" y="4"/>
                    </a:lnTo>
                    <a:lnTo>
                      <a:pt x="265" y="1"/>
                    </a:lnTo>
                    <a:lnTo>
                      <a:pt x="241" y="0"/>
                    </a:lnTo>
                    <a:lnTo>
                      <a:pt x="216" y="1"/>
                    </a:lnTo>
                    <a:lnTo>
                      <a:pt x="192" y="4"/>
                    </a:lnTo>
                    <a:lnTo>
                      <a:pt x="169" y="8"/>
                    </a:lnTo>
                    <a:lnTo>
                      <a:pt x="146" y="15"/>
                    </a:lnTo>
                    <a:lnTo>
                      <a:pt x="125" y="23"/>
                    </a:lnTo>
                    <a:lnTo>
                      <a:pt x="106" y="33"/>
                    </a:lnTo>
                    <a:lnTo>
                      <a:pt x="87" y="44"/>
                    </a:lnTo>
                    <a:lnTo>
                      <a:pt x="70" y="56"/>
                    </a:lnTo>
                    <a:lnTo>
                      <a:pt x="55" y="70"/>
                    </a:lnTo>
                    <a:lnTo>
                      <a:pt x="41" y="84"/>
                    </a:lnTo>
                    <a:lnTo>
                      <a:pt x="29" y="101"/>
                    </a:lnTo>
                    <a:lnTo>
                      <a:pt x="18" y="117"/>
                    </a:lnTo>
                    <a:lnTo>
                      <a:pt x="10" y="135"/>
                    </a:lnTo>
                    <a:lnTo>
                      <a:pt x="5" y="153"/>
                    </a:lnTo>
                    <a:lnTo>
                      <a:pt x="1" y="172"/>
                    </a:lnTo>
                    <a:lnTo>
                      <a:pt x="0" y="192"/>
                    </a:lnTo>
                    <a:lnTo>
                      <a:pt x="1" y="211"/>
                    </a:lnTo>
                    <a:lnTo>
                      <a:pt x="5" y="230"/>
                    </a:lnTo>
                    <a:lnTo>
                      <a:pt x="10" y="248"/>
                    </a:lnTo>
                    <a:lnTo>
                      <a:pt x="18" y="266"/>
                    </a:lnTo>
                    <a:lnTo>
                      <a:pt x="29" y="283"/>
                    </a:lnTo>
                    <a:lnTo>
                      <a:pt x="41" y="298"/>
                    </a:lnTo>
                    <a:lnTo>
                      <a:pt x="55" y="313"/>
                    </a:lnTo>
                    <a:lnTo>
                      <a:pt x="70" y="327"/>
                    </a:lnTo>
                    <a:lnTo>
                      <a:pt x="87" y="338"/>
                    </a:lnTo>
                    <a:lnTo>
                      <a:pt x="106" y="350"/>
                    </a:lnTo>
                    <a:lnTo>
                      <a:pt x="125" y="359"/>
                    </a:lnTo>
                    <a:lnTo>
                      <a:pt x="146" y="367"/>
                    </a:lnTo>
                    <a:lnTo>
                      <a:pt x="169" y="374"/>
                    </a:lnTo>
                    <a:lnTo>
                      <a:pt x="192" y="378"/>
                    </a:lnTo>
                    <a:lnTo>
                      <a:pt x="216" y="381"/>
                    </a:lnTo>
                    <a:lnTo>
                      <a:pt x="241" y="38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" name="Freeform 61"/>
              <p:cNvSpPr/>
              <p:nvPr/>
            </p:nvSpPr>
            <p:spPr bwMode="auto">
              <a:xfrm>
                <a:off x="6184908" y="4611695"/>
                <a:ext cx="234950" cy="187325"/>
              </a:xfrm>
              <a:custGeom>
                <a:avLst/>
                <a:gdLst/>
                <a:ahLst/>
                <a:cxnLst>
                  <a:cxn ang="0">
                    <a:pos x="327" y="471"/>
                  </a:cxn>
                  <a:cxn ang="0">
                    <a:pos x="386" y="461"/>
                  </a:cxn>
                  <a:cxn ang="0">
                    <a:pos x="439" y="443"/>
                  </a:cxn>
                  <a:cxn ang="0">
                    <a:pos x="486" y="418"/>
                  </a:cxn>
                  <a:cxn ang="0">
                    <a:pos x="526" y="385"/>
                  </a:cxn>
                  <a:cxn ang="0">
                    <a:pos x="557" y="348"/>
                  </a:cxn>
                  <a:cxn ang="0">
                    <a:pos x="580" y="306"/>
                  </a:cxn>
                  <a:cxn ang="0">
                    <a:pos x="592" y="260"/>
                  </a:cxn>
                  <a:cxn ang="0">
                    <a:pos x="592" y="211"/>
                  </a:cxn>
                  <a:cxn ang="0">
                    <a:pos x="580" y="166"/>
                  </a:cxn>
                  <a:cxn ang="0">
                    <a:pos x="557" y="124"/>
                  </a:cxn>
                  <a:cxn ang="0">
                    <a:pos x="526" y="87"/>
                  </a:cxn>
                  <a:cxn ang="0">
                    <a:pos x="486" y="54"/>
                  </a:cxn>
                  <a:cxn ang="0">
                    <a:pos x="439" y="29"/>
                  </a:cxn>
                  <a:cxn ang="0">
                    <a:pos x="386" y="11"/>
                  </a:cxn>
                  <a:cxn ang="0">
                    <a:pos x="327" y="1"/>
                  </a:cxn>
                  <a:cxn ang="0">
                    <a:pos x="267" y="1"/>
                  </a:cxn>
                  <a:cxn ang="0">
                    <a:pos x="208" y="11"/>
                  </a:cxn>
                  <a:cxn ang="0">
                    <a:pos x="155" y="29"/>
                  </a:cxn>
                  <a:cxn ang="0">
                    <a:pos x="108" y="54"/>
                  </a:cxn>
                  <a:cxn ang="0">
                    <a:pos x="68" y="87"/>
                  </a:cxn>
                  <a:cxn ang="0">
                    <a:pos x="36" y="124"/>
                  </a:cxn>
                  <a:cxn ang="0">
                    <a:pos x="14" y="166"/>
                  </a:cxn>
                  <a:cxn ang="0">
                    <a:pos x="1" y="211"/>
                  </a:cxn>
                  <a:cxn ang="0">
                    <a:pos x="1" y="260"/>
                  </a:cxn>
                  <a:cxn ang="0">
                    <a:pos x="14" y="306"/>
                  </a:cxn>
                  <a:cxn ang="0">
                    <a:pos x="36" y="348"/>
                  </a:cxn>
                  <a:cxn ang="0">
                    <a:pos x="68" y="385"/>
                  </a:cxn>
                  <a:cxn ang="0">
                    <a:pos x="108" y="418"/>
                  </a:cxn>
                  <a:cxn ang="0">
                    <a:pos x="155" y="443"/>
                  </a:cxn>
                  <a:cxn ang="0">
                    <a:pos x="208" y="461"/>
                  </a:cxn>
                  <a:cxn ang="0">
                    <a:pos x="267" y="471"/>
                  </a:cxn>
                </a:cxnLst>
                <a:rect l="0" t="0" r="r" b="b"/>
                <a:pathLst>
                  <a:path w="593" h="472">
                    <a:moveTo>
                      <a:pt x="297" y="472"/>
                    </a:moveTo>
                    <a:lnTo>
                      <a:pt x="327" y="471"/>
                    </a:lnTo>
                    <a:lnTo>
                      <a:pt x="357" y="467"/>
                    </a:lnTo>
                    <a:lnTo>
                      <a:pt x="386" y="461"/>
                    </a:lnTo>
                    <a:lnTo>
                      <a:pt x="412" y="453"/>
                    </a:lnTo>
                    <a:lnTo>
                      <a:pt x="439" y="443"/>
                    </a:lnTo>
                    <a:lnTo>
                      <a:pt x="463" y="432"/>
                    </a:lnTo>
                    <a:lnTo>
                      <a:pt x="486" y="418"/>
                    </a:lnTo>
                    <a:lnTo>
                      <a:pt x="507" y="403"/>
                    </a:lnTo>
                    <a:lnTo>
                      <a:pt x="526" y="385"/>
                    </a:lnTo>
                    <a:lnTo>
                      <a:pt x="542" y="368"/>
                    </a:lnTo>
                    <a:lnTo>
                      <a:pt x="557" y="348"/>
                    </a:lnTo>
                    <a:lnTo>
                      <a:pt x="570" y="328"/>
                    </a:lnTo>
                    <a:lnTo>
                      <a:pt x="580" y="306"/>
                    </a:lnTo>
                    <a:lnTo>
                      <a:pt x="587" y="283"/>
                    </a:lnTo>
                    <a:lnTo>
                      <a:pt x="592" y="260"/>
                    </a:lnTo>
                    <a:lnTo>
                      <a:pt x="593" y="236"/>
                    </a:lnTo>
                    <a:lnTo>
                      <a:pt x="592" y="211"/>
                    </a:lnTo>
                    <a:lnTo>
                      <a:pt x="587" y="188"/>
                    </a:lnTo>
                    <a:lnTo>
                      <a:pt x="580" y="166"/>
                    </a:lnTo>
                    <a:lnTo>
                      <a:pt x="570" y="144"/>
                    </a:lnTo>
                    <a:lnTo>
                      <a:pt x="557" y="124"/>
                    </a:lnTo>
                    <a:lnTo>
                      <a:pt x="542" y="104"/>
                    </a:lnTo>
                    <a:lnTo>
                      <a:pt x="526" y="87"/>
                    </a:lnTo>
                    <a:lnTo>
                      <a:pt x="507" y="69"/>
                    </a:lnTo>
                    <a:lnTo>
                      <a:pt x="486" y="54"/>
                    </a:lnTo>
                    <a:lnTo>
                      <a:pt x="463" y="41"/>
                    </a:lnTo>
                    <a:lnTo>
                      <a:pt x="439" y="29"/>
                    </a:lnTo>
                    <a:lnTo>
                      <a:pt x="412" y="19"/>
                    </a:lnTo>
                    <a:lnTo>
                      <a:pt x="386" y="11"/>
                    </a:lnTo>
                    <a:lnTo>
                      <a:pt x="357" y="5"/>
                    </a:lnTo>
                    <a:lnTo>
                      <a:pt x="327" y="1"/>
                    </a:lnTo>
                    <a:lnTo>
                      <a:pt x="297" y="0"/>
                    </a:lnTo>
                    <a:lnTo>
                      <a:pt x="267" y="1"/>
                    </a:lnTo>
                    <a:lnTo>
                      <a:pt x="237" y="5"/>
                    </a:lnTo>
                    <a:lnTo>
                      <a:pt x="208" y="11"/>
                    </a:lnTo>
                    <a:lnTo>
                      <a:pt x="181" y="19"/>
                    </a:lnTo>
                    <a:lnTo>
                      <a:pt x="155" y="29"/>
                    </a:lnTo>
                    <a:lnTo>
                      <a:pt x="131" y="41"/>
                    </a:lnTo>
                    <a:lnTo>
                      <a:pt x="108" y="54"/>
                    </a:lnTo>
                    <a:lnTo>
                      <a:pt x="86" y="69"/>
                    </a:lnTo>
                    <a:lnTo>
                      <a:pt x="68" y="87"/>
                    </a:lnTo>
                    <a:lnTo>
                      <a:pt x="51" y="104"/>
                    </a:lnTo>
                    <a:lnTo>
                      <a:pt x="36" y="124"/>
                    </a:lnTo>
                    <a:lnTo>
                      <a:pt x="23" y="144"/>
                    </a:lnTo>
                    <a:lnTo>
                      <a:pt x="14" y="166"/>
                    </a:lnTo>
                    <a:lnTo>
                      <a:pt x="6" y="188"/>
                    </a:lnTo>
                    <a:lnTo>
                      <a:pt x="1" y="211"/>
                    </a:lnTo>
                    <a:lnTo>
                      <a:pt x="0" y="236"/>
                    </a:lnTo>
                    <a:lnTo>
                      <a:pt x="1" y="260"/>
                    </a:lnTo>
                    <a:lnTo>
                      <a:pt x="6" y="283"/>
                    </a:lnTo>
                    <a:lnTo>
                      <a:pt x="14" y="306"/>
                    </a:lnTo>
                    <a:lnTo>
                      <a:pt x="23" y="328"/>
                    </a:lnTo>
                    <a:lnTo>
                      <a:pt x="36" y="348"/>
                    </a:lnTo>
                    <a:lnTo>
                      <a:pt x="51" y="368"/>
                    </a:lnTo>
                    <a:lnTo>
                      <a:pt x="68" y="385"/>
                    </a:lnTo>
                    <a:lnTo>
                      <a:pt x="86" y="403"/>
                    </a:lnTo>
                    <a:lnTo>
                      <a:pt x="108" y="418"/>
                    </a:lnTo>
                    <a:lnTo>
                      <a:pt x="131" y="432"/>
                    </a:lnTo>
                    <a:lnTo>
                      <a:pt x="155" y="443"/>
                    </a:lnTo>
                    <a:lnTo>
                      <a:pt x="181" y="453"/>
                    </a:lnTo>
                    <a:lnTo>
                      <a:pt x="208" y="461"/>
                    </a:lnTo>
                    <a:lnTo>
                      <a:pt x="237" y="467"/>
                    </a:lnTo>
                    <a:lnTo>
                      <a:pt x="267" y="471"/>
                    </a:lnTo>
                    <a:lnTo>
                      <a:pt x="297" y="472"/>
                    </a:lnTo>
                    <a:close/>
                  </a:path>
                </a:pathLst>
              </a:custGeom>
              <a:solidFill>
                <a:srgbClr val="B2D1B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" name="Freeform 62"/>
              <p:cNvSpPr/>
              <p:nvPr/>
            </p:nvSpPr>
            <p:spPr bwMode="auto">
              <a:xfrm>
                <a:off x="6186495" y="4613282"/>
                <a:ext cx="231775" cy="184150"/>
              </a:xfrm>
              <a:custGeom>
                <a:avLst/>
                <a:gdLst/>
                <a:ahLst/>
                <a:cxnLst>
                  <a:cxn ang="0">
                    <a:pos x="322" y="461"/>
                  </a:cxn>
                  <a:cxn ang="0">
                    <a:pos x="378" y="452"/>
                  </a:cxn>
                  <a:cxn ang="0">
                    <a:pos x="431" y="435"/>
                  </a:cxn>
                  <a:cxn ang="0">
                    <a:pos x="477" y="409"/>
                  </a:cxn>
                  <a:cxn ang="0">
                    <a:pos x="517" y="378"/>
                  </a:cxn>
                  <a:cxn ang="0">
                    <a:pos x="549" y="341"/>
                  </a:cxn>
                  <a:cxn ang="0">
                    <a:pos x="571" y="300"/>
                  </a:cxn>
                  <a:cxn ang="0">
                    <a:pos x="582" y="255"/>
                  </a:cxn>
                  <a:cxn ang="0">
                    <a:pos x="582" y="207"/>
                  </a:cxn>
                  <a:cxn ang="0">
                    <a:pos x="571" y="162"/>
                  </a:cxn>
                  <a:cxn ang="0">
                    <a:pos x="549" y="121"/>
                  </a:cxn>
                  <a:cxn ang="0">
                    <a:pos x="517" y="84"/>
                  </a:cxn>
                  <a:cxn ang="0">
                    <a:pos x="477" y="53"/>
                  </a:cxn>
                  <a:cxn ang="0">
                    <a:pos x="431" y="28"/>
                  </a:cxn>
                  <a:cxn ang="0">
                    <a:pos x="378" y="10"/>
                  </a:cxn>
                  <a:cxn ang="0">
                    <a:pos x="322" y="1"/>
                  </a:cxn>
                  <a:cxn ang="0">
                    <a:pos x="262" y="1"/>
                  </a:cxn>
                  <a:cxn ang="0">
                    <a:pos x="206" y="10"/>
                  </a:cxn>
                  <a:cxn ang="0">
                    <a:pos x="153" y="28"/>
                  </a:cxn>
                  <a:cxn ang="0">
                    <a:pos x="107" y="53"/>
                  </a:cxn>
                  <a:cxn ang="0">
                    <a:pos x="66" y="84"/>
                  </a:cxn>
                  <a:cxn ang="0">
                    <a:pos x="35" y="121"/>
                  </a:cxn>
                  <a:cxn ang="0">
                    <a:pos x="12" y="162"/>
                  </a:cxn>
                  <a:cxn ang="0">
                    <a:pos x="1" y="207"/>
                  </a:cxn>
                  <a:cxn ang="0">
                    <a:pos x="1" y="255"/>
                  </a:cxn>
                  <a:cxn ang="0">
                    <a:pos x="12" y="300"/>
                  </a:cxn>
                  <a:cxn ang="0">
                    <a:pos x="35" y="341"/>
                  </a:cxn>
                  <a:cxn ang="0">
                    <a:pos x="66" y="378"/>
                  </a:cxn>
                  <a:cxn ang="0">
                    <a:pos x="107" y="409"/>
                  </a:cxn>
                  <a:cxn ang="0">
                    <a:pos x="153" y="435"/>
                  </a:cxn>
                  <a:cxn ang="0">
                    <a:pos x="206" y="452"/>
                  </a:cxn>
                  <a:cxn ang="0">
                    <a:pos x="262" y="461"/>
                  </a:cxn>
                </a:cxnLst>
                <a:rect l="0" t="0" r="r" b="b"/>
                <a:pathLst>
                  <a:path w="583" h="462">
                    <a:moveTo>
                      <a:pt x="292" y="462"/>
                    </a:moveTo>
                    <a:lnTo>
                      <a:pt x="322" y="461"/>
                    </a:lnTo>
                    <a:lnTo>
                      <a:pt x="351" y="458"/>
                    </a:lnTo>
                    <a:lnTo>
                      <a:pt x="378" y="452"/>
                    </a:lnTo>
                    <a:lnTo>
                      <a:pt x="406" y="444"/>
                    </a:lnTo>
                    <a:lnTo>
                      <a:pt x="431" y="435"/>
                    </a:lnTo>
                    <a:lnTo>
                      <a:pt x="456" y="423"/>
                    </a:lnTo>
                    <a:lnTo>
                      <a:pt x="477" y="409"/>
                    </a:lnTo>
                    <a:lnTo>
                      <a:pt x="498" y="394"/>
                    </a:lnTo>
                    <a:lnTo>
                      <a:pt x="517" y="378"/>
                    </a:lnTo>
                    <a:lnTo>
                      <a:pt x="534" y="360"/>
                    </a:lnTo>
                    <a:lnTo>
                      <a:pt x="549" y="341"/>
                    </a:lnTo>
                    <a:lnTo>
                      <a:pt x="560" y="320"/>
                    </a:lnTo>
                    <a:lnTo>
                      <a:pt x="571" y="300"/>
                    </a:lnTo>
                    <a:lnTo>
                      <a:pt x="578" y="278"/>
                    </a:lnTo>
                    <a:lnTo>
                      <a:pt x="582" y="255"/>
                    </a:lnTo>
                    <a:lnTo>
                      <a:pt x="583" y="231"/>
                    </a:lnTo>
                    <a:lnTo>
                      <a:pt x="582" y="207"/>
                    </a:lnTo>
                    <a:lnTo>
                      <a:pt x="578" y="184"/>
                    </a:lnTo>
                    <a:lnTo>
                      <a:pt x="571" y="162"/>
                    </a:lnTo>
                    <a:lnTo>
                      <a:pt x="560" y="141"/>
                    </a:lnTo>
                    <a:lnTo>
                      <a:pt x="549" y="121"/>
                    </a:lnTo>
                    <a:lnTo>
                      <a:pt x="534" y="101"/>
                    </a:lnTo>
                    <a:lnTo>
                      <a:pt x="517" y="84"/>
                    </a:lnTo>
                    <a:lnTo>
                      <a:pt x="498" y="68"/>
                    </a:lnTo>
                    <a:lnTo>
                      <a:pt x="477" y="53"/>
                    </a:lnTo>
                    <a:lnTo>
                      <a:pt x="456" y="39"/>
                    </a:lnTo>
                    <a:lnTo>
                      <a:pt x="431" y="28"/>
                    </a:lnTo>
                    <a:lnTo>
                      <a:pt x="406" y="18"/>
                    </a:lnTo>
                    <a:lnTo>
                      <a:pt x="378" y="10"/>
                    </a:lnTo>
                    <a:lnTo>
                      <a:pt x="351" y="5"/>
                    </a:lnTo>
                    <a:lnTo>
                      <a:pt x="322" y="1"/>
                    </a:lnTo>
                    <a:lnTo>
                      <a:pt x="292" y="0"/>
                    </a:lnTo>
                    <a:lnTo>
                      <a:pt x="262" y="1"/>
                    </a:lnTo>
                    <a:lnTo>
                      <a:pt x="233" y="5"/>
                    </a:lnTo>
                    <a:lnTo>
                      <a:pt x="206" y="10"/>
                    </a:lnTo>
                    <a:lnTo>
                      <a:pt x="178" y="18"/>
                    </a:lnTo>
                    <a:lnTo>
                      <a:pt x="153" y="28"/>
                    </a:lnTo>
                    <a:lnTo>
                      <a:pt x="129" y="39"/>
                    </a:lnTo>
                    <a:lnTo>
                      <a:pt x="107" y="53"/>
                    </a:lnTo>
                    <a:lnTo>
                      <a:pt x="86" y="68"/>
                    </a:lnTo>
                    <a:lnTo>
                      <a:pt x="66" y="84"/>
                    </a:lnTo>
                    <a:lnTo>
                      <a:pt x="49" y="101"/>
                    </a:lnTo>
                    <a:lnTo>
                      <a:pt x="35" y="121"/>
                    </a:lnTo>
                    <a:lnTo>
                      <a:pt x="23" y="141"/>
                    </a:lnTo>
                    <a:lnTo>
                      <a:pt x="12" y="162"/>
                    </a:lnTo>
                    <a:lnTo>
                      <a:pt x="5" y="184"/>
                    </a:lnTo>
                    <a:lnTo>
                      <a:pt x="1" y="207"/>
                    </a:lnTo>
                    <a:lnTo>
                      <a:pt x="0" y="231"/>
                    </a:lnTo>
                    <a:lnTo>
                      <a:pt x="1" y="255"/>
                    </a:lnTo>
                    <a:lnTo>
                      <a:pt x="5" y="278"/>
                    </a:lnTo>
                    <a:lnTo>
                      <a:pt x="12" y="300"/>
                    </a:lnTo>
                    <a:lnTo>
                      <a:pt x="23" y="320"/>
                    </a:lnTo>
                    <a:lnTo>
                      <a:pt x="35" y="341"/>
                    </a:lnTo>
                    <a:lnTo>
                      <a:pt x="49" y="360"/>
                    </a:lnTo>
                    <a:lnTo>
                      <a:pt x="66" y="378"/>
                    </a:lnTo>
                    <a:lnTo>
                      <a:pt x="86" y="394"/>
                    </a:lnTo>
                    <a:lnTo>
                      <a:pt x="107" y="409"/>
                    </a:lnTo>
                    <a:lnTo>
                      <a:pt x="129" y="423"/>
                    </a:lnTo>
                    <a:lnTo>
                      <a:pt x="153" y="435"/>
                    </a:lnTo>
                    <a:lnTo>
                      <a:pt x="178" y="444"/>
                    </a:lnTo>
                    <a:lnTo>
                      <a:pt x="206" y="452"/>
                    </a:lnTo>
                    <a:lnTo>
                      <a:pt x="233" y="458"/>
                    </a:lnTo>
                    <a:lnTo>
                      <a:pt x="262" y="461"/>
                    </a:lnTo>
                    <a:lnTo>
                      <a:pt x="292" y="462"/>
                    </a:lnTo>
                    <a:close/>
                  </a:path>
                </a:pathLst>
              </a:custGeom>
              <a:solidFill>
                <a:srgbClr val="B7D3B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" name="Freeform 63"/>
              <p:cNvSpPr/>
              <p:nvPr/>
            </p:nvSpPr>
            <p:spPr bwMode="auto">
              <a:xfrm>
                <a:off x="6188083" y="4614870"/>
                <a:ext cx="227013" cy="180975"/>
              </a:xfrm>
              <a:custGeom>
                <a:avLst/>
                <a:gdLst/>
                <a:ahLst/>
                <a:cxnLst>
                  <a:cxn ang="0">
                    <a:pos x="317" y="455"/>
                  </a:cxn>
                  <a:cxn ang="0">
                    <a:pos x="372" y="445"/>
                  </a:cxn>
                  <a:cxn ang="0">
                    <a:pos x="424" y="428"/>
                  </a:cxn>
                  <a:cxn ang="0">
                    <a:pos x="469" y="404"/>
                  </a:cxn>
                  <a:cxn ang="0">
                    <a:pos x="508" y="373"/>
                  </a:cxn>
                  <a:cxn ang="0">
                    <a:pos x="538" y="336"/>
                  </a:cxn>
                  <a:cxn ang="0">
                    <a:pos x="560" y="296"/>
                  </a:cxn>
                  <a:cxn ang="0">
                    <a:pos x="571" y="251"/>
                  </a:cxn>
                  <a:cxn ang="0">
                    <a:pos x="571" y="204"/>
                  </a:cxn>
                  <a:cxn ang="0">
                    <a:pos x="560" y="161"/>
                  </a:cxn>
                  <a:cxn ang="0">
                    <a:pos x="538" y="119"/>
                  </a:cxn>
                  <a:cxn ang="0">
                    <a:pos x="508" y="83"/>
                  </a:cxn>
                  <a:cxn ang="0">
                    <a:pos x="469" y="52"/>
                  </a:cxn>
                  <a:cxn ang="0">
                    <a:pos x="424" y="28"/>
                  </a:cxn>
                  <a:cxn ang="0">
                    <a:pos x="372" y="11"/>
                  </a:cxn>
                  <a:cxn ang="0">
                    <a:pos x="317" y="2"/>
                  </a:cxn>
                  <a:cxn ang="0">
                    <a:pos x="257" y="2"/>
                  </a:cxn>
                  <a:cxn ang="0">
                    <a:pos x="202" y="11"/>
                  </a:cxn>
                  <a:cxn ang="0">
                    <a:pos x="150" y="28"/>
                  </a:cxn>
                  <a:cxn ang="0">
                    <a:pos x="104" y="52"/>
                  </a:cxn>
                  <a:cxn ang="0">
                    <a:pos x="66" y="83"/>
                  </a:cxn>
                  <a:cxn ang="0">
                    <a:pos x="35" y="119"/>
                  </a:cxn>
                  <a:cxn ang="0">
                    <a:pos x="13" y="161"/>
                  </a:cxn>
                  <a:cxn ang="0">
                    <a:pos x="1" y="204"/>
                  </a:cxn>
                  <a:cxn ang="0">
                    <a:pos x="1" y="251"/>
                  </a:cxn>
                  <a:cxn ang="0">
                    <a:pos x="13" y="296"/>
                  </a:cxn>
                  <a:cxn ang="0">
                    <a:pos x="35" y="336"/>
                  </a:cxn>
                  <a:cxn ang="0">
                    <a:pos x="66" y="373"/>
                  </a:cxn>
                  <a:cxn ang="0">
                    <a:pos x="104" y="404"/>
                  </a:cxn>
                  <a:cxn ang="0">
                    <a:pos x="150" y="428"/>
                  </a:cxn>
                  <a:cxn ang="0">
                    <a:pos x="202" y="445"/>
                  </a:cxn>
                  <a:cxn ang="0">
                    <a:pos x="257" y="455"/>
                  </a:cxn>
                </a:cxnLst>
                <a:rect l="0" t="0" r="r" b="b"/>
                <a:pathLst>
                  <a:path w="573" h="456">
                    <a:moveTo>
                      <a:pt x="287" y="456"/>
                    </a:moveTo>
                    <a:lnTo>
                      <a:pt x="317" y="455"/>
                    </a:lnTo>
                    <a:lnTo>
                      <a:pt x="345" y="451"/>
                    </a:lnTo>
                    <a:lnTo>
                      <a:pt x="372" y="445"/>
                    </a:lnTo>
                    <a:lnTo>
                      <a:pt x="399" y="437"/>
                    </a:lnTo>
                    <a:lnTo>
                      <a:pt x="424" y="428"/>
                    </a:lnTo>
                    <a:lnTo>
                      <a:pt x="447" y="417"/>
                    </a:lnTo>
                    <a:lnTo>
                      <a:pt x="469" y="404"/>
                    </a:lnTo>
                    <a:lnTo>
                      <a:pt x="490" y="389"/>
                    </a:lnTo>
                    <a:lnTo>
                      <a:pt x="508" y="373"/>
                    </a:lnTo>
                    <a:lnTo>
                      <a:pt x="524" y="355"/>
                    </a:lnTo>
                    <a:lnTo>
                      <a:pt x="538" y="336"/>
                    </a:lnTo>
                    <a:lnTo>
                      <a:pt x="551" y="316"/>
                    </a:lnTo>
                    <a:lnTo>
                      <a:pt x="560" y="296"/>
                    </a:lnTo>
                    <a:lnTo>
                      <a:pt x="567" y="274"/>
                    </a:lnTo>
                    <a:lnTo>
                      <a:pt x="571" y="251"/>
                    </a:lnTo>
                    <a:lnTo>
                      <a:pt x="573" y="228"/>
                    </a:lnTo>
                    <a:lnTo>
                      <a:pt x="571" y="204"/>
                    </a:lnTo>
                    <a:lnTo>
                      <a:pt x="567" y="183"/>
                    </a:lnTo>
                    <a:lnTo>
                      <a:pt x="560" y="161"/>
                    </a:lnTo>
                    <a:lnTo>
                      <a:pt x="551" y="140"/>
                    </a:lnTo>
                    <a:lnTo>
                      <a:pt x="538" y="119"/>
                    </a:lnTo>
                    <a:lnTo>
                      <a:pt x="524" y="101"/>
                    </a:lnTo>
                    <a:lnTo>
                      <a:pt x="508" y="83"/>
                    </a:lnTo>
                    <a:lnTo>
                      <a:pt x="490" y="67"/>
                    </a:lnTo>
                    <a:lnTo>
                      <a:pt x="469" y="52"/>
                    </a:lnTo>
                    <a:lnTo>
                      <a:pt x="447" y="40"/>
                    </a:lnTo>
                    <a:lnTo>
                      <a:pt x="424" y="28"/>
                    </a:lnTo>
                    <a:lnTo>
                      <a:pt x="399" y="19"/>
                    </a:lnTo>
                    <a:lnTo>
                      <a:pt x="372" y="11"/>
                    </a:lnTo>
                    <a:lnTo>
                      <a:pt x="345" y="5"/>
                    </a:lnTo>
                    <a:lnTo>
                      <a:pt x="317" y="2"/>
                    </a:lnTo>
                    <a:lnTo>
                      <a:pt x="287" y="0"/>
                    </a:lnTo>
                    <a:lnTo>
                      <a:pt x="257" y="2"/>
                    </a:lnTo>
                    <a:lnTo>
                      <a:pt x="229" y="5"/>
                    </a:lnTo>
                    <a:lnTo>
                      <a:pt x="202" y="11"/>
                    </a:lnTo>
                    <a:lnTo>
                      <a:pt x="175" y="19"/>
                    </a:lnTo>
                    <a:lnTo>
                      <a:pt x="150" y="28"/>
                    </a:lnTo>
                    <a:lnTo>
                      <a:pt x="127" y="40"/>
                    </a:lnTo>
                    <a:lnTo>
                      <a:pt x="104" y="52"/>
                    </a:lnTo>
                    <a:lnTo>
                      <a:pt x="84" y="67"/>
                    </a:lnTo>
                    <a:lnTo>
                      <a:pt x="66" y="83"/>
                    </a:lnTo>
                    <a:lnTo>
                      <a:pt x="49" y="101"/>
                    </a:lnTo>
                    <a:lnTo>
                      <a:pt x="35" y="119"/>
                    </a:lnTo>
                    <a:lnTo>
                      <a:pt x="23" y="140"/>
                    </a:lnTo>
                    <a:lnTo>
                      <a:pt x="13" y="161"/>
                    </a:lnTo>
                    <a:lnTo>
                      <a:pt x="6" y="183"/>
                    </a:lnTo>
                    <a:lnTo>
                      <a:pt x="1" y="204"/>
                    </a:lnTo>
                    <a:lnTo>
                      <a:pt x="0" y="228"/>
                    </a:lnTo>
                    <a:lnTo>
                      <a:pt x="1" y="251"/>
                    </a:lnTo>
                    <a:lnTo>
                      <a:pt x="6" y="274"/>
                    </a:lnTo>
                    <a:lnTo>
                      <a:pt x="13" y="296"/>
                    </a:lnTo>
                    <a:lnTo>
                      <a:pt x="23" y="316"/>
                    </a:lnTo>
                    <a:lnTo>
                      <a:pt x="35" y="336"/>
                    </a:lnTo>
                    <a:lnTo>
                      <a:pt x="49" y="355"/>
                    </a:lnTo>
                    <a:lnTo>
                      <a:pt x="66" y="373"/>
                    </a:lnTo>
                    <a:lnTo>
                      <a:pt x="84" y="389"/>
                    </a:lnTo>
                    <a:lnTo>
                      <a:pt x="104" y="404"/>
                    </a:lnTo>
                    <a:lnTo>
                      <a:pt x="127" y="417"/>
                    </a:lnTo>
                    <a:lnTo>
                      <a:pt x="150" y="428"/>
                    </a:lnTo>
                    <a:lnTo>
                      <a:pt x="175" y="437"/>
                    </a:lnTo>
                    <a:lnTo>
                      <a:pt x="202" y="445"/>
                    </a:lnTo>
                    <a:lnTo>
                      <a:pt x="229" y="451"/>
                    </a:lnTo>
                    <a:lnTo>
                      <a:pt x="257" y="455"/>
                    </a:lnTo>
                    <a:lnTo>
                      <a:pt x="287" y="456"/>
                    </a:lnTo>
                    <a:close/>
                  </a:path>
                </a:pathLst>
              </a:custGeom>
              <a:solidFill>
                <a:srgbClr val="C1D8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" name="Freeform 64"/>
              <p:cNvSpPr/>
              <p:nvPr/>
            </p:nvSpPr>
            <p:spPr bwMode="auto">
              <a:xfrm>
                <a:off x="6189670" y="4616457"/>
                <a:ext cx="223838" cy="177800"/>
              </a:xfrm>
              <a:custGeom>
                <a:avLst/>
                <a:gdLst/>
                <a:ahLst/>
                <a:cxnLst>
                  <a:cxn ang="0">
                    <a:pos x="311" y="445"/>
                  </a:cxn>
                  <a:cxn ang="0">
                    <a:pos x="366" y="436"/>
                  </a:cxn>
                  <a:cxn ang="0">
                    <a:pos x="416" y="420"/>
                  </a:cxn>
                  <a:cxn ang="0">
                    <a:pos x="460" y="395"/>
                  </a:cxn>
                  <a:cxn ang="0">
                    <a:pos x="498" y="364"/>
                  </a:cxn>
                  <a:cxn ang="0">
                    <a:pos x="530" y="329"/>
                  </a:cxn>
                  <a:cxn ang="0">
                    <a:pos x="550" y="289"/>
                  </a:cxn>
                  <a:cxn ang="0">
                    <a:pos x="562" y="246"/>
                  </a:cxn>
                  <a:cxn ang="0">
                    <a:pos x="562" y="199"/>
                  </a:cxn>
                  <a:cxn ang="0">
                    <a:pos x="550" y="157"/>
                  </a:cxn>
                  <a:cxn ang="0">
                    <a:pos x="530" y="116"/>
                  </a:cxn>
                  <a:cxn ang="0">
                    <a:pos x="498" y="81"/>
                  </a:cxn>
                  <a:cxn ang="0">
                    <a:pos x="460" y="51"/>
                  </a:cxn>
                  <a:cxn ang="0">
                    <a:pos x="416" y="27"/>
                  </a:cxn>
                  <a:cxn ang="0">
                    <a:pos x="366" y="10"/>
                  </a:cxn>
                  <a:cxn ang="0">
                    <a:pos x="311" y="1"/>
                  </a:cxn>
                  <a:cxn ang="0">
                    <a:pos x="253" y="1"/>
                  </a:cxn>
                  <a:cxn ang="0">
                    <a:pos x="198" y="10"/>
                  </a:cxn>
                  <a:cxn ang="0">
                    <a:pos x="147" y="27"/>
                  </a:cxn>
                  <a:cxn ang="0">
                    <a:pos x="102" y="51"/>
                  </a:cxn>
                  <a:cxn ang="0">
                    <a:pos x="64" y="81"/>
                  </a:cxn>
                  <a:cxn ang="0">
                    <a:pos x="34" y="116"/>
                  </a:cxn>
                  <a:cxn ang="0">
                    <a:pos x="13" y="157"/>
                  </a:cxn>
                  <a:cxn ang="0">
                    <a:pos x="1" y="199"/>
                  </a:cxn>
                  <a:cxn ang="0">
                    <a:pos x="1" y="246"/>
                  </a:cxn>
                  <a:cxn ang="0">
                    <a:pos x="13" y="289"/>
                  </a:cxn>
                  <a:cxn ang="0">
                    <a:pos x="34" y="329"/>
                  </a:cxn>
                  <a:cxn ang="0">
                    <a:pos x="64" y="364"/>
                  </a:cxn>
                  <a:cxn ang="0">
                    <a:pos x="102" y="395"/>
                  </a:cxn>
                  <a:cxn ang="0">
                    <a:pos x="147" y="420"/>
                  </a:cxn>
                  <a:cxn ang="0">
                    <a:pos x="198" y="436"/>
                  </a:cxn>
                  <a:cxn ang="0">
                    <a:pos x="253" y="445"/>
                  </a:cxn>
                </a:cxnLst>
                <a:rect l="0" t="0" r="r" b="b"/>
                <a:pathLst>
                  <a:path w="563" h="446">
                    <a:moveTo>
                      <a:pt x="282" y="446"/>
                    </a:moveTo>
                    <a:lnTo>
                      <a:pt x="311" y="445"/>
                    </a:lnTo>
                    <a:lnTo>
                      <a:pt x="338" y="442"/>
                    </a:lnTo>
                    <a:lnTo>
                      <a:pt x="366" y="436"/>
                    </a:lnTo>
                    <a:lnTo>
                      <a:pt x="391" y="429"/>
                    </a:lnTo>
                    <a:lnTo>
                      <a:pt x="416" y="420"/>
                    </a:lnTo>
                    <a:lnTo>
                      <a:pt x="440" y="408"/>
                    </a:lnTo>
                    <a:lnTo>
                      <a:pt x="460" y="395"/>
                    </a:lnTo>
                    <a:lnTo>
                      <a:pt x="481" y="380"/>
                    </a:lnTo>
                    <a:lnTo>
                      <a:pt x="498" y="364"/>
                    </a:lnTo>
                    <a:lnTo>
                      <a:pt x="515" y="347"/>
                    </a:lnTo>
                    <a:lnTo>
                      <a:pt x="530" y="329"/>
                    </a:lnTo>
                    <a:lnTo>
                      <a:pt x="541" y="309"/>
                    </a:lnTo>
                    <a:lnTo>
                      <a:pt x="550" y="289"/>
                    </a:lnTo>
                    <a:lnTo>
                      <a:pt x="557" y="267"/>
                    </a:lnTo>
                    <a:lnTo>
                      <a:pt x="562" y="246"/>
                    </a:lnTo>
                    <a:lnTo>
                      <a:pt x="563" y="223"/>
                    </a:lnTo>
                    <a:lnTo>
                      <a:pt x="562" y="199"/>
                    </a:lnTo>
                    <a:lnTo>
                      <a:pt x="557" y="178"/>
                    </a:lnTo>
                    <a:lnTo>
                      <a:pt x="550" y="157"/>
                    </a:lnTo>
                    <a:lnTo>
                      <a:pt x="541" y="136"/>
                    </a:lnTo>
                    <a:lnTo>
                      <a:pt x="530" y="116"/>
                    </a:lnTo>
                    <a:lnTo>
                      <a:pt x="515" y="98"/>
                    </a:lnTo>
                    <a:lnTo>
                      <a:pt x="498" y="81"/>
                    </a:lnTo>
                    <a:lnTo>
                      <a:pt x="481" y="66"/>
                    </a:lnTo>
                    <a:lnTo>
                      <a:pt x="460" y="51"/>
                    </a:lnTo>
                    <a:lnTo>
                      <a:pt x="440" y="38"/>
                    </a:lnTo>
                    <a:lnTo>
                      <a:pt x="416" y="27"/>
                    </a:lnTo>
                    <a:lnTo>
                      <a:pt x="391" y="17"/>
                    </a:lnTo>
                    <a:lnTo>
                      <a:pt x="366" y="10"/>
                    </a:lnTo>
                    <a:lnTo>
                      <a:pt x="338" y="5"/>
                    </a:lnTo>
                    <a:lnTo>
                      <a:pt x="311" y="1"/>
                    </a:lnTo>
                    <a:lnTo>
                      <a:pt x="282" y="0"/>
                    </a:lnTo>
                    <a:lnTo>
                      <a:pt x="253" y="1"/>
                    </a:lnTo>
                    <a:lnTo>
                      <a:pt x="226" y="5"/>
                    </a:lnTo>
                    <a:lnTo>
                      <a:pt x="198" y="10"/>
                    </a:lnTo>
                    <a:lnTo>
                      <a:pt x="173" y="17"/>
                    </a:lnTo>
                    <a:lnTo>
                      <a:pt x="147" y="27"/>
                    </a:lnTo>
                    <a:lnTo>
                      <a:pt x="124" y="38"/>
                    </a:lnTo>
                    <a:lnTo>
                      <a:pt x="102" y="51"/>
                    </a:lnTo>
                    <a:lnTo>
                      <a:pt x="83" y="66"/>
                    </a:lnTo>
                    <a:lnTo>
                      <a:pt x="64" y="81"/>
                    </a:lnTo>
                    <a:lnTo>
                      <a:pt x="48" y="98"/>
                    </a:lnTo>
                    <a:lnTo>
                      <a:pt x="34" y="116"/>
                    </a:lnTo>
                    <a:lnTo>
                      <a:pt x="22" y="136"/>
                    </a:lnTo>
                    <a:lnTo>
                      <a:pt x="13" y="157"/>
                    </a:lnTo>
                    <a:lnTo>
                      <a:pt x="6" y="178"/>
                    </a:lnTo>
                    <a:lnTo>
                      <a:pt x="1" y="199"/>
                    </a:lnTo>
                    <a:lnTo>
                      <a:pt x="0" y="223"/>
                    </a:lnTo>
                    <a:lnTo>
                      <a:pt x="1" y="246"/>
                    </a:lnTo>
                    <a:lnTo>
                      <a:pt x="6" y="267"/>
                    </a:lnTo>
                    <a:lnTo>
                      <a:pt x="13" y="289"/>
                    </a:lnTo>
                    <a:lnTo>
                      <a:pt x="22" y="309"/>
                    </a:lnTo>
                    <a:lnTo>
                      <a:pt x="34" y="329"/>
                    </a:lnTo>
                    <a:lnTo>
                      <a:pt x="48" y="347"/>
                    </a:lnTo>
                    <a:lnTo>
                      <a:pt x="64" y="364"/>
                    </a:lnTo>
                    <a:lnTo>
                      <a:pt x="83" y="380"/>
                    </a:lnTo>
                    <a:lnTo>
                      <a:pt x="102" y="395"/>
                    </a:lnTo>
                    <a:lnTo>
                      <a:pt x="124" y="408"/>
                    </a:lnTo>
                    <a:lnTo>
                      <a:pt x="147" y="420"/>
                    </a:lnTo>
                    <a:lnTo>
                      <a:pt x="173" y="429"/>
                    </a:lnTo>
                    <a:lnTo>
                      <a:pt x="198" y="436"/>
                    </a:lnTo>
                    <a:lnTo>
                      <a:pt x="226" y="442"/>
                    </a:lnTo>
                    <a:lnTo>
                      <a:pt x="253" y="445"/>
                    </a:lnTo>
                    <a:lnTo>
                      <a:pt x="282" y="446"/>
                    </a:lnTo>
                    <a:close/>
                  </a:path>
                </a:pathLst>
              </a:custGeom>
              <a:solidFill>
                <a:srgbClr val="C6DDC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" name="Freeform 65"/>
              <p:cNvSpPr/>
              <p:nvPr/>
            </p:nvSpPr>
            <p:spPr bwMode="auto">
              <a:xfrm>
                <a:off x="6192845" y="4618045"/>
                <a:ext cx="219075" cy="174625"/>
              </a:xfrm>
              <a:custGeom>
                <a:avLst/>
                <a:gdLst/>
                <a:ahLst/>
                <a:cxnLst>
                  <a:cxn ang="0">
                    <a:pos x="305" y="437"/>
                  </a:cxn>
                  <a:cxn ang="0">
                    <a:pos x="358" y="428"/>
                  </a:cxn>
                  <a:cxn ang="0">
                    <a:pos x="407" y="412"/>
                  </a:cxn>
                  <a:cxn ang="0">
                    <a:pos x="451" y="389"/>
                  </a:cxn>
                  <a:cxn ang="0">
                    <a:pos x="489" y="359"/>
                  </a:cxn>
                  <a:cxn ang="0">
                    <a:pos x="518" y="324"/>
                  </a:cxn>
                  <a:cxn ang="0">
                    <a:pos x="539" y="285"/>
                  </a:cxn>
                  <a:cxn ang="0">
                    <a:pos x="550" y="241"/>
                  </a:cxn>
                  <a:cxn ang="0">
                    <a:pos x="550" y="198"/>
                  </a:cxn>
                  <a:cxn ang="0">
                    <a:pos x="539" y="154"/>
                  </a:cxn>
                  <a:cxn ang="0">
                    <a:pos x="518" y="115"/>
                  </a:cxn>
                  <a:cxn ang="0">
                    <a:pos x="489" y="80"/>
                  </a:cxn>
                  <a:cxn ang="0">
                    <a:pos x="451" y="50"/>
                  </a:cxn>
                  <a:cxn ang="0">
                    <a:pos x="407" y="27"/>
                  </a:cxn>
                  <a:cxn ang="0">
                    <a:pos x="358" y="11"/>
                  </a:cxn>
                  <a:cxn ang="0">
                    <a:pos x="305" y="2"/>
                  </a:cxn>
                  <a:cxn ang="0">
                    <a:pos x="247" y="2"/>
                  </a:cxn>
                  <a:cxn ang="0">
                    <a:pos x="193" y="11"/>
                  </a:cxn>
                  <a:cxn ang="0">
                    <a:pos x="144" y="27"/>
                  </a:cxn>
                  <a:cxn ang="0">
                    <a:pos x="100" y="50"/>
                  </a:cxn>
                  <a:cxn ang="0">
                    <a:pos x="63" y="80"/>
                  </a:cxn>
                  <a:cxn ang="0">
                    <a:pos x="33" y="115"/>
                  </a:cxn>
                  <a:cxn ang="0">
                    <a:pos x="12" y="154"/>
                  </a:cxn>
                  <a:cxn ang="0">
                    <a:pos x="1" y="198"/>
                  </a:cxn>
                  <a:cxn ang="0">
                    <a:pos x="1" y="241"/>
                  </a:cxn>
                  <a:cxn ang="0">
                    <a:pos x="12" y="285"/>
                  </a:cxn>
                  <a:cxn ang="0">
                    <a:pos x="33" y="324"/>
                  </a:cxn>
                  <a:cxn ang="0">
                    <a:pos x="63" y="359"/>
                  </a:cxn>
                  <a:cxn ang="0">
                    <a:pos x="100" y="389"/>
                  </a:cxn>
                  <a:cxn ang="0">
                    <a:pos x="144" y="412"/>
                  </a:cxn>
                  <a:cxn ang="0">
                    <a:pos x="193" y="428"/>
                  </a:cxn>
                  <a:cxn ang="0">
                    <a:pos x="247" y="437"/>
                  </a:cxn>
                </a:cxnLst>
                <a:rect l="0" t="0" r="r" b="b"/>
                <a:pathLst>
                  <a:path w="551" h="439">
                    <a:moveTo>
                      <a:pt x="276" y="439"/>
                    </a:moveTo>
                    <a:lnTo>
                      <a:pt x="305" y="437"/>
                    </a:lnTo>
                    <a:lnTo>
                      <a:pt x="331" y="434"/>
                    </a:lnTo>
                    <a:lnTo>
                      <a:pt x="358" y="428"/>
                    </a:lnTo>
                    <a:lnTo>
                      <a:pt x="383" y="421"/>
                    </a:lnTo>
                    <a:lnTo>
                      <a:pt x="407" y="412"/>
                    </a:lnTo>
                    <a:lnTo>
                      <a:pt x="430" y="402"/>
                    </a:lnTo>
                    <a:lnTo>
                      <a:pt x="451" y="389"/>
                    </a:lnTo>
                    <a:lnTo>
                      <a:pt x="471" y="374"/>
                    </a:lnTo>
                    <a:lnTo>
                      <a:pt x="489" y="359"/>
                    </a:lnTo>
                    <a:lnTo>
                      <a:pt x="504" y="342"/>
                    </a:lnTo>
                    <a:lnTo>
                      <a:pt x="518" y="324"/>
                    </a:lnTo>
                    <a:lnTo>
                      <a:pt x="529" y="305"/>
                    </a:lnTo>
                    <a:lnTo>
                      <a:pt x="539" y="285"/>
                    </a:lnTo>
                    <a:lnTo>
                      <a:pt x="545" y="263"/>
                    </a:lnTo>
                    <a:lnTo>
                      <a:pt x="550" y="241"/>
                    </a:lnTo>
                    <a:lnTo>
                      <a:pt x="551" y="220"/>
                    </a:lnTo>
                    <a:lnTo>
                      <a:pt x="550" y="198"/>
                    </a:lnTo>
                    <a:lnTo>
                      <a:pt x="545" y="176"/>
                    </a:lnTo>
                    <a:lnTo>
                      <a:pt x="539" y="154"/>
                    </a:lnTo>
                    <a:lnTo>
                      <a:pt x="529" y="134"/>
                    </a:lnTo>
                    <a:lnTo>
                      <a:pt x="518" y="115"/>
                    </a:lnTo>
                    <a:lnTo>
                      <a:pt x="504" y="97"/>
                    </a:lnTo>
                    <a:lnTo>
                      <a:pt x="489" y="80"/>
                    </a:lnTo>
                    <a:lnTo>
                      <a:pt x="471" y="65"/>
                    </a:lnTo>
                    <a:lnTo>
                      <a:pt x="451" y="50"/>
                    </a:lnTo>
                    <a:lnTo>
                      <a:pt x="430" y="37"/>
                    </a:lnTo>
                    <a:lnTo>
                      <a:pt x="407" y="27"/>
                    </a:lnTo>
                    <a:lnTo>
                      <a:pt x="383" y="18"/>
                    </a:lnTo>
                    <a:lnTo>
                      <a:pt x="358" y="11"/>
                    </a:lnTo>
                    <a:lnTo>
                      <a:pt x="331" y="5"/>
                    </a:lnTo>
                    <a:lnTo>
                      <a:pt x="305" y="2"/>
                    </a:lnTo>
                    <a:lnTo>
                      <a:pt x="276" y="0"/>
                    </a:lnTo>
                    <a:lnTo>
                      <a:pt x="247" y="2"/>
                    </a:lnTo>
                    <a:lnTo>
                      <a:pt x="221" y="5"/>
                    </a:lnTo>
                    <a:lnTo>
                      <a:pt x="193" y="11"/>
                    </a:lnTo>
                    <a:lnTo>
                      <a:pt x="168" y="18"/>
                    </a:lnTo>
                    <a:lnTo>
                      <a:pt x="144" y="27"/>
                    </a:lnTo>
                    <a:lnTo>
                      <a:pt x="122" y="37"/>
                    </a:lnTo>
                    <a:lnTo>
                      <a:pt x="100" y="50"/>
                    </a:lnTo>
                    <a:lnTo>
                      <a:pt x="80" y="65"/>
                    </a:lnTo>
                    <a:lnTo>
                      <a:pt x="63" y="80"/>
                    </a:lnTo>
                    <a:lnTo>
                      <a:pt x="47" y="97"/>
                    </a:lnTo>
                    <a:lnTo>
                      <a:pt x="33" y="115"/>
                    </a:lnTo>
                    <a:lnTo>
                      <a:pt x="22" y="134"/>
                    </a:lnTo>
                    <a:lnTo>
                      <a:pt x="12" y="154"/>
                    </a:lnTo>
                    <a:lnTo>
                      <a:pt x="5" y="176"/>
                    </a:lnTo>
                    <a:lnTo>
                      <a:pt x="1" y="198"/>
                    </a:lnTo>
                    <a:lnTo>
                      <a:pt x="0" y="220"/>
                    </a:lnTo>
                    <a:lnTo>
                      <a:pt x="1" y="241"/>
                    </a:lnTo>
                    <a:lnTo>
                      <a:pt x="5" y="263"/>
                    </a:lnTo>
                    <a:lnTo>
                      <a:pt x="12" y="285"/>
                    </a:lnTo>
                    <a:lnTo>
                      <a:pt x="22" y="305"/>
                    </a:lnTo>
                    <a:lnTo>
                      <a:pt x="33" y="324"/>
                    </a:lnTo>
                    <a:lnTo>
                      <a:pt x="47" y="342"/>
                    </a:lnTo>
                    <a:lnTo>
                      <a:pt x="63" y="359"/>
                    </a:lnTo>
                    <a:lnTo>
                      <a:pt x="80" y="374"/>
                    </a:lnTo>
                    <a:lnTo>
                      <a:pt x="100" y="389"/>
                    </a:lnTo>
                    <a:lnTo>
                      <a:pt x="122" y="402"/>
                    </a:lnTo>
                    <a:lnTo>
                      <a:pt x="144" y="412"/>
                    </a:lnTo>
                    <a:lnTo>
                      <a:pt x="168" y="421"/>
                    </a:lnTo>
                    <a:lnTo>
                      <a:pt x="193" y="428"/>
                    </a:lnTo>
                    <a:lnTo>
                      <a:pt x="221" y="434"/>
                    </a:lnTo>
                    <a:lnTo>
                      <a:pt x="247" y="437"/>
                    </a:lnTo>
                    <a:lnTo>
                      <a:pt x="276" y="439"/>
                    </a:lnTo>
                    <a:close/>
                  </a:path>
                </a:pathLst>
              </a:custGeom>
              <a:solidFill>
                <a:srgbClr val="CEE2C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" name="Freeform 66"/>
              <p:cNvSpPr/>
              <p:nvPr/>
            </p:nvSpPr>
            <p:spPr bwMode="auto">
              <a:xfrm>
                <a:off x="6194433" y="4621220"/>
                <a:ext cx="215900" cy="169862"/>
              </a:xfrm>
              <a:custGeom>
                <a:avLst/>
                <a:gdLst/>
                <a:ahLst/>
                <a:cxnLst>
                  <a:cxn ang="0">
                    <a:pos x="300" y="429"/>
                  </a:cxn>
                  <a:cxn ang="0">
                    <a:pos x="353" y="421"/>
                  </a:cxn>
                  <a:cxn ang="0">
                    <a:pos x="401" y="404"/>
                  </a:cxn>
                  <a:cxn ang="0">
                    <a:pos x="445" y="381"/>
                  </a:cxn>
                  <a:cxn ang="0">
                    <a:pos x="480" y="352"/>
                  </a:cxn>
                  <a:cxn ang="0">
                    <a:pos x="510" y="317"/>
                  </a:cxn>
                  <a:cxn ang="0">
                    <a:pos x="530" y="279"/>
                  </a:cxn>
                  <a:cxn ang="0">
                    <a:pos x="541" y="236"/>
                  </a:cxn>
                  <a:cxn ang="0">
                    <a:pos x="541" y="193"/>
                  </a:cxn>
                  <a:cxn ang="0">
                    <a:pos x="530" y="151"/>
                  </a:cxn>
                  <a:cxn ang="0">
                    <a:pos x="510" y="112"/>
                  </a:cxn>
                  <a:cxn ang="0">
                    <a:pos x="480" y="78"/>
                  </a:cxn>
                  <a:cxn ang="0">
                    <a:pos x="445" y="48"/>
                  </a:cxn>
                  <a:cxn ang="0">
                    <a:pos x="401" y="25"/>
                  </a:cxn>
                  <a:cxn ang="0">
                    <a:pos x="353" y="9"/>
                  </a:cxn>
                  <a:cxn ang="0">
                    <a:pos x="300" y="1"/>
                  </a:cxn>
                  <a:cxn ang="0">
                    <a:pos x="244" y="1"/>
                  </a:cxn>
                  <a:cxn ang="0">
                    <a:pos x="191" y="9"/>
                  </a:cxn>
                  <a:cxn ang="0">
                    <a:pos x="143" y="25"/>
                  </a:cxn>
                  <a:cxn ang="0">
                    <a:pos x="99" y="48"/>
                  </a:cxn>
                  <a:cxn ang="0">
                    <a:pos x="62" y="78"/>
                  </a:cxn>
                  <a:cxn ang="0">
                    <a:pos x="34" y="112"/>
                  </a:cxn>
                  <a:cxn ang="0">
                    <a:pos x="13" y="151"/>
                  </a:cxn>
                  <a:cxn ang="0">
                    <a:pos x="1" y="193"/>
                  </a:cxn>
                  <a:cxn ang="0">
                    <a:pos x="1" y="236"/>
                  </a:cxn>
                  <a:cxn ang="0">
                    <a:pos x="13" y="279"/>
                  </a:cxn>
                  <a:cxn ang="0">
                    <a:pos x="34" y="317"/>
                  </a:cxn>
                  <a:cxn ang="0">
                    <a:pos x="62" y="352"/>
                  </a:cxn>
                  <a:cxn ang="0">
                    <a:pos x="99" y="381"/>
                  </a:cxn>
                  <a:cxn ang="0">
                    <a:pos x="143" y="404"/>
                  </a:cxn>
                  <a:cxn ang="0">
                    <a:pos x="191" y="421"/>
                  </a:cxn>
                  <a:cxn ang="0">
                    <a:pos x="244" y="429"/>
                  </a:cxn>
                </a:cxnLst>
                <a:rect l="0" t="0" r="r" b="b"/>
                <a:pathLst>
                  <a:path w="543" h="430">
                    <a:moveTo>
                      <a:pt x="272" y="430"/>
                    </a:moveTo>
                    <a:lnTo>
                      <a:pt x="300" y="429"/>
                    </a:lnTo>
                    <a:lnTo>
                      <a:pt x="326" y="425"/>
                    </a:lnTo>
                    <a:lnTo>
                      <a:pt x="353" y="421"/>
                    </a:lnTo>
                    <a:lnTo>
                      <a:pt x="378" y="413"/>
                    </a:lnTo>
                    <a:lnTo>
                      <a:pt x="401" y="404"/>
                    </a:lnTo>
                    <a:lnTo>
                      <a:pt x="423" y="393"/>
                    </a:lnTo>
                    <a:lnTo>
                      <a:pt x="445" y="381"/>
                    </a:lnTo>
                    <a:lnTo>
                      <a:pt x="463" y="367"/>
                    </a:lnTo>
                    <a:lnTo>
                      <a:pt x="480" y="352"/>
                    </a:lnTo>
                    <a:lnTo>
                      <a:pt x="497" y="334"/>
                    </a:lnTo>
                    <a:lnTo>
                      <a:pt x="510" y="317"/>
                    </a:lnTo>
                    <a:lnTo>
                      <a:pt x="522" y="299"/>
                    </a:lnTo>
                    <a:lnTo>
                      <a:pt x="530" y="279"/>
                    </a:lnTo>
                    <a:lnTo>
                      <a:pt x="537" y="258"/>
                    </a:lnTo>
                    <a:lnTo>
                      <a:pt x="541" y="236"/>
                    </a:lnTo>
                    <a:lnTo>
                      <a:pt x="543" y="215"/>
                    </a:lnTo>
                    <a:lnTo>
                      <a:pt x="541" y="193"/>
                    </a:lnTo>
                    <a:lnTo>
                      <a:pt x="537" y="171"/>
                    </a:lnTo>
                    <a:lnTo>
                      <a:pt x="530" y="151"/>
                    </a:lnTo>
                    <a:lnTo>
                      <a:pt x="522" y="130"/>
                    </a:lnTo>
                    <a:lnTo>
                      <a:pt x="510" y="112"/>
                    </a:lnTo>
                    <a:lnTo>
                      <a:pt x="497" y="95"/>
                    </a:lnTo>
                    <a:lnTo>
                      <a:pt x="480" y="78"/>
                    </a:lnTo>
                    <a:lnTo>
                      <a:pt x="463" y="62"/>
                    </a:lnTo>
                    <a:lnTo>
                      <a:pt x="445" y="48"/>
                    </a:lnTo>
                    <a:lnTo>
                      <a:pt x="423" y="37"/>
                    </a:lnTo>
                    <a:lnTo>
                      <a:pt x="401" y="25"/>
                    </a:lnTo>
                    <a:lnTo>
                      <a:pt x="378" y="17"/>
                    </a:lnTo>
                    <a:lnTo>
                      <a:pt x="353" y="9"/>
                    </a:lnTo>
                    <a:lnTo>
                      <a:pt x="326" y="5"/>
                    </a:lnTo>
                    <a:lnTo>
                      <a:pt x="300" y="1"/>
                    </a:lnTo>
                    <a:lnTo>
                      <a:pt x="272" y="0"/>
                    </a:lnTo>
                    <a:lnTo>
                      <a:pt x="244" y="1"/>
                    </a:lnTo>
                    <a:lnTo>
                      <a:pt x="218" y="5"/>
                    </a:lnTo>
                    <a:lnTo>
                      <a:pt x="191" y="9"/>
                    </a:lnTo>
                    <a:lnTo>
                      <a:pt x="166" y="17"/>
                    </a:lnTo>
                    <a:lnTo>
                      <a:pt x="143" y="25"/>
                    </a:lnTo>
                    <a:lnTo>
                      <a:pt x="120" y="37"/>
                    </a:lnTo>
                    <a:lnTo>
                      <a:pt x="99" y="48"/>
                    </a:lnTo>
                    <a:lnTo>
                      <a:pt x="80" y="62"/>
                    </a:lnTo>
                    <a:lnTo>
                      <a:pt x="62" y="78"/>
                    </a:lnTo>
                    <a:lnTo>
                      <a:pt x="46" y="95"/>
                    </a:lnTo>
                    <a:lnTo>
                      <a:pt x="34" y="112"/>
                    </a:lnTo>
                    <a:lnTo>
                      <a:pt x="22" y="130"/>
                    </a:lnTo>
                    <a:lnTo>
                      <a:pt x="13" y="151"/>
                    </a:lnTo>
                    <a:lnTo>
                      <a:pt x="6" y="171"/>
                    </a:lnTo>
                    <a:lnTo>
                      <a:pt x="1" y="193"/>
                    </a:lnTo>
                    <a:lnTo>
                      <a:pt x="0" y="215"/>
                    </a:lnTo>
                    <a:lnTo>
                      <a:pt x="1" y="236"/>
                    </a:lnTo>
                    <a:lnTo>
                      <a:pt x="6" y="258"/>
                    </a:lnTo>
                    <a:lnTo>
                      <a:pt x="13" y="279"/>
                    </a:lnTo>
                    <a:lnTo>
                      <a:pt x="22" y="299"/>
                    </a:lnTo>
                    <a:lnTo>
                      <a:pt x="34" y="317"/>
                    </a:lnTo>
                    <a:lnTo>
                      <a:pt x="46" y="334"/>
                    </a:lnTo>
                    <a:lnTo>
                      <a:pt x="62" y="352"/>
                    </a:lnTo>
                    <a:lnTo>
                      <a:pt x="80" y="367"/>
                    </a:lnTo>
                    <a:lnTo>
                      <a:pt x="99" y="381"/>
                    </a:lnTo>
                    <a:lnTo>
                      <a:pt x="120" y="393"/>
                    </a:lnTo>
                    <a:lnTo>
                      <a:pt x="143" y="404"/>
                    </a:lnTo>
                    <a:lnTo>
                      <a:pt x="166" y="413"/>
                    </a:lnTo>
                    <a:lnTo>
                      <a:pt x="191" y="421"/>
                    </a:lnTo>
                    <a:lnTo>
                      <a:pt x="218" y="425"/>
                    </a:lnTo>
                    <a:lnTo>
                      <a:pt x="244" y="429"/>
                    </a:lnTo>
                    <a:lnTo>
                      <a:pt x="272" y="430"/>
                    </a:lnTo>
                    <a:close/>
                  </a:path>
                </a:pathLst>
              </a:custGeom>
              <a:solidFill>
                <a:srgbClr val="D3E5D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" name="Freeform 67"/>
              <p:cNvSpPr/>
              <p:nvPr/>
            </p:nvSpPr>
            <p:spPr bwMode="auto">
              <a:xfrm>
                <a:off x="6197608" y="4621220"/>
                <a:ext cx="209550" cy="168275"/>
              </a:xfrm>
              <a:custGeom>
                <a:avLst/>
                <a:gdLst/>
                <a:ahLst/>
                <a:cxnLst>
                  <a:cxn ang="0">
                    <a:pos x="294" y="420"/>
                  </a:cxn>
                  <a:cxn ang="0">
                    <a:pos x="345" y="412"/>
                  </a:cxn>
                  <a:cxn ang="0">
                    <a:pos x="393" y="396"/>
                  </a:cxn>
                  <a:cxn ang="0">
                    <a:pos x="435" y="373"/>
                  </a:cxn>
                  <a:cxn ang="0">
                    <a:pos x="471" y="344"/>
                  </a:cxn>
                  <a:cxn ang="0">
                    <a:pos x="499" y="311"/>
                  </a:cxn>
                  <a:cxn ang="0">
                    <a:pos x="519" y="273"/>
                  </a:cxn>
                  <a:cxn ang="0">
                    <a:pos x="530" y="232"/>
                  </a:cxn>
                  <a:cxn ang="0">
                    <a:pos x="530" y="189"/>
                  </a:cxn>
                  <a:cxn ang="0">
                    <a:pos x="519" y="148"/>
                  </a:cxn>
                  <a:cxn ang="0">
                    <a:pos x="499" y="110"/>
                  </a:cxn>
                  <a:cxn ang="0">
                    <a:pos x="471" y="77"/>
                  </a:cxn>
                  <a:cxn ang="0">
                    <a:pos x="435" y="48"/>
                  </a:cxn>
                  <a:cxn ang="0">
                    <a:pos x="393" y="25"/>
                  </a:cxn>
                  <a:cxn ang="0">
                    <a:pos x="345" y="9"/>
                  </a:cxn>
                  <a:cxn ang="0">
                    <a:pos x="294" y="1"/>
                  </a:cxn>
                  <a:cxn ang="0">
                    <a:pos x="238" y="1"/>
                  </a:cxn>
                  <a:cxn ang="0">
                    <a:pos x="187" y="9"/>
                  </a:cxn>
                  <a:cxn ang="0">
                    <a:pos x="139" y="25"/>
                  </a:cxn>
                  <a:cxn ang="0">
                    <a:pos x="97" y="48"/>
                  </a:cxn>
                  <a:cxn ang="0">
                    <a:pos x="61" y="77"/>
                  </a:cxn>
                  <a:cxn ang="0">
                    <a:pos x="32" y="110"/>
                  </a:cxn>
                  <a:cxn ang="0">
                    <a:pos x="12" y="148"/>
                  </a:cxn>
                  <a:cxn ang="0">
                    <a:pos x="1" y="189"/>
                  </a:cxn>
                  <a:cxn ang="0">
                    <a:pos x="1" y="232"/>
                  </a:cxn>
                  <a:cxn ang="0">
                    <a:pos x="12" y="273"/>
                  </a:cxn>
                  <a:cxn ang="0">
                    <a:pos x="32" y="311"/>
                  </a:cxn>
                  <a:cxn ang="0">
                    <a:pos x="61" y="344"/>
                  </a:cxn>
                  <a:cxn ang="0">
                    <a:pos x="97" y="373"/>
                  </a:cxn>
                  <a:cxn ang="0">
                    <a:pos x="139" y="396"/>
                  </a:cxn>
                  <a:cxn ang="0">
                    <a:pos x="187" y="412"/>
                  </a:cxn>
                  <a:cxn ang="0">
                    <a:pos x="238" y="420"/>
                  </a:cxn>
                </a:cxnLst>
                <a:rect l="0" t="0" r="r" b="b"/>
                <a:pathLst>
                  <a:path w="531" h="421">
                    <a:moveTo>
                      <a:pt x="266" y="421"/>
                    </a:moveTo>
                    <a:lnTo>
                      <a:pt x="294" y="420"/>
                    </a:lnTo>
                    <a:lnTo>
                      <a:pt x="320" y="417"/>
                    </a:lnTo>
                    <a:lnTo>
                      <a:pt x="345" y="412"/>
                    </a:lnTo>
                    <a:lnTo>
                      <a:pt x="370" y="405"/>
                    </a:lnTo>
                    <a:lnTo>
                      <a:pt x="393" y="396"/>
                    </a:lnTo>
                    <a:lnTo>
                      <a:pt x="415" y="386"/>
                    </a:lnTo>
                    <a:lnTo>
                      <a:pt x="435" y="373"/>
                    </a:lnTo>
                    <a:lnTo>
                      <a:pt x="454" y="359"/>
                    </a:lnTo>
                    <a:lnTo>
                      <a:pt x="471" y="344"/>
                    </a:lnTo>
                    <a:lnTo>
                      <a:pt x="486" y="328"/>
                    </a:lnTo>
                    <a:lnTo>
                      <a:pt x="499" y="311"/>
                    </a:lnTo>
                    <a:lnTo>
                      <a:pt x="510" y="292"/>
                    </a:lnTo>
                    <a:lnTo>
                      <a:pt x="519" y="273"/>
                    </a:lnTo>
                    <a:lnTo>
                      <a:pt x="525" y="253"/>
                    </a:lnTo>
                    <a:lnTo>
                      <a:pt x="530" y="232"/>
                    </a:lnTo>
                    <a:lnTo>
                      <a:pt x="531" y="211"/>
                    </a:lnTo>
                    <a:lnTo>
                      <a:pt x="530" y="189"/>
                    </a:lnTo>
                    <a:lnTo>
                      <a:pt x="525" y="168"/>
                    </a:lnTo>
                    <a:lnTo>
                      <a:pt x="519" y="148"/>
                    </a:lnTo>
                    <a:lnTo>
                      <a:pt x="510" y="129"/>
                    </a:lnTo>
                    <a:lnTo>
                      <a:pt x="499" y="110"/>
                    </a:lnTo>
                    <a:lnTo>
                      <a:pt x="486" y="93"/>
                    </a:lnTo>
                    <a:lnTo>
                      <a:pt x="471" y="77"/>
                    </a:lnTo>
                    <a:lnTo>
                      <a:pt x="454" y="62"/>
                    </a:lnTo>
                    <a:lnTo>
                      <a:pt x="435" y="48"/>
                    </a:lnTo>
                    <a:lnTo>
                      <a:pt x="415" y="35"/>
                    </a:lnTo>
                    <a:lnTo>
                      <a:pt x="393" y="25"/>
                    </a:lnTo>
                    <a:lnTo>
                      <a:pt x="370" y="16"/>
                    </a:lnTo>
                    <a:lnTo>
                      <a:pt x="345" y="9"/>
                    </a:lnTo>
                    <a:lnTo>
                      <a:pt x="320" y="4"/>
                    </a:lnTo>
                    <a:lnTo>
                      <a:pt x="294" y="1"/>
                    </a:lnTo>
                    <a:lnTo>
                      <a:pt x="266" y="0"/>
                    </a:lnTo>
                    <a:lnTo>
                      <a:pt x="238" y="1"/>
                    </a:lnTo>
                    <a:lnTo>
                      <a:pt x="212" y="4"/>
                    </a:lnTo>
                    <a:lnTo>
                      <a:pt x="187" y="9"/>
                    </a:lnTo>
                    <a:lnTo>
                      <a:pt x="162" y="16"/>
                    </a:lnTo>
                    <a:lnTo>
                      <a:pt x="139" y="25"/>
                    </a:lnTo>
                    <a:lnTo>
                      <a:pt x="118" y="35"/>
                    </a:lnTo>
                    <a:lnTo>
                      <a:pt x="97" y="48"/>
                    </a:lnTo>
                    <a:lnTo>
                      <a:pt x="78" y="62"/>
                    </a:lnTo>
                    <a:lnTo>
                      <a:pt x="61" y="77"/>
                    </a:lnTo>
                    <a:lnTo>
                      <a:pt x="45" y="93"/>
                    </a:lnTo>
                    <a:lnTo>
                      <a:pt x="32" y="110"/>
                    </a:lnTo>
                    <a:lnTo>
                      <a:pt x="21" y="129"/>
                    </a:lnTo>
                    <a:lnTo>
                      <a:pt x="12" y="148"/>
                    </a:lnTo>
                    <a:lnTo>
                      <a:pt x="6" y="168"/>
                    </a:lnTo>
                    <a:lnTo>
                      <a:pt x="1" y="189"/>
                    </a:lnTo>
                    <a:lnTo>
                      <a:pt x="0" y="211"/>
                    </a:lnTo>
                    <a:lnTo>
                      <a:pt x="1" y="232"/>
                    </a:lnTo>
                    <a:lnTo>
                      <a:pt x="6" y="253"/>
                    </a:lnTo>
                    <a:lnTo>
                      <a:pt x="12" y="273"/>
                    </a:lnTo>
                    <a:lnTo>
                      <a:pt x="21" y="292"/>
                    </a:lnTo>
                    <a:lnTo>
                      <a:pt x="32" y="311"/>
                    </a:lnTo>
                    <a:lnTo>
                      <a:pt x="45" y="328"/>
                    </a:lnTo>
                    <a:lnTo>
                      <a:pt x="61" y="344"/>
                    </a:lnTo>
                    <a:lnTo>
                      <a:pt x="78" y="359"/>
                    </a:lnTo>
                    <a:lnTo>
                      <a:pt x="97" y="373"/>
                    </a:lnTo>
                    <a:lnTo>
                      <a:pt x="118" y="386"/>
                    </a:lnTo>
                    <a:lnTo>
                      <a:pt x="139" y="396"/>
                    </a:lnTo>
                    <a:lnTo>
                      <a:pt x="162" y="405"/>
                    </a:lnTo>
                    <a:lnTo>
                      <a:pt x="187" y="412"/>
                    </a:lnTo>
                    <a:lnTo>
                      <a:pt x="212" y="417"/>
                    </a:lnTo>
                    <a:lnTo>
                      <a:pt x="238" y="420"/>
                    </a:lnTo>
                    <a:lnTo>
                      <a:pt x="266" y="421"/>
                    </a:lnTo>
                    <a:close/>
                  </a:path>
                </a:pathLst>
              </a:custGeom>
              <a:solidFill>
                <a:srgbClr val="DDEAD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" name="Freeform 68"/>
              <p:cNvSpPr/>
              <p:nvPr/>
            </p:nvSpPr>
            <p:spPr bwMode="auto">
              <a:xfrm>
                <a:off x="6199195" y="4624395"/>
                <a:ext cx="206375" cy="163512"/>
              </a:xfrm>
              <a:custGeom>
                <a:avLst/>
                <a:gdLst/>
                <a:ahLst/>
                <a:cxnLst>
                  <a:cxn ang="0">
                    <a:pos x="288" y="413"/>
                  </a:cxn>
                  <a:cxn ang="0">
                    <a:pos x="338" y="405"/>
                  </a:cxn>
                  <a:cxn ang="0">
                    <a:pos x="385" y="389"/>
                  </a:cxn>
                  <a:cxn ang="0">
                    <a:pos x="427" y="367"/>
                  </a:cxn>
                  <a:cxn ang="0">
                    <a:pos x="461" y="339"/>
                  </a:cxn>
                  <a:cxn ang="0">
                    <a:pos x="490" y="306"/>
                  </a:cxn>
                  <a:cxn ang="0">
                    <a:pos x="510" y="269"/>
                  </a:cxn>
                  <a:cxn ang="0">
                    <a:pos x="520" y="228"/>
                  </a:cxn>
                  <a:cxn ang="0">
                    <a:pos x="520" y="186"/>
                  </a:cxn>
                  <a:cxn ang="0">
                    <a:pos x="510" y="145"/>
                  </a:cxn>
                  <a:cxn ang="0">
                    <a:pos x="490" y="109"/>
                  </a:cxn>
                  <a:cxn ang="0">
                    <a:pos x="461" y="75"/>
                  </a:cxn>
                  <a:cxn ang="0">
                    <a:pos x="427" y="47"/>
                  </a:cxn>
                  <a:cxn ang="0">
                    <a:pos x="385" y="25"/>
                  </a:cxn>
                  <a:cxn ang="0">
                    <a:pos x="338" y="9"/>
                  </a:cxn>
                  <a:cxn ang="0">
                    <a:pos x="288" y="1"/>
                  </a:cxn>
                  <a:cxn ang="0">
                    <a:pos x="235" y="1"/>
                  </a:cxn>
                  <a:cxn ang="0">
                    <a:pos x="184" y="9"/>
                  </a:cxn>
                  <a:cxn ang="0">
                    <a:pos x="137" y="25"/>
                  </a:cxn>
                  <a:cxn ang="0">
                    <a:pos x="95" y="47"/>
                  </a:cxn>
                  <a:cxn ang="0">
                    <a:pos x="60" y="75"/>
                  </a:cxn>
                  <a:cxn ang="0">
                    <a:pos x="31" y="109"/>
                  </a:cxn>
                  <a:cxn ang="0">
                    <a:pos x="11" y="145"/>
                  </a:cxn>
                  <a:cxn ang="0">
                    <a:pos x="1" y="186"/>
                  </a:cxn>
                  <a:cxn ang="0">
                    <a:pos x="1" y="228"/>
                  </a:cxn>
                  <a:cxn ang="0">
                    <a:pos x="11" y="269"/>
                  </a:cxn>
                  <a:cxn ang="0">
                    <a:pos x="31" y="306"/>
                  </a:cxn>
                  <a:cxn ang="0">
                    <a:pos x="60" y="339"/>
                  </a:cxn>
                  <a:cxn ang="0">
                    <a:pos x="95" y="367"/>
                  </a:cxn>
                  <a:cxn ang="0">
                    <a:pos x="137" y="389"/>
                  </a:cxn>
                  <a:cxn ang="0">
                    <a:pos x="184" y="405"/>
                  </a:cxn>
                  <a:cxn ang="0">
                    <a:pos x="235" y="413"/>
                  </a:cxn>
                </a:cxnLst>
                <a:rect l="0" t="0" r="r" b="b"/>
                <a:pathLst>
                  <a:path w="521" h="413">
                    <a:moveTo>
                      <a:pt x="261" y="414"/>
                    </a:moveTo>
                    <a:lnTo>
                      <a:pt x="288" y="413"/>
                    </a:lnTo>
                    <a:lnTo>
                      <a:pt x="314" y="409"/>
                    </a:lnTo>
                    <a:lnTo>
                      <a:pt x="338" y="405"/>
                    </a:lnTo>
                    <a:lnTo>
                      <a:pt x="362" y="398"/>
                    </a:lnTo>
                    <a:lnTo>
                      <a:pt x="385" y="389"/>
                    </a:lnTo>
                    <a:lnTo>
                      <a:pt x="406" y="378"/>
                    </a:lnTo>
                    <a:lnTo>
                      <a:pt x="427" y="367"/>
                    </a:lnTo>
                    <a:lnTo>
                      <a:pt x="445" y="353"/>
                    </a:lnTo>
                    <a:lnTo>
                      <a:pt x="461" y="339"/>
                    </a:lnTo>
                    <a:lnTo>
                      <a:pt x="476" y="323"/>
                    </a:lnTo>
                    <a:lnTo>
                      <a:pt x="490" y="306"/>
                    </a:lnTo>
                    <a:lnTo>
                      <a:pt x="501" y="287"/>
                    </a:lnTo>
                    <a:lnTo>
                      <a:pt x="510" y="269"/>
                    </a:lnTo>
                    <a:lnTo>
                      <a:pt x="515" y="248"/>
                    </a:lnTo>
                    <a:lnTo>
                      <a:pt x="520" y="228"/>
                    </a:lnTo>
                    <a:lnTo>
                      <a:pt x="521" y="207"/>
                    </a:lnTo>
                    <a:lnTo>
                      <a:pt x="520" y="186"/>
                    </a:lnTo>
                    <a:lnTo>
                      <a:pt x="515" y="165"/>
                    </a:lnTo>
                    <a:lnTo>
                      <a:pt x="510" y="145"/>
                    </a:lnTo>
                    <a:lnTo>
                      <a:pt x="501" y="126"/>
                    </a:lnTo>
                    <a:lnTo>
                      <a:pt x="490" y="109"/>
                    </a:lnTo>
                    <a:lnTo>
                      <a:pt x="476" y="91"/>
                    </a:lnTo>
                    <a:lnTo>
                      <a:pt x="461" y="75"/>
                    </a:lnTo>
                    <a:lnTo>
                      <a:pt x="445" y="60"/>
                    </a:lnTo>
                    <a:lnTo>
                      <a:pt x="427" y="47"/>
                    </a:lnTo>
                    <a:lnTo>
                      <a:pt x="406" y="36"/>
                    </a:lnTo>
                    <a:lnTo>
                      <a:pt x="385" y="25"/>
                    </a:lnTo>
                    <a:lnTo>
                      <a:pt x="362" y="16"/>
                    </a:lnTo>
                    <a:lnTo>
                      <a:pt x="338" y="9"/>
                    </a:lnTo>
                    <a:lnTo>
                      <a:pt x="314" y="5"/>
                    </a:lnTo>
                    <a:lnTo>
                      <a:pt x="288" y="1"/>
                    </a:lnTo>
                    <a:lnTo>
                      <a:pt x="261" y="0"/>
                    </a:lnTo>
                    <a:lnTo>
                      <a:pt x="235" y="1"/>
                    </a:lnTo>
                    <a:lnTo>
                      <a:pt x="208" y="5"/>
                    </a:lnTo>
                    <a:lnTo>
                      <a:pt x="184" y="9"/>
                    </a:lnTo>
                    <a:lnTo>
                      <a:pt x="160" y="16"/>
                    </a:lnTo>
                    <a:lnTo>
                      <a:pt x="137" y="25"/>
                    </a:lnTo>
                    <a:lnTo>
                      <a:pt x="115" y="36"/>
                    </a:lnTo>
                    <a:lnTo>
                      <a:pt x="95" y="47"/>
                    </a:lnTo>
                    <a:lnTo>
                      <a:pt x="77" y="60"/>
                    </a:lnTo>
                    <a:lnTo>
                      <a:pt x="60" y="75"/>
                    </a:lnTo>
                    <a:lnTo>
                      <a:pt x="45" y="91"/>
                    </a:lnTo>
                    <a:lnTo>
                      <a:pt x="31" y="109"/>
                    </a:lnTo>
                    <a:lnTo>
                      <a:pt x="20" y="126"/>
                    </a:lnTo>
                    <a:lnTo>
                      <a:pt x="11" y="145"/>
                    </a:lnTo>
                    <a:lnTo>
                      <a:pt x="5" y="165"/>
                    </a:lnTo>
                    <a:lnTo>
                      <a:pt x="1" y="186"/>
                    </a:lnTo>
                    <a:lnTo>
                      <a:pt x="0" y="207"/>
                    </a:lnTo>
                    <a:lnTo>
                      <a:pt x="1" y="228"/>
                    </a:lnTo>
                    <a:lnTo>
                      <a:pt x="5" y="248"/>
                    </a:lnTo>
                    <a:lnTo>
                      <a:pt x="11" y="269"/>
                    </a:lnTo>
                    <a:lnTo>
                      <a:pt x="20" y="287"/>
                    </a:lnTo>
                    <a:lnTo>
                      <a:pt x="31" y="306"/>
                    </a:lnTo>
                    <a:lnTo>
                      <a:pt x="45" y="323"/>
                    </a:lnTo>
                    <a:lnTo>
                      <a:pt x="60" y="339"/>
                    </a:lnTo>
                    <a:lnTo>
                      <a:pt x="77" y="353"/>
                    </a:lnTo>
                    <a:lnTo>
                      <a:pt x="95" y="367"/>
                    </a:lnTo>
                    <a:lnTo>
                      <a:pt x="115" y="378"/>
                    </a:lnTo>
                    <a:lnTo>
                      <a:pt x="137" y="389"/>
                    </a:lnTo>
                    <a:lnTo>
                      <a:pt x="160" y="398"/>
                    </a:lnTo>
                    <a:lnTo>
                      <a:pt x="184" y="405"/>
                    </a:lnTo>
                    <a:lnTo>
                      <a:pt x="208" y="409"/>
                    </a:lnTo>
                    <a:lnTo>
                      <a:pt x="235" y="413"/>
                    </a:lnTo>
                    <a:lnTo>
                      <a:pt x="261" y="414"/>
                    </a:lnTo>
                    <a:close/>
                  </a:path>
                </a:pathLst>
              </a:custGeom>
              <a:solidFill>
                <a:srgbClr val="E2EDE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" name="Freeform 69"/>
              <p:cNvSpPr/>
              <p:nvPr/>
            </p:nvSpPr>
            <p:spPr bwMode="auto">
              <a:xfrm>
                <a:off x="6200783" y="4624395"/>
                <a:ext cx="203200" cy="161925"/>
              </a:xfrm>
              <a:custGeom>
                <a:avLst/>
                <a:gdLst/>
                <a:ahLst/>
                <a:cxnLst>
                  <a:cxn ang="0">
                    <a:pos x="283" y="404"/>
                  </a:cxn>
                  <a:cxn ang="0">
                    <a:pos x="332" y="396"/>
                  </a:cxn>
                  <a:cxn ang="0">
                    <a:pos x="378" y="381"/>
                  </a:cxn>
                  <a:cxn ang="0">
                    <a:pos x="418" y="359"/>
                  </a:cxn>
                  <a:cxn ang="0">
                    <a:pos x="453" y="332"/>
                  </a:cxn>
                  <a:cxn ang="0">
                    <a:pos x="481" y="299"/>
                  </a:cxn>
                  <a:cxn ang="0">
                    <a:pos x="499" y="264"/>
                  </a:cxn>
                  <a:cxn ang="0">
                    <a:pos x="509" y="223"/>
                  </a:cxn>
                  <a:cxn ang="0">
                    <a:pos x="509" y="182"/>
                  </a:cxn>
                  <a:cxn ang="0">
                    <a:pos x="499" y="143"/>
                  </a:cxn>
                  <a:cxn ang="0">
                    <a:pos x="481" y="106"/>
                  </a:cxn>
                  <a:cxn ang="0">
                    <a:pos x="453" y="73"/>
                  </a:cxn>
                  <a:cxn ang="0">
                    <a:pos x="418" y="46"/>
                  </a:cxn>
                  <a:cxn ang="0">
                    <a:pos x="378" y="24"/>
                  </a:cxn>
                  <a:cxn ang="0">
                    <a:pos x="332" y="9"/>
                  </a:cxn>
                  <a:cxn ang="0">
                    <a:pos x="283" y="1"/>
                  </a:cxn>
                  <a:cxn ang="0">
                    <a:pos x="230" y="1"/>
                  </a:cxn>
                  <a:cxn ang="0">
                    <a:pos x="180" y="9"/>
                  </a:cxn>
                  <a:cxn ang="0">
                    <a:pos x="134" y="24"/>
                  </a:cxn>
                  <a:cxn ang="0">
                    <a:pos x="94" y="46"/>
                  </a:cxn>
                  <a:cxn ang="0">
                    <a:pos x="59" y="73"/>
                  </a:cxn>
                  <a:cxn ang="0">
                    <a:pos x="32" y="106"/>
                  </a:cxn>
                  <a:cxn ang="0">
                    <a:pos x="12" y="143"/>
                  </a:cxn>
                  <a:cxn ang="0">
                    <a:pos x="2" y="182"/>
                  </a:cxn>
                  <a:cxn ang="0">
                    <a:pos x="2" y="223"/>
                  </a:cxn>
                  <a:cxn ang="0">
                    <a:pos x="12" y="264"/>
                  </a:cxn>
                  <a:cxn ang="0">
                    <a:pos x="32" y="299"/>
                  </a:cxn>
                  <a:cxn ang="0">
                    <a:pos x="59" y="332"/>
                  </a:cxn>
                  <a:cxn ang="0">
                    <a:pos x="94" y="359"/>
                  </a:cxn>
                  <a:cxn ang="0">
                    <a:pos x="134" y="381"/>
                  </a:cxn>
                  <a:cxn ang="0">
                    <a:pos x="180" y="396"/>
                  </a:cxn>
                  <a:cxn ang="0">
                    <a:pos x="230" y="404"/>
                  </a:cxn>
                </a:cxnLst>
                <a:rect l="0" t="0" r="r" b="b"/>
                <a:pathLst>
                  <a:path w="510" h="405">
                    <a:moveTo>
                      <a:pt x="256" y="405"/>
                    </a:moveTo>
                    <a:lnTo>
                      <a:pt x="283" y="404"/>
                    </a:lnTo>
                    <a:lnTo>
                      <a:pt x="308" y="401"/>
                    </a:lnTo>
                    <a:lnTo>
                      <a:pt x="332" y="396"/>
                    </a:lnTo>
                    <a:lnTo>
                      <a:pt x="355" y="389"/>
                    </a:lnTo>
                    <a:lnTo>
                      <a:pt x="378" y="381"/>
                    </a:lnTo>
                    <a:lnTo>
                      <a:pt x="399" y="371"/>
                    </a:lnTo>
                    <a:lnTo>
                      <a:pt x="418" y="359"/>
                    </a:lnTo>
                    <a:lnTo>
                      <a:pt x="437" y="347"/>
                    </a:lnTo>
                    <a:lnTo>
                      <a:pt x="453" y="332"/>
                    </a:lnTo>
                    <a:lnTo>
                      <a:pt x="468" y="317"/>
                    </a:lnTo>
                    <a:lnTo>
                      <a:pt x="481" y="299"/>
                    </a:lnTo>
                    <a:lnTo>
                      <a:pt x="491" y="282"/>
                    </a:lnTo>
                    <a:lnTo>
                      <a:pt x="499" y="264"/>
                    </a:lnTo>
                    <a:lnTo>
                      <a:pt x="506" y="244"/>
                    </a:lnTo>
                    <a:lnTo>
                      <a:pt x="509" y="223"/>
                    </a:lnTo>
                    <a:lnTo>
                      <a:pt x="510" y="203"/>
                    </a:lnTo>
                    <a:lnTo>
                      <a:pt x="509" y="182"/>
                    </a:lnTo>
                    <a:lnTo>
                      <a:pt x="506" y="162"/>
                    </a:lnTo>
                    <a:lnTo>
                      <a:pt x="499" y="143"/>
                    </a:lnTo>
                    <a:lnTo>
                      <a:pt x="491" y="124"/>
                    </a:lnTo>
                    <a:lnTo>
                      <a:pt x="481" y="106"/>
                    </a:lnTo>
                    <a:lnTo>
                      <a:pt x="468" y="90"/>
                    </a:lnTo>
                    <a:lnTo>
                      <a:pt x="453" y="73"/>
                    </a:lnTo>
                    <a:lnTo>
                      <a:pt x="437" y="60"/>
                    </a:lnTo>
                    <a:lnTo>
                      <a:pt x="418" y="46"/>
                    </a:lnTo>
                    <a:lnTo>
                      <a:pt x="399" y="34"/>
                    </a:lnTo>
                    <a:lnTo>
                      <a:pt x="378" y="24"/>
                    </a:lnTo>
                    <a:lnTo>
                      <a:pt x="355" y="16"/>
                    </a:lnTo>
                    <a:lnTo>
                      <a:pt x="332" y="9"/>
                    </a:lnTo>
                    <a:lnTo>
                      <a:pt x="308" y="4"/>
                    </a:lnTo>
                    <a:lnTo>
                      <a:pt x="283" y="1"/>
                    </a:lnTo>
                    <a:lnTo>
                      <a:pt x="256" y="0"/>
                    </a:lnTo>
                    <a:lnTo>
                      <a:pt x="230" y="1"/>
                    </a:lnTo>
                    <a:lnTo>
                      <a:pt x="204" y="4"/>
                    </a:lnTo>
                    <a:lnTo>
                      <a:pt x="180" y="9"/>
                    </a:lnTo>
                    <a:lnTo>
                      <a:pt x="156" y="16"/>
                    </a:lnTo>
                    <a:lnTo>
                      <a:pt x="134" y="24"/>
                    </a:lnTo>
                    <a:lnTo>
                      <a:pt x="113" y="34"/>
                    </a:lnTo>
                    <a:lnTo>
                      <a:pt x="94" y="46"/>
                    </a:lnTo>
                    <a:lnTo>
                      <a:pt x="75" y="60"/>
                    </a:lnTo>
                    <a:lnTo>
                      <a:pt x="59" y="73"/>
                    </a:lnTo>
                    <a:lnTo>
                      <a:pt x="44" y="90"/>
                    </a:lnTo>
                    <a:lnTo>
                      <a:pt x="32" y="106"/>
                    </a:lnTo>
                    <a:lnTo>
                      <a:pt x="20" y="124"/>
                    </a:lnTo>
                    <a:lnTo>
                      <a:pt x="12" y="143"/>
                    </a:lnTo>
                    <a:lnTo>
                      <a:pt x="5" y="162"/>
                    </a:lnTo>
                    <a:lnTo>
                      <a:pt x="2" y="182"/>
                    </a:lnTo>
                    <a:lnTo>
                      <a:pt x="0" y="203"/>
                    </a:lnTo>
                    <a:lnTo>
                      <a:pt x="2" y="223"/>
                    </a:lnTo>
                    <a:lnTo>
                      <a:pt x="5" y="244"/>
                    </a:lnTo>
                    <a:lnTo>
                      <a:pt x="12" y="264"/>
                    </a:lnTo>
                    <a:lnTo>
                      <a:pt x="20" y="282"/>
                    </a:lnTo>
                    <a:lnTo>
                      <a:pt x="32" y="299"/>
                    </a:lnTo>
                    <a:lnTo>
                      <a:pt x="44" y="317"/>
                    </a:lnTo>
                    <a:lnTo>
                      <a:pt x="59" y="332"/>
                    </a:lnTo>
                    <a:lnTo>
                      <a:pt x="75" y="347"/>
                    </a:lnTo>
                    <a:lnTo>
                      <a:pt x="94" y="359"/>
                    </a:lnTo>
                    <a:lnTo>
                      <a:pt x="113" y="371"/>
                    </a:lnTo>
                    <a:lnTo>
                      <a:pt x="134" y="381"/>
                    </a:lnTo>
                    <a:lnTo>
                      <a:pt x="156" y="389"/>
                    </a:lnTo>
                    <a:lnTo>
                      <a:pt x="180" y="396"/>
                    </a:lnTo>
                    <a:lnTo>
                      <a:pt x="204" y="401"/>
                    </a:lnTo>
                    <a:lnTo>
                      <a:pt x="230" y="404"/>
                    </a:lnTo>
                    <a:lnTo>
                      <a:pt x="256" y="405"/>
                    </a:lnTo>
                    <a:close/>
                  </a:path>
                </a:pathLst>
              </a:custGeom>
              <a:solidFill>
                <a:srgbClr val="EAF2E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" name="Freeform 70"/>
              <p:cNvSpPr/>
              <p:nvPr/>
            </p:nvSpPr>
            <p:spPr bwMode="auto">
              <a:xfrm>
                <a:off x="6202370" y="4627570"/>
                <a:ext cx="198438" cy="157162"/>
              </a:xfrm>
              <a:custGeom>
                <a:avLst/>
                <a:gdLst/>
                <a:ahLst/>
                <a:cxnLst>
                  <a:cxn ang="0">
                    <a:pos x="276" y="397"/>
                  </a:cxn>
                  <a:cxn ang="0">
                    <a:pos x="326" y="389"/>
                  </a:cxn>
                  <a:cxn ang="0">
                    <a:pos x="371" y="374"/>
                  </a:cxn>
                  <a:cxn ang="0">
                    <a:pos x="410" y="353"/>
                  </a:cxn>
                  <a:cxn ang="0">
                    <a:pos x="443" y="325"/>
                  </a:cxn>
                  <a:cxn ang="0">
                    <a:pos x="471" y="294"/>
                  </a:cxn>
                  <a:cxn ang="0">
                    <a:pos x="489" y="258"/>
                  </a:cxn>
                  <a:cxn ang="0">
                    <a:pos x="500" y="219"/>
                  </a:cxn>
                  <a:cxn ang="0">
                    <a:pos x="500" y="178"/>
                  </a:cxn>
                  <a:cxn ang="0">
                    <a:pos x="489" y="140"/>
                  </a:cxn>
                  <a:cxn ang="0">
                    <a:pos x="471" y="104"/>
                  </a:cxn>
                  <a:cxn ang="0">
                    <a:pos x="443" y="73"/>
                  </a:cxn>
                  <a:cxn ang="0">
                    <a:pos x="410" y="45"/>
                  </a:cxn>
                  <a:cxn ang="0">
                    <a:pos x="371" y="24"/>
                  </a:cxn>
                  <a:cxn ang="0">
                    <a:pos x="326" y="9"/>
                  </a:cxn>
                  <a:cxn ang="0">
                    <a:pos x="276" y="1"/>
                  </a:cxn>
                  <a:cxn ang="0">
                    <a:pos x="226" y="1"/>
                  </a:cxn>
                  <a:cxn ang="0">
                    <a:pos x="176" y="9"/>
                  </a:cxn>
                  <a:cxn ang="0">
                    <a:pos x="131" y="24"/>
                  </a:cxn>
                  <a:cxn ang="0">
                    <a:pos x="91" y="45"/>
                  </a:cxn>
                  <a:cxn ang="0">
                    <a:pos x="58" y="73"/>
                  </a:cxn>
                  <a:cxn ang="0">
                    <a:pos x="30" y="104"/>
                  </a:cxn>
                  <a:cxn ang="0">
                    <a:pos x="12" y="140"/>
                  </a:cxn>
                  <a:cxn ang="0">
                    <a:pos x="1" y="178"/>
                  </a:cxn>
                  <a:cxn ang="0">
                    <a:pos x="1" y="219"/>
                  </a:cxn>
                  <a:cxn ang="0">
                    <a:pos x="12" y="258"/>
                  </a:cxn>
                  <a:cxn ang="0">
                    <a:pos x="30" y="294"/>
                  </a:cxn>
                  <a:cxn ang="0">
                    <a:pos x="58" y="325"/>
                  </a:cxn>
                  <a:cxn ang="0">
                    <a:pos x="91" y="353"/>
                  </a:cxn>
                  <a:cxn ang="0">
                    <a:pos x="131" y="374"/>
                  </a:cxn>
                  <a:cxn ang="0">
                    <a:pos x="176" y="389"/>
                  </a:cxn>
                  <a:cxn ang="0">
                    <a:pos x="226" y="397"/>
                  </a:cxn>
                </a:cxnLst>
                <a:rect l="0" t="0" r="r" b="b"/>
                <a:pathLst>
                  <a:path w="501" h="398">
                    <a:moveTo>
                      <a:pt x="251" y="398"/>
                    </a:moveTo>
                    <a:lnTo>
                      <a:pt x="276" y="397"/>
                    </a:lnTo>
                    <a:lnTo>
                      <a:pt x="302" y="395"/>
                    </a:lnTo>
                    <a:lnTo>
                      <a:pt x="326" y="389"/>
                    </a:lnTo>
                    <a:lnTo>
                      <a:pt x="349" y="382"/>
                    </a:lnTo>
                    <a:lnTo>
                      <a:pt x="371" y="374"/>
                    </a:lnTo>
                    <a:lnTo>
                      <a:pt x="390" y="365"/>
                    </a:lnTo>
                    <a:lnTo>
                      <a:pt x="410" y="353"/>
                    </a:lnTo>
                    <a:lnTo>
                      <a:pt x="428" y="339"/>
                    </a:lnTo>
                    <a:lnTo>
                      <a:pt x="443" y="325"/>
                    </a:lnTo>
                    <a:lnTo>
                      <a:pt x="458" y="310"/>
                    </a:lnTo>
                    <a:lnTo>
                      <a:pt x="471" y="294"/>
                    </a:lnTo>
                    <a:lnTo>
                      <a:pt x="481" y="277"/>
                    </a:lnTo>
                    <a:lnTo>
                      <a:pt x="489" y="258"/>
                    </a:lnTo>
                    <a:lnTo>
                      <a:pt x="496" y="239"/>
                    </a:lnTo>
                    <a:lnTo>
                      <a:pt x="500" y="219"/>
                    </a:lnTo>
                    <a:lnTo>
                      <a:pt x="501" y="199"/>
                    </a:lnTo>
                    <a:lnTo>
                      <a:pt x="500" y="178"/>
                    </a:lnTo>
                    <a:lnTo>
                      <a:pt x="496" y="158"/>
                    </a:lnTo>
                    <a:lnTo>
                      <a:pt x="489" y="140"/>
                    </a:lnTo>
                    <a:lnTo>
                      <a:pt x="481" y="121"/>
                    </a:lnTo>
                    <a:lnTo>
                      <a:pt x="471" y="104"/>
                    </a:lnTo>
                    <a:lnTo>
                      <a:pt x="458" y="88"/>
                    </a:lnTo>
                    <a:lnTo>
                      <a:pt x="443" y="73"/>
                    </a:lnTo>
                    <a:lnTo>
                      <a:pt x="428" y="58"/>
                    </a:lnTo>
                    <a:lnTo>
                      <a:pt x="410" y="45"/>
                    </a:lnTo>
                    <a:lnTo>
                      <a:pt x="390" y="34"/>
                    </a:lnTo>
                    <a:lnTo>
                      <a:pt x="371" y="24"/>
                    </a:lnTo>
                    <a:lnTo>
                      <a:pt x="349" y="16"/>
                    </a:lnTo>
                    <a:lnTo>
                      <a:pt x="326" y="9"/>
                    </a:lnTo>
                    <a:lnTo>
                      <a:pt x="302" y="4"/>
                    </a:lnTo>
                    <a:lnTo>
                      <a:pt x="276" y="1"/>
                    </a:lnTo>
                    <a:lnTo>
                      <a:pt x="251" y="0"/>
                    </a:lnTo>
                    <a:lnTo>
                      <a:pt x="226" y="1"/>
                    </a:lnTo>
                    <a:lnTo>
                      <a:pt x="200" y="4"/>
                    </a:lnTo>
                    <a:lnTo>
                      <a:pt x="176" y="9"/>
                    </a:lnTo>
                    <a:lnTo>
                      <a:pt x="153" y="16"/>
                    </a:lnTo>
                    <a:lnTo>
                      <a:pt x="131" y="24"/>
                    </a:lnTo>
                    <a:lnTo>
                      <a:pt x="111" y="34"/>
                    </a:lnTo>
                    <a:lnTo>
                      <a:pt x="91" y="45"/>
                    </a:lnTo>
                    <a:lnTo>
                      <a:pt x="74" y="58"/>
                    </a:lnTo>
                    <a:lnTo>
                      <a:pt x="58" y="73"/>
                    </a:lnTo>
                    <a:lnTo>
                      <a:pt x="43" y="88"/>
                    </a:lnTo>
                    <a:lnTo>
                      <a:pt x="30" y="104"/>
                    </a:lnTo>
                    <a:lnTo>
                      <a:pt x="20" y="121"/>
                    </a:lnTo>
                    <a:lnTo>
                      <a:pt x="12" y="140"/>
                    </a:lnTo>
                    <a:lnTo>
                      <a:pt x="5" y="158"/>
                    </a:lnTo>
                    <a:lnTo>
                      <a:pt x="1" y="178"/>
                    </a:lnTo>
                    <a:lnTo>
                      <a:pt x="0" y="199"/>
                    </a:lnTo>
                    <a:lnTo>
                      <a:pt x="1" y="219"/>
                    </a:lnTo>
                    <a:lnTo>
                      <a:pt x="5" y="239"/>
                    </a:lnTo>
                    <a:lnTo>
                      <a:pt x="12" y="258"/>
                    </a:lnTo>
                    <a:lnTo>
                      <a:pt x="20" y="277"/>
                    </a:lnTo>
                    <a:lnTo>
                      <a:pt x="30" y="294"/>
                    </a:lnTo>
                    <a:lnTo>
                      <a:pt x="43" y="310"/>
                    </a:lnTo>
                    <a:lnTo>
                      <a:pt x="58" y="325"/>
                    </a:lnTo>
                    <a:lnTo>
                      <a:pt x="74" y="339"/>
                    </a:lnTo>
                    <a:lnTo>
                      <a:pt x="91" y="353"/>
                    </a:lnTo>
                    <a:lnTo>
                      <a:pt x="111" y="365"/>
                    </a:lnTo>
                    <a:lnTo>
                      <a:pt x="131" y="374"/>
                    </a:lnTo>
                    <a:lnTo>
                      <a:pt x="153" y="382"/>
                    </a:lnTo>
                    <a:lnTo>
                      <a:pt x="176" y="389"/>
                    </a:lnTo>
                    <a:lnTo>
                      <a:pt x="200" y="395"/>
                    </a:lnTo>
                    <a:lnTo>
                      <a:pt x="226" y="397"/>
                    </a:lnTo>
                    <a:lnTo>
                      <a:pt x="251" y="398"/>
                    </a:lnTo>
                    <a:close/>
                  </a:path>
                </a:pathLst>
              </a:custGeom>
              <a:solidFill>
                <a:srgbClr val="EFF7E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" name="Freeform 71"/>
              <p:cNvSpPr/>
              <p:nvPr/>
            </p:nvSpPr>
            <p:spPr bwMode="auto">
              <a:xfrm>
                <a:off x="6203958" y="4629157"/>
                <a:ext cx="195263" cy="153987"/>
              </a:xfrm>
              <a:custGeom>
                <a:avLst/>
                <a:gdLst/>
                <a:ahLst/>
                <a:cxnLst>
                  <a:cxn ang="0">
                    <a:pos x="271" y="387"/>
                  </a:cxn>
                  <a:cxn ang="0">
                    <a:pos x="319" y="379"/>
                  </a:cxn>
                  <a:cxn ang="0">
                    <a:pos x="363" y="365"/>
                  </a:cxn>
                  <a:cxn ang="0">
                    <a:pos x="403" y="345"/>
                  </a:cxn>
                  <a:cxn ang="0">
                    <a:pos x="435" y="318"/>
                  </a:cxn>
                  <a:cxn ang="0">
                    <a:pos x="461" y="287"/>
                  </a:cxn>
                  <a:cxn ang="0">
                    <a:pos x="480" y="252"/>
                  </a:cxn>
                  <a:cxn ang="0">
                    <a:pos x="490" y="213"/>
                  </a:cxn>
                  <a:cxn ang="0">
                    <a:pos x="490" y="174"/>
                  </a:cxn>
                  <a:cxn ang="0">
                    <a:pos x="480" y="136"/>
                  </a:cxn>
                  <a:cxn ang="0">
                    <a:pos x="461" y="101"/>
                  </a:cxn>
                  <a:cxn ang="0">
                    <a:pos x="435" y="70"/>
                  </a:cxn>
                  <a:cxn ang="0">
                    <a:pos x="403" y="44"/>
                  </a:cxn>
                  <a:cxn ang="0">
                    <a:pos x="363" y="23"/>
                  </a:cxn>
                  <a:cxn ang="0">
                    <a:pos x="319" y="9"/>
                  </a:cxn>
                  <a:cxn ang="0">
                    <a:pos x="271" y="1"/>
                  </a:cxn>
                  <a:cxn ang="0">
                    <a:pos x="221" y="1"/>
                  </a:cxn>
                  <a:cxn ang="0">
                    <a:pos x="172" y="9"/>
                  </a:cxn>
                  <a:cxn ang="0">
                    <a:pos x="129" y="23"/>
                  </a:cxn>
                  <a:cxn ang="0">
                    <a:pos x="89" y="44"/>
                  </a:cxn>
                  <a:cxn ang="0">
                    <a:pos x="56" y="70"/>
                  </a:cxn>
                  <a:cxn ang="0">
                    <a:pos x="30" y="101"/>
                  </a:cxn>
                  <a:cxn ang="0">
                    <a:pos x="11" y="136"/>
                  </a:cxn>
                  <a:cxn ang="0">
                    <a:pos x="1" y="174"/>
                  </a:cxn>
                  <a:cxn ang="0">
                    <a:pos x="1" y="213"/>
                  </a:cxn>
                  <a:cxn ang="0">
                    <a:pos x="11" y="252"/>
                  </a:cxn>
                  <a:cxn ang="0">
                    <a:pos x="30" y="287"/>
                  </a:cxn>
                  <a:cxn ang="0">
                    <a:pos x="56" y="318"/>
                  </a:cxn>
                  <a:cxn ang="0">
                    <a:pos x="89" y="345"/>
                  </a:cxn>
                  <a:cxn ang="0">
                    <a:pos x="129" y="365"/>
                  </a:cxn>
                  <a:cxn ang="0">
                    <a:pos x="172" y="379"/>
                  </a:cxn>
                  <a:cxn ang="0">
                    <a:pos x="221" y="387"/>
                  </a:cxn>
                </a:cxnLst>
                <a:rect l="0" t="0" r="r" b="b"/>
                <a:pathLst>
                  <a:path w="491" h="388">
                    <a:moveTo>
                      <a:pt x="246" y="388"/>
                    </a:moveTo>
                    <a:lnTo>
                      <a:pt x="271" y="387"/>
                    </a:lnTo>
                    <a:lnTo>
                      <a:pt x="296" y="385"/>
                    </a:lnTo>
                    <a:lnTo>
                      <a:pt x="319" y="379"/>
                    </a:lnTo>
                    <a:lnTo>
                      <a:pt x="342" y="373"/>
                    </a:lnTo>
                    <a:lnTo>
                      <a:pt x="363" y="365"/>
                    </a:lnTo>
                    <a:lnTo>
                      <a:pt x="383" y="355"/>
                    </a:lnTo>
                    <a:lnTo>
                      <a:pt x="403" y="345"/>
                    </a:lnTo>
                    <a:lnTo>
                      <a:pt x="420" y="332"/>
                    </a:lnTo>
                    <a:lnTo>
                      <a:pt x="435" y="318"/>
                    </a:lnTo>
                    <a:lnTo>
                      <a:pt x="450" y="303"/>
                    </a:lnTo>
                    <a:lnTo>
                      <a:pt x="461" y="287"/>
                    </a:lnTo>
                    <a:lnTo>
                      <a:pt x="472" y="270"/>
                    </a:lnTo>
                    <a:lnTo>
                      <a:pt x="480" y="252"/>
                    </a:lnTo>
                    <a:lnTo>
                      <a:pt x="487" y="233"/>
                    </a:lnTo>
                    <a:lnTo>
                      <a:pt x="490" y="213"/>
                    </a:lnTo>
                    <a:lnTo>
                      <a:pt x="491" y="194"/>
                    </a:lnTo>
                    <a:lnTo>
                      <a:pt x="490" y="174"/>
                    </a:lnTo>
                    <a:lnTo>
                      <a:pt x="487" y="154"/>
                    </a:lnTo>
                    <a:lnTo>
                      <a:pt x="480" y="136"/>
                    </a:lnTo>
                    <a:lnTo>
                      <a:pt x="472" y="119"/>
                    </a:lnTo>
                    <a:lnTo>
                      <a:pt x="461" y="101"/>
                    </a:lnTo>
                    <a:lnTo>
                      <a:pt x="450" y="85"/>
                    </a:lnTo>
                    <a:lnTo>
                      <a:pt x="435" y="70"/>
                    </a:lnTo>
                    <a:lnTo>
                      <a:pt x="420" y="56"/>
                    </a:lnTo>
                    <a:lnTo>
                      <a:pt x="403" y="44"/>
                    </a:lnTo>
                    <a:lnTo>
                      <a:pt x="383" y="33"/>
                    </a:lnTo>
                    <a:lnTo>
                      <a:pt x="363" y="23"/>
                    </a:lnTo>
                    <a:lnTo>
                      <a:pt x="342" y="15"/>
                    </a:lnTo>
                    <a:lnTo>
                      <a:pt x="319" y="9"/>
                    </a:lnTo>
                    <a:lnTo>
                      <a:pt x="296" y="3"/>
                    </a:lnTo>
                    <a:lnTo>
                      <a:pt x="271" y="1"/>
                    </a:lnTo>
                    <a:lnTo>
                      <a:pt x="246" y="0"/>
                    </a:lnTo>
                    <a:lnTo>
                      <a:pt x="221" y="1"/>
                    </a:lnTo>
                    <a:lnTo>
                      <a:pt x="197" y="3"/>
                    </a:lnTo>
                    <a:lnTo>
                      <a:pt x="172" y="9"/>
                    </a:lnTo>
                    <a:lnTo>
                      <a:pt x="150" y="15"/>
                    </a:lnTo>
                    <a:lnTo>
                      <a:pt x="129" y="23"/>
                    </a:lnTo>
                    <a:lnTo>
                      <a:pt x="108" y="33"/>
                    </a:lnTo>
                    <a:lnTo>
                      <a:pt x="89" y="44"/>
                    </a:lnTo>
                    <a:lnTo>
                      <a:pt x="72" y="56"/>
                    </a:lnTo>
                    <a:lnTo>
                      <a:pt x="56" y="70"/>
                    </a:lnTo>
                    <a:lnTo>
                      <a:pt x="42" y="85"/>
                    </a:lnTo>
                    <a:lnTo>
                      <a:pt x="30" y="101"/>
                    </a:lnTo>
                    <a:lnTo>
                      <a:pt x="19" y="119"/>
                    </a:lnTo>
                    <a:lnTo>
                      <a:pt x="11" y="136"/>
                    </a:lnTo>
                    <a:lnTo>
                      <a:pt x="4" y="154"/>
                    </a:lnTo>
                    <a:lnTo>
                      <a:pt x="1" y="174"/>
                    </a:lnTo>
                    <a:lnTo>
                      <a:pt x="0" y="194"/>
                    </a:lnTo>
                    <a:lnTo>
                      <a:pt x="1" y="213"/>
                    </a:lnTo>
                    <a:lnTo>
                      <a:pt x="4" y="233"/>
                    </a:lnTo>
                    <a:lnTo>
                      <a:pt x="11" y="252"/>
                    </a:lnTo>
                    <a:lnTo>
                      <a:pt x="19" y="270"/>
                    </a:lnTo>
                    <a:lnTo>
                      <a:pt x="30" y="287"/>
                    </a:lnTo>
                    <a:lnTo>
                      <a:pt x="42" y="303"/>
                    </a:lnTo>
                    <a:lnTo>
                      <a:pt x="56" y="318"/>
                    </a:lnTo>
                    <a:lnTo>
                      <a:pt x="72" y="332"/>
                    </a:lnTo>
                    <a:lnTo>
                      <a:pt x="89" y="345"/>
                    </a:lnTo>
                    <a:lnTo>
                      <a:pt x="108" y="355"/>
                    </a:lnTo>
                    <a:lnTo>
                      <a:pt x="129" y="365"/>
                    </a:lnTo>
                    <a:lnTo>
                      <a:pt x="150" y="373"/>
                    </a:lnTo>
                    <a:lnTo>
                      <a:pt x="172" y="379"/>
                    </a:lnTo>
                    <a:lnTo>
                      <a:pt x="197" y="385"/>
                    </a:lnTo>
                    <a:lnTo>
                      <a:pt x="221" y="387"/>
                    </a:lnTo>
                    <a:lnTo>
                      <a:pt x="246" y="388"/>
                    </a:lnTo>
                    <a:close/>
                  </a:path>
                </a:pathLst>
              </a:custGeom>
              <a:solidFill>
                <a:srgbClr val="F9FCF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" name="Freeform 72"/>
              <p:cNvSpPr/>
              <p:nvPr/>
            </p:nvSpPr>
            <p:spPr bwMode="auto">
              <a:xfrm>
                <a:off x="6207133" y="4630745"/>
                <a:ext cx="190500" cy="150812"/>
              </a:xfrm>
              <a:custGeom>
                <a:avLst/>
                <a:gdLst/>
                <a:ahLst/>
                <a:cxnLst>
                  <a:cxn ang="0">
                    <a:pos x="265" y="381"/>
                  </a:cxn>
                  <a:cxn ang="0">
                    <a:pos x="312" y="374"/>
                  </a:cxn>
                  <a:cxn ang="0">
                    <a:pos x="355" y="359"/>
                  </a:cxn>
                  <a:cxn ang="0">
                    <a:pos x="393" y="338"/>
                  </a:cxn>
                  <a:cxn ang="0">
                    <a:pos x="426" y="313"/>
                  </a:cxn>
                  <a:cxn ang="0">
                    <a:pos x="452" y="282"/>
                  </a:cxn>
                  <a:cxn ang="0">
                    <a:pos x="470" y="247"/>
                  </a:cxn>
                  <a:cxn ang="0">
                    <a:pos x="479" y="210"/>
                  </a:cxn>
                  <a:cxn ang="0">
                    <a:pos x="479" y="171"/>
                  </a:cxn>
                  <a:cxn ang="0">
                    <a:pos x="470" y="134"/>
                  </a:cxn>
                  <a:cxn ang="0">
                    <a:pos x="452" y="99"/>
                  </a:cxn>
                  <a:cxn ang="0">
                    <a:pos x="426" y="69"/>
                  </a:cxn>
                  <a:cxn ang="0">
                    <a:pos x="393" y="44"/>
                  </a:cxn>
                  <a:cxn ang="0">
                    <a:pos x="355" y="23"/>
                  </a:cxn>
                  <a:cxn ang="0">
                    <a:pos x="312" y="8"/>
                  </a:cxn>
                  <a:cxn ang="0">
                    <a:pos x="265" y="1"/>
                  </a:cxn>
                  <a:cxn ang="0">
                    <a:pos x="217" y="1"/>
                  </a:cxn>
                  <a:cxn ang="0">
                    <a:pos x="170" y="8"/>
                  </a:cxn>
                  <a:cxn ang="0">
                    <a:pos x="127" y="23"/>
                  </a:cxn>
                  <a:cxn ang="0">
                    <a:pos x="88" y="44"/>
                  </a:cxn>
                  <a:cxn ang="0">
                    <a:pos x="56" y="69"/>
                  </a:cxn>
                  <a:cxn ang="0">
                    <a:pos x="29" y="99"/>
                  </a:cxn>
                  <a:cxn ang="0">
                    <a:pos x="11" y="134"/>
                  </a:cxn>
                  <a:cxn ang="0">
                    <a:pos x="2" y="171"/>
                  </a:cxn>
                  <a:cxn ang="0">
                    <a:pos x="2" y="210"/>
                  </a:cxn>
                  <a:cxn ang="0">
                    <a:pos x="11" y="247"/>
                  </a:cxn>
                  <a:cxn ang="0">
                    <a:pos x="29" y="282"/>
                  </a:cxn>
                  <a:cxn ang="0">
                    <a:pos x="56" y="313"/>
                  </a:cxn>
                  <a:cxn ang="0">
                    <a:pos x="88" y="338"/>
                  </a:cxn>
                  <a:cxn ang="0">
                    <a:pos x="127" y="359"/>
                  </a:cxn>
                  <a:cxn ang="0">
                    <a:pos x="170" y="374"/>
                  </a:cxn>
                  <a:cxn ang="0">
                    <a:pos x="217" y="381"/>
                  </a:cxn>
                </a:cxnLst>
                <a:rect l="0" t="0" r="r" b="b"/>
                <a:pathLst>
                  <a:path w="481" h="382">
                    <a:moveTo>
                      <a:pt x="241" y="382"/>
                    </a:moveTo>
                    <a:lnTo>
                      <a:pt x="265" y="381"/>
                    </a:lnTo>
                    <a:lnTo>
                      <a:pt x="289" y="378"/>
                    </a:lnTo>
                    <a:lnTo>
                      <a:pt x="312" y="374"/>
                    </a:lnTo>
                    <a:lnTo>
                      <a:pt x="334" y="367"/>
                    </a:lnTo>
                    <a:lnTo>
                      <a:pt x="355" y="359"/>
                    </a:lnTo>
                    <a:lnTo>
                      <a:pt x="375" y="350"/>
                    </a:lnTo>
                    <a:lnTo>
                      <a:pt x="393" y="338"/>
                    </a:lnTo>
                    <a:lnTo>
                      <a:pt x="410" y="325"/>
                    </a:lnTo>
                    <a:lnTo>
                      <a:pt x="426" y="313"/>
                    </a:lnTo>
                    <a:lnTo>
                      <a:pt x="440" y="298"/>
                    </a:lnTo>
                    <a:lnTo>
                      <a:pt x="452" y="282"/>
                    </a:lnTo>
                    <a:lnTo>
                      <a:pt x="462" y="265"/>
                    </a:lnTo>
                    <a:lnTo>
                      <a:pt x="470" y="247"/>
                    </a:lnTo>
                    <a:lnTo>
                      <a:pt x="476" y="230"/>
                    </a:lnTo>
                    <a:lnTo>
                      <a:pt x="479" y="210"/>
                    </a:lnTo>
                    <a:lnTo>
                      <a:pt x="481" y="191"/>
                    </a:lnTo>
                    <a:lnTo>
                      <a:pt x="479" y="171"/>
                    </a:lnTo>
                    <a:lnTo>
                      <a:pt x="476" y="152"/>
                    </a:lnTo>
                    <a:lnTo>
                      <a:pt x="470" y="134"/>
                    </a:lnTo>
                    <a:lnTo>
                      <a:pt x="462" y="117"/>
                    </a:lnTo>
                    <a:lnTo>
                      <a:pt x="452" y="99"/>
                    </a:lnTo>
                    <a:lnTo>
                      <a:pt x="440" y="84"/>
                    </a:lnTo>
                    <a:lnTo>
                      <a:pt x="426" y="69"/>
                    </a:lnTo>
                    <a:lnTo>
                      <a:pt x="410" y="56"/>
                    </a:lnTo>
                    <a:lnTo>
                      <a:pt x="393" y="44"/>
                    </a:lnTo>
                    <a:lnTo>
                      <a:pt x="375" y="33"/>
                    </a:lnTo>
                    <a:lnTo>
                      <a:pt x="355" y="23"/>
                    </a:lnTo>
                    <a:lnTo>
                      <a:pt x="334" y="15"/>
                    </a:lnTo>
                    <a:lnTo>
                      <a:pt x="312" y="8"/>
                    </a:lnTo>
                    <a:lnTo>
                      <a:pt x="289" y="4"/>
                    </a:lnTo>
                    <a:lnTo>
                      <a:pt x="265" y="1"/>
                    </a:lnTo>
                    <a:lnTo>
                      <a:pt x="241" y="0"/>
                    </a:lnTo>
                    <a:lnTo>
                      <a:pt x="217" y="1"/>
                    </a:lnTo>
                    <a:lnTo>
                      <a:pt x="193" y="4"/>
                    </a:lnTo>
                    <a:lnTo>
                      <a:pt x="170" y="8"/>
                    </a:lnTo>
                    <a:lnTo>
                      <a:pt x="148" y="15"/>
                    </a:lnTo>
                    <a:lnTo>
                      <a:pt x="127" y="23"/>
                    </a:lnTo>
                    <a:lnTo>
                      <a:pt x="106" y="33"/>
                    </a:lnTo>
                    <a:lnTo>
                      <a:pt x="88" y="44"/>
                    </a:lnTo>
                    <a:lnTo>
                      <a:pt x="71" y="56"/>
                    </a:lnTo>
                    <a:lnTo>
                      <a:pt x="56" y="69"/>
                    </a:lnTo>
                    <a:lnTo>
                      <a:pt x="42" y="84"/>
                    </a:lnTo>
                    <a:lnTo>
                      <a:pt x="29" y="99"/>
                    </a:lnTo>
                    <a:lnTo>
                      <a:pt x="19" y="117"/>
                    </a:lnTo>
                    <a:lnTo>
                      <a:pt x="11" y="134"/>
                    </a:lnTo>
                    <a:lnTo>
                      <a:pt x="5" y="152"/>
                    </a:lnTo>
                    <a:lnTo>
                      <a:pt x="2" y="171"/>
                    </a:lnTo>
                    <a:lnTo>
                      <a:pt x="0" y="191"/>
                    </a:lnTo>
                    <a:lnTo>
                      <a:pt x="2" y="210"/>
                    </a:lnTo>
                    <a:lnTo>
                      <a:pt x="5" y="230"/>
                    </a:lnTo>
                    <a:lnTo>
                      <a:pt x="11" y="247"/>
                    </a:lnTo>
                    <a:lnTo>
                      <a:pt x="19" y="265"/>
                    </a:lnTo>
                    <a:lnTo>
                      <a:pt x="29" y="282"/>
                    </a:lnTo>
                    <a:lnTo>
                      <a:pt x="42" y="298"/>
                    </a:lnTo>
                    <a:lnTo>
                      <a:pt x="56" y="313"/>
                    </a:lnTo>
                    <a:lnTo>
                      <a:pt x="71" y="325"/>
                    </a:lnTo>
                    <a:lnTo>
                      <a:pt x="88" y="338"/>
                    </a:lnTo>
                    <a:lnTo>
                      <a:pt x="106" y="350"/>
                    </a:lnTo>
                    <a:lnTo>
                      <a:pt x="127" y="359"/>
                    </a:lnTo>
                    <a:lnTo>
                      <a:pt x="148" y="367"/>
                    </a:lnTo>
                    <a:lnTo>
                      <a:pt x="170" y="374"/>
                    </a:lnTo>
                    <a:lnTo>
                      <a:pt x="193" y="378"/>
                    </a:lnTo>
                    <a:lnTo>
                      <a:pt x="217" y="381"/>
                    </a:lnTo>
                    <a:lnTo>
                      <a:pt x="241" y="38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" name="Freeform 73"/>
              <p:cNvSpPr/>
              <p:nvPr/>
            </p:nvSpPr>
            <p:spPr bwMode="auto">
              <a:xfrm>
                <a:off x="6049970" y="4645032"/>
                <a:ext cx="234950" cy="187325"/>
              </a:xfrm>
              <a:custGeom>
                <a:avLst/>
                <a:gdLst/>
                <a:ahLst/>
                <a:cxnLst>
                  <a:cxn ang="0">
                    <a:pos x="328" y="470"/>
                  </a:cxn>
                  <a:cxn ang="0">
                    <a:pos x="387" y="460"/>
                  </a:cxn>
                  <a:cxn ang="0">
                    <a:pos x="440" y="442"/>
                  </a:cxn>
                  <a:cxn ang="0">
                    <a:pos x="487" y="418"/>
                  </a:cxn>
                  <a:cxn ang="0">
                    <a:pos x="527" y="385"/>
                  </a:cxn>
                  <a:cxn ang="0">
                    <a:pos x="560" y="347"/>
                  </a:cxn>
                  <a:cxn ang="0">
                    <a:pos x="582" y="306"/>
                  </a:cxn>
                  <a:cxn ang="0">
                    <a:pos x="594" y="260"/>
                  </a:cxn>
                  <a:cxn ang="0">
                    <a:pos x="594" y="211"/>
                  </a:cxn>
                  <a:cxn ang="0">
                    <a:pos x="582" y="165"/>
                  </a:cxn>
                  <a:cxn ang="0">
                    <a:pos x="560" y="124"/>
                  </a:cxn>
                  <a:cxn ang="0">
                    <a:pos x="527" y="86"/>
                  </a:cxn>
                  <a:cxn ang="0">
                    <a:pos x="487" y="53"/>
                  </a:cxn>
                  <a:cxn ang="0">
                    <a:pos x="440" y="29"/>
                  </a:cxn>
                  <a:cxn ang="0">
                    <a:pos x="387" y="11"/>
                  </a:cxn>
                  <a:cxn ang="0">
                    <a:pos x="328" y="1"/>
                  </a:cxn>
                  <a:cxn ang="0">
                    <a:pos x="268" y="1"/>
                  </a:cxn>
                  <a:cxn ang="0">
                    <a:pos x="210" y="11"/>
                  </a:cxn>
                  <a:cxn ang="0">
                    <a:pos x="157" y="29"/>
                  </a:cxn>
                  <a:cxn ang="0">
                    <a:pos x="108" y="53"/>
                  </a:cxn>
                  <a:cxn ang="0">
                    <a:pos x="68" y="86"/>
                  </a:cxn>
                  <a:cxn ang="0">
                    <a:pos x="36" y="124"/>
                  </a:cxn>
                  <a:cxn ang="0">
                    <a:pos x="14" y="165"/>
                  </a:cxn>
                  <a:cxn ang="0">
                    <a:pos x="1" y="211"/>
                  </a:cxn>
                  <a:cxn ang="0">
                    <a:pos x="1" y="260"/>
                  </a:cxn>
                  <a:cxn ang="0">
                    <a:pos x="14" y="306"/>
                  </a:cxn>
                  <a:cxn ang="0">
                    <a:pos x="36" y="347"/>
                  </a:cxn>
                  <a:cxn ang="0">
                    <a:pos x="68" y="385"/>
                  </a:cxn>
                  <a:cxn ang="0">
                    <a:pos x="108" y="418"/>
                  </a:cxn>
                  <a:cxn ang="0">
                    <a:pos x="157" y="442"/>
                  </a:cxn>
                  <a:cxn ang="0">
                    <a:pos x="210" y="460"/>
                  </a:cxn>
                  <a:cxn ang="0">
                    <a:pos x="268" y="470"/>
                  </a:cxn>
                </a:cxnLst>
                <a:rect l="0" t="0" r="r" b="b"/>
                <a:pathLst>
                  <a:path w="595" h="471">
                    <a:moveTo>
                      <a:pt x="298" y="471"/>
                    </a:moveTo>
                    <a:lnTo>
                      <a:pt x="328" y="470"/>
                    </a:lnTo>
                    <a:lnTo>
                      <a:pt x="358" y="466"/>
                    </a:lnTo>
                    <a:lnTo>
                      <a:pt x="387" y="460"/>
                    </a:lnTo>
                    <a:lnTo>
                      <a:pt x="414" y="452"/>
                    </a:lnTo>
                    <a:lnTo>
                      <a:pt x="440" y="442"/>
                    </a:lnTo>
                    <a:lnTo>
                      <a:pt x="464" y="430"/>
                    </a:lnTo>
                    <a:lnTo>
                      <a:pt x="487" y="418"/>
                    </a:lnTo>
                    <a:lnTo>
                      <a:pt x="508" y="402"/>
                    </a:lnTo>
                    <a:lnTo>
                      <a:pt x="527" y="385"/>
                    </a:lnTo>
                    <a:lnTo>
                      <a:pt x="545" y="367"/>
                    </a:lnTo>
                    <a:lnTo>
                      <a:pt x="560" y="347"/>
                    </a:lnTo>
                    <a:lnTo>
                      <a:pt x="572" y="328"/>
                    </a:lnTo>
                    <a:lnTo>
                      <a:pt x="582" y="306"/>
                    </a:lnTo>
                    <a:lnTo>
                      <a:pt x="590" y="283"/>
                    </a:lnTo>
                    <a:lnTo>
                      <a:pt x="594" y="260"/>
                    </a:lnTo>
                    <a:lnTo>
                      <a:pt x="595" y="236"/>
                    </a:lnTo>
                    <a:lnTo>
                      <a:pt x="594" y="211"/>
                    </a:lnTo>
                    <a:lnTo>
                      <a:pt x="590" y="188"/>
                    </a:lnTo>
                    <a:lnTo>
                      <a:pt x="582" y="165"/>
                    </a:lnTo>
                    <a:lnTo>
                      <a:pt x="572" y="143"/>
                    </a:lnTo>
                    <a:lnTo>
                      <a:pt x="560" y="124"/>
                    </a:lnTo>
                    <a:lnTo>
                      <a:pt x="545" y="104"/>
                    </a:lnTo>
                    <a:lnTo>
                      <a:pt x="527" y="86"/>
                    </a:lnTo>
                    <a:lnTo>
                      <a:pt x="508" y="69"/>
                    </a:lnTo>
                    <a:lnTo>
                      <a:pt x="487" y="53"/>
                    </a:lnTo>
                    <a:lnTo>
                      <a:pt x="464" y="41"/>
                    </a:lnTo>
                    <a:lnTo>
                      <a:pt x="440" y="29"/>
                    </a:lnTo>
                    <a:lnTo>
                      <a:pt x="414" y="19"/>
                    </a:lnTo>
                    <a:lnTo>
                      <a:pt x="387" y="11"/>
                    </a:lnTo>
                    <a:lnTo>
                      <a:pt x="358" y="5"/>
                    </a:lnTo>
                    <a:lnTo>
                      <a:pt x="328" y="1"/>
                    </a:lnTo>
                    <a:lnTo>
                      <a:pt x="298" y="0"/>
                    </a:lnTo>
                    <a:lnTo>
                      <a:pt x="268" y="1"/>
                    </a:lnTo>
                    <a:lnTo>
                      <a:pt x="239" y="5"/>
                    </a:lnTo>
                    <a:lnTo>
                      <a:pt x="210" y="11"/>
                    </a:lnTo>
                    <a:lnTo>
                      <a:pt x="182" y="19"/>
                    </a:lnTo>
                    <a:lnTo>
                      <a:pt x="157" y="29"/>
                    </a:lnTo>
                    <a:lnTo>
                      <a:pt x="131" y="41"/>
                    </a:lnTo>
                    <a:lnTo>
                      <a:pt x="108" y="53"/>
                    </a:lnTo>
                    <a:lnTo>
                      <a:pt x="88" y="69"/>
                    </a:lnTo>
                    <a:lnTo>
                      <a:pt x="68" y="86"/>
                    </a:lnTo>
                    <a:lnTo>
                      <a:pt x="51" y="104"/>
                    </a:lnTo>
                    <a:lnTo>
                      <a:pt x="36" y="124"/>
                    </a:lnTo>
                    <a:lnTo>
                      <a:pt x="23" y="143"/>
                    </a:lnTo>
                    <a:lnTo>
                      <a:pt x="14" y="165"/>
                    </a:lnTo>
                    <a:lnTo>
                      <a:pt x="6" y="188"/>
                    </a:lnTo>
                    <a:lnTo>
                      <a:pt x="1" y="211"/>
                    </a:lnTo>
                    <a:lnTo>
                      <a:pt x="0" y="236"/>
                    </a:lnTo>
                    <a:lnTo>
                      <a:pt x="1" y="260"/>
                    </a:lnTo>
                    <a:lnTo>
                      <a:pt x="6" y="283"/>
                    </a:lnTo>
                    <a:lnTo>
                      <a:pt x="14" y="306"/>
                    </a:lnTo>
                    <a:lnTo>
                      <a:pt x="23" y="328"/>
                    </a:lnTo>
                    <a:lnTo>
                      <a:pt x="36" y="347"/>
                    </a:lnTo>
                    <a:lnTo>
                      <a:pt x="51" y="367"/>
                    </a:lnTo>
                    <a:lnTo>
                      <a:pt x="68" y="385"/>
                    </a:lnTo>
                    <a:lnTo>
                      <a:pt x="88" y="402"/>
                    </a:lnTo>
                    <a:lnTo>
                      <a:pt x="108" y="418"/>
                    </a:lnTo>
                    <a:lnTo>
                      <a:pt x="131" y="430"/>
                    </a:lnTo>
                    <a:lnTo>
                      <a:pt x="157" y="442"/>
                    </a:lnTo>
                    <a:lnTo>
                      <a:pt x="182" y="452"/>
                    </a:lnTo>
                    <a:lnTo>
                      <a:pt x="210" y="460"/>
                    </a:lnTo>
                    <a:lnTo>
                      <a:pt x="239" y="466"/>
                    </a:lnTo>
                    <a:lnTo>
                      <a:pt x="268" y="470"/>
                    </a:lnTo>
                    <a:lnTo>
                      <a:pt x="298" y="471"/>
                    </a:lnTo>
                    <a:close/>
                  </a:path>
                </a:pathLst>
              </a:custGeom>
              <a:solidFill>
                <a:srgbClr val="B2D1B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" name="Freeform 74"/>
              <p:cNvSpPr/>
              <p:nvPr/>
            </p:nvSpPr>
            <p:spPr bwMode="auto">
              <a:xfrm>
                <a:off x="6051558" y="4646620"/>
                <a:ext cx="231775" cy="184150"/>
              </a:xfrm>
              <a:custGeom>
                <a:avLst/>
                <a:gdLst/>
                <a:ahLst/>
                <a:cxnLst>
                  <a:cxn ang="0">
                    <a:pos x="322" y="461"/>
                  </a:cxn>
                  <a:cxn ang="0">
                    <a:pos x="379" y="452"/>
                  </a:cxn>
                  <a:cxn ang="0">
                    <a:pos x="432" y="435"/>
                  </a:cxn>
                  <a:cxn ang="0">
                    <a:pos x="478" y="409"/>
                  </a:cxn>
                  <a:cxn ang="0">
                    <a:pos x="517" y="378"/>
                  </a:cxn>
                  <a:cxn ang="0">
                    <a:pos x="549" y="341"/>
                  </a:cxn>
                  <a:cxn ang="0">
                    <a:pos x="571" y="300"/>
                  </a:cxn>
                  <a:cxn ang="0">
                    <a:pos x="583" y="255"/>
                  </a:cxn>
                  <a:cxn ang="0">
                    <a:pos x="583" y="206"/>
                  </a:cxn>
                  <a:cxn ang="0">
                    <a:pos x="571" y="161"/>
                  </a:cxn>
                  <a:cxn ang="0">
                    <a:pos x="549" y="120"/>
                  </a:cxn>
                  <a:cxn ang="0">
                    <a:pos x="517" y="84"/>
                  </a:cxn>
                  <a:cxn ang="0">
                    <a:pos x="478" y="52"/>
                  </a:cxn>
                  <a:cxn ang="0">
                    <a:pos x="432" y="28"/>
                  </a:cxn>
                  <a:cxn ang="0">
                    <a:pos x="379" y="10"/>
                  </a:cxn>
                  <a:cxn ang="0">
                    <a:pos x="322" y="1"/>
                  </a:cxn>
                  <a:cxn ang="0">
                    <a:pos x="262" y="1"/>
                  </a:cxn>
                  <a:cxn ang="0">
                    <a:pos x="205" y="10"/>
                  </a:cxn>
                  <a:cxn ang="0">
                    <a:pos x="153" y="28"/>
                  </a:cxn>
                  <a:cxn ang="0">
                    <a:pos x="106" y="52"/>
                  </a:cxn>
                  <a:cxn ang="0">
                    <a:pos x="67" y="84"/>
                  </a:cxn>
                  <a:cxn ang="0">
                    <a:pos x="36" y="120"/>
                  </a:cxn>
                  <a:cxn ang="0">
                    <a:pos x="13" y="161"/>
                  </a:cxn>
                  <a:cxn ang="0">
                    <a:pos x="1" y="206"/>
                  </a:cxn>
                  <a:cxn ang="0">
                    <a:pos x="1" y="255"/>
                  </a:cxn>
                  <a:cxn ang="0">
                    <a:pos x="13" y="300"/>
                  </a:cxn>
                  <a:cxn ang="0">
                    <a:pos x="36" y="341"/>
                  </a:cxn>
                  <a:cxn ang="0">
                    <a:pos x="67" y="378"/>
                  </a:cxn>
                  <a:cxn ang="0">
                    <a:pos x="106" y="409"/>
                  </a:cxn>
                  <a:cxn ang="0">
                    <a:pos x="153" y="435"/>
                  </a:cxn>
                  <a:cxn ang="0">
                    <a:pos x="205" y="452"/>
                  </a:cxn>
                  <a:cxn ang="0">
                    <a:pos x="262" y="461"/>
                  </a:cxn>
                </a:cxnLst>
                <a:rect l="0" t="0" r="r" b="b"/>
                <a:pathLst>
                  <a:path w="584" h="462">
                    <a:moveTo>
                      <a:pt x="292" y="462"/>
                    </a:moveTo>
                    <a:lnTo>
                      <a:pt x="322" y="461"/>
                    </a:lnTo>
                    <a:lnTo>
                      <a:pt x="351" y="458"/>
                    </a:lnTo>
                    <a:lnTo>
                      <a:pt x="379" y="452"/>
                    </a:lnTo>
                    <a:lnTo>
                      <a:pt x="406" y="444"/>
                    </a:lnTo>
                    <a:lnTo>
                      <a:pt x="432" y="435"/>
                    </a:lnTo>
                    <a:lnTo>
                      <a:pt x="456" y="423"/>
                    </a:lnTo>
                    <a:lnTo>
                      <a:pt x="478" y="409"/>
                    </a:lnTo>
                    <a:lnTo>
                      <a:pt x="498" y="394"/>
                    </a:lnTo>
                    <a:lnTo>
                      <a:pt x="517" y="378"/>
                    </a:lnTo>
                    <a:lnTo>
                      <a:pt x="534" y="360"/>
                    </a:lnTo>
                    <a:lnTo>
                      <a:pt x="549" y="341"/>
                    </a:lnTo>
                    <a:lnTo>
                      <a:pt x="561" y="320"/>
                    </a:lnTo>
                    <a:lnTo>
                      <a:pt x="571" y="300"/>
                    </a:lnTo>
                    <a:lnTo>
                      <a:pt x="578" y="278"/>
                    </a:lnTo>
                    <a:lnTo>
                      <a:pt x="583" y="255"/>
                    </a:lnTo>
                    <a:lnTo>
                      <a:pt x="584" y="231"/>
                    </a:lnTo>
                    <a:lnTo>
                      <a:pt x="583" y="206"/>
                    </a:lnTo>
                    <a:lnTo>
                      <a:pt x="578" y="184"/>
                    </a:lnTo>
                    <a:lnTo>
                      <a:pt x="571" y="161"/>
                    </a:lnTo>
                    <a:lnTo>
                      <a:pt x="561" y="141"/>
                    </a:lnTo>
                    <a:lnTo>
                      <a:pt x="549" y="120"/>
                    </a:lnTo>
                    <a:lnTo>
                      <a:pt x="534" y="101"/>
                    </a:lnTo>
                    <a:lnTo>
                      <a:pt x="517" y="84"/>
                    </a:lnTo>
                    <a:lnTo>
                      <a:pt x="498" y="67"/>
                    </a:lnTo>
                    <a:lnTo>
                      <a:pt x="478" y="52"/>
                    </a:lnTo>
                    <a:lnTo>
                      <a:pt x="456" y="39"/>
                    </a:lnTo>
                    <a:lnTo>
                      <a:pt x="432" y="28"/>
                    </a:lnTo>
                    <a:lnTo>
                      <a:pt x="406" y="18"/>
                    </a:lnTo>
                    <a:lnTo>
                      <a:pt x="379" y="10"/>
                    </a:lnTo>
                    <a:lnTo>
                      <a:pt x="351" y="5"/>
                    </a:lnTo>
                    <a:lnTo>
                      <a:pt x="322" y="1"/>
                    </a:lnTo>
                    <a:lnTo>
                      <a:pt x="292" y="0"/>
                    </a:lnTo>
                    <a:lnTo>
                      <a:pt x="262" y="1"/>
                    </a:lnTo>
                    <a:lnTo>
                      <a:pt x="234" y="5"/>
                    </a:lnTo>
                    <a:lnTo>
                      <a:pt x="205" y="10"/>
                    </a:lnTo>
                    <a:lnTo>
                      <a:pt x="178" y="18"/>
                    </a:lnTo>
                    <a:lnTo>
                      <a:pt x="153" y="28"/>
                    </a:lnTo>
                    <a:lnTo>
                      <a:pt x="129" y="39"/>
                    </a:lnTo>
                    <a:lnTo>
                      <a:pt x="106" y="52"/>
                    </a:lnTo>
                    <a:lnTo>
                      <a:pt x="85" y="67"/>
                    </a:lnTo>
                    <a:lnTo>
                      <a:pt x="67" y="84"/>
                    </a:lnTo>
                    <a:lnTo>
                      <a:pt x="49" y="101"/>
                    </a:lnTo>
                    <a:lnTo>
                      <a:pt x="36" y="120"/>
                    </a:lnTo>
                    <a:lnTo>
                      <a:pt x="23" y="141"/>
                    </a:lnTo>
                    <a:lnTo>
                      <a:pt x="13" y="161"/>
                    </a:lnTo>
                    <a:lnTo>
                      <a:pt x="6" y="184"/>
                    </a:lnTo>
                    <a:lnTo>
                      <a:pt x="1" y="206"/>
                    </a:lnTo>
                    <a:lnTo>
                      <a:pt x="0" y="231"/>
                    </a:lnTo>
                    <a:lnTo>
                      <a:pt x="1" y="255"/>
                    </a:lnTo>
                    <a:lnTo>
                      <a:pt x="6" y="278"/>
                    </a:lnTo>
                    <a:lnTo>
                      <a:pt x="13" y="300"/>
                    </a:lnTo>
                    <a:lnTo>
                      <a:pt x="23" y="320"/>
                    </a:lnTo>
                    <a:lnTo>
                      <a:pt x="36" y="341"/>
                    </a:lnTo>
                    <a:lnTo>
                      <a:pt x="49" y="360"/>
                    </a:lnTo>
                    <a:lnTo>
                      <a:pt x="67" y="378"/>
                    </a:lnTo>
                    <a:lnTo>
                      <a:pt x="85" y="394"/>
                    </a:lnTo>
                    <a:lnTo>
                      <a:pt x="106" y="409"/>
                    </a:lnTo>
                    <a:lnTo>
                      <a:pt x="129" y="423"/>
                    </a:lnTo>
                    <a:lnTo>
                      <a:pt x="153" y="435"/>
                    </a:lnTo>
                    <a:lnTo>
                      <a:pt x="178" y="444"/>
                    </a:lnTo>
                    <a:lnTo>
                      <a:pt x="205" y="452"/>
                    </a:lnTo>
                    <a:lnTo>
                      <a:pt x="234" y="458"/>
                    </a:lnTo>
                    <a:lnTo>
                      <a:pt x="262" y="461"/>
                    </a:lnTo>
                    <a:lnTo>
                      <a:pt x="292" y="462"/>
                    </a:lnTo>
                    <a:close/>
                  </a:path>
                </a:pathLst>
              </a:custGeom>
              <a:solidFill>
                <a:srgbClr val="B7D3B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" name="Freeform 75"/>
              <p:cNvSpPr/>
              <p:nvPr/>
            </p:nvSpPr>
            <p:spPr bwMode="auto">
              <a:xfrm>
                <a:off x="6053145" y="4648207"/>
                <a:ext cx="228600" cy="180975"/>
              </a:xfrm>
              <a:custGeom>
                <a:avLst/>
                <a:gdLst/>
                <a:ahLst/>
                <a:cxnLst>
                  <a:cxn ang="0">
                    <a:pos x="316" y="453"/>
                  </a:cxn>
                  <a:cxn ang="0">
                    <a:pos x="373" y="444"/>
                  </a:cxn>
                  <a:cxn ang="0">
                    <a:pos x="423" y="427"/>
                  </a:cxn>
                  <a:cxn ang="0">
                    <a:pos x="469" y="403"/>
                  </a:cxn>
                  <a:cxn ang="0">
                    <a:pos x="508" y="372"/>
                  </a:cxn>
                  <a:cxn ang="0">
                    <a:pos x="540" y="336"/>
                  </a:cxn>
                  <a:cxn ang="0">
                    <a:pos x="561" y="296"/>
                  </a:cxn>
                  <a:cxn ang="0">
                    <a:pos x="573" y="251"/>
                  </a:cxn>
                  <a:cxn ang="0">
                    <a:pos x="573" y="204"/>
                  </a:cxn>
                  <a:cxn ang="0">
                    <a:pos x="561" y="159"/>
                  </a:cxn>
                  <a:cxn ang="0">
                    <a:pos x="540" y="119"/>
                  </a:cxn>
                  <a:cxn ang="0">
                    <a:pos x="508" y="83"/>
                  </a:cxn>
                  <a:cxn ang="0">
                    <a:pos x="469" y="52"/>
                  </a:cxn>
                  <a:cxn ang="0">
                    <a:pos x="423" y="28"/>
                  </a:cxn>
                  <a:cxn ang="0">
                    <a:pos x="373" y="11"/>
                  </a:cxn>
                  <a:cxn ang="0">
                    <a:pos x="316" y="2"/>
                  </a:cxn>
                  <a:cxn ang="0">
                    <a:pos x="257" y="2"/>
                  </a:cxn>
                  <a:cxn ang="0">
                    <a:pos x="202" y="11"/>
                  </a:cxn>
                  <a:cxn ang="0">
                    <a:pos x="150" y="28"/>
                  </a:cxn>
                  <a:cxn ang="0">
                    <a:pos x="104" y="52"/>
                  </a:cxn>
                  <a:cxn ang="0">
                    <a:pos x="65" y="83"/>
                  </a:cxn>
                  <a:cxn ang="0">
                    <a:pos x="34" y="119"/>
                  </a:cxn>
                  <a:cxn ang="0">
                    <a:pos x="12" y="159"/>
                  </a:cxn>
                  <a:cxn ang="0">
                    <a:pos x="1" y="204"/>
                  </a:cxn>
                  <a:cxn ang="0">
                    <a:pos x="1" y="251"/>
                  </a:cxn>
                  <a:cxn ang="0">
                    <a:pos x="12" y="296"/>
                  </a:cxn>
                  <a:cxn ang="0">
                    <a:pos x="34" y="336"/>
                  </a:cxn>
                  <a:cxn ang="0">
                    <a:pos x="65" y="372"/>
                  </a:cxn>
                  <a:cxn ang="0">
                    <a:pos x="104" y="403"/>
                  </a:cxn>
                  <a:cxn ang="0">
                    <a:pos x="150" y="427"/>
                  </a:cxn>
                  <a:cxn ang="0">
                    <a:pos x="202" y="444"/>
                  </a:cxn>
                  <a:cxn ang="0">
                    <a:pos x="257" y="453"/>
                  </a:cxn>
                </a:cxnLst>
                <a:rect l="0" t="0" r="r" b="b"/>
                <a:pathLst>
                  <a:path w="574" h="455">
                    <a:moveTo>
                      <a:pt x="287" y="455"/>
                    </a:moveTo>
                    <a:lnTo>
                      <a:pt x="316" y="453"/>
                    </a:lnTo>
                    <a:lnTo>
                      <a:pt x="345" y="450"/>
                    </a:lnTo>
                    <a:lnTo>
                      <a:pt x="373" y="444"/>
                    </a:lnTo>
                    <a:lnTo>
                      <a:pt x="399" y="437"/>
                    </a:lnTo>
                    <a:lnTo>
                      <a:pt x="423" y="427"/>
                    </a:lnTo>
                    <a:lnTo>
                      <a:pt x="447" y="415"/>
                    </a:lnTo>
                    <a:lnTo>
                      <a:pt x="469" y="403"/>
                    </a:lnTo>
                    <a:lnTo>
                      <a:pt x="490" y="388"/>
                    </a:lnTo>
                    <a:lnTo>
                      <a:pt x="508" y="372"/>
                    </a:lnTo>
                    <a:lnTo>
                      <a:pt x="525" y="354"/>
                    </a:lnTo>
                    <a:lnTo>
                      <a:pt x="540" y="336"/>
                    </a:lnTo>
                    <a:lnTo>
                      <a:pt x="551" y="316"/>
                    </a:lnTo>
                    <a:lnTo>
                      <a:pt x="561" y="296"/>
                    </a:lnTo>
                    <a:lnTo>
                      <a:pt x="568" y="274"/>
                    </a:lnTo>
                    <a:lnTo>
                      <a:pt x="573" y="251"/>
                    </a:lnTo>
                    <a:lnTo>
                      <a:pt x="574" y="228"/>
                    </a:lnTo>
                    <a:lnTo>
                      <a:pt x="573" y="204"/>
                    </a:lnTo>
                    <a:lnTo>
                      <a:pt x="568" y="181"/>
                    </a:lnTo>
                    <a:lnTo>
                      <a:pt x="561" y="159"/>
                    </a:lnTo>
                    <a:lnTo>
                      <a:pt x="551" y="139"/>
                    </a:lnTo>
                    <a:lnTo>
                      <a:pt x="540" y="119"/>
                    </a:lnTo>
                    <a:lnTo>
                      <a:pt x="525" y="101"/>
                    </a:lnTo>
                    <a:lnTo>
                      <a:pt x="508" y="83"/>
                    </a:lnTo>
                    <a:lnTo>
                      <a:pt x="490" y="67"/>
                    </a:lnTo>
                    <a:lnTo>
                      <a:pt x="469" y="52"/>
                    </a:lnTo>
                    <a:lnTo>
                      <a:pt x="447" y="40"/>
                    </a:lnTo>
                    <a:lnTo>
                      <a:pt x="423" y="28"/>
                    </a:lnTo>
                    <a:lnTo>
                      <a:pt x="399" y="18"/>
                    </a:lnTo>
                    <a:lnTo>
                      <a:pt x="373" y="11"/>
                    </a:lnTo>
                    <a:lnTo>
                      <a:pt x="345" y="5"/>
                    </a:lnTo>
                    <a:lnTo>
                      <a:pt x="316" y="2"/>
                    </a:lnTo>
                    <a:lnTo>
                      <a:pt x="287" y="0"/>
                    </a:lnTo>
                    <a:lnTo>
                      <a:pt x="257" y="2"/>
                    </a:lnTo>
                    <a:lnTo>
                      <a:pt x="230" y="5"/>
                    </a:lnTo>
                    <a:lnTo>
                      <a:pt x="202" y="11"/>
                    </a:lnTo>
                    <a:lnTo>
                      <a:pt x="176" y="18"/>
                    </a:lnTo>
                    <a:lnTo>
                      <a:pt x="150" y="28"/>
                    </a:lnTo>
                    <a:lnTo>
                      <a:pt x="126" y="40"/>
                    </a:lnTo>
                    <a:lnTo>
                      <a:pt x="104" y="52"/>
                    </a:lnTo>
                    <a:lnTo>
                      <a:pt x="84" y="67"/>
                    </a:lnTo>
                    <a:lnTo>
                      <a:pt x="65" y="83"/>
                    </a:lnTo>
                    <a:lnTo>
                      <a:pt x="49" y="101"/>
                    </a:lnTo>
                    <a:lnTo>
                      <a:pt x="34" y="119"/>
                    </a:lnTo>
                    <a:lnTo>
                      <a:pt x="23" y="139"/>
                    </a:lnTo>
                    <a:lnTo>
                      <a:pt x="12" y="159"/>
                    </a:lnTo>
                    <a:lnTo>
                      <a:pt x="5" y="181"/>
                    </a:lnTo>
                    <a:lnTo>
                      <a:pt x="1" y="204"/>
                    </a:lnTo>
                    <a:lnTo>
                      <a:pt x="0" y="228"/>
                    </a:lnTo>
                    <a:lnTo>
                      <a:pt x="1" y="251"/>
                    </a:lnTo>
                    <a:lnTo>
                      <a:pt x="5" y="274"/>
                    </a:lnTo>
                    <a:lnTo>
                      <a:pt x="12" y="296"/>
                    </a:lnTo>
                    <a:lnTo>
                      <a:pt x="23" y="316"/>
                    </a:lnTo>
                    <a:lnTo>
                      <a:pt x="34" y="336"/>
                    </a:lnTo>
                    <a:lnTo>
                      <a:pt x="49" y="354"/>
                    </a:lnTo>
                    <a:lnTo>
                      <a:pt x="65" y="372"/>
                    </a:lnTo>
                    <a:lnTo>
                      <a:pt x="84" y="388"/>
                    </a:lnTo>
                    <a:lnTo>
                      <a:pt x="104" y="403"/>
                    </a:lnTo>
                    <a:lnTo>
                      <a:pt x="126" y="415"/>
                    </a:lnTo>
                    <a:lnTo>
                      <a:pt x="150" y="427"/>
                    </a:lnTo>
                    <a:lnTo>
                      <a:pt x="176" y="437"/>
                    </a:lnTo>
                    <a:lnTo>
                      <a:pt x="202" y="444"/>
                    </a:lnTo>
                    <a:lnTo>
                      <a:pt x="230" y="450"/>
                    </a:lnTo>
                    <a:lnTo>
                      <a:pt x="257" y="453"/>
                    </a:lnTo>
                    <a:lnTo>
                      <a:pt x="287" y="455"/>
                    </a:lnTo>
                    <a:close/>
                  </a:path>
                </a:pathLst>
              </a:custGeom>
              <a:solidFill>
                <a:srgbClr val="C1D8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" name="Freeform 76"/>
              <p:cNvSpPr/>
              <p:nvPr/>
            </p:nvSpPr>
            <p:spPr bwMode="auto">
              <a:xfrm>
                <a:off x="6056320" y="4649795"/>
                <a:ext cx="222250" cy="177800"/>
              </a:xfrm>
              <a:custGeom>
                <a:avLst/>
                <a:gdLst/>
                <a:ahLst/>
                <a:cxnLst>
                  <a:cxn ang="0">
                    <a:pos x="311" y="445"/>
                  </a:cxn>
                  <a:cxn ang="0">
                    <a:pos x="366" y="436"/>
                  </a:cxn>
                  <a:cxn ang="0">
                    <a:pos x="416" y="420"/>
                  </a:cxn>
                  <a:cxn ang="0">
                    <a:pos x="461" y="395"/>
                  </a:cxn>
                  <a:cxn ang="0">
                    <a:pos x="499" y="364"/>
                  </a:cxn>
                  <a:cxn ang="0">
                    <a:pos x="530" y="329"/>
                  </a:cxn>
                  <a:cxn ang="0">
                    <a:pos x="551" y="289"/>
                  </a:cxn>
                  <a:cxn ang="0">
                    <a:pos x="562" y="246"/>
                  </a:cxn>
                  <a:cxn ang="0">
                    <a:pos x="562" y="199"/>
                  </a:cxn>
                  <a:cxn ang="0">
                    <a:pos x="551" y="156"/>
                  </a:cxn>
                  <a:cxn ang="0">
                    <a:pos x="530" y="116"/>
                  </a:cxn>
                  <a:cxn ang="0">
                    <a:pos x="499" y="81"/>
                  </a:cxn>
                  <a:cxn ang="0">
                    <a:pos x="461" y="51"/>
                  </a:cxn>
                  <a:cxn ang="0">
                    <a:pos x="416" y="27"/>
                  </a:cxn>
                  <a:cxn ang="0">
                    <a:pos x="366" y="10"/>
                  </a:cxn>
                  <a:cxn ang="0">
                    <a:pos x="311" y="1"/>
                  </a:cxn>
                  <a:cxn ang="0">
                    <a:pos x="254" y="1"/>
                  </a:cxn>
                  <a:cxn ang="0">
                    <a:pos x="198" y="10"/>
                  </a:cxn>
                  <a:cxn ang="0">
                    <a:pos x="148" y="27"/>
                  </a:cxn>
                  <a:cxn ang="0">
                    <a:pos x="103" y="51"/>
                  </a:cxn>
                  <a:cxn ang="0">
                    <a:pos x="65" y="81"/>
                  </a:cxn>
                  <a:cxn ang="0">
                    <a:pos x="34" y="116"/>
                  </a:cxn>
                  <a:cxn ang="0">
                    <a:pos x="13" y="156"/>
                  </a:cxn>
                  <a:cxn ang="0">
                    <a:pos x="1" y="199"/>
                  </a:cxn>
                  <a:cxn ang="0">
                    <a:pos x="1" y="246"/>
                  </a:cxn>
                  <a:cxn ang="0">
                    <a:pos x="13" y="289"/>
                  </a:cxn>
                  <a:cxn ang="0">
                    <a:pos x="34" y="329"/>
                  </a:cxn>
                  <a:cxn ang="0">
                    <a:pos x="65" y="364"/>
                  </a:cxn>
                  <a:cxn ang="0">
                    <a:pos x="103" y="395"/>
                  </a:cxn>
                  <a:cxn ang="0">
                    <a:pos x="148" y="420"/>
                  </a:cxn>
                  <a:cxn ang="0">
                    <a:pos x="198" y="436"/>
                  </a:cxn>
                  <a:cxn ang="0">
                    <a:pos x="254" y="445"/>
                  </a:cxn>
                </a:cxnLst>
                <a:rect l="0" t="0" r="r" b="b"/>
                <a:pathLst>
                  <a:path w="563" h="446">
                    <a:moveTo>
                      <a:pt x="282" y="446"/>
                    </a:moveTo>
                    <a:lnTo>
                      <a:pt x="311" y="445"/>
                    </a:lnTo>
                    <a:lnTo>
                      <a:pt x="339" y="442"/>
                    </a:lnTo>
                    <a:lnTo>
                      <a:pt x="366" y="436"/>
                    </a:lnTo>
                    <a:lnTo>
                      <a:pt x="392" y="429"/>
                    </a:lnTo>
                    <a:lnTo>
                      <a:pt x="416" y="420"/>
                    </a:lnTo>
                    <a:lnTo>
                      <a:pt x="440" y="408"/>
                    </a:lnTo>
                    <a:lnTo>
                      <a:pt x="461" y="395"/>
                    </a:lnTo>
                    <a:lnTo>
                      <a:pt x="482" y="380"/>
                    </a:lnTo>
                    <a:lnTo>
                      <a:pt x="499" y="364"/>
                    </a:lnTo>
                    <a:lnTo>
                      <a:pt x="515" y="347"/>
                    </a:lnTo>
                    <a:lnTo>
                      <a:pt x="530" y="329"/>
                    </a:lnTo>
                    <a:lnTo>
                      <a:pt x="541" y="309"/>
                    </a:lnTo>
                    <a:lnTo>
                      <a:pt x="551" y="289"/>
                    </a:lnTo>
                    <a:lnTo>
                      <a:pt x="558" y="267"/>
                    </a:lnTo>
                    <a:lnTo>
                      <a:pt x="562" y="246"/>
                    </a:lnTo>
                    <a:lnTo>
                      <a:pt x="563" y="223"/>
                    </a:lnTo>
                    <a:lnTo>
                      <a:pt x="562" y="199"/>
                    </a:lnTo>
                    <a:lnTo>
                      <a:pt x="558" y="178"/>
                    </a:lnTo>
                    <a:lnTo>
                      <a:pt x="551" y="156"/>
                    </a:lnTo>
                    <a:lnTo>
                      <a:pt x="541" y="136"/>
                    </a:lnTo>
                    <a:lnTo>
                      <a:pt x="530" y="116"/>
                    </a:lnTo>
                    <a:lnTo>
                      <a:pt x="515" y="98"/>
                    </a:lnTo>
                    <a:lnTo>
                      <a:pt x="499" y="81"/>
                    </a:lnTo>
                    <a:lnTo>
                      <a:pt x="482" y="65"/>
                    </a:lnTo>
                    <a:lnTo>
                      <a:pt x="461" y="51"/>
                    </a:lnTo>
                    <a:lnTo>
                      <a:pt x="440" y="38"/>
                    </a:lnTo>
                    <a:lnTo>
                      <a:pt x="416" y="27"/>
                    </a:lnTo>
                    <a:lnTo>
                      <a:pt x="392" y="17"/>
                    </a:lnTo>
                    <a:lnTo>
                      <a:pt x="366" y="10"/>
                    </a:lnTo>
                    <a:lnTo>
                      <a:pt x="339" y="5"/>
                    </a:lnTo>
                    <a:lnTo>
                      <a:pt x="311" y="1"/>
                    </a:lnTo>
                    <a:lnTo>
                      <a:pt x="282" y="0"/>
                    </a:lnTo>
                    <a:lnTo>
                      <a:pt x="254" y="1"/>
                    </a:lnTo>
                    <a:lnTo>
                      <a:pt x="225" y="5"/>
                    </a:lnTo>
                    <a:lnTo>
                      <a:pt x="198" y="10"/>
                    </a:lnTo>
                    <a:lnTo>
                      <a:pt x="172" y="17"/>
                    </a:lnTo>
                    <a:lnTo>
                      <a:pt x="148" y="27"/>
                    </a:lnTo>
                    <a:lnTo>
                      <a:pt x="125" y="38"/>
                    </a:lnTo>
                    <a:lnTo>
                      <a:pt x="103" y="51"/>
                    </a:lnTo>
                    <a:lnTo>
                      <a:pt x="83" y="65"/>
                    </a:lnTo>
                    <a:lnTo>
                      <a:pt x="65" y="81"/>
                    </a:lnTo>
                    <a:lnTo>
                      <a:pt x="49" y="98"/>
                    </a:lnTo>
                    <a:lnTo>
                      <a:pt x="34" y="116"/>
                    </a:lnTo>
                    <a:lnTo>
                      <a:pt x="22" y="136"/>
                    </a:lnTo>
                    <a:lnTo>
                      <a:pt x="13" y="156"/>
                    </a:lnTo>
                    <a:lnTo>
                      <a:pt x="6" y="178"/>
                    </a:lnTo>
                    <a:lnTo>
                      <a:pt x="1" y="199"/>
                    </a:lnTo>
                    <a:lnTo>
                      <a:pt x="0" y="223"/>
                    </a:lnTo>
                    <a:lnTo>
                      <a:pt x="1" y="246"/>
                    </a:lnTo>
                    <a:lnTo>
                      <a:pt x="6" y="267"/>
                    </a:lnTo>
                    <a:lnTo>
                      <a:pt x="13" y="289"/>
                    </a:lnTo>
                    <a:lnTo>
                      <a:pt x="22" y="309"/>
                    </a:lnTo>
                    <a:lnTo>
                      <a:pt x="34" y="329"/>
                    </a:lnTo>
                    <a:lnTo>
                      <a:pt x="49" y="347"/>
                    </a:lnTo>
                    <a:lnTo>
                      <a:pt x="65" y="364"/>
                    </a:lnTo>
                    <a:lnTo>
                      <a:pt x="83" y="380"/>
                    </a:lnTo>
                    <a:lnTo>
                      <a:pt x="103" y="395"/>
                    </a:lnTo>
                    <a:lnTo>
                      <a:pt x="125" y="408"/>
                    </a:lnTo>
                    <a:lnTo>
                      <a:pt x="148" y="420"/>
                    </a:lnTo>
                    <a:lnTo>
                      <a:pt x="172" y="429"/>
                    </a:lnTo>
                    <a:lnTo>
                      <a:pt x="198" y="436"/>
                    </a:lnTo>
                    <a:lnTo>
                      <a:pt x="225" y="442"/>
                    </a:lnTo>
                    <a:lnTo>
                      <a:pt x="254" y="445"/>
                    </a:lnTo>
                    <a:lnTo>
                      <a:pt x="282" y="446"/>
                    </a:lnTo>
                    <a:close/>
                  </a:path>
                </a:pathLst>
              </a:custGeom>
              <a:solidFill>
                <a:srgbClr val="C6DDC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" name="Freeform 77"/>
              <p:cNvSpPr/>
              <p:nvPr/>
            </p:nvSpPr>
            <p:spPr bwMode="auto">
              <a:xfrm>
                <a:off x="6057908" y="4651382"/>
                <a:ext cx="219075" cy="174625"/>
              </a:xfrm>
              <a:custGeom>
                <a:avLst/>
                <a:gdLst/>
                <a:ahLst/>
                <a:cxnLst>
                  <a:cxn ang="0">
                    <a:pos x="305" y="437"/>
                  </a:cxn>
                  <a:cxn ang="0">
                    <a:pos x="359" y="428"/>
                  </a:cxn>
                  <a:cxn ang="0">
                    <a:pos x="409" y="412"/>
                  </a:cxn>
                  <a:cxn ang="0">
                    <a:pos x="452" y="389"/>
                  </a:cxn>
                  <a:cxn ang="0">
                    <a:pos x="490" y="359"/>
                  </a:cxn>
                  <a:cxn ang="0">
                    <a:pos x="520" y="324"/>
                  </a:cxn>
                  <a:cxn ang="0">
                    <a:pos x="541" y="285"/>
                  </a:cxn>
                  <a:cxn ang="0">
                    <a:pos x="553" y="241"/>
                  </a:cxn>
                  <a:cxn ang="0">
                    <a:pos x="553" y="198"/>
                  </a:cxn>
                  <a:cxn ang="0">
                    <a:pos x="541" y="154"/>
                  </a:cxn>
                  <a:cxn ang="0">
                    <a:pos x="520" y="115"/>
                  </a:cxn>
                  <a:cxn ang="0">
                    <a:pos x="490" y="80"/>
                  </a:cxn>
                  <a:cxn ang="0">
                    <a:pos x="452" y="50"/>
                  </a:cxn>
                  <a:cxn ang="0">
                    <a:pos x="409" y="27"/>
                  </a:cxn>
                  <a:cxn ang="0">
                    <a:pos x="359" y="11"/>
                  </a:cxn>
                  <a:cxn ang="0">
                    <a:pos x="305" y="2"/>
                  </a:cxn>
                  <a:cxn ang="0">
                    <a:pos x="249" y="2"/>
                  </a:cxn>
                  <a:cxn ang="0">
                    <a:pos x="194" y="11"/>
                  </a:cxn>
                  <a:cxn ang="0">
                    <a:pos x="145" y="27"/>
                  </a:cxn>
                  <a:cxn ang="0">
                    <a:pos x="101" y="50"/>
                  </a:cxn>
                  <a:cxn ang="0">
                    <a:pos x="63" y="80"/>
                  </a:cxn>
                  <a:cxn ang="0">
                    <a:pos x="33" y="115"/>
                  </a:cxn>
                  <a:cxn ang="0">
                    <a:pos x="13" y="154"/>
                  </a:cxn>
                  <a:cxn ang="0">
                    <a:pos x="1" y="198"/>
                  </a:cxn>
                  <a:cxn ang="0">
                    <a:pos x="1" y="241"/>
                  </a:cxn>
                  <a:cxn ang="0">
                    <a:pos x="13" y="285"/>
                  </a:cxn>
                  <a:cxn ang="0">
                    <a:pos x="33" y="324"/>
                  </a:cxn>
                  <a:cxn ang="0">
                    <a:pos x="63" y="359"/>
                  </a:cxn>
                  <a:cxn ang="0">
                    <a:pos x="101" y="389"/>
                  </a:cxn>
                  <a:cxn ang="0">
                    <a:pos x="145" y="412"/>
                  </a:cxn>
                  <a:cxn ang="0">
                    <a:pos x="194" y="428"/>
                  </a:cxn>
                  <a:cxn ang="0">
                    <a:pos x="249" y="437"/>
                  </a:cxn>
                </a:cxnLst>
                <a:rect l="0" t="0" r="r" b="b"/>
                <a:pathLst>
                  <a:path w="554" h="439">
                    <a:moveTo>
                      <a:pt x="277" y="439"/>
                    </a:moveTo>
                    <a:lnTo>
                      <a:pt x="305" y="437"/>
                    </a:lnTo>
                    <a:lnTo>
                      <a:pt x="333" y="434"/>
                    </a:lnTo>
                    <a:lnTo>
                      <a:pt x="359" y="428"/>
                    </a:lnTo>
                    <a:lnTo>
                      <a:pt x="384" y="421"/>
                    </a:lnTo>
                    <a:lnTo>
                      <a:pt x="409" y="412"/>
                    </a:lnTo>
                    <a:lnTo>
                      <a:pt x="432" y="402"/>
                    </a:lnTo>
                    <a:lnTo>
                      <a:pt x="452" y="389"/>
                    </a:lnTo>
                    <a:lnTo>
                      <a:pt x="473" y="374"/>
                    </a:lnTo>
                    <a:lnTo>
                      <a:pt x="490" y="359"/>
                    </a:lnTo>
                    <a:lnTo>
                      <a:pt x="506" y="342"/>
                    </a:lnTo>
                    <a:lnTo>
                      <a:pt x="520" y="324"/>
                    </a:lnTo>
                    <a:lnTo>
                      <a:pt x="532" y="305"/>
                    </a:lnTo>
                    <a:lnTo>
                      <a:pt x="541" y="285"/>
                    </a:lnTo>
                    <a:lnTo>
                      <a:pt x="548" y="263"/>
                    </a:lnTo>
                    <a:lnTo>
                      <a:pt x="553" y="241"/>
                    </a:lnTo>
                    <a:lnTo>
                      <a:pt x="554" y="220"/>
                    </a:lnTo>
                    <a:lnTo>
                      <a:pt x="553" y="198"/>
                    </a:lnTo>
                    <a:lnTo>
                      <a:pt x="548" y="176"/>
                    </a:lnTo>
                    <a:lnTo>
                      <a:pt x="541" y="154"/>
                    </a:lnTo>
                    <a:lnTo>
                      <a:pt x="532" y="134"/>
                    </a:lnTo>
                    <a:lnTo>
                      <a:pt x="520" y="115"/>
                    </a:lnTo>
                    <a:lnTo>
                      <a:pt x="506" y="97"/>
                    </a:lnTo>
                    <a:lnTo>
                      <a:pt x="490" y="80"/>
                    </a:lnTo>
                    <a:lnTo>
                      <a:pt x="473" y="65"/>
                    </a:lnTo>
                    <a:lnTo>
                      <a:pt x="452" y="50"/>
                    </a:lnTo>
                    <a:lnTo>
                      <a:pt x="432" y="37"/>
                    </a:lnTo>
                    <a:lnTo>
                      <a:pt x="409" y="27"/>
                    </a:lnTo>
                    <a:lnTo>
                      <a:pt x="384" y="18"/>
                    </a:lnTo>
                    <a:lnTo>
                      <a:pt x="359" y="11"/>
                    </a:lnTo>
                    <a:lnTo>
                      <a:pt x="333" y="5"/>
                    </a:lnTo>
                    <a:lnTo>
                      <a:pt x="305" y="2"/>
                    </a:lnTo>
                    <a:lnTo>
                      <a:pt x="277" y="0"/>
                    </a:lnTo>
                    <a:lnTo>
                      <a:pt x="249" y="2"/>
                    </a:lnTo>
                    <a:lnTo>
                      <a:pt x="221" y="5"/>
                    </a:lnTo>
                    <a:lnTo>
                      <a:pt x="194" y="11"/>
                    </a:lnTo>
                    <a:lnTo>
                      <a:pt x="169" y="18"/>
                    </a:lnTo>
                    <a:lnTo>
                      <a:pt x="145" y="27"/>
                    </a:lnTo>
                    <a:lnTo>
                      <a:pt x="122" y="37"/>
                    </a:lnTo>
                    <a:lnTo>
                      <a:pt x="101" y="50"/>
                    </a:lnTo>
                    <a:lnTo>
                      <a:pt x="82" y="65"/>
                    </a:lnTo>
                    <a:lnTo>
                      <a:pt x="63" y="80"/>
                    </a:lnTo>
                    <a:lnTo>
                      <a:pt x="47" y="97"/>
                    </a:lnTo>
                    <a:lnTo>
                      <a:pt x="33" y="115"/>
                    </a:lnTo>
                    <a:lnTo>
                      <a:pt x="22" y="134"/>
                    </a:lnTo>
                    <a:lnTo>
                      <a:pt x="13" y="154"/>
                    </a:lnTo>
                    <a:lnTo>
                      <a:pt x="6" y="176"/>
                    </a:lnTo>
                    <a:lnTo>
                      <a:pt x="1" y="198"/>
                    </a:lnTo>
                    <a:lnTo>
                      <a:pt x="0" y="220"/>
                    </a:lnTo>
                    <a:lnTo>
                      <a:pt x="1" y="241"/>
                    </a:lnTo>
                    <a:lnTo>
                      <a:pt x="6" y="263"/>
                    </a:lnTo>
                    <a:lnTo>
                      <a:pt x="13" y="285"/>
                    </a:lnTo>
                    <a:lnTo>
                      <a:pt x="22" y="305"/>
                    </a:lnTo>
                    <a:lnTo>
                      <a:pt x="33" y="324"/>
                    </a:lnTo>
                    <a:lnTo>
                      <a:pt x="47" y="342"/>
                    </a:lnTo>
                    <a:lnTo>
                      <a:pt x="63" y="359"/>
                    </a:lnTo>
                    <a:lnTo>
                      <a:pt x="82" y="374"/>
                    </a:lnTo>
                    <a:lnTo>
                      <a:pt x="101" y="389"/>
                    </a:lnTo>
                    <a:lnTo>
                      <a:pt x="122" y="402"/>
                    </a:lnTo>
                    <a:lnTo>
                      <a:pt x="145" y="412"/>
                    </a:lnTo>
                    <a:lnTo>
                      <a:pt x="169" y="421"/>
                    </a:lnTo>
                    <a:lnTo>
                      <a:pt x="194" y="428"/>
                    </a:lnTo>
                    <a:lnTo>
                      <a:pt x="221" y="434"/>
                    </a:lnTo>
                    <a:lnTo>
                      <a:pt x="249" y="437"/>
                    </a:lnTo>
                    <a:lnTo>
                      <a:pt x="277" y="439"/>
                    </a:lnTo>
                    <a:close/>
                  </a:path>
                </a:pathLst>
              </a:custGeom>
              <a:solidFill>
                <a:srgbClr val="CEE2C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" name="Freeform 78"/>
              <p:cNvSpPr/>
              <p:nvPr/>
            </p:nvSpPr>
            <p:spPr bwMode="auto">
              <a:xfrm>
                <a:off x="6059495" y="4652970"/>
                <a:ext cx="215900" cy="171450"/>
              </a:xfrm>
              <a:custGeom>
                <a:avLst/>
                <a:gdLst/>
                <a:ahLst/>
                <a:cxnLst>
                  <a:cxn ang="0">
                    <a:pos x="299" y="429"/>
                  </a:cxn>
                  <a:cxn ang="0">
                    <a:pos x="352" y="421"/>
                  </a:cxn>
                  <a:cxn ang="0">
                    <a:pos x="400" y="404"/>
                  </a:cxn>
                  <a:cxn ang="0">
                    <a:pos x="444" y="381"/>
                  </a:cxn>
                  <a:cxn ang="0">
                    <a:pos x="480" y="352"/>
                  </a:cxn>
                  <a:cxn ang="0">
                    <a:pos x="510" y="317"/>
                  </a:cxn>
                  <a:cxn ang="0">
                    <a:pos x="529" y="279"/>
                  </a:cxn>
                  <a:cxn ang="0">
                    <a:pos x="541" y="236"/>
                  </a:cxn>
                  <a:cxn ang="0">
                    <a:pos x="541" y="193"/>
                  </a:cxn>
                  <a:cxn ang="0">
                    <a:pos x="529" y="151"/>
                  </a:cxn>
                  <a:cxn ang="0">
                    <a:pos x="510" y="112"/>
                  </a:cxn>
                  <a:cxn ang="0">
                    <a:pos x="480" y="78"/>
                  </a:cxn>
                  <a:cxn ang="0">
                    <a:pos x="444" y="48"/>
                  </a:cxn>
                  <a:cxn ang="0">
                    <a:pos x="400" y="25"/>
                  </a:cxn>
                  <a:cxn ang="0">
                    <a:pos x="352" y="9"/>
                  </a:cxn>
                  <a:cxn ang="0">
                    <a:pos x="299" y="1"/>
                  </a:cxn>
                  <a:cxn ang="0">
                    <a:pos x="244" y="1"/>
                  </a:cxn>
                  <a:cxn ang="0">
                    <a:pos x="191" y="9"/>
                  </a:cxn>
                  <a:cxn ang="0">
                    <a:pos x="141" y="25"/>
                  </a:cxn>
                  <a:cxn ang="0">
                    <a:pos x="99" y="48"/>
                  </a:cxn>
                  <a:cxn ang="0">
                    <a:pos x="62" y="78"/>
                  </a:cxn>
                  <a:cxn ang="0">
                    <a:pos x="32" y="112"/>
                  </a:cxn>
                  <a:cxn ang="0">
                    <a:pos x="12" y="151"/>
                  </a:cxn>
                  <a:cxn ang="0">
                    <a:pos x="1" y="193"/>
                  </a:cxn>
                  <a:cxn ang="0">
                    <a:pos x="1" y="236"/>
                  </a:cxn>
                  <a:cxn ang="0">
                    <a:pos x="12" y="279"/>
                  </a:cxn>
                  <a:cxn ang="0">
                    <a:pos x="32" y="317"/>
                  </a:cxn>
                  <a:cxn ang="0">
                    <a:pos x="62" y="352"/>
                  </a:cxn>
                  <a:cxn ang="0">
                    <a:pos x="99" y="381"/>
                  </a:cxn>
                  <a:cxn ang="0">
                    <a:pos x="141" y="404"/>
                  </a:cxn>
                  <a:cxn ang="0">
                    <a:pos x="191" y="421"/>
                  </a:cxn>
                  <a:cxn ang="0">
                    <a:pos x="244" y="429"/>
                  </a:cxn>
                </a:cxnLst>
                <a:rect l="0" t="0" r="r" b="b"/>
                <a:pathLst>
                  <a:path w="542" h="430">
                    <a:moveTo>
                      <a:pt x="271" y="430"/>
                    </a:moveTo>
                    <a:lnTo>
                      <a:pt x="299" y="429"/>
                    </a:lnTo>
                    <a:lnTo>
                      <a:pt x="325" y="426"/>
                    </a:lnTo>
                    <a:lnTo>
                      <a:pt x="352" y="421"/>
                    </a:lnTo>
                    <a:lnTo>
                      <a:pt x="377" y="413"/>
                    </a:lnTo>
                    <a:lnTo>
                      <a:pt x="400" y="404"/>
                    </a:lnTo>
                    <a:lnTo>
                      <a:pt x="422" y="393"/>
                    </a:lnTo>
                    <a:lnTo>
                      <a:pt x="444" y="381"/>
                    </a:lnTo>
                    <a:lnTo>
                      <a:pt x="463" y="367"/>
                    </a:lnTo>
                    <a:lnTo>
                      <a:pt x="480" y="352"/>
                    </a:lnTo>
                    <a:lnTo>
                      <a:pt x="496" y="334"/>
                    </a:lnTo>
                    <a:lnTo>
                      <a:pt x="510" y="317"/>
                    </a:lnTo>
                    <a:lnTo>
                      <a:pt x="521" y="299"/>
                    </a:lnTo>
                    <a:lnTo>
                      <a:pt x="529" y="279"/>
                    </a:lnTo>
                    <a:lnTo>
                      <a:pt x="536" y="258"/>
                    </a:lnTo>
                    <a:lnTo>
                      <a:pt x="541" y="236"/>
                    </a:lnTo>
                    <a:lnTo>
                      <a:pt x="542" y="215"/>
                    </a:lnTo>
                    <a:lnTo>
                      <a:pt x="541" y="193"/>
                    </a:lnTo>
                    <a:lnTo>
                      <a:pt x="536" y="171"/>
                    </a:lnTo>
                    <a:lnTo>
                      <a:pt x="529" y="151"/>
                    </a:lnTo>
                    <a:lnTo>
                      <a:pt x="521" y="130"/>
                    </a:lnTo>
                    <a:lnTo>
                      <a:pt x="510" y="112"/>
                    </a:lnTo>
                    <a:lnTo>
                      <a:pt x="496" y="95"/>
                    </a:lnTo>
                    <a:lnTo>
                      <a:pt x="480" y="78"/>
                    </a:lnTo>
                    <a:lnTo>
                      <a:pt x="463" y="62"/>
                    </a:lnTo>
                    <a:lnTo>
                      <a:pt x="444" y="48"/>
                    </a:lnTo>
                    <a:lnTo>
                      <a:pt x="422" y="37"/>
                    </a:lnTo>
                    <a:lnTo>
                      <a:pt x="400" y="25"/>
                    </a:lnTo>
                    <a:lnTo>
                      <a:pt x="377" y="17"/>
                    </a:lnTo>
                    <a:lnTo>
                      <a:pt x="352" y="9"/>
                    </a:lnTo>
                    <a:lnTo>
                      <a:pt x="325" y="5"/>
                    </a:lnTo>
                    <a:lnTo>
                      <a:pt x="299" y="1"/>
                    </a:lnTo>
                    <a:lnTo>
                      <a:pt x="271" y="0"/>
                    </a:lnTo>
                    <a:lnTo>
                      <a:pt x="244" y="1"/>
                    </a:lnTo>
                    <a:lnTo>
                      <a:pt x="216" y="5"/>
                    </a:lnTo>
                    <a:lnTo>
                      <a:pt x="191" y="9"/>
                    </a:lnTo>
                    <a:lnTo>
                      <a:pt x="165" y="17"/>
                    </a:lnTo>
                    <a:lnTo>
                      <a:pt x="141" y="25"/>
                    </a:lnTo>
                    <a:lnTo>
                      <a:pt x="119" y="37"/>
                    </a:lnTo>
                    <a:lnTo>
                      <a:pt x="99" y="48"/>
                    </a:lnTo>
                    <a:lnTo>
                      <a:pt x="79" y="62"/>
                    </a:lnTo>
                    <a:lnTo>
                      <a:pt x="62" y="78"/>
                    </a:lnTo>
                    <a:lnTo>
                      <a:pt x="46" y="95"/>
                    </a:lnTo>
                    <a:lnTo>
                      <a:pt x="32" y="112"/>
                    </a:lnTo>
                    <a:lnTo>
                      <a:pt x="20" y="130"/>
                    </a:lnTo>
                    <a:lnTo>
                      <a:pt x="12" y="151"/>
                    </a:lnTo>
                    <a:lnTo>
                      <a:pt x="5" y="171"/>
                    </a:lnTo>
                    <a:lnTo>
                      <a:pt x="1" y="193"/>
                    </a:lnTo>
                    <a:lnTo>
                      <a:pt x="0" y="215"/>
                    </a:lnTo>
                    <a:lnTo>
                      <a:pt x="1" y="236"/>
                    </a:lnTo>
                    <a:lnTo>
                      <a:pt x="5" y="258"/>
                    </a:lnTo>
                    <a:lnTo>
                      <a:pt x="12" y="279"/>
                    </a:lnTo>
                    <a:lnTo>
                      <a:pt x="20" y="299"/>
                    </a:lnTo>
                    <a:lnTo>
                      <a:pt x="32" y="317"/>
                    </a:lnTo>
                    <a:lnTo>
                      <a:pt x="46" y="334"/>
                    </a:lnTo>
                    <a:lnTo>
                      <a:pt x="62" y="352"/>
                    </a:lnTo>
                    <a:lnTo>
                      <a:pt x="79" y="367"/>
                    </a:lnTo>
                    <a:lnTo>
                      <a:pt x="99" y="381"/>
                    </a:lnTo>
                    <a:lnTo>
                      <a:pt x="119" y="393"/>
                    </a:lnTo>
                    <a:lnTo>
                      <a:pt x="141" y="404"/>
                    </a:lnTo>
                    <a:lnTo>
                      <a:pt x="165" y="413"/>
                    </a:lnTo>
                    <a:lnTo>
                      <a:pt x="191" y="421"/>
                    </a:lnTo>
                    <a:lnTo>
                      <a:pt x="216" y="426"/>
                    </a:lnTo>
                    <a:lnTo>
                      <a:pt x="244" y="429"/>
                    </a:lnTo>
                    <a:lnTo>
                      <a:pt x="271" y="430"/>
                    </a:lnTo>
                    <a:close/>
                  </a:path>
                </a:pathLst>
              </a:custGeom>
              <a:solidFill>
                <a:srgbClr val="D3E5D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" name="Freeform 79"/>
              <p:cNvSpPr/>
              <p:nvPr/>
            </p:nvSpPr>
            <p:spPr bwMode="auto">
              <a:xfrm>
                <a:off x="6061083" y="4654557"/>
                <a:ext cx="212725" cy="168275"/>
              </a:xfrm>
              <a:custGeom>
                <a:avLst/>
                <a:gdLst/>
                <a:ahLst/>
                <a:cxnLst>
                  <a:cxn ang="0">
                    <a:pos x="295" y="420"/>
                  </a:cxn>
                  <a:cxn ang="0">
                    <a:pos x="346" y="412"/>
                  </a:cxn>
                  <a:cxn ang="0">
                    <a:pos x="394" y="396"/>
                  </a:cxn>
                  <a:cxn ang="0">
                    <a:pos x="437" y="373"/>
                  </a:cxn>
                  <a:cxn ang="0">
                    <a:pos x="472" y="344"/>
                  </a:cxn>
                  <a:cxn ang="0">
                    <a:pos x="501" y="311"/>
                  </a:cxn>
                  <a:cxn ang="0">
                    <a:pos x="522" y="273"/>
                  </a:cxn>
                  <a:cxn ang="0">
                    <a:pos x="532" y="232"/>
                  </a:cxn>
                  <a:cxn ang="0">
                    <a:pos x="532" y="189"/>
                  </a:cxn>
                  <a:cxn ang="0">
                    <a:pos x="522" y="148"/>
                  </a:cxn>
                  <a:cxn ang="0">
                    <a:pos x="501" y="110"/>
                  </a:cxn>
                  <a:cxn ang="0">
                    <a:pos x="472" y="77"/>
                  </a:cxn>
                  <a:cxn ang="0">
                    <a:pos x="437" y="48"/>
                  </a:cxn>
                  <a:cxn ang="0">
                    <a:pos x="394" y="25"/>
                  </a:cxn>
                  <a:cxn ang="0">
                    <a:pos x="346" y="9"/>
                  </a:cxn>
                  <a:cxn ang="0">
                    <a:pos x="295" y="1"/>
                  </a:cxn>
                  <a:cxn ang="0">
                    <a:pos x="240" y="1"/>
                  </a:cxn>
                  <a:cxn ang="0">
                    <a:pos x="188" y="9"/>
                  </a:cxn>
                  <a:cxn ang="0">
                    <a:pos x="140" y="25"/>
                  </a:cxn>
                  <a:cxn ang="0">
                    <a:pos x="97" y="48"/>
                  </a:cxn>
                  <a:cxn ang="0">
                    <a:pos x="61" y="77"/>
                  </a:cxn>
                  <a:cxn ang="0">
                    <a:pos x="32" y="110"/>
                  </a:cxn>
                  <a:cxn ang="0">
                    <a:pos x="12" y="148"/>
                  </a:cxn>
                  <a:cxn ang="0">
                    <a:pos x="1" y="189"/>
                  </a:cxn>
                  <a:cxn ang="0">
                    <a:pos x="1" y="232"/>
                  </a:cxn>
                  <a:cxn ang="0">
                    <a:pos x="12" y="273"/>
                  </a:cxn>
                  <a:cxn ang="0">
                    <a:pos x="32" y="311"/>
                  </a:cxn>
                  <a:cxn ang="0">
                    <a:pos x="61" y="344"/>
                  </a:cxn>
                  <a:cxn ang="0">
                    <a:pos x="97" y="373"/>
                  </a:cxn>
                  <a:cxn ang="0">
                    <a:pos x="140" y="396"/>
                  </a:cxn>
                  <a:cxn ang="0">
                    <a:pos x="188" y="412"/>
                  </a:cxn>
                  <a:cxn ang="0">
                    <a:pos x="240" y="420"/>
                  </a:cxn>
                </a:cxnLst>
                <a:rect l="0" t="0" r="r" b="b"/>
                <a:pathLst>
                  <a:path w="533" h="422">
                    <a:moveTo>
                      <a:pt x="267" y="422"/>
                    </a:moveTo>
                    <a:lnTo>
                      <a:pt x="295" y="420"/>
                    </a:lnTo>
                    <a:lnTo>
                      <a:pt x="320" y="417"/>
                    </a:lnTo>
                    <a:lnTo>
                      <a:pt x="346" y="412"/>
                    </a:lnTo>
                    <a:lnTo>
                      <a:pt x="371" y="405"/>
                    </a:lnTo>
                    <a:lnTo>
                      <a:pt x="394" y="396"/>
                    </a:lnTo>
                    <a:lnTo>
                      <a:pt x="416" y="386"/>
                    </a:lnTo>
                    <a:lnTo>
                      <a:pt x="437" y="373"/>
                    </a:lnTo>
                    <a:lnTo>
                      <a:pt x="455" y="359"/>
                    </a:lnTo>
                    <a:lnTo>
                      <a:pt x="472" y="344"/>
                    </a:lnTo>
                    <a:lnTo>
                      <a:pt x="487" y="328"/>
                    </a:lnTo>
                    <a:lnTo>
                      <a:pt x="501" y="311"/>
                    </a:lnTo>
                    <a:lnTo>
                      <a:pt x="513" y="292"/>
                    </a:lnTo>
                    <a:lnTo>
                      <a:pt x="522" y="273"/>
                    </a:lnTo>
                    <a:lnTo>
                      <a:pt x="528" y="253"/>
                    </a:lnTo>
                    <a:lnTo>
                      <a:pt x="532" y="232"/>
                    </a:lnTo>
                    <a:lnTo>
                      <a:pt x="533" y="211"/>
                    </a:lnTo>
                    <a:lnTo>
                      <a:pt x="532" y="189"/>
                    </a:lnTo>
                    <a:lnTo>
                      <a:pt x="528" y="168"/>
                    </a:lnTo>
                    <a:lnTo>
                      <a:pt x="522" y="148"/>
                    </a:lnTo>
                    <a:lnTo>
                      <a:pt x="513" y="129"/>
                    </a:lnTo>
                    <a:lnTo>
                      <a:pt x="501" y="110"/>
                    </a:lnTo>
                    <a:lnTo>
                      <a:pt x="487" y="93"/>
                    </a:lnTo>
                    <a:lnTo>
                      <a:pt x="472" y="77"/>
                    </a:lnTo>
                    <a:lnTo>
                      <a:pt x="455" y="62"/>
                    </a:lnTo>
                    <a:lnTo>
                      <a:pt x="437" y="48"/>
                    </a:lnTo>
                    <a:lnTo>
                      <a:pt x="416" y="35"/>
                    </a:lnTo>
                    <a:lnTo>
                      <a:pt x="394" y="25"/>
                    </a:lnTo>
                    <a:lnTo>
                      <a:pt x="371" y="16"/>
                    </a:lnTo>
                    <a:lnTo>
                      <a:pt x="346" y="9"/>
                    </a:lnTo>
                    <a:lnTo>
                      <a:pt x="320" y="4"/>
                    </a:lnTo>
                    <a:lnTo>
                      <a:pt x="295" y="1"/>
                    </a:lnTo>
                    <a:lnTo>
                      <a:pt x="267" y="0"/>
                    </a:lnTo>
                    <a:lnTo>
                      <a:pt x="240" y="1"/>
                    </a:lnTo>
                    <a:lnTo>
                      <a:pt x="213" y="4"/>
                    </a:lnTo>
                    <a:lnTo>
                      <a:pt x="188" y="9"/>
                    </a:lnTo>
                    <a:lnTo>
                      <a:pt x="164" y="16"/>
                    </a:lnTo>
                    <a:lnTo>
                      <a:pt x="140" y="25"/>
                    </a:lnTo>
                    <a:lnTo>
                      <a:pt x="118" y="35"/>
                    </a:lnTo>
                    <a:lnTo>
                      <a:pt x="97" y="48"/>
                    </a:lnTo>
                    <a:lnTo>
                      <a:pt x="79" y="62"/>
                    </a:lnTo>
                    <a:lnTo>
                      <a:pt x="61" y="77"/>
                    </a:lnTo>
                    <a:lnTo>
                      <a:pt x="46" y="93"/>
                    </a:lnTo>
                    <a:lnTo>
                      <a:pt x="32" y="110"/>
                    </a:lnTo>
                    <a:lnTo>
                      <a:pt x="21" y="129"/>
                    </a:lnTo>
                    <a:lnTo>
                      <a:pt x="12" y="148"/>
                    </a:lnTo>
                    <a:lnTo>
                      <a:pt x="6" y="168"/>
                    </a:lnTo>
                    <a:lnTo>
                      <a:pt x="1" y="189"/>
                    </a:lnTo>
                    <a:lnTo>
                      <a:pt x="0" y="211"/>
                    </a:lnTo>
                    <a:lnTo>
                      <a:pt x="1" y="232"/>
                    </a:lnTo>
                    <a:lnTo>
                      <a:pt x="6" y="253"/>
                    </a:lnTo>
                    <a:lnTo>
                      <a:pt x="12" y="273"/>
                    </a:lnTo>
                    <a:lnTo>
                      <a:pt x="21" y="292"/>
                    </a:lnTo>
                    <a:lnTo>
                      <a:pt x="32" y="311"/>
                    </a:lnTo>
                    <a:lnTo>
                      <a:pt x="46" y="328"/>
                    </a:lnTo>
                    <a:lnTo>
                      <a:pt x="61" y="344"/>
                    </a:lnTo>
                    <a:lnTo>
                      <a:pt x="79" y="359"/>
                    </a:lnTo>
                    <a:lnTo>
                      <a:pt x="97" y="373"/>
                    </a:lnTo>
                    <a:lnTo>
                      <a:pt x="118" y="386"/>
                    </a:lnTo>
                    <a:lnTo>
                      <a:pt x="140" y="396"/>
                    </a:lnTo>
                    <a:lnTo>
                      <a:pt x="164" y="405"/>
                    </a:lnTo>
                    <a:lnTo>
                      <a:pt x="188" y="412"/>
                    </a:lnTo>
                    <a:lnTo>
                      <a:pt x="213" y="417"/>
                    </a:lnTo>
                    <a:lnTo>
                      <a:pt x="240" y="420"/>
                    </a:lnTo>
                    <a:lnTo>
                      <a:pt x="267" y="422"/>
                    </a:lnTo>
                    <a:close/>
                  </a:path>
                </a:pathLst>
              </a:custGeom>
              <a:solidFill>
                <a:srgbClr val="DDEAD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" name="Freeform 80"/>
              <p:cNvSpPr/>
              <p:nvPr/>
            </p:nvSpPr>
            <p:spPr bwMode="auto">
              <a:xfrm>
                <a:off x="6064258" y="4656145"/>
                <a:ext cx="206375" cy="165100"/>
              </a:xfrm>
              <a:custGeom>
                <a:avLst/>
                <a:gdLst/>
                <a:ahLst/>
                <a:cxnLst>
                  <a:cxn ang="0">
                    <a:pos x="288" y="413"/>
                  </a:cxn>
                  <a:cxn ang="0">
                    <a:pos x="339" y="405"/>
                  </a:cxn>
                  <a:cxn ang="0">
                    <a:pos x="386" y="389"/>
                  </a:cxn>
                  <a:cxn ang="0">
                    <a:pos x="427" y="367"/>
                  </a:cxn>
                  <a:cxn ang="0">
                    <a:pos x="462" y="338"/>
                  </a:cxn>
                  <a:cxn ang="0">
                    <a:pos x="490" y="306"/>
                  </a:cxn>
                  <a:cxn ang="0">
                    <a:pos x="510" y="268"/>
                  </a:cxn>
                  <a:cxn ang="0">
                    <a:pos x="520" y="227"/>
                  </a:cxn>
                  <a:cxn ang="0">
                    <a:pos x="520" y="186"/>
                  </a:cxn>
                  <a:cxn ang="0">
                    <a:pos x="510" y="145"/>
                  </a:cxn>
                  <a:cxn ang="0">
                    <a:pos x="490" y="109"/>
                  </a:cxn>
                  <a:cxn ang="0">
                    <a:pos x="462" y="75"/>
                  </a:cxn>
                  <a:cxn ang="0">
                    <a:pos x="427" y="47"/>
                  </a:cxn>
                  <a:cxn ang="0">
                    <a:pos x="386" y="26"/>
                  </a:cxn>
                  <a:cxn ang="0">
                    <a:pos x="339" y="9"/>
                  </a:cxn>
                  <a:cxn ang="0">
                    <a:pos x="288" y="1"/>
                  </a:cxn>
                  <a:cxn ang="0">
                    <a:pos x="235" y="1"/>
                  </a:cxn>
                  <a:cxn ang="0">
                    <a:pos x="183" y="9"/>
                  </a:cxn>
                  <a:cxn ang="0">
                    <a:pos x="137" y="26"/>
                  </a:cxn>
                  <a:cxn ang="0">
                    <a:pos x="94" y="47"/>
                  </a:cxn>
                  <a:cxn ang="0">
                    <a:pos x="60" y="75"/>
                  </a:cxn>
                  <a:cxn ang="0">
                    <a:pos x="31" y="109"/>
                  </a:cxn>
                  <a:cxn ang="0">
                    <a:pos x="12" y="145"/>
                  </a:cxn>
                  <a:cxn ang="0">
                    <a:pos x="1" y="186"/>
                  </a:cxn>
                  <a:cxn ang="0">
                    <a:pos x="1" y="227"/>
                  </a:cxn>
                  <a:cxn ang="0">
                    <a:pos x="12" y="268"/>
                  </a:cxn>
                  <a:cxn ang="0">
                    <a:pos x="31" y="306"/>
                  </a:cxn>
                  <a:cxn ang="0">
                    <a:pos x="60" y="338"/>
                  </a:cxn>
                  <a:cxn ang="0">
                    <a:pos x="94" y="367"/>
                  </a:cxn>
                  <a:cxn ang="0">
                    <a:pos x="137" y="389"/>
                  </a:cxn>
                  <a:cxn ang="0">
                    <a:pos x="183" y="405"/>
                  </a:cxn>
                  <a:cxn ang="0">
                    <a:pos x="235" y="413"/>
                  </a:cxn>
                </a:cxnLst>
                <a:rect l="0" t="0" r="r" b="b"/>
                <a:pathLst>
                  <a:path w="522" h="413">
                    <a:moveTo>
                      <a:pt x="261" y="414"/>
                    </a:moveTo>
                    <a:lnTo>
                      <a:pt x="288" y="413"/>
                    </a:lnTo>
                    <a:lnTo>
                      <a:pt x="314" y="409"/>
                    </a:lnTo>
                    <a:lnTo>
                      <a:pt x="339" y="405"/>
                    </a:lnTo>
                    <a:lnTo>
                      <a:pt x="363" y="398"/>
                    </a:lnTo>
                    <a:lnTo>
                      <a:pt x="386" y="389"/>
                    </a:lnTo>
                    <a:lnTo>
                      <a:pt x="406" y="378"/>
                    </a:lnTo>
                    <a:lnTo>
                      <a:pt x="427" y="367"/>
                    </a:lnTo>
                    <a:lnTo>
                      <a:pt x="446" y="353"/>
                    </a:lnTo>
                    <a:lnTo>
                      <a:pt x="462" y="338"/>
                    </a:lnTo>
                    <a:lnTo>
                      <a:pt x="477" y="322"/>
                    </a:lnTo>
                    <a:lnTo>
                      <a:pt x="490" y="306"/>
                    </a:lnTo>
                    <a:lnTo>
                      <a:pt x="501" y="287"/>
                    </a:lnTo>
                    <a:lnTo>
                      <a:pt x="510" y="268"/>
                    </a:lnTo>
                    <a:lnTo>
                      <a:pt x="516" y="248"/>
                    </a:lnTo>
                    <a:lnTo>
                      <a:pt x="520" y="227"/>
                    </a:lnTo>
                    <a:lnTo>
                      <a:pt x="522" y="207"/>
                    </a:lnTo>
                    <a:lnTo>
                      <a:pt x="520" y="186"/>
                    </a:lnTo>
                    <a:lnTo>
                      <a:pt x="516" y="165"/>
                    </a:lnTo>
                    <a:lnTo>
                      <a:pt x="510" y="145"/>
                    </a:lnTo>
                    <a:lnTo>
                      <a:pt x="501" y="126"/>
                    </a:lnTo>
                    <a:lnTo>
                      <a:pt x="490" y="109"/>
                    </a:lnTo>
                    <a:lnTo>
                      <a:pt x="477" y="91"/>
                    </a:lnTo>
                    <a:lnTo>
                      <a:pt x="462" y="75"/>
                    </a:lnTo>
                    <a:lnTo>
                      <a:pt x="446" y="60"/>
                    </a:lnTo>
                    <a:lnTo>
                      <a:pt x="427" y="47"/>
                    </a:lnTo>
                    <a:lnTo>
                      <a:pt x="406" y="36"/>
                    </a:lnTo>
                    <a:lnTo>
                      <a:pt x="386" y="26"/>
                    </a:lnTo>
                    <a:lnTo>
                      <a:pt x="363" y="16"/>
                    </a:lnTo>
                    <a:lnTo>
                      <a:pt x="339" y="9"/>
                    </a:lnTo>
                    <a:lnTo>
                      <a:pt x="314" y="5"/>
                    </a:lnTo>
                    <a:lnTo>
                      <a:pt x="288" y="1"/>
                    </a:lnTo>
                    <a:lnTo>
                      <a:pt x="261" y="0"/>
                    </a:lnTo>
                    <a:lnTo>
                      <a:pt x="235" y="1"/>
                    </a:lnTo>
                    <a:lnTo>
                      <a:pt x="208" y="5"/>
                    </a:lnTo>
                    <a:lnTo>
                      <a:pt x="183" y="9"/>
                    </a:lnTo>
                    <a:lnTo>
                      <a:pt x="159" y="16"/>
                    </a:lnTo>
                    <a:lnTo>
                      <a:pt x="137" y="26"/>
                    </a:lnTo>
                    <a:lnTo>
                      <a:pt x="115" y="36"/>
                    </a:lnTo>
                    <a:lnTo>
                      <a:pt x="94" y="47"/>
                    </a:lnTo>
                    <a:lnTo>
                      <a:pt x="76" y="60"/>
                    </a:lnTo>
                    <a:lnTo>
                      <a:pt x="60" y="75"/>
                    </a:lnTo>
                    <a:lnTo>
                      <a:pt x="45" y="91"/>
                    </a:lnTo>
                    <a:lnTo>
                      <a:pt x="31" y="109"/>
                    </a:lnTo>
                    <a:lnTo>
                      <a:pt x="21" y="126"/>
                    </a:lnTo>
                    <a:lnTo>
                      <a:pt x="12" y="145"/>
                    </a:lnTo>
                    <a:lnTo>
                      <a:pt x="6" y="165"/>
                    </a:lnTo>
                    <a:lnTo>
                      <a:pt x="1" y="186"/>
                    </a:lnTo>
                    <a:lnTo>
                      <a:pt x="0" y="207"/>
                    </a:lnTo>
                    <a:lnTo>
                      <a:pt x="1" y="227"/>
                    </a:lnTo>
                    <a:lnTo>
                      <a:pt x="6" y="248"/>
                    </a:lnTo>
                    <a:lnTo>
                      <a:pt x="12" y="268"/>
                    </a:lnTo>
                    <a:lnTo>
                      <a:pt x="21" y="287"/>
                    </a:lnTo>
                    <a:lnTo>
                      <a:pt x="31" y="306"/>
                    </a:lnTo>
                    <a:lnTo>
                      <a:pt x="45" y="322"/>
                    </a:lnTo>
                    <a:lnTo>
                      <a:pt x="60" y="338"/>
                    </a:lnTo>
                    <a:lnTo>
                      <a:pt x="76" y="353"/>
                    </a:lnTo>
                    <a:lnTo>
                      <a:pt x="94" y="367"/>
                    </a:lnTo>
                    <a:lnTo>
                      <a:pt x="115" y="378"/>
                    </a:lnTo>
                    <a:lnTo>
                      <a:pt x="137" y="389"/>
                    </a:lnTo>
                    <a:lnTo>
                      <a:pt x="159" y="398"/>
                    </a:lnTo>
                    <a:lnTo>
                      <a:pt x="183" y="405"/>
                    </a:lnTo>
                    <a:lnTo>
                      <a:pt x="208" y="409"/>
                    </a:lnTo>
                    <a:lnTo>
                      <a:pt x="235" y="413"/>
                    </a:lnTo>
                    <a:lnTo>
                      <a:pt x="261" y="414"/>
                    </a:lnTo>
                    <a:close/>
                  </a:path>
                </a:pathLst>
              </a:custGeom>
              <a:solidFill>
                <a:srgbClr val="E2EDE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" name="Freeform 81"/>
              <p:cNvSpPr/>
              <p:nvPr/>
            </p:nvSpPr>
            <p:spPr bwMode="auto">
              <a:xfrm>
                <a:off x="6065845" y="4657732"/>
                <a:ext cx="203200" cy="161925"/>
              </a:xfrm>
              <a:custGeom>
                <a:avLst/>
                <a:gdLst/>
                <a:ahLst/>
                <a:cxnLst>
                  <a:cxn ang="0">
                    <a:pos x="283" y="404"/>
                  </a:cxn>
                  <a:cxn ang="0">
                    <a:pos x="332" y="396"/>
                  </a:cxn>
                  <a:cxn ang="0">
                    <a:pos x="378" y="381"/>
                  </a:cxn>
                  <a:cxn ang="0">
                    <a:pos x="419" y="359"/>
                  </a:cxn>
                  <a:cxn ang="0">
                    <a:pos x="453" y="332"/>
                  </a:cxn>
                  <a:cxn ang="0">
                    <a:pos x="481" y="299"/>
                  </a:cxn>
                  <a:cxn ang="0">
                    <a:pos x="500" y="262"/>
                  </a:cxn>
                  <a:cxn ang="0">
                    <a:pos x="511" y="223"/>
                  </a:cxn>
                  <a:cxn ang="0">
                    <a:pos x="511" y="182"/>
                  </a:cxn>
                  <a:cxn ang="0">
                    <a:pos x="500" y="143"/>
                  </a:cxn>
                  <a:cxn ang="0">
                    <a:pos x="481" y="106"/>
                  </a:cxn>
                  <a:cxn ang="0">
                    <a:pos x="453" y="73"/>
                  </a:cxn>
                  <a:cxn ang="0">
                    <a:pos x="419" y="46"/>
                  </a:cxn>
                  <a:cxn ang="0">
                    <a:pos x="378" y="24"/>
                  </a:cxn>
                  <a:cxn ang="0">
                    <a:pos x="332" y="9"/>
                  </a:cxn>
                  <a:cxn ang="0">
                    <a:pos x="283" y="1"/>
                  </a:cxn>
                  <a:cxn ang="0">
                    <a:pos x="230" y="1"/>
                  </a:cxn>
                  <a:cxn ang="0">
                    <a:pos x="180" y="9"/>
                  </a:cxn>
                  <a:cxn ang="0">
                    <a:pos x="134" y="24"/>
                  </a:cxn>
                  <a:cxn ang="0">
                    <a:pos x="93" y="46"/>
                  </a:cxn>
                  <a:cxn ang="0">
                    <a:pos x="58" y="73"/>
                  </a:cxn>
                  <a:cxn ang="0">
                    <a:pos x="31" y="106"/>
                  </a:cxn>
                  <a:cxn ang="0">
                    <a:pos x="11" y="143"/>
                  </a:cxn>
                  <a:cxn ang="0">
                    <a:pos x="1" y="182"/>
                  </a:cxn>
                  <a:cxn ang="0">
                    <a:pos x="1" y="223"/>
                  </a:cxn>
                  <a:cxn ang="0">
                    <a:pos x="11" y="262"/>
                  </a:cxn>
                  <a:cxn ang="0">
                    <a:pos x="31" y="299"/>
                  </a:cxn>
                  <a:cxn ang="0">
                    <a:pos x="58" y="332"/>
                  </a:cxn>
                  <a:cxn ang="0">
                    <a:pos x="93" y="359"/>
                  </a:cxn>
                  <a:cxn ang="0">
                    <a:pos x="134" y="381"/>
                  </a:cxn>
                  <a:cxn ang="0">
                    <a:pos x="180" y="396"/>
                  </a:cxn>
                  <a:cxn ang="0">
                    <a:pos x="230" y="404"/>
                  </a:cxn>
                </a:cxnLst>
                <a:rect l="0" t="0" r="r" b="b"/>
                <a:pathLst>
                  <a:path w="512" h="405">
                    <a:moveTo>
                      <a:pt x="256" y="405"/>
                    </a:moveTo>
                    <a:lnTo>
                      <a:pt x="283" y="404"/>
                    </a:lnTo>
                    <a:lnTo>
                      <a:pt x="308" y="401"/>
                    </a:lnTo>
                    <a:lnTo>
                      <a:pt x="332" y="396"/>
                    </a:lnTo>
                    <a:lnTo>
                      <a:pt x="355" y="389"/>
                    </a:lnTo>
                    <a:lnTo>
                      <a:pt x="378" y="381"/>
                    </a:lnTo>
                    <a:lnTo>
                      <a:pt x="399" y="371"/>
                    </a:lnTo>
                    <a:lnTo>
                      <a:pt x="419" y="359"/>
                    </a:lnTo>
                    <a:lnTo>
                      <a:pt x="437" y="345"/>
                    </a:lnTo>
                    <a:lnTo>
                      <a:pt x="453" y="332"/>
                    </a:lnTo>
                    <a:lnTo>
                      <a:pt x="468" y="316"/>
                    </a:lnTo>
                    <a:lnTo>
                      <a:pt x="481" y="299"/>
                    </a:lnTo>
                    <a:lnTo>
                      <a:pt x="491" y="281"/>
                    </a:lnTo>
                    <a:lnTo>
                      <a:pt x="500" y="262"/>
                    </a:lnTo>
                    <a:lnTo>
                      <a:pt x="506" y="243"/>
                    </a:lnTo>
                    <a:lnTo>
                      <a:pt x="511" y="223"/>
                    </a:lnTo>
                    <a:lnTo>
                      <a:pt x="512" y="203"/>
                    </a:lnTo>
                    <a:lnTo>
                      <a:pt x="511" y="182"/>
                    </a:lnTo>
                    <a:lnTo>
                      <a:pt x="506" y="162"/>
                    </a:lnTo>
                    <a:lnTo>
                      <a:pt x="500" y="143"/>
                    </a:lnTo>
                    <a:lnTo>
                      <a:pt x="491" y="124"/>
                    </a:lnTo>
                    <a:lnTo>
                      <a:pt x="481" y="106"/>
                    </a:lnTo>
                    <a:lnTo>
                      <a:pt x="468" y="90"/>
                    </a:lnTo>
                    <a:lnTo>
                      <a:pt x="453" y="73"/>
                    </a:lnTo>
                    <a:lnTo>
                      <a:pt x="437" y="60"/>
                    </a:lnTo>
                    <a:lnTo>
                      <a:pt x="419" y="46"/>
                    </a:lnTo>
                    <a:lnTo>
                      <a:pt x="399" y="34"/>
                    </a:lnTo>
                    <a:lnTo>
                      <a:pt x="378" y="24"/>
                    </a:lnTo>
                    <a:lnTo>
                      <a:pt x="355" y="16"/>
                    </a:lnTo>
                    <a:lnTo>
                      <a:pt x="332" y="9"/>
                    </a:lnTo>
                    <a:lnTo>
                      <a:pt x="308" y="4"/>
                    </a:lnTo>
                    <a:lnTo>
                      <a:pt x="283" y="1"/>
                    </a:lnTo>
                    <a:lnTo>
                      <a:pt x="256" y="0"/>
                    </a:lnTo>
                    <a:lnTo>
                      <a:pt x="230" y="1"/>
                    </a:lnTo>
                    <a:lnTo>
                      <a:pt x="205" y="4"/>
                    </a:lnTo>
                    <a:lnTo>
                      <a:pt x="180" y="9"/>
                    </a:lnTo>
                    <a:lnTo>
                      <a:pt x="156" y="16"/>
                    </a:lnTo>
                    <a:lnTo>
                      <a:pt x="134" y="24"/>
                    </a:lnTo>
                    <a:lnTo>
                      <a:pt x="112" y="34"/>
                    </a:lnTo>
                    <a:lnTo>
                      <a:pt x="93" y="46"/>
                    </a:lnTo>
                    <a:lnTo>
                      <a:pt x="74" y="60"/>
                    </a:lnTo>
                    <a:lnTo>
                      <a:pt x="58" y="73"/>
                    </a:lnTo>
                    <a:lnTo>
                      <a:pt x="43" y="90"/>
                    </a:lnTo>
                    <a:lnTo>
                      <a:pt x="31" y="106"/>
                    </a:lnTo>
                    <a:lnTo>
                      <a:pt x="20" y="124"/>
                    </a:lnTo>
                    <a:lnTo>
                      <a:pt x="11" y="143"/>
                    </a:lnTo>
                    <a:lnTo>
                      <a:pt x="5" y="162"/>
                    </a:lnTo>
                    <a:lnTo>
                      <a:pt x="1" y="182"/>
                    </a:lnTo>
                    <a:lnTo>
                      <a:pt x="0" y="203"/>
                    </a:lnTo>
                    <a:lnTo>
                      <a:pt x="1" y="223"/>
                    </a:lnTo>
                    <a:lnTo>
                      <a:pt x="5" y="243"/>
                    </a:lnTo>
                    <a:lnTo>
                      <a:pt x="11" y="262"/>
                    </a:lnTo>
                    <a:lnTo>
                      <a:pt x="20" y="281"/>
                    </a:lnTo>
                    <a:lnTo>
                      <a:pt x="31" y="299"/>
                    </a:lnTo>
                    <a:lnTo>
                      <a:pt x="43" y="316"/>
                    </a:lnTo>
                    <a:lnTo>
                      <a:pt x="58" y="332"/>
                    </a:lnTo>
                    <a:lnTo>
                      <a:pt x="74" y="345"/>
                    </a:lnTo>
                    <a:lnTo>
                      <a:pt x="93" y="359"/>
                    </a:lnTo>
                    <a:lnTo>
                      <a:pt x="112" y="371"/>
                    </a:lnTo>
                    <a:lnTo>
                      <a:pt x="134" y="381"/>
                    </a:lnTo>
                    <a:lnTo>
                      <a:pt x="156" y="389"/>
                    </a:lnTo>
                    <a:lnTo>
                      <a:pt x="180" y="396"/>
                    </a:lnTo>
                    <a:lnTo>
                      <a:pt x="205" y="401"/>
                    </a:lnTo>
                    <a:lnTo>
                      <a:pt x="230" y="404"/>
                    </a:lnTo>
                    <a:lnTo>
                      <a:pt x="256" y="405"/>
                    </a:lnTo>
                    <a:close/>
                  </a:path>
                </a:pathLst>
              </a:custGeom>
              <a:solidFill>
                <a:srgbClr val="EAF2E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" name="Freeform 82"/>
              <p:cNvSpPr/>
              <p:nvPr/>
            </p:nvSpPr>
            <p:spPr bwMode="auto">
              <a:xfrm>
                <a:off x="6067433" y="4659320"/>
                <a:ext cx="200025" cy="158750"/>
              </a:xfrm>
              <a:custGeom>
                <a:avLst/>
                <a:gdLst/>
                <a:ahLst/>
                <a:cxnLst>
                  <a:cxn ang="0">
                    <a:pos x="277" y="397"/>
                  </a:cxn>
                  <a:cxn ang="0">
                    <a:pos x="326" y="389"/>
                  </a:cxn>
                  <a:cxn ang="0">
                    <a:pos x="371" y="374"/>
                  </a:cxn>
                  <a:cxn ang="0">
                    <a:pos x="411" y="352"/>
                  </a:cxn>
                  <a:cxn ang="0">
                    <a:pos x="445" y="325"/>
                  </a:cxn>
                  <a:cxn ang="0">
                    <a:pos x="472" y="293"/>
                  </a:cxn>
                  <a:cxn ang="0">
                    <a:pos x="491" y="257"/>
                  </a:cxn>
                  <a:cxn ang="0">
                    <a:pos x="501" y="219"/>
                  </a:cxn>
                  <a:cxn ang="0">
                    <a:pos x="501" y="178"/>
                  </a:cxn>
                  <a:cxn ang="0">
                    <a:pos x="491" y="140"/>
                  </a:cxn>
                  <a:cxn ang="0">
                    <a:pos x="472" y="104"/>
                  </a:cxn>
                  <a:cxn ang="0">
                    <a:pos x="445" y="73"/>
                  </a:cxn>
                  <a:cxn ang="0">
                    <a:pos x="411" y="45"/>
                  </a:cxn>
                  <a:cxn ang="0">
                    <a:pos x="371" y="24"/>
                  </a:cxn>
                  <a:cxn ang="0">
                    <a:pos x="326" y="9"/>
                  </a:cxn>
                  <a:cxn ang="0">
                    <a:pos x="277" y="1"/>
                  </a:cxn>
                  <a:cxn ang="0">
                    <a:pos x="226" y="1"/>
                  </a:cxn>
                  <a:cxn ang="0">
                    <a:pos x="177" y="9"/>
                  </a:cxn>
                  <a:cxn ang="0">
                    <a:pos x="132" y="24"/>
                  </a:cxn>
                  <a:cxn ang="0">
                    <a:pos x="91" y="45"/>
                  </a:cxn>
                  <a:cxn ang="0">
                    <a:pos x="58" y="73"/>
                  </a:cxn>
                  <a:cxn ang="0">
                    <a:pos x="30" y="104"/>
                  </a:cxn>
                  <a:cxn ang="0">
                    <a:pos x="12" y="140"/>
                  </a:cxn>
                  <a:cxn ang="0">
                    <a:pos x="2" y="178"/>
                  </a:cxn>
                  <a:cxn ang="0">
                    <a:pos x="2" y="219"/>
                  </a:cxn>
                  <a:cxn ang="0">
                    <a:pos x="12" y="257"/>
                  </a:cxn>
                  <a:cxn ang="0">
                    <a:pos x="30" y="293"/>
                  </a:cxn>
                  <a:cxn ang="0">
                    <a:pos x="58" y="325"/>
                  </a:cxn>
                  <a:cxn ang="0">
                    <a:pos x="91" y="352"/>
                  </a:cxn>
                  <a:cxn ang="0">
                    <a:pos x="132" y="374"/>
                  </a:cxn>
                  <a:cxn ang="0">
                    <a:pos x="177" y="389"/>
                  </a:cxn>
                  <a:cxn ang="0">
                    <a:pos x="226" y="397"/>
                  </a:cxn>
                </a:cxnLst>
                <a:rect l="0" t="0" r="r" b="b"/>
                <a:pathLst>
                  <a:path w="502" h="398">
                    <a:moveTo>
                      <a:pt x="251" y="398"/>
                    </a:moveTo>
                    <a:lnTo>
                      <a:pt x="277" y="397"/>
                    </a:lnTo>
                    <a:lnTo>
                      <a:pt x="302" y="393"/>
                    </a:lnTo>
                    <a:lnTo>
                      <a:pt x="326" y="389"/>
                    </a:lnTo>
                    <a:lnTo>
                      <a:pt x="349" y="382"/>
                    </a:lnTo>
                    <a:lnTo>
                      <a:pt x="371" y="374"/>
                    </a:lnTo>
                    <a:lnTo>
                      <a:pt x="392" y="363"/>
                    </a:lnTo>
                    <a:lnTo>
                      <a:pt x="411" y="352"/>
                    </a:lnTo>
                    <a:lnTo>
                      <a:pt x="429" y="339"/>
                    </a:lnTo>
                    <a:lnTo>
                      <a:pt x="445" y="325"/>
                    </a:lnTo>
                    <a:lnTo>
                      <a:pt x="460" y="309"/>
                    </a:lnTo>
                    <a:lnTo>
                      <a:pt x="472" y="293"/>
                    </a:lnTo>
                    <a:lnTo>
                      <a:pt x="483" y="276"/>
                    </a:lnTo>
                    <a:lnTo>
                      <a:pt x="491" y="257"/>
                    </a:lnTo>
                    <a:lnTo>
                      <a:pt x="498" y="239"/>
                    </a:lnTo>
                    <a:lnTo>
                      <a:pt x="501" y="219"/>
                    </a:lnTo>
                    <a:lnTo>
                      <a:pt x="502" y="199"/>
                    </a:lnTo>
                    <a:lnTo>
                      <a:pt x="501" y="178"/>
                    </a:lnTo>
                    <a:lnTo>
                      <a:pt x="498" y="158"/>
                    </a:lnTo>
                    <a:lnTo>
                      <a:pt x="491" y="140"/>
                    </a:lnTo>
                    <a:lnTo>
                      <a:pt x="483" y="121"/>
                    </a:lnTo>
                    <a:lnTo>
                      <a:pt x="472" y="104"/>
                    </a:lnTo>
                    <a:lnTo>
                      <a:pt x="460" y="88"/>
                    </a:lnTo>
                    <a:lnTo>
                      <a:pt x="445" y="73"/>
                    </a:lnTo>
                    <a:lnTo>
                      <a:pt x="429" y="58"/>
                    </a:lnTo>
                    <a:lnTo>
                      <a:pt x="411" y="45"/>
                    </a:lnTo>
                    <a:lnTo>
                      <a:pt x="392" y="34"/>
                    </a:lnTo>
                    <a:lnTo>
                      <a:pt x="371" y="24"/>
                    </a:lnTo>
                    <a:lnTo>
                      <a:pt x="349" y="16"/>
                    </a:lnTo>
                    <a:lnTo>
                      <a:pt x="326" y="9"/>
                    </a:lnTo>
                    <a:lnTo>
                      <a:pt x="302" y="4"/>
                    </a:lnTo>
                    <a:lnTo>
                      <a:pt x="277" y="1"/>
                    </a:lnTo>
                    <a:lnTo>
                      <a:pt x="251" y="0"/>
                    </a:lnTo>
                    <a:lnTo>
                      <a:pt x="226" y="1"/>
                    </a:lnTo>
                    <a:lnTo>
                      <a:pt x="201" y="4"/>
                    </a:lnTo>
                    <a:lnTo>
                      <a:pt x="177" y="9"/>
                    </a:lnTo>
                    <a:lnTo>
                      <a:pt x="154" y="16"/>
                    </a:lnTo>
                    <a:lnTo>
                      <a:pt x="132" y="24"/>
                    </a:lnTo>
                    <a:lnTo>
                      <a:pt x="111" y="34"/>
                    </a:lnTo>
                    <a:lnTo>
                      <a:pt x="91" y="45"/>
                    </a:lnTo>
                    <a:lnTo>
                      <a:pt x="74" y="58"/>
                    </a:lnTo>
                    <a:lnTo>
                      <a:pt x="58" y="73"/>
                    </a:lnTo>
                    <a:lnTo>
                      <a:pt x="43" y="88"/>
                    </a:lnTo>
                    <a:lnTo>
                      <a:pt x="30" y="104"/>
                    </a:lnTo>
                    <a:lnTo>
                      <a:pt x="20" y="121"/>
                    </a:lnTo>
                    <a:lnTo>
                      <a:pt x="12" y="140"/>
                    </a:lnTo>
                    <a:lnTo>
                      <a:pt x="5" y="158"/>
                    </a:lnTo>
                    <a:lnTo>
                      <a:pt x="2" y="178"/>
                    </a:lnTo>
                    <a:lnTo>
                      <a:pt x="0" y="199"/>
                    </a:lnTo>
                    <a:lnTo>
                      <a:pt x="2" y="219"/>
                    </a:lnTo>
                    <a:lnTo>
                      <a:pt x="5" y="239"/>
                    </a:lnTo>
                    <a:lnTo>
                      <a:pt x="12" y="257"/>
                    </a:lnTo>
                    <a:lnTo>
                      <a:pt x="20" y="276"/>
                    </a:lnTo>
                    <a:lnTo>
                      <a:pt x="30" y="293"/>
                    </a:lnTo>
                    <a:lnTo>
                      <a:pt x="43" y="309"/>
                    </a:lnTo>
                    <a:lnTo>
                      <a:pt x="58" y="325"/>
                    </a:lnTo>
                    <a:lnTo>
                      <a:pt x="74" y="339"/>
                    </a:lnTo>
                    <a:lnTo>
                      <a:pt x="91" y="352"/>
                    </a:lnTo>
                    <a:lnTo>
                      <a:pt x="111" y="363"/>
                    </a:lnTo>
                    <a:lnTo>
                      <a:pt x="132" y="374"/>
                    </a:lnTo>
                    <a:lnTo>
                      <a:pt x="154" y="382"/>
                    </a:lnTo>
                    <a:lnTo>
                      <a:pt x="177" y="389"/>
                    </a:lnTo>
                    <a:lnTo>
                      <a:pt x="201" y="393"/>
                    </a:lnTo>
                    <a:lnTo>
                      <a:pt x="226" y="397"/>
                    </a:lnTo>
                    <a:lnTo>
                      <a:pt x="251" y="398"/>
                    </a:lnTo>
                    <a:close/>
                  </a:path>
                </a:pathLst>
              </a:custGeom>
              <a:solidFill>
                <a:srgbClr val="EFF7E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" name="Freeform 83"/>
              <p:cNvSpPr/>
              <p:nvPr/>
            </p:nvSpPr>
            <p:spPr bwMode="auto">
              <a:xfrm>
                <a:off x="6069020" y="4660907"/>
                <a:ext cx="195263" cy="155575"/>
              </a:xfrm>
              <a:custGeom>
                <a:avLst/>
                <a:gdLst/>
                <a:ahLst/>
                <a:cxnLst>
                  <a:cxn ang="0">
                    <a:pos x="272" y="388"/>
                  </a:cxn>
                  <a:cxn ang="0">
                    <a:pos x="319" y="380"/>
                  </a:cxn>
                  <a:cxn ang="0">
                    <a:pos x="364" y="366"/>
                  </a:cxn>
                  <a:cxn ang="0">
                    <a:pos x="403" y="344"/>
                  </a:cxn>
                  <a:cxn ang="0">
                    <a:pos x="435" y="318"/>
                  </a:cxn>
                  <a:cxn ang="0">
                    <a:pos x="462" y="287"/>
                  </a:cxn>
                  <a:cxn ang="0">
                    <a:pos x="480" y="252"/>
                  </a:cxn>
                  <a:cxn ang="0">
                    <a:pos x="490" y="214"/>
                  </a:cxn>
                  <a:cxn ang="0">
                    <a:pos x="490" y="175"/>
                  </a:cxn>
                  <a:cxn ang="0">
                    <a:pos x="480" y="137"/>
                  </a:cxn>
                  <a:cxn ang="0">
                    <a:pos x="462" y="102"/>
                  </a:cxn>
                  <a:cxn ang="0">
                    <a:pos x="435" y="71"/>
                  </a:cxn>
                  <a:cxn ang="0">
                    <a:pos x="403" y="45"/>
                  </a:cxn>
                  <a:cxn ang="0">
                    <a:pos x="364" y="23"/>
                  </a:cxn>
                  <a:cxn ang="0">
                    <a:pos x="319" y="9"/>
                  </a:cxn>
                  <a:cxn ang="0">
                    <a:pos x="272" y="1"/>
                  </a:cxn>
                  <a:cxn ang="0">
                    <a:pos x="221" y="1"/>
                  </a:cxn>
                  <a:cxn ang="0">
                    <a:pos x="173" y="9"/>
                  </a:cxn>
                  <a:cxn ang="0">
                    <a:pos x="129" y="23"/>
                  </a:cxn>
                  <a:cxn ang="0">
                    <a:pos x="90" y="45"/>
                  </a:cxn>
                  <a:cxn ang="0">
                    <a:pos x="56" y="71"/>
                  </a:cxn>
                  <a:cxn ang="0">
                    <a:pos x="30" y="102"/>
                  </a:cxn>
                  <a:cxn ang="0">
                    <a:pos x="11" y="137"/>
                  </a:cxn>
                  <a:cxn ang="0">
                    <a:pos x="1" y="175"/>
                  </a:cxn>
                  <a:cxn ang="0">
                    <a:pos x="1" y="214"/>
                  </a:cxn>
                  <a:cxn ang="0">
                    <a:pos x="11" y="252"/>
                  </a:cxn>
                  <a:cxn ang="0">
                    <a:pos x="30" y="287"/>
                  </a:cxn>
                  <a:cxn ang="0">
                    <a:pos x="56" y="318"/>
                  </a:cxn>
                  <a:cxn ang="0">
                    <a:pos x="90" y="344"/>
                  </a:cxn>
                  <a:cxn ang="0">
                    <a:pos x="129" y="366"/>
                  </a:cxn>
                  <a:cxn ang="0">
                    <a:pos x="173" y="380"/>
                  </a:cxn>
                  <a:cxn ang="0">
                    <a:pos x="221" y="388"/>
                  </a:cxn>
                </a:cxnLst>
                <a:rect l="0" t="0" r="r" b="b"/>
                <a:pathLst>
                  <a:path w="492" h="389">
                    <a:moveTo>
                      <a:pt x="246" y="389"/>
                    </a:moveTo>
                    <a:lnTo>
                      <a:pt x="272" y="388"/>
                    </a:lnTo>
                    <a:lnTo>
                      <a:pt x="296" y="386"/>
                    </a:lnTo>
                    <a:lnTo>
                      <a:pt x="319" y="380"/>
                    </a:lnTo>
                    <a:lnTo>
                      <a:pt x="342" y="374"/>
                    </a:lnTo>
                    <a:lnTo>
                      <a:pt x="364" y="366"/>
                    </a:lnTo>
                    <a:lnTo>
                      <a:pt x="383" y="356"/>
                    </a:lnTo>
                    <a:lnTo>
                      <a:pt x="403" y="344"/>
                    </a:lnTo>
                    <a:lnTo>
                      <a:pt x="420" y="332"/>
                    </a:lnTo>
                    <a:lnTo>
                      <a:pt x="435" y="318"/>
                    </a:lnTo>
                    <a:lnTo>
                      <a:pt x="450" y="303"/>
                    </a:lnTo>
                    <a:lnTo>
                      <a:pt x="462" y="287"/>
                    </a:lnTo>
                    <a:lnTo>
                      <a:pt x="472" y="271"/>
                    </a:lnTo>
                    <a:lnTo>
                      <a:pt x="480" y="252"/>
                    </a:lnTo>
                    <a:lnTo>
                      <a:pt x="487" y="234"/>
                    </a:lnTo>
                    <a:lnTo>
                      <a:pt x="490" y="214"/>
                    </a:lnTo>
                    <a:lnTo>
                      <a:pt x="492" y="195"/>
                    </a:lnTo>
                    <a:lnTo>
                      <a:pt x="490" y="175"/>
                    </a:lnTo>
                    <a:lnTo>
                      <a:pt x="487" y="155"/>
                    </a:lnTo>
                    <a:lnTo>
                      <a:pt x="480" y="137"/>
                    </a:lnTo>
                    <a:lnTo>
                      <a:pt x="472" y="118"/>
                    </a:lnTo>
                    <a:lnTo>
                      <a:pt x="462" y="102"/>
                    </a:lnTo>
                    <a:lnTo>
                      <a:pt x="450" y="86"/>
                    </a:lnTo>
                    <a:lnTo>
                      <a:pt x="435" y="71"/>
                    </a:lnTo>
                    <a:lnTo>
                      <a:pt x="420" y="57"/>
                    </a:lnTo>
                    <a:lnTo>
                      <a:pt x="403" y="45"/>
                    </a:lnTo>
                    <a:lnTo>
                      <a:pt x="383" y="33"/>
                    </a:lnTo>
                    <a:lnTo>
                      <a:pt x="364" y="23"/>
                    </a:lnTo>
                    <a:lnTo>
                      <a:pt x="342" y="15"/>
                    </a:lnTo>
                    <a:lnTo>
                      <a:pt x="319" y="9"/>
                    </a:lnTo>
                    <a:lnTo>
                      <a:pt x="296" y="3"/>
                    </a:lnTo>
                    <a:lnTo>
                      <a:pt x="272" y="1"/>
                    </a:lnTo>
                    <a:lnTo>
                      <a:pt x="246" y="0"/>
                    </a:lnTo>
                    <a:lnTo>
                      <a:pt x="221" y="1"/>
                    </a:lnTo>
                    <a:lnTo>
                      <a:pt x="197" y="3"/>
                    </a:lnTo>
                    <a:lnTo>
                      <a:pt x="173" y="9"/>
                    </a:lnTo>
                    <a:lnTo>
                      <a:pt x="151" y="15"/>
                    </a:lnTo>
                    <a:lnTo>
                      <a:pt x="129" y="23"/>
                    </a:lnTo>
                    <a:lnTo>
                      <a:pt x="108" y="33"/>
                    </a:lnTo>
                    <a:lnTo>
                      <a:pt x="90" y="45"/>
                    </a:lnTo>
                    <a:lnTo>
                      <a:pt x="73" y="57"/>
                    </a:lnTo>
                    <a:lnTo>
                      <a:pt x="56" y="71"/>
                    </a:lnTo>
                    <a:lnTo>
                      <a:pt x="43" y="86"/>
                    </a:lnTo>
                    <a:lnTo>
                      <a:pt x="30" y="102"/>
                    </a:lnTo>
                    <a:lnTo>
                      <a:pt x="20" y="118"/>
                    </a:lnTo>
                    <a:lnTo>
                      <a:pt x="11" y="137"/>
                    </a:lnTo>
                    <a:lnTo>
                      <a:pt x="5" y="155"/>
                    </a:lnTo>
                    <a:lnTo>
                      <a:pt x="1" y="175"/>
                    </a:lnTo>
                    <a:lnTo>
                      <a:pt x="0" y="195"/>
                    </a:lnTo>
                    <a:lnTo>
                      <a:pt x="1" y="214"/>
                    </a:lnTo>
                    <a:lnTo>
                      <a:pt x="5" y="234"/>
                    </a:lnTo>
                    <a:lnTo>
                      <a:pt x="11" y="252"/>
                    </a:lnTo>
                    <a:lnTo>
                      <a:pt x="20" y="271"/>
                    </a:lnTo>
                    <a:lnTo>
                      <a:pt x="30" y="287"/>
                    </a:lnTo>
                    <a:lnTo>
                      <a:pt x="43" y="303"/>
                    </a:lnTo>
                    <a:lnTo>
                      <a:pt x="56" y="318"/>
                    </a:lnTo>
                    <a:lnTo>
                      <a:pt x="73" y="332"/>
                    </a:lnTo>
                    <a:lnTo>
                      <a:pt x="90" y="344"/>
                    </a:lnTo>
                    <a:lnTo>
                      <a:pt x="108" y="356"/>
                    </a:lnTo>
                    <a:lnTo>
                      <a:pt x="129" y="366"/>
                    </a:lnTo>
                    <a:lnTo>
                      <a:pt x="151" y="374"/>
                    </a:lnTo>
                    <a:lnTo>
                      <a:pt x="173" y="380"/>
                    </a:lnTo>
                    <a:lnTo>
                      <a:pt x="197" y="386"/>
                    </a:lnTo>
                    <a:lnTo>
                      <a:pt x="221" y="388"/>
                    </a:lnTo>
                    <a:lnTo>
                      <a:pt x="246" y="389"/>
                    </a:lnTo>
                    <a:close/>
                  </a:path>
                </a:pathLst>
              </a:custGeom>
              <a:solidFill>
                <a:srgbClr val="F9FCF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" name="Freeform 84"/>
              <p:cNvSpPr/>
              <p:nvPr/>
            </p:nvSpPr>
            <p:spPr bwMode="auto">
              <a:xfrm>
                <a:off x="6072195" y="4662495"/>
                <a:ext cx="190500" cy="152400"/>
              </a:xfrm>
              <a:custGeom>
                <a:avLst/>
                <a:gdLst/>
                <a:ahLst/>
                <a:cxnLst>
                  <a:cxn ang="0">
                    <a:pos x="266" y="381"/>
                  </a:cxn>
                  <a:cxn ang="0">
                    <a:pos x="313" y="373"/>
                  </a:cxn>
                  <a:cxn ang="0">
                    <a:pos x="355" y="359"/>
                  </a:cxn>
                  <a:cxn ang="0">
                    <a:pos x="395" y="338"/>
                  </a:cxn>
                  <a:cxn ang="0">
                    <a:pos x="427" y="312"/>
                  </a:cxn>
                  <a:cxn ang="0">
                    <a:pos x="453" y="282"/>
                  </a:cxn>
                  <a:cxn ang="0">
                    <a:pos x="472" y="247"/>
                  </a:cxn>
                  <a:cxn ang="0">
                    <a:pos x="481" y="210"/>
                  </a:cxn>
                  <a:cxn ang="0">
                    <a:pos x="481" y="171"/>
                  </a:cxn>
                  <a:cxn ang="0">
                    <a:pos x="472" y="134"/>
                  </a:cxn>
                  <a:cxn ang="0">
                    <a:pos x="453" y="99"/>
                  </a:cxn>
                  <a:cxn ang="0">
                    <a:pos x="427" y="69"/>
                  </a:cxn>
                  <a:cxn ang="0">
                    <a:pos x="395" y="44"/>
                  </a:cxn>
                  <a:cxn ang="0">
                    <a:pos x="355" y="23"/>
                  </a:cxn>
                  <a:cxn ang="0">
                    <a:pos x="313" y="8"/>
                  </a:cxn>
                  <a:cxn ang="0">
                    <a:pos x="266" y="1"/>
                  </a:cxn>
                  <a:cxn ang="0">
                    <a:pos x="217" y="1"/>
                  </a:cxn>
                  <a:cxn ang="0">
                    <a:pos x="170" y="8"/>
                  </a:cxn>
                  <a:cxn ang="0">
                    <a:pos x="126" y="23"/>
                  </a:cxn>
                  <a:cxn ang="0">
                    <a:pos x="87" y="44"/>
                  </a:cxn>
                  <a:cxn ang="0">
                    <a:pos x="55" y="69"/>
                  </a:cxn>
                  <a:cxn ang="0">
                    <a:pos x="28" y="99"/>
                  </a:cxn>
                  <a:cxn ang="0">
                    <a:pos x="10" y="134"/>
                  </a:cxn>
                  <a:cxn ang="0">
                    <a:pos x="1" y="171"/>
                  </a:cxn>
                  <a:cxn ang="0">
                    <a:pos x="1" y="210"/>
                  </a:cxn>
                  <a:cxn ang="0">
                    <a:pos x="10" y="247"/>
                  </a:cxn>
                  <a:cxn ang="0">
                    <a:pos x="28" y="282"/>
                  </a:cxn>
                  <a:cxn ang="0">
                    <a:pos x="55" y="312"/>
                  </a:cxn>
                  <a:cxn ang="0">
                    <a:pos x="87" y="338"/>
                  </a:cxn>
                  <a:cxn ang="0">
                    <a:pos x="126" y="359"/>
                  </a:cxn>
                  <a:cxn ang="0">
                    <a:pos x="170" y="373"/>
                  </a:cxn>
                  <a:cxn ang="0">
                    <a:pos x="217" y="381"/>
                  </a:cxn>
                </a:cxnLst>
                <a:rect l="0" t="0" r="r" b="b"/>
                <a:pathLst>
                  <a:path w="482" h="382">
                    <a:moveTo>
                      <a:pt x="241" y="382"/>
                    </a:moveTo>
                    <a:lnTo>
                      <a:pt x="266" y="381"/>
                    </a:lnTo>
                    <a:lnTo>
                      <a:pt x="290" y="378"/>
                    </a:lnTo>
                    <a:lnTo>
                      <a:pt x="313" y="373"/>
                    </a:lnTo>
                    <a:lnTo>
                      <a:pt x="335" y="367"/>
                    </a:lnTo>
                    <a:lnTo>
                      <a:pt x="355" y="359"/>
                    </a:lnTo>
                    <a:lnTo>
                      <a:pt x="376" y="348"/>
                    </a:lnTo>
                    <a:lnTo>
                      <a:pt x="395" y="338"/>
                    </a:lnTo>
                    <a:lnTo>
                      <a:pt x="412" y="325"/>
                    </a:lnTo>
                    <a:lnTo>
                      <a:pt x="427" y="312"/>
                    </a:lnTo>
                    <a:lnTo>
                      <a:pt x="441" y="298"/>
                    </a:lnTo>
                    <a:lnTo>
                      <a:pt x="453" y="282"/>
                    </a:lnTo>
                    <a:lnTo>
                      <a:pt x="464" y="264"/>
                    </a:lnTo>
                    <a:lnTo>
                      <a:pt x="472" y="247"/>
                    </a:lnTo>
                    <a:lnTo>
                      <a:pt x="477" y="229"/>
                    </a:lnTo>
                    <a:lnTo>
                      <a:pt x="481" y="210"/>
                    </a:lnTo>
                    <a:lnTo>
                      <a:pt x="482" y="191"/>
                    </a:lnTo>
                    <a:lnTo>
                      <a:pt x="481" y="171"/>
                    </a:lnTo>
                    <a:lnTo>
                      <a:pt x="477" y="152"/>
                    </a:lnTo>
                    <a:lnTo>
                      <a:pt x="472" y="134"/>
                    </a:lnTo>
                    <a:lnTo>
                      <a:pt x="464" y="117"/>
                    </a:lnTo>
                    <a:lnTo>
                      <a:pt x="453" y="99"/>
                    </a:lnTo>
                    <a:lnTo>
                      <a:pt x="441" y="84"/>
                    </a:lnTo>
                    <a:lnTo>
                      <a:pt x="427" y="69"/>
                    </a:lnTo>
                    <a:lnTo>
                      <a:pt x="412" y="56"/>
                    </a:lnTo>
                    <a:lnTo>
                      <a:pt x="395" y="44"/>
                    </a:lnTo>
                    <a:lnTo>
                      <a:pt x="376" y="33"/>
                    </a:lnTo>
                    <a:lnTo>
                      <a:pt x="355" y="23"/>
                    </a:lnTo>
                    <a:lnTo>
                      <a:pt x="335" y="15"/>
                    </a:lnTo>
                    <a:lnTo>
                      <a:pt x="313" y="8"/>
                    </a:lnTo>
                    <a:lnTo>
                      <a:pt x="290" y="4"/>
                    </a:lnTo>
                    <a:lnTo>
                      <a:pt x="266" y="1"/>
                    </a:lnTo>
                    <a:lnTo>
                      <a:pt x="241" y="0"/>
                    </a:lnTo>
                    <a:lnTo>
                      <a:pt x="217" y="1"/>
                    </a:lnTo>
                    <a:lnTo>
                      <a:pt x="193" y="4"/>
                    </a:lnTo>
                    <a:lnTo>
                      <a:pt x="170" y="8"/>
                    </a:lnTo>
                    <a:lnTo>
                      <a:pt x="147" y="15"/>
                    </a:lnTo>
                    <a:lnTo>
                      <a:pt x="126" y="23"/>
                    </a:lnTo>
                    <a:lnTo>
                      <a:pt x="107" y="33"/>
                    </a:lnTo>
                    <a:lnTo>
                      <a:pt x="87" y="44"/>
                    </a:lnTo>
                    <a:lnTo>
                      <a:pt x="71" y="56"/>
                    </a:lnTo>
                    <a:lnTo>
                      <a:pt x="55" y="69"/>
                    </a:lnTo>
                    <a:lnTo>
                      <a:pt x="41" y="84"/>
                    </a:lnTo>
                    <a:lnTo>
                      <a:pt x="28" y="99"/>
                    </a:lnTo>
                    <a:lnTo>
                      <a:pt x="19" y="117"/>
                    </a:lnTo>
                    <a:lnTo>
                      <a:pt x="10" y="134"/>
                    </a:lnTo>
                    <a:lnTo>
                      <a:pt x="4" y="152"/>
                    </a:lnTo>
                    <a:lnTo>
                      <a:pt x="1" y="171"/>
                    </a:lnTo>
                    <a:lnTo>
                      <a:pt x="0" y="191"/>
                    </a:lnTo>
                    <a:lnTo>
                      <a:pt x="1" y="210"/>
                    </a:lnTo>
                    <a:lnTo>
                      <a:pt x="4" y="229"/>
                    </a:lnTo>
                    <a:lnTo>
                      <a:pt x="10" y="247"/>
                    </a:lnTo>
                    <a:lnTo>
                      <a:pt x="19" y="264"/>
                    </a:lnTo>
                    <a:lnTo>
                      <a:pt x="28" y="282"/>
                    </a:lnTo>
                    <a:lnTo>
                      <a:pt x="41" y="298"/>
                    </a:lnTo>
                    <a:lnTo>
                      <a:pt x="55" y="312"/>
                    </a:lnTo>
                    <a:lnTo>
                      <a:pt x="71" y="325"/>
                    </a:lnTo>
                    <a:lnTo>
                      <a:pt x="87" y="338"/>
                    </a:lnTo>
                    <a:lnTo>
                      <a:pt x="107" y="348"/>
                    </a:lnTo>
                    <a:lnTo>
                      <a:pt x="126" y="359"/>
                    </a:lnTo>
                    <a:lnTo>
                      <a:pt x="147" y="367"/>
                    </a:lnTo>
                    <a:lnTo>
                      <a:pt x="170" y="373"/>
                    </a:lnTo>
                    <a:lnTo>
                      <a:pt x="193" y="378"/>
                    </a:lnTo>
                    <a:lnTo>
                      <a:pt x="217" y="381"/>
                    </a:lnTo>
                    <a:lnTo>
                      <a:pt x="241" y="38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" name="Freeform 85"/>
              <p:cNvSpPr/>
              <p:nvPr/>
            </p:nvSpPr>
            <p:spPr bwMode="auto">
              <a:xfrm>
                <a:off x="6061083" y="4818070"/>
                <a:ext cx="544513" cy="554037"/>
              </a:xfrm>
              <a:custGeom>
                <a:avLst/>
                <a:gdLst/>
                <a:ahLst/>
                <a:cxnLst>
                  <a:cxn ang="0">
                    <a:pos x="1157" y="904"/>
                  </a:cxn>
                  <a:cxn ang="0">
                    <a:pos x="1157" y="669"/>
                  </a:cxn>
                  <a:cxn ang="0">
                    <a:pos x="1022" y="809"/>
                  </a:cxn>
                  <a:cxn ang="0">
                    <a:pos x="1020" y="809"/>
                  </a:cxn>
                  <a:cxn ang="0">
                    <a:pos x="1020" y="669"/>
                  </a:cxn>
                  <a:cxn ang="0">
                    <a:pos x="883" y="809"/>
                  </a:cxn>
                  <a:cxn ang="0">
                    <a:pos x="872" y="809"/>
                  </a:cxn>
                  <a:cxn ang="0">
                    <a:pos x="872" y="669"/>
                  </a:cxn>
                  <a:cxn ang="0">
                    <a:pos x="736" y="809"/>
                  </a:cxn>
                  <a:cxn ang="0">
                    <a:pos x="690" y="809"/>
                  </a:cxn>
                  <a:cxn ang="0">
                    <a:pos x="643" y="152"/>
                  </a:cxn>
                  <a:cxn ang="0">
                    <a:pos x="546" y="152"/>
                  </a:cxn>
                  <a:cxn ang="0">
                    <a:pos x="509" y="809"/>
                  </a:cxn>
                  <a:cxn ang="0">
                    <a:pos x="461" y="809"/>
                  </a:cxn>
                  <a:cxn ang="0">
                    <a:pos x="411" y="0"/>
                  </a:cxn>
                  <a:cxn ang="0">
                    <a:pos x="313" y="0"/>
                  </a:cxn>
                  <a:cxn ang="0">
                    <a:pos x="274" y="809"/>
                  </a:cxn>
                  <a:cxn ang="0">
                    <a:pos x="188" y="809"/>
                  </a:cxn>
                  <a:cxn ang="0">
                    <a:pos x="188" y="963"/>
                  </a:cxn>
                  <a:cxn ang="0">
                    <a:pos x="0" y="963"/>
                  </a:cxn>
                  <a:cxn ang="0">
                    <a:pos x="0" y="1397"/>
                  </a:cxn>
                  <a:cxn ang="0">
                    <a:pos x="1369" y="1270"/>
                  </a:cxn>
                  <a:cxn ang="0">
                    <a:pos x="1369" y="904"/>
                  </a:cxn>
                  <a:cxn ang="0">
                    <a:pos x="1157" y="904"/>
                  </a:cxn>
                  <a:cxn ang="0">
                    <a:pos x="1157" y="904"/>
                  </a:cxn>
                </a:cxnLst>
                <a:rect l="0" t="0" r="r" b="b"/>
                <a:pathLst>
                  <a:path w="1369" h="1397">
                    <a:moveTo>
                      <a:pt x="1157" y="904"/>
                    </a:moveTo>
                    <a:lnTo>
                      <a:pt x="1157" y="669"/>
                    </a:lnTo>
                    <a:lnTo>
                      <a:pt x="1022" y="809"/>
                    </a:lnTo>
                    <a:lnTo>
                      <a:pt x="1020" y="809"/>
                    </a:lnTo>
                    <a:lnTo>
                      <a:pt x="1020" y="669"/>
                    </a:lnTo>
                    <a:lnTo>
                      <a:pt x="883" y="809"/>
                    </a:lnTo>
                    <a:lnTo>
                      <a:pt x="872" y="809"/>
                    </a:lnTo>
                    <a:lnTo>
                      <a:pt x="872" y="669"/>
                    </a:lnTo>
                    <a:lnTo>
                      <a:pt x="736" y="809"/>
                    </a:lnTo>
                    <a:lnTo>
                      <a:pt x="690" y="809"/>
                    </a:lnTo>
                    <a:lnTo>
                      <a:pt x="643" y="152"/>
                    </a:lnTo>
                    <a:lnTo>
                      <a:pt x="546" y="152"/>
                    </a:lnTo>
                    <a:lnTo>
                      <a:pt x="509" y="809"/>
                    </a:lnTo>
                    <a:lnTo>
                      <a:pt x="461" y="809"/>
                    </a:lnTo>
                    <a:lnTo>
                      <a:pt x="411" y="0"/>
                    </a:lnTo>
                    <a:lnTo>
                      <a:pt x="313" y="0"/>
                    </a:lnTo>
                    <a:lnTo>
                      <a:pt x="274" y="809"/>
                    </a:lnTo>
                    <a:lnTo>
                      <a:pt x="188" y="809"/>
                    </a:lnTo>
                    <a:lnTo>
                      <a:pt x="188" y="963"/>
                    </a:lnTo>
                    <a:lnTo>
                      <a:pt x="0" y="963"/>
                    </a:lnTo>
                    <a:lnTo>
                      <a:pt x="0" y="1397"/>
                    </a:lnTo>
                    <a:lnTo>
                      <a:pt x="1369" y="1270"/>
                    </a:lnTo>
                    <a:lnTo>
                      <a:pt x="1369" y="904"/>
                    </a:lnTo>
                    <a:lnTo>
                      <a:pt x="1157" y="904"/>
                    </a:lnTo>
                    <a:lnTo>
                      <a:pt x="1157" y="904"/>
                    </a:lnTo>
                    <a:close/>
                  </a:path>
                </a:pathLst>
              </a:custGeom>
              <a:solidFill>
                <a:srgbClr val="00007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" name="Freeform 86"/>
              <p:cNvSpPr/>
              <p:nvPr/>
            </p:nvSpPr>
            <p:spPr bwMode="auto">
              <a:xfrm>
                <a:off x="6472245" y="4627570"/>
                <a:ext cx="25400" cy="26987"/>
              </a:xfrm>
              <a:custGeom>
                <a:avLst/>
                <a:gdLst/>
                <a:ahLst/>
                <a:cxnLst>
                  <a:cxn ang="0">
                    <a:pos x="45" y="69"/>
                  </a:cxn>
                  <a:cxn ang="0">
                    <a:pos x="65" y="0"/>
                  </a:cxn>
                  <a:cxn ang="0">
                    <a:pos x="0" y="14"/>
                  </a:cxn>
                  <a:cxn ang="0">
                    <a:pos x="6" y="20"/>
                  </a:cxn>
                  <a:cxn ang="0">
                    <a:pos x="12" y="27"/>
                  </a:cxn>
                  <a:cxn ang="0">
                    <a:pos x="19" y="34"/>
                  </a:cxn>
                  <a:cxn ang="0">
                    <a:pos x="24" y="40"/>
                  </a:cxn>
                  <a:cxn ang="0">
                    <a:pos x="30" y="47"/>
                  </a:cxn>
                  <a:cxn ang="0">
                    <a:pos x="35" y="54"/>
                  </a:cxn>
                  <a:cxn ang="0">
                    <a:pos x="40" y="62"/>
                  </a:cxn>
                  <a:cxn ang="0">
                    <a:pos x="45" y="69"/>
                  </a:cxn>
                </a:cxnLst>
                <a:rect l="0" t="0" r="r" b="b"/>
                <a:pathLst>
                  <a:path w="65" h="69">
                    <a:moveTo>
                      <a:pt x="45" y="69"/>
                    </a:moveTo>
                    <a:lnTo>
                      <a:pt x="65" y="0"/>
                    </a:lnTo>
                    <a:lnTo>
                      <a:pt x="0" y="14"/>
                    </a:lnTo>
                    <a:lnTo>
                      <a:pt x="6" y="20"/>
                    </a:lnTo>
                    <a:lnTo>
                      <a:pt x="12" y="27"/>
                    </a:lnTo>
                    <a:lnTo>
                      <a:pt x="19" y="34"/>
                    </a:lnTo>
                    <a:lnTo>
                      <a:pt x="24" y="40"/>
                    </a:lnTo>
                    <a:lnTo>
                      <a:pt x="30" y="47"/>
                    </a:lnTo>
                    <a:lnTo>
                      <a:pt x="35" y="54"/>
                    </a:lnTo>
                    <a:lnTo>
                      <a:pt x="40" y="62"/>
                    </a:lnTo>
                    <a:lnTo>
                      <a:pt x="45" y="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" name="Freeform 87"/>
              <p:cNvSpPr/>
              <p:nvPr/>
            </p:nvSpPr>
            <p:spPr bwMode="auto">
              <a:xfrm>
                <a:off x="6510345" y="4692657"/>
                <a:ext cx="26988" cy="26987"/>
              </a:xfrm>
              <a:custGeom>
                <a:avLst/>
                <a:gdLst/>
                <a:ahLst/>
                <a:cxnLst>
                  <a:cxn ang="0">
                    <a:pos x="21" y="67"/>
                  </a:cxn>
                  <a:cxn ang="0">
                    <a:pos x="67" y="21"/>
                  </a:cxn>
                  <a:cxn ang="0">
                    <a:pos x="0" y="0"/>
                  </a:cxn>
                  <a:cxn ang="0">
                    <a:pos x="7" y="16"/>
                  </a:cxn>
                  <a:cxn ang="0">
                    <a:pos x="13" y="34"/>
                  </a:cxn>
                  <a:cxn ang="0">
                    <a:pos x="17" y="51"/>
                  </a:cxn>
                  <a:cxn ang="0">
                    <a:pos x="21" y="67"/>
                  </a:cxn>
                </a:cxnLst>
                <a:rect l="0" t="0" r="r" b="b"/>
                <a:pathLst>
                  <a:path w="67" h="67">
                    <a:moveTo>
                      <a:pt x="21" y="67"/>
                    </a:moveTo>
                    <a:lnTo>
                      <a:pt x="67" y="21"/>
                    </a:lnTo>
                    <a:lnTo>
                      <a:pt x="0" y="0"/>
                    </a:lnTo>
                    <a:lnTo>
                      <a:pt x="7" y="16"/>
                    </a:lnTo>
                    <a:lnTo>
                      <a:pt x="13" y="34"/>
                    </a:lnTo>
                    <a:lnTo>
                      <a:pt x="17" y="51"/>
                    </a:lnTo>
                    <a:lnTo>
                      <a:pt x="21" y="6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" name="Freeform 88"/>
              <p:cNvSpPr/>
              <p:nvPr/>
            </p:nvSpPr>
            <p:spPr bwMode="auto">
              <a:xfrm>
                <a:off x="6446845" y="4602170"/>
                <a:ext cx="19050" cy="25400"/>
              </a:xfrm>
              <a:custGeom>
                <a:avLst/>
                <a:gdLst/>
                <a:ahLst/>
                <a:cxnLst>
                  <a:cxn ang="0">
                    <a:pos x="48" y="65"/>
                  </a:cxn>
                  <a:cxn ang="0">
                    <a:pos x="49" y="0"/>
                  </a:cxn>
                  <a:cxn ang="0">
                    <a:pos x="0" y="24"/>
                  </a:cxn>
                  <a:cxn ang="0">
                    <a:pos x="6" y="29"/>
                  </a:cxn>
                  <a:cxn ang="0">
                    <a:pos x="13" y="34"/>
                  </a:cxn>
                  <a:cxn ang="0">
                    <a:pos x="18" y="38"/>
                  </a:cxn>
                  <a:cxn ang="0">
                    <a:pos x="24" y="44"/>
                  </a:cxn>
                  <a:cxn ang="0">
                    <a:pos x="30" y="49"/>
                  </a:cxn>
                  <a:cxn ang="0">
                    <a:pos x="37" y="54"/>
                  </a:cxn>
                  <a:cxn ang="0">
                    <a:pos x="42" y="59"/>
                  </a:cxn>
                  <a:cxn ang="0">
                    <a:pos x="48" y="65"/>
                  </a:cxn>
                </a:cxnLst>
                <a:rect l="0" t="0" r="r" b="b"/>
                <a:pathLst>
                  <a:path w="49" h="65">
                    <a:moveTo>
                      <a:pt x="48" y="65"/>
                    </a:moveTo>
                    <a:lnTo>
                      <a:pt x="49" y="0"/>
                    </a:lnTo>
                    <a:lnTo>
                      <a:pt x="0" y="24"/>
                    </a:lnTo>
                    <a:lnTo>
                      <a:pt x="6" y="29"/>
                    </a:lnTo>
                    <a:lnTo>
                      <a:pt x="13" y="34"/>
                    </a:lnTo>
                    <a:lnTo>
                      <a:pt x="18" y="38"/>
                    </a:lnTo>
                    <a:lnTo>
                      <a:pt x="24" y="44"/>
                    </a:lnTo>
                    <a:lnTo>
                      <a:pt x="30" y="49"/>
                    </a:lnTo>
                    <a:lnTo>
                      <a:pt x="37" y="54"/>
                    </a:lnTo>
                    <a:lnTo>
                      <a:pt x="42" y="59"/>
                    </a:lnTo>
                    <a:lnTo>
                      <a:pt x="48" y="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" name="Freeform 89"/>
              <p:cNvSpPr/>
              <p:nvPr/>
            </p:nvSpPr>
            <p:spPr bwMode="auto">
              <a:xfrm>
                <a:off x="6492883" y="4660907"/>
                <a:ext cx="28575" cy="25400"/>
              </a:xfrm>
              <a:custGeom>
                <a:avLst/>
                <a:gdLst/>
                <a:ahLst/>
                <a:cxnLst>
                  <a:cxn ang="0">
                    <a:pos x="36" y="65"/>
                  </a:cxn>
                  <a:cxn ang="0">
                    <a:pos x="72" y="3"/>
                  </a:cxn>
                  <a:cxn ang="0">
                    <a:pos x="0" y="0"/>
                  </a:cxn>
                  <a:cxn ang="0">
                    <a:pos x="5" y="8"/>
                  </a:cxn>
                  <a:cxn ang="0">
                    <a:pos x="11" y="17"/>
                  </a:cxn>
                  <a:cxn ang="0">
                    <a:pos x="15" y="25"/>
                  </a:cxn>
                  <a:cxn ang="0">
                    <a:pos x="20" y="33"/>
                  </a:cxn>
                  <a:cxn ang="0">
                    <a:pos x="23" y="41"/>
                  </a:cxn>
                  <a:cxn ang="0">
                    <a:pos x="28" y="49"/>
                  </a:cxn>
                  <a:cxn ang="0">
                    <a:pos x="33" y="57"/>
                  </a:cxn>
                  <a:cxn ang="0">
                    <a:pos x="36" y="65"/>
                  </a:cxn>
                </a:cxnLst>
                <a:rect l="0" t="0" r="r" b="b"/>
                <a:pathLst>
                  <a:path w="72" h="65">
                    <a:moveTo>
                      <a:pt x="36" y="65"/>
                    </a:moveTo>
                    <a:lnTo>
                      <a:pt x="72" y="3"/>
                    </a:lnTo>
                    <a:lnTo>
                      <a:pt x="0" y="0"/>
                    </a:lnTo>
                    <a:lnTo>
                      <a:pt x="5" y="8"/>
                    </a:lnTo>
                    <a:lnTo>
                      <a:pt x="11" y="17"/>
                    </a:lnTo>
                    <a:lnTo>
                      <a:pt x="15" y="25"/>
                    </a:lnTo>
                    <a:lnTo>
                      <a:pt x="20" y="33"/>
                    </a:lnTo>
                    <a:lnTo>
                      <a:pt x="23" y="41"/>
                    </a:lnTo>
                    <a:lnTo>
                      <a:pt x="28" y="49"/>
                    </a:lnTo>
                    <a:lnTo>
                      <a:pt x="33" y="57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" name="Freeform 90"/>
              <p:cNvSpPr/>
              <p:nvPr/>
            </p:nvSpPr>
            <p:spPr bwMode="auto">
              <a:xfrm>
                <a:off x="6519870" y="4725995"/>
                <a:ext cx="22225" cy="25400"/>
              </a:xfrm>
              <a:custGeom>
                <a:avLst/>
                <a:gdLst/>
                <a:ahLst/>
                <a:cxnLst>
                  <a:cxn ang="0">
                    <a:pos x="5" y="63"/>
                  </a:cxn>
                  <a:cxn ang="0">
                    <a:pos x="55" y="33"/>
                  </a:cxn>
                  <a:cxn ang="0">
                    <a:pos x="0" y="0"/>
                  </a:cxn>
                  <a:cxn ang="0">
                    <a:pos x="2" y="16"/>
                  </a:cxn>
                  <a:cxn ang="0">
                    <a:pos x="4" y="31"/>
                  </a:cxn>
                  <a:cxn ang="0">
                    <a:pos x="5" y="47"/>
                  </a:cxn>
                  <a:cxn ang="0">
                    <a:pos x="5" y="63"/>
                  </a:cxn>
                </a:cxnLst>
                <a:rect l="0" t="0" r="r" b="b"/>
                <a:pathLst>
                  <a:path w="55" h="62">
                    <a:moveTo>
                      <a:pt x="5" y="63"/>
                    </a:moveTo>
                    <a:lnTo>
                      <a:pt x="55" y="33"/>
                    </a:lnTo>
                    <a:lnTo>
                      <a:pt x="0" y="0"/>
                    </a:lnTo>
                    <a:lnTo>
                      <a:pt x="2" y="16"/>
                    </a:lnTo>
                    <a:lnTo>
                      <a:pt x="4" y="31"/>
                    </a:lnTo>
                    <a:lnTo>
                      <a:pt x="5" y="47"/>
                    </a:lnTo>
                    <a:lnTo>
                      <a:pt x="5" y="6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" name="Rectangle 91"/>
              <p:cNvSpPr>
                <a:spLocks noChangeArrowheads="1"/>
              </p:cNvSpPr>
              <p:nvPr/>
            </p:nvSpPr>
            <p:spPr bwMode="auto">
              <a:xfrm>
                <a:off x="6127758" y="5299082"/>
                <a:ext cx="17463" cy="25400"/>
              </a:xfrm>
              <a:prstGeom prst="rect">
                <a:avLst/>
              </a:prstGeom>
              <a:solidFill>
                <a:srgbClr val="49548E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" name="Rectangle 92"/>
              <p:cNvSpPr>
                <a:spLocks noChangeArrowheads="1"/>
              </p:cNvSpPr>
              <p:nvPr/>
            </p:nvSpPr>
            <p:spPr bwMode="auto">
              <a:xfrm>
                <a:off x="6202370" y="5202245"/>
                <a:ext cx="15875" cy="25400"/>
              </a:xfrm>
              <a:prstGeom prst="rect">
                <a:avLst/>
              </a:prstGeom>
              <a:solidFill>
                <a:srgbClr val="49548E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" name="Rectangle 93"/>
              <p:cNvSpPr>
                <a:spLocks noChangeArrowheads="1"/>
              </p:cNvSpPr>
              <p:nvPr/>
            </p:nvSpPr>
            <p:spPr bwMode="auto">
              <a:xfrm>
                <a:off x="6286508" y="5280032"/>
                <a:ext cx="17463" cy="25400"/>
              </a:xfrm>
              <a:prstGeom prst="rect">
                <a:avLst/>
              </a:prstGeom>
              <a:solidFill>
                <a:srgbClr val="49548E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" name="Rectangle 94"/>
              <p:cNvSpPr>
                <a:spLocks noChangeArrowheads="1"/>
              </p:cNvSpPr>
              <p:nvPr/>
            </p:nvSpPr>
            <p:spPr bwMode="auto">
              <a:xfrm>
                <a:off x="6348420" y="5202245"/>
                <a:ext cx="17463" cy="25400"/>
              </a:xfrm>
              <a:prstGeom prst="rect">
                <a:avLst/>
              </a:prstGeom>
              <a:solidFill>
                <a:srgbClr val="49548E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" name="Rectangle 95"/>
              <p:cNvSpPr>
                <a:spLocks noChangeArrowheads="1"/>
              </p:cNvSpPr>
              <p:nvPr/>
            </p:nvSpPr>
            <p:spPr bwMode="auto">
              <a:xfrm>
                <a:off x="6430970" y="5278445"/>
                <a:ext cx="15875" cy="25400"/>
              </a:xfrm>
              <a:prstGeom prst="rect">
                <a:avLst/>
              </a:prstGeom>
              <a:solidFill>
                <a:srgbClr val="49548E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" name="Rectangle 96"/>
              <p:cNvSpPr>
                <a:spLocks noChangeArrowheads="1"/>
              </p:cNvSpPr>
              <p:nvPr/>
            </p:nvSpPr>
            <p:spPr bwMode="auto">
              <a:xfrm>
                <a:off x="6529395" y="5243520"/>
                <a:ext cx="17463" cy="25400"/>
              </a:xfrm>
              <a:prstGeom prst="rect">
                <a:avLst/>
              </a:prstGeom>
              <a:solidFill>
                <a:srgbClr val="49548E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" name="Freeform 97"/>
              <p:cNvSpPr/>
              <p:nvPr/>
            </p:nvSpPr>
            <p:spPr bwMode="auto">
              <a:xfrm>
                <a:off x="6192845" y="4779970"/>
                <a:ext cx="17463" cy="19050"/>
              </a:xfrm>
              <a:custGeom>
                <a:avLst/>
                <a:gdLst/>
                <a:ahLst/>
                <a:cxnLst>
                  <a:cxn ang="0">
                    <a:pos x="2" y="13"/>
                  </a:cxn>
                  <a:cxn ang="0">
                    <a:pos x="7" y="7"/>
                  </a:cxn>
                  <a:cxn ang="0">
                    <a:pos x="15" y="2"/>
                  </a:cxn>
                  <a:cxn ang="0">
                    <a:pos x="23" y="0"/>
                  </a:cxn>
                  <a:cxn ang="0">
                    <a:pos x="31" y="2"/>
                  </a:cxn>
                  <a:cxn ang="0">
                    <a:pos x="38" y="8"/>
                  </a:cxn>
                  <a:cxn ang="0">
                    <a:pos x="42" y="15"/>
                  </a:cxn>
                  <a:cxn ang="0">
                    <a:pos x="44" y="23"/>
                  </a:cxn>
                  <a:cxn ang="0">
                    <a:pos x="41" y="32"/>
                  </a:cxn>
                  <a:cxn ang="0">
                    <a:pos x="37" y="39"/>
                  </a:cxn>
                  <a:cxn ang="0">
                    <a:pos x="29" y="42"/>
                  </a:cxn>
                  <a:cxn ang="0">
                    <a:pos x="21" y="45"/>
                  </a:cxn>
                  <a:cxn ang="0">
                    <a:pos x="13" y="42"/>
                  </a:cxn>
                  <a:cxn ang="0">
                    <a:pos x="6" y="36"/>
                  </a:cxn>
                  <a:cxn ang="0">
                    <a:pos x="1" y="30"/>
                  </a:cxn>
                  <a:cxn ang="0">
                    <a:pos x="0" y="21"/>
                  </a:cxn>
                  <a:cxn ang="0">
                    <a:pos x="2" y="13"/>
                  </a:cxn>
                </a:cxnLst>
                <a:rect l="0" t="0" r="r" b="b"/>
                <a:pathLst>
                  <a:path w="44" h="45">
                    <a:moveTo>
                      <a:pt x="2" y="13"/>
                    </a:moveTo>
                    <a:lnTo>
                      <a:pt x="7" y="7"/>
                    </a:lnTo>
                    <a:lnTo>
                      <a:pt x="15" y="2"/>
                    </a:lnTo>
                    <a:lnTo>
                      <a:pt x="23" y="0"/>
                    </a:lnTo>
                    <a:lnTo>
                      <a:pt x="31" y="2"/>
                    </a:lnTo>
                    <a:lnTo>
                      <a:pt x="38" y="8"/>
                    </a:lnTo>
                    <a:lnTo>
                      <a:pt x="42" y="15"/>
                    </a:lnTo>
                    <a:lnTo>
                      <a:pt x="44" y="23"/>
                    </a:lnTo>
                    <a:lnTo>
                      <a:pt x="41" y="32"/>
                    </a:lnTo>
                    <a:lnTo>
                      <a:pt x="37" y="39"/>
                    </a:lnTo>
                    <a:lnTo>
                      <a:pt x="29" y="42"/>
                    </a:lnTo>
                    <a:lnTo>
                      <a:pt x="21" y="45"/>
                    </a:lnTo>
                    <a:lnTo>
                      <a:pt x="13" y="42"/>
                    </a:lnTo>
                    <a:lnTo>
                      <a:pt x="6" y="36"/>
                    </a:lnTo>
                    <a:lnTo>
                      <a:pt x="1" y="30"/>
                    </a:lnTo>
                    <a:lnTo>
                      <a:pt x="0" y="21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" name="Freeform 98"/>
              <p:cNvSpPr/>
              <p:nvPr/>
            </p:nvSpPr>
            <p:spPr bwMode="auto">
              <a:xfrm>
                <a:off x="6199195" y="4746632"/>
                <a:ext cx="17463" cy="17462"/>
              </a:xfrm>
              <a:custGeom>
                <a:avLst/>
                <a:gdLst/>
                <a:ahLst/>
                <a:cxnLst>
                  <a:cxn ang="0">
                    <a:pos x="1" y="28"/>
                  </a:cxn>
                  <a:cxn ang="0">
                    <a:pos x="0" y="20"/>
                  </a:cxn>
                  <a:cxn ang="0">
                    <a:pos x="2" y="12"/>
                  </a:cxn>
                  <a:cxn ang="0">
                    <a:pos x="7" y="5"/>
                  </a:cxn>
                  <a:cxn ang="0">
                    <a:pos x="15" y="1"/>
                  </a:cxn>
                  <a:cxn ang="0">
                    <a:pos x="24" y="0"/>
                  </a:cxn>
                  <a:cxn ang="0">
                    <a:pos x="32" y="2"/>
                  </a:cxn>
                  <a:cxn ang="0">
                    <a:pos x="38" y="7"/>
                  </a:cxn>
                  <a:cxn ang="0">
                    <a:pos x="43" y="15"/>
                  </a:cxn>
                  <a:cxn ang="0">
                    <a:pos x="44" y="24"/>
                  </a:cxn>
                  <a:cxn ang="0">
                    <a:pos x="40" y="32"/>
                  </a:cxn>
                  <a:cxn ang="0">
                    <a:pos x="36" y="38"/>
                  </a:cxn>
                  <a:cxn ang="0">
                    <a:pos x="28" y="43"/>
                  </a:cxn>
                  <a:cxn ang="0">
                    <a:pos x="20" y="44"/>
                  </a:cxn>
                  <a:cxn ang="0">
                    <a:pos x="11" y="40"/>
                  </a:cxn>
                  <a:cxn ang="0">
                    <a:pos x="5" y="36"/>
                  </a:cxn>
                  <a:cxn ang="0">
                    <a:pos x="1" y="28"/>
                  </a:cxn>
                </a:cxnLst>
                <a:rect l="0" t="0" r="r" b="b"/>
                <a:pathLst>
                  <a:path w="44" h="44">
                    <a:moveTo>
                      <a:pt x="1" y="28"/>
                    </a:moveTo>
                    <a:lnTo>
                      <a:pt x="0" y="20"/>
                    </a:lnTo>
                    <a:lnTo>
                      <a:pt x="2" y="12"/>
                    </a:lnTo>
                    <a:lnTo>
                      <a:pt x="7" y="5"/>
                    </a:lnTo>
                    <a:lnTo>
                      <a:pt x="15" y="1"/>
                    </a:lnTo>
                    <a:lnTo>
                      <a:pt x="24" y="0"/>
                    </a:lnTo>
                    <a:lnTo>
                      <a:pt x="32" y="2"/>
                    </a:lnTo>
                    <a:lnTo>
                      <a:pt x="38" y="7"/>
                    </a:lnTo>
                    <a:lnTo>
                      <a:pt x="43" y="15"/>
                    </a:lnTo>
                    <a:lnTo>
                      <a:pt x="44" y="24"/>
                    </a:lnTo>
                    <a:lnTo>
                      <a:pt x="40" y="32"/>
                    </a:lnTo>
                    <a:lnTo>
                      <a:pt x="36" y="38"/>
                    </a:lnTo>
                    <a:lnTo>
                      <a:pt x="28" y="43"/>
                    </a:lnTo>
                    <a:lnTo>
                      <a:pt x="20" y="44"/>
                    </a:lnTo>
                    <a:lnTo>
                      <a:pt x="11" y="40"/>
                    </a:lnTo>
                    <a:lnTo>
                      <a:pt x="5" y="36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" name="Freeform 99"/>
              <p:cNvSpPr/>
              <p:nvPr/>
            </p:nvSpPr>
            <p:spPr bwMode="auto">
              <a:xfrm>
                <a:off x="6178558" y="4718057"/>
                <a:ext cx="17463" cy="17462"/>
              </a:xfrm>
              <a:custGeom>
                <a:avLst/>
                <a:gdLst/>
                <a:ahLst/>
                <a:cxnLst>
                  <a:cxn ang="0">
                    <a:pos x="6" y="37"/>
                  </a:cxn>
                  <a:cxn ang="0">
                    <a:pos x="1" y="28"/>
                  </a:cxn>
                  <a:cxn ang="0">
                    <a:pos x="0" y="20"/>
                  </a:cxn>
                  <a:cxn ang="0">
                    <a:pos x="1" y="12"/>
                  </a:cxn>
                  <a:cxn ang="0">
                    <a:pos x="6" y="5"/>
                  </a:cxn>
                  <a:cxn ang="0">
                    <a:pos x="14" y="1"/>
                  </a:cxn>
                  <a:cxn ang="0">
                    <a:pos x="22" y="0"/>
                  </a:cxn>
                  <a:cxn ang="0">
                    <a:pos x="30" y="1"/>
                  </a:cxn>
                  <a:cxn ang="0">
                    <a:pos x="37" y="5"/>
                  </a:cxn>
                  <a:cxn ang="0">
                    <a:pos x="43" y="13"/>
                  </a:cxn>
                  <a:cxn ang="0">
                    <a:pos x="44" y="22"/>
                  </a:cxn>
                  <a:cxn ang="0">
                    <a:pos x="43" y="30"/>
                  </a:cxn>
                  <a:cxn ang="0">
                    <a:pos x="37" y="37"/>
                  </a:cxn>
                  <a:cxn ang="0">
                    <a:pos x="30" y="41"/>
                  </a:cxn>
                  <a:cxn ang="0">
                    <a:pos x="22" y="43"/>
                  </a:cxn>
                  <a:cxn ang="0">
                    <a:pos x="13" y="41"/>
                  </a:cxn>
                  <a:cxn ang="0">
                    <a:pos x="6" y="37"/>
                  </a:cxn>
                </a:cxnLst>
                <a:rect l="0" t="0" r="r" b="b"/>
                <a:pathLst>
                  <a:path w="44" h="43">
                    <a:moveTo>
                      <a:pt x="6" y="37"/>
                    </a:moveTo>
                    <a:lnTo>
                      <a:pt x="1" y="28"/>
                    </a:lnTo>
                    <a:lnTo>
                      <a:pt x="0" y="20"/>
                    </a:lnTo>
                    <a:lnTo>
                      <a:pt x="1" y="12"/>
                    </a:lnTo>
                    <a:lnTo>
                      <a:pt x="6" y="5"/>
                    </a:lnTo>
                    <a:lnTo>
                      <a:pt x="14" y="1"/>
                    </a:lnTo>
                    <a:lnTo>
                      <a:pt x="22" y="0"/>
                    </a:lnTo>
                    <a:lnTo>
                      <a:pt x="30" y="1"/>
                    </a:lnTo>
                    <a:lnTo>
                      <a:pt x="37" y="5"/>
                    </a:lnTo>
                    <a:lnTo>
                      <a:pt x="43" y="13"/>
                    </a:lnTo>
                    <a:lnTo>
                      <a:pt x="44" y="22"/>
                    </a:lnTo>
                    <a:lnTo>
                      <a:pt x="43" y="30"/>
                    </a:lnTo>
                    <a:lnTo>
                      <a:pt x="37" y="37"/>
                    </a:lnTo>
                    <a:lnTo>
                      <a:pt x="30" y="41"/>
                    </a:lnTo>
                    <a:lnTo>
                      <a:pt x="22" y="43"/>
                    </a:lnTo>
                    <a:lnTo>
                      <a:pt x="13" y="41"/>
                    </a:lnTo>
                    <a:lnTo>
                      <a:pt x="6" y="3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" name="Freeform 100"/>
              <p:cNvSpPr/>
              <p:nvPr/>
            </p:nvSpPr>
            <p:spPr bwMode="auto">
              <a:xfrm>
                <a:off x="6156333" y="4689482"/>
                <a:ext cx="17463" cy="17462"/>
              </a:xfrm>
              <a:custGeom>
                <a:avLst/>
                <a:gdLst/>
                <a:ahLst/>
                <a:cxnLst>
                  <a:cxn ang="0">
                    <a:pos x="2" y="32"/>
                  </a:cxn>
                  <a:cxn ang="0">
                    <a:pos x="0" y="23"/>
                  </a:cxn>
                  <a:cxn ang="0">
                    <a:pos x="1" y="15"/>
                  </a:cxn>
                  <a:cxn ang="0">
                    <a:pos x="4" y="8"/>
                  </a:cxn>
                  <a:cxn ang="0">
                    <a:pos x="11" y="2"/>
                  </a:cxn>
                  <a:cxn ang="0">
                    <a:pos x="20" y="0"/>
                  </a:cxn>
                  <a:cxn ang="0">
                    <a:pos x="29" y="2"/>
                  </a:cxn>
                  <a:cxn ang="0">
                    <a:pos x="35" y="6"/>
                  </a:cxn>
                  <a:cxn ang="0">
                    <a:pos x="41" y="13"/>
                  </a:cxn>
                  <a:cxn ang="0">
                    <a:pos x="43" y="22"/>
                  </a:cxn>
                  <a:cxn ang="0">
                    <a:pos x="41" y="30"/>
                  </a:cxn>
                  <a:cxn ang="0">
                    <a:pos x="38" y="37"/>
                  </a:cxn>
                  <a:cxn ang="0">
                    <a:pos x="31" y="43"/>
                  </a:cxn>
                  <a:cxn ang="0">
                    <a:pos x="22" y="45"/>
                  </a:cxn>
                  <a:cxn ang="0">
                    <a:pos x="14" y="43"/>
                  </a:cxn>
                  <a:cxn ang="0">
                    <a:pos x="7" y="39"/>
                  </a:cxn>
                  <a:cxn ang="0">
                    <a:pos x="2" y="32"/>
                  </a:cxn>
                </a:cxnLst>
                <a:rect l="0" t="0" r="r" b="b"/>
                <a:pathLst>
                  <a:path w="43" h="45">
                    <a:moveTo>
                      <a:pt x="2" y="32"/>
                    </a:moveTo>
                    <a:lnTo>
                      <a:pt x="0" y="23"/>
                    </a:lnTo>
                    <a:lnTo>
                      <a:pt x="1" y="15"/>
                    </a:lnTo>
                    <a:lnTo>
                      <a:pt x="4" y="8"/>
                    </a:lnTo>
                    <a:lnTo>
                      <a:pt x="11" y="2"/>
                    </a:lnTo>
                    <a:lnTo>
                      <a:pt x="20" y="0"/>
                    </a:lnTo>
                    <a:lnTo>
                      <a:pt x="29" y="2"/>
                    </a:lnTo>
                    <a:lnTo>
                      <a:pt x="35" y="6"/>
                    </a:lnTo>
                    <a:lnTo>
                      <a:pt x="41" y="13"/>
                    </a:lnTo>
                    <a:lnTo>
                      <a:pt x="43" y="22"/>
                    </a:lnTo>
                    <a:lnTo>
                      <a:pt x="41" y="30"/>
                    </a:lnTo>
                    <a:lnTo>
                      <a:pt x="38" y="37"/>
                    </a:lnTo>
                    <a:lnTo>
                      <a:pt x="31" y="43"/>
                    </a:lnTo>
                    <a:lnTo>
                      <a:pt x="22" y="45"/>
                    </a:lnTo>
                    <a:lnTo>
                      <a:pt x="14" y="43"/>
                    </a:lnTo>
                    <a:lnTo>
                      <a:pt x="7" y="39"/>
                    </a:lnTo>
                    <a:lnTo>
                      <a:pt x="2" y="3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4" name="Freeform 101"/>
              <p:cNvSpPr/>
              <p:nvPr/>
            </p:nvSpPr>
            <p:spPr bwMode="auto">
              <a:xfrm>
                <a:off x="6154745" y="4652970"/>
                <a:ext cx="17463" cy="17462"/>
              </a:xfrm>
              <a:custGeom>
                <a:avLst/>
                <a:gdLst/>
                <a:ahLst/>
                <a:cxnLst>
                  <a:cxn ang="0">
                    <a:pos x="1" y="14"/>
                  </a:cxn>
                  <a:cxn ang="0">
                    <a:pos x="6" y="6"/>
                  </a:cxn>
                  <a:cxn ang="0">
                    <a:pos x="12" y="1"/>
                  </a:cxn>
                  <a:cxn ang="0">
                    <a:pos x="20" y="0"/>
                  </a:cxn>
                  <a:cxn ang="0">
                    <a:pos x="29" y="1"/>
                  </a:cxn>
                  <a:cxn ang="0">
                    <a:pos x="37" y="6"/>
                  </a:cxn>
                  <a:cxn ang="0">
                    <a:pos x="42" y="12"/>
                  </a:cxn>
                  <a:cxn ang="0">
                    <a:pos x="43" y="20"/>
                  </a:cxn>
                  <a:cxn ang="0">
                    <a:pos x="42" y="29"/>
                  </a:cxn>
                  <a:cxn ang="0">
                    <a:pos x="37" y="36"/>
                  </a:cxn>
                  <a:cxn ang="0">
                    <a:pos x="31" y="42"/>
                  </a:cxn>
                  <a:cxn ang="0">
                    <a:pos x="23" y="43"/>
                  </a:cxn>
                  <a:cxn ang="0">
                    <a:pos x="14" y="42"/>
                  </a:cxn>
                  <a:cxn ang="0">
                    <a:pos x="7" y="37"/>
                  </a:cxn>
                  <a:cxn ang="0">
                    <a:pos x="1" y="31"/>
                  </a:cxn>
                  <a:cxn ang="0">
                    <a:pos x="0" y="23"/>
                  </a:cxn>
                  <a:cxn ang="0">
                    <a:pos x="1" y="14"/>
                  </a:cxn>
                </a:cxnLst>
                <a:rect l="0" t="0" r="r" b="b"/>
                <a:pathLst>
                  <a:path w="43" h="43">
                    <a:moveTo>
                      <a:pt x="1" y="14"/>
                    </a:moveTo>
                    <a:lnTo>
                      <a:pt x="6" y="6"/>
                    </a:lnTo>
                    <a:lnTo>
                      <a:pt x="12" y="1"/>
                    </a:lnTo>
                    <a:lnTo>
                      <a:pt x="20" y="0"/>
                    </a:lnTo>
                    <a:lnTo>
                      <a:pt x="29" y="1"/>
                    </a:lnTo>
                    <a:lnTo>
                      <a:pt x="37" y="6"/>
                    </a:lnTo>
                    <a:lnTo>
                      <a:pt x="42" y="12"/>
                    </a:lnTo>
                    <a:lnTo>
                      <a:pt x="43" y="20"/>
                    </a:lnTo>
                    <a:lnTo>
                      <a:pt x="42" y="29"/>
                    </a:lnTo>
                    <a:lnTo>
                      <a:pt x="37" y="36"/>
                    </a:lnTo>
                    <a:lnTo>
                      <a:pt x="31" y="42"/>
                    </a:lnTo>
                    <a:lnTo>
                      <a:pt x="23" y="43"/>
                    </a:lnTo>
                    <a:lnTo>
                      <a:pt x="14" y="42"/>
                    </a:lnTo>
                    <a:lnTo>
                      <a:pt x="7" y="37"/>
                    </a:lnTo>
                    <a:lnTo>
                      <a:pt x="1" y="31"/>
                    </a:lnTo>
                    <a:lnTo>
                      <a:pt x="0" y="23"/>
                    </a:lnTo>
                    <a:lnTo>
                      <a:pt x="1" y="1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5" name="Freeform 102"/>
              <p:cNvSpPr/>
              <p:nvPr/>
            </p:nvSpPr>
            <p:spPr bwMode="auto">
              <a:xfrm>
                <a:off x="6173795" y="4621220"/>
                <a:ext cx="17463" cy="17462"/>
              </a:xfrm>
              <a:custGeom>
                <a:avLst/>
                <a:gdLst/>
                <a:ahLst/>
                <a:cxnLst>
                  <a:cxn ang="0">
                    <a:pos x="5" y="6"/>
                  </a:cxn>
                  <a:cxn ang="0">
                    <a:pos x="12" y="2"/>
                  </a:cxn>
                  <a:cxn ang="0">
                    <a:pos x="20" y="0"/>
                  </a:cxn>
                  <a:cxn ang="0">
                    <a:pos x="28" y="1"/>
                  </a:cxn>
                  <a:cxn ang="0">
                    <a:pos x="36" y="5"/>
                  </a:cxn>
                  <a:cxn ang="0">
                    <a:pos x="41" y="12"/>
                  </a:cxn>
                  <a:cxn ang="0">
                    <a:pos x="43" y="20"/>
                  </a:cxn>
                  <a:cxn ang="0">
                    <a:pos x="42" y="28"/>
                  </a:cxn>
                  <a:cxn ang="0">
                    <a:pos x="38" y="36"/>
                  </a:cxn>
                  <a:cxn ang="0">
                    <a:pos x="31" y="41"/>
                  </a:cxn>
                  <a:cxn ang="0">
                    <a:pos x="23" y="43"/>
                  </a:cxn>
                  <a:cxn ang="0">
                    <a:pos x="15" y="42"/>
                  </a:cxn>
                  <a:cxn ang="0">
                    <a:pos x="7" y="38"/>
                  </a:cxn>
                  <a:cxn ang="0">
                    <a:pos x="1" y="31"/>
                  </a:cxn>
                  <a:cxn ang="0">
                    <a:pos x="0" y="23"/>
                  </a:cxn>
                  <a:cxn ang="0">
                    <a:pos x="1" y="15"/>
                  </a:cxn>
                  <a:cxn ang="0">
                    <a:pos x="5" y="6"/>
                  </a:cxn>
                </a:cxnLst>
                <a:rect l="0" t="0" r="r" b="b"/>
                <a:pathLst>
                  <a:path w="43" h="43">
                    <a:moveTo>
                      <a:pt x="5" y="6"/>
                    </a:moveTo>
                    <a:lnTo>
                      <a:pt x="12" y="2"/>
                    </a:lnTo>
                    <a:lnTo>
                      <a:pt x="20" y="0"/>
                    </a:lnTo>
                    <a:lnTo>
                      <a:pt x="28" y="1"/>
                    </a:lnTo>
                    <a:lnTo>
                      <a:pt x="36" y="5"/>
                    </a:lnTo>
                    <a:lnTo>
                      <a:pt x="41" y="12"/>
                    </a:lnTo>
                    <a:lnTo>
                      <a:pt x="43" y="20"/>
                    </a:lnTo>
                    <a:lnTo>
                      <a:pt x="42" y="28"/>
                    </a:lnTo>
                    <a:lnTo>
                      <a:pt x="38" y="36"/>
                    </a:lnTo>
                    <a:lnTo>
                      <a:pt x="31" y="41"/>
                    </a:lnTo>
                    <a:lnTo>
                      <a:pt x="23" y="43"/>
                    </a:lnTo>
                    <a:lnTo>
                      <a:pt x="15" y="42"/>
                    </a:lnTo>
                    <a:lnTo>
                      <a:pt x="7" y="38"/>
                    </a:lnTo>
                    <a:lnTo>
                      <a:pt x="1" y="31"/>
                    </a:lnTo>
                    <a:lnTo>
                      <a:pt x="0" y="23"/>
                    </a:lnTo>
                    <a:lnTo>
                      <a:pt x="1" y="15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" name="Freeform 103"/>
              <p:cNvSpPr/>
              <p:nvPr/>
            </p:nvSpPr>
            <p:spPr bwMode="auto">
              <a:xfrm>
                <a:off x="6200783" y="4597407"/>
                <a:ext cx="17463" cy="17462"/>
              </a:xfrm>
              <a:custGeom>
                <a:avLst/>
                <a:gdLst/>
                <a:ahLst/>
                <a:cxnLst>
                  <a:cxn ang="0">
                    <a:pos x="8" y="5"/>
                  </a:cxn>
                  <a:cxn ang="0">
                    <a:pos x="16" y="2"/>
                  </a:cxn>
                  <a:cxn ang="0">
                    <a:pos x="24" y="0"/>
                  </a:cxn>
                  <a:cxn ang="0">
                    <a:pos x="33" y="3"/>
                  </a:cxn>
                  <a:cxn ang="0">
                    <a:pos x="39" y="8"/>
                  </a:cxn>
                  <a:cxn ang="0">
                    <a:pos x="43" y="17"/>
                  </a:cxn>
                  <a:cxn ang="0">
                    <a:pos x="44" y="25"/>
                  </a:cxn>
                  <a:cxn ang="0">
                    <a:pos x="42" y="33"/>
                  </a:cxn>
                  <a:cxn ang="0">
                    <a:pos x="36" y="38"/>
                  </a:cxn>
                  <a:cxn ang="0">
                    <a:pos x="28" y="43"/>
                  </a:cxn>
                  <a:cxn ang="0">
                    <a:pos x="20" y="44"/>
                  </a:cxn>
                  <a:cxn ang="0">
                    <a:pos x="12" y="42"/>
                  </a:cxn>
                  <a:cxn ang="0">
                    <a:pos x="6" y="36"/>
                  </a:cxn>
                  <a:cxn ang="0">
                    <a:pos x="1" y="28"/>
                  </a:cxn>
                  <a:cxn ang="0">
                    <a:pos x="0" y="20"/>
                  </a:cxn>
                  <a:cxn ang="0">
                    <a:pos x="3" y="12"/>
                  </a:cxn>
                  <a:cxn ang="0">
                    <a:pos x="8" y="5"/>
                  </a:cxn>
                </a:cxnLst>
                <a:rect l="0" t="0" r="r" b="b"/>
                <a:pathLst>
                  <a:path w="44" h="44">
                    <a:moveTo>
                      <a:pt x="8" y="5"/>
                    </a:moveTo>
                    <a:lnTo>
                      <a:pt x="16" y="2"/>
                    </a:lnTo>
                    <a:lnTo>
                      <a:pt x="24" y="0"/>
                    </a:lnTo>
                    <a:lnTo>
                      <a:pt x="33" y="3"/>
                    </a:lnTo>
                    <a:lnTo>
                      <a:pt x="39" y="8"/>
                    </a:lnTo>
                    <a:lnTo>
                      <a:pt x="43" y="17"/>
                    </a:lnTo>
                    <a:lnTo>
                      <a:pt x="44" y="25"/>
                    </a:lnTo>
                    <a:lnTo>
                      <a:pt x="42" y="33"/>
                    </a:lnTo>
                    <a:lnTo>
                      <a:pt x="36" y="38"/>
                    </a:lnTo>
                    <a:lnTo>
                      <a:pt x="28" y="43"/>
                    </a:lnTo>
                    <a:lnTo>
                      <a:pt x="20" y="44"/>
                    </a:lnTo>
                    <a:lnTo>
                      <a:pt x="12" y="42"/>
                    </a:lnTo>
                    <a:lnTo>
                      <a:pt x="6" y="36"/>
                    </a:lnTo>
                    <a:lnTo>
                      <a:pt x="1" y="28"/>
                    </a:lnTo>
                    <a:lnTo>
                      <a:pt x="0" y="20"/>
                    </a:lnTo>
                    <a:lnTo>
                      <a:pt x="3" y="12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7" name="Freeform 104"/>
              <p:cNvSpPr/>
              <p:nvPr/>
            </p:nvSpPr>
            <p:spPr bwMode="auto">
              <a:xfrm>
                <a:off x="6226183" y="4575182"/>
                <a:ext cx="17463" cy="17462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14" y="1"/>
                  </a:cxn>
                  <a:cxn ang="0">
                    <a:pos x="22" y="0"/>
                  </a:cxn>
                  <a:cxn ang="0">
                    <a:pos x="30" y="1"/>
                  </a:cxn>
                  <a:cxn ang="0">
                    <a:pos x="37" y="6"/>
                  </a:cxn>
                  <a:cxn ang="0">
                    <a:pos x="41" y="13"/>
                  </a:cxn>
                  <a:cxn ang="0">
                    <a:pos x="43" y="21"/>
                  </a:cxn>
                  <a:cxn ang="0">
                    <a:pos x="41" y="29"/>
                  </a:cxn>
                  <a:cxn ang="0">
                    <a:pos x="37" y="37"/>
                  </a:cxn>
                  <a:cxn ang="0">
                    <a:pos x="30" y="41"/>
                  </a:cxn>
                  <a:cxn ang="0">
                    <a:pos x="22" y="43"/>
                  </a:cxn>
                  <a:cxn ang="0">
                    <a:pos x="14" y="41"/>
                  </a:cxn>
                  <a:cxn ang="0">
                    <a:pos x="6" y="37"/>
                  </a:cxn>
                  <a:cxn ang="0">
                    <a:pos x="1" y="29"/>
                  </a:cxn>
                  <a:cxn ang="0">
                    <a:pos x="0" y="21"/>
                  </a:cxn>
                  <a:cxn ang="0">
                    <a:pos x="1" y="13"/>
                  </a:cxn>
                  <a:cxn ang="0">
                    <a:pos x="6" y="6"/>
                  </a:cxn>
                </a:cxnLst>
                <a:rect l="0" t="0" r="r" b="b"/>
                <a:pathLst>
                  <a:path w="43" h="43">
                    <a:moveTo>
                      <a:pt x="6" y="6"/>
                    </a:moveTo>
                    <a:lnTo>
                      <a:pt x="14" y="1"/>
                    </a:lnTo>
                    <a:lnTo>
                      <a:pt x="22" y="0"/>
                    </a:lnTo>
                    <a:lnTo>
                      <a:pt x="30" y="1"/>
                    </a:lnTo>
                    <a:lnTo>
                      <a:pt x="37" y="6"/>
                    </a:lnTo>
                    <a:lnTo>
                      <a:pt x="41" y="13"/>
                    </a:lnTo>
                    <a:lnTo>
                      <a:pt x="43" y="21"/>
                    </a:lnTo>
                    <a:lnTo>
                      <a:pt x="41" y="29"/>
                    </a:lnTo>
                    <a:lnTo>
                      <a:pt x="37" y="37"/>
                    </a:lnTo>
                    <a:lnTo>
                      <a:pt x="30" y="41"/>
                    </a:lnTo>
                    <a:lnTo>
                      <a:pt x="22" y="43"/>
                    </a:lnTo>
                    <a:lnTo>
                      <a:pt x="14" y="41"/>
                    </a:lnTo>
                    <a:lnTo>
                      <a:pt x="6" y="37"/>
                    </a:lnTo>
                    <a:lnTo>
                      <a:pt x="1" y="29"/>
                    </a:lnTo>
                    <a:lnTo>
                      <a:pt x="0" y="21"/>
                    </a:lnTo>
                    <a:lnTo>
                      <a:pt x="1" y="13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8" name="Freeform 105"/>
              <p:cNvSpPr/>
              <p:nvPr/>
            </p:nvSpPr>
            <p:spPr bwMode="auto">
              <a:xfrm>
                <a:off x="6299208" y="4810132"/>
                <a:ext cx="17463" cy="17462"/>
              </a:xfrm>
              <a:custGeom>
                <a:avLst/>
                <a:gdLst/>
                <a:ahLst/>
                <a:cxnLst>
                  <a:cxn ang="0">
                    <a:pos x="2" y="13"/>
                  </a:cxn>
                  <a:cxn ang="0">
                    <a:pos x="7" y="6"/>
                  </a:cxn>
                  <a:cxn ang="0">
                    <a:pos x="15" y="1"/>
                  </a:cxn>
                  <a:cxn ang="0">
                    <a:pos x="23" y="0"/>
                  </a:cxn>
                  <a:cxn ang="0">
                    <a:pos x="31" y="3"/>
                  </a:cxn>
                  <a:cxn ang="0">
                    <a:pos x="38" y="7"/>
                  </a:cxn>
                  <a:cxn ang="0">
                    <a:pos x="43" y="15"/>
                  </a:cxn>
                  <a:cxn ang="0">
                    <a:pos x="44" y="23"/>
                  </a:cxn>
                  <a:cxn ang="0">
                    <a:pos x="41" y="31"/>
                  </a:cxn>
                  <a:cxn ang="0">
                    <a:pos x="36" y="38"/>
                  </a:cxn>
                  <a:cxn ang="0">
                    <a:pos x="29" y="43"/>
                  </a:cxn>
                  <a:cxn ang="0">
                    <a:pos x="21" y="44"/>
                  </a:cxn>
                  <a:cxn ang="0">
                    <a:pos x="13" y="42"/>
                  </a:cxn>
                  <a:cxn ang="0">
                    <a:pos x="6" y="36"/>
                  </a:cxn>
                  <a:cxn ang="0">
                    <a:pos x="1" y="29"/>
                  </a:cxn>
                  <a:cxn ang="0">
                    <a:pos x="0" y="21"/>
                  </a:cxn>
                  <a:cxn ang="0">
                    <a:pos x="2" y="13"/>
                  </a:cxn>
                </a:cxnLst>
                <a:rect l="0" t="0" r="r" b="b"/>
                <a:pathLst>
                  <a:path w="44" h="44">
                    <a:moveTo>
                      <a:pt x="2" y="13"/>
                    </a:moveTo>
                    <a:lnTo>
                      <a:pt x="7" y="6"/>
                    </a:lnTo>
                    <a:lnTo>
                      <a:pt x="15" y="1"/>
                    </a:lnTo>
                    <a:lnTo>
                      <a:pt x="23" y="0"/>
                    </a:lnTo>
                    <a:lnTo>
                      <a:pt x="31" y="3"/>
                    </a:lnTo>
                    <a:lnTo>
                      <a:pt x="38" y="7"/>
                    </a:lnTo>
                    <a:lnTo>
                      <a:pt x="43" y="15"/>
                    </a:lnTo>
                    <a:lnTo>
                      <a:pt x="44" y="23"/>
                    </a:lnTo>
                    <a:lnTo>
                      <a:pt x="41" y="31"/>
                    </a:lnTo>
                    <a:lnTo>
                      <a:pt x="36" y="38"/>
                    </a:lnTo>
                    <a:lnTo>
                      <a:pt x="29" y="43"/>
                    </a:lnTo>
                    <a:lnTo>
                      <a:pt x="21" y="44"/>
                    </a:lnTo>
                    <a:lnTo>
                      <a:pt x="13" y="42"/>
                    </a:lnTo>
                    <a:lnTo>
                      <a:pt x="6" y="36"/>
                    </a:lnTo>
                    <a:lnTo>
                      <a:pt x="1" y="29"/>
                    </a:lnTo>
                    <a:lnTo>
                      <a:pt x="0" y="21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9" name="Freeform 106"/>
              <p:cNvSpPr/>
              <p:nvPr/>
            </p:nvSpPr>
            <p:spPr bwMode="auto">
              <a:xfrm>
                <a:off x="6305558" y="4775207"/>
                <a:ext cx="17463" cy="17462"/>
              </a:xfrm>
              <a:custGeom>
                <a:avLst/>
                <a:gdLst/>
                <a:ahLst/>
                <a:cxnLst>
                  <a:cxn ang="0">
                    <a:pos x="1" y="28"/>
                  </a:cxn>
                  <a:cxn ang="0">
                    <a:pos x="0" y="19"/>
                  </a:cxn>
                  <a:cxn ang="0">
                    <a:pos x="4" y="11"/>
                  </a:cxn>
                  <a:cxn ang="0">
                    <a:pos x="8" y="5"/>
                  </a:cxn>
                  <a:cxn ang="0">
                    <a:pos x="16" y="1"/>
                  </a:cxn>
                  <a:cxn ang="0">
                    <a:pos x="24" y="0"/>
                  </a:cxn>
                  <a:cxn ang="0">
                    <a:pos x="32" y="3"/>
                  </a:cxn>
                  <a:cxn ang="0">
                    <a:pos x="39" y="8"/>
                  </a:cxn>
                  <a:cxn ang="0">
                    <a:pos x="43" y="16"/>
                  </a:cxn>
                  <a:cxn ang="0">
                    <a:pos x="44" y="24"/>
                  </a:cxn>
                  <a:cxn ang="0">
                    <a:pos x="42" y="32"/>
                  </a:cxn>
                  <a:cxn ang="0">
                    <a:pos x="37" y="39"/>
                  </a:cxn>
                  <a:cxn ang="0">
                    <a:pos x="29" y="42"/>
                  </a:cxn>
                  <a:cxn ang="0">
                    <a:pos x="20" y="43"/>
                  </a:cxn>
                  <a:cxn ang="0">
                    <a:pos x="12" y="41"/>
                  </a:cxn>
                  <a:cxn ang="0">
                    <a:pos x="5" y="36"/>
                  </a:cxn>
                  <a:cxn ang="0">
                    <a:pos x="1" y="28"/>
                  </a:cxn>
                </a:cxnLst>
                <a:rect l="0" t="0" r="r" b="b"/>
                <a:pathLst>
                  <a:path w="44" h="43">
                    <a:moveTo>
                      <a:pt x="1" y="28"/>
                    </a:moveTo>
                    <a:lnTo>
                      <a:pt x="0" y="19"/>
                    </a:lnTo>
                    <a:lnTo>
                      <a:pt x="4" y="11"/>
                    </a:lnTo>
                    <a:lnTo>
                      <a:pt x="8" y="5"/>
                    </a:lnTo>
                    <a:lnTo>
                      <a:pt x="16" y="1"/>
                    </a:lnTo>
                    <a:lnTo>
                      <a:pt x="24" y="0"/>
                    </a:lnTo>
                    <a:lnTo>
                      <a:pt x="32" y="3"/>
                    </a:lnTo>
                    <a:lnTo>
                      <a:pt x="39" y="8"/>
                    </a:lnTo>
                    <a:lnTo>
                      <a:pt x="43" y="16"/>
                    </a:lnTo>
                    <a:lnTo>
                      <a:pt x="44" y="24"/>
                    </a:lnTo>
                    <a:lnTo>
                      <a:pt x="42" y="32"/>
                    </a:lnTo>
                    <a:lnTo>
                      <a:pt x="37" y="39"/>
                    </a:lnTo>
                    <a:lnTo>
                      <a:pt x="29" y="42"/>
                    </a:lnTo>
                    <a:lnTo>
                      <a:pt x="20" y="43"/>
                    </a:lnTo>
                    <a:lnTo>
                      <a:pt x="12" y="41"/>
                    </a:lnTo>
                    <a:lnTo>
                      <a:pt x="5" y="36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0" name="Freeform 107"/>
              <p:cNvSpPr/>
              <p:nvPr/>
            </p:nvSpPr>
            <p:spPr bwMode="auto">
              <a:xfrm>
                <a:off x="6284920" y="4746632"/>
                <a:ext cx="17463" cy="17462"/>
              </a:xfrm>
              <a:custGeom>
                <a:avLst/>
                <a:gdLst/>
                <a:ahLst/>
                <a:cxnLst>
                  <a:cxn ang="0">
                    <a:pos x="6" y="37"/>
                  </a:cxn>
                  <a:cxn ang="0">
                    <a:pos x="2" y="29"/>
                  </a:cxn>
                  <a:cxn ang="0">
                    <a:pos x="0" y="21"/>
                  </a:cxn>
                  <a:cxn ang="0">
                    <a:pos x="2" y="13"/>
                  </a:cxn>
                  <a:cxn ang="0">
                    <a:pos x="7" y="6"/>
                  </a:cxn>
                  <a:cxn ang="0">
                    <a:pos x="14" y="1"/>
                  </a:cxn>
                  <a:cxn ang="0">
                    <a:pos x="22" y="0"/>
                  </a:cxn>
                  <a:cxn ang="0">
                    <a:pos x="30" y="1"/>
                  </a:cxn>
                  <a:cxn ang="0">
                    <a:pos x="37" y="6"/>
                  </a:cxn>
                  <a:cxn ang="0">
                    <a:pos x="43" y="14"/>
                  </a:cxn>
                  <a:cxn ang="0">
                    <a:pos x="44" y="22"/>
                  </a:cxn>
                  <a:cxn ang="0">
                    <a:pos x="43" y="30"/>
                  </a:cxn>
                  <a:cxn ang="0">
                    <a:pos x="37" y="37"/>
                  </a:cxn>
                  <a:cxn ang="0">
                    <a:pos x="29" y="42"/>
                  </a:cxn>
                  <a:cxn ang="0">
                    <a:pos x="21" y="44"/>
                  </a:cxn>
                  <a:cxn ang="0">
                    <a:pos x="13" y="42"/>
                  </a:cxn>
                  <a:cxn ang="0">
                    <a:pos x="6" y="37"/>
                  </a:cxn>
                </a:cxnLst>
                <a:rect l="0" t="0" r="r" b="b"/>
                <a:pathLst>
                  <a:path w="44" h="44">
                    <a:moveTo>
                      <a:pt x="6" y="37"/>
                    </a:moveTo>
                    <a:lnTo>
                      <a:pt x="2" y="29"/>
                    </a:lnTo>
                    <a:lnTo>
                      <a:pt x="0" y="21"/>
                    </a:lnTo>
                    <a:lnTo>
                      <a:pt x="2" y="13"/>
                    </a:lnTo>
                    <a:lnTo>
                      <a:pt x="7" y="6"/>
                    </a:lnTo>
                    <a:lnTo>
                      <a:pt x="14" y="1"/>
                    </a:lnTo>
                    <a:lnTo>
                      <a:pt x="22" y="0"/>
                    </a:lnTo>
                    <a:lnTo>
                      <a:pt x="30" y="1"/>
                    </a:lnTo>
                    <a:lnTo>
                      <a:pt x="37" y="6"/>
                    </a:lnTo>
                    <a:lnTo>
                      <a:pt x="43" y="14"/>
                    </a:lnTo>
                    <a:lnTo>
                      <a:pt x="44" y="22"/>
                    </a:lnTo>
                    <a:lnTo>
                      <a:pt x="43" y="30"/>
                    </a:lnTo>
                    <a:lnTo>
                      <a:pt x="37" y="37"/>
                    </a:lnTo>
                    <a:lnTo>
                      <a:pt x="29" y="42"/>
                    </a:lnTo>
                    <a:lnTo>
                      <a:pt x="21" y="44"/>
                    </a:lnTo>
                    <a:lnTo>
                      <a:pt x="13" y="42"/>
                    </a:lnTo>
                    <a:lnTo>
                      <a:pt x="6" y="3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1" name="Freeform 108"/>
              <p:cNvSpPr/>
              <p:nvPr/>
            </p:nvSpPr>
            <p:spPr bwMode="auto">
              <a:xfrm>
                <a:off x="6262695" y="4718057"/>
                <a:ext cx="17463" cy="17462"/>
              </a:xfrm>
              <a:custGeom>
                <a:avLst/>
                <a:gdLst/>
                <a:ahLst/>
                <a:cxnLst>
                  <a:cxn ang="0">
                    <a:pos x="2" y="32"/>
                  </a:cxn>
                  <a:cxn ang="0">
                    <a:pos x="0" y="24"/>
                  </a:cxn>
                  <a:cxn ang="0">
                    <a:pos x="1" y="15"/>
                  </a:cxn>
                  <a:cxn ang="0">
                    <a:pos x="6" y="7"/>
                  </a:cxn>
                  <a:cxn ang="0">
                    <a:pos x="13" y="3"/>
                  </a:cxn>
                  <a:cxn ang="0">
                    <a:pos x="21" y="0"/>
                  </a:cxn>
                  <a:cxn ang="0">
                    <a:pos x="29" y="2"/>
                  </a:cxn>
                  <a:cxn ang="0">
                    <a:pos x="37" y="6"/>
                  </a:cxn>
                  <a:cxn ang="0">
                    <a:pos x="41" y="13"/>
                  </a:cxn>
                  <a:cxn ang="0">
                    <a:pos x="44" y="21"/>
                  </a:cxn>
                  <a:cxn ang="0">
                    <a:pos x="43" y="29"/>
                  </a:cxn>
                  <a:cxn ang="0">
                    <a:pos x="38" y="37"/>
                  </a:cxn>
                  <a:cxn ang="0">
                    <a:pos x="31" y="42"/>
                  </a:cxn>
                  <a:cxn ang="0">
                    <a:pos x="23" y="44"/>
                  </a:cxn>
                  <a:cxn ang="0">
                    <a:pos x="15" y="43"/>
                  </a:cxn>
                  <a:cxn ang="0">
                    <a:pos x="7" y="39"/>
                  </a:cxn>
                  <a:cxn ang="0">
                    <a:pos x="2" y="32"/>
                  </a:cxn>
                </a:cxnLst>
                <a:rect l="0" t="0" r="r" b="b"/>
                <a:pathLst>
                  <a:path w="44" h="44">
                    <a:moveTo>
                      <a:pt x="2" y="32"/>
                    </a:moveTo>
                    <a:lnTo>
                      <a:pt x="0" y="24"/>
                    </a:lnTo>
                    <a:lnTo>
                      <a:pt x="1" y="15"/>
                    </a:lnTo>
                    <a:lnTo>
                      <a:pt x="6" y="7"/>
                    </a:lnTo>
                    <a:lnTo>
                      <a:pt x="13" y="3"/>
                    </a:lnTo>
                    <a:lnTo>
                      <a:pt x="21" y="0"/>
                    </a:lnTo>
                    <a:lnTo>
                      <a:pt x="29" y="2"/>
                    </a:lnTo>
                    <a:lnTo>
                      <a:pt x="37" y="6"/>
                    </a:lnTo>
                    <a:lnTo>
                      <a:pt x="41" y="13"/>
                    </a:lnTo>
                    <a:lnTo>
                      <a:pt x="44" y="21"/>
                    </a:lnTo>
                    <a:lnTo>
                      <a:pt x="43" y="29"/>
                    </a:lnTo>
                    <a:lnTo>
                      <a:pt x="38" y="37"/>
                    </a:lnTo>
                    <a:lnTo>
                      <a:pt x="31" y="42"/>
                    </a:lnTo>
                    <a:lnTo>
                      <a:pt x="23" y="44"/>
                    </a:lnTo>
                    <a:lnTo>
                      <a:pt x="15" y="43"/>
                    </a:lnTo>
                    <a:lnTo>
                      <a:pt x="7" y="39"/>
                    </a:lnTo>
                    <a:lnTo>
                      <a:pt x="2" y="3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2" name="Freeform 109"/>
              <p:cNvSpPr/>
              <p:nvPr/>
            </p:nvSpPr>
            <p:spPr bwMode="auto">
              <a:xfrm>
                <a:off x="6262695" y="4681545"/>
                <a:ext cx="15875" cy="17462"/>
              </a:xfrm>
              <a:custGeom>
                <a:avLst/>
                <a:gdLst/>
                <a:ahLst/>
                <a:cxnLst>
                  <a:cxn ang="0">
                    <a:pos x="1" y="14"/>
                  </a:cxn>
                  <a:cxn ang="0">
                    <a:pos x="5" y="7"/>
                  </a:cxn>
                  <a:cxn ang="0">
                    <a:pos x="11" y="3"/>
                  </a:cxn>
                  <a:cxn ang="0">
                    <a:pos x="19" y="0"/>
                  </a:cxn>
                  <a:cxn ang="0">
                    <a:pos x="28" y="2"/>
                  </a:cxn>
                  <a:cxn ang="0">
                    <a:pos x="37" y="6"/>
                  </a:cxn>
                  <a:cxn ang="0">
                    <a:pos x="41" y="13"/>
                  </a:cxn>
                  <a:cxn ang="0">
                    <a:pos x="42" y="21"/>
                  </a:cxn>
                  <a:cxn ang="0">
                    <a:pos x="41" y="30"/>
                  </a:cxn>
                  <a:cxn ang="0">
                    <a:pos x="37" y="37"/>
                  </a:cxn>
                  <a:cxn ang="0">
                    <a:pos x="31" y="42"/>
                  </a:cxn>
                  <a:cxn ang="0">
                    <a:pos x="23" y="44"/>
                  </a:cxn>
                  <a:cxn ang="0">
                    <a:pos x="14" y="43"/>
                  </a:cxn>
                  <a:cxn ang="0">
                    <a:pos x="7" y="38"/>
                  </a:cxn>
                  <a:cxn ang="0">
                    <a:pos x="1" y="32"/>
                  </a:cxn>
                  <a:cxn ang="0">
                    <a:pos x="0" y="23"/>
                  </a:cxn>
                  <a:cxn ang="0">
                    <a:pos x="1" y="14"/>
                  </a:cxn>
                </a:cxnLst>
                <a:rect l="0" t="0" r="r" b="b"/>
                <a:pathLst>
                  <a:path w="42" h="44">
                    <a:moveTo>
                      <a:pt x="1" y="14"/>
                    </a:moveTo>
                    <a:lnTo>
                      <a:pt x="5" y="7"/>
                    </a:lnTo>
                    <a:lnTo>
                      <a:pt x="11" y="3"/>
                    </a:lnTo>
                    <a:lnTo>
                      <a:pt x="19" y="0"/>
                    </a:lnTo>
                    <a:lnTo>
                      <a:pt x="28" y="2"/>
                    </a:lnTo>
                    <a:lnTo>
                      <a:pt x="37" y="6"/>
                    </a:lnTo>
                    <a:lnTo>
                      <a:pt x="41" y="13"/>
                    </a:lnTo>
                    <a:lnTo>
                      <a:pt x="42" y="21"/>
                    </a:lnTo>
                    <a:lnTo>
                      <a:pt x="41" y="30"/>
                    </a:lnTo>
                    <a:lnTo>
                      <a:pt x="37" y="37"/>
                    </a:lnTo>
                    <a:lnTo>
                      <a:pt x="31" y="42"/>
                    </a:lnTo>
                    <a:lnTo>
                      <a:pt x="23" y="44"/>
                    </a:lnTo>
                    <a:lnTo>
                      <a:pt x="14" y="43"/>
                    </a:lnTo>
                    <a:lnTo>
                      <a:pt x="7" y="38"/>
                    </a:lnTo>
                    <a:lnTo>
                      <a:pt x="1" y="32"/>
                    </a:lnTo>
                    <a:lnTo>
                      <a:pt x="0" y="23"/>
                    </a:lnTo>
                    <a:lnTo>
                      <a:pt x="1" y="1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3" name="Freeform 110"/>
              <p:cNvSpPr/>
              <p:nvPr/>
            </p:nvSpPr>
            <p:spPr bwMode="auto">
              <a:xfrm>
                <a:off x="6281745" y="4649795"/>
                <a:ext cx="17463" cy="17462"/>
              </a:xfrm>
              <a:custGeom>
                <a:avLst/>
                <a:gdLst/>
                <a:ahLst/>
                <a:cxnLst>
                  <a:cxn ang="0">
                    <a:pos x="6" y="7"/>
                  </a:cxn>
                  <a:cxn ang="0">
                    <a:pos x="13" y="1"/>
                  </a:cxn>
                  <a:cxn ang="0">
                    <a:pos x="21" y="0"/>
                  </a:cxn>
                  <a:cxn ang="0">
                    <a:pos x="29" y="1"/>
                  </a:cxn>
                  <a:cxn ang="0">
                    <a:pos x="36" y="6"/>
                  </a:cxn>
                  <a:cxn ang="0">
                    <a:pos x="42" y="13"/>
                  </a:cxn>
                  <a:cxn ang="0">
                    <a:pos x="44" y="21"/>
                  </a:cxn>
                  <a:cxn ang="0">
                    <a:pos x="43" y="29"/>
                  </a:cxn>
                  <a:cxn ang="0">
                    <a:pos x="38" y="37"/>
                  </a:cxn>
                  <a:cxn ang="0">
                    <a:pos x="30" y="42"/>
                  </a:cxn>
                  <a:cxn ang="0">
                    <a:pos x="22" y="44"/>
                  </a:cxn>
                  <a:cxn ang="0">
                    <a:pos x="14" y="43"/>
                  </a:cxn>
                  <a:cxn ang="0">
                    <a:pos x="7" y="38"/>
                  </a:cxn>
                  <a:cxn ang="0">
                    <a:pos x="1" y="31"/>
                  </a:cxn>
                  <a:cxn ang="0">
                    <a:pos x="0" y="23"/>
                  </a:cxn>
                  <a:cxn ang="0">
                    <a:pos x="1" y="15"/>
                  </a:cxn>
                  <a:cxn ang="0">
                    <a:pos x="6" y="7"/>
                  </a:cxn>
                </a:cxnLst>
                <a:rect l="0" t="0" r="r" b="b"/>
                <a:pathLst>
                  <a:path w="44" h="44">
                    <a:moveTo>
                      <a:pt x="6" y="7"/>
                    </a:moveTo>
                    <a:lnTo>
                      <a:pt x="13" y="1"/>
                    </a:lnTo>
                    <a:lnTo>
                      <a:pt x="21" y="0"/>
                    </a:lnTo>
                    <a:lnTo>
                      <a:pt x="29" y="1"/>
                    </a:lnTo>
                    <a:lnTo>
                      <a:pt x="36" y="6"/>
                    </a:lnTo>
                    <a:lnTo>
                      <a:pt x="42" y="13"/>
                    </a:lnTo>
                    <a:lnTo>
                      <a:pt x="44" y="21"/>
                    </a:lnTo>
                    <a:lnTo>
                      <a:pt x="43" y="29"/>
                    </a:lnTo>
                    <a:lnTo>
                      <a:pt x="38" y="37"/>
                    </a:lnTo>
                    <a:lnTo>
                      <a:pt x="30" y="42"/>
                    </a:lnTo>
                    <a:lnTo>
                      <a:pt x="22" y="44"/>
                    </a:lnTo>
                    <a:lnTo>
                      <a:pt x="14" y="43"/>
                    </a:lnTo>
                    <a:lnTo>
                      <a:pt x="7" y="38"/>
                    </a:lnTo>
                    <a:lnTo>
                      <a:pt x="1" y="31"/>
                    </a:lnTo>
                    <a:lnTo>
                      <a:pt x="0" y="23"/>
                    </a:lnTo>
                    <a:lnTo>
                      <a:pt x="1" y="15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4" name="Freeform 111"/>
              <p:cNvSpPr/>
              <p:nvPr/>
            </p:nvSpPr>
            <p:spPr bwMode="auto">
              <a:xfrm>
                <a:off x="6307145" y="4625982"/>
                <a:ext cx="17463" cy="17462"/>
              </a:xfrm>
              <a:custGeom>
                <a:avLst/>
                <a:gdLst/>
                <a:ahLst/>
                <a:cxnLst>
                  <a:cxn ang="0">
                    <a:pos x="8" y="6"/>
                  </a:cxn>
                  <a:cxn ang="0">
                    <a:pos x="16" y="1"/>
                  </a:cxn>
                  <a:cxn ang="0">
                    <a:pos x="24" y="0"/>
                  </a:cxn>
                  <a:cxn ang="0">
                    <a:pos x="32" y="2"/>
                  </a:cxn>
                  <a:cxn ang="0">
                    <a:pos x="39" y="8"/>
                  </a:cxn>
                  <a:cxn ang="0">
                    <a:pos x="44" y="16"/>
                  </a:cxn>
                  <a:cxn ang="0">
                    <a:pos x="44" y="24"/>
                  </a:cxn>
                  <a:cxn ang="0">
                    <a:pos x="41" y="32"/>
                  </a:cxn>
                  <a:cxn ang="0">
                    <a:pos x="36" y="39"/>
                  </a:cxn>
                  <a:cxn ang="0">
                    <a:pos x="27" y="44"/>
                  </a:cxn>
                  <a:cxn ang="0">
                    <a:pos x="19" y="44"/>
                  </a:cxn>
                  <a:cxn ang="0">
                    <a:pos x="11" y="41"/>
                  </a:cxn>
                  <a:cxn ang="0">
                    <a:pos x="6" y="36"/>
                  </a:cxn>
                  <a:cxn ang="0">
                    <a:pos x="1" y="28"/>
                  </a:cxn>
                  <a:cxn ang="0">
                    <a:pos x="0" y="19"/>
                  </a:cxn>
                  <a:cxn ang="0">
                    <a:pos x="2" y="11"/>
                  </a:cxn>
                  <a:cxn ang="0">
                    <a:pos x="8" y="6"/>
                  </a:cxn>
                </a:cxnLst>
                <a:rect l="0" t="0" r="r" b="b"/>
                <a:pathLst>
                  <a:path w="44" h="44">
                    <a:moveTo>
                      <a:pt x="8" y="6"/>
                    </a:moveTo>
                    <a:lnTo>
                      <a:pt x="16" y="1"/>
                    </a:lnTo>
                    <a:lnTo>
                      <a:pt x="24" y="0"/>
                    </a:lnTo>
                    <a:lnTo>
                      <a:pt x="32" y="2"/>
                    </a:lnTo>
                    <a:lnTo>
                      <a:pt x="39" y="8"/>
                    </a:lnTo>
                    <a:lnTo>
                      <a:pt x="44" y="16"/>
                    </a:lnTo>
                    <a:lnTo>
                      <a:pt x="44" y="24"/>
                    </a:lnTo>
                    <a:lnTo>
                      <a:pt x="41" y="32"/>
                    </a:lnTo>
                    <a:lnTo>
                      <a:pt x="36" y="39"/>
                    </a:lnTo>
                    <a:lnTo>
                      <a:pt x="27" y="44"/>
                    </a:lnTo>
                    <a:lnTo>
                      <a:pt x="19" y="44"/>
                    </a:lnTo>
                    <a:lnTo>
                      <a:pt x="11" y="41"/>
                    </a:lnTo>
                    <a:lnTo>
                      <a:pt x="6" y="36"/>
                    </a:lnTo>
                    <a:lnTo>
                      <a:pt x="1" y="28"/>
                    </a:lnTo>
                    <a:lnTo>
                      <a:pt x="0" y="19"/>
                    </a:lnTo>
                    <a:lnTo>
                      <a:pt x="2" y="11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5" name="Freeform 112"/>
              <p:cNvSpPr/>
              <p:nvPr/>
            </p:nvSpPr>
            <p:spPr bwMode="auto">
              <a:xfrm>
                <a:off x="6334133" y="4603757"/>
                <a:ext cx="17463" cy="17462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14" y="2"/>
                  </a:cxn>
                  <a:cxn ang="0">
                    <a:pos x="22" y="0"/>
                  </a:cxn>
                  <a:cxn ang="0">
                    <a:pos x="30" y="2"/>
                  </a:cxn>
                  <a:cxn ang="0">
                    <a:pos x="38" y="7"/>
                  </a:cxn>
                  <a:cxn ang="0">
                    <a:pos x="43" y="14"/>
                  </a:cxn>
                  <a:cxn ang="0">
                    <a:pos x="44" y="22"/>
                  </a:cxn>
                  <a:cxn ang="0">
                    <a:pos x="43" y="30"/>
                  </a:cxn>
                  <a:cxn ang="0">
                    <a:pos x="37" y="38"/>
                  </a:cxn>
                  <a:cxn ang="0">
                    <a:pos x="30" y="43"/>
                  </a:cxn>
                  <a:cxn ang="0">
                    <a:pos x="22" y="44"/>
                  </a:cxn>
                  <a:cxn ang="0">
                    <a:pos x="14" y="43"/>
                  </a:cxn>
                  <a:cxn ang="0">
                    <a:pos x="7" y="37"/>
                  </a:cxn>
                  <a:cxn ang="0">
                    <a:pos x="3" y="30"/>
                  </a:cxn>
                  <a:cxn ang="0">
                    <a:pos x="0" y="22"/>
                  </a:cxn>
                  <a:cxn ang="0">
                    <a:pos x="3" y="14"/>
                  </a:cxn>
                  <a:cxn ang="0">
                    <a:pos x="7" y="7"/>
                  </a:cxn>
                </a:cxnLst>
                <a:rect l="0" t="0" r="r" b="b"/>
                <a:pathLst>
                  <a:path w="44" h="44">
                    <a:moveTo>
                      <a:pt x="7" y="7"/>
                    </a:moveTo>
                    <a:lnTo>
                      <a:pt x="14" y="2"/>
                    </a:lnTo>
                    <a:lnTo>
                      <a:pt x="22" y="0"/>
                    </a:lnTo>
                    <a:lnTo>
                      <a:pt x="30" y="2"/>
                    </a:lnTo>
                    <a:lnTo>
                      <a:pt x="38" y="7"/>
                    </a:lnTo>
                    <a:lnTo>
                      <a:pt x="43" y="14"/>
                    </a:lnTo>
                    <a:lnTo>
                      <a:pt x="44" y="22"/>
                    </a:lnTo>
                    <a:lnTo>
                      <a:pt x="43" y="30"/>
                    </a:lnTo>
                    <a:lnTo>
                      <a:pt x="37" y="38"/>
                    </a:lnTo>
                    <a:lnTo>
                      <a:pt x="30" y="43"/>
                    </a:lnTo>
                    <a:lnTo>
                      <a:pt x="22" y="44"/>
                    </a:lnTo>
                    <a:lnTo>
                      <a:pt x="14" y="43"/>
                    </a:lnTo>
                    <a:lnTo>
                      <a:pt x="7" y="37"/>
                    </a:lnTo>
                    <a:lnTo>
                      <a:pt x="3" y="30"/>
                    </a:lnTo>
                    <a:lnTo>
                      <a:pt x="0" y="22"/>
                    </a:lnTo>
                    <a:lnTo>
                      <a:pt x="3" y="14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6" name="Freeform 113"/>
              <p:cNvSpPr/>
              <p:nvPr/>
            </p:nvSpPr>
            <p:spPr bwMode="auto">
              <a:xfrm>
                <a:off x="6354770" y="4575182"/>
                <a:ext cx="17463" cy="17462"/>
              </a:xfrm>
              <a:custGeom>
                <a:avLst/>
                <a:gdLst/>
                <a:ahLst/>
                <a:cxnLst>
                  <a:cxn ang="0">
                    <a:pos x="2" y="15"/>
                  </a:cxn>
                  <a:cxn ang="0">
                    <a:pos x="6" y="7"/>
                  </a:cxn>
                  <a:cxn ang="0">
                    <a:pos x="13" y="2"/>
                  </a:cxn>
                  <a:cxn ang="0">
                    <a:pos x="21" y="0"/>
                  </a:cxn>
                  <a:cxn ang="0">
                    <a:pos x="30" y="1"/>
                  </a:cxn>
                  <a:cxn ang="0">
                    <a:pos x="38" y="6"/>
                  </a:cxn>
                  <a:cxn ang="0">
                    <a:pos x="43" y="11"/>
                  </a:cxn>
                  <a:cxn ang="0">
                    <a:pos x="44" y="20"/>
                  </a:cxn>
                  <a:cxn ang="0">
                    <a:pos x="43" y="29"/>
                  </a:cxn>
                  <a:cxn ang="0">
                    <a:pos x="38" y="37"/>
                  </a:cxn>
                  <a:cxn ang="0">
                    <a:pos x="33" y="41"/>
                  </a:cxn>
                  <a:cxn ang="0">
                    <a:pos x="25" y="44"/>
                  </a:cxn>
                  <a:cxn ang="0">
                    <a:pos x="15" y="43"/>
                  </a:cxn>
                  <a:cxn ang="0">
                    <a:pos x="7" y="38"/>
                  </a:cxn>
                  <a:cxn ang="0">
                    <a:pos x="3" y="31"/>
                  </a:cxn>
                  <a:cxn ang="0">
                    <a:pos x="0" y="23"/>
                  </a:cxn>
                  <a:cxn ang="0">
                    <a:pos x="2" y="15"/>
                  </a:cxn>
                </a:cxnLst>
                <a:rect l="0" t="0" r="r" b="b"/>
                <a:pathLst>
                  <a:path w="44" h="44">
                    <a:moveTo>
                      <a:pt x="2" y="15"/>
                    </a:moveTo>
                    <a:lnTo>
                      <a:pt x="6" y="7"/>
                    </a:lnTo>
                    <a:lnTo>
                      <a:pt x="13" y="2"/>
                    </a:lnTo>
                    <a:lnTo>
                      <a:pt x="21" y="0"/>
                    </a:lnTo>
                    <a:lnTo>
                      <a:pt x="30" y="1"/>
                    </a:lnTo>
                    <a:lnTo>
                      <a:pt x="38" y="6"/>
                    </a:lnTo>
                    <a:lnTo>
                      <a:pt x="43" y="11"/>
                    </a:lnTo>
                    <a:lnTo>
                      <a:pt x="44" y="20"/>
                    </a:lnTo>
                    <a:lnTo>
                      <a:pt x="43" y="29"/>
                    </a:lnTo>
                    <a:lnTo>
                      <a:pt x="38" y="37"/>
                    </a:lnTo>
                    <a:lnTo>
                      <a:pt x="33" y="41"/>
                    </a:lnTo>
                    <a:lnTo>
                      <a:pt x="25" y="44"/>
                    </a:lnTo>
                    <a:lnTo>
                      <a:pt x="15" y="43"/>
                    </a:lnTo>
                    <a:lnTo>
                      <a:pt x="7" y="38"/>
                    </a:lnTo>
                    <a:lnTo>
                      <a:pt x="3" y="31"/>
                    </a:lnTo>
                    <a:lnTo>
                      <a:pt x="0" y="23"/>
                    </a:lnTo>
                    <a:lnTo>
                      <a:pt x="2" y="1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7" name="Freeform 114"/>
              <p:cNvSpPr/>
              <p:nvPr/>
            </p:nvSpPr>
            <p:spPr bwMode="auto">
              <a:xfrm>
                <a:off x="6294445" y="4846645"/>
                <a:ext cx="17463" cy="17462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19"/>
                  </a:cxn>
                  <a:cxn ang="0">
                    <a:pos x="4" y="11"/>
                  </a:cxn>
                  <a:cxn ang="0">
                    <a:pos x="10" y="4"/>
                  </a:cxn>
                  <a:cxn ang="0">
                    <a:pos x="18" y="0"/>
                  </a:cxn>
                  <a:cxn ang="0">
                    <a:pos x="26" y="0"/>
                  </a:cxn>
                  <a:cxn ang="0">
                    <a:pos x="34" y="4"/>
                  </a:cxn>
                  <a:cxn ang="0">
                    <a:pos x="40" y="10"/>
                  </a:cxn>
                  <a:cxn ang="0">
                    <a:pos x="43" y="18"/>
                  </a:cxn>
                  <a:cxn ang="0">
                    <a:pos x="43" y="26"/>
                  </a:cxn>
                  <a:cxn ang="0">
                    <a:pos x="41" y="34"/>
                  </a:cxn>
                  <a:cxn ang="0">
                    <a:pos x="35" y="41"/>
                  </a:cxn>
                  <a:cxn ang="0">
                    <a:pos x="27" y="44"/>
                  </a:cxn>
                  <a:cxn ang="0">
                    <a:pos x="18" y="44"/>
                  </a:cxn>
                  <a:cxn ang="0">
                    <a:pos x="10" y="41"/>
                  </a:cxn>
                  <a:cxn ang="0">
                    <a:pos x="4" y="35"/>
                  </a:cxn>
                  <a:cxn ang="0">
                    <a:pos x="0" y="27"/>
                  </a:cxn>
                </a:cxnLst>
                <a:rect l="0" t="0" r="r" b="b"/>
                <a:pathLst>
                  <a:path w="43" h="44">
                    <a:moveTo>
                      <a:pt x="0" y="27"/>
                    </a:moveTo>
                    <a:lnTo>
                      <a:pt x="0" y="19"/>
                    </a:lnTo>
                    <a:lnTo>
                      <a:pt x="4" y="11"/>
                    </a:lnTo>
                    <a:lnTo>
                      <a:pt x="10" y="4"/>
                    </a:lnTo>
                    <a:lnTo>
                      <a:pt x="18" y="0"/>
                    </a:lnTo>
                    <a:lnTo>
                      <a:pt x="26" y="0"/>
                    </a:lnTo>
                    <a:lnTo>
                      <a:pt x="34" y="4"/>
                    </a:lnTo>
                    <a:lnTo>
                      <a:pt x="40" y="10"/>
                    </a:lnTo>
                    <a:lnTo>
                      <a:pt x="43" y="18"/>
                    </a:lnTo>
                    <a:lnTo>
                      <a:pt x="43" y="26"/>
                    </a:lnTo>
                    <a:lnTo>
                      <a:pt x="41" y="34"/>
                    </a:lnTo>
                    <a:lnTo>
                      <a:pt x="35" y="41"/>
                    </a:lnTo>
                    <a:lnTo>
                      <a:pt x="27" y="44"/>
                    </a:lnTo>
                    <a:lnTo>
                      <a:pt x="18" y="44"/>
                    </a:lnTo>
                    <a:lnTo>
                      <a:pt x="10" y="41"/>
                    </a:lnTo>
                    <a:lnTo>
                      <a:pt x="4" y="35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8" name="Freeform 116"/>
              <p:cNvSpPr/>
              <p:nvPr/>
            </p:nvSpPr>
            <p:spPr bwMode="auto">
              <a:xfrm>
                <a:off x="6276983" y="4878395"/>
                <a:ext cx="76200" cy="271462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102" y="684"/>
                  </a:cxn>
                  <a:cxn ang="0">
                    <a:pos x="165" y="684"/>
                  </a:cxn>
                  <a:cxn ang="0">
                    <a:pos x="191" y="657"/>
                  </a:cxn>
                  <a:cxn ang="0">
                    <a:pos x="145" y="657"/>
                  </a:cxn>
                  <a:cxn ang="0">
                    <a:pos x="98" y="0"/>
                  </a:cxn>
                  <a:cxn ang="0">
                    <a:pos x="1" y="0"/>
                  </a:cxn>
                  <a:cxn ang="0">
                    <a:pos x="0" y="28"/>
                  </a:cxn>
                  <a:cxn ang="0">
                    <a:pos x="55" y="28"/>
                  </a:cxn>
                </a:cxnLst>
                <a:rect l="0" t="0" r="r" b="b"/>
                <a:pathLst>
                  <a:path w="191" h="684">
                    <a:moveTo>
                      <a:pt x="55" y="28"/>
                    </a:moveTo>
                    <a:lnTo>
                      <a:pt x="102" y="684"/>
                    </a:lnTo>
                    <a:lnTo>
                      <a:pt x="165" y="684"/>
                    </a:lnTo>
                    <a:lnTo>
                      <a:pt x="191" y="657"/>
                    </a:lnTo>
                    <a:lnTo>
                      <a:pt x="145" y="657"/>
                    </a:lnTo>
                    <a:lnTo>
                      <a:pt x="98" y="0"/>
                    </a:lnTo>
                    <a:lnTo>
                      <a:pt x="1" y="0"/>
                    </a:lnTo>
                    <a:lnTo>
                      <a:pt x="0" y="28"/>
                    </a:lnTo>
                    <a:lnTo>
                      <a:pt x="55" y="28"/>
                    </a:lnTo>
                    <a:close/>
                  </a:path>
                </a:pathLst>
              </a:custGeom>
              <a:solidFill>
                <a:srgbClr val="49548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9" name="Freeform 117"/>
              <p:cNvSpPr/>
              <p:nvPr/>
            </p:nvSpPr>
            <p:spPr bwMode="auto">
              <a:xfrm>
                <a:off x="6184908" y="4818070"/>
                <a:ext cx="61913" cy="331787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106" y="836"/>
                  </a:cxn>
                  <a:cxn ang="0">
                    <a:pos x="155" y="836"/>
                  </a:cxn>
                  <a:cxn ang="0">
                    <a:pos x="156" y="809"/>
                  </a:cxn>
                  <a:cxn ang="0">
                    <a:pos x="149" y="809"/>
                  </a:cxn>
                  <a:cxn ang="0">
                    <a:pos x="99" y="0"/>
                  </a:cxn>
                  <a:cxn ang="0">
                    <a:pos x="1" y="0"/>
                  </a:cxn>
                  <a:cxn ang="0">
                    <a:pos x="0" y="28"/>
                  </a:cxn>
                  <a:cxn ang="0">
                    <a:pos x="57" y="28"/>
                  </a:cxn>
                </a:cxnLst>
                <a:rect l="0" t="0" r="r" b="b"/>
                <a:pathLst>
                  <a:path w="156" h="836">
                    <a:moveTo>
                      <a:pt x="57" y="28"/>
                    </a:moveTo>
                    <a:lnTo>
                      <a:pt x="106" y="836"/>
                    </a:lnTo>
                    <a:lnTo>
                      <a:pt x="155" y="836"/>
                    </a:lnTo>
                    <a:lnTo>
                      <a:pt x="156" y="809"/>
                    </a:lnTo>
                    <a:lnTo>
                      <a:pt x="149" y="809"/>
                    </a:lnTo>
                    <a:lnTo>
                      <a:pt x="99" y="0"/>
                    </a:lnTo>
                    <a:lnTo>
                      <a:pt x="1" y="0"/>
                    </a:lnTo>
                    <a:lnTo>
                      <a:pt x="0" y="28"/>
                    </a:lnTo>
                    <a:lnTo>
                      <a:pt x="57" y="28"/>
                    </a:lnTo>
                    <a:close/>
                  </a:path>
                </a:pathLst>
              </a:custGeom>
              <a:solidFill>
                <a:srgbClr val="49548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0" name="Freeform 118"/>
              <p:cNvSpPr/>
              <p:nvPr/>
            </p:nvSpPr>
            <p:spPr bwMode="auto">
              <a:xfrm>
                <a:off x="6391283" y="5083182"/>
                <a:ext cx="15875" cy="66675"/>
              </a:xfrm>
              <a:custGeom>
                <a:avLst/>
                <a:gdLst/>
                <a:ahLst/>
                <a:cxnLst>
                  <a:cxn ang="0">
                    <a:pos x="0" y="167"/>
                  </a:cxn>
                  <a:cxn ang="0">
                    <a:pos x="12" y="167"/>
                  </a:cxn>
                  <a:cxn ang="0">
                    <a:pos x="43" y="140"/>
                  </a:cxn>
                  <a:cxn ang="0">
                    <a:pos x="43" y="0"/>
                  </a:cxn>
                  <a:cxn ang="0">
                    <a:pos x="0" y="43"/>
                  </a:cxn>
                  <a:cxn ang="0">
                    <a:pos x="0" y="167"/>
                  </a:cxn>
                </a:cxnLst>
                <a:rect l="0" t="0" r="r" b="b"/>
                <a:pathLst>
                  <a:path w="43" h="167">
                    <a:moveTo>
                      <a:pt x="0" y="167"/>
                    </a:moveTo>
                    <a:lnTo>
                      <a:pt x="12" y="167"/>
                    </a:lnTo>
                    <a:lnTo>
                      <a:pt x="43" y="140"/>
                    </a:lnTo>
                    <a:lnTo>
                      <a:pt x="43" y="0"/>
                    </a:lnTo>
                    <a:lnTo>
                      <a:pt x="0" y="43"/>
                    </a:lnTo>
                    <a:lnTo>
                      <a:pt x="0" y="167"/>
                    </a:lnTo>
                    <a:close/>
                  </a:path>
                </a:pathLst>
              </a:custGeom>
              <a:solidFill>
                <a:srgbClr val="49548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1" name="Freeform 119"/>
              <p:cNvSpPr/>
              <p:nvPr/>
            </p:nvSpPr>
            <p:spPr bwMode="auto">
              <a:xfrm>
                <a:off x="6450020" y="5083182"/>
                <a:ext cx="15875" cy="66675"/>
              </a:xfrm>
              <a:custGeom>
                <a:avLst/>
                <a:gdLst/>
                <a:ahLst/>
                <a:cxnLst>
                  <a:cxn ang="0">
                    <a:pos x="0" y="167"/>
                  </a:cxn>
                  <a:cxn ang="0">
                    <a:pos x="0" y="167"/>
                  </a:cxn>
                  <a:cxn ang="0">
                    <a:pos x="42" y="136"/>
                  </a:cxn>
                  <a:cxn ang="0">
                    <a:pos x="42" y="0"/>
                  </a:cxn>
                  <a:cxn ang="0">
                    <a:pos x="0" y="43"/>
                  </a:cxn>
                  <a:cxn ang="0">
                    <a:pos x="0" y="167"/>
                  </a:cxn>
                </a:cxnLst>
                <a:rect l="0" t="0" r="r" b="b"/>
                <a:pathLst>
                  <a:path w="42" h="167">
                    <a:moveTo>
                      <a:pt x="0" y="167"/>
                    </a:moveTo>
                    <a:lnTo>
                      <a:pt x="0" y="167"/>
                    </a:lnTo>
                    <a:lnTo>
                      <a:pt x="42" y="136"/>
                    </a:lnTo>
                    <a:lnTo>
                      <a:pt x="42" y="0"/>
                    </a:lnTo>
                    <a:lnTo>
                      <a:pt x="0" y="43"/>
                    </a:lnTo>
                    <a:lnTo>
                      <a:pt x="0" y="167"/>
                    </a:lnTo>
                    <a:close/>
                  </a:path>
                </a:pathLst>
              </a:custGeom>
              <a:solidFill>
                <a:srgbClr val="49548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2" name="Freeform 120"/>
              <p:cNvSpPr/>
              <p:nvPr/>
            </p:nvSpPr>
            <p:spPr bwMode="auto">
              <a:xfrm>
                <a:off x="6503995" y="5083182"/>
                <a:ext cx="101600" cy="241300"/>
              </a:xfrm>
              <a:custGeom>
                <a:avLst/>
                <a:gdLst/>
                <a:ahLst/>
                <a:cxnLst>
                  <a:cxn ang="0">
                    <a:pos x="42" y="235"/>
                  </a:cxn>
                  <a:cxn ang="0">
                    <a:pos x="42" y="235"/>
                  </a:cxn>
                  <a:cxn ang="0">
                    <a:pos x="42" y="0"/>
                  </a:cxn>
                  <a:cxn ang="0">
                    <a:pos x="0" y="43"/>
                  </a:cxn>
                  <a:cxn ang="0">
                    <a:pos x="0" y="261"/>
                  </a:cxn>
                  <a:cxn ang="0">
                    <a:pos x="0" y="261"/>
                  </a:cxn>
                  <a:cxn ang="0">
                    <a:pos x="212" y="261"/>
                  </a:cxn>
                  <a:cxn ang="0">
                    <a:pos x="212" y="606"/>
                  </a:cxn>
                  <a:cxn ang="0">
                    <a:pos x="254" y="601"/>
                  </a:cxn>
                  <a:cxn ang="0">
                    <a:pos x="254" y="235"/>
                  </a:cxn>
                  <a:cxn ang="0">
                    <a:pos x="42" y="235"/>
                  </a:cxn>
                </a:cxnLst>
                <a:rect l="0" t="0" r="r" b="b"/>
                <a:pathLst>
                  <a:path w="254" h="606">
                    <a:moveTo>
                      <a:pt x="42" y="235"/>
                    </a:moveTo>
                    <a:lnTo>
                      <a:pt x="42" y="235"/>
                    </a:lnTo>
                    <a:lnTo>
                      <a:pt x="42" y="0"/>
                    </a:lnTo>
                    <a:lnTo>
                      <a:pt x="0" y="43"/>
                    </a:lnTo>
                    <a:lnTo>
                      <a:pt x="0" y="261"/>
                    </a:lnTo>
                    <a:lnTo>
                      <a:pt x="0" y="261"/>
                    </a:lnTo>
                    <a:lnTo>
                      <a:pt x="212" y="261"/>
                    </a:lnTo>
                    <a:lnTo>
                      <a:pt x="212" y="606"/>
                    </a:lnTo>
                    <a:lnTo>
                      <a:pt x="254" y="601"/>
                    </a:lnTo>
                    <a:lnTo>
                      <a:pt x="254" y="235"/>
                    </a:lnTo>
                    <a:lnTo>
                      <a:pt x="42" y="235"/>
                    </a:lnTo>
                    <a:close/>
                  </a:path>
                </a:pathLst>
              </a:custGeom>
              <a:solidFill>
                <a:srgbClr val="49548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3" name="Freeform 121"/>
              <p:cNvSpPr/>
              <p:nvPr/>
            </p:nvSpPr>
            <p:spPr bwMode="auto">
              <a:xfrm>
                <a:off x="6135695" y="5138745"/>
                <a:ext cx="33338" cy="11112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2" y="0"/>
                  </a:cxn>
                  <a:cxn ang="0">
                    <a:pos x="0" y="0"/>
                  </a:cxn>
                  <a:cxn ang="0">
                    <a:pos x="0" y="27"/>
                  </a:cxn>
                  <a:cxn ang="0">
                    <a:pos x="81" y="27"/>
                  </a:cxn>
                </a:cxnLst>
                <a:rect l="0" t="0" r="r" b="b"/>
                <a:pathLst>
                  <a:path w="82" h="27">
                    <a:moveTo>
                      <a:pt x="81" y="27"/>
                    </a:moveTo>
                    <a:lnTo>
                      <a:pt x="82" y="0"/>
                    </a:lnTo>
                    <a:lnTo>
                      <a:pt x="0" y="0"/>
                    </a:lnTo>
                    <a:lnTo>
                      <a:pt x="0" y="27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49548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4" name="Rectangle 122"/>
              <p:cNvSpPr>
                <a:spLocks noChangeArrowheads="1"/>
              </p:cNvSpPr>
              <p:nvPr/>
            </p:nvSpPr>
            <p:spPr bwMode="auto">
              <a:xfrm>
                <a:off x="6061083" y="5199070"/>
                <a:ext cx="74613" cy="11112"/>
              </a:xfrm>
              <a:prstGeom prst="rect">
                <a:avLst/>
              </a:prstGeom>
              <a:solidFill>
                <a:srgbClr val="49548E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5" name="Rectangle 123"/>
              <p:cNvSpPr>
                <a:spLocks noChangeArrowheads="1"/>
              </p:cNvSpPr>
              <p:nvPr/>
            </p:nvSpPr>
            <p:spPr bwMode="auto">
              <a:xfrm>
                <a:off x="6191258" y="4894270"/>
                <a:ext cx="39688" cy="9525"/>
              </a:xfrm>
              <a:prstGeom prst="rect">
                <a:avLst/>
              </a:prstGeom>
              <a:solidFill>
                <a:srgbClr val="49548E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6" name="Rectangle 124"/>
              <p:cNvSpPr>
                <a:spLocks noChangeArrowheads="1"/>
              </p:cNvSpPr>
              <p:nvPr/>
            </p:nvSpPr>
            <p:spPr bwMode="auto">
              <a:xfrm>
                <a:off x="6281745" y="4940307"/>
                <a:ext cx="38100" cy="7937"/>
              </a:xfrm>
              <a:prstGeom prst="rect">
                <a:avLst/>
              </a:prstGeom>
              <a:solidFill>
                <a:srgbClr val="49548E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pic>
          <p:nvPicPr>
            <p:cNvPr id="127" name="Picture 130" descr="C:\Users\jerryj\AppData\Local\Microsoft\Windows\Temporary Internet Files\Content.IE5\WA2Y7FEY\MC900388724[1].wmf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 flipH="1">
              <a:off x="-34990" y="5491601"/>
              <a:ext cx="928694" cy="503480"/>
            </a:xfrm>
            <a:prstGeom prst="rect">
              <a:avLst/>
            </a:prstGeom>
            <a:noFill/>
          </p:spPr>
        </p:pic>
        <p:sp>
          <p:nvSpPr>
            <p:cNvPr id="128" name="갈매기형 수장 127"/>
            <p:cNvSpPr/>
            <p:nvPr/>
          </p:nvSpPr>
          <p:spPr bwMode="auto">
            <a:xfrm>
              <a:off x="2465340" y="4137693"/>
              <a:ext cx="1643074" cy="1143008"/>
            </a:xfrm>
            <a:prstGeom prst="chevron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200" b="1" kern="0" smtClean="0">
                  <a:solidFill>
                    <a:schemeClr val="bg1"/>
                  </a:solidFill>
                  <a:latin typeface="+mn-ea"/>
                </a:rPr>
                <a:t>      모듈</a:t>
              </a:r>
              <a:endParaRPr lang="en-US" altLang="ko-KR" sz="1200" b="1" kern="0" smtClean="0">
                <a:solidFill>
                  <a:schemeClr val="bg1"/>
                </a:solidFill>
                <a:latin typeface="+mn-ea"/>
              </a:endParaRPr>
            </a:p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en-US" altLang="ko-KR" sz="1200" b="1" kern="0" smtClean="0">
                  <a:solidFill>
                    <a:schemeClr val="bg1"/>
                  </a:solidFill>
                  <a:latin typeface="+mn-ea"/>
                </a:rPr>
                <a:t>     (</a:t>
              </a:r>
              <a:r>
                <a:rPr lang="ko-KR" altLang="en-US" sz="1200" b="1" kern="0" err="1" smtClean="0">
                  <a:solidFill>
                    <a:schemeClr val="bg1"/>
                  </a:solidFill>
                  <a:latin typeface="+mn-ea"/>
                </a:rPr>
                <a:t>임베디드</a:t>
              </a:r>
              <a:r>
                <a:rPr lang="en-US" altLang="ko-KR" sz="1200" b="1" kern="0" smtClean="0">
                  <a:solidFill>
                    <a:schemeClr val="bg1"/>
                  </a:solidFill>
                  <a:latin typeface="+mn-ea"/>
                </a:rPr>
                <a:t>)</a:t>
              </a:r>
            </a:p>
          </p:txBody>
        </p:sp>
        <p:sp>
          <p:nvSpPr>
            <p:cNvPr id="129" name="갈매기형 수장 128"/>
            <p:cNvSpPr/>
            <p:nvPr/>
          </p:nvSpPr>
          <p:spPr bwMode="auto">
            <a:xfrm>
              <a:off x="3679786" y="4137693"/>
              <a:ext cx="1643074" cy="1143008"/>
            </a:xfrm>
            <a:prstGeom prst="chevron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200" b="1" kern="0" smtClean="0">
                  <a:solidFill>
                    <a:schemeClr val="bg1"/>
                  </a:solidFill>
                  <a:latin typeface="+mn-ea"/>
                </a:rPr>
                <a:t>      네트워크</a:t>
              </a:r>
            </a:p>
          </p:txBody>
        </p:sp>
        <p:sp>
          <p:nvSpPr>
            <p:cNvPr id="130" name="갈매기형 수장 129"/>
            <p:cNvSpPr/>
            <p:nvPr/>
          </p:nvSpPr>
          <p:spPr bwMode="auto">
            <a:xfrm>
              <a:off x="4894232" y="4137693"/>
              <a:ext cx="1643074" cy="1143008"/>
            </a:xfrm>
            <a:prstGeom prst="chevron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200" b="1" kern="0" smtClean="0">
                  <a:solidFill>
                    <a:schemeClr val="bg1"/>
                  </a:solidFill>
                  <a:latin typeface="+mn-ea"/>
                </a:rPr>
                <a:t>      데이터</a:t>
              </a:r>
              <a:r>
                <a:rPr lang="en-US" altLang="ko-KR" sz="1200" b="1" kern="0" smtClean="0">
                  <a:solidFill>
                    <a:schemeClr val="bg1"/>
                  </a:solidFill>
                  <a:latin typeface="+mn-ea"/>
                </a:rPr>
                <a:t/>
              </a:r>
              <a:br>
                <a:rPr lang="en-US" altLang="ko-KR" sz="1200" b="1" kern="0" smtClean="0">
                  <a:solidFill>
                    <a:schemeClr val="bg1"/>
                  </a:solidFill>
                  <a:latin typeface="+mn-ea"/>
                </a:rPr>
              </a:br>
              <a:r>
                <a:rPr lang="en-US" altLang="ko-KR" sz="1200" b="1" kern="0" smtClean="0">
                  <a:solidFill>
                    <a:schemeClr val="bg1"/>
                  </a:solidFill>
                  <a:latin typeface="+mn-ea"/>
                </a:rPr>
                <a:t>     </a:t>
              </a:r>
              <a:r>
                <a:rPr lang="ko-KR" altLang="en-US" sz="1200" b="1" kern="0" smtClean="0">
                  <a:solidFill>
                    <a:schemeClr val="bg1"/>
                  </a:solidFill>
                  <a:latin typeface="+mn-ea"/>
                </a:rPr>
                <a:t>처리</a:t>
              </a:r>
            </a:p>
          </p:txBody>
        </p:sp>
        <p:sp>
          <p:nvSpPr>
            <p:cNvPr id="131" name="갈매기형 수장 130"/>
            <p:cNvSpPr/>
            <p:nvPr/>
          </p:nvSpPr>
          <p:spPr bwMode="auto">
            <a:xfrm>
              <a:off x="6108678" y="4137693"/>
              <a:ext cx="1643074" cy="1143008"/>
            </a:xfrm>
            <a:prstGeom prst="chevron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200" b="1" kern="0" smtClean="0">
                  <a:solidFill>
                    <a:schemeClr val="bg1"/>
                  </a:solidFill>
                  <a:latin typeface="+mn-ea"/>
                </a:rPr>
                <a:t>      서비스</a:t>
              </a:r>
              <a:endParaRPr lang="en-US" altLang="ko-KR" sz="1200" b="1" kern="0" smtClean="0">
                <a:solidFill>
                  <a:schemeClr val="bg1"/>
                </a:solidFill>
                <a:latin typeface="+mn-ea"/>
              </a:endParaRPr>
            </a:p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200" b="1" kern="0" smtClean="0">
                  <a:solidFill>
                    <a:schemeClr val="bg1"/>
                  </a:solidFill>
                  <a:latin typeface="+mn-ea"/>
                </a:rPr>
                <a:t>      응용</a:t>
              </a:r>
            </a:p>
          </p:txBody>
        </p:sp>
        <p:pic>
          <p:nvPicPr>
            <p:cNvPr id="132" name="Picture 131" descr="C:\Users\jerryj\AppData\Local\Microsoft\Windows\Temporary Internet Files\Content.IE5\APBNRJW3\MC900058959[1].wmf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8083043" y="3566189"/>
              <a:ext cx="943822" cy="942987"/>
            </a:xfrm>
            <a:prstGeom prst="rect">
              <a:avLst/>
            </a:prstGeom>
            <a:noFill/>
          </p:spPr>
        </p:pic>
        <p:pic>
          <p:nvPicPr>
            <p:cNvPr id="133" name="Picture 132" descr="C:\Users\jerryj\AppData\Local\Microsoft\Windows\Temporary Internet Files\Content.IE5\U6KZB61A\MC900310232[1].wmf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 flipH="1">
              <a:off x="8154481" y="4780635"/>
              <a:ext cx="883155" cy="1143008"/>
            </a:xfrm>
            <a:prstGeom prst="rect">
              <a:avLst/>
            </a:prstGeom>
            <a:noFill/>
          </p:spPr>
        </p:pic>
        <p:sp>
          <p:nvSpPr>
            <p:cNvPr id="134" name="직사각형 133"/>
            <p:cNvSpPr/>
            <p:nvPr/>
          </p:nvSpPr>
          <p:spPr bwMode="auto">
            <a:xfrm>
              <a:off x="1322332" y="5423577"/>
              <a:ext cx="1214446" cy="35719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200" b="1" kern="0" smtClean="0">
                  <a:solidFill>
                    <a:schemeClr val="tx1"/>
                  </a:solidFill>
                  <a:latin typeface="+mn-ea"/>
                </a:rPr>
                <a:t>데이터 수집</a:t>
              </a:r>
            </a:p>
          </p:txBody>
        </p:sp>
        <p:sp>
          <p:nvSpPr>
            <p:cNvPr id="135" name="직사각형 134"/>
            <p:cNvSpPr/>
            <p:nvPr/>
          </p:nvSpPr>
          <p:spPr bwMode="auto">
            <a:xfrm>
              <a:off x="2608216" y="5423577"/>
              <a:ext cx="1214446" cy="35719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200" b="1" kern="0" smtClean="0">
                  <a:solidFill>
                    <a:schemeClr val="tx1"/>
                  </a:solidFill>
                  <a:latin typeface="+mn-ea"/>
                </a:rPr>
                <a:t>데이터 전송</a:t>
              </a:r>
            </a:p>
          </p:txBody>
        </p:sp>
        <p:sp>
          <p:nvSpPr>
            <p:cNvPr id="136" name="직사각형 135"/>
            <p:cNvSpPr/>
            <p:nvPr/>
          </p:nvSpPr>
          <p:spPr bwMode="auto">
            <a:xfrm>
              <a:off x="3894100" y="5423577"/>
              <a:ext cx="1214446" cy="35719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200" b="1" kern="0" smtClean="0">
                  <a:solidFill>
                    <a:schemeClr val="tx1"/>
                  </a:solidFill>
                  <a:latin typeface="+mn-ea"/>
                </a:rPr>
                <a:t>통신</a:t>
              </a:r>
            </a:p>
          </p:txBody>
        </p:sp>
        <p:sp>
          <p:nvSpPr>
            <p:cNvPr id="137" name="직사각형 136"/>
            <p:cNvSpPr/>
            <p:nvPr/>
          </p:nvSpPr>
          <p:spPr bwMode="auto">
            <a:xfrm>
              <a:off x="5179984" y="5423577"/>
              <a:ext cx="1214446" cy="35719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200" b="1" kern="0" smtClean="0">
                  <a:solidFill>
                    <a:schemeClr val="tx1"/>
                  </a:solidFill>
                  <a:latin typeface="+mn-ea"/>
                </a:rPr>
                <a:t>데이터 분석</a:t>
              </a:r>
            </a:p>
          </p:txBody>
        </p:sp>
        <p:sp>
          <p:nvSpPr>
            <p:cNvPr id="138" name="직사각형 137"/>
            <p:cNvSpPr/>
            <p:nvPr/>
          </p:nvSpPr>
          <p:spPr bwMode="auto">
            <a:xfrm>
              <a:off x="6465868" y="5423577"/>
              <a:ext cx="1214446" cy="35719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200" b="1" kern="0" smtClean="0">
                  <a:solidFill>
                    <a:schemeClr val="tx1"/>
                  </a:solidFill>
                  <a:latin typeface="+mn-ea"/>
                </a:rPr>
                <a:t>활용</a:t>
              </a:r>
            </a:p>
          </p:txBody>
        </p:sp>
        <p:sp>
          <p:nvSpPr>
            <p:cNvPr id="139" name="Rectangle 24"/>
            <p:cNvSpPr>
              <a:spLocks noChangeArrowheads="1"/>
            </p:cNvSpPr>
            <p:nvPr/>
          </p:nvSpPr>
          <p:spPr bwMode="auto">
            <a:xfrm>
              <a:off x="89668" y="6495147"/>
              <a:ext cx="5158785" cy="246221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r>
                <a:rPr lang="en-US" altLang="ko-KR" sz="1000" b="0" smtClean="0">
                  <a:latin typeface="맑은 고딕" pitchFamily="50" charset="-127"/>
                  <a:ea typeface="맑은 고딕" pitchFamily="50" charset="-127"/>
                </a:rPr>
                <a:t>[</a:t>
              </a:r>
              <a:r>
                <a:rPr lang="ko-KR" altLang="en-US" sz="1000" b="0" smtClean="0">
                  <a:latin typeface="맑은 고딕" pitchFamily="50" charset="-127"/>
                  <a:ea typeface="맑은 고딕" pitchFamily="50" charset="-127"/>
                </a:rPr>
                <a:t>참고</a:t>
              </a:r>
              <a:r>
                <a:rPr lang="en-US" altLang="ko-KR" sz="1000" b="0" smtClean="0">
                  <a:latin typeface="맑은 고딕" pitchFamily="50" charset="-127"/>
                  <a:ea typeface="맑은 고딕" pitchFamily="50" charset="-127"/>
                </a:rPr>
                <a:t>] </a:t>
              </a:r>
              <a:r>
                <a:rPr lang="en-US" altLang="ko-KR" sz="1000" b="0">
                  <a:latin typeface="맑은 고딕" pitchFamily="50" charset="-127"/>
                  <a:ea typeface="맑은 고딕" pitchFamily="50" charset="-127"/>
                </a:rPr>
                <a:t>The Machine-to-Machine Market, 2012-2016, Market Figures &amp; Trends. (iDate)</a:t>
              </a:r>
              <a:endParaRPr lang="ko-KR" altLang="en-US" sz="1000" b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-34990" y="1351611"/>
              <a:ext cx="1785950" cy="137882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ko-KR" altLang="en-US" sz="1200" b="1" kern="0" dirty="0" smtClean="0">
                  <a:solidFill>
                    <a:srgbClr val="000000"/>
                  </a:solidFill>
                  <a:latin typeface="+mn-ea"/>
                  <a:ea typeface="+mn-ea"/>
                </a:rPr>
                <a:t>센서 기술</a:t>
              </a:r>
              <a:endParaRPr kumimoji="0" lang="en-US" altLang="ko-KR" sz="1200" b="1" kern="0" dirty="0" smtClean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ko-KR" altLang="en-US" sz="1200" b="1" kern="0" dirty="0" smtClean="0">
                  <a:solidFill>
                    <a:srgbClr val="000000"/>
                  </a:solidFill>
                  <a:latin typeface="+mn-ea"/>
                  <a:ea typeface="+mn-ea"/>
                </a:rPr>
                <a:t>근거리 통신</a:t>
              </a:r>
              <a:endParaRPr kumimoji="0" lang="en-US" altLang="ko-KR" sz="1200" b="1" kern="0" dirty="0" smtClean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 marL="355600" lvl="1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</a:pPr>
              <a:r>
                <a:rPr kumimoji="0" lang="ko-KR" altLang="en-US" sz="1200" kern="0" dirty="0" smtClean="0">
                  <a:solidFill>
                    <a:srgbClr val="000000"/>
                  </a:solidFill>
                  <a:latin typeface="+mn-ea"/>
                  <a:ea typeface="+mn-ea"/>
                </a:rPr>
                <a:t>저전력화</a:t>
              </a:r>
              <a:endParaRPr kumimoji="0" lang="en-US" altLang="ko-KR" sz="1200" kern="0" dirty="0" smtClean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 marL="355600" lvl="1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</a:pPr>
              <a:r>
                <a:rPr kumimoji="0" lang="ko-KR" altLang="en-US" sz="1200" kern="0" dirty="0" smtClean="0">
                  <a:solidFill>
                    <a:srgbClr val="000000"/>
                  </a:solidFill>
                  <a:latin typeface="+mn-ea"/>
                  <a:ea typeface="+mn-ea"/>
                </a:rPr>
                <a:t>소형 경량화</a:t>
              </a:r>
              <a:endParaRPr kumimoji="0" lang="en-US" altLang="ko-KR" sz="1200" kern="0" dirty="0" smtClean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 marL="355600" lvl="1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</a:pPr>
              <a:r>
                <a:rPr kumimoji="0" lang="ko-KR" altLang="en-US" sz="1200" kern="0" dirty="0" smtClean="0">
                  <a:solidFill>
                    <a:srgbClr val="000000"/>
                  </a:solidFill>
                  <a:latin typeface="+mn-ea"/>
                  <a:ea typeface="+mn-ea"/>
                </a:rPr>
                <a:t>단가 낮아짐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822398" y="1351611"/>
              <a:ext cx="1785950" cy="1096291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ko-KR" altLang="en-US" sz="1200" b="1" kern="0" dirty="0" err="1" smtClean="0">
                  <a:solidFill>
                    <a:srgbClr val="000000"/>
                  </a:solidFill>
                  <a:latin typeface="+mn-ea"/>
                </a:rPr>
                <a:t>임베디드</a:t>
              </a:r>
              <a:r>
                <a:rPr kumimoji="0" lang="ko-KR" altLang="en-US" sz="1200" b="1" kern="0" dirty="0" smtClean="0">
                  <a:solidFill>
                    <a:srgbClr val="000000"/>
                  </a:solidFill>
                  <a:latin typeface="+mn-ea"/>
                </a:rPr>
                <a:t> 장치</a:t>
              </a:r>
              <a:endParaRPr kumimoji="0" lang="en-US" altLang="ko-KR" sz="1200" b="1" kern="0" dirty="0" smtClean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 marL="355600" lvl="1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</a:pPr>
              <a:r>
                <a:rPr kumimoji="0" lang="ko-KR" altLang="en-US" sz="1200" kern="0" dirty="0" smtClean="0">
                  <a:solidFill>
                    <a:srgbClr val="000000"/>
                  </a:solidFill>
                  <a:latin typeface="+mn-ea"/>
                  <a:ea typeface="+mn-ea"/>
                </a:rPr>
                <a:t>소형 경량화</a:t>
              </a:r>
              <a:endParaRPr kumimoji="0" lang="en-US" altLang="ko-KR" sz="1200" kern="0" dirty="0" smtClean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 marL="355600" lvl="1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</a:pPr>
              <a:r>
                <a:rPr kumimoji="0" lang="en-US" altLang="ko-KR" sz="1200" kern="0" dirty="0" smtClean="0">
                  <a:solidFill>
                    <a:srgbClr val="000000"/>
                  </a:solidFill>
                  <a:latin typeface="+mn-ea"/>
                </a:rPr>
                <a:t>Smart</a:t>
              </a:r>
            </a:p>
            <a:p>
              <a:pPr marL="355600" lvl="1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</a:pPr>
              <a:r>
                <a:rPr kumimoji="0" lang="en-US" altLang="ko-KR" sz="1200" kern="0" dirty="0" smtClean="0">
                  <a:solidFill>
                    <a:srgbClr val="000000"/>
                  </a:solidFill>
                  <a:latin typeface="+mn-ea"/>
                  <a:ea typeface="+mn-ea"/>
                </a:rPr>
                <a:t>Autonomous</a:t>
              </a:r>
              <a:endParaRPr kumimoji="0" lang="ko-KR" altLang="en-US" sz="1200" kern="0" dirty="0" smtClean="0">
                <a:solidFill>
                  <a:srgbClr val="000000"/>
                </a:solidFill>
                <a:latin typeface="+mn-ea"/>
                <a:ea typeface="+mn-ea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679786" y="1351611"/>
              <a:ext cx="1785950" cy="569091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ko-KR" altLang="en-US" sz="1200" b="1" kern="0" dirty="0" smtClean="0">
                  <a:solidFill>
                    <a:srgbClr val="000000"/>
                  </a:solidFill>
                  <a:latin typeface="+mn-ea"/>
                  <a:ea typeface="+mn-ea"/>
                </a:rPr>
                <a:t>네트워크의 발전</a:t>
              </a:r>
              <a:endParaRPr kumimoji="0" lang="en-US" altLang="ko-KR" sz="1200" b="1" kern="0" dirty="0" smtClean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 marL="355600" lvl="1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</a:pPr>
              <a:r>
                <a:rPr kumimoji="0" lang="en-US" altLang="ko-KR" sz="1200" kern="0" dirty="0" smtClean="0">
                  <a:solidFill>
                    <a:srgbClr val="000000"/>
                  </a:solidFill>
                  <a:latin typeface="+mn-ea"/>
                </a:rPr>
                <a:t>Ubiquitous</a:t>
              </a:r>
              <a:endParaRPr kumimoji="0" lang="ko-KR" altLang="en-US" sz="1200" kern="0" dirty="0" smtClean="0">
                <a:solidFill>
                  <a:srgbClr val="000000"/>
                </a:solidFill>
                <a:latin typeface="+mn-ea"/>
                <a:ea typeface="+mn-ea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5537174" y="1351612"/>
              <a:ext cx="1785950" cy="156132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ko-KR" altLang="en-US" sz="1200" b="1" kern="0" dirty="0" err="1" smtClean="0">
                  <a:solidFill>
                    <a:srgbClr val="000000"/>
                  </a:solidFill>
                  <a:latin typeface="+mn-ea"/>
                </a:rPr>
                <a:t>빅데이터</a:t>
              </a:r>
              <a:endParaRPr kumimoji="0" lang="en-US" altLang="ko-KR" sz="1200" b="1" kern="0" dirty="0" smtClean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 marL="355600" lvl="1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</a:pPr>
              <a:r>
                <a:rPr kumimoji="0" lang="ko-KR" altLang="en-US" sz="1200" kern="0" dirty="0" smtClean="0">
                  <a:solidFill>
                    <a:srgbClr val="000000"/>
                  </a:solidFill>
                  <a:latin typeface="+mn-ea"/>
                  <a:ea typeface="+mn-ea"/>
                </a:rPr>
                <a:t>폭증하는 데이터 처리</a:t>
              </a:r>
              <a:endParaRPr kumimoji="0" lang="en-US" altLang="ko-KR" sz="1200" kern="0" dirty="0" smtClean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ko-KR" altLang="en-US" sz="1200" b="1" kern="0" dirty="0" smtClean="0">
                  <a:solidFill>
                    <a:srgbClr val="000000"/>
                  </a:solidFill>
                  <a:latin typeface="+mn-ea"/>
                </a:rPr>
                <a:t>데이터 분석 기술</a:t>
              </a:r>
              <a:endParaRPr kumimoji="0" lang="en-US" altLang="ko-KR" sz="1200" b="1" kern="0" dirty="0" smtClean="0">
                <a:solidFill>
                  <a:srgbClr val="000000"/>
                </a:solidFill>
                <a:latin typeface="+mn-ea"/>
              </a:endParaRPr>
            </a:p>
            <a:p>
              <a:pPr marL="355600" lvl="1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</a:pPr>
              <a:r>
                <a:rPr kumimoji="0" lang="ko-KR" altLang="en-US" sz="1200" kern="0" dirty="0" smtClean="0">
                  <a:solidFill>
                    <a:srgbClr val="000000"/>
                  </a:solidFill>
                  <a:latin typeface="+mn-ea"/>
                </a:rPr>
                <a:t>유용한 정보 </a:t>
              </a:r>
              <a:r>
                <a:rPr lang="ko-KR" altLang="en-US" sz="1200" kern="0" dirty="0">
                  <a:solidFill>
                    <a:srgbClr val="000000"/>
                  </a:solidFill>
                  <a:latin typeface="+mn-ea"/>
                </a:rPr>
                <a:t>추</a:t>
              </a:r>
              <a:r>
                <a:rPr kumimoji="0" lang="ko-KR" altLang="en-US" sz="1200" kern="0" dirty="0" smtClean="0">
                  <a:solidFill>
                    <a:srgbClr val="000000"/>
                  </a:solidFill>
                  <a:latin typeface="+mn-ea"/>
                </a:rPr>
                <a:t>출</a:t>
              </a:r>
              <a:endParaRPr kumimoji="0" lang="ko-KR" altLang="en-US" sz="1200" kern="0" dirty="0" smtClean="0">
                <a:solidFill>
                  <a:srgbClr val="000000"/>
                </a:solidFill>
                <a:latin typeface="+mn-ea"/>
                <a:ea typeface="+mn-ea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7394562" y="1351611"/>
              <a:ext cx="1785950" cy="81107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ko-KR" altLang="en-US" sz="1200" b="1" kern="0" dirty="0" err="1" smtClean="0">
                  <a:solidFill>
                    <a:srgbClr val="000000"/>
                  </a:solidFill>
                  <a:latin typeface="+mn-ea"/>
                  <a:ea typeface="+mn-ea"/>
                </a:rPr>
                <a:t>클라우드</a:t>
              </a:r>
              <a:r>
                <a:rPr kumimoji="0" lang="ko-KR" altLang="en-US" sz="1200" b="1" kern="0" dirty="0" smtClean="0">
                  <a:solidFill>
                    <a:srgbClr val="000000"/>
                  </a:solidFill>
                  <a:latin typeface="+mn-ea"/>
                  <a:ea typeface="+mn-ea"/>
                </a:rPr>
                <a:t> 컴퓨팅</a:t>
              </a:r>
              <a:endParaRPr kumimoji="0" lang="en-US" altLang="ko-KR" sz="1200" b="1" kern="0" dirty="0" smtClean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 marL="355600" lvl="1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</a:pPr>
              <a:r>
                <a:rPr kumimoji="0" lang="ko-KR" altLang="en-US" sz="1200" kern="0" dirty="0" smtClean="0">
                  <a:solidFill>
                    <a:srgbClr val="000000"/>
                  </a:solidFill>
                  <a:latin typeface="+mn-ea"/>
                  <a:ea typeface="+mn-ea"/>
                </a:rPr>
                <a:t>효율적인 응용 시스템 구축</a:t>
              </a:r>
            </a:p>
          </p:txBody>
        </p:sp>
        <p:cxnSp>
          <p:nvCxnSpPr>
            <p:cNvPr id="145" name="꺾인 연결선 144"/>
            <p:cNvCxnSpPr>
              <a:stCxn id="140" idx="2"/>
              <a:endCxn id="6" idx="0"/>
            </p:cNvCxnSpPr>
            <p:nvPr/>
          </p:nvCxnSpPr>
          <p:spPr bwMode="auto">
            <a:xfrm rot="16200000" flipH="1">
              <a:off x="624892" y="2963532"/>
              <a:ext cx="1407253" cy="941067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prstDash val="sysDash"/>
              <a:round/>
              <a:tailEnd type="triangle" w="med" len="med"/>
            </a:ln>
          </p:spPr>
        </p:cxnSp>
        <p:cxnSp>
          <p:nvCxnSpPr>
            <p:cNvPr id="146" name="꺾인 연결선 145"/>
            <p:cNvCxnSpPr>
              <a:stCxn id="141" idx="2"/>
              <a:endCxn id="128" idx="0"/>
            </p:cNvCxnSpPr>
            <p:nvPr/>
          </p:nvCxnSpPr>
          <p:spPr bwMode="auto">
            <a:xfrm rot="16200000" flipH="1">
              <a:off x="2019542" y="3143734"/>
              <a:ext cx="1689790" cy="298125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prstDash val="sysDash"/>
              <a:round/>
              <a:tailEnd type="triangle" w="med" len="med"/>
            </a:ln>
          </p:spPr>
        </p:cxnSp>
        <p:cxnSp>
          <p:nvCxnSpPr>
            <p:cNvPr id="147" name="꺾인 연결선 146"/>
            <p:cNvCxnSpPr>
              <a:stCxn id="142" idx="2"/>
              <a:endCxn id="129" idx="0"/>
            </p:cNvCxnSpPr>
            <p:nvPr/>
          </p:nvCxnSpPr>
          <p:spPr bwMode="auto">
            <a:xfrm rot="5400000">
              <a:off x="3291859" y="2856789"/>
              <a:ext cx="2216990" cy="344816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prstDash val="sysDash"/>
              <a:round/>
              <a:tailEnd type="triangle" w="med" len="med"/>
            </a:ln>
          </p:spPr>
        </p:cxnSp>
        <p:cxnSp>
          <p:nvCxnSpPr>
            <p:cNvPr id="148" name="꺾인 연결선 147"/>
            <p:cNvCxnSpPr>
              <a:stCxn id="143" idx="2"/>
              <a:endCxn id="130" idx="0"/>
            </p:cNvCxnSpPr>
            <p:nvPr/>
          </p:nvCxnSpPr>
          <p:spPr bwMode="auto">
            <a:xfrm rot="5400000">
              <a:off x="5323892" y="3031434"/>
              <a:ext cx="1224759" cy="987758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prstDash val="sysDash"/>
              <a:round/>
              <a:tailEnd type="triangle" w="med" len="med"/>
            </a:ln>
          </p:spPr>
        </p:cxnSp>
        <p:cxnSp>
          <p:nvCxnSpPr>
            <p:cNvPr id="149" name="꺾인 연결선 148"/>
            <p:cNvCxnSpPr>
              <a:stCxn id="144" idx="2"/>
              <a:endCxn id="131" idx="0"/>
            </p:cNvCxnSpPr>
            <p:nvPr/>
          </p:nvCxnSpPr>
          <p:spPr bwMode="auto">
            <a:xfrm rot="5400000">
              <a:off x="6484685" y="2334840"/>
              <a:ext cx="1975005" cy="1630700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prstDash val="sysDash"/>
              <a:round/>
              <a:tailEnd type="triangle" w="med" len="med"/>
            </a:ln>
          </p:spPr>
        </p:cxnSp>
        <p:sp>
          <p:nvSpPr>
            <p:cNvPr id="150" name="모서리가 둥근 직사각형 149"/>
            <p:cNvSpPr/>
            <p:nvPr/>
          </p:nvSpPr>
          <p:spPr bwMode="auto">
            <a:xfrm>
              <a:off x="1036580" y="3780503"/>
              <a:ext cx="3357586" cy="2571768"/>
            </a:xfrm>
            <a:prstGeom prst="roundRect">
              <a:avLst/>
            </a:prstGeom>
            <a:solidFill>
              <a:srgbClr val="FFFF00">
                <a:alpha val="2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200" b="1" kern="0" smtClean="0">
                  <a:solidFill>
                    <a:schemeClr val="tx1"/>
                  </a:solidFill>
                  <a:latin typeface="+mn-ea"/>
                </a:rPr>
                <a:t>최근 많은 발전을 이뤄낸 모바일 분야</a:t>
              </a:r>
            </a:p>
          </p:txBody>
        </p:sp>
        <p:sp>
          <p:nvSpPr>
            <p:cNvPr id="151" name="모서리가 둥근 직사각형 150"/>
            <p:cNvSpPr/>
            <p:nvPr/>
          </p:nvSpPr>
          <p:spPr bwMode="auto">
            <a:xfrm>
              <a:off x="4679918" y="3780503"/>
              <a:ext cx="3214710" cy="2571768"/>
            </a:xfrm>
            <a:prstGeom prst="roundRect">
              <a:avLst/>
            </a:prstGeom>
            <a:solidFill>
              <a:schemeClr val="accent1">
                <a:alpha val="26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200" b="1" kern="0" smtClean="0">
                  <a:solidFill>
                    <a:schemeClr val="tx1"/>
                  </a:solidFill>
                  <a:latin typeface="+mn-ea"/>
                </a:rPr>
                <a:t>전통적인 </a:t>
              </a:r>
              <a:r>
                <a:rPr lang="en-US" altLang="ko-KR" sz="1200" b="1" kern="0" smtClean="0">
                  <a:solidFill>
                    <a:schemeClr val="tx1"/>
                  </a:solidFill>
                  <a:latin typeface="+mn-ea"/>
                </a:rPr>
                <a:t>IT</a:t>
              </a:r>
              <a:r>
                <a:rPr lang="ko-KR" altLang="en-US" sz="1200" b="1" kern="0" smtClean="0">
                  <a:solidFill>
                    <a:schemeClr val="tx1"/>
                  </a:solidFill>
                  <a:latin typeface="+mn-ea"/>
                </a:rPr>
                <a:t>에 가까운 서버 영역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145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사물인터넷 생태계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28</a:t>
            </a:fld>
            <a:endParaRPr lang="ko-KR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73" y="1677599"/>
            <a:ext cx="8388499" cy="426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22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사물인터넷의 요소기술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29</a:t>
            </a:fld>
            <a:endParaRPr lang="ko-KR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91" y="1556792"/>
            <a:ext cx="8383936" cy="481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61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1. </a:t>
            </a:r>
            <a:r>
              <a:rPr lang="ko-KR" altLang="en-US" dirty="0" smtClean="0"/>
              <a:t>사물인터넷 개요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870596-DAFA-46D2-82A7-2B6B5F8E0EA4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079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데이터 처리 프로세스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30</a:t>
            </a:fld>
            <a:endParaRPr lang="ko-KR" altLang="en-US" dirty="0"/>
          </a:p>
        </p:txBody>
      </p:sp>
      <p:grpSp>
        <p:nvGrpSpPr>
          <p:cNvPr id="5" name="그룹 4"/>
          <p:cNvGrpSpPr/>
          <p:nvPr/>
        </p:nvGrpSpPr>
        <p:grpSpPr>
          <a:xfrm>
            <a:off x="216024" y="1412776"/>
            <a:ext cx="8820472" cy="5328592"/>
            <a:chOff x="-36512" y="1268760"/>
            <a:chExt cx="9480546" cy="5643601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129733" y="4461940"/>
              <a:ext cx="642942" cy="6648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grpSp>
          <p:nvGrpSpPr>
            <p:cNvPr id="7" name="그룹 33"/>
            <p:cNvGrpSpPr/>
            <p:nvPr/>
          </p:nvGrpSpPr>
          <p:grpSpPr>
            <a:xfrm>
              <a:off x="2272874" y="5104882"/>
              <a:ext cx="642942" cy="714380"/>
              <a:chOff x="5776913" y="3940175"/>
              <a:chExt cx="1450975" cy="1873250"/>
            </a:xfrm>
          </p:grpSpPr>
          <p:sp>
            <p:nvSpPr>
              <p:cNvPr id="8" name="AutoShape 8"/>
              <p:cNvSpPr>
                <a:spLocks noChangeAspect="1" noChangeArrowheads="1" noTextEdit="1"/>
              </p:cNvSpPr>
              <p:nvPr/>
            </p:nvSpPr>
            <p:spPr bwMode="auto">
              <a:xfrm>
                <a:off x="5776913" y="3940175"/>
                <a:ext cx="1450975" cy="187325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grpSp>
            <p:nvGrpSpPr>
              <p:cNvPr id="9" name="Group 210"/>
              <p:cNvGrpSpPr/>
              <p:nvPr/>
            </p:nvGrpSpPr>
            <p:grpSpPr>
              <a:xfrm>
                <a:off x="5783263" y="3946525"/>
                <a:ext cx="1196975" cy="1860550"/>
                <a:chOff x="3643" y="2486"/>
                <a:chExt cx="754" cy="1172"/>
              </a:xfrm>
            </p:grpSpPr>
            <p:sp>
              <p:nvSpPr>
                <p:cNvPr id="238" name="Freeform 10"/>
                <p:cNvSpPr/>
                <p:nvPr/>
              </p:nvSpPr>
              <p:spPr bwMode="auto">
                <a:xfrm>
                  <a:off x="3643" y="2486"/>
                  <a:ext cx="754" cy="1172"/>
                </a:xfrm>
                <a:custGeom>
                  <a:avLst/>
                  <a:gdLst/>
                  <a:ahLst/>
                  <a:cxnLst>
                    <a:cxn ang="0">
                      <a:pos x="390" y="0"/>
                    </a:cxn>
                    <a:cxn ang="0">
                      <a:pos x="0" y="228"/>
                    </a:cxn>
                    <a:cxn ang="0">
                      <a:pos x="0" y="964"/>
                    </a:cxn>
                    <a:cxn ang="0">
                      <a:pos x="358" y="1172"/>
                    </a:cxn>
                    <a:cxn ang="0">
                      <a:pos x="364" y="1172"/>
                    </a:cxn>
                    <a:cxn ang="0">
                      <a:pos x="364" y="1172"/>
                    </a:cxn>
                    <a:cxn ang="0">
                      <a:pos x="368" y="1172"/>
                    </a:cxn>
                    <a:cxn ang="0">
                      <a:pos x="376" y="1168"/>
                    </a:cxn>
                    <a:cxn ang="0">
                      <a:pos x="430" y="1136"/>
                    </a:cxn>
                    <a:cxn ang="0">
                      <a:pos x="754" y="948"/>
                    </a:cxn>
                    <a:cxn ang="0">
                      <a:pos x="754" y="212"/>
                    </a:cxn>
                    <a:cxn ang="0">
                      <a:pos x="390" y="0"/>
                    </a:cxn>
                  </a:cxnLst>
                  <a:rect l="0" t="0" r="r" b="b"/>
                  <a:pathLst>
                    <a:path w="754" h="1172">
                      <a:moveTo>
                        <a:pt x="390" y="0"/>
                      </a:moveTo>
                      <a:lnTo>
                        <a:pt x="0" y="228"/>
                      </a:lnTo>
                      <a:lnTo>
                        <a:pt x="0" y="964"/>
                      </a:lnTo>
                      <a:lnTo>
                        <a:pt x="358" y="1172"/>
                      </a:lnTo>
                      <a:lnTo>
                        <a:pt x="364" y="1172"/>
                      </a:lnTo>
                      <a:lnTo>
                        <a:pt x="364" y="1172"/>
                      </a:lnTo>
                      <a:lnTo>
                        <a:pt x="368" y="1172"/>
                      </a:lnTo>
                      <a:lnTo>
                        <a:pt x="376" y="1168"/>
                      </a:lnTo>
                      <a:lnTo>
                        <a:pt x="430" y="1136"/>
                      </a:lnTo>
                      <a:lnTo>
                        <a:pt x="754" y="948"/>
                      </a:lnTo>
                      <a:lnTo>
                        <a:pt x="754" y="212"/>
                      </a:lnTo>
                      <a:lnTo>
                        <a:pt x="39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39" name="Freeform 11"/>
                <p:cNvSpPr/>
                <p:nvPr/>
              </p:nvSpPr>
              <p:spPr bwMode="auto">
                <a:xfrm>
                  <a:off x="3661" y="3224"/>
                  <a:ext cx="716" cy="416"/>
                </a:xfrm>
                <a:custGeom>
                  <a:avLst/>
                  <a:gdLst/>
                  <a:ahLst/>
                  <a:cxnLst>
                    <a:cxn ang="0">
                      <a:pos x="0" y="216"/>
                    </a:cxn>
                    <a:cxn ang="0">
                      <a:pos x="372" y="0"/>
                    </a:cxn>
                    <a:cxn ang="0">
                      <a:pos x="716" y="200"/>
                    </a:cxn>
                    <a:cxn ang="0">
                      <a:pos x="346" y="416"/>
                    </a:cxn>
                    <a:cxn ang="0">
                      <a:pos x="0" y="216"/>
                    </a:cxn>
                  </a:cxnLst>
                  <a:rect l="0" t="0" r="r" b="b"/>
                  <a:pathLst>
                    <a:path w="716" h="416">
                      <a:moveTo>
                        <a:pt x="0" y="216"/>
                      </a:moveTo>
                      <a:lnTo>
                        <a:pt x="372" y="0"/>
                      </a:lnTo>
                      <a:lnTo>
                        <a:pt x="716" y="200"/>
                      </a:lnTo>
                      <a:lnTo>
                        <a:pt x="346" y="416"/>
                      </a:lnTo>
                      <a:lnTo>
                        <a:pt x="0" y="2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40" name="Freeform 12"/>
                <p:cNvSpPr/>
                <p:nvPr/>
              </p:nvSpPr>
              <p:spPr bwMode="auto">
                <a:xfrm>
                  <a:off x="3661" y="2508"/>
                  <a:ext cx="372" cy="932"/>
                </a:xfrm>
                <a:custGeom>
                  <a:avLst/>
                  <a:gdLst/>
                  <a:ahLst/>
                  <a:cxnLst>
                    <a:cxn ang="0">
                      <a:pos x="0" y="216"/>
                    </a:cxn>
                    <a:cxn ang="0">
                      <a:pos x="372" y="0"/>
                    </a:cxn>
                    <a:cxn ang="0">
                      <a:pos x="372" y="716"/>
                    </a:cxn>
                    <a:cxn ang="0">
                      <a:pos x="0" y="932"/>
                    </a:cxn>
                    <a:cxn ang="0">
                      <a:pos x="0" y="216"/>
                    </a:cxn>
                  </a:cxnLst>
                  <a:rect l="0" t="0" r="r" b="b"/>
                  <a:pathLst>
                    <a:path w="372" h="932">
                      <a:moveTo>
                        <a:pt x="0" y="216"/>
                      </a:moveTo>
                      <a:lnTo>
                        <a:pt x="372" y="0"/>
                      </a:lnTo>
                      <a:lnTo>
                        <a:pt x="372" y="716"/>
                      </a:lnTo>
                      <a:lnTo>
                        <a:pt x="0" y="932"/>
                      </a:lnTo>
                      <a:lnTo>
                        <a:pt x="0" y="2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41" name="Freeform 13"/>
                <p:cNvSpPr/>
                <p:nvPr/>
              </p:nvSpPr>
              <p:spPr bwMode="auto">
                <a:xfrm>
                  <a:off x="4023" y="3312"/>
                  <a:ext cx="340" cy="242"/>
                </a:xfrm>
                <a:custGeom>
                  <a:avLst/>
                  <a:gdLst/>
                  <a:ahLst/>
                  <a:cxnLst>
                    <a:cxn ang="0">
                      <a:pos x="0" y="198"/>
                    </a:cxn>
                    <a:cxn ang="0">
                      <a:pos x="340" y="0"/>
                    </a:cxn>
                    <a:cxn ang="0">
                      <a:pos x="340" y="46"/>
                    </a:cxn>
                    <a:cxn ang="0">
                      <a:pos x="0" y="242"/>
                    </a:cxn>
                    <a:cxn ang="0">
                      <a:pos x="0" y="198"/>
                    </a:cxn>
                  </a:cxnLst>
                  <a:rect l="0" t="0" r="r" b="b"/>
                  <a:pathLst>
                    <a:path w="340" h="241">
                      <a:moveTo>
                        <a:pt x="0" y="198"/>
                      </a:moveTo>
                      <a:lnTo>
                        <a:pt x="340" y="0"/>
                      </a:lnTo>
                      <a:lnTo>
                        <a:pt x="340" y="46"/>
                      </a:lnTo>
                      <a:lnTo>
                        <a:pt x="0" y="242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42" name="Freeform 14"/>
                <p:cNvSpPr/>
                <p:nvPr/>
              </p:nvSpPr>
              <p:spPr bwMode="auto">
                <a:xfrm>
                  <a:off x="3727" y="3140"/>
                  <a:ext cx="636" cy="370"/>
                </a:xfrm>
                <a:custGeom>
                  <a:avLst/>
                  <a:gdLst/>
                  <a:ahLst/>
                  <a:cxnLst>
                    <a:cxn ang="0">
                      <a:pos x="0" y="198"/>
                    </a:cxn>
                    <a:cxn ang="0">
                      <a:pos x="338" y="0"/>
                    </a:cxn>
                    <a:cxn ang="0">
                      <a:pos x="636" y="172"/>
                    </a:cxn>
                    <a:cxn ang="0">
                      <a:pos x="296" y="370"/>
                    </a:cxn>
                    <a:cxn ang="0">
                      <a:pos x="0" y="198"/>
                    </a:cxn>
                  </a:cxnLst>
                  <a:rect l="0" t="0" r="r" b="b"/>
                  <a:pathLst>
                    <a:path w="636" h="370">
                      <a:moveTo>
                        <a:pt x="0" y="198"/>
                      </a:moveTo>
                      <a:lnTo>
                        <a:pt x="338" y="0"/>
                      </a:lnTo>
                      <a:lnTo>
                        <a:pt x="636" y="172"/>
                      </a:lnTo>
                      <a:lnTo>
                        <a:pt x="296" y="370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43" name="Freeform 15"/>
                <p:cNvSpPr/>
                <p:nvPr/>
              </p:nvSpPr>
              <p:spPr bwMode="auto">
                <a:xfrm>
                  <a:off x="3727" y="3338"/>
                  <a:ext cx="296" cy="216"/>
                </a:xfrm>
                <a:custGeom>
                  <a:avLst/>
                  <a:gdLst/>
                  <a:ahLst/>
                  <a:cxnLst>
                    <a:cxn ang="0">
                      <a:pos x="296" y="172"/>
                    </a:cxn>
                    <a:cxn ang="0">
                      <a:pos x="296" y="216"/>
                    </a:cxn>
                    <a:cxn ang="0">
                      <a:pos x="0" y="44"/>
                    </a:cxn>
                    <a:cxn ang="0">
                      <a:pos x="0" y="0"/>
                    </a:cxn>
                    <a:cxn ang="0">
                      <a:pos x="296" y="172"/>
                    </a:cxn>
                  </a:cxnLst>
                  <a:rect l="0" t="0" r="r" b="b"/>
                  <a:pathLst>
                    <a:path w="296" h="216">
                      <a:moveTo>
                        <a:pt x="296" y="172"/>
                      </a:moveTo>
                      <a:lnTo>
                        <a:pt x="296" y="216"/>
                      </a:lnTo>
                      <a:lnTo>
                        <a:pt x="0" y="44"/>
                      </a:lnTo>
                      <a:lnTo>
                        <a:pt x="0" y="0"/>
                      </a:lnTo>
                      <a:lnTo>
                        <a:pt x="296" y="172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44" name="Freeform 16"/>
                <p:cNvSpPr/>
                <p:nvPr/>
              </p:nvSpPr>
              <p:spPr bwMode="auto">
                <a:xfrm>
                  <a:off x="3747" y="3358"/>
                  <a:ext cx="100" cy="72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0" y="0"/>
                    </a:cxn>
                    <a:cxn ang="0">
                      <a:pos x="100" y="58"/>
                    </a:cxn>
                    <a:cxn ang="0">
                      <a:pos x="100" y="72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100" h="72">
                      <a:moveTo>
                        <a:pt x="0" y="16"/>
                      </a:moveTo>
                      <a:lnTo>
                        <a:pt x="0" y="0"/>
                      </a:lnTo>
                      <a:lnTo>
                        <a:pt x="100" y="58"/>
                      </a:lnTo>
                      <a:lnTo>
                        <a:pt x="100" y="72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45" name="Freeform 17"/>
                <p:cNvSpPr/>
                <p:nvPr/>
              </p:nvSpPr>
              <p:spPr bwMode="auto">
                <a:xfrm>
                  <a:off x="3747" y="3358"/>
                  <a:ext cx="2" cy="16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2" y="14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2" h="16">
                      <a:moveTo>
                        <a:pt x="0" y="16"/>
                      </a:moveTo>
                      <a:lnTo>
                        <a:pt x="2" y="14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46" name="Freeform 18"/>
                <p:cNvSpPr/>
                <p:nvPr/>
              </p:nvSpPr>
              <p:spPr bwMode="auto">
                <a:xfrm>
                  <a:off x="3747" y="3372"/>
                  <a:ext cx="100" cy="58"/>
                </a:xfrm>
                <a:custGeom>
                  <a:avLst/>
                  <a:gdLst/>
                  <a:ahLst/>
                  <a:cxnLst>
                    <a:cxn ang="0">
                      <a:pos x="100" y="58"/>
                    </a:cxn>
                    <a:cxn ang="0">
                      <a:pos x="100" y="56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100" y="58"/>
                    </a:cxn>
                  </a:cxnLst>
                  <a:rect l="0" t="0" r="r" b="b"/>
                  <a:pathLst>
                    <a:path w="100" h="57">
                      <a:moveTo>
                        <a:pt x="100" y="58"/>
                      </a:moveTo>
                      <a:lnTo>
                        <a:pt x="100" y="56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100" y="5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47" name="Freeform 19"/>
                <p:cNvSpPr/>
                <p:nvPr/>
              </p:nvSpPr>
              <p:spPr bwMode="auto">
                <a:xfrm>
                  <a:off x="4009" y="3510"/>
                  <a:ext cx="8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8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48" name="Rectangle 20"/>
                <p:cNvSpPr>
                  <a:spLocks noChangeArrowheads="1"/>
                </p:cNvSpPr>
                <p:nvPr/>
              </p:nvSpPr>
              <p:spPr bwMode="auto">
                <a:xfrm>
                  <a:off x="4009" y="3510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49" name="Freeform 21"/>
                <p:cNvSpPr/>
                <p:nvPr/>
              </p:nvSpPr>
              <p:spPr bwMode="auto">
                <a:xfrm>
                  <a:off x="4009" y="3540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50" name="Freeform 22"/>
                <p:cNvSpPr/>
                <p:nvPr/>
              </p:nvSpPr>
              <p:spPr bwMode="auto">
                <a:xfrm>
                  <a:off x="3999" y="3502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6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6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51" name="Freeform 23"/>
                <p:cNvSpPr/>
                <p:nvPr/>
              </p:nvSpPr>
              <p:spPr bwMode="auto">
                <a:xfrm>
                  <a:off x="3999" y="350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52" name="Freeform 24"/>
                <p:cNvSpPr/>
                <p:nvPr/>
              </p:nvSpPr>
              <p:spPr bwMode="auto">
                <a:xfrm>
                  <a:off x="3999" y="3534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53" name="Freeform 25"/>
                <p:cNvSpPr/>
                <p:nvPr/>
              </p:nvSpPr>
              <p:spPr bwMode="auto">
                <a:xfrm>
                  <a:off x="3987" y="3496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54" name="Freeform 26"/>
                <p:cNvSpPr/>
                <p:nvPr/>
              </p:nvSpPr>
              <p:spPr bwMode="auto">
                <a:xfrm>
                  <a:off x="3987" y="349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55" name="Freeform 27"/>
                <p:cNvSpPr/>
                <p:nvPr/>
              </p:nvSpPr>
              <p:spPr bwMode="auto">
                <a:xfrm>
                  <a:off x="3987" y="3528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56" name="Freeform 28"/>
                <p:cNvSpPr/>
                <p:nvPr/>
              </p:nvSpPr>
              <p:spPr bwMode="auto">
                <a:xfrm>
                  <a:off x="3977" y="3490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57" name="Freeform 29"/>
                <p:cNvSpPr/>
                <p:nvPr/>
              </p:nvSpPr>
              <p:spPr bwMode="auto">
                <a:xfrm>
                  <a:off x="3977" y="349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58" name="Freeform 30"/>
                <p:cNvSpPr/>
                <p:nvPr/>
              </p:nvSpPr>
              <p:spPr bwMode="auto">
                <a:xfrm>
                  <a:off x="3977" y="3520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59" name="Freeform 31"/>
                <p:cNvSpPr/>
                <p:nvPr/>
              </p:nvSpPr>
              <p:spPr bwMode="auto">
                <a:xfrm>
                  <a:off x="3967" y="3484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60" name="Freeform 32"/>
                <p:cNvSpPr/>
                <p:nvPr/>
              </p:nvSpPr>
              <p:spPr bwMode="auto">
                <a:xfrm>
                  <a:off x="3967" y="348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0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61" name="Freeform 33"/>
                <p:cNvSpPr/>
                <p:nvPr/>
              </p:nvSpPr>
              <p:spPr bwMode="auto">
                <a:xfrm>
                  <a:off x="3967" y="3514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62" name="Freeform 34"/>
                <p:cNvSpPr/>
                <p:nvPr/>
              </p:nvSpPr>
              <p:spPr bwMode="auto">
                <a:xfrm>
                  <a:off x="3955" y="3478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63" name="Freeform 35"/>
                <p:cNvSpPr/>
                <p:nvPr/>
              </p:nvSpPr>
              <p:spPr bwMode="auto">
                <a:xfrm>
                  <a:off x="3955" y="347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64" name="Freeform 36"/>
                <p:cNvSpPr/>
                <p:nvPr/>
              </p:nvSpPr>
              <p:spPr bwMode="auto">
                <a:xfrm>
                  <a:off x="3955" y="3508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65" name="Freeform 37"/>
                <p:cNvSpPr/>
                <p:nvPr/>
              </p:nvSpPr>
              <p:spPr bwMode="auto">
                <a:xfrm>
                  <a:off x="3945" y="3472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66" name="Freeform 38"/>
                <p:cNvSpPr/>
                <p:nvPr/>
              </p:nvSpPr>
              <p:spPr bwMode="auto">
                <a:xfrm>
                  <a:off x="3945" y="347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67" name="Freeform 39"/>
                <p:cNvSpPr/>
                <p:nvPr/>
              </p:nvSpPr>
              <p:spPr bwMode="auto">
                <a:xfrm>
                  <a:off x="3945" y="3502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68" name="Freeform 40"/>
                <p:cNvSpPr/>
                <p:nvPr/>
              </p:nvSpPr>
              <p:spPr bwMode="auto">
                <a:xfrm>
                  <a:off x="3933" y="3466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69" name="Freeform 41"/>
                <p:cNvSpPr/>
                <p:nvPr/>
              </p:nvSpPr>
              <p:spPr bwMode="auto">
                <a:xfrm>
                  <a:off x="3933" y="346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70" name="Freeform 42"/>
                <p:cNvSpPr/>
                <p:nvPr/>
              </p:nvSpPr>
              <p:spPr bwMode="auto">
                <a:xfrm>
                  <a:off x="3933" y="3496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71" name="Freeform 43"/>
                <p:cNvSpPr/>
                <p:nvPr/>
              </p:nvSpPr>
              <p:spPr bwMode="auto">
                <a:xfrm>
                  <a:off x="3923" y="3460"/>
                  <a:ext cx="6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72" name="Rectangle 44"/>
                <p:cNvSpPr>
                  <a:spLocks noChangeArrowheads="1"/>
                </p:cNvSpPr>
                <p:nvPr/>
              </p:nvSpPr>
              <p:spPr bwMode="auto">
                <a:xfrm>
                  <a:off x="3923" y="3460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73" name="Freeform 45"/>
                <p:cNvSpPr/>
                <p:nvPr/>
              </p:nvSpPr>
              <p:spPr bwMode="auto">
                <a:xfrm>
                  <a:off x="3923" y="3490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74" name="Freeform 46"/>
                <p:cNvSpPr/>
                <p:nvPr/>
              </p:nvSpPr>
              <p:spPr bwMode="auto">
                <a:xfrm>
                  <a:off x="3913" y="3454"/>
                  <a:ext cx="6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75" name="Rectangle 47"/>
                <p:cNvSpPr>
                  <a:spLocks noChangeArrowheads="1"/>
                </p:cNvSpPr>
                <p:nvPr/>
              </p:nvSpPr>
              <p:spPr bwMode="auto">
                <a:xfrm>
                  <a:off x="3913" y="3454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76" name="Freeform 48"/>
                <p:cNvSpPr/>
                <p:nvPr/>
              </p:nvSpPr>
              <p:spPr bwMode="auto">
                <a:xfrm>
                  <a:off x="3913" y="3484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77" name="Freeform 49"/>
                <p:cNvSpPr/>
                <p:nvPr/>
              </p:nvSpPr>
              <p:spPr bwMode="auto">
                <a:xfrm>
                  <a:off x="3901" y="3446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78" name="Freeform 50"/>
                <p:cNvSpPr/>
                <p:nvPr/>
              </p:nvSpPr>
              <p:spPr bwMode="auto">
                <a:xfrm>
                  <a:off x="3901" y="344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79" name="Freeform 51"/>
                <p:cNvSpPr/>
                <p:nvPr/>
              </p:nvSpPr>
              <p:spPr bwMode="auto">
                <a:xfrm>
                  <a:off x="3901" y="3478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80" name="Freeform 52"/>
                <p:cNvSpPr/>
                <p:nvPr/>
              </p:nvSpPr>
              <p:spPr bwMode="auto">
                <a:xfrm>
                  <a:off x="3891" y="3440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81" name="Freeform 53"/>
                <p:cNvSpPr/>
                <p:nvPr/>
              </p:nvSpPr>
              <p:spPr bwMode="auto">
                <a:xfrm>
                  <a:off x="3891" y="344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82" name="Freeform 54"/>
                <p:cNvSpPr/>
                <p:nvPr/>
              </p:nvSpPr>
              <p:spPr bwMode="auto">
                <a:xfrm>
                  <a:off x="3891" y="3472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83" name="Freeform 55"/>
                <p:cNvSpPr/>
                <p:nvPr/>
              </p:nvSpPr>
              <p:spPr bwMode="auto">
                <a:xfrm>
                  <a:off x="3729" y="3342"/>
                  <a:ext cx="16" cy="22"/>
                </a:xfrm>
                <a:custGeom>
                  <a:avLst/>
                  <a:gdLst/>
                  <a:ahLst/>
                  <a:cxnLst>
                    <a:cxn ang="0">
                      <a:pos x="16" y="10"/>
                    </a:cxn>
                    <a:cxn ang="0">
                      <a:pos x="16" y="22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16" y="10"/>
                    </a:cxn>
                  </a:cxnLst>
                  <a:rect l="0" t="0" r="r" b="b"/>
                  <a:pathLst>
                    <a:path w="16" h="22">
                      <a:moveTo>
                        <a:pt x="16" y="10"/>
                      </a:moveTo>
                      <a:lnTo>
                        <a:pt x="16" y="22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84" name="Freeform 56"/>
                <p:cNvSpPr/>
                <p:nvPr/>
              </p:nvSpPr>
              <p:spPr bwMode="auto">
                <a:xfrm>
                  <a:off x="3743" y="3354"/>
                  <a:ext cx="2" cy="1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0"/>
                    </a:cxn>
                    <a:cxn ang="0">
                      <a:pos x="2" y="8"/>
                    </a:cxn>
                    <a:cxn ang="0">
                      <a:pos x="0" y="1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" h="10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2" y="8"/>
                      </a:lnTo>
                      <a:lnTo>
                        <a:pt x="0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25A14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85" name="Freeform 57"/>
                <p:cNvSpPr/>
                <p:nvPr/>
              </p:nvSpPr>
              <p:spPr bwMode="auto">
                <a:xfrm>
                  <a:off x="3727" y="3344"/>
                  <a:ext cx="18" cy="10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18" y="10"/>
                    </a:cxn>
                    <a:cxn ang="0">
                      <a:pos x="16" y="1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8" h="10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18" y="10"/>
                      </a:lnTo>
                      <a:lnTo>
                        <a:pt x="16" y="1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86" name="Freeform 58"/>
                <p:cNvSpPr/>
                <p:nvPr/>
              </p:nvSpPr>
              <p:spPr bwMode="auto">
                <a:xfrm>
                  <a:off x="3727" y="3346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16" y="8"/>
                    </a:cxn>
                    <a:cxn ang="0">
                      <a:pos x="16" y="18"/>
                    </a:cxn>
                    <a:cxn ang="0">
                      <a:pos x="0" y="10"/>
                    </a:cxn>
                    <a:cxn ang="0">
                      <a:pos x="0" y="0"/>
                    </a:cxn>
                    <a:cxn ang="0">
                      <a:pos x="16" y="8"/>
                    </a:cxn>
                  </a:cxnLst>
                  <a:rect l="0" t="0" r="r" b="b"/>
                  <a:pathLst>
                    <a:path w="16" h="18">
                      <a:moveTo>
                        <a:pt x="16" y="8"/>
                      </a:moveTo>
                      <a:lnTo>
                        <a:pt x="16" y="18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87" name="Freeform 59"/>
                <p:cNvSpPr/>
                <p:nvPr/>
              </p:nvSpPr>
              <p:spPr bwMode="auto">
                <a:xfrm>
                  <a:off x="4023" y="3250"/>
                  <a:ext cx="340" cy="242"/>
                </a:xfrm>
                <a:custGeom>
                  <a:avLst/>
                  <a:gdLst/>
                  <a:ahLst/>
                  <a:cxnLst>
                    <a:cxn ang="0">
                      <a:pos x="0" y="196"/>
                    </a:cxn>
                    <a:cxn ang="0">
                      <a:pos x="340" y="0"/>
                    </a:cxn>
                    <a:cxn ang="0">
                      <a:pos x="340" y="44"/>
                    </a:cxn>
                    <a:cxn ang="0">
                      <a:pos x="0" y="242"/>
                    </a:cxn>
                    <a:cxn ang="0">
                      <a:pos x="0" y="196"/>
                    </a:cxn>
                  </a:cxnLst>
                  <a:rect l="0" t="0" r="r" b="b"/>
                  <a:pathLst>
                    <a:path w="340" h="241">
                      <a:moveTo>
                        <a:pt x="0" y="196"/>
                      </a:moveTo>
                      <a:lnTo>
                        <a:pt x="340" y="0"/>
                      </a:lnTo>
                      <a:lnTo>
                        <a:pt x="340" y="44"/>
                      </a:lnTo>
                      <a:lnTo>
                        <a:pt x="0" y="242"/>
                      </a:lnTo>
                      <a:lnTo>
                        <a:pt x="0" y="19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88" name="Freeform 60"/>
                <p:cNvSpPr/>
                <p:nvPr/>
              </p:nvSpPr>
              <p:spPr bwMode="auto">
                <a:xfrm>
                  <a:off x="3727" y="3078"/>
                  <a:ext cx="636" cy="368"/>
                </a:xfrm>
                <a:custGeom>
                  <a:avLst/>
                  <a:gdLst/>
                  <a:ahLst/>
                  <a:cxnLst>
                    <a:cxn ang="0">
                      <a:pos x="0" y="198"/>
                    </a:cxn>
                    <a:cxn ang="0">
                      <a:pos x="338" y="0"/>
                    </a:cxn>
                    <a:cxn ang="0">
                      <a:pos x="636" y="172"/>
                    </a:cxn>
                    <a:cxn ang="0">
                      <a:pos x="296" y="368"/>
                    </a:cxn>
                    <a:cxn ang="0">
                      <a:pos x="0" y="198"/>
                    </a:cxn>
                  </a:cxnLst>
                  <a:rect l="0" t="0" r="r" b="b"/>
                  <a:pathLst>
                    <a:path w="636" h="368">
                      <a:moveTo>
                        <a:pt x="0" y="198"/>
                      </a:moveTo>
                      <a:lnTo>
                        <a:pt x="338" y="0"/>
                      </a:lnTo>
                      <a:lnTo>
                        <a:pt x="636" y="172"/>
                      </a:lnTo>
                      <a:lnTo>
                        <a:pt x="296" y="368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89" name="Freeform 61"/>
                <p:cNvSpPr/>
                <p:nvPr/>
              </p:nvSpPr>
              <p:spPr bwMode="auto">
                <a:xfrm>
                  <a:off x="3727" y="3276"/>
                  <a:ext cx="296" cy="216"/>
                </a:xfrm>
                <a:custGeom>
                  <a:avLst/>
                  <a:gdLst/>
                  <a:ahLst/>
                  <a:cxnLst>
                    <a:cxn ang="0">
                      <a:pos x="296" y="170"/>
                    </a:cxn>
                    <a:cxn ang="0">
                      <a:pos x="296" y="216"/>
                    </a:cxn>
                    <a:cxn ang="0">
                      <a:pos x="0" y="44"/>
                    </a:cxn>
                    <a:cxn ang="0">
                      <a:pos x="0" y="0"/>
                    </a:cxn>
                    <a:cxn ang="0">
                      <a:pos x="296" y="170"/>
                    </a:cxn>
                  </a:cxnLst>
                  <a:rect l="0" t="0" r="r" b="b"/>
                  <a:pathLst>
                    <a:path w="296" h="216">
                      <a:moveTo>
                        <a:pt x="296" y="170"/>
                      </a:moveTo>
                      <a:lnTo>
                        <a:pt x="296" y="216"/>
                      </a:lnTo>
                      <a:lnTo>
                        <a:pt x="0" y="44"/>
                      </a:lnTo>
                      <a:lnTo>
                        <a:pt x="0" y="0"/>
                      </a:lnTo>
                      <a:lnTo>
                        <a:pt x="296" y="170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90" name="Freeform 62"/>
                <p:cNvSpPr/>
                <p:nvPr/>
              </p:nvSpPr>
              <p:spPr bwMode="auto">
                <a:xfrm>
                  <a:off x="3747" y="3296"/>
                  <a:ext cx="100" cy="72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0" y="0"/>
                    </a:cxn>
                    <a:cxn ang="0">
                      <a:pos x="100" y="56"/>
                    </a:cxn>
                    <a:cxn ang="0">
                      <a:pos x="100" y="72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100" h="72">
                      <a:moveTo>
                        <a:pt x="0" y="14"/>
                      </a:moveTo>
                      <a:lnTo>
                        <a:pt x="0" y="0"/>
                      </a:lnTo>
                      <a:lnTo>
                        <a:pt x="100" y="56"/>
                      </a:lnTo>
                      <a:lnTo>
                        <a:pt x="100" y="72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91" name="Rectangle 63"/>
                <p:cNvSpPr>
                  <a:spLocks noChangeArrowheads="1"/>
                </p:cNvSpPr>
                <p:nvPr/>
              </p:nvSpPr>
              <p:spPr bwMode="auto">
                <a:xfrm>
                  <a:off x="3747" y="3296"/>
                  <a:ext cx="2" cy="14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92" name="Freeform 64"/>
                <p:cNvSpPr/>
                <p:nvPr/>
              </p:nvSpPr>
              <p:spPr bwMode="auto">
                <a:xfrm>
                  <a:off x="3747" y="3310"/>
                  <a:ext cx="100" cy="58"/>
                </a:xfrm>
                <a:custGeom>
                  <a:avLst/>
                  <a:gdLst/>
                  <a:ahLst/>
                  <a:cxnLst>
                    <a:cxn ang="0">
                      <a:pos x="100" y="58"/>
                    </a:cxn>
                    <a:cxn ang="0">
                      <a:pos x="100" y="56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100" y="58"/>
                    </a:cxn>
                  </a:cxnLst>
                  <a:rect l="0" t="0" r="r" b="b"/>
                  <a:pathLst>
                    <a:path w="100" h="57">
                      <a:moveTo>
                        <a:pt x="100" y="58"/>
                      </a:moveTo>
                      <a:lnTo>
                        <a:pt x="100" y="56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00" y="5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93" name="Freeform 65"/>
                <p:cNvSpPr/>
                <p:nvPr/>
              </p:nvSpPr>
              <p:spPr bwMode="auto">
                <a:xfrm>
                  <a:off x="4009" y="3446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94" name="Freeform 66"/>
                <p:cNvSpPr/>
                <p:nvPr/>
              </p:nvSpPr>
              <p:spPr bwMode="auto">
                <a:xfrm>
                  <a:off x="4009" y="344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95" name="Freeform 67"/>
                <p:cNvSpPr/>
                <p:nvPr/>
              </p:nvSpPr>
              <p:spPr bwMode="auto">
                <a:xfrm>
                  <a:off x="4009" y="3476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96" name="Freeform 68"/>
                <p:cNvSpPr/>
                <p:nvPr/>
              </p:nvSpPr>
              <p:spPr bwMode="auto">
                <a:xfrm>
                  <a:off x="3999" y="3440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97" name="Freeform 69"/>
                <p:cNvSpPr/>
                <p:nvPr/>
              </p:nvSpPr>
              <p:spPr bwMode="auto">
                <a:xfrm>
                  <a:off x="3999" y="344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98" name="Freeform 70"/>
                <p:cNvSpPr/>
                <p:nvPr/>
              </p:nvSpPr>
              <p:spPr bwMode="auto">
                <a:xfrm>
                  <a:off x="3999" y="3470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99" name="Freeform 71"/>
                <p:cNvSpPr/>
                <p:nvPr/>
              </p:nvSpPr>
              <p:spPr bwMode="auto">
                <a:xfrm>
                  <a:off x="3987" y="3434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00" name="Freeform 72"/>
                <p:cNvSpPr/>
                <p:nvPr/>
              </p:nvSpPr>
              <p:spPr bwMode="auto">
                <a:xfrm>
                  <a:off x="3987" y="343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01" name="Freeform 73"/>
                <p:cNvSpPr/>
                <p:nvPr/>
              </p:nvSpPr>
              <p:spPr bwMode="auto">
                <a:xfrm>
                  <a:off x="3987" y="3464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02" name="Freeform 74"/>
                <p:cNvSpPr/>
                <p:nvPr/>
              </p:nvSpPr>
              <p:spPr bwMode="auto">
                <a:xfrm>
                  <a:off x="3977" y="3428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03" name="Freeform 75"/>
                <p:cNvSpPr/>
                <p:nvPr/>
              </p:nvSpPr>
              <p:spPr bwMode="auto">
                <a:xfrm>
                  <a:off x="3977" y="342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04" name="Freeform 76"/>
                <p:cNvSpPr/>
                <p:nvPr/>
              </p:nvSpPr>
              <p:spPr bwMode="auto">
                <a:xfrm>
                  <a:off x="3977" y="3458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05" name="Freeform 77"/>
                <p:cNvSpPr/>
                <p:nvPr/>
              </p:nvSpPr>
              <p:spPr bwMode="auto">
                <a:xfrm>
                  <a:off x="3967" y="3422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06" name="Freeform 78"/>
                <p:cNvSpPr/>
                <p:nvPr/>
              </p:nvSpPr>
              <p:spPr bwMode="auto">
                <a:xfrm>
                  <a:off x="3967" y="342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0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07" name="Freeform 79"/>
                <p:cNvSpPr/>
                <p:nvPr/>
              </p:nvSpPr>
              <p:spPr bwMode="auto">
                <a:xfrm>
                  <a:off x="3967" y="3452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2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08" name="Freeform 80"/>
                <p:cNvSpPr/>
                <p:nvPr/>
              </p:nvSpPr>
              <p:spPr bwMode="auto">
                <a:xfrm>
                  <a:off x="3955" y="3416"/>
                  <a:ext cx="8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8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09" name="Rectangle 81"/>
                <p:cNvSpPr>
                  <a:spLocks noChangeArrowheads="1"/>
                </p:cNvSpPr>
                <p:nvPr/>
              </p:nvSpPr>
              <p:spPr bwMode="auto">
                <a:xfrm>
                  <a:off x="3955" y="3416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10" name="Freeform 82"/>
                <p:cNvSpPr/>
                <p:nvPr/>
              </p:nvSpPr>
              <p:spPr bwMode="auto">
                <a:xfrm>
                  <a:off x="3955" y="3446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11" name="Freeform 83"/>
                <p:cNvSpPr/>
                <p:nvPr/>
              </p:nvSpPr>
              <p:spPr bwMode="auto">
                <a:xfrm>
                  <a:off x="3945" y="3410"/>
                  <a:ext cx="6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12" name="Rectangle 84"/>
                <p:cNvSpPr>
                  <a:spLocks noChangeArrowheads="1"/>
                </p:cNvSpPr>
                <p:nvPr/>
              </p:nvSpPr>
              <p:spPr bwMode="auto">
                <a:xfrm>
                  <a:off x="3945" y="3410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13" name="Freeform 85"/>
                <p:cNvSpPr/>
                <p:nvPr/>
              </p:nvSpPr>
              <p:spPr bwMode="auto">
                <a:xfrm>
                  <a:off x="3945" y="3440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14" name="Freeform 86"/>
                <p:cNvSpPr/>
                <p:nvPr/>
              </p:nvSpPr>
              <p:spPr bwMode="auto">
                <a:xfrm>
                  <a:off x="3933" y="3402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15" name="Freeform 87"/>
                <p:cNvSpPr/>
                <p:nvPr/>
              </p:nvSpPr>
              <p:spPr bwMode="auto">
                <a:xfrm>
                  <a:off x="3933" y="340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16" name="Freeform 88"/>
                <p:cNvSpPr/>
                <p:nvPr/>
              </p:nvSpPr>
              <p:spPr bwMode="auto">
                <a:xfrm>
                  <a:off x="3933" y="3434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17" name="Freeform 89"/>
                <p:cNvSpPr/>
                <p:nvPr/>
              </p:nvSpPr>
              <p:spPr bwMode="auto">
                <a:xfrm>
                  <a:off x="3923" y="3396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18" name="Freeform 90"/>
                <p:cNvSpPr/>
                <p:nvPr/>
              </p:nvSpPr>
              <p:spPr bwMode="auto">
                <a:xfrm>
                  <a:off x="3923" y="339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19" name="Freeform 91"/>
                <p:cNvSpPr/>
                <p:nvPr/>
              </p:nvSpPr>
              <p:spPr bwMode="auto">
                <a:xfrm>
                  <a:off x="3923" y="3428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20" name="Freeform 92"/>
                <p:cNvSpPr/>
                <p:nvPr/>
              </p:nvSpPr>
              <p:spPr bwMode="auto">
                <a:xfrm>
                  <a:off x="3913" y="3390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21" name="Freeform 93"/>
                <p:cNvSpPr/>
                <p:nvPr/>
              </p:nvSpPr>
              <p:spPr bwMode="auto">
                <a:xfrm>
                  <a:off x="3913" y="339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22" name="Freeform 94"/>
                <p:cNvSpPr/>
                <p:nvPr/>
              </p:nvSpPr>
              <p:spPr bwMode="auto">
                <a:xfrm>
                  <a:off x="3913" y="3420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23" name="Freeform 95"/>
                <p:cNvSpPr/>
                <p:nvPr/>
              </p:nvSpPr>
              <p:spPr bwMode="auto">
                <a:xfrm>
                  <a:off x="3901" y="3384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24" name="Freeform 96"/>
                <p:cNvSpPr/>
                <p:nvPr/>
              </p:nvSpPr>
              <p:spPr bwMode="auto">
                <a:xfrm>
                  <a:off x="3901" y="338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25" name="Freeform 97"/>
                <p:cNvSpPr/>
                <p:nvPr/>
              </p:nvSpPr>
              <p:spPr bwMode="auto">
                <a:xfrm>
                  <a:off x="3901" y="3414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26" name="Freeform 98"/>
                <p:cNvSpPr/>
                <p:nvPr/>
              </p:nvSpPr>
              <p:spPr bwMode="auto">
                <a:xfrm>
                  <a:off x="3891" y="3378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27" name="Freeform 99"/>
                <p:cNvSpPr/>
                <p:nvPr/>
              </p:nvSpPr>
              <p:spPr bwMode="auto">
                <a:xfrm>
                  <a:off x="3891" y="337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28" name="Freeform 100"/>
                <p:cNvSpPr/>
                <p:nvPr/>
              </p:nvSpPr>
              <p:spPr bwMode="auto">
                <a:xfrm>
                  <a:off x="3891" y="3408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29" name="Freeform 101"/>
                <p:cNvSpPr/>
                <p:nvPr/>
              </p:nvSpPr>
              <p:spPr bwMode="auto">
                <a:xfrm>
                  <a:off x="3729" y="3280"/>
                  <a:ext cx="16" cy="22"/>
                </a:xfrm>
                <a:custGeom>
                  <a:avLst/>
                  <a:gdLst/>
                  <a:ahLst/>
                  <a:cxnLst>
                    <a:cxn ang="0">
                      <a:pos x="16" y="10"/>
                    </a:cxn>
                    <a:cxn ang="0">
                      <a:pos x="16" y="22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16" y="10"/>
                    </a:cxn>
                  </a:cxnLst>
                  <a:rect l="0" t="0" r="r" b="b"/>
                  <a:pathLst>
                    <a:path w="16" h="22">
                      <a:moveTo>
                        <a:pt x="16" y="10"/>
                      </a:moveTo>
                      <a:lnTo>
                        <a:pt x="16" y="22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30" name="Freeform 102"/>
                <p:cNvSpPr/>
                <p:nvPr/>
              </p:nvSpPr>
              <p:spPr bwMode="auto">
                <a:xfrm>
                  <a:off x="3743" y="3290"/>
                  <a:ext cx="2" cy="12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2" y="10"/>
                    </a:cxn>
                    <a:cxn ang="0">
                      <a:pos x="0" y="12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2" h="12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2" y="10"/>
                      </a:lnTo>
                      <a:lnTo>
                        <a:pt x="0" y="1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725A14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31" name="Freeform 103"/>
                <p:cNvSpPr/>
                <p:nvPr/>
              </p:nvSpPr>
              <p:spPr bwMode="auto">
                <a:xfrm>
                  <a:off x="3727" y="3282"/>
                  <a:ext cx="18" cy="10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18" y="8"/>
                    </a:cxn>
                    <a:cxn ang="0">
                      <a:pos x="16" y="1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8" h="10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18" y="8"/>
                      </a:lnTo>
                      <a:lnTo>
                        <a:pt x="16" y="1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32" name="Freeform 104"/>
                <p:cNvSpPr/>
                <p:nvPr/>
              </p:nvSpPr>
              <p:spPr bwMode="auto">
                <a:xfrm>
                  <a:off x="3727" y="3284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16" y="8"/>
                    </a:cxn>
                    <a:cxn ang="0">
                      <a:pos x="16" y="18"/>
                    </a:cxn>
                    <a:cxn ang="0">
                      <a:pos x="0" y="8"/>
                    </a:cxn>
                    <a:cxn ang="0">
                      <a:pos x="0" y="0"/>
                    </a:cxn>
                    <a:cxn ang="0">
                      <a:pos x="16" y="8"/>
                    </a:cxn>
                  </a:cxnLst>
                  <a:rect l="0" t="0" r="r" b="b"/>
                  <a:pathLst>
                    <a:path w="16" h="18">
                      <a:moveTo>
                        <a:pt x="16" y="8"/>
                      </a:moveTo>
                      <a:lnTo>
                        <a:pt x="16" y="1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33" name="Freeform 105"/>
                <p:cNvSpPr/>
                <p:nvPr/>
              </p:nvSpPr>
              <p:spPr bwMode="auto">
                <a:xfrm>
                  <a:off x="4023" y="3186"/>
                  <a:ext cx="340" cy="244"/>
                </a:xfrm>
                <a:custGeom>
                  <a:avLst/>
                  <a:gdLst/>
                  <a:ahLst/>
                  <a:cxnLst>
                    <a:cxn ang="0">
                      <a:pos x="0" y="198"/>
                    </a:cxn>
                    <a:cxn ang="0">
                      <a:pos x="340" y="0"/>
                    </a:cxn>
                    <a:cxn ang="0">
                      <a:pos x="340" y="46"/>
                    </a:cxn>
                    <a:cxn ang="0">
                      <a:pos x="0" y="244"/>
                    </a:cxn>
                    <a:cxn ang="0">
                      <a:pos x="0" y="198"/>
                    </a:cxn>
                  </a:cxnLst>
                  <a:rect l="0" t="0" r="r" b="b"/>
                  <a:pathLst>
                    <a:path w="340" h="244">
                      <a:moveTo>
                        <a:pt x="0" y="198"/>
                      </a:moveTo>
                      <a:lnTo>
                        <a:pt x="340" y="0"/>
                      </a:lnTo>
                      <a:lnTo>
                        <a:pt x="340" y="46"/>
                      </a:lnTo>
                      <a:lnTo>
                        <a:pt x="0" y="244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34" name="Freeform 106"/>
                <p:cNvSpPr/>
                <p:nvPr/>
              </p:nvSpPr>
              <p:spPr bwMode="auto">
                <a:xfrm>
                  <a:off x="3727" y="3016"/>
                  <a:ext cx="636" cy="368"/>
                </a:xfrm>
                <a:custGeom>
                  <a:avLst/>
                  <a:gdLst/>
                  <a:ahLst/>
                  <a:cxnLst>
                    <a:cxn ang="0">
                      <a:pos x="0" y="196"/>
                    </a:cxn>
                    <a:cxn ang="0">
                      <a:pos x="338" y="0"/>
                    </a:cxn>
                    <a:cxn ang="0">
                      <a:pos x="636" y="170"/>
                    </a:cxn>
                    <a:cxn ang="0">
                      <a:pos x="296" y="368"/>
                    </a:cxn>
                    <a:cxn ang="0">
                      <a:pos x="0" y="196"/>
                    </a:cxn>
                  </a:cxnLst>
                  <a:rect l="0" t="0" r="r" b="b"/>
                  <a:pathLst>
                    <a:path w="636" h="368">
                      <a:moveTo>
                        <a:pt x="0" y="196"/>
                      </a:moveTo>
                      <a:lnTo>
                        <a:pt x="338" y="0"/>
                      </a:lnTo>
                      <a:lnTo>
                        <a:pt x="636" y="170"/>
                      </a:lnTo>
                      <a:lnTo>
                        <a:pt x="296" y="368"/>
                      </a:lnTo>
                      <a:lnTo>
                        <a:pt x="0" y="19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35" name="Freeform 107"/>
                <p:cNvSpPr/>
                <p:nvPr/>
              </p:nvSpPr>
              <p:spPr bwMode="auto">
                <a:xfrm>
                  <a:off x="3727" y="3212"/>
                  <a:ext cx="296" cy="218"/>
                </a:xfrm>
                <a:custGeom>
                  <a:avLst/>
                  <a:gdLst/>
                  <a:ahLst/>
                  <a:cxnLst>
                    <a:cxn ang="0">
                      <a:pos x="296" y="172"/>
                    </a:cxn>
                    <a:cxn ang="0">
                      <a:pos x="296" y="218"/>
                    </a:cxn>
                    <a:cxn ang="0">
                      <a:pos x="0" y="46"/>
                    </a:cxn>
                    <a:cxn ang="0">
                      <a:pos x="0" y="0"/>
                    </a:cxn>
                    <a:cxn ang="0">
                      <a:pos x="296" y="172"/>
                    </a:cxn>
                  </a:cxnLst>
                  <a:rect l="0" t="0" r="r" b="b"/>
                  <a:pathLst>
                    <a:path w="296" h="218">
                      <a:moveTo>
                        <a:pt x="296" y="172"/>
                      </a:moveTo>
                      <a:lnTo>
                        <a:pt x="296" y="218"/>
                      </a:lnTo>
                      <a:lnTo>
                        <a:pt x="0" y="46"/>
                      </a:lnTo>
                      <a:lnTo>
                        <a:pt x="0" y="0"/>
                      </a:lnTo>
                      <a:lnTo>
                        <a:pt x="296" y="172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36" name="Freeform 108"/>
                <p:cNvSpPr/>
                <p:nvPr/>
              </p:nvSpPr>
              <p:spPr bwMode="auto">
                <a:xfrm>
                  <a:off x="3747" y="3232"/>
                  <a:ext cx="100" cy="72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0" y="0"/>
                    </a:cxn>
                    <a:cxn ang="0">
                      <a:pos x="100" y="58"/>
                    </a:cxn>
                    <a:cxn ang="0">
                      <a:pos x="100" y="72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100" h="72">
                      <a:moveTo>
                        <a:pt x="0" y="16"/>
                      </a:moveTo>
                      <a:lnTo>
                        <a:pt x="0" y="0"/>
                      </a:lnTo>
                      <a:lnTo>
                        <a:pt x="100" y="58"/>
                      </a:lnTo>
                      <a:lnTo>
                        <a:pt x="100" y="72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37" name="Freeform 109"/>
                <p:cNvSpPr/>
                <p:nvPr/>
              </p:nvSpPr>
              <p:spPr bwMode="auto">
                <a:xfrm>
                  <a:off x="3747" y="3232"/>
                  <a:ext cx="2" cy="16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2" y="14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2" h="16">
                      <a:moveTo>
                        <a:pt x="0" y="16"/>
                      </a:moveTo>
                      <a:lnTo>
                        <a:pt x="2" y="14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38" name="Freeform 110"/>
                <p:cNvSpPr/>
                <p:nvPr/>
              </p:nvSpPr>
              <p:spPr bwMode="auto">
                <a:xfrm>
                  <a:off x="3747" y="3246"/>
                  <a:ext cx="100" cy="58"/>
                </a:xfrm>
                <a:custGeom>
                  <a:avLst/>
                  <a:gdLst/>
                  <a:ahLst/>
                  <a:cxnLst>
                    <a:cxn ang="0">
                      <a:pos x="100" y="58"/>
                    </a:cxn>
                    <a:cxn ang="0">
                      <a:pos x="100" y="56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100" y="58"/>
                    </a:cxn>
                  </a:cxnLst>
                  <a:rect l="0" t="0" r="r" b="b"/>
                  <a:pathLst>
                    <a:path w="100" h="57">
                      <a:moveTo>
                        <a:pt x="100" y="58"/>
                      </a:moveTo>
                      <a:lnTo>
                        <a:pt x="100" y="56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100" y="5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39" name="Freeform 111"/>
                <p:cNvSpPr/>
                <p:nvPr/>
              </p:nvSpPr>
              <p:spPr bwMode="auto">
                <a:xfrm>
                  <a:off x="4009" y="3384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40" name="Freeform 112"/>
                <p:cNvSpPr/>
                <p:nvPr/>
              </p:nvSpPr>
              <p:spPr bwMode="auto">
                <a:xfrm>
                  <a:off x="4009" y="338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41" name="Freeform 113"/>
                <p:cNvSpPr/>
                <p:nvPr/>
              </p:nvSpPr>
              <p:spPr bwMode="auto">
                <a:xfrm>
                  <a:off x="4009" y="3414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42" name="Freeform 114"/>
                <p:cNvSpPr/>
                <p:nvPr/>
              </p:nvSpPr>
              <p:spPr bwMode="auto">
                <a:xfrm>
                  <a:off x="3999" y="3378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43" name="Freeform 115"/>
                <p:cNvSpPr/>
                <p:nvPr/>
              </p:nvSpPr>
              <p:spPr bwMode="auto">
                <a:xfrm>
                  <a:off x="3999" y="337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44" name="Freeform 116"/>
                <p:cNvSpPr/>
                <p:nvPr/>
              </p:nvSpPr>
              <p:spPr bwMode="auto">
                <a:xfrm>
                  <a:off x="3999" y="3408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45" name="Freeform 117"/>
                <p:cNvSpPr/>
                <p:nvPr/>
              </p:nvSpPr>
              <p:spPr bwMode="auto">
                <a:xfrm>
                  <a:off x="3987" y="3372"/>
                  <a:ext cx="8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8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46" name="Rectangle 118"/>
                <p:cNvSpPr>
                  <a:spLocks noChangeArrowheads="1"/>
                </p:cNvSpPr>
                <p:nvPr/>
              </p:nvSpPr>
              <p:spPr bwMode="auto">
                <a:xfrm>
                  <a:off x="3987" y="3372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47" name="Freeform 119"/>
                <p:cNvSpPr/>
                <p:nvPr/>
              </p:nvSpPr>
              <p:spPr bwMode="auto">
                <a:xfrm>
                  <a:off x="3987" y="3402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48" name="Freeform 120"/>
                <p:cNvSpPr/>
                <p:nvPr/>
              </p:nvSpPr>
              <p:spPr bwMode="auto">
                <a:xfrm>
                  <a:off x="3977" y="3366"/>
                  <a:ext cx="6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49" name="Rectangle 121"/>
                <p:cNvSpPr>
                  <a:spLocks noChangeArrowheads="1"/>
                </p:cNvSpPr>
                <p:nvPr/>
              </p:nvSpPr>
              <p:spPr bwMode="auto">
                <a:xfrm>
                  <a:off x="3977" y="3366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50" name="Freeform 122"/>
                <p:cNvSpPr/>
                <p:nvPr/>
              </p:nvSpPr>
              <p:spPr bwMode="auto">
                <a:xfrm>
                  <a:off x="3977" y="3396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51" name="Freeform 123"/>
                <p:cNvSpPr/>
                <p:nvPr/>
              </p:nvSpPr>
              <p:spPr bwMode="auto">
                <a:xfrm>
                  <a:off x="3967" y="3358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52" name="Freeform 124"/>
                <p:cNvSpPr/>
                <p:nvPr/>
              </p:nvSpPr>
              <p:spPr bwMode="auto">
                <a:xfrm>
                  <a:off x="3967" y="335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53" name="Freeform 125"/>
                <p:cNvSpPr/>
                <p:nvPr/>
              </p:nvSpPr>
              <p:spPr bwMode="auto">
                <a:xfrm>
                  <a:off x="3967" y="3390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54" name="Freeform 126"/>
                <p:cNvSpPr/>
                <p:nvPr/>
              </p:nvSpPr>
              <p:spPr bwMode="auto">
                <a:xfrm>
                  <a:off x="3955" y="3352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55" name="Freeform 127"/>
                <p:cNvSpPr/>
                <p:nvPr/>
              </p:nvSpPr>
              <p:spPr bwMode="auto">
                <a:xfrm>
                  <a:off x="3955" y="335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56" name="Freeform 128"/>
                <p:cNvSpPr/>
                <p:nvPr/>
              </p:nvSpPr>
              <p:spPr bwMode="auto">
                <a:xfrm>
                  <a:off x="3955" y="3384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57" name="Freeform 129"/>
                <p:cNvSpPr/>
                <p:nvPr/>
              </p:nvSpPr>
              <p:spPr bwMode="auto">
                <a:xfrm>
                  <a:off x="3945" y="3346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58" name="Freeform 130"/>
                <p:cNvSpPr/>
                <p:nvPr/>
              </p:nvSpPr>
              <p:spPr bwMode="auto">
                <a:xfrm>
                  <a:off x="3945" y="334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59" name="Freeform 131"/>
                <p:cNvSpPr/>
                <p:nvPr/>
              </p:nvSpPr>
              <p:spPr bwMode="auto">
                <a:xfrm>
                  <a:off x="3945" y="3376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60" name="Freeform 132"/>
                <p:cNvSpPr/>
                <p:nvPr/>
              </p:nvSpPr>
              <p:spPr bwMode="auto">
                <a:xfrm>
                  <a:off x="3933" y="3340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61" name="Freeform 133"/>
                <p:cNvSpPr/>
                <p:nvPr/>
              </p:nvSpPr>
              <p:spPr bwMode="auto">
                <a:xfrm>
                  <a:off x="3933" y="334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62" name="Freeform 134"/>
                <p:cNvSpPr/>
                <p:nvPr/>
              </p:nvSpPr>
              <p:spPr bwMode="auto">
                <a:xfrm>
                  <a:off x="3933" y="3370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63" name="Freeform 135"/>
                <p:cNvSpPr/>
                <p:nvPr/>
              </p:nvSpPr>
              <p:spPr bwMode="auto">
                <a:xfrm>
                  <a:off x="3923" y="3334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64" name="Freeform 136"/>
                <p:cNvSpPr/>
                <p:nvPr/>
              </p:nvSpPr>
              <p:spPr bwMode="auto">
                <a:xfrm>
                  <a:off x="3923" y="333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65" name="Freeform 137"/>
                <p:cNvSpPr/>
                <p:nvPr/>
              </p:nvSpPr>
              <p:spPr bwMode="auto">
                <a:xfrm>
                  <a:off x="3923" y="3364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66" name="Freeform 138"/>
                <p:cNvSpPr/>
                <p:nvPr/>
              </p:nvSpPr>
              <p:spPr bwMode="auto">
                <a:xfrm>
                  <a:off x="3913" y="3328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67" name="Freeform 139"/>
                <p:cNvSpPr/>
                <p:nvPr/>
              </p:nvSpPr>
              <p:spPr bwMode="auto">
                <a:xfrm>
                  <a:off x="3913" y="332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68" name="Freeform 140"/>
                <p:cNvSpPr/>
                <p:nvPr/>
              </p:nvSpPr>
              <p:spPr bwMode="auto">
                <a:xfrm>
                  <a:off x="3913" y="3358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69" name="Freeform 141"/>
                <p:cNvSpPr/>
                <p:nvPr/>
              </p:nvSpPr>
              <p:spPr bwMode="auto">
                <a:xfrm>
                  <a:off x="3901" y="3322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70" name="Freeform 142"/>
                <p:cNvSpPr/>
                <p:nvPr/>
              </p:nvSpPr>
              <p:spPr bwMode="auto">
                <a:xfrm>
                  <a:off x="3901" y="332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71" name="Freeform 143"/>
                <p:cNvSpPr/>
                <p:nvPr/>
              </p:nvSpPr>
              <p:spPr bwMode="auto">
                <a:xfrm>
                  <a:off x="3901" y="3352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72" name="Freeform 144"/>
                <p:cNvSpPr/>
                <p:nvPr/>
              </p:nvSpPr>
              <p:spPr bwMode="auto">
                <a:xfrm>
                  <a:off x="3891" y="3316"/>
                  <a:ext cx="6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73" name="Rectangle 145"/>
                <p:cNvSpPr>
                  <a:spLocks noChangeArrowheads="1"/>
                </p:cNvSpPr>
                <p:nvPr/>
              </p:nvSpPr>
              <p:spPr bwMode="auto">
                <a:xfrm>
                  <a:off x="3891" y="3316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74" name="Freeform 146"/>
                <p:cNvSpPr/>
                <p:nvPr/>
              </p:nvSpPr>
              <p:spPr bwMode="auto">
                <a:xfrm>
                  <a:off x="3891" y="3346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75" name="Freeform 147"/>
                <p:cNvSpPr/>
                <p:nvPr/>
              </p:nvSpPr>
              <p:spPr bwMode="auto">
                <a:xfrm>
                  <a:off x="3729" y="3218"/>
                  <a:ext cx="16" cy="22"/>
                </a:xfrm>
                <a:custGeom>
                  <a:avLst/>
                  <a:gdLst/>
                  <a:ahLst/>
                  <a:cxnLst>
                    <a:cxn ang="0">
                      <a:pos x="16" y="10"/>
                    </a:cxn>
                    <a:cxn ang="0">
                      <a:pos x="16" y="22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16" y="10"/>
                    </a:cxn>
                  </a:cxnLst>
                  <a:rect l="0" t="0" r="r" b="b"/>
                  <a:pathLst>
                    <a:path w="16" h="22">
                      <a:moveTo>
                        <a:pt x="16" y="10"/>
                      </a:moveTo>
                      <a:lnTo>
                        <a:pt x="16" y="22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76" name="Freeform 148"/>
                <p:cNvSpPr/>
                <p:nvPr/>
              </p:nvSpPr>
              <p:spPr bwMode="auto">
                <a:xfrm>
                  <a:off x="3743" y="3228"/>
                  <a:ext cx="2" cy="10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2" y="10"/>
                    </a:cxn>
                    <a:cxn ang="0">
                      <a:pos x="0" y="1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2" h="10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2" y="10"/>
                      </a:lnTo>
                      <a:lnTo>
                        <a:pt x="0" y="1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725A14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77" name="Freeform 149"/>
                <p:cNvSpPr/>
                <p:nvPr/>
              </p:nvSpPr>
              <p:spPr bwMode="auto">
                <a:xfrm>
                  <a:off x="3727" y="3220"/>
                  <a:ext cx="18" cy="1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0"/>
                    </a:cxn>
                    <a:cxn ang="0">
                      <a:pos x="18" y="8"/>
                    </a:cxn>
                    <a:cxn ang="0">
                      <a:pos x="16" y="1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" h="10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18" y="8"/>
                      </a:lnTo>
                      <a:lnTo>
                        <a:pt x="16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78" name="Freeform 150"/>
                <p:cNvSpPr/>
                <p:nvPr/>
              </p:nvSpPr>
              <p:spPr bwMode="auto">
                <a:xfrm>
                  <a:off x="3727" y="3220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16" y="10"/>
                    </a:cxn>
                    <a:cxn ang="0">
                      <a:pos x="16" y="18"/>
                    </a:cxn>
                    <a:cxn ang="0">
                      <a:pos x="0" y="10"/>
                    </a:cxn>
                    <a:cxn ang="0">
                      <a:pos x="0" y="0"/>
                    </a:cxn>
                    <a:cxn ang="0">
                      <a:pos x="16" y="10"/>
                    </a:cxn>
                  </a:cxnLst>
                  <a:rect l="0" t="0" r="r" b="b"/>
                  <a:pathLst>
                    <a:path w="16" h="18">
                      <a:moveTo>
                        <a:pt x="16" y="10"/>
                      </a:moveTo>
                      <a:lnTo>
                        <a:pt x="16" y="18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79" name="Freeform 151"/>
                <p:cNvSpPr/>
                <p:nvPr/>
              </p:nvSpPr>
              <p:spPr bwMode="auto">
                <a:xfrm>
                  <a:off x="4023" y="3124"/>
                  <a:ext cx="340" cy="242"/>
                </a:xfrm>
                <a:custGeom>
                  <a:avLst/>
                  <a:gdLst/>
                  <a:ahLst/>
                  <a:cxnLst>
                    <a:cxn ang="0">
                      <a:pos x="0" y="198"/>
                    </a:cxn>
                    <a:cxn ang="0">
                      <a:pos x="340" y="0"/>
                    </a:cxn>
                    <a:cxn ang="0">
                      <a:pos x="340" y="46"/>
                    </a:cxn>
                    <a:cxn ang="0">
                      <a:pos x="0" y="242"/>
                    </a:cxn>
                    <a:cxn ang="0">
                      <a:pos x="0" y="198"/>
                    </a:cxn>
                  </a:cxnLst>
                  <a:rect l="0" t="0" r="r" b="b"/>
                  <a:pathLst>
                    <a:path w="340" h="241">
                      <a:moveTo>
                        <a:pt x="0" y="198"/>
                      </a:moveTo>
                      <a:lnTo>
                        <a:pt x="340" y="0"/>
                      </a:lnTo>
                      <a:lnTo>
                        <a:pt x="340" y="46"/>
                      </a:lnTo>
                      <a:lnTo>
                        <a:pt x="0" y="242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80" name="Freeform 152"/>
                <p:cNvSpPr/>
                <p:nvPr/>
              </p:nvSpPr>
              <p:spPr bwMode="auto">
                <a:xfrm>
                  <a:off x="3727" y="2952"/>
                  <a:ext cx="636" cy="370"/>
                </a:xfrm>
                <a:custGeom>
                  <a:avLst/>
                  <a:gdLst/>
                  <a:ahLst/>
                  <a:cxnLst>
                    <a:cxn ang="0">
                      <a:pos x="0" y="198"/>
                    </a:cxn>
                    <a:cxn ang="0">
                      <a:pos x="338" y="0"/>
                    </a:cxn>
                    <a:cxn ang="0">
                      <a:pos x="636" y="172"/>
                    </a:cxn>
                    <a:cxn ang="0">
                      <a:pos x="296" y="370"/>
                    </a:cxn>
                    <a:cxn ang="0">
                      <a:pos x="0" y="198"/>
                    </a:cxn>
                  </a:cxnLst>
                  <a:rect l="0" t="0" r="r" b="b"/>
                  <a:pathLst>
                    <a:path w="636" h="370">
                      <a:moveTo>
                        <a:pt x="0" y="198"/>
                      </a:moveTo>
                      <a:lnTo>
                        <a:pt x="338" y="0"/>
                      </a:lnTo>
                      <a:lnTo>
                        <a:pt x="636" y="172"/>
                      </a:lnTo>
                      <a:lnTo>
                        <a:pt x="296" y="370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81" name="Freeform 153"/>
                <p:cNvSpPr/>
                <p:nvPr/>
              </p:nvSpPr>
              <p:spPr bwMode="auto">
                <a:xfrm>
                  <a:off x="3727" y="3150"/>
                  <a:ext cx="296" cy="216"/>
                </a:xfrm>
                <a:custGeom>
                  <a:avLst/>
                  <a:gdLst/>
                  <a:ahLst/>
                  <a:cxnLst>
                    <a:cxn ang="0">
                      <a:pos x="296" y="172"/>
                    </a:cxn>
                    <a:cxn ang="0">
                      <a:pos x="296" y="216"/>
                    </a:cxn>
                    <a:cxn ang="0">
                      <a:pos x="0" y="44"/>
                    </a:cxn>
                    <a:cxn ang="0">
                      <a:pos x="0" y="0"/>
                    </a:cxn>
                    <a:cxn ang="0">
                      <a:pos x="296" y="172"/>
                    </a:cxn>
                  </a:cxnLst>
                  <a:rect l="0" t="0" r="r" b="b"/>
                  <a:pathLst>
                    <a:path w="296" h="216">
                      <a:moveTo>
                        <a:pt x="296" y="172"/>
                      </a:moveTo>
                      <a:lnTo>
                        <a:pt x="296" y="216"/>
                      </a:lnTo>
                      <a:lnTo>
                        <a:pt x="0" y="44"/>
                      </a:lnTo>
                      <a:lnTo>
                        <a:pt x="0" y="0"/>
                      </a:lnTo>
                      <a:lnTo>
                        <a:pt x="296" y="172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82" name="Freeform 154"/>
                <p:cNvSpPr/>
                <p:nvPr/>
              </p:nvSpPr>
              <p:spPr bwMode="auto">
                <a:xfrm>
                  <a:off x="3747" y="3170"/>
                  <a:ext cx="100" cy="72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0" y="0"/>
                    </a:cxn>
                    <a:cxn ang="0">
                      <a:pos x="100" y="58"/>
                    </a:cxn>
                    <a:cxn ang="0">
                      <a:pos x="100" y="72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100" h="72">
                      <a:moveTo>
                        <a:pt x="0" y="14"/>
                      </a:moveTo>
                      <a:lnTo>
                        <a:pt x="0" y="0"/>
                      </a:lnTo>
                      <a:lnTo>
                        <a:pt x="100" y="58"/>
                      </a:lnTo>
                      <a:lnTo>
                        <a:pt x="100" y="72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83" name="Freeform 155"/>
                <p:cNvSpPr/>
                <p:nvPr/>
              </p:nvSpPr>
              <p:spPr bwMode="auto">
                <a:xfrm>
                  <a:off x="3747" y="3170"/>
                  <a:ext cx="2" cy="14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2" y="14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2" h="14">
                      <a:moveTo>
                        <a:pt x="0" y="14"/>
                      </a:moveTo>
                      <a:lnTo>
                        <a:pt x="2" y="14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84" name="Freeform 156"/>
                <p:cNvSpPr/>
                <p:nvPr/>
              </p:nvSpPr>
              <p:spPr bwMode="auto">
                <a:xfrm>
                  <a:off x="3747" y="3184"/>
                  <a:ext cx="100" cy="58"/>
                </a:xfrm>
                <a:custGeom>
                  <a:avLst/>
                  <a:gdLst/>
                  <a:ahLst/>
                  <a:cxnLst>
                    <a:cxn ang="0">
                      <a:pos x="100" y="58"/>
                    </a:cxn>
                    <a:cxn ang="0">
                      <a:pos x="100" y="56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100" y="58"/>
                    </a:cxn>
                  </a:cxnLst>
                  <a:rect l="0" t="0" r="r" b="b"/>
                  <a:pathLst>
                    <a:path w="100" h="57">
                      <a:moveTo>
                        <a:pt x="100" y="58"/>
                      </a:moveTo>
                      <a:lnTo>
                        <a:pt x="100" y="56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00" y="5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85" name="Freeform 157"/>
                <p:cNvSpPr/>
                <p:nvPr/>
              </p:nvSpPr>
              <p:spPr bwMode="auto">
                <a:xfrm>
                  <a:off x="4009" y="3322"/>
                  <a:ext cx="8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8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86" name="Rectangle 158"/>
                <p:cNvSpPr>
                  <a:spLocks noChangeArrowheads="1"/>
                </p:cNvSpPr>
                <p:nvPr/>
              </p:nvSpPr>
              <p:spPr bwMode="auto">
                <a:xfrm>
                  <a:off x="4009" y="3322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87" name="Freeform 159"/>
                <p:cNvSpPr/>
                <p:nvPr/>
              </p:nvSpPr>
              <p:spPr bwMode="auto">
                <a:xfrm>
                  <a:off x="4009" y="3352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88" name="Freeform 160"/>
                <p:cNvSpPr/>
                <p:nvPr/>
              </p:nvSpPr>
              <p:spPr bwMode="auto">
                <a:xfrm>
                  <a:off x="3999" y="3314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89" name="Freeform 161"/>
                <p:cNvSpPr/>
                <p:nvPr/>
              </p:nvSpPr>
              <p:spPr bwMode="auto">
                <a:xfrm>
                  <a:off x="3999" y="331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90" name="Freeform 162"/>
                <p:cNvSpPr/>
                <p:nvPr/>
              </p:nvSpPr>
              <p:spPr bwMode="auto">
                <a:xfrm>
                  <a:off x="3999" y="3346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91" name="Freeform 163"/>
                <p:cNvSpPr/>
                <p:nvPr/>
              </p:nvSpPr>
              <p:spPr bwMode="auto">
                <a:xfrm>
                  <a:off x="3987" y="3308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92" name="Freeform 164"/>
                <p:cNvSpPr/>
                <p:nvPr/>
              </p:nvSpPr>
              <p:spPr bwMode="auto">
                <a:xfrm>
                  <a:off x="3987" y="330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93" name="Freeform 165"/>
                <p:cNvSpPr/>
                <p:nvPr/>
              </p:nvSpPr>
              <p:spPr bwMode="auto">
                <a:xfrm>
                  <a:off x="3987" y="3340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94" name="Freeform 166"/>
                <p:cNvSpPr/>
                <p:nvPr/>
              </p:nvSpPr>
              <p:spPr bwMode="auto">
                <a:xfrm>
                  <a:off x="3977" y="3302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95" name="Freeform 167"/>
                <p:cNvSpPr/>
                <p:nvPr/>
              </p:nvSpPr>
              <p:spPr bwMode="auto">
                <a:xfrm>
                  <a:off x="3977" y="330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96" name="Freeform 168"/>
                <p:cNvSpPr/>
                <p:nvPr/>
              </p:nvSpPr>
              <p:spPr bwMode="auto">
                <a:xfrm>
                  <a:off x="3977" y="3332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97" name="Freeform 169"/>
                <p:cNvSpPr/>
                <p:nvPr/>
              </p:nvSpPr>
              <p:spPr bwMode="auto">
                <a:xfrm>
                  <a:off x="3967" y="3296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98" name="Freeform 170"/>
                <p:cNvSpPr/>
                <p:nvPr/>
              </p:nvSpPr>
              <p:spPr bwMode="auto">
                <a:xfrm>
                  <a:off x="3967" y="329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0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99" name="Freeform 171"/>
                <p:cNvSpPr/>
                <p:nvPr/>
              </p:nvSpPr>
              <p:spPr bwMode="auto">
                <a:xfrm>
                  <a:off x="3967" y="3326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00" name="Freeform 172"/>
                <p:cNvSpPr/>
                <p:nvPr/>
              </p:nvSpPr>
              <p:spPr bwMode="auto">
                <a:xfrm>
                  <a:off x="3955" y="3290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01" name="Freeform 173"/>
                <p:cNvSpPr/>
                <p:nvPr/>
              </p:nvSpPr>
              <p:spPr bwMode="auto">
                <a:xfrm>
                  <a:off x="3955" y="329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02" name="Freeform 174"/>
                <p:cNvSpPr/>
                <p:nvPr/>
              </p:nvSpPr>
              <p:spPr bwMode="auto">
                <a:xfrm>
                  <a:off x="3955" y="3320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03" name="Freeform 175"/>
                <p:cNvSpPr/>
                <p:nvPr/>
              </p:nvSpPr>
              <p:spPr bwMode="auto">
                <a:xfrm>
                  <a:off x="3945" y="3284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04" name="Freeform 176"/>
                <p:cNvSpPr/>
                <p:nvPr/>
              </p:nvSpPr>
              <p:spPr bwMode="auto">
                <a:xfrm>
                  <a:off x="3945" y="328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05" name="Freeform 177"/>
                <p:cNvSpPr/>
                <p:nvPr/>
              </p:nvSpPr>
              <p:spPr bwMode="auto">
                <a:xfrm>
                  <a:off x="3945" y="3314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06" name="Freeform 178"/>
                <p:cNvSpPr/>
                <p:nvPr/>
              </p:nvSpPr>
              <p:spPr bwMode="auto">
                <a:xfrm>
                  <a:off x="3933" y="3278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07" name="Freeform 179"/>
                <p:cNvSpPr/>
                <p:nvPr/>
              </p:nvSpPr>
              <p:spPr bwMode="auto">
                <a:xfrm>
                  <a:off x="3933" y="327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08" name="Freeform 180"/>
                <p:cNvSpPr/>
                <p:nvPr/>
              </p:nvSpPr>
              <p:spPr bwMode="auto">
                <a:xfrm>
                  <a:off x="3933" y="3308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09" name="Freeform 181"/>
                <p:cNvSpPr/>
                <p:nvPr/>
              </p:nvSpPr>
              <p:spPr bwMode="auto">
                <a:xfrm>
                  <a:off x="3923" y="3272"/>
                  <a:ext cx="6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10" name="Rectangle 182"/>
                <p:cNvSpPr>
                  <a:spLocks noChangeArrowheads="1"/>
                </p:cNvSpPr>
                <p:nvPr/>
              </p:nvSpPr>
              <p:spPr bwMode="auto">
                <a:xfrm>
                  <a:off x="3923" y="3272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11" name="Freeform 183"/>
                <p:cNvSpPr/>
                <p:nvPr/>
              </p:nvSpPr>
              <p:spPr bwMode="auto">
                <a:xfrm>
                  <a:off x="3923" y="3302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12" name="Freeform 184"/>
                <p:cNvSpPr/>
                <p:nvPr/>
              </p:nvSpPr>
              <p:spPr bwMode="auto">
                <a:xfrm>
                  <a:off x="3913" y="3266"/>
                  <a:ext cx="6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13" name="Rectangle 185"/>
                <p:cNvSpPr>
                  <a:spLocks noChangeArrowheads="1"/>
                </p:cNvSpPr>
                <p:nvPr/>
              </p:nvSpPr>
              <p:spPr bwMode="auto">
                <a:xfrm>
                  <a:off x="3913" y="3266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14" name="Freeform 186"/>
                <p:cNvSpPr/>
                <p:nvPr/>
              </p:nvSpPr>
              <p:spPr bwMode="auto">
                <a:xfrm>
                  <a:off x="3913" y="3296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15" name="Freeform 187"/>
                <p:cNvSpPr/>
                <p:nvPr/>
              </p:nvSpPr>
              <p:spPr bwMode="auto">
                <a:xfrm>
                  <a:off x="3901" y="3258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16" name="Freeform 188"/>
                <p:cNvSpPr/>
                <p:nvPr/>
              </p:nvSpPr>
              <p:spPr bwMode="auto">
                <a:xfrm>
                  <a:off x="3901" y="325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17" name="Freeform 189"/>
                <p:cNvSpPr/>
                <p:nvPr/>
              </p:nvSpPr>
              <p:spPr bwMode="auto">
                <a:xfrm>
                  <a:off x="3901" y="3290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18" name="Freeform 190"/>
                <p:cNvSpPr/>
                <p:nvPr/>
              </p:nvSpPr>
              <p:spPr bwMode="auto">
                <a:xfrm>
                  <a:off x="3891" y="3252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19" name="Freeform 191"/>
                <p:cNvSpPr/>
                <p:nvPr/>
              </p:nvSpPr>
              <p:spPr bwMode="auto">
                <a:xfrm>
                  <a:off x="3891" y="325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20" name="Freeform 192"/>
                <p:cNvSpPr/>
                <p:nvPr/>
              </p:nvSpPr>
              <p:spPr bwMode="auto">
                <a:xfrm>
                  <a:off x="3891" y="3284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21" name="Freeform 193"/>
                <p:cNvSpPr/>
                <p:nvPr/>
              </p:nvSpPr>
              <p:spPr bwMode="auto">
                <a:xfrm>
                  <a:off x="3729" y="3154"/>
                  <a:ext cx="16" cy="22"/>
                </a:xfrm>
                <a:custGeom>
                  <a:avLst/>
                  <a:gdLst/>
                  <a:ahLst/>
                  <a:cxnLst>
                    <a:cxn ang="0">
                      <a:pos x="16" y="10"/>
                    </a:cxn>
                    <a:cxn ang="0">
                      <a:pos x="16" y="22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16" y="10"/>
                    </a:cxn>
                  </a:cxnLst>
                  <a:rect l="0" t="0" r="r" b="b"/>
                  <a:pathLst>
                    <a:path w="16" h="22">
                      <a:moveTo>
                        <a:pt x="16" y="10"/>
                      </a:moveTo>
                      <a:lnTo>
                        <a:pt x="16" y="22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22" name="Freeform 194"/>
                <p:cNvSpPr/>
                <p:nvPr/>
              </p:nvSpPr>
              <p:spPr bwMode="auto">
                <a:xfrm>
                  <a:off x="3743" y="3166"/>
                  <a:ext cx="2" cy="1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0"/>
                    </a:cxn>
                    <a:cxn ang="0">
                      <a:pos x="2" y="8"/>
                    </a:cxn>
                    <a:cxn ang="0">
                      <a:pos x="0" y="1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" h="10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2" y="8"/>
                      </a:lnTo>
                      <a:lnTo>
                        <a:pt x="0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25A14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23" name="Freeform 195"/>
                <p:cNvSpPr/>
                <p:nvPr/>
              </p:nvSpPr>
              <p:spPr bwMode="auto">
                <a:xfrm>
                  <a:off x="3727" y="3156"/>
                  <a:ext cx="18" cy="10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18" y="10"/>
                    </a:cxn>
                    <a:cxn ang="0">
                      <a:pos x="16" y="1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8" h="10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18" y="10"/>
                      </a:lnTo>
                      <a:lnTo>
                        <a:pt x="16" y="1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24" name="Freeform 196"/>
                <p:cNvSpPr/>
                <p:nvPr/>
              </p:nvSpPr>
              <p:spPr bwMode="auto">
                <a:xfrm>
                  <a:off x="3727" y="3158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16" y="8"/>
                    </a:cxn>
                    <a:cxn ang="0">
                      <a:pos x="16" y="18"/>
                    </a:cxn>
                    <a:cxn ang="0">
                      <a:pos x="0" y="10"/>
                    </a:cxn>
                    <a:cxn ang="0">
                      <a:pos x="0" y="0"/>
                    </a:cxn>
                    <a:cxn ang="0">
                      <a:pos x="16" y="8"/>
                    </a:cxn>
                  </a:cxnLst>
                  <a:rect l="0" t="0" r="r" b="b"/>
                  <a:pathLst>
                    <a:path w="16" h="18">
                      <a:moveTo>
                        <a:pt x="16" y="8"/>
                      </a:moveTo>
                      <a:lnTo>
                        <a:pt x="16" y="18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25" name="Freeform 197"/>
                <p:cNvSpPr/>
                <p:nvPr/>
              </p:nvSpPr>
              <p:spPr bwMode="auto">
                <a:xfrm>
                  <a:off x="4023" y="3062"/>
                  <a:ext cx="340" cy="242"/>
                </a:xfrm>
                <a:custGeom>
                  <a:avLst/>
                  <a:gdLst/>
                  <a:ahLst/>
                  <a:cxnLst>
                    <a:cxn ang="0">
                      <a:pos x="0" y="196"/>
                    </a:cxn>
                    <a:cxn ang="0">
                      <a:pos x="340" y="0"/>
                    </a:cxn>
                    <a:cxn ang="0">
                      <a:pos x="340" y="44"/>
                    </a:cxn>
                    <a:cxn ang="0">
                      <a:pos x="0" y="242"/>
                    </a:cxn>
                    <a:cxn ang="0">
                      <a:pos x="0" y="196"/>
                    </a:cxn>
                  </a:cxnLst>
                  <a:rect l="0" t="0" r="r" b="b"/>
                  <a:pathLst>
                    <a:path w="340" h="241">
                      <a:moveTo>
                        <a:pt x="0" y="196"/>
                      </a:moveTo>
                      <a:lnTo>
                        <a:pt x="340" y="0"/>
                      </a:lnTo>
                      <a:lnTo>
                        <a:pt x="340" y="44"/>
                      </a:lnTo>
                      <a:lnTo>
                        <a:pt x="0" y="242"/>
                      </a:lnTo>
                      <a:lnTo>
                        <a:pt x="0" y="19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26" name="Freeform 198"/>
                <p:cNvSpPr/>
                <p:nvPr/>
              </p:nvSpPr>
              <p:spPr bwMode="auto">
                <a:xfrm>
                  <a:off x="3727" y="2890"/>
                  <a:ext cx="636" cy="368"/>
                </a:xfrm>
                <a:custGeom>
                  <a:avLst/>
                  <a:gdLst/>
                  <a:ahLst/>
                  <a:cxnLst>
                    <a:cxn ang="0">
                      <a:pos x="0" y="196"/>
                    </a:cxn>
                    <a:cxn ang="0">
                      <a:pos x="338" y="0"/>
                    </a:cxn>
                    <a:cxn ang="0">
                      <a:pos x="636" y="172"/>
                    </a:cxn>
                    <a:cxn ang="0">
                      <a:pos x="296" y="368"/>
                    </a:cxn>
                    <a:cxn ang="0">
                      <a:pos x="0" y="196"/>
                    </a:cxn>
                  </a:cxnLst>
                  <a:rect l="0" t="0" r="r" b="b"/>
                  <a:pathLst>
                    <a:path w="636" h="368">
                      <a:moveTo>
                        <a:pt x="0" y="196"/>
                      </a:moveTo>
                      <a:lnTo>
                        <a:pt x="338" y="0"/>
                      </a:lnTo>
                      <a:lnTo>
                        <a:pt x="636" y="172"/>
                      </a:lnTo>
                      <a:lnTo>
                        <a:pt x="296" y="368"/>
                      </a:lnTo>
                      <a:lnTo>
                        <a:pt x="0" y="19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27" name="Freeform 199"/>
                <p:cNvSpPr/>
                <p:nvPr/>
              </p:nvSpPr>
              <p:spPr bwMode="auto">
                <a:xfrm>
                  <a:off x="3727" y="3086"/>
                  <a:ext cx="296" cy="218"/>
                </a:xfrm>
                <a:custGeom>
                  <a:avLst/>
                  <a:gdLst/>
                  <a:ahLst/>
                  <a:cxnLst>
                    <a:cxn ang="0">
                      <a:pos x="296" y="172"/>
                    </a:cxn>
                    <a:cxn ang="0">
                      <a:pos x="296" y="218"/>
                    </a:cxn>
                    <a:cxn ang="0">
                      <a:pos x="0" y="46"/>
                    </a:cxn>
                    <a:cxn ang="0">
                      <a:pos x="0" y="0"/>
                    </a:cxn>
                    <a:cxn ang="0">
                      <a:pos x="296" y="172"/>
                    </a:cxn>
                  </a:cxnLst>
                  <a:rect l="0" t="0" r="r" b="b"/>
                  <a:pathLst>
                    <a:path w="296" h="218">
                      <a:moveTo>
                        <a:pt x="296" y="172"/>
                      </a:moveTo>
                      <a:lnTo>
                        <a:pt x="296" y="218"/>
                      </a:lnTo>
                      <a:lnTo>
                        <a:pt x="0" y="46"/>
                      </a:lnTo>
                      <a:lnTo>
                        <a:pt x="0" y="0"/>
                      </a:lnTo>
                      <a:lnTo>
                        <a:pt x="296" y="172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28" name="Freeform 200"/>
                <p:cNvSpPr/>
                <p:nvPr/>
              </p:nvSpPr>
              <p:spPr bwMode="auto">
                <a:xfrm>
                  <a:off x="3747" y="3108"/>
                  <a:ext cx="100" cy="72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0" y="0"/>
                    </a:cxn>
                    <a:cxn ang="0">
                      <a:pos x="100" y="56"/>
                    </a:cxn>
                    <a:cxn ang="0">
                      <a:pos x="100" y="72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100" h="72">
                      <a:moveTo>
                        <a:pt x="0" y="14"/>
                      </a:moveTo>
                      <a:lnTo>
                        <a:pt x="0" y="0"/>
                      </a:lnTo>
                      <a:lnTo>
                        <a:pt x="100" y="56"/>
                      </a:lnTo>
                      <a:lnTo>
                        <a:pt x="100" y="72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29" name="Rectangle 201"/>
                <p:cNvSpPr>
                  <a:spLocks noChangeArrowheads="1"/>
                </p:cNvSpPr>
                <p:nvPr/>
              </p:nvSpPr>
              <p:spPr bwMode="auto">
                <a:xfrm>
                  <a:off x="3747" y="3108"/>
                  <a:ext cx="2" cy="14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30" name="Freeform 202"/>
                <p:cNvSpPr/>
                <p:nvPr/>
              </p:nvSpPr>
              <p:spPr bwMode="auto">
                <a:xfrm>
                  <a:off x="3747" y="3122"/>
                  <a:ext cx="100" cy="58"/>
                </a:xfrm>
                <a:custGeom>
                  <a:avLst/>
                  <a:gdLst/>
                  <a:ahLst/>
                  <a:cxnLst>
                    <a:cxn ang="0">
                      <a:pos x="100" y="58"/>
                    </a:cxn>
                    <a:cxn ang="0">
                      <a:pos x="100" y="56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100" y="58"/>
                    </a:cxn>
                  </a:cxnLst>
                  <a:rect l="0" t="0" r="r" b="b"/>
                  <a:pathLst>
                    <a:path w="100" h="57">
                      <a:moveTo>
                        <a:pt x="100" y="58"/>
                      </a:moveTo>
                      <a:lnTo>
                        <a:pt x="100" y="56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00" y="5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31" name="Freeform 203"/>
                <p:cNvSpPr/>
                <p:nvPr/>
              </p:nvSpPr>
              <p:spPr bwMode="auto">
                <a:xfrm>
                  <a:off x="4009" y="3258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32" name="Freeform 204"/>
                <p:cNvSpPr/>
                <p:nvPr/>
              </p:nvSpPr>
              <p:spPr bwMode="auto">
                <a:xfrm>
                  <a:off x="4009" y="325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33" name="Freeform 205"/>
                <p:cNvSpPr/>
                <p:nvPr/>
              </p:nvSpPr>
              <p:spPr bwMode="auto">
                <a:xfrm>
                  <a:off x="4009" y="3288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34" name="Freeform 206"/>
                <p:cNvSpPr/>
                <p:nvPr/>
              </p:nvSpPr>
              <p:spPr bwMode="auto">
                <a:xfrm>
                  <a:off x="3999" y="3252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35" name="Freeform 207"/>
                <p:cNvSpPr/>
                <p:nvPr/>
              </p:nvSpPr>
              <p:spPr bwMode="auto">
                <a:xfrm>
                  <a:off x="3999" y="325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36" name="Freeform 208"/>
                <p:cNvSpPr/>
                <p:nvPr/>
              </p:nvSpPr>
              <p:spPr bwMode="auto">
                <a:xfrm>
                  <a:off x="3999" y="3282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37" name="Freeform 209"/>
                <p:cNvSpPr/>
                <p:nvPr/>
              </p:nvSpPr>
              <p:spPr bwMode="auto">
                <a:xfrm>
                  <a:off x="3987" y="3246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</p:grpSp>
          <p:grpSp>
            <p:nvGrpSpPr>
              <p:cNvPr id="10" name="Group 411"/>
              <p:cNvGrpSpPr/>
              <p:nvPr/>
            </p:nvGrpSpPr>
            <p:grpSpPr>
              <a:xfrm>
                <a:off x="5916613" y="4187825"/>
                <a:ext cx="1009650" cy="1022350"/>
                <a:chOff x="3727" y="2638"/>
                <a:chExt cx="636" cy="644"/>
              </a:xfrm>
            </p:grpSpPr>
            <p:sp>
              <p:nvSpPr>
                <p:cNvPr id="38" name="Freeform 211"/>
                <p:cNvSpPr/>
                <p:nvPr/>
              </p:nvSpPr>
              <p:spPr bwMode="auto">
                <a:xfrm>
                  <a:off x="3987" y="324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39" name="Freeform 212"/>
                <p:cNvSpPr/>
                <p:nvPr/>
              </p:nvSpPr>
              <p:spPr bwMode="auto">
                <a:xfrm>
                  <a:off x="3987" y="3276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0" name="Freeform 213"/>
                <p:cNvSpPr/>
                <p:nvPr/>
              </p:nvSpPr>
              <p:spPr bwMode="auto">
                <a:xfrm>
                  <a:off x="3977" y="3240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1" name="Freeform 214"/>
                <p:cNvSpPr/>
                <p:nvPr/>
              </p:nvSpPr>
              <p:spPr bwMode="auto">
                <a:xfrm>
                  <a:off x="3977" y="324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2" name="Freeform 215"/>
                <p:cNvSpPr/>
                <p:nvPr/>
              </p:nvSpPr>
              <p:spPr bwMode="auto">
                <a:xfrm>
                  <a:off x="3977" y="3270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3" name="Freeform 216"/>
                <p:cNvSpPr/>
                <p:nvPr/>
              </p:nvSpPr>
              <p:spPr bwMode="auto">
                <a:xfrm>
                  <a:off x="3967" y="3234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4" name="Freeform 217"/>
                <p:cNvSpPr/>
                <p:nvPr/>
              </p:nvSpPr>
              <p:spPr bwMode="auto">
                <a:xfrm>
                  <a:off x="3967" y="323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0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5" name="Freeform 218"/>
                <p:cNvSpPr/>
                <p:nvPr/>
              </p:nvSpPr>
              <p:spPr bwMode="auto">
                <a:xfrm>
                  <a:off x="3967" y="3264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2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6" name="Freeform 219"/>
                <p:cNvSpPr/>
                <p:nvPr/>
              </p:nvSpPr>
              <p:spPr bwMode="auto">
                <a:xfrm>
                  <a:off x="3955" y="3228"/>
                  <a:ext cx="8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8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7" name="Rectangle 220"/>
                <p:cNvSpPr>
                  <a:spLocks noChangeArrowheads="1"/>
                </p:cNvSpPr>
                <p:nvPr/>
              </p:nvSpPr>
              <p:spPr bwMode="auto">
                <a:xfrm>
                  <a:off x="3955" y="3228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8" name="Freeform 221"/>
                <p:cNvSpPr/>
                <p:nvPr/>
              </p:nvSpPr>
              <p:spPr bwMode="auto">
                <a:xfrm>
                  <a:off x="3955" y="3258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49" name="Freeform 222"/>
                <p:cNvSpPr/>
                <p:nvPr/>
              </p:nvSpPr>
              <p:spPr bwMode="auto">
                <a:xfrm>
                  <a:off x="3945" y="3222"/>
                  <a:ext cx="6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50" name="Rectangle 223"/>
                <p:cNvSpPr>
                  <a:spLocks noChangeArrowheads="1"/>
                </p:cNvSpPr>
                <p:nvPr/>
              </p:nvSpPr>
              <p:spPr bwMode="auto">
                <a:xfrm>
                  <a:off x="3945" y="3222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51" name="Freeform 224"/>
                <p:cNvSpPr/>
                <p:nvPr/>
              </p:nvSpPr>
              <p:spPr bwMode="auto">
                <a:xfrm>
                  <a:off x="3945" y="3252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52" name="Freeform 225"/>
                <p:cNvSpPr/>
                <p:nvPr/>
              </p:nvSpPr>
              <p:spPr bwMode="auto">
                <a:xfrm>
                  <a:off x="3933" y="3214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53" name="Freeform 226"/>
                <p:cNvSpPr/>
                <p:nvPr/>
              </p:nvSpPr>
              <p:spPr bwMode="auto">
                <a:xfrm>
                  <a:off x="3933" y="321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54" name="Freeform 227"/>
                <p:cNvSpPr/>
                <p:nvPr/>
              </p:nvSpPr>
              <p:spPr bwMode="auto">
                <a:xfrm>
                  <a:off x="3933" y="3246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55" name="Freeform 228"/>
                <p:cNvSpPr/>
                <p:nvPr/>
              </p:nvSpPr>
              <p:spPr bwMode="auto">
                <a:xfrm>
                  <a:off x="3923" y="3208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56" name="Freeform 229"/>
                <p:cNvSpPr/>
                <p:nvPr/>
              </p:nvSpPr>
              <p:spPr bwMode="auto">
                <a:xfrm>
                  <a:off x="3923" y="320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57" name="Freeform 230"/>
                <p:cNvSpPr/>
                <p:nvPr/>
              </p:nvSpPr>
              <p:spPr bwMode="auto">
                <a:xfrm>
                  <a:off x="3923" y="3238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58" name="Freeform 231"/>
                <p:cNvSpPr/>
                <p:nvPr/>
              </p:nvSpPr>
              <p:spPr bwMode="auto">
                <a:xfrm>
                  <a:off x="3913" y="3202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59" name="Freeform 232"/>
                <p:cNvSpPr/>
                <p:nvPr/>
              </p:nvSpPr>
              <p:spPr bwMode="auto">
                <a:xfrm>
                  <a:off x="3913" y="320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60" name="Freeform 233"/>
                <p:cNvSpPr/>
                <p:nvPr/>
              </p:nvSpPr>
              <p:spPr bwMode="auto">
                <a:xfrm>
                  <a:off x="3913" y="3232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61" name="Freeform 234"/>
                <p:cNvSpPr/>
                <p:nvPr/>
              </p:nvSpPr>
              <p:spPr bwMode="auto">
                <a:xfrm>
                  <a:off x="3901" y="3196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62" name="Freeform 235"/>
                <p:cNvSpPr/>
                <p:nvPr/>
              </p:nvSpPr>
              <p:spPr bwMode="auto">
                <a:xfrm>
                  <a:off x="3901" y="319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63" name="Freeform 236"/>
                <p:cNvSpPr/>
                <p:nvPr/>
              </p:nvSpPr>
              <p:spPr bwMode="auto">
                <a:xfrm>
                  <a:off x="3901" y="3226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64" name="Freeform 237"/>
                <p:cNvSpPr/>
                <p:nvPr/>
              </p:nvSpPr>
              <p:spPr bwMode="auto">
                <a:xfrm>
                  <a:off x="3891" y="3190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65" name="Freeform 238"/>
                <p:cNvSpPr/>
                <p:nvPr/>
              </p:nvSpPr>
              <p:spPr bwMode="auto">
                <a:xfrm>
                  <a:off x="3891" y="319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66" name="Freeform 239"/>
                <p:cNvSpPr/>
                <p:nvPr/>
              </p:nvSpPr>
              <p:spPr bwMode="auto">
                <a:xfrm>
                  <a:off x="3891" y="3220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67" name="Freeform 240"/>
                <p:cNvSpPr/>
                <p:nvPr/>
              </p:nvSpPr>
              <p:spPr bwMode="auto">
                <a:xfrm>
                  <a:off x="3729" y="3092"/>
                  <a:ext cx="16" cy="22"/>
                </a:xfrm>
                <a:custGeom>
                  <a:avLst/>
                  <a:gdLst/>
                  <a:ahLst/>
                  <a:cxnLst>
                    <a:cxn ang="0">
                      <a:pos x="16" y="10"/>
                    </a:cxn>
                    <a:cxn ang="0">
                      <a:pos x="16" y="22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16" y="10"/>
                    </a:cxn>
                  </a:cxnLst>
                  <a:rect l="0" t="0" r="r" b="b"/>
                  <a:pathLst>
                    <a:path w="16" h="22">
                      <a:moveTo>
                        <a:pt x="16" y="10"/>
                      </a:moveTo>
                      <a:lnTo>
                        <a:pt x="16" y="22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68" name="Freeform 241"/>
                <p:cNvSpPr/>
                <p:nvPr/>
              </p:nvSpPr>
              <p:spPr bwMode="auto">
                <a:xfrm>
                  <a:off x="3743" y="3102"/>
                  <a:ext cx="2" cy="12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2" y="10"/>
                    </a:cxn>
                    <a:cxn ang="0">
                      <a:pos x="0" y="12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2" h="12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2" y="10"/>
                      </a:lnTo>
                      <a:lnTo>
                        <a:pt x="0" y="1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725A14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69" name="Freeform 242"/>
                <p:cNvSpPr/>
                <p:nvPr/>
              </p:nvSpPr>
              <p:spPr bwMode="auto">
                <a:xfrm>
                  <a:off x="3727" y="3094"/>
                  <a:ext cx="18" cy="10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18" y="8"/>
                    </a:cxn>
                    <a:cxn ang="0">
                      <a:pos x="16" y="1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8" h="10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18" y="8"/>
                      </a:lnTo>
                      <a:lnTo>
                        <a:pt x="16" y="1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70" name="Freeform 243"/>
                <p:cNvSpPr/>
                <p:nvPr/>
              </p:nvSpPr>
              <p:spPr bwMode="auto">
                <a:xfrm>
                  <a:off x="3727" y="3096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16" y="8"/>
                    </a:cxn>
                    <a:cxn ang="0">
                      <a:pos x="16" y="18"/>
                    </a:cxn>
                    <a:cxn ang="0">
                      <a:pos x="0" y="8"/>
                    </a:cxn>
                    <a:cxn ang="0">
                      <a:pos x="0" y="0"/>
                    </a:cxn>
                    <a:cxn ang="0">
                      <a:pos x="16" y="8"/>
                    </a:cxn>
                  </a:cxnLst>
                  <a:rect l="0" t="0" r="r" b="b"/>
                  <a:pathLst>
                    <a:path w="16" h="18">
                      <a:moveTo>
                        <a:pt x="16" y="8"/>
                      </a:moveTo>
                      <a:lnTo>
                        <a:pt x="16" y="1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71" name="Freeform 244"/>
                <p:cNvSpPr/>
                <p:nvPr/>
              </p:nvSpPr>
              <p:spPr bwMode="auto">
                <a:xfrm>
                  <a:off x="4023" y="2998"/>
                  <a:ext cx="340" cy="242"/>
                </a:xfrm>
                <a:custGeom>
                  <a:avLst/>
                  <a:gdLst/>
                  <a:ahLst/>
                  <a:cxnLst>
                    <a:cxn ang="0">
                      <a:pos x="0" y="198"/>
                    </a:cxn>
                    <a:cxn ang="0">
                      <a:pos x="340" y="0"/>
                    </a:cxn>
                    <a:cxn ang="0">
                      <a:pos x="340" y="46"/>
                    </a:cxn>
                    <a:cxn ang="0">
                      <a:pos x="0" y="242"/>
                    </a:cxn>
                    <a:cxn ang="0">
                      <a:pos x="0" y="198"/>
                    </a:cxn>
                  </a:cxnLst>
                  <a:rect l="0" t="0" r="r" b="b"/>
                  <a:pathLst>
                    <a:path w="340" h="241">
                      <a:moveTo>
                        <a:pt x="0" y="198"/>
                      </a:moveTo>
                      <a:lnTo>
                        <a:pt x="340" y="0"/>
                      </a:lnTo>
                      <a:lnTo>
                        <a:pt x="340" y="46"/>
                      </a:lnTo>
                      <a:lnTo>
                        <a:pt x="0" y="242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72" name="Freeform 245"/>
                <p:cNvSpPr/>
                <p:nvPr/>
              </p:nvSpPr>
              <p:spPr bwMode="auto">
                <a:xfrm>
                  <a:off x="3727" y="2826"/>
                  <a:ext cx="636" cy="370"/>
                </a:xfrm>
                <a:custGeom>
                  <a:avLst/>
                  <a:gdLst/>
                  <a:ahLst/>
                  <a:cxnLst>
                    <a:cxn ang="0">
                      <a:pos x="0" y="198"/>
                    </a:cxn>
                    <a:cxn ang="0">
                      <a:pos x="338" y="0"/>
                    </a:cxn>
                    <a:cxn ang="0">
                      <a:pos x="636" y="172"/>
                    </a:cxn>
                    <a:cxn ang="0">
                      <a:pos x="296" y="370"/>
                    </a:cxn>
                    <a:cxn ang="0">
                      <a:pos x="0" y="198"/>
                    </a:cxn>
                  </a:cxnLst>
                  <a:rect l="0" t="0" r="r" b="b"/>
                  <a:pathLst>
                    <a:path w="636" h="370">
                      <a:moveTo>
                        <a:pt x="0" y="198"/>
                      </a:moveTo>
                      <a:lnTo>
                        <a:pt x="338" y="0"/>
                      </a:lnTo>
                      <a:lnTo>
                        <a:pt x="636" y="172"/>
                      </a:lnTo>
                      <a:lnTo>
                        <a:pt x="296" y="370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73" name="Freeform 246"/>
                <p:cNvSpPr/>
                <p:nvPr/>
              </p:nvSpPr>
              <p:spPr bwMode="auto">
                <a:xfrm>
                  <a:off x="3727" y="3024"/>
                  <a:ext cx="296" cy="216"/>
                </a:xfrm>
                <a:custGeom>
                  <a:avLst/>
                  <a:gdLst/>
                  <a:ahLst/>
                  <a:cxnLst>
                    <a:cxn ang="0">
                      <a:pos x="296" y="172"/>
                    </a:cxn>
                    <a:cxn ang="0">
                      <a:pos x="296" y="216"/>
                    </a:cxn>
                    <a:cxn ang="0">
                      <a:pos x="0" y="46"/>
                    </a:cxn>
                    <a:cxn ang="0">
                      <a:pos x="0" y="0"/>
                    </a:cxn>
                    <a:cxn ang="0">
                      <a:pos x="296" y="172"/>
                    </a:cxn>
                  </a:cxnLst>
                  <a:rect l="0" t="0" r="r" b="b"/>
                  <a:pathLst>
                    <a:path w="296" h="216">
                      <a:moveTo>
                        <a:pt x="296" y="172"/>
                      </a:moveTo>
                      <a:lnTo>
                        <a:pt x="296" y="216"/>
                      </a:lnTo>
                      <a:lnTo>
                        <a:pt x="0" y="46"/>
                      </a:lnTo>
                      <a:lnTo>
                        <a:pt x="0" y="0"/>
                      </a:lnTo>
                      <a:lnTo>
                        <a:pt x="296" y="172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74" name="Freeform 247"/>
                <p:cNvSpPr/>
                <p:nvPr/>
              </p:nvSpPr>
              <p:spPr bwMode="auto">
                <a:xfrm>
                  <a:off x="3747" y="3044"/>
                  <a:ext cx="100" cy="72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0" y="0"/>
                    </a:cxn>
                    <a:cxn ang="0">
                      <a:pos x="100" y="58"/>
                    </a:cxn>
                    <a:cxn ang="0">
                      <a:pos x="100" y="72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100" h="72">
                      <a:moveTo>
                        <a:pt x="0" y="16"/>
                      </a:moveTo>
                      <a:lnTo>
                        <a:pt x="0" y="0"/>
                      </a:lnTo>
                      <a:lnTo>
                        <a:pt x="100" y="58"/>
                      </a:lnTo>
                      <a:lnTo>
                        <a:pt x="100" y="72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75" name="Freeform 248"/>
                <p:cNvSpPr/>
                <p:nvPr/>
              </p:nvSpPr>
              <p:spPr bwMode="auto">
                <a:xfrm>
                  <a:off x="3747" y="3044"/>
                  <a:ext cx="2" cy="16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2" y="14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2" h="16">
                      <a:moveTo>
                        <a:pt x="0" y="16"/>
                      </a:moveTo>
                      <a:lnTo>
                        <a:pt x="2" y="14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76" name="Freeform 249"/>
                <p:cNvSpPr/>
                <p:nvPr/>
              </p:nvSpPr>
              <p:spPr bwMode="auto">
                <a:xfrm>
                  <a:off x="3747" y="3058"/>
                  <a:ext cx="100" cy="58"/>
                </a:xfrm>
                <a:custGeom>
                  <a:avLst/>
                  <a:gdLst/>
                  <a:ahLst/>
                  <a:cxnLst>
                    <a:cxn ang="0">
                      <a:pos x="100" y="58"/>
                    </a:cxn>
                    <a:cxn ang="0">
                      <a:pos x="100" y="56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100" y="58"/>
                    </a:cxn>
                  </a:cxnLst>
                  <a:rect l="0" t="0" r="r" b="b"/>
                  <a:pathLst>
                    <a:path w="100" h="57">
                      <a:moveTo>
                        <a:pt x="100" y="58"/>
                      </a:moveTo>
                      <a:lnTo>
                        <a:pt x="100" y="56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100" y="5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77" name="Freeform 250"/>
                <p:cNvSpPr/>
                <p:nvPr/>
              </p:nvSpPr>
              <p:spPr bwMode="auto">
                <a:xfrm>
                  <a:off x="4009" y="3196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78" name="Freeform 251"/>
                <p:cNvSpPr/>
                <p:nvPr/>
              </p:nvSpPr>
              <p:spPr bwMode="auto">
                <a:xfrm>
                  <a:off x="4009" y="319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79" name="Freeform 252"/>
                <p:cNvSpPr/>
                <p:nvPr/>
              </p:nvSpPr>
              <p:spPr bwMode="auto">
                <a:xfrm>
                  <a:off x="4009" y="3226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80" name="Freeform 253"/>
                <p:cNvSpPr/>
                <p:nvPr/>
              </p:nvSpPr>
              <p:spPr bwMode="auto">
                <a:xfrm>
                  <a:off x="3999" y="3190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81" name="Freeform 254"/>
                <p:cNvSpPr/>
                <p:nvPr/>
              </p:nvSpPr>
              <p:spPr bwMode="auto">
                <a:xfrm>
                  <a:off x="3999" y="319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82" name="Freeform 255"/>
                <p:cNvSpPr/>
                <p:nvPr/>
              </p:nvSpPr>
              <p:spPr bwMode="auto">
                <a:xfrm>
                  <a:off x="3999" y="3220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83" name="Freeform 256"/>
                <p:cNvSpPr/>
                <p:nvPr/>
              </p:nvSpPr>
              <p:spPr bwMode="auto">
                <a:xfrm>
                  <a:off x="3987" y="3184"/>
                  <a:ext cx="8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8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84" name="Rectangle 257"/>
                <p:cNvSpPr>
                  <a:spLocks noChangeArrowheads="1"/>
                </p:cNvSpPr>
                <p:nvPr/>
              </p:nvSpPr>
              <p:spPr bwMode="auto">
                <a:xfrm>
                  <a:off x="3987" y="3184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85" name="Freeform 258"/>
                <p:cNvSpPr/>
                <p:nvPr/>
              </p:nvSpPr>
              <p:spPr bwMode="auto">
                <a:xfrm>
                  <a:off x="3987" y="3214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86" name="Freeform 259"/>
                <p:cNvSpPr/>
                <p:nvPr/>
              </p:nvSpPr>
              <p:spPr bwMode="auto">
                <a:xfrm>
                  <a:off x="3977" y="3178"/>
                  <a:ext cx="6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87" name="Rectangle 260"/>
                <p:cNvSpPr>
                  <a:spLocks noChangeArrowheads="1"/>
                </p:cNvSpPr>
                <p:nvPr/>
              </p:nvSpPr>
              <p:spPr bwMode="auto">
                <a:xfrm>
                  <a:off x="3977" y="3178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88" name="Freeform 261"/>
                <p:cNvSpPr/>
                <p:nvPr/>
              </p:nvSpPr>
              <p:spPr bwMode="auto">
                <a:xfrm>
                  <a:off x="3977" y="3208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89" name="Freeform 262"/>
                <p:cNvSpPr/>
                <p:nvPr/>
              </p:nvSpPr>
              <p:spPr bwMode="auto">
                <a:xfrm>
                  <a:off x="3967" y="3170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0" name="Freeform 263"/>
                <p:cNvSpPr/>
                <p:nvPr/>
              </p:nvSpPr>
              <p:spPr bwMode="auto">
                <a:xfrm>
                  <a:off x="3967" y="317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1" name="Freeform 264"/>
                <p:cNvSpPr/>
                <p:nvPr/>
              </p:nvSpPr>
              <p:spPr bwMode="auto">
                <a:xfrm>
                  <a:off x="3967" y="3202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2" name="Freeform 265"/>
                <p:cNvSpPr/>
                <p:nvPr/>
              </p:nvSpPr>
              <p:spPr bwMode="auto">
                <a:xfrm>
                  <a:off x="3955" y="3164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3" name="Freeform 266"/>
                <p:cNvSpPr/>
                <p:nvPr/>
              </p:nvSpPr>
              <p:spPr bwMode="auto">
                <a:xfrm>
                  <a:off x="3955" y="316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4" name="Freeform 267"/>
                <p:cNvSpPr/>
                <p:nvPr/>
              </p:nvSpPr>
              <p:spPr bwMode="auto">
                <a:xfrm>
                  <a:off x="3955" y="3194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5" name="Freeform 268"/>
                <p:cNvSpPr/>
                <p:nvPr/>
              </p:nvSpPr>
              <p:spPr bwMode="auto">
                <a:xfrm>
                  <a:off x="3945" y="3158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6" name="Freeform 269"/>
                <p:cNvSpPr/>
                <p:nvPr/>
              </p:nvSpPr>
              <p:spPr bwMode="auto">
                <a:xfrm>
                  <a:off x="3945" y="315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7" name="Freeform 270"/>
                <p:cNvSpPr/>
                <p:nvPr/>
              </p:nvSpPr>
              <p:spPr bwMode="auto">
                <a:xfrm>
                  <a:off x="3945" y="3188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8" name="Freeform 271"/>
                <p:cNvSpPr/>
                <p:nvPr/>
              </p:nvSpPr>
              <p:spPr bwMode="auto">
                <a:xfrm>
                  <a:off x="3933" y="3152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99" name="Freeform 272"/>
                <p:cNvSpPr/>
                <p:nvPr/>
              </p:nvSpPr>
              <p:spPr bwMode="auto">
                <a:xfrm>
                  <a:off x="3933" y="315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00" name="Freeform 273"/>
                <p:cNvSpPr/>
                <p:nvPr/>
              </p:nvSpPr>
              <p:spPr bwMode="auto">
                <a:xfrm>
                  <a:off x="3933" y="3182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01" name="Freeform 274"/>
                <p:cNvSpPr/>
                <p:nvPr/>
              </p:nvSpPr>
              <p:spPr bwMode="auto">
                <a:xfrm>
                  <a:off x="3923" y="3146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02" name="Freeform 275"/>
                <p:cNvSpPr/>
                <p:nvPr/>
              </p:nvSpPr>
              <p:spPr bwMode="auto">
                <a:xfrm>
                  <a:off x="3923" y="314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03" name="Freeform 276"/>
                <p:cNvSpPr/>
                <p:nvPr/>
              </p:nvSpPr>
              <p:spPr bwMode="auto">
                <a:xfrm>
                  <a:off x="3923" y="3176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04" name="Freeform 277"/>
                <p:cNvSpPr/>
                <p:nvPr/>
              </p:nvSpPr>
              <p:spPr bwMode="auto">
                <a:xfrm>
                  <a:off x="3913" y="3140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05" name="Freeform 278"/>
                <p:cNvSpPr/>
                <p:nvPr/>
              </p:nvSpPr>
              <p:spPr bwMode="auto">
                <a:xfrm>
                  <a:off x="3913" y="314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06" name="Freeform 279"/>
                <p:cNvSpPr/>
                <p:nvPr/>
              </p:nvSpPr>
              <p:spPr bwMode="auto">
                <a:xfrm>
                  <a:off x="3913" y="3170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07" name="Freeform 280"/>
                <p:cNvSpPr/>
                <p:nvPr/>
              </p:nvSpPr>
              <p:spPr bwMode="auto">
                <a:xfrm>
                  <a:off x="3901" y="3134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8" h="36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08" name="Rectangle 281"/>
                <p:cNvSpPr>
                  <a:spLocks noChangeArrowheads="1"/>
                </p:cNvSpPr>
                <p:nvPr/>
              </p:nvSpPr>
              <p:spPr bwMode="auto">
                <a:xfrm>
                  <a:off x="3901" y="3134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09" name="Freeform 282"/>
                <p:cNvSpPr/>
                <p:nvPr/>
              </p:nvSpPr>
              <p:spPr bwMode="auto">
                <a:xfrm>
                  <a:off x="3901" y="3164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10" name="Freeform 283"/>
                <p:cNvSpPr/>
                <p:nvPr/>
              </p:nvSpPr>
              <p:spPr bwMode="auto">
                <a:xfrm>
                  <a:off x="3891" y="3128"/>
                  <a:ext cx="6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11" name="Rectangle 284"/>
                <p:cNvSpPr>
                  <a:spLocks noChangeArrowheads="1"/>
                </p:cNvSpPr>
                <p:nvPr/>
              </p:nvSpPr>
              <p:spPr bwMode="auto">
                <a:xfrm>
                  <a:off x="3891" y="3128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12" name="Freeform 285"/>
                <p:cNvSpPr/>
                <p:nvPr/>
              </p:nvSpPr>
              <p:spPr bwMode="auto">
                <a:xfrm>
                  <a:off x="3891" y="3158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13" name="Freeform 286"/>
                <p:cNvSpPr/>
                <p:nvPr/>
              </p:nvSpPr>
              <p:spPr bwMode="auto">
                <a:xfrm>
                  <a:off x="3729" y="3030"/>
                  <a:ext cx="16" cy="22"/>
                </a:xfrm>
                <a:custGeom>
                  <a:avLst/>
                  <a:gdLst/>
                  <a:ahLst/>
                  <a:cxnLst>
                    <a:cxn ang="0">
                      <a:pos x="16" y="10"/>
                    </a:cxn>
                    <a:cxn ang="0">
                      <a:pos x="16" y="22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16" y="10"/>
                    </a:cxn>
                  </a:cxnLst>
                  <a:rect l="0" t="0" r="r" b="b"/>
                  <a:pathLst>
                    <a:path w="16" h="22">
                      <a:moveTo>
                        <a:pt x="16" y="10"/>
                      </a:moveTo>
                      <a:lnTo>
                        <a:pt x="16" y="22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14" name="Freeform 287"/>
                <p:cNvSpPr/>
                <p:nvPr/>
              </p:nvSpPr>
              <p:spPr bwMode="auto">
                <a:xfrm>
                  <a:off x="3743" y="3040"/>
                  <a:ext cx="2" cy="10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2" y="10"/>
                    </a:cxn>
                    <a:cxn ang="0">
                      <a:pos x="0" y="1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2" h="10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2" y="10"/>
                      </a:lnTo>
                      <a:lnTo>
                        <a:pt x="0" y="1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725A14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15" name="Freeform 288"/>
                <p:cNvSpPr/>
                <p:nvPr/>
              </p:nvSpPr>
              <p:spPr bwMode="auto">
                <a:xfrm>
                  <a:off x="3727" y="3030"/>
                  <a:ext cx="18" cy="12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18" y="10"/>
                    </a:cxn>
                    <a:cxn ang="0">
                      <a:pos x="16" y="12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8" h="12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18" y="10"/>
                      </a:lnTo>
                      <a:lnTo>
                        <a:pt x="16" y="1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16" name="Freeform 289"/>
                <p:cNvSpPr/>
                <p:nvPr/>
              </p:nvSpPr>
              <p:spPr bwMode="auto">
                <a:xfrm>
                  <a:off x="3727" y="3032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16" y="10"/>
                    </a:cxn>
                    <a:cxn ang="0">
                      <a:pos x="16" y="18"/>
                    </a:cxn>
                    <a:cxn ang="0">
                      <a:pos x="0" y="10"/>
                    </a:cxn>
                    <a:cxn ang="0">
                      <a:pos x="0" y="0"/>
                    </a:cxn>
                    <a:cxn ang="0">
                      <a:pos x="16" y="10"/>
                    </a:cxn>
                  </a:cxnLst>
                  <a:rect l="0" t="0" r="r" b="b"/>
                  <a:pathLst>
                    <a:path w="16" h="18">
                      <a:moveTo>
                        <a:pt x="16" y="10"/>
                      </a:moveTo>
                      <a:lnTo>
                        <a:pt x="16" y="18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17" name="Freeform 290"/>
                <p:cNvSpPr/>
                <p:nvPr/>
              </p:nvSpPr>
              <p:spPr bwMode="auto">
                <a:xfrm>
                  <a:off x="4023" y="2936"/>
                  <a:ext cx="340" cy="242"/>
                </a:xfrm>
                <a:custGeom>
                  <a:avLst/>
                  <a:gdLst/>
                  <a:ahLst/>
                  <a:cxnLst>
                    <a:cxn ang="0">
                      <a:pos x="0" y="198"/>
                    </a:cxn>
                    <a:cxn ang="0">
                      <a:pos x="340" y="0"/>
                    </a:cxn>
                    <a:cxn ang="0">
                      <a:pos x="340" y="46"/>
                    </a:cxn>
                    <a:cxn ang="0">
                      <a:pos x="0" y="242"/>
                    </a:cxn>
                    <a:cxn ang="0">
                      <a:pos x="0" y="198"/>
                    </a:cxn>
                  </a:cxnLst>
                  <a:rect l="0" t="0" r="r" b="b"/>
                  <a:pathLst>
                    <a:path w="340" h="241">
                      <a:moveTo>
                        <a:pt x="0" y="198"/>
                      </a:moveTo>
                      <a:lnTo>
                        <a:pt x="340" y="0"/>
                      </a:lnTo>
                      <a:lnTo>
                        <a:pt x="340" y="46"/>
                      </a:lnTo>
                      <a:lnTo>
                        <a:pt x="0" y="242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18" name="Freeform 291"/>
                <p:cNvSpPr/>
                <p:nvPr/>
              </p:nvSpPr>
              <p:spPr bwMode="auto">
                <a:xfrm>
                  <a:off x="3727" y="2764"/>
                  <a:ext cx="636" cy="370"/>
                </a:xfrm>
                <a:custGeom>
                  <a:avLst/>
                  <a:gdLst/>
                  <a:ahLst/>
                  <a:cxnLst>
                    <a:cxn ang="0">
                      <a:pos x="0" y="198"/>
                    </a:cxn>
                    <a:cxn ang="0">
                      <a:pos x="338" y="0"/>
                    </a:cxn>
                    <a:cxn ang="0">
                      <a:pos x="636" y="172"/>
                    </a:cxn>
                    <a:cxn ang="0">
                      <a:pos x="296" y="370"/>
                    </a:cxn>
                    <a:cxn ang="0">
                      <a:pos x="0" y="198"/>
                    </a:cxn>
                  </a:cxnLst>
                  <a:rect l="0" t="0" r="r" b="b"/>
                  <a:pathLst>
                    <a:path w="636" h="370">
                      <a:moveTo>
                        <a:pt x="0" y="198"/>
                      </a:moveTo>
                      <a:lnTo>
                        <a:pt x="338" y="0"/>
                      </a:lnTo>
                      <a:lnTo>
                        <a:pt x="636" y="172"/>
                      </a:lnTo>
                      <a:lnTo>
                        <a:pt x="296" y="370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19" name="Freeform 292"/>
                <p:cNvSpPr/>
                <p:nvPr/>
              </p:nvSpPr>
              <p:spPr bwMode="auto">
                <a:xfrm>
                  <a:off x="3727" y="2962"/>
                  <a:ext cx="296" cy="216"/>
                </a:xfrm>
                <a:custGeom>
                  <a:avLst/>
                  <a:gdLst/>
                  <a:ahLst/>
                  <a:cxnLst>
                    <a:cxn ang="0">
                      <a:pos x="296" y="172"/>
                    </a:cxn>
                    <a:cxn ang="0">
                      <a:pos x="296" y="216"/>
                    </a:cxn>
                    <a:cxn ang="0">
                      <a:pos x="0" y="44"/>
                    </a:cxn>
                    <a:cxn ang="0">
                      <a:pos x="0" y="0"/>
                    </a:cxn>
                    <a:cxn ang="0">
                      <a:pos x="296" y="172"/>
                    </a:cxn>
                  </a:cxnLst>
                  <a:rect l="0" t="0" r="r" b="b"/>
                  <a:pathLst>
                    <a:path w="296" h="216">
                      <a:moveTo>
                        <a:pt x="296" y="172"/>
                      </a:moveTo>
                      <a:lnTo>
                        <a:pt x="296" y="216"/>
                      </a:lnTo>
                      <a:lnTo>
                        <a:pt x="0" y="44"/>
                      </a:lnTo>
                      <a:lnTo>
                        <a:pt x="0" y="0"/>
                      </a:lnTo>
                      <a:lnTo>
                        <a:pt x="296" y="172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20" name="Freeform 293"/>
                <p:cNvSpPr/>
                <p:nvPr/>
              </p:nvSpPr>
              <p:spPr bwMode="auto">
                <a:xfrm>
                  <a:off x="3747" y="2982"/>
                  <a:ext cx="100" cy="72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0" y="0"/>
                    </a:cxn>
                    <a:cxn ang="0">
                      <a:pos x="100" y="56"/>
                    </a:cxn>
                    <a:cxn ang="0">
                      <a:pos x="100" y="72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100" h="72">
                      <a:moveTo>
                        <a:pt x="0" y="14"/>
                      </a:moveTo>
                      <a:lnTo>
                        <a:pt x="0" y="0"/>
                      </a:lnTo>
                      <a:lnTo>
                        <a:pt x="100" y="56"/>
                      </a:lnTo>
                      <a:lnTo>
                        <a:pt x="100" y="72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21" name="Rectangle 294"/>
                <p:cNvSpPr>
                  <a:spLocks noChangeArrowheads="1"/>
                </p:cNvSpPr>
                <p:nvPr/>
              </p:nvSpPr>
              <p:spPr bwMode="auto">
                <a:xfrm>
                  <a:off x="3747" y="2982"/>
                  <a:ext cx="2" cy="14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22" name="Freeform 295"/>
                <p:cNvSpPr/>
                <p:nvPr/>
              </p:nvSpPr>
              <p:spPr bwMode="auto">
                <a:xfrm>
                  <a:off x="3747" y="2996"/>
                  <a:ext cx="100" cy="58"/>
                </a:xfrm>
                <a:custGeom>
                  <a:avLst/>
                  <a:gdLst/>
                  <a:ahLst/>
                  <a:cxnLst>
                    <a:cxn ang="0">
                      <a:pos x="100" y="58"/>
                    </a:cxn>
                    <a:cxn ang="0">
                      <a:pos x="100" y="56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100" y="58"/>
                    </a:cxn>
                  </a:cxnLst>
                  <a:rect l="0" t="0" r="r" b="b"/>
                  <a:pathLst>
                    <a:path w="100" h="57">
                      <a:moveTo>
                        <a:pt x="100" y="58"/>
                      </a:moveTo>
                      <a:lnTo>
                        <a:pt x="100" y="56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00" y="5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23" name="Freeform 296"/>
                <p:cNvSpPr/>
                <p:nvPr/>
              </p:nvSpPr>
              <p:spPr bwMode="auto">
                <a:xfrm>
                  <a:off x="4009" y="3132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6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24" name="Freeform 297"/>
                <p:cNvSpPr/>
                <p:nvPr/>
              </p:nvSpPr>
              <p:spPr bwMode="auto">
                <a:xfrm>
                  <a:off x="4009" y="313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25" name="Freeform 298"/>
                <p:cNvSpPr/>
                <p:nvPr/>
              </p:nvSpPr>
              <p:spPr bwMode="auto">
                <a:xfrm>
                  <a:off x="4009" y="3164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26" name="Freeform 299"/>
                <p:cNvSpPr/>
                <p:nvPr/>
              </p:nvSpPr>
              <p:spPr bwMode="auto">
                <a:xfrm>
                  <a:off x="3999" y="3126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27" name="Freeform 300"/>
                <p:cNvSpPr/>
                <p:nvPr/>
              </p:nvSpPr>
              <p:spPr bwMode="auto">
                <a:xfrm>
                  <a:off x="3999" y="312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28" name="Freeform 301"/>
                <p:cNvSpPr/>
                <p:nvPr/>
              </p:nvSpPr>
              <p:spPr bwMode="auto">
                <a:xfrm>
                  <a:off x="3999" y="3158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29" name="Freeform 302"/>
                <p:cNvSpPr/>
                <p:nvPr/>
              </p:nvSpPr>
              <p:spPr bwMode="auto">
                <a:xfrm>
                  <a:off x="3987" y="3120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30" name="Freeform 303"/>
                <p:cNvSpPr/>
                <p:nvPr/>
              </p:nvSpPr>
              <p:spPr bwMode="auto">
                <a:xfrm>
                  <a:off x="3987" y="312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31" name="Freeform 304"/>
                <p:cNvSpPr/>
                <p:nvPr/>
              </p:nvSpPr>
              <p:spPr bwMode="auto">
                <a:xfrm>
                  <a:off x="3987" y="3150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32" name="Freeform 305"/>
                <p:cNvSpPr/>
                <p:nvPr/>
              </p:nvSpPr>
              <p:spPr bwMode="auto">
                <a:xfrm>
                  <a:off x="3977" y="3114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33" name="Freeform 306"/>
                <p:cNvSpPr/>
                <p:nvPr/>
              </p:nvSpPr>
              <p:spPr bwMode="auto">
                <a:xfrm>
                  <a:off x="3977" y="311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34" name="Freeform 307"/>
                <p:cNvSpPr/>
                <p:nvPr/>
              </p:nvSpPr>
              <p:spPr bwMode="auto">
                <a:xfrm>
                  <a:off x="3977" y="3144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35" name="Freeform 308"/>
                <p:cNvSpPr/>
                <p:nvPr/>
              </p:nvSpPr>
              <p:spPr bwMode="auto">
                <a:xfrm>
                  <a:off x="3967" y="3108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36" name="Freeform 309"/>
                <p:cNvSpPr/>
                <p:nvPr/>
              </p:nvSpPr>
              <p:spPr bwMode="auto">
                <a:xfrm>
                  <a:off x="3967" y="310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0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37" name="Freeform 310"/>
                <p:cNvSpPr/>
                <p:nvPr/>
              </p:nvSpPr>
              <p:spPr bwMode="auto">
                <a:xfrm>
                  <a:off x="3967" y="3138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38" name="Freeform 311"/>
                <p:cNvSpPr/>
                <p:nvPr/>
              </p:nvSpPr>
              <p:spPr bwMode="auto">
                <a:xfrm>
                  <a:off x="3955" y="3102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39" name="Freeform 312"/>
                <p:cNvSpPr/>
                <p:nvPr/>
              </p:nvSpPr>
              <p:spPr bwMode="auto">
                <a:xfrm>
                  <a:off x="3955" y="310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40" name="Freeform 313"/>
                <p:cNvSpPr/>
                <p:nvPr/>
              </p:nvSpPr>
              <p:spPr bwMode="auto">
                <a:xfrm>
                  <a:off x="3955" y="3132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41" name="Freeform 314"/>
                <p:cNvSpPr/>
                <p:nvPr/>
              </p:nvSpPr>
              <p:spPr bwMode="auto">
                <a:xfrm>
                  <a:off x="3945" y="3096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42" name="Freeform 315"/>
                <p:cNvSpPr/>
                <p:nvPr/>
              </p:nvSpPr>
              <p:spPr bwMode="auto">
                <a:xfrm>
                  <a:off x="3945" y="309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43" name="Freeform 316"/>
                <p:cNvSpPr/>
                <p:nvPr/>
              </p:nvSpPr>
              <p:spPr bwMode="auto">
                <a:xfrm>
                  <a:off x="3945" y="3126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44" name="Freeform 317"/>
                <p:cNvSpPr/>
                <p:nvPr/>
              </p:nvSpPr>
              <p:spPr bwMode="auto">
                <a:xfrm>
                  <a:off x="3933" y="3090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8" h="36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45" name="Rectangle 318"/>
                <p:cNvSpPr>
                  <a:spLocks noChangeArrowheads="1"/>
                </p:cNvSpPr>
                <p:nvPr/>
              </p:nvSpPr>
              <p:spPr bwMode="auto">
                <a:xfrm>
                  <a:off x="3933" y="3090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46" name="Freeform 319"/>
                <p:cNvSpPr/>
                <p:nvPr/>
              </p:nvSpPr>
              <p:spPr bwMode="auto">
                <a:xfrm>
                  <a:off x="3933" y="3120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47" name="Freeform 320"/>
                <p:cNvSpPr/>
                <p:nvPr/>
              </p:nvSpPr>
              <p:spPr bwMode="auto">
                <a:xfrm>
                  <a:off x="3923" y="3084"/>
                  <a:ext cx="6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48" name="Rectangle 321"/>
                <p:cNvSpPr>
                  <a:spLocks noChangeArrowheads="1"/>
                </p:cNvSpPr>
                <p:nvPr/>
              </p:nvSpPr>
              <p:spPr bwMode="auto">
                <a:xfrm>
                  <a:off x="3923" y="3084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49" name="Freeform 322"/>
                <p:cNvSpPr/>
                <p:nvPr/>
              </p:nvSpPr>
              <p:spPr bwMode="auto">
                <a:xfrm>
                  <a:off x="3923" y="3114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50" name="Freeform 323"/>
                <p:cNvSpPr/>
                <p:nvPr/>
              </p:nvSpPr>
              <p:spPr bwMode="auto">
                <a:xfrm>
                  <a:off x="3913" y="3076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6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6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51" name="Freeform 324"/>
                <p:cNvSpPr/>
                <p:nvPr/>
              </p:nvSpPr>
              <p:spPr bwMode="auto">
                <a:xfrm>
                  <a:off x="3913" y="307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52" name="Freeform 325"/>
                <p:cNvSpPr/>
                <p:nvPr/>
              </p:nvSpPr>
              <p:spPr bwMode="auto">
                <a:xfrm>
                  <a:off x="3913" y="3108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53" name="Freeform 326"/>
                <p:cNvSpPr/>
                <p:nvPr/>
              </p:nvSpPr>
              <p:spPr bwMode="auto">
                <a:xfrm>
                  <a:off x="3901" y="3070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54" name="Freeform 327"/>
                <p:cNvSpPr/>
                <p:nvPr/>
              </p:nvSpPr>
              <p:spPr bwMode="auto">
                <a:xfrm>
                  <a:off x="3901" y="307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55" name="Freeform 328"/>
                <p:cNvSpPr/>
                <p:nvPr/>
              </p:nvSpPr>
              <p:spPr bwMode="auto">
                <a:xfrm>
                  <a:off x="3901" y="3102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56" name="Freeform 329"/>
                <p:cNvSpPr/>
                <p:nvPr/>
              </p:nvSpPr>
              <p:spPr bwMode="auto">
                <a:xfrm>
                  <a:off x="3891" y="3064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57" name="Freeform 330"/>
                <p:cNvSpPr/>
                <p:nvPr/>
              </p:nvSpPr>
              <p:spPr bwMode="auto">
                <a:xfrm>
                  <a:off x="3891" y="306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58" name="Freeform 331"/>
                <p:cNvSpPr/>
                <p:nvPr/>
              </p:nvSpPr>
              <p:spPr bwMode="auto">
                <a:xfrm>
                  <a:off x="3891" y="3094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59" name="Freeform 332"/>
                <p:cNvSpPr/>
                <p:nvPr/>
              </p:nvSpPr>
              <p:spPr bwMode="auto">
                <a:xfrm>
                  <a:off x="3729" y="2966"/>
                  <a:ext cx="16" cy="22"/>
                </a:xfrm>
                <a:custGeom>
                  <a:avLst/>
                  <a:gdLst/>
                  <a:ahLst/>
                  <a:cxnLst>
                    <a:cxn ang="0">
                      <a:pos x="16" y="10"/>
                    </a:cxn>
                    <a:cxn ang="0">
                      <a:pos x="16" y="22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16" y="10"/>
                    </a:cxn>
                  </a:cxnLst>
                  <a:rect l="0" t="0" r="r" b="b"/>
                  <a:pathLst>
                    <a:path w="16" h="22">
                      <a:moveTo>
                        <a:pt x="16" y="10"/>
                      </a:moveTo>
                      <a:lnTo>
                        <a:pt x="16" y="22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60" name="Freeform 333"/>
                <p:cNvSpPr/>
                <p:nvPr/>
              </p:nvSpPr>
              <p:spPr bwMode="auto">
                <a:xfrm>
                  <a:off x="3743" y="2978"/>
                  <a:ext cx="2" cy="1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0"/>
                    </a:cxn>
                    <a:cxn ang="0">
                      <a:pos x="2" y="8"/>
                    </a:cxn>
                    <a:cxn ang="0">
                      <a:pos x="0" y="1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" h="10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2" y="8"/>
                      </a:lnTo>
                      <a:lnTo>
                        <a:pt x="0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25A14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61" name="Freeform 334"/>
                <p:cNvSpPr/>
                <p:nvPr/>
              </p:nvSpPr>
              <p:spPr bwMode="auto">
                <a:xfrm>
                  <a:off x="3727" y="2968"/>
                  <a:ext cx="18" cy="10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18" y="10"/>
                    </a:cxn>
                    <a:cxn ang="0">
                      <a:pos x="16" y="1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8" h="10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18" y="10"/>
                      </a:lnTo>
                      <a:lnTo>
                        <a:pt x="16" y="1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62" name="Freeform 335"/>
                <p:cNvSpPr/>
                <p:nvPr/>
              </p:nvSpPr>
              <p:spPr bwMode="auto">
                <a:xfrm>
                  <a:off x="3727" y="2970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16" y="8"/>
                    </a:cxn>
                    <a:cxn ang="0">
                      <a:pos x="16" y="18"/>
                    </a:cxn>
                    <a:cxn ang="0">
                      <a:pos x="0" y="10"/>
                    </a:cxn>
                    <a:cxn ang="0">
                      <a:pos x="0" y="0"/>
                    </a:cxn>
                    <a:cxn ang="0">
                      <a:pos x="16" y="8"/>
                    </a:cxn>
                  </a:cxnLst>
                  <a:rect l="0" t="0" r="r" b="b"/>
                  <a:pathLst>
                    <a:path w="16" h="18">
                      <a:moveTo>
                        <a:pt x="16" y="8"/>
                      </a:moveTo>
                      <a:lnTo>
                        <a:pt x="16" y="18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63" name="Freeform 336"/>
                <p:cNvSpPr/>
                <p:nvPr/>
              </p:nvSpPr>
              <p:spPr bwMode="auto">
                <a:xfrm>
                  <a:off x="4023" y="2874"/>
                  <a:ext cx="340" cy="242"/>
                </a:xfrm>
                <a:custGeom>
                  <a:avLst/>
                  <a:gdLst/>
                  <a:ahLst/>
                  <a:cxnLst>
                    <a:cxn ang="0">
                      <a:pos x="0" y="196"/>
                    </a:cxn>
                    <a:cxn ang="0">
                      <a:pos x="340" y="0"/>
                    </a:cxn>
                    <a:cxn ang="0">
                      <a:pos x="340" y="44"/>
                    </a:cxn>
                    <a:cxn ang="0">
                      <a:pos x="0" y="242"/>
                    </a:cxn>
                    <a:cxn ang="0">
                      <a:pos x="0" y="196"/>
                    </a:cxn>
                  </a:cxnLst>
                  <a:rect l="0" t="0" r="r" b="b"/>
                  <a:pathLst>
                    <a:path w="340" h="241">
                      <a:moveTo>
                        <a:pt x="0" y="196"/>
                      </a:moveTo>
                      <a:lnTo>
                        <a:pt x="340" y="0"/>
                      </a:lnTo>
                      <a:lnTo>
                        <a:pt x="340" y="44"/>
                      </a:lnTo>
                      <a:lnTo>
                        <a:pt x="0" y="242"/>
                      </a:lnTo>
                      <a:lnTo>
                        <a:pt x="0" y="19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64" name="Freeform 337"/>
                <p:cNvSpPr/>
                <p:nvPr/>
              </p:nvSpPr>
              <p:spPr bwMode="auto">
                <a:xfrm>
                  <a:off x="3727" y="2702"/>
                  <a:ext cx="636" cy="368"/>
                </a:xfrm>
                <a:custGeom>
                  <a:avLst/>
                  <a:gdLst/>
                  <a:ahLst/>
                  <a:cxnLst>
                    <a:cxn ang="0">
                      <a:pos x="0" y="196"/>
                    </a:cxn>
                    <a:cxn ang="0">
                      <a:pos x="338" y="0"/>
                    </a:cxn>
                    <a:cxn ang="0">
                      <a:pos x="636" y="172"/>
                    </a:cxn>
                    <a:cxn ang="0">
                      <a:pos x="296" y="368"/>
                    </a:cxn>
                    <a:cxn ang="0">
                      <a:pos x="0" y="196"/>
                    </a:cxn>
                  </a:cxnLst>
                  <a:rect l="0" t="0" r="r" b="b"/>
                  <a:pathLst>
                    <a:path w="636" h="368">
                      <a:moveTo>
                        <a:pt x="0" y="196"/>
                      </a:moveTo>
                      <a:lnTo>
                        <a:pt x="338" y="0"/>
                      </a:lnTo>
                      <a:lnTo>
                        <a:pt x="636" y="172"/>
                      </a:lnTo>
                      <a:lnTo>
                        <a:pt x="296" y="368"/>
                      </a:lnTo>
                      <a:lnTo>
                        <a:pt x="0" y="19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65" name="Freeform 338"/>
                <p:cNvSpPr/>
                <p:nvPr/>
              </p:nvSpPr>
              <p:spPr bwMode="auto">
                <a:xfrm>
                  <a:off x="3727" y="2898"/>
                  <a:ext cx="296" cy="218"/>
                </a:xfrm>
                <a:custGeom>
                  <a:avLst/>
                  <a:gdLst/>
                  <a:ahLst/>
                  <a:cxnLst>
                    <a:cxn ang="0">
                      <a:pos x="296" y="172"/>
                    </a:cxn>
                    <a:cxn ang="0">
                      <a:pos x="296" y="218"/>
                    </a:cxn>
                    <a:cxn ang="0">
                      <a:pos x="0" y="46"/>
                    </a:cxn>
                    <a:cxn ang="0">
                      <a:pos x="0" y="0"/>
                    </a:cxn>
                    <a:cxn ang="0">
                      <a:pos x="296" y="172"/>
                    </a:cxn>
                  </a:cxnLst>
                  <a:rect l="0" t="0" r="r" b="b"/>
                  <a:pathLst>
                    <a:path w="296" h="218">
                      <a:moveTo>
                        <a:pt x="296" y="172"/>
                      </a:moveTo>
                      <a:lnTo>
                        <a:pt x="296" y="218"/>
                      </a:lnTo>
                      <a:lnTo>
                        <a:pt x="0" y="46"/>
                      </a:lnTo>
                      <a:lnTo>
                        <a:pt x="0" y="0"/>
                      </a:lnTo>
                      <a:lnTo>
                        <a:pt x="296" y="172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66" name="Freeform 339"/>
                <p:cNvSpPr/>
                <p:nvPr/>
              </p:nvSpPr>
              <p:spPr bwMode="auto">
                <a:xfrm>
                  <a:off x="3747" y="2920"/>
                  <a:ext cx="100" cy="72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0" y="0"/>
                    </a:cxn>
                    <a:cxn ang="0">
                      <a:pos x="100" y="56"/>
                    </a:cxn>
                    <a:cxn ang="0">
                      <a:pos x="100" y="72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100" h="72">
                      <a:moveTo>
                        <a:pt x="0" y="14"/>
                      </a:moveTo>
                      <a:lnTo>
                        <a:pt x="0" y="0"/>
                      </a:lnTo>
                      <a:lnTo>
                        <a:pt x="100" y="56"/>
                      </a:lnTo>
                      <a:lnTo>
                        <a:pt x="100" y="72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67" name="Freeform 340"/>
                <p:cNvSpPr/>
                <p:nvPr/>
              </p:nvSpPr>
              <p:spPr bwMode="auto">
                <a:xfrm>
                  <a:off x="3747" y="2920"/>
                  <a:ext cx="2" cy="14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2" y="1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2" h="14">
                      <a:moveTo>
                        <a:pt x="0" y="14"/>
                      </a:moveTo>
                      <a:lnTo>
                        <a:pt x="2" y="1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68" name="Freeform 341"/>
                <p:cNvSpPr/>
                <p:nvPr/>
              </p:nvSpPr>
              <p:spPr bwMode="auto">
                <a:xfrm>
                  <a:off x="3747" y="2932"/>
                  <a:ext cx="100" cy="60"/>
                </a:xfrm>
                <a:custGeom>
                  <a:avLst/>
                  <a:gdLst/>
                  <a:ahLst/>
                  <a:cxnLst>
                    <a:cxn ang="0">
                      <a:pos x="100" y="60"/>
                    </a:cxn>
                    <a:cxn ang="0">
                      <a:pos x="100" y="56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100" y="60"/>
                    </a:cxn>
                  </a:cxnLst>
                  <a:rect l="0" t="0" r="r" b="b"/>
                  <a:pathLst>
                    <a:path w="100" h="60">
                      <a:moveTo>
                        <a:pt x="100" y="60"/>
                      </a:moveTo>
                      <a:lnTo>
                        <a:pt x="100" y="56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100" y="60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69" name="Freeform 342"/>
                <p:cNvSpPr/>
                <p:nvPr/>
              </p:nvSpPr>
              <p:spPr bwMode="auto">
                <a:xfrm>
                  <a:off x="4009" y="3070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70" name="Freeform 343"/>
                <p:cNvSpPr/>
                <p:nvPr/>
              </p:nvSpPr>
              <p:spPr bwMode="auto">
                <a:xfrm>
                  <a:off x="4009" y="307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71" name="Freeform 344"/>
                <p:cNvSpPr/>
                <p:nvPr/>
              </p:nvSpPr>
              <p:spPr bwMode="auto">
                <a:xfrm>
                  <a:off x="4009" y="3100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72" name="Freeform 345"/>
                <p:cNvSpPr/>
                <p:nvPr/>
              </p:nvSpPr>
              <p:spPr bwMode="auto">
                <a:xfrm>
                  <a:off x="3999" y="3064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73" name="Freeform 346"/>
                <p:cNvSpPr/>
                <p:nvPr/>
              </p:nvSpPr>
              <p:spPr bwMode="auto">
                <a:xfrm>
                  <a:off x="3999" y="306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74" name="Freeform 347"/>
                <p:cNvSpPr/>
                <p:nvPr/>
              </p:nvSpPr>
              <p:spPr bwMode="auto">
                <a:xfrm>
                  <a:off x="3999" y="3094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75" name="Freeform 348"/>
                <p:cNvSpPr/>
                <p:nvPr/>
              </p:nvSpPr>
              <p:spPr bwMode="auto">
                <a:xfrm>
                  <a:off x="3987" y="3058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76" name="Freeform 349"/>
                <p:cNvSpPr/>
                <p:nvPr/>
              </p:nvSpPr>
              <p:spPr bwMode="auto">
                <a:xfrm>
                  <a:off x="3987" y="305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77" name="Freeform 350"/>
                <p:cNvSpPr/>
                <p:nvPr/>
              </p:nvSpPr>
              <p:spPr bwMode="auto">
                <a:xfrm>
                  <a:off x="3987" y="3088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78" name="Freeform 351"/>
                <p:cNvSpPr/>
                <p:nvPr/>
              </p:nvSpPr>
              <p:spPr bwMode="auto">
                <a:xfrm>
                  <a:off x="3977" y="3052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79" name="Freeform 352"/>
                <p:cNvSpPr/>
                <p:nvPr/>
              </p:nvSpPr>
              <p:spPr bwMode="auto">
                <a:xfrm>
                  <a:off x="3977" y="305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80" name="Freeform 353"/>
                <p:cNvSpPr/>
                <p:nvPr/>
              </p:nvSpPr>
              <p:spPr bwMode="auto">
                <a:xfrm>
                  <a:off x="3977" y="3082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81" name="Freeform 354"/>
                <p:cNvSpPr/>
                <p:nvPr/>
              </p:nvSpPr>
              <p:spPr bwMode="auto">
                <a:xfrm>
                  <a:off x="3967" y="3046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6" h="36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82" name="Freeform 355"/>
                <p:cNvSpPr/>
                <p:nvPr/>
              </p:nvSpPr>
              <p:spPr bwMode="auto">
                <a:xfrm>
                  <a:off x="3967" y="3046"/>
                  <a:ext cx="2" cy="30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2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83" name="Freeform 356"/>
                <p:cNvSpPr/>
                <p:nvPr/>
              </p:nvSpPr>
              <p:spPr bwMode="auto">
                <a:xfrm>
                  <a:off x="3967" y="3076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84" name="Freeform 357"/>
                <p:cNvSpPr/>
                <p:nvPr/>
              </p:nvSpPr>
              <p:spPr bwMode="auto">
                <a:xfrm>
                  <a:off x="3955" y="3040"/>
                  <a:ext cx="8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8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85" name="Rectangle 358"/>
                <p:cNvSpPr>
                  <a:spLocks noChangeArrowheads="1"/>
                </p:cNvSpPr>
                <p:nvPr/>
              </p:nvSpPr>
              <p:spPr bwMode="auto">
                <a:xfrm>
                  <a:off x="3955" y="3040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86" name="Freeform 359"/>
                <p:cNvSpPr/>
                <p:nvPr/>
              </p:nvSpPr>
              <p:spPr bwMode="auto">
                <a:xfrm>
                  <a:off x="3955" y="3070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87" name="Freeform 360"/>
                <p:cNvSpPr/>
                <p:nvPr/>
              </p:nvSpPr>
              <p:spPr bwMode="auto">
                <a:xfrm>
                  <a:off x="3945" y="3032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6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6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88" name="Freeform 361"/>
                <p:cNvSpPr/>
                <p:nvPr/>
              </p:nvSpPr>
              <p:spPr bwMode="auto">
                <a:xfrm>
                  <a:off x="3945" y="303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89" name="Freeform 362"/>
                <p:cNvSpPr/>
                <p:nvPr/>
              </p:nvSpPr>
              <p:spPr bwMode="auto">
                <a:xfrm>
                  <a:off x="3945" y="3064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90" name="Freeform 363"/>
                <p:cNvSpPr/>
                <p:nvPr/>
              </p:nvSpPr>
              <p:spPr bwMode="auto">
                <a:xfrm>
                  <a:off x="3933" y="3026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91" name="Freeform 364"/>
                <p:cNvSpPr/>
                <p:nvPr/>
              </p:nvSpPr>
              <p:spPr bwMode="auto">
                <a:xfrm>
                  <a:off x="3933" y="302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92" name="Freeform 365"/>
                <p:cNvSpPr/>
                <p:nvPr/>
              </p:nvSpPr>
              <p:spPr bwMode="auto">
                <a:xfrm>
                  <a:off x="3933" y="3058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93" name="Freeform 366"/>
                <p:cNvSpPr/>
                <p:nvPr/>
              </p:nvSpPr>
              <p:spPr bwMode="auto">
                <a:xfrm>
                  <a:off x="3923" y="3020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94" name="Freeform 367"/>
                <p:cNvSpPr/>
                <p:nvPr/>
              </p:nvSpPr>
              <p:spPr bwMode="auto">
                <a:xfrm>
                  <a:off x="3923" y="302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95" name="Freeform 368"/>
                <p:cNvSpPr/>
                <p:nvPr/>
              </p:nvSpPr>
              <p:spPr bwMode="auto">
                <a:xfrm>
                  <a:off x="3923" y="3050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96" name="Freeform 369"/>
                <p:cNvSpPr/>
                <p:nvPr/>
              </p:nvSpPr>
              <p:spPr bwMode="auto">
                <a:xfrm>
                  <a:off x="3913" y="3014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97" name="Freeform 370"/>
                <p:cNvSpPr/>
                <p:nvPr/>
              </p:nvSpPr>
              <p:spPr bwMode="auto">
                <a:xfrm>
                  <a:off x="3913" y="301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98" name="Freeform 371"/>
                <p:cNvSpPr/>
                <p:nvPr/>
              </p:nvSpPr>
              <p:spPr bwMode="auto">
                <a:xfrm>
                  <a:off x="3913" y="3044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199" name="Freeform 372"/>
                <p:cNvSpPr/>
                <p:nvPr/>
              </p:nvSpPr>
              <p:spPr bwMode="auto">
                <a:xfrm>
                  <a:off x="3901" y="3008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00" name="Freeform 373"/>
                <p:cNvSpPr/>
                <p:nvPr/>
              </p:nvSpPr>
              <p:spPr bwMode="auto">
                <a:xfrm>
                  <a:off x="3901" y="300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01" name="Freeform 374"/>
                <p:cNvSpPr/>
                <p:nvPr/>
              </p:nvSpPr>
              <p:spPr bwMode="auto">
                <a:xfrm>
                  <a:off x="3901" y="3038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02" name="Freeform 375"/>
                <p:cNvSpPr/>
                <p:nvPr/>
              </p:nvSpPr>
              <p:spPr bwMode="auto">
                <a:xfrm>
                  <a:off x="3891" y="3002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03" name="Freeform 376"/>
                <p:cNvSpPr/>
                <p:nvPr/>
              </p:nvSpPr>
              <p:spPr bwMode="auto">
                <a:xfrm>
                  <a:off x="3891" y="300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04" name="Freeform 377"/>
                <p:cNvSpPr/>
                <p:nvPr/>
              </p:nvSpPr>
              <p:spPr bwMode="auto">
                <a:xfrm>
                  <a:off x="3891" y="3032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05" name="Freeform 378"/>
                <p:cNvSpPr/>
                <p:nvPr/>
              </p:nvSpPr>
              <p:spPr bwMode="auto">
                <a:xfrm>
                  <a:off x="3729" y="2904"/>
                  <a:ext cx="16" cy="22"/>
                </a:xfrm>
                <a:custGeom>
                  <a:avLst/>
                  <a:gdLst/>
                  <a:ahLst/>
                  <a:cxnLst>
                    <a:cxn ang="0">
                      <a:pos x="16" y="10"/>
                    </a:cxn>
                    <a:cxn ang="0">
                      <a:pos x="16" y="22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16" y="10"/>
                    </a:cxn>
                  </a:cxnLst>
                  <a:rect l="0" t="0" r="r" b="b"/>
                  <a:pathLst>
                    <a:path w="16" h="22">
                      <a:moveTo>
                        <a:pt x="16" y="10"/>
                      </a:moveTo>
                      <a:lnTo>
                        <a:pt x="16" y="22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06" name="Freeform 379"/>
                <p:cNvSpPr/>
                <p:nvPr/>
              </p:nvSpPr>
              <p:spPr bwMode="auto">
                <a:xfrm>
                  <a:off x="3743" y="2914"/>
                  <a:ext cx="2" cy="12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2" y="10"/>
                    </a:cxn>
                    <a:cxn ang="0">
                      <a:pos x="0" y="12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2" h="12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2" y="10"/>
                      </a:lnTo>
                      <a:lnTo>
                        <a:pt x="0" y="1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725A14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07" name="Freeform 380"/>
                <p:cNvSpPr/>
                <p:nvPr/>
              </p:nvSpPr>
              <p:spPr bwMode="auto">
                <a:xfrm>
                  <a:off x="3727" y="2906"/>
                  <a:ext cx="18" cy="10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18" y="8"/>
                    </a:cxn>
                    <a:cxn ang="0">
                      <a:pos x="16" y="1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8" h="10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18" y="8"/>
                      </a:lnTo>
                      <a:lnTo>
                        <a:pt x="16" y="1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08" name="Freeform 381"/>
                <p:cNvSpPr/>
                <p:nvPr/>
              </p:nvSpPr>
              <p:spPr bwMode="auto">
                <a:xfrm>
                  <a:off x="3727" y="2908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16" y="8"/>
                    </a:cxn>
                    <a:cxn ang="0">
                      <a:pos x="16" y="18"/>
                    </a:cxn>
                    <a:cxn ang="0">
                      <a:pos x="0" y="8"/>
                    </a:cxn>
                    <a:cxn ang="0">
                      <a:pos x="0" y="0"/>
                    </a:cxn>
                    <a:cxn ang="0">
                      <a:pos x="16" y="8"/>
                    </a:cxn>
                  </a:cxnLst>
                  <a:rect l="0" t="0" r="r" b="b"/>
                  <a:pathLst>
                    <a:path w="16" h="18">
                      <a:moveTo>
                        <a:pt x="16" y="8"/>
                      </a:moveTo>
                      <a:lnTo>
                        <a:pt x="16" y="1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09" name="Freeform 382"/>
                <p:cNvSpPr/>
                <p:nvPr/>
              </p:nvSpPr>
              <p:spPr bwMode="auto">
                <a:xfrm>
                  <a:off x="4023" y="2810"/>
                  <a:ext cx="340" cy="242"/>
                </a:xfrm>
                <a:custGeom>
                  <a:avLst/>
                  <a:gdLst/>
                  <a:ahLst/>
                  <a:cxnLst>
                    <a:cxn ang="0">
                      <a:pos x="0" y="198"/>
                    </a:cxn>
                    <a:cxn ang="0">
                      <a:pos x="340" y="0"/>
                    </a:cxn>
                    <a:cxn ang="0">
                      <a:pos x="340" y="46"/>
                    </a:cxn>
                    <a:cxn ang="0">
                      <a:pos x="0" y="242"/>
                    </a:cxn>
                    <a:cxn ang="0">
                      <a:pos x="0" y="198"/>
                    </a:cxn>
                  </a:cxnLst>
                  <a:rect l="0" t="0" r="r" b="b"/>
                  <a:pathLst>
                    <a:path w="340" h="241">
                      <a:moveTo>
                        <a:pt x="0" y="198"/>
                      </a:moveTo>
                      <a:lnTo>
                        <a:pt x="340" y="0"/>
                      </a:lnTo>
                      <a:lnTo>
                        <a:pt x="340" y="46"/>
                      </a:lnTo>
                      <a:lnTo>
                        <a:pt x="0" y="242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10" name="Freeform 383"/>
                <p:cNvSpPr/>
                <p:nvPr/>
              </p:nvSpPr>
              <p:spPr bwMode="auto">
                <a:xfrm>
                  <a:off x="3727" y="2638"/>
                  <a:ext cx="636" cy="370"/>
                </a:xfrm>
                <a:custGeom>
                  <a:avLst/>
                  <a:gdLst/>
                  <a:ahLst/>
                  <a:cxnLst>
                    <a:cxn ang="0">
                      <a:pos x="0" y="198"/>
                    </a:cxn>
                    <a:cxn ang="0">
                      <a:pos x="338" y="0"/>
                    </a:cxn>
                    <a:cxn ang="0">
                      <a:pos x="636" y="172"/>
                    </a:cxn>
                    <a:cxn ang="0">
                      <a:pos x="296" y="370"/>
                    </a:cxn>
                    <a:cxn ang="0">
                      <a:pos x="0" y="198"/>
                    </a:cxn>
                  </a:cxnLst>
                  <a:rect l="0" t="0" r="r" b="b"/>
                  <a:pathLst>
                    <a:path w="636" h="370">
                      <a:moveTo>
                        <a:pt x="0" y="198"/>
                      </a:moveTo>
                      <a:lnTo>
                        <a:pt x="338" y="0"/>
                      </a:lnTo>
                      <a:lnTo>
                        <a:pt x="636" y="172"/>
                      </a:lnTo>
                      <a:lnTo>
                        <a:pt x="296" y="370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11" name="Freeform 384"/>
                <p:cNvSpPr/>
                <p:nvPr/>
              </p:nvSpPr>
              <p:spPr bwMode="auto">
                <a:xfrm>
                  <a:off x="3727" y="2836"/>
                  <a:ext cx="296" cy="216"/>
                </a:xfrm>
                <a:custGeom>
                  <a:avLst/>
                  <a:gdLst/>
                  <a:ahLst/>
                  <a:cxnLst>
                    <a:cxn ang="0">
                      <a:pos x="296" y="172"/>
                    </a:cxn>
                    <a:cxn ang="0">
                      <a:pos x="296" y="216"/>
                    </a:cxn>
                    <a:cxn ang="0">
                      <a:pos x="0" y="46"/>
                    </a:cxn>
                    <a:cxn ang="0">
                      <a:pos x="0" y="0"/>
                    </a:cxn>
                    <a:cxn ang="0">
                      <a:pos x="296" y="172"/>
                    </a:cxn>
                  </a:cxnLst>
                  <a:rect l="0" t="0" r="r" b="b"/>
                  <a:pathLst>
                    <a:path w="296" h="216">
                      <a:moveTo>
                        <a:pt x="296" y="172"/>
                      </a:moveTo>
                      <a:lnTo>
                        <a:pt x="296" y="216"/>
                      </a:lnTo>
                      <a:lnTo>
                        <a:pt x="0" y="46"/>
                      </a:lnTo>
                      <a:lnTo>
                        <a:pt x="0" y="0"/>
                      </a:lnTo>
                      <a:lnTo>
                        <a:pt x="296" y="172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12" name="Freeform 385"/>
                <p:cNvSpPr/>
                <p:nvPr/>
              </p:nvSpPr>
              <p:spPr bwMode="auto">
                <a:xfrm>
                  <a:off x="3747" y="2856"/>
                  <a:ext cx="100" cy="72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0" y="0"/>
                    </a:cxn>
                    <a:cxn ang="0">
                      <a:pos x="100" y="58"/>
                    </a:cxn>
                    <a:cxn ang="0">
                      <a:pos x="100" y="72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100" h="72">
                      <a:moveTo>
                        <a:pt x="0" y="16"/>
                      </a:moveTo>
                      <a:lnTo>
                        <a:pt x="0" y="0"/>
                      </a:lnTo>
                      <a:lnTo>
                        <a:pt x="100" y="58"/>
                      </a:lnTo>
                      <a:lnTo>
                        <a:pt x="100" y="72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13" name="Freeform 386"/>
                <p:cNvSpPr/>
                <p:nvPr/>
              </p:nvSpPr>
              <p:spPr bwMode="auto">
                <a:xfrm>
                  <a:off x="3747" y="2856"/>
                  <a:ext cx="2" cy="16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2" y="14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2" h="16">
                      <a:moveTo>
                        <a:pt x="0" y="16"/>
                      </a:moveTo>
                      <a:lnTo>
                        <a:pt x="2" y="14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14" name="Freeform 387"/>
                <p:cNvSpPr/>
                <p:nvPr/>
              </p:nvSpPr>
              <p:spPr bwMode="auto">
                <a:xfrm>
                  <a:off x="3747" y="2870"/>
                  <a:ext cx="100" cy="58"/>
                </a:xfrm>
                <a:custGeom>
                  <a:avLst/>
                  <a:gdLst/>
                  <a:ahLst/>
                  <a:cxnLst>
                    <a:cxn ang="0">
                      <a:pos x="100" y="58"/>
                    </a:cxn>
                    <a:cxn ang="0">
                      <a:pos x="100" y="56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100" y="58"/>
                    </a:cxn>
                  </a:cxnLst>
                  <a:rect l="0" t="0" r="r" b="b"/>
                  <a:pathLst>
                    <a:path w="100" h="57">
                      <a:moveTo>
                        <a:pt x="100" y="58"/>
                      </a:moveTo>
                      <a:lnTo>
                        <a:pt x="100" y="56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100" y="5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15" name="Freeform 388"/>
                <p:cNvSpPr/>
                <p:nvPr/>
              </p:nvSpPr>
              <p:spPr bwMode="auto">
                <a:xfrm>
                  <a:off x="4009" y="3008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16" name="Freeform 389"/>
                <p:cNvSpPr/>
                <p:nvPr/>
              </p:nvSpPr>
              <p:spPr bwMode="auto">
                <a:xfrm>
                  <a:off x="4009" y="300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17" name="Freeform 390"/>
                <p:cNvSpPr/>
                <p:nvPr/>
              </p:nvSpPr>
              <p:spPr bwMode="auto">
                <a:xfrm>
                  <a:off x="4009" y="3038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18" name="Freeform 391"/>
                <p:cNvSpPr/>
                <p:nvPr/>
              </p:nvSpPr>
              <p:spPr bwMode="auto">
                <a:xfrm>
                  <a:off x="3999" y="3002"/>
                  <a:ext cx="6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19" name="Rectangle 392"/>
                <p:cNvSpPr>
                  <a:spLocks noChangeArrowheads="1"/>
                </p:cNvSpPr>
                <p:nvPr/>
              </p:nvSpPr>
              <p:spPr bwMode="auto">
                <a:xfrm>
                  <a:off x="3999" y="3002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20" name="Freeform 393"/>
                <p:cNvSpPr/>
                <p:nvPr/>
              </p:nvSpPr>
              <p:spPr bwMode="auto">
                <a:xfrm>
                  <a:off x="3999" y="3032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21" name="Freeform 394"/>
                <p:cNvSpPr/>
                <p:nvPr/>
              </p:nvSpPr>
              <p:spPr bwMode="auto">
                <a:xfrm>
                  <a:off x="3987" y="2996"/>
                  <a:ext cx="8" cy="34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4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8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22" name="Rectangle 395"/>
                <p:cNvSpPr>
                  <a:spLocks noChangeArrowheads="1"/>
                </p:cNvSpPr>
                <p:nvPr/>
              </p:nvSpPr>
              <p:spPr bwMode="auto">
                <a:xfrm>
                  <a:off x="3987" y="2996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23" name="Freeform 396"/>
                <p:cNvSpPr/>
                <p:nvPr/>
              </p:nvSpPr>
              <p:spPr bwMode="auto">
                <a:xfrm>
                  <a:off x="3987" y="3026"/>
                  <a:ext cx="8" cy="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8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24" name="Freeform 397"/>
                <p:cNvSpPr/>
                <p:nvPr/>
              </p:nvSpPr>
              <p:spPr bwMode="auto">
                <a:xfrm>
                  <a:off x="3977" y="2988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25" name="Freeform 398"/>
                <p:cNvSpPr/>
                <p:nvPr/>
              </p:nvSpPr>
              <p:spPr bwMode="auto">
                <a:xfrm>
                  <a:off x="3977" y="2988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26" name="Freeform 399"/>
                <p:cNvSpPr/>
                <p:nvPr/>
              </p:nvSpPr>
              <p:spPr bwMode="auto">
                <a:xfrm>
                  <a:off x="3977" y="3020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27" name="Freeform 400"/>
                <p:cNvSpPr/>
                <p:nvPr/>
              </p:nvSpPr>
              <p:spPr bwMode="auto">
                <a:xfrm>
                  <a:off x="3967" y="2982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28" name="Freeform 401"/>
                <p:cNvSpPr/>
                <p:nvPr/>
              </p:nvSpPr>
              <p:spPr bwMode="auto">
                <a:xfrm>
                  <a:off x="3967" y="2982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3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29" name="Freeform 402"/>
                <p:cNvSpPr/>
                <p:nvPr/>
              </p:nvSpPr>
              <p:spPr bwMode="auto">
                <a:xfrm>
                  <a:off x="3967" y="3014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6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30" name="Freeform 403"/>
                <p:cNvSpPr/>
                <p:nvPr/>
              </p:nvSpPr>
              <p:spPr bwMode="auto">
                <a:xfrm>
                  <a:off x="3955" y="2976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31" name="Freeform 404"/>
                <p:cNvSpPr/>
                <p:nvPr/>
              </p:nvSpPr>
              <p:spPr bwMode="auto">
                <a:xfrm>
                  <a:off x="3955" y="2976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32" name="Freeform 405"/>
                <p:cNvSpPr/>
                <p:nvPr/>
              </p:nvSpPr>
              <p:spPr bwMode="auto">
                <a:xfrm>
                  <a:off x="3955" y="3006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8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33" name="Freeform 406"/>
                <p:cNvSpPr/>
                <p:nvPr/>
              </p:nvSpPr>
              <p:spPr bwMode="auto">
                <a:xfrm>
                  <a:off x="3945" y="2970"/>
                  <a:ext cx="6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34" name="Freeform 407"/>
                <p:cNvSpPr/>
                <p:nvPr/>
              </p:nvSpPr>
              <p:spPr bwMode="auto">
                <a:xfrm>
                  <a:off x="3945" y="2970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35" name="Freeform 408"/>
                <p:cNvSpPr/>
                <p:nvPr/>
              </p:nvSpPr>
              <p:spPr bwMode="auto">
                <a:xfrm>
                  <a:off x="3945" y="3000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4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36" name="Freeform 409"/>
                <p:cNvSpPr/>
                <p:nvPr/>
              </p:nvSpPr>
              <p:spPr bwMode="auto">
                <a:xfrm>
                  <a:off x="3933" y="2964"/>
                  <a:ext cx="8" cy="36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8" y="36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8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  <p:sp>
              <p:nvSpPr>
                <p:cNvPr id="237" name="Freeform 410"/>
                <p:cNvSpPr/>
                <p:nvPr/>
              </p:nvSpPr>
              <p:spPr bwMode="auto">
                <a:xfrm>
                  <a:off x="3933" y="2964"/>
                  <a:ext cx="2" cy="32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2" y="30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/>
                </a:p>
              </p:txBody>
            </p:sp>
          </p:grpSp>
          <p:sp>
            <p:nvSpPr>
              <p:cNvPr id="11" name="Freeform 412"/>
              <p:cNvSpPr/>
              <p:nvPr/>
            </p:nvSpPr>
            <p:spPr bwMode="auto">
              <a:xfrm>
                <a:off x="6243638" y="4752975"/>
                <a:ext cx="12700" cy="9525"/>
              </a:xfrm>
              <a:custGeom>
                <a:avLst/>
                <a:gdLst/>
                <a:ahLst/>
                <a:cxnLst>
                  <a:cxn ang="0">
                    <a:pos x="8" y="6"/>
                  </a:cxn>
                  <a:cxn ang="0">
                    <a:pos x="8" y="4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8" y="6"/>
                  </a:cxn>
                </a:cxnLst>
                <a:rect l="0" t="0" r="r" b="b"/>
                <a:pathLst>
                  <a:path w="8" h="6">
                    <a:moveTo>
                      <a:pt x="8" y="6"/>
                    </a:moveTo>
                    <a:lnTo>
                      <a:pt x="8" y="4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2626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2" name="Freeform 413"/>
              <p:cNvSpPr/>
              <p:nvPr/>
            </p:nvSpPr>
            <p:spPr bwMode="auto">
              <a:xfrm>
                <a:off x="6227763" y="4695825"/>
                <a:ext cx="9525" cy="57150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6" y="36"/>
                  </a:cxn>
                  <a:cxn ang="0">
                    <a:pos x="0" y="32"/>
                  </a:cxn>
                </a:cxnLst>
                <a:rect l="0" t="0" r="r" b="b"/>
                <a:pathLst>
                  <a:path w="6" h="36">
                    <a:moveTo>
                      <a:pt x="0" y="32"/>
                    </a:moveTo>
                    <a:lnTo>
                      <a:pt x="0" y="0"/>
                    </a:lnTo>
                    <a:lnTo>
                      <a:pt x="6" y="4"/>
                    </a:lnTo>
                    <a:lnTo>
                      <a:pt x="6" y="36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3" name="Freeform 414"/>
              <p:cNvSpPr/>
              <p:nvPr/>
            </p:nvSpPr>
            <p:spPr bwMode="auto">
              <a:xfrm>
                <a:off x="6227763" y="4695825"/>
                <a:ext cx="3175" cy="50800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2" y="3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32"/>
                  </a:cxn>
                </a:cxnLst>
                <a:rect l="0" t="0" r="r" b="b"/>
                <a:pathLst>
                  <a:path w="2" h="32">
                    <a:moveTo>
                      <a:pt x="0" y="32"/>
                    </a:moveTo>
                    <a:lnTo>
                      <a:pt x="2" y="3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4" name="Freeform 415"/>
              <p:cNvSpPr/>
              <p:nvPr/>
            </p:nvSpPr>
            <p:spPr bwMode="auto">
              <a:xfrm>
                <a:off x="6227763" y="4743450"/>
                <a:ext cx="9525" cy="9525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6" y="4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6" y="6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4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2626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5" name="Freeform 416"/>
              <p:cNvSpPr/>
              <p:nvPr/>
            </p:nvSpPr>
            <p:spPr bwMode="auto">
              <a:xfrm>
                <a:off x="6211888" y="4686300"/>
                <a:ext cx="9525" cy="57150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6" y="36"/>
                  </a:cxn>
                  <a:cxn ang="0">
                    <a:pos x="0" y="32"/>
                  </a:cxn>
                </a:cxnLst>
                <a:rect l="0" t="0" r="r" b="b"/>
                <a:pathLst>
                  <a:path w="6" h="36">
                    <a:moveTo>
                      <a:pt x="0" y="32"/>
                    </a:moveTo>
                    <a:lnTo>
                      <a:pt x="0" y="0"/>
                    </a:lnTo>
                    <a:lnTo>
                      <a:pt x="6" y="4"/>
                    </a:lnTo>
                    <a:lnTo>
                      <a:pt x="6" y="36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6" name="Freeform 417"/>
              <p:cNvSpPr/>
              <p:nvPr/>
            </p:nvSpPr>
            <p:spPr bwMode="auto">
              <a:xfrm>
                <a:off x="6211888" y="4686300"/>
                <a:ext cx="3175" cy="50800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2" y="3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32"/>
                  </a:cxn>
                </a:cxnLst>
                <a:rect l="0" t="0" r="r" b="b"/>
                <a:pathLst>
                  <a:path w="2" h="32">
                    <a:moveTo>
                      <a:pt x="0" y="32"/>
                    </a:moveTo>
                    <a:lnTo>
                      <a:pt x="2" y="3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7" name="Freeform 418"/>
              <p:cNvSpPr/>
              <p:nvPr/>
            </p:nvSpPr>
            <p:spPr bwMode="auto">
              <a:xfrm>
                <a:off x="6211888" y="4733925"/>
                <a:ext cx="9525" cy="9525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6" y="2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6" y="6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2626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8" name="Freeform 419"/>
              <p:cNvSpPr/>
              <p:nvPr/>
            </p:nvSpPr>
            <p:spPr bwMode="auto">
              <a:xfrm>
                <a:off x="6192838" y="4676775"/>
                <a:ext cx="12700" cy="53975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0"/>
                  </a:cxn>
                  <a:cxn ang="0">
                    <a:pos x="8" y="4"/>
                  </a:cxn>
                  <a:cxn ang="0">
                    <a:pos x="8" y="34"/>
                  </a:cxn>
                  <a:cxn ang="0">
                    <a:pos x="0" y="30"/>
                  </a:cxn>
                </a:cxnLst>
                <a:rect l="0" t="0" r="r" b="b"/>
                <a:pathLst>
                  <a:path w="8" h="34">
                    <a:moveTo>
                      <a:pt x="0" y="30"/>
                    </a:moveTo>
                    <a:lnTo>
                      <a:pt x="0" y="0"/>
                    </a:lnTo>
                    <a:lnTo>
                      <a:pt x="8" y="4"/>
                    </a:lnTo>
                    <a:lnTo>
                      <a:pt x="8" y="34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9" name="Rectangle 420"/>
              <p:cNvSpPr>
                <a:spLocks noChangeArrowheads="1"/>
              </p:cNvSpPr>
              <p:nvPr/>
            </p:nvSpPr>
            <p:spPr bwMode="auto">
              <a:xfrm>
                <a:off x="6192838" y="4676775"/>
                <a:ext cx="3175" cy="47625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0" name="Freeform 421"/>
              <p:cNvSpPr/>
              <p:nvPr/>
            </p:nvSpPr>
            <p:spPr bwMode="auto">
              <a:xfrm>
                <a:off x="6192838" y="4724400"/>
                <a:ext cx="12700" cy="6350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8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8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2626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1" name="Freeform 422"/>
              <p:cNvSpPr/>
              <p:nvPr/>
            </p:nvSpPr>
            <p:spPr bwMode="auto">
              <a:xfrm>
                <a:off x="6176963" y="4667250"/>
                <a:ext cx="9525" cy="53975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6" y="34"/>
                  </a:cxn>
                  <a:cxn ang="0">
                    <a:pos x="0" y="30"/>
                  </a:cxn>
                </a:cxnLst>
                <a:rect l="0" t="0" r="r" b="b"/>
                <a:pathLst>
                  <a:path w="6" h="34">
                    <a:moveTo>
                      <a:pt x="0" y="30"/>
                    </a:moveTo>
                    <a:lnTo>
                      <a:pt x="0" y="0"/>
                    </a:lnTo>
                    <a:lnTo>
                      <a:pt x="6" y="4"/>
                    </a:lnTo>
                    <a:lnTo>
                      <a:pt x="6" y="34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2" name="Rectangle 423"/>
              <p:cNvSpPr>
                <a:spLocks noChangeArrowheads="1"/>
              </p:cNvSpPr>
              <p:nvPr/>
            </p:nvSpPr>
            <p:spPr bwMode="auto">
              <a:xfrm>
                <a:off x="6176963" y="4667250"/>
                <a:ext cx="3175" cy="47625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3" name="Freeform 424"/>
              <p:cNvSpPr/>
              <p:nvPr/>
            </p:nvSpPr>
            <p:spPr bwMode="auto">
              <a:xfrm>
                <a:off x="6176963" y="4714875"/>
                <a:ext cx="9525" cy="6350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6" y="4"/>
                  </a:cxn>
                </a:cxnLst>
                <a:rect l="0" t="0" r="r" b="b"/>
                <a:pathLst>
                  <a:path w="6" h="4">
                    <a:moveTo>
                      <a:pt x="6" y="4"/>
                    </a:moveTo>
                    <a:lnTo>
                      <a:pt x="6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2626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4" name="Freeform 425"/>
              <p:cNvSpPr/>
              <p:nvPr/>
            </p:nvSpPr>
            <p:spPr bwMode="auto">
              <a:xfrm>
                <a:off x="5919788" y="4511675"/>
                <a:ext cx="25400" cy="34925"/>
              </a:xfrm>
              <a:custGeom>
                <a:avLst/>
                <a:gdLst/>
                <a:ahLst/>
                <a:cxnLst>
                  <a:cxn ang="0">
                    <a:pos x="16" y="10"/>
                  </a:cxn>
                  <a:cxn ang="0">
                    <a:pos x="16" y="2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16" y="10"/>
                  </a:cxn>
                </a:cxnLst>
                <a:rect l="0" t="0" r="r" b="b"/>
                <a:pathLst>
                  <a:path w="16" h="22">
                    <a:moveTo>
                      <a:pt x="16" y="10"/>
                    </a:moveTo>
                    <a:lnTo>
                      <a:pt x="16" y="2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5" name="Freeform 426"/>
              <p:cNvSpPr/>
              <p:nvPr/>
            </p:nvSpPr>
            <p:spPr bwMode="auto">
              <a:xfrm>
                <a:off x="5942013" y="4527550"/>
                <a:ext cx="3175" cy="1587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2"/>
                  </a:cxn>
                </a:cxnLst>
                <a:rect l="0" t="0" r="r" b="b"/>
                <a:pathLst>
                  <a:path w="2" h="10">
                    <a:moveTo>
                      <a:pt x="0" y="2"/>
                    </a:moveTo>
                    <a:lnTo>
                      <a:pt x="2" y="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25A1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6" name="Freeform 427"/>
              <p:cNvSpPr/>
              <p:nvPr/>
            </p:nvSpPr>
            <p:spPr bwMode="auto">
              <a:xfrm>
                <a:off x="5916613" y="4511675"/>
                <a:ext cx="28575" cy="1905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18" y="10"/>
                  </a:cxn>
                  <a:cxn ang="0">
                    <a:pos x="16" y="12"/>
                  </a:cxn>
                  <a:cxn ang="0">
                    <a:pos x="0" y="2"/>
                  </a:cxn>
                </a:cxnLst>
                <a:rect l="0" t="0" r="r" b="b"/>
                <a:pathLst>
                  <a:path w="18" h="12">
                    <a:moveTo>
                      <a:pt x="0" y="2"/>
                    </a:moveTo>
                    <a:lnTo>
                      <a:pt x="2" y="0"/>
                    </a:lnTo>
                    <a:lnTo>
                      <a:pt x="18" y="10"/>
                    </a:lnTo>
                    <a:lnTo>
                      <a:pt x="16" y="1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1B1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7" name="Freeform 428"/>
              <p:cNvSpPr/>
              <p:nvPr/>
            </p:nvSpPr>
            <p:spPr bwMode="auto">
              <a:xfrm>
                <a:off x="5916613" y="4514850"/>
                <a:ext cx="25400" cy="28575"/>
              </a:xfrm>
              <a:custGeom>
                <a:avLst/>
                <a:gdLst/>
                <a:ahLst/>
                <a:cxnLst>
                  <a:cxn ang="0">
                    <a:pos x="16" y="10"/>
                  </a:cxn>
                  <a:cxn ang="0">
                    <a:pos x="16" y="18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16" y="10"/>
                  </a:cxn>
                </a:cxnLst>
                <a:rect l="0" t="0" r="r" b="b"/>
                <a:pathLst>
                  <a:path w="16" h="18">
                    <a:moveTo>
                      <a:pt x="16" y="10"/>
                    </a:moveTo>
                    <a:lnTo>
                      <a:pt x="16" y="18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E1B1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8" name="Freeform 429"/>
              <p:cNvSpPr/>
              <p:nvPr/>
            </p:nvSpPr>
            <p:spPr bwMode="auto">
              <a:xfrm>
                <a:off x="6361113" y="4298950"/>
                <a:ext cx="587375" cy="1479550"/>
              </a:xfrm>
              <a:custGeom>
                <a:avLst/>
                <a:gdLst/>
                <a:ahLst/>
                <a:cxnLst>
                  <a:cxn ang="0">
                    <a:pos x="0" y="216"/>
                  </a:cxn>
                  <a:cxn ang="0">
                    <a:pos x="370" y="0"/>
                  </a:cxn>
                  <a:cxn ang="0">
                    <a:pos x="370" y="716"/>
                  </a:cxn>
                  <a:cxn ang="0">
                    <a:pos x="0" y="932"/>
                  </a:cxn>
                  <a:cxn ang="0">
                    <a:pos x="0" y="216"/>
                  </a:cxn>
                </a:cxnLst>
                <a:rect l="0" t="0" r="r" b="b"/>
                <a:pathLst>
                  <a:path w="370" h="932">
                    <a:moveTo>
                      <a:pt x="0" y="216"/>
                    </a:moveTo>
                    <a:lnTo>
                      <a:pt x="370" y="0"/>
                    </a:lnTo>
                    <a:lnTo>
                      <a:pt x="370" y="716"/>
                    </a:lnTo>
                    <a:lnTo>
                      <a:pt x="0" y="932"/>
                    </a:lnTo>
                    <a:lnTo>
                      <a:pt x="0" y="216"/>
                    </a:lnTo>
                    <a:close/>
                  </a:path>
                </a:pathLst>
              </a:custGeom>
              <a:solidFill>
                <a:srgbClr val="0D0D0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9" name="Freeform 430"/>
              <p:cNvSpPr/>
              <p:nvPr/>
            </p:nvSpPr>
            <p:spPr bwMode="auto">
              <a:xfrm>
                <a:off x="6361113" y="4638675"/>
                <a:ext cx="6350" cy="11398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4" y="716"/>
                  </a:cxn>
                  <a:cxn ang="0">
                    <a:pos x="0" y="718"/>
                  </a:cxn>
                  <a:cxn ang="0">
                    <a:pos x="0" y="2"/>
                  </a:cxn>
                </a:cxnLst>
                <a:rect l="0" t="0" r="r" b="b"/>
                <a:pathLst>
                  <a:path w="4" h="718">
                    <a:moveTo>
                      <a:pt x="0" y="2"/>
                    </a:moveTo>
                    <a:lnTo>
                      <a:pt x="4" y="0"/>
                    </a:lnTo>
                    <a:lnTo>
                      <a:pt x="4" y="716"/>
                    </a:lnTo>
                    <a:lnTo>
                      <a:pt x="0" y="718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A1A1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0" name="Freeform 431"/>
              <p:cNvSpPr/>
              <p:nvPr/>
            </p:nvSpPr>
            <p:spPr bwMode="auto">
              <a:xfrm>
                <a:off x="5894388" y="4429125"/>
                <a:ext cx="15875" cy="1016000"/>
              </a:xfrm>
              <a:custGeom>
                <a:avLst/>
                <a:gdLst/>
                <a:ahLst/>
                <a:cxnLst>
                  <a:cxn ang="0">
                    <a:pos x="2" y="6"/>
                  </a:cxn>
                  <a:cxn ang="0">
                    <a:pos x="10" y="0"/>
                  </a:cxn>
                  <a:cxn ang="0">
                    <a:pos x="10" y="632"/>
                  </a:cxn>
                  <a:cxn ang="0">
                    <a:pos x="0" y="640"/>
                  </a:cxn>
                  <a:cxn ang="0">
                    <a:pos x="2" y="6"/>
                  </a:cxn>
                </a:cxnLst>
                <a:rect l="0" t="0" r="r" b="b"/>
                <a:pathLst>
                  <a:path w="10" h="640">
                    <a:moveTo>
                      <a:pt x="2" y="6"/>
                    </a:moveTo>
                    <a:lnTo>
                      <a:pt x="10" y="0"/>
                    </a:lnTo>
                    <a:lnTo>
                      <a:pt x="10" y="632"/>
                    </a:lnTo>
                    <a:lnTo>
                      <a:pt x="0" y="640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1" name="Freeform 432"/>
              <p:cNvSpPr/>
              <p:nvPr/>
            </p:nvSpPr>
            <p:spPr bwMode="auto">
              <a:xfrm>
                <a:off x="5811838" y="3981450"/>
                <a:ext cx="1136650" cy="660400"/>
              </a:xfrm>
              <a:custGeom>
                <a:avLst/>
                <a:gdLst/>
                <a:ahLst/>
                <a:cxnLst>
                  <a:cxn ang="0">
                    <a:pos x="0" y="216"/>
                  </a:cxn>
                  <a:cxn ang="0">
                    <a:pos x="372" y="0"/>
                  </a:cxn>
                  <a:cxn ang="0">
                    <a:pos x="716" y="200"/>
                  </a:cxn>
                  <a:cxn ang="0">
                    <a:pos x="346" y="416"/>
                  </a:cxn>
                  <a:cxn ang="0">
                    <a:pos x="0" y="216"/>
                  </a:cxn>
                </a:cxnLst>
                <a:rect l="0" t="0" r="r" b="b"/>
                <a:pathLst>
                  <a:path w="716" h="416">
                    <a:moveTo>
                      <a:pt x="0" y="216"/>
                    </a:moveTo>
                    <a:lnTo>
                      <a:pt x="372" y="0"/>
                    </a:lnTo>
                    <a:lnTo>
                      <a:pt x="716" y="200"/>
                    </a:lnTo>
                    <a:lnTo>
                      <a:pt x="346" y="416"/>
                    </a:lnTo>
                    <a:lnTo>
                      <a:pt x="0" y="216"/>
                    </a:lnTo>
                    <a:close/>
                  </a:path>
                </a:pathLst>
              </a:custGeom>
              <a:solidFill>
                <a:srgbClr val="2626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2" name="Freeform 433"/>
              <p:cNvSpPr/>
              <p:nvPr/>
            </p:nvSpPr>
            <p:spPr bwMode="auto">
              <a:xfrm>
                <a:off x="5811838" y="4321175"/>
                <a:ext cx="555625" cy="32067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350" y="200"/>
                  </a:cxn>
                  <a:cxn ang="0">
                    <a:pos x="346" y="202"/>
                  </a:cxn>
                  <a:cxn ang="0">
                    <a:pos x="0" y="2"/>
                  </a:cxn>
                </a:cxnLst>
                <a:rect l="0" t="0" r="r" b="b"/>
                <a:pathLst>
                  <a:path w="350" h="201">
                    <a:moveTo>
                      <a:pt x="0" y="2"/>
                    </a:moveTo>
                    <a:lnTo>
                      <a:pt x="4" y="0"/>
                    </a:lnTo>
                    <a:lnTo>
                      <a:pt x="350" y="200"/>
                    </a:lnTo>
                    <a:lnTo>
                      <a:pt x="346" y="20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3" name="Freeform 434"/>
              <p:cNvSpPr/>
              <p:nvPr/>
            </p:nvSpPr>
            <p:spPr bwMode="auto">
              <a:xfrm>
                <a:off x="5894388" y="5432425"/>
                <a:ext cx="368300" cy="21590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0" y="0"/>
                  </a:cxn>
                  <a:cxn ang="0">
                    <a:pos x="232" y="130"/>
                  </a:cxn>
                  <a:cxn ang="0">
                    <a:pos x="224" y="136"/>
                  </a:cxn>
                  <a:cxn ang="0">
                    <a:pos x="0" y="8"/>
                  </a:cxn>
                </a:cxnLst>
                <a:rect l="0" t="0" r="r" b="b"/>
                <a:pathLst>
                  <a:path w="231" h="136">
                    <a:moveTo>
                      <a:pt x="0" y="8"/>
                    </a:moveTo>
                    <a:lnTo>
                      <a:pt x="10" y="0"/>
                    </a:lnTo>
                    <a:lnTo>
                      <a:pt x="232" y="130"/>
                    </a:lnTo>
                    <a:lnTo>
                      <a:pt x="224" y="13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626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4" name="Freeform 435"/>
              <p:cNvSpPr>
                <a:spLocks noEditPoints="1"/>
              </p:cNvSpPr>
              <p:nvPr/>
            </p:nvSpPr>
            <p:spPr bwMode="auto">
              <a:xfrm>
                <a:off x="5811838" y="4324350"/>
                <a:ext cx="549275" cy="1454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16"/>
                  </a:cxn>
                  <a:cxn ang="0">
                    <a:pos x="346" y="916"/>
                  </a:cxn>
                  <a:cxn ang="0">
                    <a:pos x="346" y="200"/>
                  </a:cxn>
                  <a:cxn ang="0">
                    <a:pos x="0" y="0"/>
                  </a:cxn>
                  <a:cxn ang="0">
                    <a:pos x="276" y="834"/>
                  </a:cxn>
                  <a:cxn ang="0">
                    <a:pos x="52" y="706"/>
                  </a:cxn>
                  <a:cxn ang="0">
                    <a:pos x="54" y="72"/>
                  </a:cxn>
                  <a:cxn ang="0">
                    <a:pos x="276" y="200"/>
                  </a:cxn>
                  <a:cxn ang="0">
                    <a:pos x="276" y="834"/>
                  </a:cxn>
                </a:cxnLst>
                <a:rect l="0" t="0" r="r" b="b"/>
                <a:pathLst>
                  <a:path w="346" h="916">
                    <a:moveTo>
                      <a:pt x="0" y="0"/>
                    </a:moveTo>
                    <a:lnTo>
                      <a:pt x="0" y="716"/>
                    </a:lnTo>
                    <a:lnTo>
                      <a:pt x="346" y="916"/>
                    </a:lnTo>
                    <a:lnTo>
                      <a:pt x="346" y="200"/>
                    </a:lnTo>
                    <a:lnTo>
                      <a:pt x="0" y="0"/>
                    </a:lnTo>
                    <a:close/>
                    <a:moveTo>
                      <a:pt x="276" y="834"/>
                    </a:moveTo>
                    <a:lnTo>
                      <a:pt x="52" y="706"/>
                    </a:lnTo>
                    <a:lnTo>
                      <a:pt x="54" y="72"/>
                    </a:lnTo>
                    <a:lnTo>
                      <a:pt x="276" y="200"/>
                    </a:lnTo>
                    <a:lnTo>
                      <a:pt x="276" y="834"/>
                    </a:lnTo>
                    <a:close/>
                  </a:path>
                </a:pathLst>
              </a:custGeom>
              <a:solidFill>
                <a:srgbClr val="40404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5" name="Freeform 436"/>
              <p:cNvSpPr/>
              <p:nvPr/>
            </p:nvSpPr>
            <p:spPr bwMode="auto">
              <a:xfrm>
                <a:off x="6015038" y="4460875"/>
                <a:ext cx="120650" cy="88900"/>
              </a:xfrm>
              <a:custGeom>
                <a:avLst/>
                <a:gdLst/>
                <a:ahLst/>
                <a:cxnLst>
                  <a:cxn ang="0">
                    <a:pos x="76" y="44"/>
                  </a:cxn>
                  <a:cxn ang="0">
                    <a:pos x="76" y="5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76" y="44"/>
                  </a:cxn>
                </a:cxnLst>
                <a:rect l="0" t="0" r="r" b="b"/>
                <a:pathLst>
                  <a:path w="76" h="56">
                    <a:moveTo>
                      <a:pt x="76" y="44"/>
                    </a:moveTo>
                    <a:lnTo>
                      <a:pt x="76" y="5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76" y="44"/>
                    </a:lnTo>
                    <a:close/>
                  </a:path>
                </a:pathLst>
              </a:custGeom>
              <a:solidFill>
                <a:srgbClr val="E1B1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6" name="Freeform 437"/>
              <p:cNvSpPr/>
              <p:nvPr/>
            </p:nvSpPr>
            <p:spPr bwMode="auto">
              <a:xfrm>
                <a:off x="6015038" y="4457700"/>
                <a:ext cx="127000" cy="730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0"/>
                  </a:cxn>
                  <a:cxn ang="0">
                    <a:pos x="80" y="44"/>
                  </a:cxn>
                  <a:cxn ang="0">
                    <a:pos x="76" y="46"/>
                  </a:cxn>
                  <a:cxn ang="0">
                    <a:pos x="0" y="2"/>
                  </a:cxn>
                </a:cxnLst>
                <a:rect l="0" t="0" r="r" b="b"/>
                <a:pathLst>
                  <a:path w="80" h="46">
                    <a:moveTo>
                      <a:pt x="0" y="2"/>
                    </a:moveTo>
                    <a:lnTo>
                      <a:pt x="6" y="0"/>
                    </a:lnTo>
                    <a:lnTo>
                      <a:pt x="80" y="44"/>
                    </a:lnTo>
                    <a:lnTo>
                      <a:pt x="76" y="46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63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7" name="Freeform 438"/>
              <p:cNvSpPr/>
              <p:nvPr/>
            </p:nvSpPr>
            <p:spPr bwMode="auto">
              <a:xfrm>
                <a:off x="6135688" y="4527550"/>
                <a:ext cx="6350" cy="222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4" y="12"/>
                  </a:cxn>
                  <a:cxn ang="0">
                    <a:pos x="0" y="14"/>
                  </a:cxn>
                  <a:cxn ang="0">
                    <a:pos x="0" y="2"/>
                  </a:cxn>
                </a:cxnLst>
                <a:rect l="0" t="0" r="r" b="b"/>
                <a:pathLst>
                  <a:path w="4" h="14">
                    <a:moveTo>
                      <a:pt x="0" y="2"/>
                    </a:moveTo>
                    <a:lnTo>
                      <a:pt x="4" y="0"/>
                    </a:lnTo>
                    <a:lnTo>
                      <a:pt x="4" y="12"/>
                    </a:lnTo>
                    <a:lnTo>
                      <a:pt x="0" y="1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B3821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  <p:pic>
          <p:nvPicPr>
            <p:cNvPr id="438" name="Picture 2" descr="http://honestnews.co.kr/xe/files/attach/images/68/184/007/mwc2010-1.jp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2272874" y="3993624"/>
              <a:ext cx="530683" cy="825506"/>
            </a:xfrm>
            <a:prstGeom prst="rect">
              <a:avLst/>
            </a:prstGeom>
            <a:noFill/>
          </p:spPr>
        </p:pic>
        <p:sp>
          <p:nvSpPr>
            <p:cNvPr id="439" name="자유형 438"/>
            <p:cNvSpPr/>
            <p:nvPr/>
          </p:nvSpPr>
          <p:spPr>
            <a:xfrm rot="20488696">
              <a:off x="805345" y="4370389"/>
              <a:ext cx="1482369" cy="148275"/>
            </a:xfrm>
            <a:custGeom>
              <a:avLst/>
              <a:gdLst>
                <a:gd name="connsiteX0" fmla="*/ 0 w 2360428"/>
                <a:gd name="connsiteY0" fmla="*/ 0 h 744279"/>
                <a:gd name="connsiteX1" fmla="*/ 1265275 w 2360428"/>
                <a:gd name="connsiteY1" fmla="*/ 0 h 744279"/>
                <a:gd name="connsiteX2" fmla="*/ 1116419 w 2360428"/>
                <a:gd name="connsiteY2" fmla="*/ 361507 h 744279"/>
                <a:gd name="connsiteX3" fmla="*/ 2360428 w 2360428"/>
                <a:gd name="connsiteY3" fmla="*/ 744279 h 744279"/>
                <a:gd name="connsiteX4" fmla="*/ 712382 w 2360428"/>
                <a:gd name="connsiteY4" fmla="*/ 669851 h 744279"/>
                <a:gd name="connsiteX5" fmla="*/ 839972 w 2360428"/>
                <a:gd name="connsiteY5" fmla="*/ 340242 h 744279"/>
                <a:gd name="connsiteX6" fmla="*/ 0 w 2360428"/>
                <a:gd name="connsiteY6" fmla="*/ 0 h 744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428" h="744279">
                  <a:moveTo>
                    <a:pt x="0" y="0"/>
                  </a:moveTo>
                  <a:lnTo>
                    <a:pt x="1265275" y="0"/>
                  </a:lnTo>
                  <a:lnTo>
                    <a:pt x="1116419" y="361507"/>
                  </a:lnTo>
                  <a:lnTo>
                    <a:pt x="2360428" y="744279"/>
                  </a:lnTo>
                  <a:lnTo>
                    <a:pt x="712382" y="669851"/>
                  </a:lnTo>
                  <a:lnTo>
                    <a:pt x="839972" y="340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0" name="TextBox 439"/>
            <p:cNvSpPr txBox="1"/>
            <p:nvPr/>
          </p:nvSpPr>
          <p:spPr>
            <a:xfrm>
              <a:off x="-36512" y="5126411"/>
              <a:ext cx="1714512" cy="77559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36000" rIns="36000" rtlCol="0">
              <a:no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ko-KR" altLang="en-US" sz="1100" b="1" kern="0" dirty="0" smtClean="0">
                  <a:solidFill>
                    <a:srgbClr val="000000"/>
                  </a:solidFill>
                  <a:latin typeface="+mn-ea"/>
                </a:rPr>
                <a:t>센서</a:t>
              </a:r>
              <a:endParaRPr kumimoji="0" lang="en-US" altLang="ko-KR" sz="1100" b="1" kern="0" dirty="0" smtClean="0">
                <a:solidFill>
                  <a:srgbClr val="000000"/>
                </a:solidFill>
                <a:latin typeface="+mn-ea"/>
              </a:endParaRP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ko-KR" altLang="en-US" sz="1100" kern="0" dirty="0" smtClean="0">
                  <a:solidFill>
                    <a:srgbClr val="000000"/>
                  </a:solidFill>
                  <a:latin typeface="+mn-ea"/>
                </a:rPr>
                <a:t>가공되지 않은</a:t>
              </a:r>
              <a:endParaRPr kumimoji="0" lang="en-US" altLang="ko-KR" sz="1100" kern="0" dirty="0" smtClean="0">
                <a:solidFill>
                  <a:srgbClr val="000000"/>
                </a:solidFill>
                <a:latin typeface="+mn-ea"/>
              </a:endParaRP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ko-KR" altLang="en-US" sz="1100" kern="0" dirty="0" smtClean="0">
                  <a:solidFill>
                    <a:srgbClr val="FF0000"/>
                  </a:solidFill>
                  <a:latin typeface="+mn-ea"/>
                </a:rPr>
                <a:t>초 대량 데이터</a:t>
              </a:r>
              <a:endParaRPr kumimoji="0" lang="en-US" altLang="ko-KR" sz="1100" kern="0" dirty="0" smtClean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441" name="TextBox 440"/>
            <p:cNvSpPr txBox="1"/>
            <p:nvPr/>
          </p:nvSpPr>
          <p:spPr>
            <a:xfrm>
              <a:off x="1629932" y="5851036"/>
              <a:ext cx="1714512" cy="106132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36000" rIns="36000" rtlCol="0">
              <a:no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ko-KR" altLang="en-US" sz="1100" b="1" kern="0" err="1" smtClean="0">
                  <a:solidFill>
                    <a:srgbClr val="000000"/>
                  </a:solidFill>
                  <a:latin typeface="+mn-ea"/>
                </a:rPr>
                <a:t>임베디드 단말</a:t>
              </a:r>
              <a:endParaRPr kumimoji="0" lang="en-US" altLang="ko-KR" sz="1100" b="1" kern="0" smtClean="0">
                <a:solidFill>
                  <a:srgbClr val="000000"/>
                </a:solidFill>
                <a:latin typeface="+mn-ea"/>
              </a:endParaRP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ko-KR" altLang="en-US" sz="1100" kern="0" smtClean="0">
                  <a:solidFill>
                    <a:srgbClr val="000000"/>
                  </a:solidFill>
                  <a:latin typeface="+mn-ea"/>
                </a:rPr>
                <a:t>데이터 취합</a:t>
              </a:r>
              <a:endParaRPr kumimoji="0" lang="en-US" altLang="ko-KR" sz="1100" kern="0" smtClean="0">
                <a:solidFill>
                  <a:srgbClr val="000000"/>
                </a:solidFill>
                <a:latin typeface="+mn-ea"/>
              </a:endParaRP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ko-KR" altLang="en-US" sz="1100" kern="0" err="1" smtClean="0">
                  <a:solidFill>
                    <a:srgbClr val="000000"/>
                  </a:solidFill>
                  <a:latin typeface="+mn-ea"/>
                </a:rPr>
                <a:t>백엔드 서버로 데이터 전송</a:t>
              </a:r>
              <a:endParaRPr kumimoji="0" lang="en-US" altLang="ko-KR" sz="1100" kern="0" smtClean="0">
                <a:solidFill>
                  <a:srgbClr val="000000"/>
                </a:solidFill>
                <a:latin typeface="+mn-ea"/>
              </a:endParaRPr>
            </a:p>
          </p:txBody>
        </p:sp>
        <p:pic>
          <p:nvPicPr>
            <p:cNvPr id="442" name="Picture 2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-13142" y="1268760"/>
              <a:ext cx="9286940" cy="207170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</p:pic>
        <p:sp>
          <p:nvSpPr>
            <p:cNvPr id="443" name="자유형 442"/>
            <p:cNvSpPr/>
            <p:nvPr/>
          </p:nvSpPr>
          <p:spPr>
            <a:xfrm rot="1111304" flipV="1">
              <a:off x="834053" y="4985110"/>
              <a:ext cx="1377444" cy="161255"/>
            </a:xfrm>
            <a:custGeom>
              <a:avLst/>
              <a:gdLst>
                <a:gd name="connsiteX0" fmla="*/ 0 w 2360428"/>
                <a:gd name="connsiteY0" fmla="*/ 0 h 744279"/>
                <a:gd name="connsiteX1" fmla="*/ 1265275 w 2360428"/>
                <a:gd name="connsiteY1" fmla="*/ 0 h 744279"/>
                <a:gd name="connsiteX2" fmla="*/ 1116419 w 2360428"/>
                <a:gd name="connsiteY2" fmla="*/ 361507 h 744279"/>
                <a:gd name="connsiteX3" fmla="*/ 2360428 w 2360428"/>
                <a:gd name="connsiteY3" fmla="*/ 744279 h 744279"/>
                <a:gd name="connsiteX4" fmla="*/ 712382 w 2360428"/>
                <a:gd name="connsiteY4" fmla="*/ 669851 h 744279"/>
                <a:gd name="connsiteX5" fmla="*/ 839972 w 2360428"/>
                <a:gd name="connsiteY5" fmla="*/ 340242 h 744279"/>
                <a:gd name="connsiteX6" fmla="*/ 0 w 2360428"/>
                <a:gd name="connsiteY6" fmla="*/ 0 h 744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428" h="744279">
                  <a:moveTo>
                    <a:pt x="0" y="0"/>
                  </a:moveTo>
                  <a:lnTo>
                    <a:pt x="1265275" y="0"/>
                  </a:lnTo>
                  <a:lnTo>
                    <a:pt x="1116419" y="361507"/>
                  </a:lnTo>
                  <a:lnTo>
                    <a:pt x="2360428" y="744279"/>
                  </a:lnTo>
                  <a:lnTo>
                    <a:pt x="712382" y="669851"/>
                  </a:lnTo>
                  <a:lnTo>
                    <a:pt x="839972" y="340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58296" y="3626213"/>
              <a:ext cx="1714512" cy="77559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36000" rIns="36000" rtlCol="0">
              <a:no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ko-KR" altLang="en-US" sz="1100" b="1" kern="0" dirty="0" smtClean="0">
                  <a:solidFill>
                    <a:srgbClr val="000000"/>
                  </a:solidFill>
                  <a:latin typeface="+mn-ea"/>
                </a:rPr>
                <a:t>근거리 네트워크</a:t>
              </a:r>
              <a:endParaRPr kumimoji="0" lang="en-US" altLang="ko-KR" sz="1100" b="1" kern="0" dirty="0" smtClean="0">
                <a:solidFill>
                  <a:srgbClr val="000000"/>
                </a:solidFill>
                <a:latin typeface="+mn-ea"/>
              </a:endParaRP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en-US" altLang="ko-KR" sz="1100" kern="0" dirty="0" smtClean="0">
                  <a:solidFill>
                    <a:srgbClr val="000000"/>
                  </a:solidFill>
                  <a:latin typeface="+mn-ea"/>
                </a:rPr>
                <a:t>NFC, Bluetooth, Beacon </a:t>
              </a:r>
              <a:r>
                <a:rPr kumimoji="0" lang="ko-KR" altLang="en-US" sz="1100" kern="0" dirty="0" smtClean="0">
                  <a:solidFill>
                    <a:srgbClr val="000000"/>
                  </a:solidFill>
                  <a:latin typeface="+mn-ea"/>
                </a:rPr>
                <a:t>등</a:t>
              </a:r>
              <a:endParaRPr kumimoji="0" lang="en-US" altLang="ko-KR" sz="1100" kern="0" dirty="0" smtClean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445" name="모서리가 둥근 직사각형 444"/>
            <p:cNvSpPr/>
            <p:nvPr/>
          </p:nvSpPr>
          <p:spPr bwMode="auto">
            <a:xfrm>
              <a:off x="2987254" y="4983535"/>
              <a:ext cx="785818" cy="50006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100" b="1" kern="0" err="1" smtClean="0">
                  <a:solidFill>
                    <a:schemeClr val="bg1"/>
                  </a:solidFill>
                  <a:latin typeface="+mn-ea"/>
                </a:rPr>
                <a:t>미들웨어</a:t>
              </a:r>
            </a:p>
          </p:txBody>
        </p:sp>
        <p:sp>
          <p:nvSpPr>
            <p:cNvPr id="446" name="모서리가 둥근 직사각형 445"/>
            <p:cNvSpPr/>
            <p:nvPr/>
          </p:nvSpPr>
          <p:spPr bwMode="auto">
            <a:xfrm>
              <a:off x="5130394" y="4626345"/>
              <a:ext cx="857256" cy="50006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r>
                <a:rPr lang="ko-KR" altLang="en-US" sz="1100" b="1" kern="0" err="1" smtClean="0">
                  <a:solidFill>
                    <a:schemeClr val="bg1"/>
                  </a:solidFill>
                  <a:latin typeface="+mn-ea"/>
                </a:rPr>
                <a:t>미들웨어</a:t>
              </a:r>
            </a:p>
          </p:txBody>
        </p:sp>
        <p:sp>
          <p:nvSpPr>
            <p:cNvPr id="447" name="자유형 446"/>
            <p:cNvSpPr/>
            <p:nvPr/>
          </p:nvSpPr>
          <p:spPr>
            <a:xfrm rot="696335" flipV="1">
              <a:off x="2920851" y="4440365"/>
              <a:ext cx="2107347" cy="190267"/>
            </a:xfrm>
            <a:custGeom>
              <a:avLst/>
              <a:gdLst>
                <a:gd name="connsiteX0" fmla="*/ 0 w 2360428"/>
                <a:gd name="connsiteY0" fmla="*/ 0 h 744279"/>
                <a:gd name="connsiteX1" fmla="*/ 1265275 w 2360428"/>
                <a:gd name="connsiteY1" fmla="*/ 0 h 744279"/>
                <a:gd name="connsiteX2" fmla="*/ 1116419 w 2360428"/>
                <a:gd name="connsiteY2" fmla="*/ 361507 h 744279"/>
                <a:gd name="connsiteX3" fmla="*/ 2360428 w 2360428"/>
                <a:gd name="connsiteY3" fmla="*/ 744279 h 744279"/>
                <a:gd name="connsiteX4" fmla="*/ 712382 w 2360428"/>
                <a:gd name="connsiteY4" fmla="*/ 669851 h 744279"/>
                <a:gd name="connsiteX5" fmla="*/ 839972 w 2360428"/>
                <a:gd name="connsiteY5" fmla="*/ 340242 h 744279"/>
                <a:gd name="connsiteX6" fmla="*/ 0 w 2360428"/>
                <a:gd name="connsiteY6" fmla="*/ 0 h 744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428" h="744279">
                  <a:moveTo>
                    <a:pt x="0" y="0"/>
                  </a:moveTo>
                  <a:lnTo>
                    <a:pt x="1265275" y="0"/>
                  </a:lnTo>
                  <a:lnTo>
                    <a:pt x="1116419" y="361507"/>
                  </a:lnTo>
                  <a:lnTo>
                    <a:pt x="2360428" y="744279"/>
                  </a:lnTo>
                  <a:lnTo>
                    <a:pt x="712382" y="669851"/>
                  </a:lnTo>
                  <a:lnTo>
                    <a:pt x="839972" y="340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8" name="TextBox 447"/>
            <p:cNvSpPr txBox="1"/>
            <p:nvPr/>
          </p:nvSpPr>
          <p:spPr>
            <a:xfrm>
              <a:off x="3201568" y="5493846"/>
              <a:ext cx="1714512" cy="113276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36000" rIns="36000" rtlCol="0">
              <a:no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en-US" altLang="ko-KR" sz="1100" b="1" kern="0" smtClean="0">
                  <a:solidFill>
                    <a:srgbClr val="000000"/>
                  </a:solidFill>
                  <a:latin typeface="+mn-ea"/>
                </a:rPr>
                <a:t>Event Processing</a:t>
              </a: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ko-KR" altLang="en-US" sz="1100" kern="0" smtClean="0">
                  <a:solidFill>
                    <a:srgbClr val="000000"/>
                  </a:solidFill>
                  <a:latin typeface="+mn-ea"/>
                </a:rPr>
                <a:t>데이터 패턴 감지 및 </a:t>
              </a:r>
              <a:r>
                <a:rPr kumimoji="0" lang="en-US" altLang="ko-KR" sz="1100" kern="0" smtClean="0">
                  <a:solidFill>
                    <a:srgbClr val="000000"/>
                  </a:solidFill>
                  <a:latin typeface="+mn-ea"/>
                </a:rPr>
                <a:t>1</a:t>
              </a:r>
              <a:r>
                <a:rPr kumimoji="0" lang="ko-KR" altLang="en-US" sz="1100" kern="0" smtClean="0">
                  <a:solidFill>
                    <a:srgbClr val="000000"/>
                  </a:solidFill>
                  <a:latin typeface="+mn-ea"/>
                </a:rPr>
                <a:t>차 처리</a:t>
              </a:r>
              <a:endParaRPr kumimoji="0" lang="en-US" altLang="ko-KR" sz="1100" kern="0" smtClean="0">
                <a:solidFill>
                  <a:srgbClr val="000000"/>
                </a:solidFill>
                <a:latin typeface="+mn-ea"/>
              </a:endParaRP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ko-KR" altLang="en-US" sz="1100" kern="0" smtClean="0">
                  <a:solidFill>
                    <a:srgbClr val="FF0000"/>
                  </a:solidFill>
                  <a:latin typeface="+mn-ea"/>
                </a:rPr>
                <a:t>대용량 데이터</a:t>
              </a:r>
              <a:endParaRPr kumimoji="0" lang="en-US" altLang="ko-KR" sz="1100" kern="0" smtClean="0">
                <a:solidFill>
                  <a:srgbClr val="FF0000"/>
                </a:solidFill>
                <a:latin typeface="+mn-ea"/>
              </a:endParaRP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endParaRPr kumimoji="0" lang="en-US" altLang="ko-KR" sz="1100" kern="0" smtClean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449" name="자유형 448"/>
            <p:cNvSpPr/>
            <p:nvPr/>
          </p:nvSpPr>
          <p:spPr>
            <a:xfrm rot="20488696">
              <a:off x="3983882" y="5076469"/>
              <a:ext cx="1007142" cy="142152"/>
            </a:xfrm>
            <a:custGeom>
              <a:avLst/>
              <a:gdLst>
                <a:gd name="connsiteX0" fmla="*/ 0 w 2360428"/>
                <a:gd name="connsiteY0" fmla="*/ 0 h 744279"/>
                <a:gd name="connsiteX1" fmla="*/ 1265275 w 2360428"/>
                <a:gd name="connsiteY1" fmla="*/ 0 h 744279"/>
                <a:gd name="connsiteX2" fmla="*/ 1116419 w 2360428"/>
                <a:gd name="connsiteY2" fmla="*/ 361507 h 744279"/>
                <a:gd name="connsiteX3" fmla="*/ 2360428 w 2360428"/>
                <a:gd name="connsiteY3" fmla="*/ 744279 h 744279"/>
                <a:gd name="connsiteX4" fmla="*/ 712382 w 2360428"/>
                <a:gd name="connsiteY4" fmla="*/ 669851 h 744279"/>
                <a:gd name="connsiteX5" fmla="*/ 839972 w 2360428"/>
                <a:gd name="connsiteY5" fmla="*/ 340242 h 744279"/>
                <a:gd name="connsiteX6" fmla="*/ 0 w 2360428"/>
                <a:gd name="connsiteY6" fmla="*/ 0 h 744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428" h="744279">
                  <a:moveTo>
                    <a:pt x="0" y="0"/>
                  </a:moveTo>
                  <a:lnTo>
                    <a:pt x="1265275" y="0"/>
                  </a:lnTo>
                  <a:lnTo>
                    <a:pt x="1116419" y="361507"/>
                  </a:lnTo>
                  <a:lnTo>
                    <a:pt x="2360428" y="744279"/>
                  </a:lnTo>
                  <a:lnTo>
                    <a:pt x="712382" y="669851"/>
                  </a:lnTo>
                  <a:lnTo>
                    <a:pt x="839972" y="340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0" name="TextBox 449"/>
            <p:cNvSpPr txBox="1"/>
            <p:nvPr/>
          </p:nvSpPr>
          <p:spPr>
            <a:xfrm>
              <a:off x="3415882" y="3626213"/>
              <a:ext cx="1714512" cy="77559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36000" rIns="36000" rtlCol="0">
              <a:no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ko-KR" altLang="en-US" sz="1100" b="1" kern="0" smtClean="0">
                  <a:solidFill>
                    <a:srgbClr val="000000"/>
                  </a:solidFill>
                  <a:latin typeface="+mn-ea"/>
                </a:rPr>
                <a:t>원거리 네트워크</a:t>
              </a:r>
              <a:endParaRPr kumimoji="0" lang="en-US" altLang="ko-KR" sz="1100" b="1" kern="0" smtClean="0">
                <a:solidFill>
                  <a:srgbClr val="000000"/>
                </a:solidFill>
                <a:latin typeface="+mn-ea"/>
              </a:endParaRP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en-US" altLang="ko-KR" sz="1100" kern="0" smtClean="0">
                  <a:solidFill>
                    <a:srgbClr val="000000"/>
                  </a:solidFill>
                  <a:latin typeface="+mn-ea"/>
                </a:rPr>
                <a:t>HTTP(TCP)</a:t>
              </a: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en-US" altLang="ko-KR" sz="1100" kern="0" smtClean="0">
                  <a:solidFill>
                    <a:srgbClr val="000000"/>
                  </a:solidFill>
                  <a:latin typeface="+mn-ea"/>
                </a:rPr>
                <a:t>MQTT(TCP)</a:t>
              </a:r>
            </a:p>
          </p:txBody>
        </p:sp>
        <p:sp>
          <p:nvSpPr>
            <p:cNvPr id="451" name="TextBox 450"/>
            <p:cNvSpPr txBox="1"/>
            <p:nvPr/>
          </p:nvSpPr>
          <p:spPr>
            <a:xfrm>
              <a:off x="4987518" y="5126411"/>
              <a:ext cx="1785950" cy="157163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36000" rIns="36000" rtlCol="0">
              <a:no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en-US" altLang="ko-KR" sz="1100" b="1" kern="0" smtClean="0">
                  <a:solidFill>
                    <a:srgbClr val="000000"/>
                  </a:solidFill>
                  <a:latin typeface="+mn-ea"/>
                </a:rPr>
                <a:t>Messaging</a:t>
              </a: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ko-KR" altLang="en-US" sz="1100" kern="0" smtClean="0">
                  <a:solidFill>
                    <a:srgbClr val="000000"/>
                  </a:solidFill>
                  <a:latin typeface="+mn-ea"/>
                </a:rPr>
                <a:t>데이터의 안정적인 전송</a:t>
              </a:r>
              <a:endParaRPr kumimoji="0" lang="en-US" altLang="ko-KR" sz="1100" kern="0" smtClean="0">
                <a:solidFill>
                  <a:srgbClr val="000000"/>
                </a:solidFill>
                <a:latin typeface="+mn-ea"/>
              </a:endParaRP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ko-KR" altLang="en-US" sz="1100" kern="0" smtClean="0">
                  <a:solidFill>
                    <a:srgbClr val="000000"/>
                  </a:solidFill>
                  <a:latin typeface="+mn-ea"/>
                </a:rPr>
                <a:t>필요한 대상으로 라우팅</a:t>
              </a:r>
              <a:endParaRPr kumimoji="0" lang="en-US" altLang="ko-KR" sz="1100" kern="0" smtClean="0">
                <a:solidFill>
                  <a:srgbClr val="000000"/>
                </a:solidFill>
                <a:latin typeface="+mn-ea"/>
              </a:endParaRP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ko-KR" altLang="en-US" sz="1100" kern="0" smtClean="0">
                  <a:solidFill>
                    <a:srgbClr val="000000"/>
                  </a:solidFill>
                  <a:latin typeface="+mn-ea"/>
                </a:rPr>
                <a:t>데이터 </a:t>
              </a:r>
              <a:r>
                <a:rPr kumimoji="0" lang="en-US" altLang="ko-KR" sz="1100" kern="0" smtClean="0">
                  <a:solidFill>
                    <a:srgbClr val="000000"/>
                  </a:solidFill>
                  <a:latin typeface="+mn-ea"/>
                </a:rPr>
                <a:t>Enrichment</a:t>
              </a:r>
              <a:endParaRPr kumimoji="0" lang="en-US" altLang="ko-KR" sz="1100" kern="0" smtClean="0">
                <a:solidFill>
                  <a:srgbClr val="FF0000"/>
                </a:solidFill>
                <a:latin typeface="+mn-ea"/>
              </a:endParaRPr>
            </a:p>
          </p:txBody>
        </p:sp>
        <p:pic>
          <p:nvPicPr>
            <p:cNvPr id="452" name="Picture 1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6916344" y="4554907"/>
              <a:ext cx="1112929" cy="571504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</p:pic>
        <p:sp>
          <p:nvSpPr>
            <p:cNvPr id="453" name="순서도: 자기 디스크 452"/>
            <p:cNvSpPr/>
            <p:nvPr/>
          </p:nvSpPr>
          <p:spPr bwMode="auto">
            <a:xfrm>
              <a:off x="5987650" y="3769089"/>
              <a:ext cx="642942" cy="571504"/>
            </a:xfrm>
            <a:prstGeom prst="flowChartMagneticDisk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latinLnBrk="0">
                <a:lnSpc>
                  <a:spcPts val="1400"/>
                </a:lnSpc>
                <a:spcAft>
                  <a:spcPct val="30000"/>
                </a:spcAft>
              </a:pPr>
              <a:endParaRPr lang="ko-KR" altLang="en-US" sz="1100" b="1" kern="0" smtClean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54" name="TextBox 453"/>
            <p:cNvSpPr txBox="1"/>
            <p:nvPr/>
          </p:nvSpPr>
          <p:spPr>
            <a:xfrm>
              <a:off x="5701898" y="3483337"/>
              <a:ext cx="1214446" cy="28575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36000" rIns="36000" rtlCol="0">
              <a:noAutofit/>
            </a:bodyPr>
            <a:lstStyle/>
            <a:p>
              <a:pPr marL="268288" indent="-268288" algn="ctr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</a:pPr>
              <a:r>
                <a:rPr kumimoji="0" lang="ko-KR" altLang="en-US" sz="1100" b="1" kern="0" smtClean="0">
                  <a:solidFill>
                    <a:srgbClr val="000000"/>
                  </a:solidFill>
                  <a:latin typeface="+mn-ea"/>
                  <a:ea typeface="+mn-ea"/>
                </a:rPr>
                <a:t>회원 정보</a:t>
              </a:r>
              <a:endParaRPr kumimoji="0" lang="en-US" altLang="ko-KR" sz="1100" kern="0" smtClean="0">
                <a:solidFill>
                  <a:srgbClr val="000000"/>
                </a:solidFill>
                <a:latin typeface="+mn-ea"/>
                <a:ea typeface="+mn-ea"/>
              </a:endParaRPr>
            </a:p>
          </p:txBody>
        </p:sp>
        <p:cxnSp>
          <p:nvCxnSpPr>
            <p:cNvPr id="455" name="Shape 704"/>
            <p:cNvCxnSpPr>
              <a:stCxn id="453" idx="2"/>
              <a:endCxn id="446" idx="0"/>
            </p:cNvCxnSpPr>
            <p:nvPr/>
          </p:nvCxnSpPr>
          <p:spPr bwMode="auto">
            <a:xfrm rot="10800000" flipV="1">
              <a:off x="5559022" y="4054841"/>
              <a:ext cx="428628" cy="571504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round/>
              <a:tailEnd type="arrow"/>
            </a:ln>
          </p:spPr>
        </p:cxnSp>
        <p:cxnSp>
          <p:nvCxnSpPr>
            <p:cNvPr id="456" name="직선 화살표 연결선 455"/>
            <p:cNvCxnSpPr/>
            <p:nvPr/>
          </p:nvCxnSpPr>
          <p:spPr bwMode="auto">
            <a:xfrm>
              <a:off x="5987650" y="4840659"/>
              <a:ext cx="857256" cy="15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tailEnd type="arrow"/>
            </a:ln>
          </p:spPr>
        </p:cxnSp>
        <p:sp>
          <p:nvSpPr>
            <p:cNvPr id="457" name="TextBox 456"/>
            <p:cNvSpPr txBox="1"/>
            <p:nvPr/>
          </p:nvSpPr>
          <p:spPr>
            <a:xfrm>
              <a:off x="6559154" y="5126411"/>
              <a:ext cx="1785950" cy="100013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36000" rIns="36000" rtlCol="0">
              <a:no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en-US" altLang="ko-KR" sz="1100" b="1" kern="0" err="1" smtClean="0">
                  <a:solidFill>
                    <a:srgbClr val="000000"/>
                  </a:solidFill>
                  <a:latin typeface="+mn-ea"/>
                </a:rPr>
                <a:t>BigData</a:t>
              </a:r>
              <a:r>
                <a:rPr kumimoji="0" lang="en-US" altLang="ko-KR" sz="1100" b="1" kern="0" smtClean="0">
                  <a:solidFill>
                    <a:srgbClr val="000000"/>
                  </a:solidFill>
                  <a:latin typeface="+mn-ea"/>
                </a:rPr>
                <a:t> &amp; DW</a:t>
              </a: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ko-KR" altLang="en-US" sz="1100" kern="0" smtClean="0">
                  <a:solidFill>
                    <a:schemeClr val="tx1"/>
                  </a:solidFill>
                  <a:latin typeface="+mn-ea"/>
                </a:rPr>
                <a:t>비정형</a:t>
              </a:r>
              <a:r>
                <a:rPr kumimoji="0" lang="en-US" altLang="ko-KR" sz="1100" kern="0" smtClean="0">
                  <a:solidFill>
                    <a:schemeClr val="tx1"/>
                  </a:solidFill>
                  <a:latin typeface="+mn-ea"/>
                </a:rPr>
                <a:t>, </a:t>
              </a:r>
              <a:r>
                <a:rPr kumimoji="0" lang="ko-KR" altLang="en-US" sz="1100" kern="0" smtClean="0">
                  <a:solidFill>
                    <a:schemeClr val="tx1"/>
                  </a:solidFill>
                  <a:latin typeface="+mn-ea"/>
                </a:rPr>
                <a:t>대용량 데이터 처리</a:t>
              </a:r>
              <a:endParaRPr kumimoji="0" lang="en-US" altLang="ko-KR" sz="1100" kern="0" smtClean="0">
                <a:solidFill>
                  <a:schemeClr val="tx1"/>
                </a:solidFill>
                <a:latin typeface="+mn-ea"/>
              </a:endParaRP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ko-KR" altLang="en-US" sz="1100" kern="0" smtClean="0">
                  <a:solidFill>
                    <a:srgbClr val="FF0000"/>
                  </a:solidFill>
                  <a:latin typeface="+mn-ea"/>
                </a:rPr>
                <a:t>대용량 데이터</a:t>
              </a:r>
              <a:endParaRPr kumimoji="0" lang="en-US" altLang="ko-KR" sz="1100" kern="0" smtClean="0">
                <a:solidFill>
                  <a:srgbClr val="FF0000"/>
                </a:solidFill>
                <a:latin typeface="+mn-ea"/>
              </a:endParaRPr>
            </a:p>
          </p:txBody>
        </p:sp>
        <p:pic>
          <p:nvPicPr>
            <p:cNvPr id="458" name="Picture 14" descr="http://www.dashboardinsight.com/CMS/35e8c9a9-2b99-44fc-b0ef-198aac8d581b/3DCube-190.gif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8273666" y="3983403"/>
              <a:ext cx="574528" cy="571504"/>
            </a:xfrm>
            <a:prstGeom prst="rect">
              <a:avLst/>
            </a:prstGeom>
            <a:noFill/>
          </p:spPr>
        </p:pic>
        <p:pic>
          <p:nvPicPr>
            <p:cNvPr id="459" name="Picture 20" descr="http://technologyadvice.com/wp-content/uploads/2014/02/microstrategyscore1.jpg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8487980" y="5269287"/>
              <a:ext cx="749962" cy="470253"/>
            </a:xfrm>
            <a:prstGeom prst="rect">
              <a:avLst/>
            </a:prstGeom>
            <a:noFill/>
          </p:spPr>
        </p:pic>
        <p:sp>
          <p:nvSpPr>
            <p:cNvPr id="460" name="TextBox 459"/>
            <p:cNvSpPr txBox="1"/>
            <p:nvPr/>
          </p:nvSpPr>
          <p:spPr>
            <a:xfrm>
              <a:off x="7487848" y="3411899"/>
              <a:ext cx="1785950" cy="71438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36000" rIns="36000" rtlCol="0">
              <a:no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ko-KR" altLang="en-US" sz="1100" b="1" kern="0" smtClean="0">
                  <a:solidFill>
                    <a:srgbClr val="000000"/>
                  </a:solidFill>
                  <a:latin typeface="+mn-ea"/>
                </a:rPr>
                <a:t>데이터 분석</a:t>
              </a:r>
              <a:endParaRPr kumimoji="0" lang="en-US" altLang="ko-KR" sz="1100" b="1" kern="0" smtClean="0">
                <a:solidFill>
                  <a:srgbClr val="000000"/>
                </a:solidFill>
                <a:latin typeface="+mn-ea"/>
              </a:endParaRP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ko-KR" altLang="en-US" sz="1100" kern="0" smtClean="0">
                  <a:solidFill>
                    <a:schemeClr val="tx1"/>
                  </a:solidFill>
                  <a:latin typeface="+mn-ea"/>
                </a:rPr>
                <a:t>데이터 마이닝</a:t>
              </a:r>
              <a:endParaRPr kumimoji="0" lang="en-US" altLang="ko-KR" sz="1100" kern="0" smtClean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461" name="TextBox 460"/>
            <p:cNvSpPr txBox="1"/>
            <p:nvPr/>
          </p:nvSpPr>
          <p:spPr>
            <a:xfrm>
              <a:off x="8086712" y="5769353"/>
              <a:ext cx="1357322" cy="71438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36000" rIns="36000" rtlCol="0">
              <a:noAutofit/>
            </a:bodyPr>
            <a:lstStyle/>
            <a:p>
              <a:pPr marL="268288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Arial" pitchFamily="34" charset="0"/>
                <a:buChar char="•"/>
              </a:pPr>
              <a:r>
                <a:rPr kumimoji="0" lang="en-US" altLang="ko-KR" sz="1100" b="1" kern="0" dirty="0" smtClean="0">
                  <a:solidFill>
                    <a:srgbClr val="000000"/>
                  </a:solidFill>
                  <a:latin typeface="+mn-ea"/>
                </a:rPr>
                <a:t>BI</a:t>
              </a:r>
            </a:p>
            <a:p>
              <a:pPr marL="446088" lvl="1" indent="-268288" fontAlgn="auto" latinLnBrk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SzTx/>
                <a:buFont typeface="Wingdings" pitchFamily="2" charset="2"/>
                <a:buChar char="ü"/>
              </a:pPr>
              <a:r>
                <a:rPr kumimoji="0" lang="ko-KR" altLang="en-US" sz="1100" kern="0" dirty="0" smtClean="0">
                  <a:solidFill>
                    <a:schemeClr val="tx1"/>
                  </a:solidFill>
                  <a:latin typeface="+mn-ea"/>
                </a:rPr>
                <a:t>정보 시각화</a:t>
              </a:r>
              <a:endParaRPr kumimoji="0" lang="en-US" altLang="ko-KR" sz="1100" kern="0" dirty="0" smtClean="0">
                <a:solidFill>
                  <a:schemeClr val="tx1"/>
                </a:solidFill>
                <a:latin typeface="+mn-ea"/>
              </a:endParaRPr>
            </a:p>
          </p:txBody>
        </p:sp>
        <p:cxnSp>
          <p:nvCxnSpPr>
            <p:cNvPr id="462" name="꺾인 연결선 461"/>
            <p:cNvCxnSpPr>
              <a:stCxn id="452" idx="3"/>
              <a:endCxn id="458" idx="1"/>
            </p:cNvCxnSpPr>
            <p:nvPr/>
          </p:nvCxnSpPr>
          <p:spPr bwMode="auto">
            <a:xfrm flipV="1">
              <a:off x="8029273" y="4269155"/>
              <a:ext cx="244393" cy="571504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tailEnd type="arrow"/>
            </a:ln>
          </p:spPr>
        </p:cxnSp>
        <p:cxnSp>
          <p:nvCxnSpPr>
            <p:cNvPr id="463" name="꺾인 연결선 462"/>
            <p:cNvCxnSpPr>
              <a:stCxn id="452" idx="3"/>
              <a:endCxn id="459" idx="1"/>
            </p:cNvCxnSpPr>
            <p:nvPr/>
          </p:nvCxnSpPr>
          <p:spPr bwMode="auto">
            <a:xfrm>
              <a:off x="8029273" y="4840659"/>
              <a:ext cx="458707" cy="663755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tailEnd type="arrow"/>
            </a:ln>
          </p:spPr>
        </p:cxnSp>
      </p:grpSp>
    </p:spTree>
    <p:extLst>
      <p:ext uri="{BB962C8B-B14F-4D97-AF65-F5344CB8AC3E}">
        <p14:creationId xmlns:p14="http://schemas.microsoft.com/office/powerpoint/2010/main" val="309216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err="1"/>
              <a:t>IoT</a:t>
            </a:r>
            <a:r>
              <a:rPr lang="ko-KR" altLang="en-US" dirty="0"/>
              <a:t>의</a:t>
            </a:r>
            <a:r>
              <a:rPr lang="en-US" altLang="ko-KR" dirty="0"/>
              <a:t> </a:t>
            </a:r>
            <a:r>
              <a:rPr lang="ko-KR" altLang="en-US" dirty="0" smtClean="0"/>
              <a:t>핵심기술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Gateway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와 종단장치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(edge Device)</a:t>
            </a:r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관련기술</a:t>
            </a:r>
            <a:endParaRPr lang="en-US" altLang="ko-K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대량의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데이터를 안정적으로 전달할 수 있는 </a:t>
            </a:r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통신기술</a:t>
            </a:r>
            <a:endParaRPr lang="en-US" altLang="ko-K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이벤트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처리와 데이터 분석 및 추천을 위한 </a:t>
            </a:r>
            <a:r>
              <a:rPr lang="ko-KR" alt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빅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데이터 관련 </a:t>
            </a:r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기술</a:t>
            </a:r>
            <a:endParaRPr lang="en-US" altLang="ko-K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융합을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지원할 플랫폼과 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Enabler</a:t>
            </a:r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관련기술</a:t>
            </a:r>
            <a:endParaRPr lang="en-US" altLang="ko-K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인증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권한을 통한 데이터 보안 뿐만 아니라 디바이스 칩 레벨의 </a:t>
            </a:r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보안기술</a:t>
            </a:r>
            <a:endParaRPr lang="en-US" altLang="ko-K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사용자와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상호 작용할 수 있는 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UI/UX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기술</a:t>
            </a:r>
            <a:endParaRPr kumimoji="1"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 Unicode MS" pitchFamily="50" charset="-127"/>
            </a:endParaRPr>
          </a:p>
          <a:p>
            <a:endParaRPr lang="ko-KR" altLang="en-US" sz="20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31</a:t>
            </a:fld>
            <a:endParaRPr lang="ko-KR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853" y="4077072"/>
            <a:ext cx="4998601" cy="260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76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ICBM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32</a:t>
            </a:fld>
            <a:endParaRPr lang="ko-KR" altLang="en-US" dirty="0"/>
          </a:p>
        </p:txBody>
      </p:sp>
      <p:pic>
        <p:nvPicPr>
          <p:cNvPr id="5" name="내용 개체 틀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556792"/>
            <a:ext cx="6597030" cy="495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네트워크</a:t>
            </a:r>
            <a:r>
              <a:rPr lang="en-US" altLang="ko-KR" dirty="0" smtClean="0"/>
              <a:t> </a:t>
            </a:r>
            <a:r>
              <a:rPr lang="ko-KR" altLang="en-US" dirty="0" smtClean="0"/>
              <a:t>통신 프로토콜 </a:t>
            </a:r>
            <a:r>
              <a:rPr lang="en-US" altLang="ko-KR" dirty="0" smtClean="0"/>
              <a:t>- </a:t>
            </a:r>
            <a:r>
              <a:rPr lang="ko-KR" altLang="en-US" dirty="0" smtClean="0"/>
              <a:t>근거리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ko-KR" dirty="0" err="1"/>
              <a:t>Zigbee</a:t>
            </a:r>
            <a:endParaRPr lang="en-US" altLang="ko-KR" dirty="0"/>
          </a:p>
          <a:p>
            <a:pPr lvl="1"/>
            <a:r>
              <a:rPr lang="ko-KR" altLang="en-US" dirty="0"/>
              <a:t>저속 전송속도를 갖는 홈 </a:t>
            </a:r>
            <a:r>
              <a:rPr lang="en-US" altLang="ko-KR" dirty="0"/>
              <a:t>automation </a:t>
            </a:r>
            <a:r>
              <a:rPr lang="ko-KR" altLang="en-US" dirty="0"/>
              <a:t>및 데이터 네트워크를 위한 표준 기술</a:t>
            </a:r>
            <a:endParaRPr lang="en-US" altLang="ko-KR" dirty="0"/>
          </a:p>
          <a:p>
            <a:pPr lvl="1"/>
            <a:r>
              <a:rPr lang="ko-KR" altLang="en-US" dirty="0"/>
              <a:t>버튼 하나로 집안 어느 곳에서나 전등 제어 및 홈 보안 시스템 제어가 가능하며</a:t>
            </a:r>
            <a:r>
              <a:rPr lang="en-US" altLang="ko-KR" dirty="0"/>
              <a:t>, </a:t>
            </a:r>
            <a:r>
              <a:rPr lang="ko-KR" altLang="en-US" dirty="0"/>
              <a:t>인터넷을 통한 홈 </a:t>
            </a:r>
            <a:r>
              <a:rPr lang="en-US" altLang="ko-KR" dirty="0"/>
              <a:t>automation</a:t>
            </a:r>
            <a:r>
              <a:rPr lang="ko-KR" altLang="en-US" dirty="0"/>
              <a:t>을 더욱 편리하게 이용하려는 의도로 출반한 기술</a:t>
            </a:r>
            <a:endParaRPr lang="en-US" altLang="ko-KR" dirty="0"/>
          </a:p>
          <a:p>
            <a:pPr lvl="1"/>
            <a:r>
              <a:rPr lang="ko-KR" altLang="en-US" dirty="0" err="1"/>
              <a:t>초저전력</a:t>
            </a:r>
            <a:r>
              <a:rPr lang="en-US" altLang="ko-KR" dirty="0"/>
              <a:t>(AA </a:t>
            </a:r>
            <a:r>
              <a:rPr lang="ko-KR" altLang="en-US" dirty="0"/>
              <a:t>배터리 </a:t>
            </a:r>
            <a:r>
              <a:rPr lang="en-US" altLang="ko-KR" dirty="0"/>
              <a:t>2</a:t>
            </a:r>
            <a:r>
              <a:rPr lang="ko-KR" altLang="en-US" dirty="0"/>
              <a:t>개로 최장 </a:t>
            </a:r>
            <a:r>
              <a:rPr lang="en-US" altLang="ko-KR" dirty="0"/>
              <a:t>2</a:t>
            </a:r>
            <a:r>
              <a:rPr lang="ko-KR" altLang="en-US" dirty="0"/>
              <a:t>년까지 사용</a:t>
            </a:r>
            <a:r>
              <a:rPr lang="en-US" altLang="ko-KR" dirty="0"/>
              <a:t>), </a:t>
            </a:r>
            <a:r>
              <a:rPr lang="ko-KR" altLang="en-US" dirty="0"/>
              <a:t>낮은 가격</a:t>
            </a:r>
            <a:r>
              <a:rPr lang="en-US" altLang="ko-KR" dirty="0"/>
              <a:t>(1~2$ </a:t>
            </a:r>
            <a:r>
              <a:rPr lang="ko-KR" altLang="en-US" dirty="0"/>
              <a:t>수준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/>
              <a:t>용도</a:t>
            </a:r>
            <a:r>
              <a:rPr lang="en-US" altLang="ko-KR" dirty="0"/>
              <a:t>: </a:t>
            </a:r>
            <a:r>
              <a:rPr lang="ko-KR" altLang="en-US" dirty="0"/>
              <a:t>원격제어</a:t>
            </a:r>
            <a:r>
              <a:rPr lang="en-US" altLang="ko-KR" dirty="0"/>
              <a:t>, </a:t>
            </a:r>
            <a:r>
              <a:rPr lang="ko-KR" altLang="en-US" dirty="0"/>
              <a:t>원격관리</a:t>
            </a:r>
            <a:r>
              <a:rPr lang="en-US" altLang="ko-KR" dirty="0"/>
              <a:t>, </a:t>
            </a:r>
            <a:r>
              <a:rPr lang="ko-KR" altLang="en-US" dirty="0"/>
              <a:t>원격모니터링</a:t>
            </a:r>
            <a:r>
              <a:rPr lang="en-US" altLang="ko-KR" dirty="0"/>
              <a:t>, </a:t>
            </a:r>
            <a:r>
              <a:rPr lang="ko-KR" altLang="en-US" dirty="0"/>
              <a:t>가정자동화</a:t>
            </a:r>
            <a:r>
              <a:rPr lang="en-US" altLang="ko-KR" dirty="0"/>
              <a:t>, </a:t>
            </a:r>
            <a:r>
              <a:rPr lang="ko-KR" altLang="en-US" dirty="0"/>
              <a:t>공장자동화</a:t>
            </a:r>
            <a:r>
              <a:rPr lang="en-US" altLang="ko-KR" dirty="0"/>
              <a:t>, </a:t>
            </a:r>
            <a:r>
              <a:rPr lang="ko-KR" altLang="en-US" dirty="0"/>
              <a:t>산업자동화 등</a:t>
            </a:r>
          </a:p>
          <a:p>
            <a:endParaRPr lang="en-US" altLang="ko-KR" dirty="0"/>
          </a:p>
          <a:p>
            <a:r>
              <a:rPr lang="en-US" altLang="ko-KR" dirty="0"/>
              <a:t>Bluetooth</a:t>
            </a:r>
          </a:p>
          <a:p>
            <a:pPr lvl="1"/>
            <a:r>
              <a:rPr lang="ko-KR" altLang="en-US" dirty="0"/>
              <a:t>휴대폰</a:t>
            </a:r>
            <a:r>
              <a:rPr lang="en-US" altLang="ko-KR" dirty="0"/>
              <a:t>, </a:t>
            </a:r>
            <a:r>
              <a:rPr lang="ko-KR" altLang="en-US" dirty="0"/>
              <a:t>노트북</a:t>
            </a:r>
            <a:r>
              <a:rPr lang="en-US" altLang="ko-KR" dirty="0"/>
              <a:t>, </a:t>
            </a:r>
            <a:r>
              <a:rPr lang="ko-KR" altLang="en-US" dirty="0"/>
              <a:t>이어폰 등의 휴대기기를 연결하는 </a:t>
            </a:r>
            <a:r>
              <a:rPr lang="en-US" altLang="ko-KR" dirty="0"/>
              <a:t>10~100m</a:t>
            </a:r>
            <a:r>
              <a:rPr lang="ko-KR" altLang="en-US" dirty="0"/>
              <a:t> 근거리 무선 통신 기술</a:t>
            </a:r>
            <a:endParaRPr lang="en-US" altLang="ko-KR" dirty="0"/>
          </a:p>
          <a:p>
            <a:pPr lvl="1"/>
            <a:r>
              <a:rPr lang="en-US" altLang="ko-KR" dirty="0"/>
              <a:t>Bluetooth 4.0</a:t>
            </a:r>
            <a:r>
              <a:rPr lang="ko-KR" altLang="en-US" dirty="0"/>
              <a:t>부터 저전력 데이터 통신이 가능한 </a:t>
            </a:r>
            <a:r>
              <a:rPr lang="en-US" altLang="ko-KR" dirty="0">
                <a:solidFill>
                  <a:srgbClr val="FF0000"/>
                </a:solidFill>
              </a:rPr>
              <a:t>BLE(Bluetooth Low Energy) </a:t>
            </a:r>
            <a:r>
              <a:rPr lang="ko-KR" altLang="en-US" dirty="0"/>
              <a:t>제공</a:t>
            </a:r>
            <a:endParaRPr lang="en-US" altLang="ko-KR" dirty="0"/>
          </a:p>
          <a:p>
            <a:pPr lvl="2"/>
            <a:r>
              <a:rPr lang="ko-KR" altLang="en-US" dirty="0"/>
              <a:t>참고</a:t>
            </a:r>
            <a:r>
              <a:rPr lang="en-US" altLang="ko-KR" dirty="0"/>
              <a:t>: Apple iBeacon</a:t>
            </a:r>
          </a:p>
          <a:p>
            <a:pPr lvl="1"/>
            <a:r>
              <a:rPr lang="ko-KR" altLang="en-US" dirty="0"/>
              <a:t>낮은 가격</a:t>
            </a:r>
            <a:r>
              <a:rPr lang="en-US" altLang="ko-KR" dirty="0"/>
              <a:t>(2~3$ </a:t>
            </a:r>
            <a:r>
              <a:rPr lang="ko-KR" altLang="en-US" dirty="0"/>
              <a:t>수준</a:t>
            </a:r>
            <a:r>
              <a:rPr lang="en-US" altLang="ko-KR" dirty="0"/>
              <a:t>), </a:t>
            </a:r>
            <a:r>
              <a:rPr lang="ko-KR" altLang="en-US" dirty="0"/>
              <a:t>저전력</a:t>
            </a:r>
            <a:r>
              <a:rPr lang="en-US" altLang="ko-KR" dirty="0"/>
              <a:t>(</a:t>
            </a:r>
            <a:r>
              <a:rPr lang="en-US" altLang="ko-KR" dirty="0" err="1"/>
              <a:t>Zigbee</a:t>
            </a:r>
            <a:r>
              <a:rPr lang="ko-KR" altLang="en-US" dirty="0"/>
              <a:t>와 거의 유사한 수준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/>
              <a:t>용도</a:t>
            </a:r>
            <a:r>
              <a:rPr lang="en-US" altLang="ko-KR" dirty="0"/>
              <a:t>: </a:t>
            </a:r>
            <a:r>
              <a:rPr lang="ko-KR" altLang="en-US" dirty="0" err="1"/>
              <a:t>웨어러블</a:t>
            </a:r>
            <a:r>
              <a:rPr lang="ko-KR" altLang="en-US" dirty="0"/>
              <a:t> 디바이스</a:t>
            </a:r>
            <a:r>
              <a:rPr lang="en-US" altLang="ko-KR" dirty="0"/>
              <a:t>, </a:t>
            </a:r>
            <a:r>
              <a:rPr lang="ko-KR" altLang="en-US" dirty="0"/>
              <a:t>스마트 카드</a:t>
            </a:r>
            <a:r>
              <a:rPr lang="en-US" altLang="ko-KR" dirty="0"/>
              <a:t>, </a:t>
            </a:r>
            <a:r>
              <a:rPr lang="ko-KR" altLang="en-US" dirty="0"/>
              <a:t>결제</a:t>
            </a:r>
            <a:r>
              <a:rPr lang="en-US" altLang="ko-KR" dirty="0"/>
              <a:t>, Apple iBeacon, Local Commerce</a:t>
            </a:r>
          </a:p>
          <a:p>
            <a:endParaRPr lang="en-US" altLang="ko-KR" dirty="0"/>
          </a:p>
          <a:p>
            <a:r>
              <a:rPr lang="en-US" altLang="ko-KR" dirty="0"/>
              <a:t>NFC</a:t>
            </a:r>
          </a:p>
          <a:p>
            <a:pPr lvl="1"/>
            <a:r>
              <a:rPr lang="en-US" altLang="ko-KR" dirty="0"/>
              <a:t>20cm </a:t>
            </a:r>
            <a:r>
              <a:rPr lang="ko-KR" altLang="en-US" dirty="0"/>
              <a:t>미만 초 근거리 통신 기술</a:t>
            </a:r>
            <a:r>
              <a:rPr lang="en-US" altLang="ko-KR" dirty="0"/>
              <a:t>. </a:t>
            </a:r>
            <a:r>
              <a:rPr lang="ko-KR" altLang="en-US" dirty="0"/>
              <a:t>저전력</a:t>
            </a:r>
            <a:endParaRPr lang="en-US" altLang="ko-KR" dirty="0"/>
          </a:p>
          <a:p>
            <a:pPr lvl="1"/>
            <a:r>
              <a:rPr lang="ko-KR" altLang="en-US" dirty="0"/>
              <a:t>교통카드</a:t>
            </a:r>
            <a:r>
              <a:rPr lang="en-US" altLang="ko-KR" dirty="0"/>
              <a:t>, </a:t>
            </a:r>
            <a:r>
              <a:rPr lang="ko-KR" altLang="en-US" dirty="0"/>
              <a:t>티켓</a:t>
            </a:r>
            <a:r>
              <a:rPr lang="en-US" altLang="ko-KR" dirty="0"/>
              <a:t>, </a:t>
            </a:r>
            <a:r>
              <a:rPr lang="ko-KR" altLang="en-US" dirty="0" smtClean="0"/>
              <a:t>신용카드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33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898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네트워크</a:t>
            </a:r>
            <a:r>
              <a:rPr lang="en-US" altLang="ko-KR" dirty="0"/>
              <a:t> </a:t>
            </a:r>
            <a:r>
              <a:rPr lang="ko-KR" altLang="en-US" dirty="0"/>
              <a:t>통신 프로토콜 </a:t>
            </a:r>
            <a:r>
              <a:rPr lang="en-US" altLang="ko-KR" dirty="0"/>
              <a:t>- </a:t>
            </a:r>
            <a:r>
              <a:rPr lang="ko-KR" altLang="en-US" dirty="0" smtClean="0"/>
              <a:t>원거리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ko-KR" dirty="0"/>
              <a:t>HTTP(TCP)</a:t>
            </a:r>
          </a:p>
          <a:p>
            <a:pPr lvl="1"/>
            <a:r>
              <a:rPr lang="ko-KR" altLang="en-US" dirty="0"/>
              <a:t>가장 많이 사용되는 </a:t>
            </a:r>
            <a:r>
              <a:rPr lang="en-US" altLang="ko-KR" dirty="0"/>
              <a:t>IP </a:t>
            </a:r>
            <a:r>
              <a:rPr lang="ko-KR" altLang="en-US" dirty="0"/>
              <a:t>기반 원거리 통신 프로토콜</a:t>
            </a:r>
            <a:endParaRPr lang="en-US" altLang="ko-KR" dirty="0"/>
          </a:p>
          <a:p>
            <a:pPr lvl="1"/>
            <a:r>
              <a:rPr lang="ko-KR" altLang="en-US" dirty="0"/>
              <a:t>직접적으로 </a:t>
            </a:r>
            <a:r>
              <a:rPr lang="en-US" altLang="ko-KR" dirty="0"/>
              <a:t>TCP </a:t>
            </a:r>
            <a:r>
              <a:rPr lang="ko-KR" altLang="en-US" dirty="0"/>
              <a:t>소켓을 사용하기 보다는 추상화된 </a:t>
            </a:r>
            <a:r>
              <a:rPr lang="en-US" altLang="ko-KR" dirty="0"/>
              <a:t>HTTP(</a:t>
            </a:r>
            <a:r>
              <a:rPr lang="ko-KR" altLang="en-US" dirty="0"/>
              <a:t>웹</a:t>
            </a:r>
            <a:r>
              <a:rPr lang="en-US" altLang="ko-KR" dirty="0"/>
              <a:t>) </a:t>
            </a:r>
            <a:r>
              <a:rPr lang="ko-KR" altLang="en-US" dirty="0"/>
              <a:t>프로토콜을 많이 사용</a:t>
            </a:r>
            <a:endParaRPr lang="en-US" altLang="ko-KR" dirty="0"/>
          </a:p>
          <a:p>
            <a:pPr lvl="1"/>
            <a:r>
              <a:rPr lang="ko-KR" altLang="en-US" dirty="0"/>
              <a:t>데이터 양이나 단말의 수가 많지 않은 경우에 적합 </a:t>
            </a:r>
            <a:r>
              <a:rPr lang="en-US" altLang="ko-KR" dirty="0"/>
              <a:t>(</a:t>
            </a:r>
            <a:r>
              <a:rPr lang="ko-KR" altLang="en-US" dirty="0"/>
              <a:t>예</a:t>
            </a:r>
            <a:r>
              <a:rPr lang="en-US" altLang="ko-KR" dirty="0"/>
              <a:t>: </a:t>
            </a:r>
            <a:r>
              <a:rPr lang="ko-KR" altLang="en-US" dirty="0"/>
              <a:t>단말에서 직접 서버로 데이터를 보내지 않고 </a:t>
            </a:r>
            <a:r>
              <a:rPr lang="ko-KR" altLang="en-US" dirty="0" err="1"/>
              <a:t>엣지</a:t>
            </a:r>
            <a:r>
              <a:rPr lang="ko-KR" altLang="en-US" dirty="0"/>
              <a:t> 서버로 모아 전송하는 경우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r>
              <a:rPr lang="en-US" altLang="ko-KR" dirty="0"/>
              <a:t>MQTT(Message Queue Telemetry Transport. TCP)</a:t>
            </a:r>
          </a:p>
          <a:p>
            <a:pPr lvl="1"/>
            <a:r>
              <a:rPr lang="ko-KR" altLang="en-US" dirty="0" err="1"/>
              <a:t>텔레메트리</a:t>
            </a:r>
            <a:r>
              <a:rPr lang="ko-KR" altLang="en-US" dirty="0"/>
              <a:t> 장치</a:t>
            </a:r>
            <a:r>
              <a:rPr lang="en-US" altLang="ko-KR" dirty="0"/>
              <a:t>, </a:t>
            </a:r>
            <a:r>
              <a:rPr lang="ko-KR" altLang="en-US" dirty="0"/>
              <a:t>센서 그리고 </a:t>
            </a:r>
            <a:r>
              <a:rPr lang="ko-KR" altLang="en-US" dirty="0" err="1"/>
              <a:t>모바일</a:t>
            </a:r>
            <a:r>
              <a:rPr lang="ko-KR" altLang="en-US" dirty="0"/>
              <a:t> 기기에 최적화된 </a:t>
            </a:r>
            <a:r>
              <a:rPr lang="ko-KR" altLang="en-US" dirty="0" err="1"/>
              <a:t>메시징</a:t>
            </a:r>
            <a:r>
              <a:rPr lang="ko-KR" altLang="en-US" dirty="0"/>
              <a:t> 프로토콜</a:t>
            </a:r>
            <a:endParaRPr lang="en-US" altLang="ko-KR" dirty="0"/>
          </a:p>
          <a:p>
            <a:pPr lvl="1"/>
            <a:r>
              <a:rPr lang="en-US" altLang="ko-KR" dirty="0"/>
              <a:t>3.5</a:t>
            </a:r>
            <a:r>
              <a:rPr lang="ko-KR" altLang="en-US" dirty="0"/>
              <a:t>억 </a:t>
            </a:r>
            <a:r>
              <a:rPr lang="ko-KR" altLang="en-US" dirty="0" err="1"/>
              <a:t>모바일</a:t>
            </a:r>
            <a:r>
              <a:rPr lang="ko-KR" altLang="en-US" dirty="0"/>
              <a:t> </a:t>
            </a:r>
            <a:r>
              <a:rPr lang="ko-KR" altLang="en-US" dirty="0" err="1"/>
              <a:t>페이스북</a:t>
            </a:r>
            <a:r>
              <a:rPr lang="ko-KR" altLang="en-US" dirty="0"/>
              <a:t> 메신저가 사용</a:t>
            </a:r>
            <a:endParaRPr lang="en-US" altLang="ko-KR" dirty="0"/>
          </a:p>
          <a:p>
            <a:pPr lvl="1"/>
            <a:r>
              <a:rPr lang="ko-KR" altLang="en-US" dirty="0"/>
              <a:t>낮은 네트워크 대역과 배터리 사용량 </a:t>
            </a:r>
            <a:r>
              <a:rPr lang="en-US" altLang="ko-KR" dirty="0" smtClean="0">
                <a:sym typeface="Wingdings" pitchFamily="2" charset="2"/>
              </a:rPr>
              <a:t> </a:t>
            </a:r>
            <a:r>
              <a:rPr lang="ko-KR" altLang="en-US" dirty="0" err="1">
                <a:sym typeface="Wingdings" pitchFamily="2" charset="2"/>
              </a:rPr>
              <a:t>모바일</a:t>
            </a:r>
            <a:r>
              <a:rPr lang="en-US" altLang="ko-KR" dirty="0">
                <a:sym typeface="Wingdings" pitchFamily="2" charset="2"/>
              </a:rPr>
              <a:t>, </a:t>
            </a:r>
            <a:r>
              <a:rPr lang="en-US" altLang="ko-KR" dirty="0" err="1">
                <a:sym typeface="Wingdings" pitchFamily="2" charset="2"/>
              </a:rPr>
              <a:t>IoT</a:t>
            </a:r>
            <a:r>
              <a:rPr lang="en-US" altLang="ko-KR" dirty="0">
                <a:sym typeface="Wingdings" pitchFamily="2" charset="2"/>
              </a:rPr>
              <a:t> </a:t>
            </a:r>
            <a:r>
              <a:rPr lang="ko-KR" altLang="en-US" dirty="0">
                <a:sym typeface="Wingdings" pitchFamily="2" charset="2"/>
              </a:rPr>
              <a:t>환경에 최적</a:t>
            </a:r>
            <a:endParaRPr lang="en-US" altLang="ko-KR" dirty="0">
              <a:sym typeface="Wingdings" pitchFamily="2" charset="2"/>
            </a:endParaRPr>
          </a:p>
          <a:p>
            <a:pPr lvl="1"/>
            <a:r>
              <a:rPr lang="ko-KR" altLang="en-US" dirty="0" err="1"/>
              <a:t>임베디드</a:t>
            </a:r>
            <a:r>
              <a:rPr lang="ko-KR" altLang="en-US" dirty="0"/>
              <a:t> 플랫폼에 </a:t>
            </a:r>
            <a:r>
              <a:rPr lang="en-US" altLang="ko-KR" dirty="0"/>
              <a:t>MQTT</a:t>
            </a:r>
            <a:r>
              <a:rPr lang="ko-KR" altLang="en-US" dirty="0"/>
              <a:t>의 </a:t>
            </a:r>
            <a:r>
              <a:rPr lang="en-US" altLang="ko-KR" dirty="0" smtClean="0"/>
              <a:t>Pub/Sub </a:t>
            </a:r>
            <a:r>
              <a:rPr lang="ko-KR" altLang="en-US" dirty="0"/>
              <a:t>클라이언트 구현을 </a:t>
            </a:r>
            <a:r>
              <a:rPr lang="ko-KR" altLang="en-US" dirty="0" smtClean="0"/>
              <a:t>탑재 </a:t>
            </a:r>
            <a:r>
              <a:rPr lang="ko-KR" altLang="en-US" dirty="0"/>
              <a:t>가능 </a:t>
            </a:r>
            <a:r>
              <a:rPr lang="en-US" altLang="ko-KR" dirty="0">
                <a:sym typeface="Wingdings" pitchFamily="2" charset="2"/>
              </a:rPr>
              <a:t> </a:t>
            </a:r>
            <a:r>
              <a:rPr lang="en-US" altLang="ko-KR" dirty="0" err="1">
                <a:sym typeface="Wingdings" pitchFamily="2" charset="2"/>
              </a:rPr>
              <a:t>IoT</a:t>
            </a:r>
            <a:r>
              <a:rPr lang="en-US" altLang="ko-KR" dirty="0">
                <a:sym typeface="Wingdings" pitchFamily="2" charset="2"/>
              </a:rPr>
              <a:t>/M2M</a:t>
            </a:r>
          </a:p>
          <a:p>
            <a:pPr lvl="1"/>
            <a:r>
              <a:rPr lang="ko-KR" altLang="en-US" dirty="0"/>
              <a:t>개방형 표준 </a:t>
            </a:r>
            <a:r>
              <a:rPr lang="ko-KR" altLang="en-US" dirty="0" err="1"/>
              <a:t>메시징</a:t>
            </a:r>
            <a:r>
              <a:rPr lang="ko-KR" altLang="en-US" dirty="0"/>
              <a:t> 프로토콜 지향 </a:t>
            </a:r>
            <a:r>
              <a:rPr lang="en-US" altLang="ko-KR" dirty="0" smtClean="0">
                <a:sym typeface="Wingdings" pitchFamily="2" charset="2"/>
              </a:rPr>
              <a:t> </a:t>
            </a:r>
            <a:r>
              <a:rPr lang="ko-KR" altLang="en-US" dirty="0" err="1">
                <a:sym typeface="Wingdings" pitchFamily="2" charset="2"/>
              </a:rPr>
              <a:t>오픈소스</a:t>
            </a:r>
            <a:r>
              <a:rPr lang="ko-KR" altLang="en-US" dirty="0">
                <a:sym typeface="Wingdings" pitchFamily="2" charset="2"/>
              </a:rPr>
              <a:t> 형태로 구현 용이</a:t>
            </a:r>
            <a:endParaRPr lang="en-US" altLang="ko-KR" dirty="0">
              <a:sym typeface="Wingdings" pitchFamily="2" charset="2"/>
            </a:endParaRPr>
          </a:p>
          <a:p>
            <a:pPr lvl="1"/>
            <a:r>
              <a:rPr lang="ko-KR" altLang="en-US" dirty="0">
                <a:sym typeface="Wingdings" pitchFamily="2" charset="2"/>
              </a:rPr>
              <a:t>다양한 </a:t>
            </a:r>
            <a:r>
              <a:rPr lang="en-US" altLang="ko-KR" dirty="0">
                <a:sym typeface="Wingdings" pitchFamily="2" charset="2"/>
              </a:rPr>
              <a:t>MQTT </a:t>
            </a:r>
            <a:r>
              <a:rPr lang="ko-KR" altLang="en-US" dirty="0">
                <a:sym typeface="Wingdings" pitchFamily="2" charset="2"/>
              </a:rPr>
              <a:t>지원 </a:t>
            </a:r>
            <a:r>
              <a:rPr lang="ko-KR" altLang="en-US" dirty="0" err="1">
                <a:sym typeface="Wingdings" pitchFamily="2" charset="2"/>
              </a:rPr>
              <a:t>오픈소스</a:t>
            </a:r>
            <a:r>
              <a:rPr lang="ko-KR" altLang="en-US" dirty="0">
                <a:sym typeface="Wingdings" pitchFamily="2" charset="2"/>
              </a:rPr>
              <a:t> 프로젝트</a:t>
            </a:r>
            <a:endParaRPr lang="en-US" altLang="ko-KR" dirty="0">
              <a:sym typeface="Wingdings" pitchFamily="2" charset="2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34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7002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IoT</a:t>
            </a:r>
            <a:r>
              <a:rPr lang="en-US" altLang="ko-KR" dirty="0" smtClean="0"/>
              <a:t> Stack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35</a:t>
            </a:fld>
            <a:endParaRPr lang="ko-KR" altLang="en-US" dirty="0"/>
          </a:p>
        </p:txBody>
      </p:sp>
      <p:pic>
        <p:nvPicPr>
          <p:cNvPr id="5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577" y="1512278"/>
            <a:ext cx="8006520" cy="452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6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3. </a:t>
            </a:r>
            <a:r>
              <a:rPr lang="ko-KR" altLang="en-US" dirty="0" smtClean="0"/>
              <a:t>사물인터넷 서비스</a:t>
            </a:r>
            <a:r>
              <a:rPr lang="en-US" altLang="ko-KR" dirty="0" smtClean="0"/>
              <a:t> </a:t>
            </a:r>
            <a:r>
              <a:rPr lang="ko-KR" altLang="en-US" dirty="0" smtClean="0"/>
              <a:t>플랫폼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870596-DAFA-46D2-82A7-2B6B5F8E0EA4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755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사물인터넷 플랫폼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디바이스와 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응용소프트웨어를 연결하는 중간 </a:t>
            </a:r>
            <a:r>
              <a:rPr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매개체</a:t>
            </a:r>
            <a:endParaRPr lang="en-US" altLang="ko-K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데이터 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전달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장치제어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데이터 저장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정보조회 서비스 </a:t>
            </a:r>
            <a:r>
              <a:rPr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등</a:t>
            </a:r>
            <a:endParaRPr lang="en-US" altLang="ko-K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디바이스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서비스 업체 등에서 표준 플랫폼을 활용하여 사물인터넷 관련군 제품 개발에 필요한 비용과 개발 기간을 줄이고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서비스간 상호호환성을 위한 </a:t>
            </a:r>
            <a:r>
              <a:rPr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목적</a:t>
            </a:r>
            <a:endParaRPr lang="ko-KR" altLang="en-US" sz="20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37</a:t>
            </a:fld>
            <a:endParaRPr lang="ko-KR" altLang="en-US" dirty="0"/>
          </a:p>
        </p:txBody>
      </p:sp>
      <p:sp>
        <p:nvSpPr>
          <p:cNvPr id="5" name="모서리가 둥근 직사각형 4"/>
          <p:cNvSpPr/>
          <p:nvPr/>
        </p:nvSpPr>
        <p:spPr>
          <a:xfrm>
            <a:off x="2675352" y="3456033"/>
            <a:ext cx="3629340" cy="2925295"/>
          </a:xfrm>
          <a:prstGeom prst="roundRect">
            <a:avLst>
              <a:gd name="adj" fmla="val 297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b="1" dirty="0"/>
          </a:p>
        </p:txBody>
      </p:sp>
      <p:sp>
        <p:nvSpPr>
          <p:cNvPr id="6" name="직사각형 5"/>
          <p:cNvSpPr/>
          <p:nvPr/>
        </p:nvSpPr>
        <p:spPr>
          <a:xfrm>
            <a:off x="2927417" y="3501039"/>
            <a:ext cx="3125210" cy="40504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/>
              <a:t>사물인터넷 표준 플랫폼</a:t>
            </a:r>
            <a:endParaRPr lang="ko-KR" altLang="en-US" sz="16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63600"/>
            <a:ext cx="1536047" cy="1170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00" y="3786068"/>
            <a:ext cx="1318236" cy="1267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왼쪽/오른쪽 화살표 8"/>
          <p:cNvSpPr/>
          <p:nvPr/>
        </p:nvSpPr>
        <p:spPr>
          <a:xfrm>
            <a:off x="1826695" y="4468645"/>
            <a:ext cx="765085" cy="360040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왼쪽/오른쪽 화살표 9"/>
          <p:cNvSpPr/>
          <p:nvPr/>
        </p:nvSpPr>
        <p:spPr>
          <a:xfrm>
            <a:off x="6327195" y="4468645"/>
            <a:ext cx="765085" cy="360040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2752065" y="4541154"/>
            <a:ext cx="649805" cy="260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 smtClean="0">
                <a:solidFill>
                  <a:schemeClr val="accent2">
                    <a:lumMod val="75000"/>
                  </a:schemeClr>
                </a:solidFill>
              </a:rPr>
              <a:t>HTTP</a:t>
            </a:r>
            <a:endParaRPr lang="ko-KR" altLang="en-US" sz="11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2412" y="5391248"/>
            <a:ext cx="13951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300" b="1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IoT</a:t>
            </a:r>
          </a:p>
          <a:p>
            <a:pPr algn="ctr"/>
            <a:r>
              <a:rPr lang="en-US" altLang="ko-KR" sz="2300" b="1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Device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92280" y="5166223"/>
            <a:ext cx="19163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300" b="1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Application</a:t>
            </a:r>
          </a:p>
          <a:p>
            <a:pPr algn="ctr"/>
            <a:r>
              <a:rPr lang="en-US" altLang="ko-KR" sz="2300" b="1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Service</a:t>
            </a: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752065" y="4860818"/>
            <a:ext cx="649805" cy="260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 smtClean="0">
                <a:solidFill>
                  <a:schemeClr val="accent2">
                    <a:lumMod val="75000"/>
                  </a:schemeClr>
                </a:solidFill>
              </a:rPr>
              <a:t>CoAP</a:t>
            </a:r>
            <a:endParaRPr lang="ko-KR" altLang="en-US" sz="11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752065" y="5175853"/>
            <a:ext cx="649805" cy="260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 smtClean="0">
                <a:solidFill>
                  <a:schemeClr val="accent2">
                    <a:lumMod val="75000"/>
                  </a:schemeClr>
                </a:solidFill>
              </a:rPr>
              <a:t>MQTT</a:t>
            </a:r>
            <a:endParaRPr lang="ko-KR" altLang="en-US" sz="11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3622204" y="4028645"/>
            <a:ext cx="1534861" cy="4003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 dirty="0" smtClean="0">
                <a:solidFill>
                  <a:schemeClr val="accent2">
                    <a:lumMod val="75000"/>
                  </a:schemeClr>
                </a:solidFill>
              </a:rPr>
              <a:t>인증 </a:t>
            </a:r>
            <a:r>
              <a:rPr lang="en-US" altLang="ko-KR" sz="1300" b="1" dirty="0" smtClean="0">
                <a:solidFill>
                  <a:schemeClr val="accent2">
                    <a:lumMod val="75000"/>
                  </a:schemeClr>
                </a:solidFill>
              </a:rPr>
              <a:t>Server</a:t>
            </a:r>
            <a:endParaRPr lang="ko-KR" altLang="en-US" sz="13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5599895" y="4541154"/>
            <a:ext cx="649805" cy="260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 smtClean="0">
                <a:solidFill>
                  <a:schemeClr val="accent2">
                    <a:lumMod val="75000"/>
                  </a:schemeClr>
                </a:solidFill>
              </a:rPr>
              <a:t>HTTP</a:t>
            </a:r>
            <a:endParaRPr lang="ko-KR" altLang="en-US" sz="11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3622204" y="4511397"/>
            <a:ext cx="1534861" cy="4003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 dirty="0" smtClean="0">
                <a:solidFill>
                  <a:schemeClr val="accent2">
                    <a:lumMod val="75000"/>
                  </a:schemeClr>
                </a:solidFill>
              </a:rPr>
              <a:t>Database</a:t>
            </a:r>
            <a:endParaRPr lang="ko-KR" altLang="en-US" sz="13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3622204" y="5236077"/>
            <a:ext cx="1534861" cy="400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 dirty="0" smtClean="0">
                <a:solidFill>
                  <a:schemeClr val="accent2">
                    <a:lumMod val="75000"/>
                  </a:schemeClr>
                </a:solidFill>
              </a:rPr>
              <a:t>MQTT Server</a:t>
            </a:r>
            <a:endParaRPr lang="ko-KR" altLang="en-US" sz="13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3622204" y="5717452"/>
            <a:ext cx="1534861" cy="400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 dirty="0" smtClean="0">
                <a:solidFill>
                  <a:schemeClr val="accent2">
                    <a:lumMod val="75000"/>
                  </a:schemeClr>
                </a:solidFill>
              </a:rPr>
              <a:t>CoAP Server</a:t>
            </a:r>
            <a:endParaRPr lang="ko-KR" altLang="en-US" sz="13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3491880" y="3906084"/>
            <a:ext cx="1800200" cy="2340259"/>
          </a:xfrm>
          <a:prstGeom prst="roundRect">
            <a:avLst>
              <a:gd name="adj" fmla="val 5716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45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IoT</a:t>
            </a:r>
            <a:r>
              <a:rPr lang="en-US" altLang="ko-KR" dirty="0" smtClean="0"/>
              <a:t> </a:t>
            </a:r>
            <a:r>
              <a:rPr lang="ko-KR" altLang="en-US" dirty="0" smtClean="0"/>
              <a:t>서비스 플랫폼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38</a:t>
            </a:fld>
            <a:endParaRPr lang="ko-KR" altLang="en-US" dirty="0"/>
          </a:p>
        </p:txBody>
      </p:sp>
      <p:sp>
        <p:nvSpPr>
          <p:cNvPr id="5" name="object 3"/>
          <p:cNvSpPr/>
          <p:nvPr/>
        </p:nvSpPr>
        <p:spPr>
          <a:xfrm>
            <a:off x="238662" y="1472144"/>
            <a:ext cx="8725826" cy="48371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159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개방형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IoT</a:t>
            </a:r>
            <a:r>
              <a:rPr lang="en-US" altLang="ko-KR" dirty="0" smtClean="0"/>
              <a:t> </a:t>
            </a:r>
            <a:r>
              <a:rPr lang="ko-KR" altLang="en-US" dirty="0" smtClean="0"/>
              <a:t>플랫폼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39</a:t>
            </a:fld>
            <a:endParaRPr lang="ko-KR" alt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29"/>
          <a:stretch/>
        </p:blipFill>
        <p:spPr bwMode="auto">
          <a:xfrm>
            <a:off x="611560" y="2644586"/>
            <a:ext cx="7799760" cy="287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616918" y="5664534"/>
            <a:ext cx="444544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ThingPlug Dashboard 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https://mushroom.sp1.sktiot.com/#/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dashboard</a:t>
            </a:r>
            <a:endParaRPr lang="en-US" altLang="ko-KR" sz="1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endParaRPr lang="en-US" altLang="ko-KR" sz="1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ThingPlug Site :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https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://sandbox.sktiot.com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/</a:t>
            </a:r>
            <a:endParaRPr lang="en-US" altLang="ko-KR" sz="1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endParaRPr lang="en-US" altLang="ko-KR" sz="1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endParaRPr lang="ko-KR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007" y="5664534"/>
            <a:ext cx="2665313" cy="694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50914"/>
            <a:ext cx="2941910" cy="2213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47" y="1484784"/>
            <a:ext cx="170709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84784"/>
            <a:ext cx="2500439" cy="8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63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사물인터넷이란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/>
              <a:t>사물인터넷</a:t>
            </a:r>
            <a:r>
              <a:rPr lang="en-US" altLang="ko-KR" dirty="0" smtClean="0"/>
              <a:t> (Internet of Things)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4</a:t>
            </a:fld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1116055" y="1844824"/>
            <a:ext cx="73448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/>
              <a:t>사물인터넷은 센서를 내장하고 있는 사물들이 서로 연결되어 각각의 사물들이 제공하던 것 이상의 새로운 가치를 제공하는 방식</a:t>
            </a:r>
            <a:r>
              <a:rPr lang="en-US" altLang="ko-KR" dirty="0" smtClean="0"/>
              <a:t>. 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사물이 </a:t>
            </a:r>
            <a:r>
              <a:rPr lang="ko-KR" altLang="en-US" dirty="0"/>
              <a:t>인터넷에 연결되어 그 정보를 활용하여 사물 본연의 기능을 더 충실히 행하도록 하는 </a:t>
            </a:r>
            <a:r>
              <a:rPr lang="ko-KR" altLang="en-US" dirty="0" smtClean="0"/>
              <a:t>기술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2050" name="Picture 2" descr="Image result for 사물인터넷 관련 용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00" y="3429000"/>
            <a:ext cx="5184973" cy="311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20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개방형</a:t>
            </a:r>
            <a:r>
              <a:rPr lang="en-US" altLang="ko-KR" dirty="0"/>
              <a:t> </a:t>
            </a:r>
            <a:r>
              <a:rPr lang="en-US" altLang="ko-KR" dirty="0" err="1"/>
              <a:t>IoT</a:t>
            </a:r>
            <a:r>
              <a:rPr lang="en-US" altLang="ko-KR" dirty="0"/>
              <a:t> </a:t>
            </a:r>
            <a:r>
              <a:rPr lang="ko-KR" altLang="en-US" dirty="0"/>
              <a:t>플랫폼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40</a:t>
            </a:fld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2195736" y="1220559"/>
            <a:ext cx="6552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 err="1" smtClean="0">
                <a:solidFill>
                  <a:schemeClr val="accent1">
                    <a:lumMod val="75000"/>
                  </a:schemeClr>
                </a:solidFill>
                <a:latin typeface="+mn-ea"/>
              </a:rPr>
              <a:t>GiGA</a:t>
            </a:r>
            <a:r>
              <a:rPr lang="en-US" altLang="ko-KR" sz="1200" b="1" dirty="0" smtClean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en-US" altLang="ko-KR" sz="1200" b="1" dirty="0" err="1" smtClean="0">
                <a:solidFill>
                  <a:schemeClr val="accent1">
                    <a:lumMod val="75000"/>
                  </a:schemeClr>
                </a:solidFill>
                <a:latin typeface="+mn-ea"/>
              </a:rPr>
              <a:t>IoTMakers</a:t>
            </a:r>
            <a:endParaRPr lang="en-US" altLang="ko-KR" sz="1200" b="1" dirty="0" smtClean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개발업체 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KT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olleh</a:t>
            </a:r>
            <a:endParaRPr lang="en-US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OPEN API</a:t>
            </a:r>
            <a:r>
              <a:rPr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기반 개방형 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IoT </a:t>
            </a:r>
            <a:r>
              <a:rPr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플랫폼</a:t>
            </a:r>
            <a:endParaRPr lang="en-US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표준 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IoT</a:t>
            </a:r>
            <a:r>
              <a:rPr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통신프로토콜 지원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GUI</a:t>
            </a:r>
            <a:r>
              <a:rPr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기반 사용자 어댑터 개발환경제공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가상디바이스제공</a:t>
            </a:r>
            <a:endParaRPr lang="en-US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76290"/>
            <a:ext cx="6552728" cy="4118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288032" y="6495147"/>
            <a:ext cx="18293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www.iotmakers.olleh.com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03" y="1608329"/>
            <a:ext cx="1584176" cy="596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36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개방형</a:t>
            </a:r>
            <a:r>
              <a:rPr lang="en-US" altLang="ko-KR" dirty="0"/>
              <a:t> </a:t>
            </a:r>
            <a:r>
              <a:rPr lang="en-US" altLang="ko-KR" dirty="0" err="1"/>
              <a:t>IoT</a:t>
            </a:r>
            <a:r>
              <a:rPr lang="en-US" altLang="ko-KR" dirty="0"/>
              <a:t> </a:t>
            </a:r>
            <a:r>
              <a:rPr lang="ko-KR" altLang="en-US" dirty="0"/>
              <a:t>플랫폼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41</a:t>
            </a:fld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2339752" y="1392549"/>
            <a:ext cx="6336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chemeClr val="accent1">
                    <a:lumMod val="75000"/>
                  </a:schemeClr>
                </a:solidFill>
                <a:latin typeface="+mn-ea"/>
              </a:rPr>
              <a:t>LG </a:t>
            </a:r>
            <a:r>
              <a:rPr lang="en-US" altLang="ko-KR" sz="1200" b="1" dirty="0" err="1" smtClean="0">
                <a:solidFill>
                  <a:schemeClr val="accent1">
                    <a:lumMod val="75000"/>
                  </a:schemeClr>
                </a:solidFill>
                <a:latin typeface="+mn-ea"/>
              </a:rPr>
              <a:t>IoT@home</a:t>
            </a:r>
            <a:endParaRPr lang="en-US" altLang="ko-KR" sz="1200" b="1" dirty="0" smtClean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개발업체 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LG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Uplus</a:t>
            </a:r>
            <a:endParaRPr lang="en-US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스마트 </a:t>
            </a:r>
            <a:r>
              <a:rPr lang="ko-KR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홈서비스</a:t>
            </a:r>
            <a:endParaRPr lang="en-US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76847"/>
            <a:ext cx="5807276" cy="419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169" y="2100424"/>
            <a:ext cx="1464794" cy="247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627" y="2838208"/>
            <a:ext cx="1644394" cy="277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824" y="3855050"/>
            <a:ext cx="1560597" cy="263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33" y="1522573"/>
            <a:ext cx="1941848" cy="577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67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개방형</a:t>
            </a:r>
            <a:r>
              <a:rPr lang="en-US" altLang="ko-KR" dirty="0"/>
              <a:t> </a:t>
            </a:r>
            <a:r>
              <a:rPr lang="en-US" altLang="ko-KR" dirty="0" err="1"/>
              <a:t>IoT</a:t>
            </a:r>
            <a:r>
              <a:rPr lang="en-US" altLang="ko-KR" dirty="0"/>
              <a:t> </a:t>
            </a:r>
            <a:r>
              <a:rPr lang="ko-KR" altLang="en-US" dirty="0"/>
              <a:t>플랫폼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42</a:t>
            </a:fld>
            <a:endParaRPr lang="ko-KR" altLang="en-US" dirty="0"/>
          </a:p>
        </p:txBody>
      </p:sp>
      <p:pic>
        <p:nvPicPr>
          <p:cNvPr id="5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00" y="1390882"/>
            <a:ext cx="8575675" cy="476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7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개방형</a:t>
            </a:r>
            <a:r>
              <a:rPr lang="en-US" altLang="ko-KR" dirty="0"/>
              <a:t> </a:t>
            </a:r>
            <a:r>
              <a:rPr lang="en-US" altLang="ko-KR" dirty="0" err="1"/>
              <a:t>IoT</a:t>
            </a:r>
            <a:r>
              <a:rPr lang="en-US" altLang="ko-KR" dirty="0"/>
              <a:t> </a:t>
            </a:r>
            <a:r>
              <a:rPr lang="ko-KR" altLang="en-US" dirty="0"/>
              <a:t>플랫폼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43</a:t>
            </a:fld>
            <a:endParaRPr lang="ko-KR" altLang="en-US" dirty="0"/>
          </a:p>
        </p:txBody>
      </p:sp>
      <p:pic>
        <p:nvPicPr>
          <p:cNvPr id="5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340768"/>
            <a:ext cx="7029697" cy="53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0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개방형</a:t>
            </a:r>
            <a:r>
              <a:rPr lang="en-US" altLang="ko-KR" dirty="0"/>
              <a:t> </a:t>
            </a:r>
            <a:r>
              <a:rPr lang="en-US" altLang="ko-KR" dirty="0" err="1"/>
              <a:t>IoT</a:t>
            </a:r>
            <a:r>
              <a:rPr lang="en-US" altLang="ko-KR" dirty="0"/>
              <a:t> </a:t>
            </a:r>
            <a:r>
              <a:rPr lang="ko-KR" altLang="en-US" dirty="0"/>
              <a:t>플랫폼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44</a:t>
            </a:fld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1763688" y="1353542"/>
            <a:ext cx="468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chemeClr val="accent1">
                    <a:lumMod val="75000"/>
                  </a:schemeClr>
                </a:solidFill>
                <a:latin typeface="+mn-ea"/>
              </a:rPr>
              <a:t>Intel IoT Analytics</a:t>
            </a:r>
          </a:p>
          <a:p>
            <a:pPr marL="17145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개발업체 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Intel</a:t>
            </a:r>
          </a:p>
          <a:p>
            <a:pPr marL="17145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IoT Platform Dashboard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251520" y="2328554"/>
            <a:ext cx="27034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/>
              <a:t>https://dashboard.us.enableiot.com/</a:t>
            </a:r>
            <a:endParaRPr lang="ko-KR" altLang="en-US" sz="1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40" y="2636912"/>
            <a:ext cx="8895756" cy="410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42" y="1340768"/>
            <a:ext cx="1211414" cy="95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24050"/>
            <a:ext cx="4262033" cy="162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58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개방형</a:t>
            </a:r>
            <a:r>
              <a:rPr lang="en-US" altLang="ko-KR" dirty="0"/>
              <a:t> </a:t>
            </a:r>
            <a:r>
              <a:rPr lang="en-US" altLang="ko-KR" dirty="0" err="1"/>
              <a:t>IoT</a:t>
            </a:r>
            <a:r>
              <a:rPr lang="en-US" altLang="ko-KR" dirty="0"/>
              <a:t> </a:t>
            </a:r>
            <a:r>
              <a:rPr lang="ko-KR" altLang="en-US" dirty="0"/>
              <a:t>플랫폼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45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83" y="3197704"/>
            <a:ext cx="8070388" cy="1634410"/>
          </a:xfrm>
          <a:prstGeom prst="rect">
            <a:avLst/>
          </a:prstGeom>
        </p:spPr>
      </p:pic>
      <p:pic>
        <p:nvPicPr>
          <p:cNvPr id="6" name="내용 개체 틀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05" y="1340768"/>
            <a:ext cx="8575675" cy="189312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40" y="4832114"/>
            <a:ext cx="8056496" cy="2002206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5436096" y="1341839"/>
            <a:ext cx="2855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http://www.daliworks.net/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3866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오픈소스</a:t>
            </a:r>
            <a:r>
              <a:rPr lang="ko-KR" altLang="en-US" dirty="0" smtClean="0"/>
              <a:t> 하드웨어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870596-DAFA-46D2-82A7-2B6B5F8E0EA4}" type="slidenum">
              <a:rPr lang="ko-KR" altLang="en-US" smtClean="0"/>
              <a:t>46</a:t>
            </a:fld>
            <a:endParaRPr lang="ko-KR" altLang="en-US"/>
          </a:p>
        </p:txBody>
      </p:sp>
      <p:pic>
        <p:nvPicPr>
          <p:cNvPr id="2050" name="Picture 2" descr="Image result for 오픈소스 하드웨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01008"/>
            <a:ext cx="47625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96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오픈소스</a:t>
            </a:r>
            <a:r>
              <a:rPr lang="ko-KR" altLang="en-US" dirty="0" smtClean="0"/>
              <a:t> 하드웨어 </a:t>
            </a:r>
            <a:r>
              <a:rPr lang="en-US" altLang="ko-KR" dirty="0" smtClean="0"/>
              <a:t>(OSHW)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err="1" smtClean="0"/>
              <a:t>오픈소스</a:t>
            </a:r>
            <a:r>
              <a:rPr lang="ko-KR" altLang="en-US" dirty="0" smtClean="0"/>
              <a:t> 하드웨어란</a:t>
            </a:r>
            <a:r>
              <a:rPr lang="en-US" altLang="ko-KR" dirty="0" smtClean="0"/>
              <a:t>? </a:t>
            </a:r>
          </a:p>
          <a:p>
            <a:pPr lvl="1"/>
            <a:r>
              <a:rPr lang="ko-KR" altLang="en-US" dirty="0"/>
              <a:t>다른 사람들이 그것을 </a:t>
            </a:r>
            <a:r>
              <a:rPr lang="ko-KR" altLang="en-US" dirty="0" err="1"/>
              <a:t>만들수</a:t>
            </a:r>
            <a:r>
              <a:rPr lang="ko-KR" altLang="en-US" dirty="0"/>
              <a:t> 있도록 하드웨어 디자인이나 하드웨어를 구동시키는 소프트웨어 </a:t>
            </a:r>
            <a:r>
              <a:rPr lang="ko-KR" altLang="en-US" dirty="0" err="1"/>
              <a:t>드라이버등을</a:t>
            </a:r>
            <a:r>
              <a:rPr lang="ko-KR" altLang="en-US" dirty="0"/>
              <a:t> 공개하는 것을 </a:t>
            </a:r>
            <a:r>
              <a:rPr lang="ko-KR" altLang="en-US" dirty="0" smtClean="0"/>
              <a:t>말한다 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해당제품과 똑같은 모양 및 기능을 가진 제품을 만드는데 필요한 </a:t>
            </a:r>
            <a:r>
              <a:rPr lang="ko-KR" altLang="en-US" dirty="0" err="1" smtClean="0"/>
              <a:t>모든것</a:t>
            </a:r>
            <a:r>
              <a:rPr lang="en-US" altLang="ko-KR" dirty="0" smtClean="0"/>
              <a:t>(</a:t>
            </a:r>
            <a:r>
              <a:rPr lang="ko-KR" altLang="en-US" dirty="0"/>
              <a:t>회로도</a:t>
            </a:r>
            <a:r>
              <a:rPr lang="en-US" altLang="ko-KR" dirty="0"/>
              <a:t>, </a:t>
            </a:r>
            <a:r>
              <a:rPr lang="ko-KR" altLang="en-US" dirty="0"/>
              <a:t>자재명세서</a:t>
            </a:r>
            <a:r>
              <a:rPr lang="en-US" altLang="ko-KR" dirty="0"/>
              <a:t>, </a:t>
            </a:r>
            <a:r>
              <a:rPr lang="ko-KR" altLang="en-US" dirty="0" smtClean="0"/>
              <a:t>인쇄회로기판도면 등</a:t>
            </a:r>
            <a:r>
              <a:rPr lang="en-US" altLang="ko-KR" dirty="0"/>
              <a:t>)</a:t>
            </a:r>
            <a:r>
              <a:rPr lang="ko-KR" altLang="en-US" dirty="0" smtClean="0"/>
              <a:t>을 대중에게 공개한 하드웨어 </a:t>
            </a:r>
            <a:endParaRPr lang="en-US" altLang="ko-KR" dirty="0" smtClean="0"/>
          </a:p>
          <a:p>
            <a:pPr lvl="1"/>
            <a:r>
              <a:rPr lang="en-US" altLang="ko-KR" sz="1800" dirty="0" smtClean="0"/>
              <a:t>OSHW</a:t>
            </a:r>
            <a:r>
              <a:rPr lang="ko-KR" altLang="en-US" dirty="0" smtClean="0"/>
              <a:t>는 </a:t>
            </a:r>
            <a:r>
              <a:rPr lang="en-US" altLang="ko-KR" dirty="0" smtClean="0"/>
              <a:t>2005</a:t>
            </a:r>
            <a:r>
              <a:rPr lang="ko-KR" altLang="en-US" dirty="0" smtClean="0"/>
              <a:t>년 ‘</a:t>
            </a:r>
            <a:r>
              <a:rPr lang="ko-KR" altLang="en-US" dirty="0" err="1"/>
              <a:t>아두이노</a:t>
            </a:r>
            <a:r>
              <a:rPr lang="en-US" altLang="ko-KR" dirty="0"/>
              <a:t>(Arduino)’</a:t>
            </a:r>
            <a:r>
              <a:rPr lang="ko-KR" altLang="en-US" dirty="0" smtClean="0"/>
              <a:t>의 등장으로 활성화되기 시작</a:t>
            </a:r>
            <a:endParaRPr lang="en-US" altLang="ko-KR" dirty="0" smtClean="0"/>
          </a:p>
          <a:p>
            <a:pPr lvl="1"/>
            <a:r>
              <a:rPr lang="en-US" altLang="ko-KR" dirty="0"/>
              <a:t>OSHWA(Open Source Hardware Association)</a:t>
            </a:r>
            <a:r>
              <a:rPr lang="ko-KR" altLang="en-US" dirty="0"/>
              <a:t>는 </a:t>
            </a:r>
            <a:r>
              <a:rPr lang="en-US" altLang="ko-KR" dirty="0"/>
              <a:t>2012</a:t>
            </a:r>
            <a:r>
              <a:rPr lang="ko-KR" altLang="en-US" dirty="0"/>
              <a:t>년에 </a:t>
            </a:r>
            <a:r>
              <a:rPr lang="ko-KR" altLang="en-US" dirty="0" smtClean="0"/>
              <a:t>설립 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http</a:t>
            </a:r>
            <a:r>
              <a:rPr lang="en-US" altLang="ko-KR" dirty="0"/>
              <a:t>://www.oshwa.org/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47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50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오픈소스</a:t>
            </a:r>
            <a:r>
              <a:rPr lang="ko-KR" altLang="en-US" dirty="0"/>
              <a:t> 하드웨어 </a:t>
            </a:r>
            <a:r>
              <a:rPr lang="en-US" altLang="ko-KR" dirty="0"/>
              <a:t>(OSHW)</a:t>
            </a:r>
            <a:r>
              <a:rPr lang="ko-KR" altLang="en-US" dirty="0"/>
              <a:t> 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err="1" smtClean="0"/>
              <a:t>아두이노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48</a:t>
            </a:fld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10" y="1916832"/>
            <a:ext cx="79914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66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오픈소스</a:t>
            </a:r>
            <a:r>
              <a:rPr lang="ko-KR" altLang="en-US" dirty="0"/>
              <a:t> 하드웨어 </a:t>
            </a:r>
            <a:r>
              <a:rPr lang="en-US" altLang="ko-KR" dirty="0"/>
              <a:t>(OSHW)</a:t>
            </a:r>
            <a:r>
              <a:rPr lang="ko-KR" altLang="en-US" dirty="0"/>
              <a:t>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49</a:t>
            </a:fld>
            <a:endParaRPr lang="ko-KR" altLang="en-US" dirty="0"/>
          </a:p>
        </p:txBody>
      </p:sp>
      <p:sp>
        <p:nvSpPr>
          <p:cNvPr id="5" name="object 7"/>
          <p:cNvSpPr/>
          <p:nvPr/>
        </p:nvSpPr>
        <p:spPr>
          <a:xfrm>
            <a:off x="466591" y="1988840"/>
            <a:ext cx="8400287" cy="25999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0870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사물인터넷이란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5</a:t>
            </a:fld>
            <a:endParaRPr lang="ko-KR" altLang="en-US" dirty="0"/>
          </a:p>
        </p:txBody>
      </p:sp>
      <p:pic>
        <p:nvPicPr>
          <p:cNvPr id="7" name="Picture 17" descr="rtc09_td_gre_fig01_large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24003" y="1345405"/>
            <a:ext cx="8540485" cy="5411787"/>
          </a:xfrm>
          <a:prstGeom prst="rect">
            <a:avLst/>
          </a:prstGeom>
          <a:noFill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025930" y="2839253"/>
            <a:ext cx="7336631" cy="54292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defTabSz="457200" eaLnBrk="0" hangingPunct="0">
              <a:buClr>
                <a:srgbClr val="000000"/>
              </a:buClr>
              <a:buSzTx/>
              <a:buFont typeface="맑은 고딕" pitchFamily="50" charset="-127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ko-KR" altLang="ko-KR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고유하게 식별 가능한 </a:t>
            </a:r>
            <a:r>
              <a:rPr lang="ko-KR" altLang="ko-KR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사물</a:t>
            </a:r>
            <a:r>
              <a:rPr lang="ko-KR" altLang="en-US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들</a:t>
            </a:r>
            <a:r>
              <a:rPr lang="ko-KR" altLang="ko-KR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(Things)</a:t>
            </a:r>
            <a:r>
              <a:rPr lang="ko-KR" altLang="ko-KR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이</a:t>
            </a:r>
            <a:endParaRPr lang="ko-KR" altLang="en-US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025930" y="3761580"/>
            <a:ext cx="7336631" cy="54451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defTabSz="457200" eaLnBrk="0" hangingPunct="0">
              <a:buClr>
                <a:srgbClr val="000000"/>
              </a:buClr>
              <a:buSzTx/>
              <a:buFont typeface="맑은 고딕" pitchFamily="50" charset="-127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ko-KR" altLang="en-US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인간</a:t>
            </a:r>
            <a:r>
              <a:rPr lang="ko-KR" altLang="en-US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의 명시적 </a:t>
            </a:r>
            <a:r>
              <a:rPr lang="ko-KR" altLang="en-US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개입 없이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25930" y="5626892"/>
            <a:ext cx="7336631" cy="53975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defTabSz="457200" eaLnBrk="0" hangingPunct="0">
              <a:buClr>
                <a:srgbClr val="000000"/>
              </a:buClr>
              <a:buSzTx/>
              <a:buFont typeface="맑은 고딕" pitchFamily="50" charset="-127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ko-KR" altLang="en-US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인간중심적인 서비스를 제공할 수 있는</a:t>
            </a:r>
            <a:r>
              <a:rPr lang="en-US" altLang="ko-KR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기반 인프라 기술</a:t>
            </a:r>
            <a:endParaRPr lang="en-US" altLang="ko-KR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025930" y="4685516"/>
            <a:ext cx="7336631" cy="56038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defTabSz="457200" eaLnBrk="0" hangingPunct="0">
              <a:buClr>
                <a:srgbClr val="000000"/>
              </a:buClr>
              <a:buSzTx/>
              <a:buFont typeface="맑은 고딕" pitchFamily="50" charset="-127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ko-KR" altLang="en-US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상호 정보를 주고받으며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025930" y="1916906"/>
            <a:ext cx="7336631" cy="54292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defTabSz="457200" eaLnBrk="0" hangingPunct="0">
              <a:buClr>
                <a:srgbClr val="000000"/>
              </a:buClr>
              <a:buSzTx/>
              <a:buFont typeface="맑은 고딕" pitchFamily="50" charset="-127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ko-KR" altLang="en-US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네트워크</a:t>
            </a:r>
            <a:r>
              <a:rPr lang="en-US" altLang="ko-KR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(Internet)</a:t>
            </a:r>
            <a:r>
              <a:rPr lang="ko-KR" altLang="en-US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에 </a:t>
            </a:r>
            <a:r>
              <a:rPr lang="ko-KR" altLang="en-US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연결된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32040" y="6453336"/>
            <a:ext cx="3500462" cy="278538"/>
          </a:xfrm>
          <a:prstGeom prst="rect">
            <a:avLst/>
          </a:prstGeom>
          <a:noFill/>
          <a:ln w="19050" algn="ctr">
            <a:noFill/>
            <a:round/>
          </a:ln>
        </p:spPr>
        <p:txBody>
          <a:bodyPr wrap="square" rtlCol="0">
            <a:spAutoFit/>
          </a:bodyPr>
          <a:lstStyle/>
          <a:p>
            <a:pPr marL="268288" indent="-268288" algn="r" fontAlgn="auto" latinLnBrk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Tx/>
            </a:pPr>
            <a:r>
              <a:rPr kumimoji="0" lang="ko-KR" altLang="en-US" sz="1100" kern="0" dirty="0" smtClean="0">
                <a:solidFill>
                  <a:srgbClr val="000000"/>
                </a:solidFill>
                <a:latin typeface="+mn-ea"/>
                <a:ea typeface="+mn-ea"/>
              </a:rPr>
              <a:t>발췌</a:t>
            </a:r>
            <a:r>
              <a:rPr kumimoji="0" lang="en-US" altLang="ko-KR" sz="1100" kern="0" dirty="0" smtClean="0">
                <a:solidFill>
                  <a:srgbClr val="000000"/>
                </a:solidFill>
                <a:latin typeface="+mn-ea"/>
                <a:ea typeface="+mn-ea"/>
              </a:rPr>
              <a:t>: IBM </a:t>
            </a:r>
            <a:r>
              <a:rPr kumimoji="0" lang="en-US" altLang="ko-KR" sz="1100" kern="0" dirty="0" err="1" smtClean="0">
                <a:solidFill>
                  <a:srgbClr val="000000"/>
                </a:solidFill>
                <a:latin typeface="+mn-ea"/>
                <a:ea typeface="+mn-ea"/>
              </a:rPr>
              <a:t>IoT</a:t>
            </a:r>
            <a:r>
              <a:rPr kumimoji="0" lang="en-US" altLang="ko-KR" sz="1100" kern="0" dirty="0" smtClean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kumimoji="0" lang="ko-KR" altLang="en-US" sz="1100" kern="0" dirty="0" smtClean="0">
                <a:solidFill>
                  <a:srgbClr val="000000"/>
                </a:solidFill>
                <a:latin typeface="+mn-ea"/>
                <a:ea typeface="+mn-ea"/>
              </a:rPr>
              <a:t>소개 자료 중에서</a:t>
            </a:r>
          </a:p>
        </p:txBody>
      </p:sp>
    </p:spTree>
    <p:extLst>
      <p:ext uri="{BB962C8B-B14F-4D97-AF65-F5344CB8AC3E}">
        <p14:creationId xmlns:p14="http://schemas.microsoft.com/office/powerpoint/2010/main" val="301098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5. </a:t>
            </a:r>
            <a:r>
              <a:rPr lang="ko-KR" altLang="en-US" dirty="0" smtClean="0"/>
              <a:t>사물인터넷 보안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870596-DAFA-46D2-82A7-2B6B5F8E0EA4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92123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사물인터넷의 보안 취약성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51</a:t>
            </a:fld>
            <a:endParaRPr lang="ko-KR" altLang="en-US" dirty="0"/>
          </a:p>
        </p:txBody>
      </p:sp>
      <p:pic>
        <p:nvPicPr>
          <p:cNvPr id="9218" name="Picture 2" descr="http://cfile3.uf.tistory.com/image/2710C33F53730CB31DF8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20" y="1484784"/>
            <a:ext cx="8305015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7204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사물인터넷의 보안 취약성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52</a:t>
            </a:fld>
            <a:endParaRPr lang="ko-KR" alt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5" y="1700808"/>
            <a:ext cx="808293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0117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사물인터넷의 보안 취약성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53</a:t>
            </a:fld>
            <a:endParaRPr lang="ko-KR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412776"/>
            <a:ext cx="844867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557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사물인터넷 정보보호 </a:t>
            </a:r>
            <a:r>
              <a:rPr lang="ko-KR" altLang="en-US" dirty="0" err="1" smtClean="0"/>
              <a:t>로드맵</a:t>
            </a:r>
            <a:r>
              <a:rPr lang="ko-KR" altLang="en-US" dirty="0" smtClean="0"/>
              <a:t> 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/>
              <a:t>사물인터넷 정보보호 </a:t>
            </a:r>
            <a:r>
              <a:rPr lang="ko-KR" altLang="en-US" dirty="0" err="1" smtClean="0"/>
              <a:t>로드맵</a:t>
            </a:r>
            <a:r>
              <a:rPr lang="ko-KR" altLang="en-US" dirty="0" smtClean="0"/>
              <a:t> 발표</a:t>
            </a:r>
            <a:r>
              <a:rPr lang="en-US" altLang="ko-KR" dirty="0" smtClean="0"/>
              <a:t>, </a:t>
            </a:r>
            <a:r>
              <a:rPr lang="en-US" altLang="ko-KR" dirty="0"/>
              <a:t>2014. 10. 31, </a:t>
            </a:r>
            <a:r>
              <a:rPr lang="ko-KR" altLang="en-US" dirty="0" err="1" smtClean="0"/>
              <a:t>미래부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54</a:t>
            </a:fld>
            <a:endParaRPr lang="ko-KR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1"/>
            <a:ext cx="5256584" cy="477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3619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사물인터넷 정보보호 </a:t>
            </a:r>
            <a:r>
              <a:rPr lang="ko-KR" altLang="en-US" dirty="0" err="1"/>
              <a:t>로드맵</a:t>
            </a:r>
            <a:r>
              <a:rPr lang="ko-KR" altLang="en-US" dirty="0"/>
              <a:t> 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ko-KR" dirty="0" smtClean="0"/>
              <a:t>9</a:t>
            </a:r>
            <a:r>
              <a:rPr lang="ko-KR" altLang="en-US" dirty="0" smtClean="0"/>
              <a:t>대 핵심 원천기술 개발 계획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55</a:t>
            </a:fld>
            <a:endParaRPr lang="ko-KR" alt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7895994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4424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IoT</a:t>
            </a:r>
            <a:r>
              <a:rPr lang="en-US" altLang="ko-KR" dirty="0" smtClean="0"/>
              <a:t> </a:t>
            </a:r>
            <a:r>
              <a:rPr lang="ko-KR" altLang="en-US" dirty="0" smtClean="0"/>
              <a:t>공통보안 </a:t>
            </a:r>
            <a:r>
              <a:rPr lang="en-US" altLang="ko-KR" dirty="0" smtClean="0"/>
              <a:t>7</a:t>
            </a:r>
            <a:r>
              <a:rPr lang="ko-KR" altLang="en-US" dirty="0" smtClean="0"/>
              <a:t>대 원칙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56</a:t>
            </a:fld>
            <a:endParaRPr lang="ko-KR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3722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9633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IoT</a:t>
            </a:r>
            <a:r>
              <a:rPr lang="en-US" altLang="ko-KR" dirty="0" smtClean="0"/>
              <a:t> </a:t>
            </a:r>
            <a:r>
              <a:rPr lang="ko-KR" altLang="en-US" dirty="0" smtClean="0"/>
              <a:t>공통보안 </a:t>
            </a:r>
            <a:r>
              <a:rPr lang="en-US" altLang="ko-KR" dirty="0" smtClean="0"/>
              <a:t>7</a:t>
            </a:r>
            <a:r>
              <a:rPr lang="ko-KR" altLang="en-US" dirty="0" smtClean="0"/>
              <a:t>대 원칙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57</a:t>
            </a:fld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6962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4397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IoT</a:t>
            </a:r>
            <a:r>
              <a:rPr lang="en-US" altLang="ko-KR" dirty="0"/>
              <a:t> </a:t>
            </a:r>
            <a:r>
              <a:rPr lang="ko-KR" altLang="en-US" dirty="0"/>
              <a:t>공통보안 </a:t>
            </a:r>
            <a:r>
              <a:rPr lang="en-US" altLang="ko-KR" dirty="0"/>
              <a:t>7</a:t>
            </a:r>
            <a:r>
              <a:rPr lang="ko-KR" altLang="en-US" dirty="0"/>
              <a:t>대 원칙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58</a:t>
            </a:fld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03233"/>
            <a:ext cx="6048672" cy="176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83093"/>
            <a:ext cx="6022678" cy="177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575" y="4460919"/>
            <a:ext cx="6017913" cy="235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3857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사물인터넷 보안 기술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단말</a:t>
            </a:r>
            <a:r>
              <a:rPr lang="en-US" altLang="ko-KR" dirty="0"/>
              <a:t>/</a:t>
            </a:r>
            <a:r>
              <a:rPr lang="ko-KR" altLang="en-US" dirty="0"/>
              <a:t>센서 보안</a:t>
            </a:r>
            <a:endParaRPr lang="en-US" altLang="ko-KR" dirty="0"/>
          </a:p>
          <a:p>
            <a:pPr lvl="1"/>
            <a:r>
              <a:rPr lang="ko-KR" altLang="en-US" dirty="0"/>
              <a:t>단말</a:t>
            </a:r>
            <a:r>
              <a:rPr lang="en-US" altLang="ko-KR" dirty="0"/>
              <a:t>/</a:t>
            </a:r>
            <a:r>
              <a:rPr lang="ko-KR" altLang="en-US" dirty="0"/>
              <a:t>센서 기기 인증 </a:t>
            </a:r>
            <a:r>
              <a:rPr lang="en-US" altLang="ko-KR" dirty="0"/>
              <a:t>: </a:t>
            </a:r>
            <a:r>
              <a:rPr lang="ko-KR" altLang="en-US" dirty="0"/>
              <a:t>올바른 기기로부터 데이터 수신 위한 </a:t>
            </a:r>
            <a:r>
              <a:rPr lang="ko-KR" altLang="en-US" dirty="0">
                <a:solidFill>
                  <a:srgbClr val="FF0000"/>
                </a:solidFill>
              </a:rPr>
              <a:t>식별 및 인증</a:t>
            </a:r>
            <a:r>
              <a:rPr lang="en-US" altLang="ko-KR" dirty="0"/>
              <a:t>, </a:t>
            </a:r>
            <a:r>
              <a:rPr lang="ko-KR" altLang="en-US" dirty="0"/>
              <a:t>인증 방식 </a:t>
            </a:r>
            <a:r>
              <a:rPr lang="en-US" altLang="ko-KR" dirty="0"/>
              <a:t>– ID/PW, PKI</a:t>
            </a:r>
            <a:r>
              <a:rPr lang="ko-KR" altLang="en-US" dirty="0"/>
              <a:t>기반 인증서</a:t>
            </a:r>
            <a:r>
              <a:rPr lang="en-US" altLang="ko-KR" dirty="0"/>
              <a:t>, SIM </a:t>
            </a:r>
            <a:r>
              <a:rPr lang="ko-KR" altLang="en-US" dirty="0"/>
              <a:t>등 이용</a:t>
            </a:r>
            <a:endParaRPr lang="en-US" altLang="ko-KR" dirty="0"/>
          </a:p>
          <a:p>
            <a:pPr lvl="1"/>
            <a:r>
              <a:rPr lang="ko-KR" altLang="en-US" dirty="0"/>
              <a:t>물리적 접근통제 </a:t>
            </a:r>
            <a:r>
              <a:rPr lang="en-US" altLang="ko-KR" dirty="0"/>
              <a:t>: </a:t>
            </a:r>
            <a:r>
              <a:rPr lang="ko-KR" altLang="en-US" dirty="0"/>
              <a:t>단말</a:t>
            </a:r>
            <a:r>
              <a:rPr lang="en-US" altLang="ko-KR" dirty="0"/>
              <a:t>/</a:t>
            </a:r>
            <a:r>
              <a:rPr lang="ko-KR" altLang="en-US" dirty="0"/>
              <a:t>센서를 별도의 시건 장치</a:t>
            </a:r>
            <a:r>
              <a:rPr lang="en-US" altLang="ko-KR" dirty="0"/>
              <a:t>, </a:t>
            </a:r>
            <a:r>
              <a:rPr lang="ko-KR" altLang="en-US" dirty="0"/>
              <a:t>접근통제 가능한 공간에 설치</a:t>
            </a:r>
            <a:endParaRPr lang="en-US" altLang="ko-KR" dirty="0"/>
          </a:p>
          <a:p>
            <a:pPr lvl="1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59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30250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사물인터넷의 사례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6</a:t>
            </a:fld>
            <a:endParaRPr lang="ko-KR" altLang="en-US" dirty="0"/>
          </a:p>
        </p:txBody>
      </p:sp>
      <p:pic>
        <p:nvPicPr>
          <p:cNvPr id="1026" name="Picture 2" descr="http://blog.bizmerce.com/wp-content/uploads/2014/12/2014-12-05_IoT_0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5"/>
            <a:ext cx="6768752" cy="507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77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사물인터넷 보안 기술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네트워크 </a:t>
            </a:r>
            <a:r>
              <a:rPr lang="ko-KR" altLang="en-US" dirty="0"/>
              <a:t>보안</a:t>
            </a:r>
            <a:endParaRPr lang="en-US" altLang="ko-KR" dirty="0"/>
          </a:p>
          <a:p>
            <a:pPr lvl="1"/>
            <a:r>
              <a:rPr lang="en-US" altLang="ko-KR" dirty="0"/>
              <a:t>RFID : RFID </a:t>
            </a:r>
            <a:r>
              <a:rPr lang="ko-KR" altLang="en-US" dirty="0"/>
              <a:t>태그 ↔ </a:t>
            </a:r>
            <a:r>
              <a:rPr lang="en-US" altLang="ko-KR" dirty="0"/>
              <a:t>RFID Reader </a:t>
            </a:r>
            <a:r>
              <a:rPr lang="ko-KR" altLang="en-US" dirty="0"/>
              <a:t>간 </a:t>
            </a:r>
            <a:r>
              <a:rPr lang="ko-KR" altLang="en-US" dirty="0">
                <a:solidFill>
                  <a:srgbClr val="FF0000"/>
                </a:solidFill>
              </a:rPr>
              <a:t>프라이버시 보호</a:t>
            </a:r>
            <a:r>
              <a:rPr lang="ko-KR" altLang="en-US" dirty="0"/>
              <a:t> 기술 적용 </a:t>
            </a:r>
            <a:r>
              <a:rPr lang="en-US" altLang="ko-KR" dirty="0"/>
              <a:t>(</a:t>
            </a:r>
            <a:r>
              <a:rPr lang="ko-KR" altLang="en-US" dirty="0"/>
              <a:t>예</a:t>
            </a:r>
            <a:r>
              <a:rPr lang="en-US" altLang="ko-KR" dirty="0"/>
              <a:t>. Faraday Cage </a:t>
            </a:r>
            <a:r>
              <a:rPr lang="ko-KR" altLang="en-US" dirty="0"/>
              <a:t>등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dirty="0"/>
              <a:t>USN : </a:t>
            </a:r>
            <a:r>
              <a:rPr lang="ko-KR" altLang="en-US" dirty="0"/>
              <a:t>인증 기법</a:t>
            </a:r>
            <a:r>
              <a:rPr lang="en-US" altLang="ko-KR" dirty="0"/>
              <a:t>(SPINs), </a:t>
            </a:r>
            <a:r>
              <a:rPr lang="ko-KR" altLang="en-US" dirty="0"/>
              <a:t>키 관리기법</a:t>
            </a:r>
            <a:r>
              <a:rPr lang="en-US" altLang="ko-KR" dirty="0"/>
              <a:t>(LEAP), </a:t>
            </a:r>
            <a:r>
              <a:rPr lang="ko-KR" altLang="en-US" dirty="0"/>
              <a:t>안전한 센서 네트워크</a:t>
            </a:r>
            <a:r>
              <a:rPr lang="en-US" altLang="ko-KR" dirty="0"/>
              <a:t> </a:t>
            </a:r>
            <a:r>
              <a:rPr lang="ko-KR" altLang="en-US" dirty="0"/>
              <a:t>구조</a:t>
            </a:r>
            <a:r>
              <a:rPr lang="en-US" altLang="ko-KR" dirty="0"/>
              <a:t>(</a:t>
            </a:r>
            <a:r>
              <a:rPr lang="ko-KR" altLang="en-US" dirty="0"/>
              <a:t>복수의 베이스 스테이션 구축</a:t>
            </a:r>
            <a:r>
              <a:rPr lang="en-US" altLang="ko-KR" dirty="0"/>
              <a:t>, </a:t>
            </a:r>
            <a:r>
              <a:rPr lang="ko-KR" altLang="en-US" dirty="0"/>
              <a:t>베이스 스테이션 </a:t>
            </a:r>
            <a:r>
              <a:rPr lang="en-US" altLang="ko-KR" dirty="0"/>
              <a:t>ID </a:t>
            </a:r>
            <a:r>
              <a:rPr lang="ko-KR" altLang="en-US" dirty="0"/>
              <a:t>은닉</a:t>
            </a:r>
            <a:r>
              <a:rPr lang="en-US" altLang="ko-KR" dirty="0"/>
              <a:t>) </a:t>
            </a:r>
            <a:r>
              <a:rPr lang="ko-KR" altLang="en-US" dirty="0"/>
              <a:t>등</a:t>
            </a:r>
            <a:endParaRPr lang="en-US" altLang="ko-KR" dirty="0"/>
          </a:p>
          <a:p>
            <a:pPr lvl="1"/>
            <a:r>
              <a:rPr lang="en-US" altLang="ko-KR" dirty="0"/>
              <a:t>ZigBee (IEEE 802.15.4) : </a:t>
            </a:r>
            <a:r>
              <a:rPr lang="ko-KR" altLang="en-US" dirty="0"/>
              <a:t>장치간 통신에 </a:t>
            </a:r>
            <a:r>
              <a:rPr lang="en-US" altLang="ko-KR" dirty="0"/>
              <a:t>AES-CCMP </a:t>
            </a:r>
            <a:r>
              <a:rPr lang="ko-KR" altLang="en-US" dirty="0">
                <a:solidFill>
                  <a:srgbClr val="FF0000"/>
                </a:solidFill>
              </a:rPr>
              <a:t>암호화</a:t>
            </a:r>
            <a:r>
              <a:rPr lang="ko-KR" altLang="en-US" dirty="0"/>
              <a:t> 알고리즘 기본 적용</a:t>
            </a:r>
            <a:r>
              <a:rPr lang="en-US" altLang="ko-KR" dirty="0"/>
              <a:t>, </a:t>
            </a:r>
            <a:r>
              <a:rPr lang="ko-KR" altLang="en-US" dirty="0" err="1"/>
              <a:t>비암호화</a:t>
            </a:r>
            <a:r>
              <a:rPr lang="ko-KR" altLang="en-US" dirty="0"/>
              <a:t> 통신구간에 대한 별도의 보안대책 필요</a:t>
            </a:r>
            <a:endParaRPr lang="en-US" altLang="ko-KR" dirty="0"/>
          </a:p>
          <a:p>
            <a:pPr lvl="1"/>
            <a:r>
              <a:rPr lang="en-US" altLang="ko-KR" dirty="0" err="1"/>
              <a:t>WiFi</a:t>
            </a:r>
            <a:r>
              <a:rPr lang="en-US" altLang="ko-KR" dirty="0"/>
              <a:t> : </a:t>
            </a:r>
            <a:r>
              <a:rPr lang="ko-KR" altLang="en-US" dirty="0"/>
              <a:t>사용자단말 ↔ </a:t>
            </a:r>
            <a:r>
              <a:rPr lang="en-US" altLang="ko-KR" dirty="0"/>
              <a:t>AP </a:t>
            </a:r>
            <a:r>
              <a:rPr lang="ko-KR" altLang="en-US" dirty="0"/>
              <a:t>간 무선통신에 대한 </a:t>
            </a:r>
            <a:r>
              <a:rPr lang="ko-KR" altLang="en-US" dirty="0">
                <a:solidFill>
                  <a:srgbClr val="FF0000"/>
                </a:solidFill>
              </a:rPr>
              <a:t>인증 및 암호화 </a:t>
            </a:r>
            <a:r>
              <a:rPr lang="ko-KR" altLang="en-US" dirty="0"/>
              <a:t>필요</a:t>
            </a:r>
            <a:r>
              <a:rPr lang="en-US" altLang="ko-KR" dirty="0"/>
              <a:t>, </a:t>
            </a:r>
            <a:r>
              <a:rPr lang="ko-KR" altLang="en-US" dirty="0"/>
              <a:t>사용자 인증</a:t>
            </a:r>
            <a:r>
              <a:rPr lang="en-US" altLang="ko-KR" dirty="0"/>
              <a:t>(WPA, WPA2), </a:t>
            </a:r>
            <a:r>
              <a:rPr lang="ko-KR" altLang="en-US" dirty="0"/>
              <a:t>암호화 알고리즘</a:t>
            </a:r>
            <a:r>
              <a:rPr lang="en-US" altLang="ko-KR" dirty="0"/>
              <a:t>(TKIP, AES-CCMP) </a:t>
            </a:r>
            <a:r>
              <a:rPr lang="ko-KR" altLang="en-US" dirty="0"/>
              <a:t>등 적용 권고</a:t>
            </a:r>
            <a:endParaRPr lang="en-US" altLang="ko-KR" dirty="0"/>
          </a:p>
          <a:p>
            <a:pPr lvl="1"/>
            <a:r>
              <a:rPr lang="en-US" altLang="ko-KR" dirty="0"/>
              <a:t>3G/LTE : </a:t>
            </a:r>
            <a:r>
              <a:rPr lang="ko-KR" altLang="en-US" dirty="0"/>
              <a:t>스마트단말의 </a:t>
            </a:r>
            <a:r>
              <a:rPr lang="ko-KR" altLang="en-US" dirty="0" err="1"/>
              <a:t>모바일</a:t>
            </a:r>
            <a:r>
              <a:rPr lang="ko-KR" altLang="en-US" dirty="0"/>
              <a:t> 악성코드 감염 예방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60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24166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사물인터넷 보안 기술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어플리케이션 </a:t>
            </a:r>
            <a:r>
              <a:rPr lang="ko-KR" altLang="en-US" dirty="0"/>
              <a:t>보안</a:t>
            </a:r>
            <a:endParaRPr lang="en-US" altLang="ko-KR" dirty="0"/>
          </a:p>
          <a:p>
            <a:pPr lvl="1"/>
            <a:r>
              <a:rPr lang="ko-KR" altLang="en-US" dirty="0"/>
              <a:t>보안</a:t>
            </a:r>
            <a:r>
              <a:rPr lang="en-US" altLang="ko-KR" dirty="0"/>
              <a:t>/</a:t>
            </a:r>
            <a:r>
              <a:rPr lang="ko-KR" altLang="en-US" dirty="0"/>
              <a:t>인증 관리 </a:t>
            </a:r>
            <a:r>
              <a:rPr lang="en-US" altLang="ko-KR" dirty="0"/>
              <a:t>: 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외부유입 </a:t>
            </a:r>
            <a:r>
              <a:rPr lang="ko-KR" altLang="en-US" dirty="0"/>
              <a:t>데이터로 인한 단말 </a:t>
            </a:r>
            <a:r>
              <a:rPr lang="en-US" altLang="ko-KR" dirty="0"/>
              <a:t>OS, HW</a:t>
            </a:r>
            <a:r>
              <a:rPr lang="ko-KR" altLang="en-US" dirty="0"/>
              <a:t>자원 등의 영향 방지에 </a:t>
            </a:r>
            <a:r>
              <a:rPr lang="ko-KR" altLang="en-US" dirty="0" smtClean="0"/>
              <a:t>초점</a:t>
            </a:r>
            <a:r>
              <a:rPr lang="en-US" altLang="ko-KR" dirty="0" smtClean="0"/>
              <a:t>, </a:t>
            </a:r>
          </a:p>
          <a:p>
            <a:pPr lvl="2"/>
            <a:r>
              <a:rPr lang="ko-KR" altLang="en-US" dirty="0" err="1" smtClean="0"/>
              <a:t>인입</a:t>
            </a:r>
            <a:r>
              <a:rPr lang="ko-KR" altLang="en-US" dirty="0" smtClean="0"/>
              <a:t> </a:t>
            </a:r>
            <a:r>
              <a:rPr lang="ko-KR" altLang="en-US" dirty="0"/>
              <a:t>데이터의 유효성</a:t>
            </a:r>
            <a:r>
              <a:rPr lang="en-US" altLang="ko-KR" dirty="0"/>
              <a:t>, </a:t>
            </a:r>
            <a:r>
              <a:rPr lang="ko-KR" altLang="en-US" dirty="0"/>
              <a:t>올바른 기기로부터의 데이터 수신여부 식별</a:t>
            </a:r>
            <a:r>
              <a:rPr lang="en-US" altLang="ko-KR" dirty="0"/>
              <a:t>, 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통신과정에서의 </a:t>
            </a:r>
            <a:r>
              <a:rPr lang="ko-KR" altLang="en-US" dirty="0" err="1"/>
              <a:t>무결성</a:t>
            </a:r>
            <a:r>
              <a:rPr lang="ko-KR" altLang="en-US" dirty="0"/>
              <a:t> 보장을 위한 </a:t>
            </a:r>
            <a:r>
              <a:rPr lang="ko-KR" altLang="en-US" dirty="0">
                <a:solidFill>
                  <a:srgbClr val="FF0000"/>
                </a:solidFill>
              </a:rPr>
              <a:t>암호화</a:t>
            </a:r>
            <a:r>
              <a:rPr lang="en-US" altLang="ko-KR" dirty="0"/>
              <a:t>, </a:t>
            </a:r>
            <a:r>
              <a:rPr lang="ko-KR" altLang="en-US" dirty="0" err="1"/>
              <a:t>해쉬</a:t>
            </a:r>
            <a:r>
              <a:rPr lang="ko-KR" altLang="en-US" dirty="0"/>
              <a:t> 메커니즘 적용 등</a:t>
            </a:r>
            <a:endParaRPr lang="en-US" altLang="ko-KR" dirty="0"/>
          </a:p>
          <a:p>
            <a:pPr lvl="1"/>
            <a:r>
              <a:rPr lang="ko-KR" altLang="en-US" dirty="0"/>
              <a:t>자원 관리 </a:t>
            </a:r>
            <a:r>
              <a:rPr lang="en-US" altLang="ko-KR" dirty="0"/>
              <a:t>: 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단말</a:t>
            </a:r>
            <a:r>
              <a:rPr lang="en-US" altLang="ko-KR" dirty="0"/>
              <a:t>/</a:t>
            </a:r>
            <a:r>
              <a:rPr lang="ko-KR" altLang="en-US" dirty="0"/>
              <a:t>센서 자원의 제한성으로 인해 서비스거부 공격에 취약</a:t>
            </a:r>
            <a:r>
              <a:rPr lang="en-US" altLang="ko-KR" dirty="0" smtClean="0"/>
              <a:t>,</a:t>
            </a:r>
          </a:p>
          <a:p>
            <a:pPr lvl="2"/>
            <a:r>
              <a:rPr lang="ko-KR" altLang="en-US" dirty="0" err="1" smtClean="0"/>
              <a:t>미들웨어</a:t>
            </a:r>
            <a:r>
              <a:rPr lang="ko-KR" altLang="en-US" dirty="0" smtClean="0"/>
              <a:t> </a:t>
            </a:r>
            <a:r>
              <a:rPr lang="ko-KR" altLang="en-US" dirty="0"/>
              <a:t>레벨에서 단말 </a:t>
            </a:r>
            <a:r>
              <a:rPr lang="en-US" altLang="ko-KR" dirty="0"/>
              <a:t>TXN </a:t>
            </a:r>
            <a:r>
              <a:rPr lang="ko-KR" altLang="en-US" dirty="0"/>
              <a:t>및 자원의 효율적 분배</a:t>
            </a:r>
            <a:r>
              <a:rPr lang="en-US" altLang="ko-KR" dirty="0"/>
              <a:t>, </a:t>
            </a:r>
            <a:r>
              <a:rPr lang="ko-KR" altLang="en-US" dirty="0"/>
              <a:t>로그정보 관리 등 </a:t>
            </a:r>
            <a:r>
              <a:rPr lang="ko-KR" altLang="en-US" dirty="0" smtClean="0"/>
              <a:t>필요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61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92726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IoT</a:t>
            </a:r>
            <a:r>
              <a:rPr lang="ko-KR" altLang="en-US" dirty="0"/>
              <a:t>의</a:t>
            </a:r>
            <a:r>
              <a:rPr lang="en-US" altLang="ko-KR" dirty="0"/>
              <a:t> </a:t>
            </a:r>
            <a:r>
              <a:rPr lang="ko-KR" altLang="en-US" dirty="0"/>
              <a:t>적용분야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7</a:t>
            </a:fld>
            <a:endParaRPr lang="ko-KR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920880" cy="490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84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IoT</a:t>
            </a:r>
            <a:r>
              <a:rPr lang="ko-KR" altLang="en-US" dirty="0" smtClean="0"/>
              <a:t>의</a:t>
            </a:r>
            <a:r>
              <a:rPr lang="en-US" altLang="ko-KR" dirty="0" smtClean="0"/>
              <a:t> </a:t>
            </a:r>
            <a:r>
              <a:rPr lang="ko-KR" altLang="en-US" dirty="0" smtClean="0"/>
              <a:t>적용분야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8</a:t>
            </a:fld>
            <a:endParaRPr lang="ko-KR" altLang="en-US" dirty="0"/>
          </a:p>
        </p:txBody>
      </p:sp>
      <p:pic>
        <p:nvPicPr>
          <p:cNvPr id="9218" name="Picture 2" descr="http://img.danawa.com/cms/img/2014/04/17/1397720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8180858" cy="469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09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스마트홈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9</a:t>
            </a:fld>
            <a:endParaRPr lang="ko-KR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336704" cy="49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8997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가을">
  <a:themeElements>
    <a:clrScheme name="가을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가을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6869</TotalTime>
  <Words>1376</Words>
  <Application>Microsoft Office PowerPoint</Application>
  <PresentationFormat>화면 슬라이드 쇼(4:3)</PresentationFormat>
  <Paragraphs>323</Paragraphs>
  <Slides>61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61</vt:i4>
      </vt:variant>
    </vt:vector>
  </HeadingPairs>
  <TitlesOfParts>
    <vt:vector size="62" baseType="lpstr">
      <vt:lpstr>가을</vt:lpstr>
      <vt:lpstr>1. 사물인터넷 소개</vt:lpstr>
      <vt:lpstr>목차</vt:lpstr>
      <vt:lpstr>1. 사물인터넷 개요</vt:lpstr>
      <vt:lpstr>사물인터넷이란?</vt:lpstr>
      <vt:lpstr>사물인터넷이란?</vt:lpstr>
      <vt:lpstr>사물인터넷의 사례 </vt:lpstr>
      <vt:lpstr>IoT의 적용분야 </vt:lpstr>
      <vt:lpstr>IoT의 적용분야 </vt:lpstr>
      <vt:lpstr>스마트홈 </vt:lpstr>
      <vt:lpstr>스마트홈 </vt:lpstr>
      <vt:lpstr>스마트공장 </vt:lpstr>
      <vt:lpstr>스마트공장</vt:lpstr>
      <vt:lpstr>스마트라이프, 웨어러블</vt:lpstr>
      <vt:lpstr>PowerPoint 프레젠테이션</vt:lpstr>
      <vt:lpstr>PowerPoint 프레젠테이션</vt:lpstr>
      <vt:lpstr>사물인터넷이 만드는 미래의 모습 </vt:lpstr>
      <vt:lpstr>IoT 관련 용어의 변천 </vt:lpstr>
      <vt:lpstr>IoT 관련 용어의 변천 </vt:lpstr>
      <vt:lpstr>IoT 관련 용어의 변천</vt:lpstr>
      <vt:lpstr>IoT의 확산 </vt:lpstr>
      <vt:lpstr>IoT Companies</vt:lpstr>
      <vt:lpstr>IoT Companies </vt:lpstr>
      <vt:lpstr>Top 10 Strategic Technology by Gartner</vt:lpstr>
      <vt:lpstr>2. 사물인터넷 구현기술</vt:lpstr>
      <vt:lpstr>IoT의 개략적인 구조 </vt:lpstr>
      <vt:lpstr>IoT life-cycle</vt:lpstr>
      <vt:lpstr>사물인터넷을 가능하게 하는 기술</vt:lpstr>
      <vt:lpstr>사물인터넷 생태계 </vt:lpstr>
      <vt:lpstr>사물인터넷의 요소기술</vt:lpstr>
      <vt:lpstr>데이터 처리 프로세스</vt:lpstr>
      <vt:lpstr>IoT의 핵심기술</vt:lpstr>
      <vt:lpstr>ICBM</vt:lpstr>
      <vt:lpstr>네트워크 통신 프로토콜 - 근거리</vt:lpstr>
      <vt:lpstr>네트워크 통신 프로토콜 - 원거리</vt:lpstr>
      <vt:lpstr>IoT Stack </vt:lpstr>
      <vt:lpstr>3. 사물인터넷 서비스 플랫폼</vt:lpstr>
      <vt:lpstr>사물인터넷 플랫폼</vt:lpstr>
      <vt:lpstr>IoT 서비스 플랫폼</vt:lpstr>
      <vt:lpstr>개방형 IoT 플랫폼</vt:lpstr>
      <vt:lpstr>개방형 IoT 플랫폼</vt:lpstr>
      <vt:lpstr>개방형 IoT 플랫폼</vt:lpstr>
      <vt:lpstr>개방형 IoT 플랫폼</vt:lpstr>
      <vt:lpstr>개방형 IoT 플랫폼</vt:lpstr>
      <vt:lpstr>개방형 IoT 플랫폼</vt:lpstr>
      <vt:lpstr>개방형 IoT 플랫폼</vt:lpstr>
      <vt:lpstr>4. 오픈소스 하드웨어 </vt:lpstr>
      <vt:lpstr>오픈소스 하드웨어 (OSHW) </vt:lpstr>
      <vt:lpstr>오픈소스 하드웨어 (OSHW) </vt:lpstr>
      <vt:lpstr>오픈소스 하드웨어 (OSHW) </vt:lpstr>
      <vt:lpstr>5. 사물인터넷 보안</vt:lpstr>
      <vt:lpstr>사물인터넷의 보안 취약성 </vt:lpstr>
      <vt:lpstr>사물인터넷의 보안 취약성 </vt:lpstr>
      <vt:lpstr>사물인터넷의 보안 취약성 </vt:lpstr>
      <vt:lpstr>사물인터넷 정보보호 로드맵  </vt:lpstr>
      <vt:lpstr>사물인터넷 정보보호 로드맵 </vt:lpstr>
      <vt:lpstr>IoT 공통보안 7대 원칙</vt:lpstr>
      <vt:lpstr>IoT 공통보안 7대 원칙 </vt:lpstr>
      <vt:lpstr>IoT 공통보안 7대 원칙 </vt:lpstr>
      <vt:lpstr>사물인터넷 보안 기술 </vt:lpstr>
      <vt:lpstr>사물인터넷 보안 기술 </vt:lpstr>
      <vt:lpstr>사물인터넷 보안 기술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Kitae</dc:creator>
  <cp:lastModifiedBy>Windows 사용자</cp:lastModifiedBy>
  <cp:revision>254</cp:revision>
  <dcterms:created xsi:type="dcterms:W3CDTF">2011-08-27T14:53:28Z</dcterms:created>
  <dcterms:modified xsi:type="dcterms:W3CDTF">2017-07-04T08:12:20Z</dcterms:modified>
</cp:coreProperties>
</file>