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0"/>
  </p:notesMasterIdLst>
  <p:sldIdLst>
    <p:sldId id="256" r:id="rId2"/>
    <p:sldId id="292" r:id="rId3"/>
    <p:sldId id="323" r:id="rId4"/>
    <p:sldId id="324" r:id="rId5"/>
    <p:sldId id="423" r:id="rId6"/>
    <p:sldId id="424" r:id="rId7"/>
    <p:sldId id="325" r:id="rId8"/>
    <p:sldId id="425" r:id="rId9"/>
    <p:sldId id="326" r:id="rId10"/>
    <p:sldId id="426" r:id="rId11"/>
    <p:sldId id="427" r:id="rId12"/>
    <p:sldId id="329" r:id="rId13"/>
    <p:sldId id="327" r:id="rId14"/>
    <p:sldId id="330" r:id="rId15"/>
    <p:sldId id="331" r:id="rId16"/>
    <p:sldId id="332" r:id="rId17"/>
    <p:sldId id="333" r:id="rId18"/>
    <p:sldId id="428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D2FF"/>
    <a:srgbClr val="F5FAF4"/>
    <a:srgbClr val="DDF0C8"/>
    <a:srgbClr val="FFD653"/>
    <a:srgbClr val="EBF4E8"/>
    <a:srgbClr val="ADCFA1"/>
    <a:srgbClr val="EDECE5"/>
    <a:srgbClr val="BAE18F"/>
    <a:srgbClr val="F1F5F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6" autoAdjust="0"/>
    <p:restoredTop sz="91803" autoAdjust="0"/>
  </p:normalViewPr>
  <p:slideViewPr>
    <p:cSldViewPr>
      <p:cViewPr varScale="1">
        <p:scale>
          <a:sx n="97" d="100"/>
          <a:sy n="97" d="100"/>
        </p:scale>
        <p:origin x="-7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0"/>
    </p:cViewPr>
  </p:sorterViewPr>
  <p:notesViewPr>
    <p:cSldViewPr>
      <p:cViewPr varScale="1">
        <p:scale>
          <a:sx n="81" d="100"/>
          <a:sy n="81" d="100"/>
        </p:scale>
        <p:origin x="-204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9897E-559B-4802-87FD-BDDBC21CBABC}" type="datetimeFigureOut">
              <a:rPr lang="ko-KR" altLang="en-US" smtClean="0"/>
              <a:t>2017-09-15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AADCE-4523-43FE-B0A8-90B87F2F6B6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541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rgbClr val="FFC000"/>
                </a:solidFill>
              </a:defRPr>
            </a:lvl1pPr>
          </a:lstStyle>
          <a:p>
            <a:r>
              <a:rPr lang="ko-KR" altLang="en-US" smtClean="0"/>
              <a:t>웹 프로그래밍</a:t>
            </a:r>
            <a:endParaRPr lang="ko-KR" alt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68012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340768"/>
            <a:ext cx="8153400" cy="50405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HY나무L" pitchFamily="18" charset="-127"/>
                <a:ea typeface="HY나무L" pitchFamily="18" charset="-127"/>
              </a:defRPr>
            </a:lvl3pPr>
            <a:lvl4pPr>
              <a:defRPr sz="1400">
                <a:latin typeface="휴먼편지체" pitchFamily="18" charset="-127"/>
                <a:ea typeface="휴먼편지체" pitchFamily="18" charset="-127"/>
              </a:defRPr>
            </a:lvl4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514350" indent="-514350">
              <a:buSzPct val="100000"/>
              <a:buFont typeface="+mj-lt"/>
              <a:buAutoNum type="arabicPeriod"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>
            <a:lvl1pPr eaLnBrk="1" latinLnBrk="0" hangingPunct="1">
              <a:defRPr sz="2000"/>
            </a:lvl1pPr>
            <a:lvl2pPr eaLnBrk="1" latinLnBrk="0" hangingPunct="1">
              <a:defRPr sz="1800"/>
            </a:lvl2pPr>
            <a:lvl3pPr eaLnBrk="1" latinLnBrk="0" hangingPunct="1">
              <a:defRPr sz="1600"/>
            </a:lvl3pPr>
            <a:lvl4pPr eaLnBrk="1" latinLnBrk="0" hangingPunct="1">
              <a:defRPr sz="1400"/>
            </a:lvl4pPr>
            <a:lvl5pPr eaLnBrk="1" latinLnBrk="0" hangingPunct="1">
              <a:defRPr sz="1200"/>
            </a:lvl5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altLang="ko-KR" dirty="0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>
            <a:lvl1pPr eaLnBrk="1" latinLnBrk="0" hangingPunct="1">
              <a:defRPr sz="2000"/>
            </a:lvl1pPr>
            <a:lvl2pPr eaLnBrk="1" latinLnBrk="0" hangingPunct="1">
              <a:defRPr sz="1800"/>
            </a:lvl2pPr>
            <a:lvl3pPr eaLnBrk="1" latinLnBrk="0" hangingPunct="1">
              <a:defRPr sz="1600"/>
            </a:lvl3pPr>
            <a:lvl4pPr eaLnBrk="1" latinLnBrk="0" hangingPunct="1">
              <a:defRPr sz="1400"/>
            </a:lvl4pPr>
            <a:lvl5pPr eaLnBrk="1" latinLnBrk="0" hangingPunct="1">
              <a:defRPr sz="1200"/>
            </a:lvl5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altLang="ko-KR" dirty="0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r>
              <a:rPr lang="en-US" altLang="ko-KR" smtClean="0"/>
              <a:t>2015-03-23</a:t>
            </a:r>
            <a:endParaRPr lang="ko-KR" alt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r>
              <a:rPr lang="ko-KR" altLang="en-US" smtClean="0"/>
              <a:t>웹 프로그래밍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75212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590550" y="1394460"/>
            <a:ext cx="8153400" cy="50588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-8725" y="1052736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052736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-8725" y="103686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870596-DAFA-46D2-82A7-2B6B5F8E0EA4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npmjs.com/package/bcryptj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ongoosejs.com/docs/model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596-DAFA-46D2-82A7-2B6B5F8E0EA4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1144" y="2001614"/>
            <a:ext cx="8497263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smtClean="0"/>
              <a:t>MEAN</a:t>
            </a:r>
            <a:r>
              <a:rPr lang="ko-KR" altLang="en-US" sz="5400" dirty="0" smtClean="0"/>
              <a:t> </a:t>
            </a:r>
            <a:r>
              <a:rPr lang="en-US" altLang="ko-KR" sz="5400" dirty="0" smtClean="0"/>
              <a:t>Stack Front to Back</a:t>
            </a:r>
          </a:p>
          <a:p>
            <a:pPr algn="ctr"/>
            <a:r>
              <a:rPr lang="en-US" altLang="ko-KR" sz="5400" dirty="0" smtClean="0"/>
              <a:t>(</a:t>
            </a:r>
            <a:r>
              <a:rPr lang="en-US" altLang="ko-KR" sz="5400" dirty="0" err="1" smtClean="0"/>
              <a:t>MEANAuthApp</a:t>
            </a:r>
            <a:r>
              <a:rPr lang="en-US" altLang="ko-KR" sz="5400" dirty="0" smtClean="0"/>
              <a:t>)</a:t>
            </a:r>
          </a:p>
          <a:p>
            <a:pPr algn="ctr"/>
            <a:endParaRPr lang="en-US" altLang="ko-KR" sz="3200" dirty="0" smtClean="0"/>
          </a:p>
          <a:p>
            <a:pPr algn="ctr"/>
            <a:r>
              <a:rPr lang="en-US" altLang="ko-KR" sz="3200" dirty="0" smtClean="0"/>
              <a:t>3</a:t>
            </a:r>
            <a:r>
              <a:rPr lang="en-US" altLang="ko-KR" sz="3200" dirty="0"/>
              <a:t>. User Model and </a:t>
            </a:r>
            <a:r>
              <a:rPr lang="en-US" altLang="ko-KR" sz="3200" dirty="0" smtClean="0"/>
              <a:t>Register</a:t>
            </a:r>
            <a:endParaRPr lang="en-US" altLang="ko-KR" sz="3200" dirty="0"/>
          </a:p>
        </p:txBody>
      </p:sp>
    </p:spTree>
    <p:extLst>
      <p:ext uri="{BB962C8B-B14F-4D97-AF65-F5344CB8AC3E}">
        <p14:creationId xmlns:p14="http://schemas.microsoft.com/office/powerpoint/2010/main" val="55771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Bcryptjs</a:t>
            </a:r>
            <a:r>
              <a:rPr lang="en-US" altLang="ko-KR" dirty="0" smtClean="0"/>
              <a:t> </a:t>
            </a:r>
            <a:r>
              <a:rPr lang="en-US" altLang="ko-KR" sz="2200" dirty="0">
                <a:hlinkClick r:id="rId2"/>
              </a:rPr>
              <a:t>https://</a:t>
            </a:r>
            <a:r>
              <a:rPr lang="en-US" altLang="ko-KR" sz="2200" dirty="0" smtClean="0">
                <a:hlinkClick r:id="rId2"/>
              </a:rPr>
              <a:t>www.npmjs.com/package/bcryptjs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동기식</a:t>
            </a:r>
            <a:r>
              <a:rPr lang="ko-KR" altLang="en-US" dirty="0" smtClean="0"/>
              <a:t> </a:t>
            </a:r>
            <a:r>
              <a:rPr lang="en-US" altLang="ko-KR" dirty="0" smtClean="0"/>
              <a:t>vs. </a:t>
            </a:r>
            <a:r>
              <a:rPr lang="ko-KR" altLang="en-US" dirty="0" err="1" smtClean="0"/>
              <a:t>비동기식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10</a:t>
            </a:fld>
            <a:endParaRPr lang="ko-KR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44824"/>
            <a:ext cx="4060128" cy="46805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21" y="2530423"/>
            <a:ext cx="3955523" cy="39949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70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사용자</a:t>
            </a:r>
            <a:r>
              <a:rPr lang="en-US" altLang="ko-KR" dirty="0"/>
              <a:t> </a:t>
            </a:r>
            <a:r>
              <a:rPr lang="ko-KR" altLang="en-US" dirty="0"/>
              <a:t>등록 기능 추가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11</a:t>
            </a:fld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607" y="1330744"/>
            <a:ext cx="4957961" cy="512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827584" y="1774557"/>
            <a:ext cx="18838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DB</a:t>
            </a:r>
            <a:r>
              <a:rPr lang="ko-KR" altLang="en-US" dirty="0" smtClean="0"/>
              <a:t>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저장하는</a:t>
            </a:r>
            <a:r>
              <a:rPr lang="en-US" altLang="ko-KR" dirty="0" smtClean="0"/>
              <a:t>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/>
              <a:t>Save() </a:t>
            </a:r>
            <a:r>
              <a:rPr lang="ko-KR" altLang="en-US" dirty="0" smtClean="0"/>
              <a:t>함수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13999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Postman</a:t>
            </a:r>
            <a:r>
              <a:rPr lang="ko-KR" altLang="en-US" dirty="0" smtClean="0"/>
              <a:t>을 이용한 사용자 등록 테스트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Postman</a:t>
            </a:r>
            <a:r>
              <a:rPr lang="ko-KR" altLang="en-US" dirty="0" smtClean="0"/>
              <a:t>이란</a:t>
            </a:r>
            <a:r>
              <a:rPr lang="en-US" altLang="ko-KR" dirty="0" smtClean="0"/>
              <a:t>? </a:t>
            </a:r>
          </a:p>
          <a:p>
            <a:pPr lvl="1"/>
            <a:r>
              <a:rPr lang="en-US" altLang="ko-KR" dirty="0"/>
              <a:t>A powerful GUI platform to make your API development faster &amp; easier, from building API requests through testing, documentation and sharing</a:t>
            </a:r>
            <a:r>
              <a:rPr lang="en-US" altLang="ko-KR" dirty="0" smtClean="0"/>
              <a:t>. </a:t>
            </a:r>
          </a:p>
          <a:p>
            <a:pPr lvl="1"/>
            <a:r>
              <a:rPr lang="ko-KR" altLang="en-US" dirty="0" err="1" smtClean="0"/>
              <a:t>웹서비스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개발시</a:t>
            </a:r>
            <a:r>
              <a:rPr lang="ko-KR" altLang="en-US" dirty="0" smtClean="0"/>
              <a:t> </a:t>
            </a:r>
            <a:r>
              <a:rPr lang="en-US" altLang="ko-KR" dirty="0" smtClean="0"/>
              <a:t>API</a:t>
            </a:r>
            <a:r>
              <a:rPr lang="ko-KR" altLang="en-US" dirty="0" smtClean="0"/>
              <a:t>를 테스트하기 위한 도구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크롬 브라우저의 확장 프로그램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Postman </a:t>
            </a:r>
            <a:r>
              <a:rPr lang="ko-KR" altLang="en-US" dirty="0"/>
              <a:t>사용의 필요성 </a:t>
            </a:r>
            <a:endParaRPr lang="en-US" altLang="ko-KR" dirty="0"/>
          </a:p>
          <a:p>
            <a:pPr lvl="1"/>
            <a:r>
              <a:rPr lang="ko-KR" altLang="en-US" dirty="0"/>
              <a:t>사용자 등록을 위한 입력양식 등 </a:t>
            </a:r>
            <a:r>
              <a:rPr lang="en-US" altLang="ko-KR" dirty="0"/>
              <a:t>UI</a:t>
            </a:r>
            <a:r>
              <a:rPr lang="ko-KR" altLang="en-US" dirty="0"/>
              <a:t>를 아직 만들지 않았음 </a:t>
            </a:r>
            <a:endParaRPr lang="en-US" altLang="ko-KR" dirty="0"/>
          </a:p>
          <a:p>
            <a:pPr lvl="1"/>
            <a:r>
              <a:rPr lang="ko-KR" altLang="en-US" dirty="0"/>
              <a:t>사용자가 입력하는 값을 서버에 전달하여 사용자 등록 동작의 성공 여부를 테스트해야 함 </a:t>
            </a:r>
            <a:endParaRPr lang="en-US" altLang="ko-KR" dirty="0"/>
          </a:p>
          <a:p>
            <a:pPr lvl="1"/>
            <a:r>
              <a:rPr lang="en-US" altLang="ko-KR" dirty="0"/>
              <a:t>Postman</a:t>
            </a:r>
            <a:r>
              <a:rPr lang="ko-KR" altLang="en-US" dirty="0"/>
              <a:t>을 이용하여 이런 테스트를 </a:t>
            </a:r>
            <a:r>
              <a:rPr lang="ko-KR" altLang="en-US" dirty="0" smtClean="0"/>
              <a:t>쉽게 수행 </a:t>
            </a:r>
            <a:r>
              <a:rPr lang="ko-KR" altLang="en-US" dirty="0"/>
              <a:t>가능 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12</a:t>
            </a:fld>
            <a:endParaRPr lang="ko-KR" altLang="en-US" dirty="0"/>
          </a:p>
        </p:txBody>
      </p:sp>
      <p:sp>
        <p:nvSpPr>
          <p:cNvPr id="5" name="AutoShape 2" descr="Image result for postman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" name="AutoShape 4" descr="Image result for postman"/>
          <p:cNvSpPr>
            <a:spLocks noChangeAspect="1" noChangeArrowheads="1"/>
          </p:cNvSpPr>
          <p:nvPr/>
        </p:nvSpPr>
        <p:spPr bwMode="auto">
          <a:xfrm>
            <a:off x="3206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7" name="AutoShape 6" descr="Image result for postman"/>
          <p:cNvSpPr>
            <a:spLocks noChangeAspect="1" noChangeArrowheads="1"/>
          </p:cNvSpPr>
          <p:nvPr/>
        </p:nvSpPr>
        <p:spPr bwMode="auto">
          <a:xfrm>
            <a:off x="4730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10" name="Picture 8" descr="Image result for postm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636912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5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Postman</a:t>
            </a:r>
            <a:r>
              <a:rPr lang="ko-KR" altLang="en-US" dirty="0" smtClean="0"/>
              <a:t>을 이용한 사용자 등록 테스트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크롬에서 </a:t>
            </a:r>
            <a:r>
              <a:rPr lang="en-US" altLang="ko-KR" dirty="0" smtClean="0"/>
              <a:t>Postman </a:t>
            </a:r>
            <a:r>
              <a:rPr lang="ko-KR" altLang="en-US" dirty="0" smtClean="0"/>
              <a:t>설치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크롬 </a:t>
            </a:r>
            <a:r>
              <a:rPr lang="ko-KR" altLang="en-US" dirty="0" err="1" smtClean="0"/>
              <a:t>웹스토어에서</a:t>
            </a:r>
            <a:r>
              <a:rPr lang="ko-KR" altLang="en-US" dirty="0" smtClean="0"/>
              <a:t> </a:t>
            </a:r>
            <a:r>
              <a:rPr lang="en-US" altLang="ko-KR" dirty="0" smtClean="0"/>
              <a:t>postman </a:t>
            </a:r>
            <a:r>
              <a:rPr lang="ko-KR" altLang="en-US" dirty="0" smtClean="0"/>
              <a:t>검색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설치 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13</a:t>
            </a:fld>
            <a:endParaRPr lang="ko-KR" altLang="en-US" dirty="0"/>
          </a:p>
        </p:txBody>
      </p:sp>
      <p:sp>
        <p:nvSpPr>
          <p:cNvPr id="5" name="AutoShape 2" descr="Image result for postman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" name="AutoShape 4" descr="Image result for postman"/>
          <p:cNvSpPr>
            <a:spLocks noChangeAspect="1" noChangeArrowheads="1"/>
          </p:cNvSpPr>
          <p:nvPr/>
        </p:nvSpPr>
        <p:spPr bwMode="auto">
          <a:xfrm>
            <a:off x="3206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7" name="AutoShape 6" descr="Image result for postman"/>
          <p:cNvSpPr>
            <a:spLocks noChangeAspect="1" noChangeArrowheads="1"/>
          </p:cNvSpPr>
          <p:nvPr/>
        </p:nvSpPr>
        <p:spPr bwMode="auto">
          <a:xfrm>
            <a:off x="4730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18440" name="Picture 8" descr="Image result for post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079" y="2492896"/>
            <a:ext cx="2299320" cy="229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2" name="Picture 10" descr="http://cfile7.uf.tistory.com/image/2159844B587A336307DAB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333941"/>
            <a:ext cx="4585111" cy="305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18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Postman</a:t>
            </a:r>
            <a:r>
              <a:rPr lang="ko-KR" altLang="en-US" dirty="0"/>
              <a:t>을 이용한 사용자 등록 테스트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14</a:t>
            </a:fld>
            <a:endParaRPr lang="ko-KR" alt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16832"/>
            <a:ext cx="7488832" cy="457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직선 화살표 연결선 5"/>
          <p:cNvCxnSpPr/>
          <p:nvPr/>
        </p:nvCxnSpPr>
        <p:spPr>
          <a:xfrm>
            <a:off x="2411760" y="1700808"/>
            <a:ext cx="792088" cy="122413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4572000" y="1772816"/>
            <a:ext cx="0" cy="122413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V="1">
            <a:off x="747192" y="3844251"/>
            <a:ext cx="2060612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 flipV="1">
            <a:off x="747192" y="3429000"/>
            <a:ext cx="2861084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11760" y="1412776"/>
            <a:ext cx="1517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(1) Post </a:t>
            </a:r>
            <a:r>
              <a:rPr lang="ko-KR" altLang="en-US" dirty="0" smtClean="0"/>
              <a:t>선택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1484784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(2) API </a:t>
            </a:r>
            <a:r>
              <a:rPr lang="ko-KR" altLang="en-US" dirty="0" smtClean="0"/>
              <a:t>주소 입력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3528" y="4293096"/>
            <a:ext cx="23407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(3) Headers</a:t>
            </a:r>
            <a:r>
              <a:rPr lang="ko-KR" altLang="en-US" dirty="0" smtClean="0"/>
              <a:t> 탭에 </a:t>
            </a:r>
            <a:endParaRPr lang="en-US" altLang="ko-KR" dirty="0" smtClean="0"/>
          </a:p>
          <a:p>
            <a:r>
              <a:rPr lang="en-US" altLang="ko-KR" dirty="0" smtClean="0"/>
              <a:t>Content-type</a:t>
            </a:r>
            <a:r>
              <a:rPr lang="ko-KR" altLang="en-US" dirty="0" smtClean="0"/>
              <a:t>을 </a:t>
            </a:r>
            <a:endParaRPr lang="en-US" altLang="ko-KR" dirty="0" smtClean="0"/>
          </a:p>
          <a:p>
            <a:r>
              <a:rPr lang="en-US" altLang="ko-KR" dirty="0" smtClean="0"/>
              <a:t>Application/</a:t>
            </a:r>
            <a:r>
              <a:rPr lang="en-US" altLang="ko-KR" dirty="0" err="1" smtClean="0"/>
              <a:t>json</a:t>
            </a:r>
            <a:r>
              <a:rPr lang="ko-KR" altLang="en-US" dirty="0" smtClean="0"/>
              <a:t>으로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223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Postman</a:t>
            </a:r>
            <a:r>
              <a:rPr lang="ko-KR" altLang="en-US" dirty="0"/>
              <a:t>을 이용한 사용자 등록 테스트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15</a:t>
            </a:fld>
            <a:endParaRPr lang="ko-KR" alt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269" y="1881960"/>
            <a:ext cx="7365163" cy="4499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직선 화살표 연결선 5"/>
          <p:cNvCxnSpPr/>
          <p:nvPr/>
        </p:nvCxnSpPr>
        <p:spPr>
          <a:xfrm>
            <a:off x="4644008" y="1700808"/>
            <a:ext cx="0" cy="15121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 flipV="1">
            <a:off x="755576" y="4077072"/>
            <a:ext cx="2645060" cy="4320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 flipH="1">
            <a:off x="7308304" y="1700808"/>
            <a:ext cx="1008112" cy="115212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15816" y="1412776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(4) Body </a:t>
            </a:r>
            <a:r>
              <a:rPr lang="ko-KR" altLang="en-US" dirty="0" smtClean="0"/>
              <a:t>탭 선택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3528" y="4509120"/>
            <a:ext cx="2462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(6) </a:t>
            </a:r>
            <a:r>
              <a:rPr lang="ko-KR" altLang="en-US" dirty="0" smtClean="0"/>
              <a:t>사용자 입력양식을</a:t>
            </a:r>
            <a:endParaRPr lang="en-US" altLang="ko-KR" dirty="0" smtClean="0"/>
          </a:p>
          <a:p>
            <a:r>
              <a:rPr lang="en-US" altLang="ko-KR" dirty="0" err="1" smtClean="0"/>
              <a:t>Json</a:t>
            </a:r>
            <a:r>
              <a:rPr lang="en-US" altLang="ko-KR" dirty="0" smtClean="0"/>
              <a:t> </a:t>
            </a:r>
            <a:r>
              <a:rPr lang="ko-KR" altLang="en-US" dirty="0" smtClean="0"/>
              <a:t>형식으로 입력</a:t>
            </a:r>
            <a:endParaRPr lang="ko-KR" altLang="en-US" dirty="0"/>
          </a:p>
        </p:txBody>
      </p:sp>
      <p:cxnSp>
        <p:nvCxnSpPr>
          <p:cNvPr id="14" name="직선 화살표 연결선 13"/>
          <p:cNvCxnSpPr/>
          <p:nvPr/>
        </p:nvCxnSpPr>
        <p:spPr>
          <a:xfrm>
            <a:off x="5076056" y="1700808"/>
            <a:ext cx="0" cy="1800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888339" y="1412776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(5) Raw </a:t>
            </a:r>
            <a:r>
              <a:rPr lang="ko-KR" altLang="en-US" dirty="0" smtClean="0"/>
              <a:t>선택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239718" y="1412776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(7) Send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04048" y="5674022"/>
            <a:ext cx="300595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(8) </a:t>
            </a:r>
            <a:r>
              <a:rPr lang="ko-KR" altLang="en-US" dirty="0" smtClean="0"/>
              <a:t>서버로부터의 응답 결과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>
                <a:sym typeface="Wingdings" panose="05000000000000000000" pitchFamily="2" charset="2"/>
              </a:rPr>
              <a:t>사용자 등록 성공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58328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Postman</a:t>
            </a:r>
            <a:r>
              <a:rPr lang="ko-KR" altLang="en-US" dirty="0"/>
              <a:t>을 이용한 사용자 등록 테스트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16</a:t>
            </a:fld>
            <a:endParaRPr lang="ko-KR" alt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1819714"/>
            <a:ext cx="7349182" cy="448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직선 화살표 연결선 5"/>
          <p:cNvCxnSpPr/>
          <p:nvPr/>
        </p:nvCxnSpPr>
        <p:spPr>
          <a:xfrm flipV="1">
            <a:off x="1043608" y="4293096"/>
            <a:ext cx="2861084" cy="2812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4907" y="4643844"/>
            <a:ext cx="2000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(9) </a:t>
            </a:r>
            <a:r>
              <a:rPr lang="ko-KR" altLang="en-US" dirty="0" smtClean="0"/>
              <a:t>응답헤더 보기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00421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Mongo</a:t>
            </a:r>
            <a:r>
              <a:rPr lang="ko-KR" altLang="en-US" dirty="0" smtClean="0"/>
              <a:t> </a:t>
            </a:r>
            <a:r>
              <a:rPr lang="en-US" altLang="ko-KR" dirty="0" smtClean="0"/>
              <a:t>shell</a:t>
            </a:r>
            <a:r>
              <a:rPr lang="ko-KR" altLang="en-US" dirty="0" smtClean="0"/>
              <a:t>을 이용하여 </a:t>
            </a:r>
            <a:r>
              <a:rPr lang="en-US" altLang="ko-KR" dirty="0" smtClean="0"/>
              <a:t>DB </a:t>
            </a:r>
            <a:r>
              <a:rPr lang="ko-KR" altLang="en-US" dirty="0" smtClean="0"/>
              <a:t>확인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17</a:t>
            </a:fld>
            <a:endParaRPr lang="ko-KR" alt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077735"/>
            <a:ext cx="7115175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32040" y="1700808"/>
            <a:ext cx="3846117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Mongo</a:t>
            </a:r>
            <a:r>
              <a:rPr lang="ko-KR" altLang="en-US" sz="1600" dirty="0" smtClean="0"/>
              <a:t> 명령어로 </a:t>
            </a:r>
            <a:r>
              <a:rPr lang="en-US" altLang="ko-KR" sz="1600" dirty="0" smtClean="0"/>
              <a:t>DB </a:t>
            </a:r>
            <a:r>
              <a:rPr lang="ko-KR" altLang="en-US" sz="1600" dirty="0" smtClean="0"/>
              <a:t>접속</a:t>
            </a:r>
            <a:endParaRPr lang="en-US" altLang="ko-KR" sz="1600" dirty="0" smtClean="0"/>
          </a:p>
          <a:p>
            <a:r>
              <a:rPr lang="en-US" altLang="ko-KR" sz="1600" dirty="0" smtClean="0"/>
              <a:t>&gt; Show </a:t>
            </a:r>
            <a:r>
              <a:rPr lang="en-US" altLang="ko-KR" sz="1600" dirty="0" err="1" smtClean="0"/>
              <a:t>dbs</a:t>
            </a:r>
            <a:r>
              <a:rPr lang="en-US" altLang="ko-KR" sz="1600" dirty="0" smtClean="0"/>
              <a:t> (DB </a:t>
            </a:r>
            <a:r>
              <a:rPr lang="ko-KR" altLang="en-US" sz="1600" dirty="0" smtClean="0"/>
              <a:t>보여주기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1600" dirty="0" smtClean="0"/>
              <a:t>&gt; Use </a:t>
            </a:r>
            <a:r>
              <a:rPr lang="en-US" altLang="ko-KR" sz="1600" dirty="0" err="1" smtClean="0"/>
              <a:t>db</a:t>
            </a:r>
            <a:r>
              <a:rPr lang="ko-KR" altLang="en-US" sz="1600" dirty="0" smtClean="0"/>
              <a:t>명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특정 </a:t>
            </a:r>
            <a:r>
              <a:rPr lang="en-US" altLang="ko-KR" sz="1600" dirty="0" smtClean="0"/>
              <a:t>DB </a:t>
            </a:r>
            <a:r>
              <a:rPr lang="ko-KR" altLang="en-US" sz="1600" dirty="0" smtClean="0"/>
              <a:t>사용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1600" dirty="0" smtClean="0"/>
              <a:t>&gt; Show collections (</a:t>
            </a:r>
            <a:r>
              <a:rPr lang="ko-KR" altLang="en-US" sz="1600" dirty="0" smtClean="0"/>
              <a:t>테이블보기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1600" dirty="0" smtClean="0"/>
              <a:t>&gt; </a:t>
            </a:r>
            <a:r>
              <a:rPr lang="en-US" altLang="ko-KR" sz="1600" dirty="0" err="1" smtClean="0"/>
              <a:t>db.users.find</a:t>
            </a:r>
            <a:r>
              <a:rPr lang="en-US" altLang="ko-KR" sz="1600" dirty="0" smtClean="0"/>
              <a:t>().pretty() (DB </a:t>
            </a:r>
            <a:r>
              <a:rPr lang="ko-KR" altLang="en-US" sz="1600" dirty="0" smtClean="0"/>
              <a:t>내용 보기</a:t>
            </a:r>
            <a:r>
              <a:rPr lang="en-US" altLang="ko-KR" sz="1600" dirty="0" smtClean="0"/>
              <a:t>)</a:t>
            </a:r>
            <a:endParaRPr lang="ko-KR" altLang="en-US" sz="1600" dirty="0"/>
          </a:p>
        </p:txBody>
      </p:sp>
      <p:sp>
        <p:nvSpPr>
          <p:cNvPr id="6" name="직사각형 5"/>
          <p:cNvSpPr/>
          <p:nvPr/>
        </p:nvSpPr>
        <p:spPr>
          <a:xfrm>
            <a:off x="4932040" y="3348281"/>
            <a:ext cx="3554178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altLang="ko-KR" sz="1600" dirty="0" smtClean="0"/>
              <a:t>MongoDB </a:t>
            </a:r>
            <a:r>
              <a:rPr lang="ko-KR" altLang="en-US" sz="1600" dirty="0" smtClean="0"/>
              <a:t>매뉴얼 참조</a:t>
            </a:r>
            <a:endParaRPr lang="en-US" altLang="ko-KR" sz="1600" dirty="0" smtClean="0"/>
          </a:p>
          <a:p>
            <a:r>
              <a:rPr lang="en-US" altLang="ko-KR" sz="1600" dirty="0" smtClean="0"/>
              <a:t>https</a:t>
            </a:r>
            <a:r>
              <a:rPr lang="en-US" altLang="ko-KR" sz="1600" dirty="0"/>
              <a:t>://docs.mongodb.com/manual/</a:t>
            </a:r>
            <a:endParaRPr lang="ko-KR" alt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4221088"/>
            <a:ext cx="3842719" cy="15696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_id : </a:t>
            </a:r>
            <a:r>
              <a:rPr lang="ko-KR" altLang="en-US" sz="1600" dirty="0" smtClean="0"/>
              <a:t>자동으로 생성되는 </a:t>
            </a:r>
            <a:r>
              <a:rPr lang="en-US" altLang="ko-KR" sz="1600" dirty="0" smtClean="0"/>
              <a:t>id </a:t>
            </a:r>
          </a:p>
          <a:p>
            <a:r>
              <a:rPr lang="en-US" altLang="ko-KR" sz="1600" dirty="0" smtClean="0"/>
              <a:t>Password: </a:t>
            </a:r>
            <a:r>
              <a:rPr lang="ko-KR" altLang="en-US" sz="1600" dirty="0" smtClean="0"/>
              <a:t>암호화된 </a:t>
            </a:r>
            <a:r>
              <a:rPr lang="ko-KR" altLang="en-US" sz="1600" dirty="0" err="1" smtClean="0"/>
              <a:t>해쉬값이</a:t>
            </a:r>
            <a:r>
              <a:rPr lang="ko-KR" altLang="en-US" sz="1600" dirty="0" smtClean="0"/>
              <a:t> 저장됨</a:t>
            </a:r>
            <a:endParaRPr lang="en-US" altLang="ko-KR" sz="1600" dirty="0" smtClean="0"/>
          </a:p>
          <a:p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bcrypt</a:t>
            </a:r>
            <a:r>
              <a:rPr lang="ko-KR" altLang="en-US" sz="1600" dirty="0" smtClean="0"/>
              <a:t>로 암호화된 </a:t>
            </a:r>
            <a:r>
              <a:rPr lang="ko-KR" altLang="en-US" sz="1600" dirty="0" err="1" smtClean="0"/>
              <a:t>해쉬값</a:t>
            </a:r>
            <a:r>
              <a:rPr lang="ko-KR" altLang="en-US" sz="1600" dirty="0" smtClean="0"/>
              <a:t> 계산 후 </a:t>
            </a:r>
            <a:endParaRPr lang="en-US" altLang="ko-KR" sz="1600" dirty="0" smtClean="0"/>
          </a:p>
          <a:p>
            <a:r>
              <a:rPr lang="en-US" altLang="ko-KR" sz="1600" dirty="0" smtClean="0"/>
              <a:t>password </a:t>
            </a:r>
            <a:r>
              <a:rPr lang="ko-KR" altLang="en-US" sz="1600" dirty="0" smtClean="0"/>
              <a:t>값을 덮어쓰고 </a:t>
            </a:r>
            <a:r>
              <a:rPr lang="en-US" altLang="ko-KR" sz="1600" dirty="0" smtClean="0"/>
              <a:t>DB</a:t>
            </a:r>
            <a:r>
              <a:rPr lang="ko-KR" altLang="en-US" sz="1600" dirty="0" smtClean="0"/>
              <a:t>에 저장함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1600" dirty="0" smtClean="0"/>
              <a:t>- </a:t>
            </a:r>
            <a:r>
              <a:rPr lang="ko-KR" altLang="en-US" sz="1600" dirty="0" smtClean="0"/>
              <a:t>사용자 입력 패스워드를 그대로 </a:t>
            </a:r>
            <a:r>
              <a:rPr lang="en-US" altLang="ko-KR" sz="1600" dirty="0" smtClean="0"/>
              <a:t>DB</a:t>
            </a:r>
            <a:r>
              <a:rPr lang="ko-KR" altLang="en-US" sz="1600" dirty="0" smtClean="0"/>
              <a:t>에 </a:t>
            </a:r>
            <a:endParaRPr lang="en-US" altLang="ko-KR" sz="1600" dirty="0" smtClean="0"/>
          </a:p>
          <a:p>
            <a:r>
              <a:rPr lang="ko-KR" altLang="en-US" sz="1600" dirty="0" smtClean="0"/>
              <a:t>  저장하면 안됨 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05622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MongoDB CRUD Operations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Create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Read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Update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Delete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18</a:t>
            </a:fld>
            <a:endParaRPr lang="ko-KR" altLang="en-US" dirty="0"/>
          </a:p>
        </p:txBody>
      </p:sp>
      <p:sp>
        <p:nvSpPr>
          <p:cNvPr id="5" name="AutoShape 2" descr="The components of a MongoDB insertOne operations.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7" name="AutoShape 4" descr="The components of a MongoDB insertOne operations."/>
          <p:cNvSpPr>
            <a:spLocks noChangeAspect="1" noChangeArrowheads="1"/>
          </p:cNvSpPr>
          <p:nvPr/>
        </p:nvSpPr>
        <p:spPr bwMode="auto">
          <a:xfrm>
            <a:off x="3206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011" y="1058223"/>
            <a:ext cx="60102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011" y="3187103"/>
            <a:ext cx="6143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955" y="4437112"/>
            <a:ext cx="61055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541" y="5836385"/>
            <a:ext cx="56483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0377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</a:t>
            </a:r>
            <a:r>
              <a:rPr lang="en-US" altLang="ko-KR" dirty="0"/>
              <a:t>. </a:t>
            </a:r>
            <a:r>
              <a:rPr lang="ko-KR" altLang="en-US" dirty="0"/>
              <a:t>환경 </a:t>
            </a:r>
            <a:r>
              <a:rPr lang="ko-KR" altLang="en-US" dirty="0" smtClean="0"/>
              <a:t>구축</a:t>
            </a:r>
            <a:endParaRPr lang="en-US" altLang="ko-KR" dirty="0" smtClean="0"/>
          </a:p>
          <a:p>
            <a:r>
              <a:rPr lang="en-US" altLang="ko-KR" dirty="0"/>
              <a:t>2. Express Setup &amp; Routes </a:t>
            </a:r>
            <a:endParaRPr lang="en-US" altLang="ko-KR" dirty="0" smtClean="0"/>
          </a:p>
          <a:p>
            <a:r>
              <a:rPr lang="en-US" altLang="ko-KR" b="1" dirty="0"/>
              <a:t>3. User Model and </a:t>
            </a:r>
            <a:r>
              <a:rPr lang="en-US" altLang="ko-KR" b="1" dirty="0" smtClean="0"/>
              <a:t>Register</a:t>
            </a:r>
          </a:p>
          <a:p>
            <a:r>
              <a:rPr lang="en-US" altLang="ko-KR" dirty="0"/>
              <a:t>4. API authentication and </a:t>
            </a:r>
            <a:r>
              <a:rPr lang="en-US" altLang="ko-KR" dirty="0" smtClean="0"/>
              <a:t>Token</a:t>
            </a:r>
          </a:p>
          <a:p>
            <a:r>
              <a:rPr lang="en-US" altLang="ko-KR" dirty="0" smtClean="0"/>
              <a:t>5. Angular</a:t>
            </a:r>
            <a:r>
              <a:rPr lang="ko-KR" altLang="en-US" dirty="0" smtClean="0"/>
              <a:t> </a:t>
            </a:r>
            <a:r>
              <a:rPr lang="en-US" altLang="ko-KR" dirty="0" smtClean="0"/>
              <a:t>4 Components &amp; Routes</a:t>
            </a:r>
          </a:p>
          <a:p>
            <a:r>
              <a:rPr lang="en-US" altLang="ko-KR" dirty="0" smtClean="0"/>
              <a:t>6. Register Component, Validation &amp; Flash messages</a:t>
            </a:r>
          </a:p>
          <a:p>
            <a:r>
              <a:rPr lang="en-US" altLang="ko-KR" dirty="0" smtClean="0"/>
              <a:t>7. </a:t>
            </a:r>
            <a:r>
              <a:rPr lang="en-US" altLang="ko-KR" dirty="0" err="1" smtClean="0"/>
              <a:t>Auth</a:t>
            </a:r>
            <a:r>
              <a:rPr lang="en-US" altLang="ko-KR" dirty="0" smtClean="0"/>
              <a:t> Service &amp; User Registration </a:t>
            </a:r>
          </a:p>
          <a:p>
            <a:r>
              <a:rPr lang="en-US" altLang="ko-KR" dirty="0" smtClean="0"/>
              <a:t>8. Login &amp; Logout</a:t>
            </a:r>
          </a:p>
          <a:p>
            <a:r>
              <a:rPr lang="en-US" altLang="ko-KR" dirty="0" smtClean="0"/>
              <a:t>9. Protected Requests &amp; </a:t>
            </a:r>
            <a:r>
              <a:rPr lang="en-US" altLang="ko-KR" dirty="0" err="1" smtClean="0"/>
              <a:t>Auth</a:t>
            </a:r>
            <a:r>
              <a:rPr lang="en-US" altLang="ko-KR" dirty="0" smtClean="0"/>
              <a:t> Guard</a:t>
            </a:r>
          </a:p>
          <a:p>
            <a:r>
              <a:rPr lang="en-US" altLang="ko-KR" dirty="0" smtClean="0"/>
              <a:t>10. App Deployment to </a:t>
            </a:r>
            <a:r>
              <a:rPr lang="en-US" altLang="ko-KR" dirty="0" err="1" smtClean="0"/>
              <a:t>Heroku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02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이번 장에서 할 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사용자</a:t>
            </a:r>
            <a:r>
              <a:rPr lang="en-US" altLang="ko-KR" dirty="0" smtClean="0"/>
              <a:t> </a:t>
            </a:r>
            <a:r>
              <a:rPr lang="ko-KR" altLang="en-US" dirty="0" smtClean="0"/>
              <a:t>모델 작성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사용자 </a:t>
            </a:r>
            <a:r>
              <a:rPr lang="ko-KR" altLang="en-US" dirty="0" err="1" smtClean="0"/>
              <a:t>등록시</a:t>
            </a:r>
            <a:r>
              <a:rPr lang="ko-KR" altLang="en-US" dirty="0" smtClean="0"/>
              <a:t> </a:t>
            </a:r>
            <a:r>
              <a:rPr lang="en-US" altLang="ko-KR" dirty="0" smtClean="0"/>
              <a:t>DB</a:t>
            </a:r>
            <a:r>
              <a:rPr lang="ko-KR" altLang="en-US" dirty="0" smtClean="0"/>
              <a:t>에 저장할 정보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name</a:t>
            </a:r>
            <a:r>
              <a:rPr lang="en-US" altLang="ko-KR" dirty="0"/>
              <a:t>, </a:t>
            </a:r>
            <a:r>
              <a:rPr lang="en-US" altLang="ko-KR" dirty="0" smtClean="0"/>
              <a:t>email, </a:t>
            </a:r>
            <a:r>
              <a:rPr lang="en-US" altLang="ko-KR" dirty="0"/>
              <a:t>u</a:t>
            </a:r>
            <a:r>
              <a:rPr lang="en-US" altLang="ko-KR" dirty="0" smtClean="0"/>
              <a:t>sername, password </a:t>
            </a:r>
            <a:r>
              <a:rPr lang="ko-KR" altLang="en-US" dirty="0" smtClean="0"/>
              <a:t>등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추가정보</a:t>
            </a:r>
            <a:r>
              <a:rPr lang="en-US" altLang="ko-KR" dirty="0" smtClean="0"/>
              <a:t>: address, phone, hobby </a:t>
            </a:r>
            <a:r>
              <a:rPr lang="ko-KR" altLang="en-US" dirty="0" smtClean="0"/>
              <a:t>등 </a:t>
            </a:r>
            <a:endParaRPr lang="en-US" altLang="ko-KR" dirty="0" smtClean="0"/>
          </a:p>
          <a:p>
            <a:r>
              <a:rPr lang="en-US" altLang="ko-KR" dirty="0" smtClean="0"/>
              <a:t>DB</a:t>
            </a:r>
            <a:r>
              <a:rPr lang="ko-KR" altLang="en-US" dirty="0" smtClean="0"/>
              <a:t>와의 연동 프로그램 작성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사용자 등록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테스트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277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사용자 모델 생성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332598" y="116632"/>
            <a:ext cx="4680520" cy="65556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1200" dirty="0" err="1"/>
              <a:t>const</a:t>
            </a:r>
            <a:r>
              <a:rPr lang="en-US" altLang="ko-KR" sz="1200" dirty="0"/>
              <a:t> mongoose = require('mongoose');</a:t>
            </a:r>
          </a:p>
          <a:p>
            <a:r>
              <a:rPr lang="en-US" altLang="ko-KR" sz="1200" dirty="0" err="1"/>
              <a:t>const</a:t>
            </a:r>
            <a:r>
              <a:rPr lang="en-US" altLang="ko-KR" sz="1200" dirty="0"/>
              <a:t> </a:t>
            </a:r>
            <a:r>
              <a:rPr lang="en-US" altLang="ko-KR" sz="1200" dirty="0" err="1"/>
              <a:t>bcrypt</a:t>
            </a:r>
            <a:r>
              <a:rPr lang="en-US" altLang="ko-KR" sz="1200" dirty="0"/>
              <a:t> = require('</a:t>
            </a:r>
            <a:r>
              <a:rPr lang="en-US" altLang="ko-KR" sz="1200" dirty="0" err="1"/>
              <a:t>bcryptjs</a:t>
            </a:r>
            <a:r>
              <a:rPr lang="en-US" altLang="ko-KR" sz="1200" dirty="0"/>
              <a:t>');</a:t>
            </a:r>
          </a:p>
          <a:p>
            <a:r>
              <a:rPr lang="en-US" altLang="ko-KR" sz="1200" dirty="0" err="1"/>
              <a:t>const</a:t>
            </a:r>
            <a:r>
              <a:rPr lang="en-US" altLang="ko-KR" sz="1200" dirty="0"/>
              <a:t> 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 = require('../</a:t>
            </a:r>
            <a:r>
              <a:rPr lang="en-US" altLang="ko-KR" sz="1200" dirty="0" err="1"/>
              <a:t>config</a:t>
            </a:r>
            <a:r>
              <a:rPr lang="en-US" altLang="ko-KR" sz="1200" dirty="0"/>
              <a:t>/database');</a:t>
            </a:r>
          </a:p>
          <a:p>
            <a:endParaRPr lang="en-US" altLang="ko-KR" sz="1200" dirty="0"/>
          </a:p>
          <a:p>
            <a:r>
              <a:rPr lang="en-US" altLang="ko-KR" sz="1200" dirty="0"/>
              <a:t>// User Schema</a:t>
            </a:r>
          </a:p>
          <a:p>
            <a:r>
              <a:rPr lang="en-US" altLang="ko-KR" sz="1200" dirty="0" err="1"/>
              <a:t>const</a:t>
            </a:r>
            <a:r>
              <a:rPr lang="en-US" altLang="ko-KR" sz="1200" dirty="0"/>
              <a:t> </a:t>
            </a:r>
            <a:r>
              <a:rPr lang="en-US" altLang="ko-KR" sz="1200" dirty="0" err="1"/>
              <a:t>UserSchema</a:t>
            </a:r>
            <a:r>
              <a:rPr lang="en-US" altLang="ko-KR" sz="1200" dirty="0"/>
              <a:t> = </a:t>
            </a:r>
            <a:r>
              <a:rPr lang="en-US" altLang="ko-KR" sz="1200" dirty="0" err="1"/>
              <a:t>mongoose.Schema</a:t>
            </a:r>
            <a:r>
              <a:rPr lang="en-US" altLang="ko-KR" sz="1200" dirty="0"/>
              <a:t>({</a:t>
            </a:r>
          </a:p>
          <a:p>
            <a:r>
              <a:rPr lang="en-US" altLang="ko-KR" sz="1200" dirty="0"/>
              <a:t>  name: {</a:t>
            </a:r>
          </a:p>
          <a:p>
            <a:r>
              <a:rPr lang="en-US" altLang="ko-KR" sz="1200" dirty="0"/>
              <a:t>    type: String</a:t>
            </a:r>
          </a:p>
          <a:p>
            <a:r>
              <a:rPr lang="en-US" altLang="ko-KR" sz="1200" dirty="0"/>
              <a:t>  },</a:t>
            </a:r>
          </a:p>
          <a:p>
            <a:r>
              <a:rPr lang="en-US" altLang="ko-KR" sz="1200" dirty="0"/>
              <a:t>  email: {</a:t>
            </a:r>
          </a:p>
          <a:p>
            <a:r>
              <a:rPr lang="en-US" altLang="ko-KR" sz="1200" dirty="0"/>
              <a:t>    type: String,</a:t>
            </a:r>
          </a:p>
          <a:p>
            <a:r>
              <a:rPr lang="en-US" altLang="ko-KR" sz="1200" dirty="0"/>
              <a:t>    required: true</a:t>
            </a:r>
          </a:p>
          <a:p>
            <a:r>
              <a:rPr lang="en-US" altLang="ko-KR" sz="1200" dirty="0"/>
              <a:t>  },</a:t>
            </a:r>
          </a:p>
          <a:p>
            <a:r>
              <a:rPr lang="en-US" altLang="ko-KR" sz="1200" dirty="0"/>
              <a:t>  username: {</a:t>
            </a:r>
          </a:p>
          <a:p>
            <a:r>
              <a:rPr lang="en-US" altLang="ko-KR" sz="1200" dirty="0"/>
              <a:t>    type: String,</a:t>
            </a:r>
          </a:p>
          <a:p>
            <a:r>
              <a:rPr lang="en-US" altLang="ko-KR" sz="1200" dirty="0"/>
              <a:t>    required: true</a:t>
            </a:r>
          </a:p>
          <a:p>
            <a:r>
              <a:rPr lang="en-US" altLang="ko-KR" sz="1200" dirty="0"/>
              <a:t>  },</a:t>
            </a:r>
          </a:p>
          <a:p>
            <a:r>
              <a:rPr lang="en-US" altLang="ko-KR" sz="1200" dirty="0"/>
              <a:t>  password: {</a:t>
            </a:r>
          </a:p>
          <a:p>
            <a:r>
              <a:rPr lang="en-US" altLang="ko-KR" sz="1200" dirty="0"/>
              <a:t>    type: String,</a:t>
            </a:r>
          </a:p>
          <a:p>
            <a:r>
              <a:rPr lang="en-US" altLang="ko-KR" sz="1200" dirty="0"/>
              <a:t>    required: true</a:t>
            </a:r>
          </a:p>
          <a:p>
            <a:r>
              <a:rPr lang="en-US" altLang="ko-KR" sz="1200" dirty="0"/>
              <a:t>  }</a:t>
            </a:r>
          </a:p>
          <a:p>
            <a:r>
              <a:rPr lang="en-US" altLang="ko-KR" sz="1200" dirty="0"/>
              <a:t>});</a:t>
            </a:r>
          </a:p>
          <a:p>
            <a:endParaRPr lang="en-US" altLang="ko-KR" sz="1200" dirty="0"/>
          </a:p>
          <a:p>
            <a:r>
              <a:rPr lang="en-US" altLang="ko-KR" sz="1200" dirty="0" err="1"/>
              <a:t>const</a:t>
            </a:r>
            <a:r>
              <a:rPr lang="en-US" altLang="ko-KR" sz="1200" dirty="0"/>
              <a:t> User = </a:t>
            </a:r>
            <a:r>
              <a:rPr lang="en-US" altLang="ko-KR" sz="1200" dirty="0" err="1"/>
              <a:t>module.exports</a:t>
            </a:r>
            <a:r>
              <a:rPr lang="en-US" altLang="ko-KR" sz="1200" dirty="0"/>
              <a:t> = </a:t>
            </a:r>
            <a:r>
              <a:rPr lang="en-US" altLang="ko-KR" sz="1200" dirty="0" err="1"/>
              <a:t>mongoose.model</a:t>
            </a:r>
            <a:r>
              <a:rPr lang="en-US" altLang="ko-KR" sz="1200" dirty="0"/>
              <a:t>('User', </a:t>
            </a:r>
            <a:r>
              <a:rPr lang="en-US" altLang="ko-KR" sz="1200" dirty="0" err="1"/>
              <a:t>UserSchema</a:t>
            </a:r>
            <a:r>
              <a:rPr lang="en-US" altLang="ko-KR" sz="1200" dirty="0"/>
              <a:t>);</a:t>
            </a:r>
          </a:p>
          <a:p>
            <a:endParaRPr lang="en-US" altLang="ko-KR" sz="1200" dirty="0"/>
          </a:p>
          <a:p>
            <a:r>
              <a:rPr lang="en-US" altLang="ko-KR" sz="1200" dirty="0" err="1"/>
              <a:t>module.exports.getUserById</a:t>
            </a:r>
            <a:r>
              <a:rPr lang="en-US" altLang="ko-KR" sz="1200" dirty="0"/>
              <a:t> = function(id, callback){</a:t>
            </a:r>
          </a:p>
          <a:p>
            <a:r>
              <a:rPr lang="en-US" altLang="ko-KR" sz="1200" dirty="0"/>
              <a:t>  </a:t>
            </a:r>
            <a:r>
              <a:rPr lang="en-US" altLang="ko-KR" sz="1200" dirty="0" err="1"/>
              <a:t>User.findById</a:t>
            </a:r>
            <a:r>
              <a:rPr lang="en-US" altLang="ko-KR" sz="1200" dirty="0"/>
              <a:t>(id, callback);</a:t>
            </a:r>
          </a:p>
          <a:p>
            <a:r>
              <a:rPr lang="en-US" altLang="ko-KR" sz="1200" dirty="0"/>
              <a:t>}</a:t>
            </a:r>
          </a:p>
          <a:p>
            <a:endParaRPr lang="en-US" altLang="ko-KR" sz="1200" dirty="0"/>
          </a:p>
          <a:p>
            <a:r>
              <a:rPr lang="en-US" altLang="ko-KR" sz="1200" dirty="0" err="1"/>
              <a:t>module.exports.getUserByUsername</a:t>
            </a:r>
            <a:r>
              <a:rPr lang="en-US" altLang="ko-KR" sz="1200" dirty="0"/>
              <a:t> = function(username, callback){</a:t>
            </a:r>
          </a:p>
          <a:p>
            <a:r>
              <a:rPr lang="en-US" altLang="ko-KR" sz="1200" dirty="0" smtClean="0"/>
              <a:t>  </a:t>
            </a:r>
            <a:r>
              <a:rPr lang="en-US" altLang="ko-KR" sz="1200" dirty="0" err="1" smtClean="0"/>
              <a:t>const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query = {username: username</a:t>
            </a:r>
            <a:r>
              <a:rPr lang="en-US" altLang="ko-KR" sz="1200" dirty="0" smtClean="0"/>
              <a:t>};</a:t>
            </a:r>
            <a:endParaRPr lang="en-US" altLang="ko-KR" sz="1200" dirty="0"/>
          </a:p>
          <a:p>
            <a:r>
              <a:rPr lang="en-US" altLang="ko-KR" sz="1200" dirty="0"/>
              <a:t>  </a:t>
            </a:r>
            <a:r>
              <a:rPr lang="en-US" altLang="ko-KR" sz="1200" dirty="0" err="1"/>
              <a:t>User.findOne</a:t>
            </a:r>
            <a:r>
              <a:rPr lang="en-US" altLang="ko-KR" sz="1200" dirty="0"/>
              <a:t>(query, callback);</a:t>
            </a:r>
          </a:p>
          <a:p>
            <a:r>
              <a:rPr lang="en-US" altLang="ko-KR" sz="1200" dirty="0"/>
              <a:t>}</a:t>
            </a:r>
            <a:endParaRPr lang="ko-KR" alt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1340768"/>
            <a:ext cx="25370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models </a:t>
            </a:r>
            <a:r>
              <a:rPr lang="ko-KR" altLang="en-US" sz="1600" dirty="0"/>
              <a:t>폴더 생성 </a:t>
            </a:r>
            <a:endParaRPr lang="en-US" altLang="ko-KR" sz="1600" dirty="0"/>
          </a:p>
          <a:p>
            <a:r>
              <a:rPr lang="en-US" altLang="ko-KR" sz="1600" dirty="0"/>
              <a:t>models/user.js </a:t>
            </a:r>
            <a:r>
              <a:rPr lang="ko-KR" altLang="en-US" sz="1600" dirty="0"/>
              <a:t>파일 작성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2204864"/>
            <a:ext cx="18101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err="1" smtClean="0"/>
              <a:t>UserSchema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생성</a:t>
            </a:r>
            <a:endParaRPr lang="ko-KR" alt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4350583"/>
            <a:ext cx="360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/>
              <a:t>UserSchema</a:t>
            </a:r>
            <a:r>
              <a:rPr lang="ko-KR" altLang="en-US" sz="1400" dirty="0" smtClean="0"/>
              <a:t>를 외부에서 </a:t>
            </a:r>
            <a:r>
              <a:rPr lang="en-US" altLang="ko-KR" sz="1400" dirty="0" smtClean="0"/>
              <a:t>User</a:t>
            </a:r>
            <a:r>
              <a:rPr lang="ko-KR" altLang="en-US" sz="1400" dirty="0" smtClean="0"/>
              <a:t>라는 이름으로 사용할 수 있도록 모델을 생성하고 </a:t>
            </a:r>
            <a:r>
              <a:rPr lang="en-US" altLang="ko-KR" sz="1400" dirty="0" smtClean="0"/>
              <a:t>Export</a:t>
            </a:r>
          </a:p>
          <a:p>
            <a:endParaRPr lang="en-US" altLang="ko-KR" sz="1400" dirty="0"/>
          </a:p>
          <a:p>
            <a:r>
              <a:rPr lang="en-US" altLang="ko-KR" sz="1400" dirty="0" err="1" smtClean="0"/>
              <a:t>getUserById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라는 함수를 외부에서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사용할 수 있도록 선언 </a:t>
            </a:r>
            <a:r>
              <a:rPr lang="en-US" altLang="ko-KR" sz="1400" dirty="0" smtClean="0"/>
              <a:t>(DB</a:t>
            </a:r>
            <a:r>
              <a:rPr lang="ko-KR" altLang="en-US" sz="1400" dirty="0" smtClean="0"/>
              <a:t>에서 </a:t>
            </a:r>
            <a:r>
              <a:rPr lang="en-US" altLang="ko-KR" sz="1400" dirty="0" smtClean="0"/>
              <a:t>id</a:t>
            </a:r>
            <a:r>
              <a:rPr lang="ko-KR" altLang="en-US" sz="1400" dirty="0" smtClean="0"/>
              <a:t>로 사용자 검색</a:t>
            </a:r>
            <a:r>
              <a:rPr lang="en-US" altLang="ko-KR" sz="1400" dirty="0" smtClean="0"/>
              <a:t>) </a:t>
            </a:r>
          </a:p>
          <a:p>
            <a:endParaRPr lang="en-US" altLang="ko-KR" sz="1400" dirty="0"/>
          </a:p>
          <a:p>
            <a:r>
              <a:rPr lang="en-US" altLang="ko-KR" sz="1400" dirty="0" err="1" smtClean="0"/>
              <a:t>getUserByUsername</a:t>
            </a:r>
            <a:r>
              <a:rPr lang="en-US" altLang="ko-KR" sz="1400" dirty="0" smtClean="0"/>
              <a:t> </a:t>
            </a:r>
            <a:r>
              <a:rPr lang="ko-KR" altLang="en-US" sz="1400" dirty="0"/>
              <a:t>라는 함수를 </a:t>
            </a:r>
            <a:r>
              <a:rPr lang="ko-KR" altLang="en-US" sz="1400" dirty="0" smtClean="0"/>
              <a:t>외부에서</a:t>
            </a:r>
            <a:r>
              <a:rPr lang="en-US" altLang="ko-KR" sz="1400" dirty="0" smtClean="0"/>
              <a:t> </a:t>
            </a:r>
            <a:r>
              <a:rPr lang="ko-KR" altLang="en-US" sz="1400" dirty="0"/>
              <a:t>사용할 수 있도록 선언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(DB</a:t>
            </a:r>
            <a:r>
              <a:rPr lang="ko-KR" altLang="en-US" sz="1400" dirty="0" smtClean="0"/>
              <a:t>에서 </a:t>
            </a:r>
            <a:r>
              <a:rPr lang="en-US" altLang="ko-KR" sz="1400" dirty="0" smtClean="0"/>
              <a:t>username</a:t>
            </a:r>
            <a:r>
              <a:rPr lang="ko-KR" altLang="en-US" sz="1400" dirty="0" smtClean="0"/>
              <a:t>으로 사용자 검색</a:t>
            </a:r>
            <a:r>
              <a:rPr lang="en-US" altLang="ko-KR" sz="1400" dirty="0" smtClean="0"/>
              <a:t>)</a:t>
            </a:r>
            <a:endParaRPr lang="ko-KR" alt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84988" y="2636912"/>
            <a:ext cx="3743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Mongoose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model </a:t>
            </a:r>
            <a:r>
              <a:rPr lang="ko-KR" altLang="en-US" sz="1600" dirty="0" smtClean="0"/>
              <a:t>작성 </a:t>
            </a:r>
            <a:r>
              <a:rPr lang="en-US" altLang="ko-KR" sz="1600" dirty="0" smtClean="0"/>
              <a:t>API </a:t>
            </a:r>
            <a:r>
              <a:rPr lang="ko-KR" altLang="en-US" sz="1600" dirty="0" smtClean="0"/>
              <a:t>참조 </a:t>
            </a:r>
            <a:endParaRPr lang="en-US" altLang="ko-KR" sz="1600" dirty="0" smtClean="0"/>
          </a:p>
          <a:p>
            <a:r>
              <a:rPr lang="en-US" altLang="ko-KR" sz="1600" dirty="0" smtClean="0">
                <a:hlinkClick r:id="rId2"/>
              </a:rPr>
              <a:t>http</a:t>
            </a:r>
            <a:r>
              <a:rPr lang="en-US" altLang="ko-KR" sz="1600" dirty="0">
                <a:hlinkClick r:id="rId2"/>
              </a:rPr>
              <a:t>://</a:t>
            </a:r>
            <a:r>
              <a:rPr lang="en-US" altLang="ko-KR" sz="1400" dirty="0" smtClean="0">
                <a:hlinkClick r:id="rId2"/>
              </a:rPr>
              <a:t>mongoosejs.com/docs/models.html</a:t>
            </a:r>
            <a:r>
              <a:rPr lang="en-US" altLang="ko-KR" sz="1400" dirty="0" smtClean="0"/>
              <a:t> 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3032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사용자 모델 생성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Mongoose</a:t>
            </a:r>
            <a:r>
              <a:rPr lang="ko-KR" altLang="en-US" dirty="0" smtClean="0"/>
              <a:t>의 스키마와 모델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스키마 </a:t>
            </a:r>
            <a:r>
              <a:rPr lang="en-US" altLang="ko-KR" dirty="0" smtClean="0"/>
              <a:t>(Schema): </a:t>
            </a:r>
            <a:r>
              <a:rPr lang="ko-KR" altLang="en-US" dirty="0" smtClean="0"/>
              <a:t>문서를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저장할 구조를 정의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모델</a:t>
            </a:r>
            <a:r>
              <a:rPr lang="en-US" altLang="ko-KR" dirty="0" smtClean="0"/>
              <a:t> (Model): </a:t>
            </a:r>
            <a:r>
              <a:rPr lang="ko-KR" altLang="en-US" dirty="0" smtClean="0"/>
              <a:t>실제 저장되고 읽어지는 문서 객체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5</a:t>
            </a:fld>
            <a:endParaRPr lang="ko-K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920"/>
            <a:ext cx="5184576" cy="36014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182" y="3645024"/>
            <a:ext cx="5334090" cy="29384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61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DB</a:t>
            </a:r>
            <a:r>
              <a:rPr lang="ko-KR" altLang="en-US" dirty="0" smtClean="0"/>
              <a:t>에서 정보 찾기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/>
              <a:t>findById</a:t>
            </a:r>
            <a:r>
              <a:rPr lang="en-US" altLang="ko-KR" dirty="0" smtClean="0"/>
              <a:t>( 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Mongoose model</a:t>
            </a:r>
            <a:r>
              <a:rPr lang="ko-KR" altLang="en-US" dirty="0" smtClean="0"/>
              <a:t>의 멤버 </a:t>
            </a:r>
            <a:r>
              <a:rPr lang="ko-KR" altLang="en-US" dirty="0" err="1" smtClean="0"/>
              <a:t>메서드로</a:t>
            </a:r>
            <a:r>
              <a:rPr lang="ko-KR" altLang="en-US" dirty="0" smtClean="0"/>
              <a:t> </a:t>
            </a:r>
            <a:r>
              <a:rPr lang="en-US" altLang="ko-KR" dirty="0" smtClean="0"/>
              <a:t>Id</a:t>
            </a:r>
            <a:r>
              <a:rPr lang="ko-KR" altLang="en-US" dirty="0" smtClean="0"/>
              <a:t>정보로 찾기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Id</a:t>
            </a:r>
            <a:r>
              <a:rPr lang="ko-KR" altLang="en-US" dirty="0" smtClean="0"/>
              <a:t>는 </a:t>
            </a:r>
            <a:r>
              <a:rPr lang="en-US" altLang="ko-KR" dirty="0" err="1" smtClean="0"/>
              <a:t>mongoDB</a:t>
            </a:r>
            <a:r>
              <a:rPr lang="ko-KR" altLang="en-US" dirty="0" smtClean="0"/>
              <a:t>에 </a:t>
            </a:r>
            <a:r>
              <a:rPr lang="ko-KR" altLang="en-US" dirty="0" err="1" smtClean="0"/>
              <a:t>저장시</a:t>
            </a:r>
            <a:r>
              <a:rPr lang="ko-KR" altLang="en-US" dirty="0" smtClean="0"/>
              <a:t> 자동으로 부여되는 정보 </a:t>
            </a:r>
            <a:endParaRPr lang="en-US" altLang="ko-KR" dirty="0" smtClean="0"/>
          </a:p>
          <a:p>
            <a:r>
              <a:rPr lang="en-US" altLang="ko-KR" dirty="0" err="1" smtClean="0"/>
              <a:t>findOne</a:t>
            </a:r>
            <a:r>
              <a:rPr lang="en-US" altLang="ko-KR" dirty="0" smtClean="0"/>
              <a:t>( )</a:t>
            </a:r>
          </a:p>
          <a:p>
            <a:pPr lvl="1"/>
            <a:r>
              <a:rPr lang="en-US" altLang="ko-KR" dirty="0" smtClean="0"/>
              <a:t>Mongoose</a:t>
            </a:r>
            <a:r>
              <a:rPr lang="ko-KR" altLang="en-US" dirty="0" smtClean="0"/>
              <a:t>의 쿼리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메서드로</a:t>
            </a:r>
            <a:r>
              <a:rPr lang="ko-KR" altLang="en-US" dirty="0" smtClean="0"/>
              <a:t> 특정 필드 정보로 찾기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6</a:t>
            </a:fld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31160"/>
            <a:ext cx="3785262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529740"/>
            <a:ext cx="3456384" cy="2562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48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사용자</a:t>
            </a:r>
            <a:r>
              <a:rPr lang="en-US" altLang="ko-KR" dirty="0" smtClean="0"/>
              <a:t> </a:t>
            </a:r>
            <a:r>
              <a:rPr lang="ko-KR" altLang="en-US" dirty="0" smtClean="0"/>
              <a:t>등록 기능 추가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7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3779912" y="1334373"/>
            <a:ext cx="5238328" cy="526297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1400" dirty="0" err="1"/>
              <a:t>const</a:t>
            </a:r>
            <a:r>
              <a:rPr lang="en-US" altLang="ko-KR" sz="1400" dirty="0"/>
              <a:t> express = require('express');</a:t>
            </a:r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router = </a:t>
            </a:r>
            <a:r>
              <a:rPr lang="en-US" altLang="ko-KR" sz="1400" dirty="0" err="1"/>
              <a:t>express.Router</a:t>
            </a:r>
            <a:r>
              <a:rPr lang="en-US" altLang="ko-KR" sz="1400" dirty="0"/>
              <a:t>();</a:t>
            </a:r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passport = require('passport');</a:t>
            </a:r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</a:t>
            </a:r>
            <a:r>
              <a:rPr lang="en-US" altLang="ko-KR" sz="1400" dirty="0" err="1"/>
              <a:t>jwt</a:t>
            </a:r>
            <a:r>
              <a:rPr lang="en-US" altLang="ko-KR" sz="1400" dirty="0"/>
              <a:t> = require('</a:t>
            </a:r>
            <a:r>
              <a:rPr lang="en-US" altLang="ko-KR" sz="1400" dirty="0" err="1"/>
              <a:t>jsonwebtoken</a:t>
            </a:r>
            <a:r>
              <a:rPr lang="en-US" altLang="ko-KR" sz="1400" dirty="0"/>
              <a:t>');</a:t>
            </a:r>
          </a:p>
          <a:p>
            <a:endParaRPr lang="en-US" altLang="ko-KR" sz="1400" dirty="0"/>
          </a:p>
          <a:p>
            <a:r>
              <a:rPr lang="en-US" altLang="ko-KR" sz="1400" dirty="0" err="1"/>
              <a:t>const</a:t>
            </a:r>
            <a:r>
              <a:rPr lang="en-US" altLang="ko-KR" sz="1400" dirty="0"/>
              <a:t> User = require('../models/user');</a:t>
            </a:r>
          </a:p>
          <a:p>
            <a:endParaRPr lang="en-US" altLang="ko-KR" sz="1400" dirty="0"/>
          </a:p>
          <a:p>
            <a:r>
              <a:rPr lang="en-US" altLang="ko-KR" sz="1400" b="1" dirty="0"/>
              <a:t>// Register</a:t>
            </a:r>
          </a:p>
          <a:p>
            <a:r>
              <a:rPr lang="en-US" altLang="ko-KR" sz="1400" b="1" dirty="0" err="1"/>
              <a:t>router.post</a:t>
            </a:r>
            <a:r>
              <a:rPr lang="en-US" altLang="ko-KR" sz="1400" b="1" dirty="0"/>
              <a:t>('/register', (</a:t>
            </a:r>
            <a:r>
              <a:rPr lang="en-US" altLang="ko-KR" sz="1400" b="1" dirty="0" err="1"/>
              <a:t>req</a:t>
            </a:r>
            <a:r>
              <a:rPr lang="en-US" altLang="ko-KR" sz="1400" b="1" dirty="0"/>
              <a:t>, res, next) =&gt; {</a:t>
            </a:r>
          </a:p>
          <a:p>
            <a:r>
              <a:rPr lang="en-US" altLang="ko-KR" sz="1400" b="1" dirty="0"/>
              <a:t>  let </a:t>
            </a:r>
            <a:r>
              <a:rPr lang="en-US" altLang="ko-KR" sz="1400" b="1" dirty="0" err="1"/>
              <a:t>newUser</a:t>
            </a:r>
            <a:r>
              <a:rPr lang="en-US" altLang="ko-KR" sz="1400" b="1" dirty="0"/>
              <a:t> = new User({</a:t>
            </a:r>
          </a:p>
          <a:p>
            <a:r>
              <a:rPr lang="en-US" altLang="ko-KR" sz="1400" b="1" dirty="0"/>
              <a:t>    name: req.body.name,</a:t>
            </a:r>
          </a:p>
          <a:p>
            <a:r>
              <a:rPr lang="en-US" altLang="ko-KR" sz="1400" b="1" dirty="0"/>
              <a:t>    email: </a:t>
            </a:r>
            <a:r>
              <a:rPr lang="en-US" altLang="ko-KR" sz="1400" b="1" dirty="0" err="1"/>
              <a:t>req.body.email</a:t>
            </a:r>
            <a:r>
              <a:rPr lang="en-US" altLang="ko-KR" sz="1400" b="1" dirty="0"/>
              <a:t>,</a:t>
            </a:r>
          </a:p>
          <a:p>
            <a:r>
              <a:rPr lang="en-US" altLang="ko-KR" sz="1400" b="1" dirty="0"/>
              <a:t>    username: </a:t>
            </a:r>
            <a:r>
              <a:rPr lang="en-US" altLang="ko-KR" sz="1400" b="1" dirty="0" err="1"/>
              <a:t>req.body.username</a:t>
            </a:r>
            <a:r>
              <a:rPr lang="en-US" altLang="ko-KR" sz="1400" b="1" dirty="0"/>
              <a:t>,</a:t>
            </a:r>
          </a:p>
          <a:p>
            <a:r>
              <a:rPr lang="en-US" altLang="ko-KR" sz="1400" b="1" dirty="0"/>
              <a:t>    password: </a:t>
            </a:r>
            <a:r>
              <a:rPr lang="en-US" altLang="ko-KR" sz="1400" b="1" dirty="0" err="1"/>
              <a:t>req.body.password</a:t>
            </a:r>
            <a:endParaRPr lang="en-US" altLang="ko-KR" sz="1400" b="1" dirty="0"/>
          </a:p>
          <a:p>
            <a:r>
              <a:rPr lang="en-US" altLang="ko-KR" sz="1400" b="1" dirty="0"/>
              <a:t>  });</a:t>
            </a:r>
          </a:p>
          <a:p>
            <a:endParaRPr lang="en-US" altLang="ko-KR" sz="1400" b="1" dirty="0"/>
          </a:p>
          <a:p>
            <a:r>
              <a:rPr lang="en-US" altLang="ko-KR" sz="1400" b="1" dirty="0"/>
              <a:t>  </a:t>
            </a:r>
            <a:r>
              <a:rPr lang="en-US" altLang="ko-KR" sz="1400" b="1" dirty="0" err="1"/>
              <a:t>User.addUser</a:t>
            </a:r>
            <a:r>
              <a:rPr lang="en-US" altLang="ko-KR" sz="1400" b="1" dirty="0"/>
              <a:t>(</a:t>
            </a:r>
            <a:r>
              <a:rPr lang="en-US" altLang="ko-KR" sz="1400" b="1" dirty="0" err="1"/>
              <a:t>newUser</a:t>
            </a:r>
            <a:r>
              <a:rPr lang="en-US" altLang="ko-KR" sz="1400" b="1" dirty="0"/>
              <a:t>, (err, user)=&gt;{</a:t>
            </a:r>
          </a:p>
          <a:p>
            <a:r>
              <a:rPr lang="en-US" altLang="ko-KR" sz="1400" b="1" dirty="0"/>
              <a:t>    if(err) {</a:t>
            </a:r>
          </a:p>
          <a:p>
            <a:r>
              <a:rPr lang="en-US" altLang="ko-KR" sz="1400" b="1" dirty="0"/>
              <a:t>      </a:t>
            </a:r>
            <a:r>
              <a:rPr lang="en-US" altLang="ko-KR" sz="1400" b="1" dirty="0" err="1"/>
              <a:t>res.json</a:t>
            </a:r>
            <a:r>
              <a:rPr lang="en-US" altLang="ko-KR" sz="1400" b="1" dirty="0"/>
              <a:t>({success: false, </a:t>
            </a:r>
            <a:r>
              <a:rPr lang="en-US" altLang="ko-KR" sz="1400" b="1" dirty="0" err="1"/>
              <a:t>msg</a:t>
            </a:r>
            <a:r>
              <a:rPr lang="en-US" altLang="ko-KR" sz="1400" b="1" dirty="0"/>
              <a:t>: 'Failed to register user'});</a:t>
            </a:r>
          </a:p>
          <a:p>
            <a:r>
              <a:rPr lang="en-US" altLang="ko-KR" sz="1400" b="1" dirty="0"/>
              <a:t>    } else {</a:t>
            </a:r>
          </a:p>
          <a:p>
            <a:r>
              <a:rPr lang="en-US" altLang="ko-KR" sz="1400" b="1" dirty="0"/>
              <a:t>      </a:t>
            </a:r>
            <a:r>
              <a:rPr lang="en-US" altLang="ko-KR" sz="1400" b="1" dirty="0" err="1"/>
              <a:t>res.json</a:t>
            </a:r>
            <a:r>
              <a:rPr lang="en-US" altLang="ko-KR" sz="1400" b="1" dirty="0"/>
              <a:t>({success: true, </a:t>
            </a:r>
            <a:r>
              <a:rPr lang="en-US" altLang="ko-KR" sz="1400" b="1" dirty="0" err="1"/>
              <a:t>msg</a:t>
            </a:r>
            <a:r>
              <a:rPr lang="en-US" altLang="ko-KR" sz="1400" b="1" dirty="0"/>
              <a:t>: 'User registered'});</a:t>
            </a:r>
          </a:p>
          <a:p>
            <a:r>
              <a:rPr lang="en-US" altLang="ko-KR" sz="1400" b="1" dirty="0"/>
              <a:t>    }</a:t>
            </a:r>
          </a:p>
          <a:p>
            <a:r>
              <a:rPr lang="en-US" altLang="ko-KR" sz="1400" b="1" dirty="0"/>
              <a:t>  });</a:t>
            </a:r>
          </a:p>
          <a:p>
            <a:r>
              <a:rPr lang="en-US" altLang="ko-KR" sz="1400" b="1" dirty="0"/>
              <a:t>});</a:t>
            </a:r>
            <a:endParaRPr lang="ko-KR" alt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412776"/>
            <a:ext cx="2565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/>
              <a:t>routes/users.js </a:t>
            </a:r>
            <a:r>
              <a:rPr lang="ko-KR" altLang="en-US" sz="1600" dirty="0"/>
              <a:t>파일에서 </a:t>
            </a:r>
            <a:endParaRPr lang="en-US" altLang="ko-KR" sz="1600" dirty="0" smtClean="0"/>
          </a:p>
          <a:p>
            <a:r>
              <a:rPr lang="en-US" altLang="ko-KR" sz="1600" dirty="0" smtClean="0"/>
              <a:t>post</a:t>
            </a:r>
            <a:r>
              <a:rPr lang="en-US" altLang="ko-KR" sz="1600" dirty="0"/>
              <a:t>(‘/register’) </a:t>
            </a:r>
            <a:r>
              <a:rPr lang="ko-KR" altLang="en-US" sz="1600" dirty="0"/>
              <a:t>기능 </a:t>
            </a:r>
            <a:r>
              <a:rPr lang="ko-KR" altLang="en-US" sz="1600" dirty="0" smtClean="0"/>
              <a:t>추가</a:t>
            </a:r>
            <a:endParaRPr lang="ko-KR" alt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3284984"/>
            <a:ext cx="29097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 smtClean="0"/>
              <a:t>사용자 </a:t>
            </a:r>
            <a:r>
              <a:rPr lang="ko-KR" altLang="en-US" sz="1600" dirty="0" err="1" smtClean="0"/>
              <a:t>입력창에서</a:t>
            </a:r>
            <a:r>
              <a:rPr lang="ko-KR" altLang="en-US" sz="1600" dirty="0" smtClean="0"/>
              <a:t> 입력하는 </a:t>
            </a:r>
            <a:endParaRPr lang="en-US" altLang="ko-KR" sz="1600" dirty="0" smtClean="0"/>
          </a:p>
          <a:p>
            <a:r>
              <a:rPr lang="ko-KR" altLang="en-US" sz="1600" dirty="0" smtClean="0"/>
              <a:t>값들을 </a:t>
            </a:r>
            <a:r>
              <a:rPr lang="en-US" altLang="ko-KR" sz="1600" dirty="0" err="1" smtClean="0"/>
              <a:t>newUser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변수에 지정 </a:t>
            </a:r>
            <a:endParaRPr lang="ko-KR" alt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4797152"/>
            <a:ext cx="30916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err="1" smtClean="0"/>
              <a:t>newUser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값으로 </a:t>
            </a:r>
            <a:endParaRPr lang="en-US" altLang="ko-KR" sz="1600" dirty="0" smtClean="0"/>
          </a:p>
          <a:p>
            <a:r>
              <a:rPr lang="ko-KR" altLang="en-US" sz="1600" dirty="0" smtClean="0"/>
              <a:t>새로운 사용자 등록</a:t>
            </a:r>
            <a:endParaRPr lang="en-US" altLang="ko-KR" sz="1600" dirty="0" smtClean="0"/>
          </a:p>
          <a:p>
            <a:r>
              <a:rPr lang="en-US" altLang="ko-KR" sz="1600" dirty="0" smtClean="0"/>
              <a:t>(models/user.js</a:t>
            </a:r>
            <a:r>
              <a:rPr lang="ko-KR" altLang="en-US" sz="1600" dirty="0" smtClean="0"/>
              <a:t>에 </a:t>
            </a:r>
            <a:r>
              <a:rPr lang="en-US" altLang="ko-KR" sz="1600" dirty="0" err="1" smtClean="0"/>
              <a:t>addUser</a:t>
            </a:r>
            <a:r>
              <a:rPr lang="ko-KR" altLang="en-US" sz="1600" dirty="0" smtClean="0"/>
              <a:t>라는 </a:t>
            </a:r>
            <a:endParaRPr lang="en-US" altLang="ko-KR" sz="1600" dirty="0" smtClean="0"/>
          </a:p>
          <a:p>
            <a:r>
              <a:rPr lang="ko-KR" altLang="en-US" sz="1600" dirty="0" smtClean="0"/>
              <a:t>함수를 만들어야 함</a:t>
            </a:r>
            <a:r>
              <a:rPr lang="en-US" altLang="ko-KR" sz="1600" dirty="0" smtClean="0"/>
              <a:t>)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6171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/>
              <a:t>JavaScript ES6+: </a:t>
            </a:r>
            <a:r>
              <a:rPr lang="en-US" altLang="ko-KR" b="1" dirty="0" err="1"/>
              <a:t>var</a:t>
            </a:r>
            <a:r>
              <a:rPr lang="en-US" altLang="ko-KR" b="1" dirty="0"/>
              <a:t>, let, or </a:t>
            </a:r>
            <a:r>
              <a:rPr lang="en-US" altLang="ko-KR" b="1" dirty="0" err="1"/>
              <a:t>const</a:t>
            </a:r>
            <a:r>
              <a:rPr lang="en-US" altLang="ko-KR" b="1" dirty="0" smtClean="0"/>
              <a:t>?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916832"/>
            <a:ext cx="67687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i="1" dirty="0"/>
              <a:t>`</a:t>
            </a:r>
            <a:r>
              <a:rPr lang="en-US" altLang="ko-KR" b="1" i="1" dirty="0" err="1"/>
              <a:t>const</a:t>
            </a:r>
            <a:r>
              <a:rPr lang="en-US" altLang="ko-KR" b="1" i="1" dirty="0"/>
              <a:t>`</a:t>
            </a:r>
            <a:r>
              <a:rPr lang="en-US" altLang="ko-KR" dirty="0"/>
              <a:t> is a signal that </a:t>
            </a:r>
            <a:r>
              <a:rPr lang="en-US" altLang="ko-KR" b="1" dirty="0"/>
              <a:t>the identifier won’t be reassigned</a:t>
            </a:r>
            <a:r>
              <a:rPr lang="en-US" altLang="ko-KR" b="1" dirty="0" smtClean="0"/>
              <a:t>.</a:t>
            </a:r>
          </a:p>
          <a:p>
            <a:endParaRPr lang="en-US" altLang="ko-KR" dirty="0"/>
          </a:p>
          <a:p>
            <a:r>
              <a:rPr lang="en-US" altLang="ko-KR" b="1" i="1" dirty="0"/>
              <a:t>`let`,</a:t>
            </a:r>
            <a:r>
              <a:rPr lang="en-US" altLang="ko-KR" dirty="0"/>
              <a:t> is a signal that </a:t>
            </a:r>
            <a:r>
              <a:rPr lang="en-US" altLang="ko-KR" b="1" dirty="0"/>
              <a:t>the variable may be reassigned</a:t>
            </a:r>
            <a:r>
              <a:rPr lang="en-US" altLang="ko-KR" dirty="0"/>
              <a:t>, such as a counter in a loop, or a value swap in an algorithm. It also signals that the variable will be used </a:t>
            </a:r>
            <a:r>
              <a:rPr lang="en-US" altLang="ko-KR" b="1" dirty="0"/>
              <a:t>only in the block it’s defined in</a:t>
            </a:r>
            <a:r>
              <a:rPr lang="en-US" altLang="ko-KR" dirty="0"/>
              <a:t>, which is not always the entire containing function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b="1" i="1" dirty="0"/>
              <a:t>`</a:t>
            </a:r>
            <a:r>
              <a:rPr lang="en-US" altLang="ko-KR" b="1" i="1" dirty="0" err="1"/>
              <a:t>var</a:t>
            </a:r>
            <a:r>
              <a:rPr lang="en-US" altLang="ko-KR" b="1" i="1" dirty="0"/>
              <a:t>`</a:t>
            </a:r>
            <a:r>
              <a:rPr lang="en-US" altLang="ko-KR" dirty="0"/>
              <a:t> is now </a:t>
            </a:r>
            <a:r>
              <a:rPr lang="en-US" altLang="ko-KR" b="1" dirty="0"/>
              <a:t>the weakest signal available </a:t>
            </a:r>
            <a:r>
              <a:rPr lang="en-US" altLang="ko-KR" dirty="0"/>
              <a:t>when you define a variable in JavaScript. The variable may or may not be reassigned, and the variable may or may not be used for an entire function, or just for the purpose of a block or loop.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023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사용자</a:t>
            </a:r>
            <a:r>
              <a:rPr lang="en-US" altLang="ko-KR" dirty="0"/>
              <a:t> </a:t>
            </a:r>
            <a:r>
              <a:rPr lang="ko-KR" altLang="en-US" dirty="0"/>
              <a:t>등록 기능 추가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1870596-DAFA-46D2-82A7-2B6B5F8E0EA4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611560" y="1399875"/>
            <a:ext cx="5544616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ko-KR" sz="1600" dirty="0" err="1"/>
              <a:t>module.exports.addUser</a:t>
            </a:r>
            <a:r>
              <a:rPr lang="en-US" altLang="ko-KR" sz="1600" dirty="0"/>
              <a:t> = function(</a:t>
            </a:r>
            <a:r>
              <a:rPr lang="en-US" altLang="ko-KR" sz="1600" dirty="0" err="1"/>
              <a:t>newUser</a:t>
            </a:r>
            <a:r>
              <a:rPr lang="en-US" altLang="ko-KR" sz="1600" dirty="0"/>
              <a:t>, callback){</a:t>
            </a:r>
          </a:p>
          <a:p>
            <a:r>
              <a:rPr lang="en-US" altLang="ko-KR" sz="1600" dirty="0"/>
              <a:t>  </a:t>
            </a:r>
            <a:r>
              <a:rPr lang="en-US" altLang="ko-KR" sz="1600" dirty="0" err="1"/>
              <a:t>bcrypt.genSalt</a:t>
            </a:r>
            <a:r>
              <a:rPr lang="en-US" altLang="ko-KR" sz="1600" dirty="0"/>
              <a:t>(10, (err, salt) =&gt; {</a:t>
            </a:r>
          </a:p>
          <a:p>
            <a:r>
              <a:rPr lang="en-US" altLang="ko-KR" sz="1600" dirty="0"/>
              <a:t>    </a:t>
            </a:r>
            <a:r>
              <a:rPr lang="en-US" altLang="ko-KR" sz="1600" dirty="0" err="1"/>
              <a:t>bcrypt.hash</a:t>
            </a:r>
            <a:r>
              <a:rPr lang="en-US" altLang="ko-KR" sz="1600" dirty="0"/>
              <a:t>(</a:t>
            </a:r>
            <a:r>
              <a:rPr lang="en-US" altLang="ko-KR" sz="1600" dirty="0" err="1"/>
              <a:t>newUser.password</a:t>
            </a:r>
            <a:r>
              <a:rPr lang="en-US" altLang="ko-KR" sz="1600" dirty="0"/>
              <a:t>, salt, (err, hash) =&gt; {</a:t>
            </a:r>
          </a:p>
          <a:p>
            <a:r>
              <a:rPr lang="en-US" altLang="ko-KR" sz="1600" dirty="0"/>
              <a:t>      if(err) throw err;</a:t>
            </a:r>
          </a:p>
          <a:p>
            <a:r>
              <a:rPr lang="en-US" altLang="ko-KR" sz="1600" dirty="0"/>
              <a:t>      </a:t>
            </a:r>
            <a:r>
              <a:rPr lang="en-US" altLang="ko-KR" sz="1600" dirty="0" err="1"/>
              <a:t>newUser.password</a:t>
            </a:r>
            <a:r>
              <a:rPr lang="en-US" altLang="ko-KR" sz="1600" dirty="0"/>
              <a:t> = hash;</a:t>
            </a:r>
          </a:p>
          <a:p>
            <a:r>
              <a:rPr lang="en-US" altLang="ko-KR" sz="1600" dirty="0"/>
              <a:t>      </a:t>
            </a:r>
            <a:r>
              <a:rPr lang="en-US" altLang="ko-KR" sz="1600" dirty="0" err="1"/>
              <a:t>newUser.save</a:t>
            </a:r>
            <a:r>
              <a:rPr lang="en-US" altLang="ko-KR" sz="1600" dirty="0"/>
              <a:t>(callback);</a:t>
            </a:r>
          </a:p>
          <a:p>
            <a:r>
              <a:rPr lang="en-US" altLang="ko-KR" sz="1600" dirty="0"/>
              <a:t>    });</a:t>
            </a:r>
          </a:p>
          <a:p>
            <a:r>
              <a:rPr lang="en-US" altLang="ko-KR" sz="1600" dirty="0"/>
              <a:t>  });</a:t>
            </a:r>
          </a:p>
          <a:p>
            <a:r>
              <a:rPr lang="en-US" altLang="ko-KR" sz="1600" dirty="0"/>
              <a:t>}</a:t>
            </a:r>
            <a:endParaRPr lang="ko-KR" altLang="en-US" sz="1600" dirty="0"/>
          </a:p>
        </p:txBody>
      </p:sp>
      <p:sp>
        <p:nvSpPr>
          <p:cNvPr id="6" name="직사각형 5"/>
          <p:cNvSpPr/>
          <p:nvPr/>
        </p:nvSpPr>
        <p:spPr>
          <a:xfrm>
            <a:off x="6300192" y="1399875"/>
            <a:ext cx="2202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models/user.js </a:t>
            </a:r>
            <a:r>
              <a:rPr lang="ko-KR" altLang="en-US" dirty="0" smtClean="0"/>
              <a:t>파일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4031193"/>
            <a:ext cx="396134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err="1" smtClean="0"/>
              <a:t>Bcrypt</a:t>
            </a:r>
            <a:r>
              <a:rPr lang="ko-KR" altLang="en-US" sz="1600" dirty="0" smtClean="0"/>
              <a:t>에</a:t>
            </a:r>
            <a:r>
              <a:rPr lang="ko-KR" altLang="en-US" sz="1600" dirty="0"/>
              <a:t>서</a:t>
            </a:r>
            <a:r>
              <a:rPr lang="ko-KR" altLang="en-US" sz="1600" dirty="0" smtClean="0"/>
              <a:t> </a:t>
            </a:r>
            <a:endParaRPr lang="en-US" altLang="ko-KR" sz="1600" dirty="0" smtClean="0"/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- </a:t>
            </a:r>
            <a:r>
              <a:rPr lang="en-US" altLang="ko-KR" sz="1600" dirty="0" err="1" smtClean="0"/>
              <a:t>genSalt</a:t>
            </a:r>
            <a:r>
              <a:rPr lang="en-US" altLang="ko-KR" sz="1600" dirty="0" smtClean="0"/>
              <a:t>() : salt </a:t>
            </a:r>
            <a:r>
              <a:rPr lang="ko-KR" altLang="en-US" sz="1600" dirty="0" smtClean="0"/>
              <a:t>값 생성 </a:t>
            </a:r>
            <a:endParaRPr lang="en-US" altLang="ko-KR" sz="1600" dirty="0" smtClean="0"/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- 10 : </a:t>
            </a:r>
            <a:r>
              <a:rPr lang="ko-KR" altLang="en-US" sz="1600" dirty="0" smtClean="0"/>
              <a:t>라운드 수 </a:t>
            </a:r>
            <a:endParaRPr lang="en-US" altLang="ko-KR" sz="1600" dirty="0" smtClean="0"/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- hash() : </a:t>
            </a:r>
            <a:r>
              <a:rPr lang="ko-KR" altLang="en-US" sz="1600" dirty="0" smtClean="0"/>
              <a:t>사용자 입력 패스워드와</a:t>
            </a:r>
            <a:r>
              <a:rPr lang="en-US" altLang="ko-KR" sz="1600" dirty="0" smtClean="0"/>
              <a:t> </a:t>
            </a:r>
          </a:p>
          <a:p>
            <a:r>
              <a:rPr lang="en-US" altLang="ko-KR" sz="1600" dirty="0"/>
              <a:t> </a:t>
            </a:r>
            <a:r>
              <a:rPr lang="en-US" altLang="ko-KR" sz="1600" dirty="0" smtClean="0"/>
              <a:t>   salt</a:t>
            </a:r>
            <a:r>
              <a:rPr lang="ko-KR" altLang="en-US" sz="1600" dirty="0" smtClean="0"/>
              <a:t>를 이용하여 </a:t>
            </a:r>
            <a:r>
              <a:rPr lang="ko-KR" altLang="en-US" sz="1600" dirty="0" err="1" smtClean="0"/>
              <a:t>해쉬값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hash </a:t>
            </a:r>
            <a:r>
              <a:rPr lang="ko-KR" altLang="en-US" sz="1600" dirty="0" smtClean="0"/>
              <a:t>생성 </a:t>
            </a:r>
            <a:endParaRPr lang="en-US" altLang="ko-KR" sz="1600" dirty="0" smtClean="0"/>
          </a:p>
          <a:p>
            <a:endParaRPr lang="en-US" altLang="ko-KR" sz="1600" dirty="0"/>
          </a:p>
          <a:p>
            <a:r>
              <a:rPr lang="ko-KR" altLang="en-US" sz="1600" dirty="0" smtClean="0"/>
              <a:t>계산된 </a:t>
            </a:r>
            <a:r>
              <a:rPr lang="ko-KR" altLang="en-US" sz="1600" dirty="0" err="1" smtClean="0"/>
              <a:t>해쉬값을</a:t>
            </a:r>
            <a:r>
              <a:rPr lang="ko-KR" altLang="en-US" sz="1600" dirty="0" smtClean="0"/>
              <a:t> 패스워드 필드에 덮어씀</a:t>
            </a:r>
            <a:endParaRPr lang="en-US" altLang="ko-KR" sz="1600" dirty="0" smtClean="0"/>
          </a:p>
          <a:p>
            <a:r>
              <a:rPr lang="ko-KR" altLang="en-US" sz="1600" dirty="0" smtClean="0"/>
              <a:t>그리고 </a:t>
            </a:r>
            <a:r>
              <a:rPr lang="en-US" altLang="ko-KR" sz="1600" dirty="0" smtClean="0"/>
              <a:t>DB</a:t>
            </a:r>
            <a:r>
              <a:rPr lang="ko-KR" altLang="en-US" sz="1600" dirty="0" smtClean="0"/>
              <a:t>에 저장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73749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21433</TotalTime>
  <Words>920</Words>
  <Application>Microsoft Office PowerPoint</Application>
  <PresentationFormat>화면 슬라이드 쇼(4:3)</PresentationFormat>
  <Paragraphs>215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가을</vt:lpstr>
      <vt:lpstr>PowerPoint 프레젠테이션</vt:lpstr>
      <vt:lpstr>목차</vt:lpstr>
      <vt:lpstr>이번 장에서 할 일</vt:lpstr>
      <vt:lpstr>사용자 모델 생성</vt:lpstr>
      <vt:lpstr>사용자 모델 생성</vt:lpstr>
      <vt:lpstr>DB에서 정보 찾기  </vt:lpstr>
      <vt:lpstr>사용자 등록 기능 추가 </vt:lpstr>
      <vt:lpstr>JavaScript ES6+: var, let, or const?</vt:lpstr>
      <vt:lpstr>사용자 등록 기능 추가 </vt:lpstr>
      <vt:lpstr>Bcryptjs https://www.npmjs.com/package/bcryptjs</vt:lpstr>
      <vt:lpstr>사용자 등록 기능 추가 </vt:lpstr>
      <vt:lpstr>Postman을 이용한 사용자 등록 테스트</vt:lpstr>
      <vt:lpstr>Postman을 이용한 사용자 등록 테스트</vt:lpstr>
      <vt:lpstr>Postman을 이용한 사용자 등록 테스트</vt:lpstr>
      <vt:lpstr>Postman을 이용한 사용자 등록 테스트</vt:lpstr>
      <vt:lpstr>Postman을 이용한 사용자 등록 테스트</vt:lpstr>
      <vt:lpstr>Mongo shell을 이용하여 DB 확인 </vt:lpstr>
      <vt:lpstr>MongoDB CRUD Operations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Kitae</dc:creator>
  <cp:lastModifiedBy>Windows 사용자</cp:lastModifiedBy>
  <cp:revision>786</cp:revision>
  <dcterms:created xsi:type="dcterms:W3CDTF">2011-08-27T14:53:28Z</dcterms:created>
  <dcterms:modified xsi:type="dcterms:W3CDTF">2017-09-15T02:27:55Z</dcterms:modified>
</cp:coreProperties>
</file>