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sldIdLst>
    <p:sldId id="256" r:id="rId2"/>
    <p:sldId id="322" r:id="rId3"/>
    <p:sldId id="346" r:id="rId4"/>
    <p:sldId id="332" r:id="rId5"/>
    <p:sldId id="333" r:id="rId6"/>
    <p:sldId id="357" r:id="rId7"/>
    <p:sldId id="352" r:id="rId8"/>
    <p:sldId id="353" r:id="rId9"/>
    <p:sldId id="355" r:id="rId10"/>
    <p:sldId id="354" r:id="rId11"/>
    <p:sldId id="35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8" r:id="rId30"/>
    <p:sldId id="375" r:id="rId31"/>
    <p:sldId id="376" r:id="rId32"/>
    <p:sldId id="328" r:id="rId33"/>
    <p:sldId id="329" r:id="rId34"/>
    <p:sldId id="347" r:id="rId35"/>
    <p:sldId id="335" r:id="rId36"/>
    <p:sldId id="345" r:id="rId37"/>
    <p:sldId id="330" r:id="rId38"/>
    <p:sldId id="336" r:id="rId39"/>
    <p:sldId id="337" r:id="rId40"/>
    <p:sldId id="339" r:id="rId41"/>
    <p:sldId id="379" r:id="rId42"/>
    <p:sldId id="342" r:id="rId43"/>
    <p:sldId id="380" r:id="rId44"/>
    <p:sldId id="381" r:id="rId45"/>
    <p:sldId id="382" r:id="rId46"/>
    <p:sldId id="343" r:id="rId47"/>
    <p:sldId id="383" r:id="rId48"/>
    <p:sldId id="384" r:id="rId49"/>
    <p:sldId id="385" r:id="rId50"/>
    <p:sldId id="386" r:id="rId51"/>
    <p:sldId id="338" r:id="rId52"/>
    <p:sldId id="340" r:id="rId53"/>
    <p:sldId id="348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00" d="100"/>
          <a:sy n="100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2017-09-04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2017-09-04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2017-09-04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2017-09-04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2017-09-04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2017-09-04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2017-09-04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pmjs.com/browse/st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xpressj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xpressjs.com/en/resources/companies-using-expres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ngular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tom.io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nodejs.org/e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ongodb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etbootstrap.com/" TargetMode="External"/><Relationship Id="rId2" Type="http://schemas.openxmlformats.org/officeDocument/2006/relationships/hyperlink" Target="http://bootstrap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bootswatch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bootstrapk.com/getting-started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bootstrapk.com/getting-starte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bootstrapcreative.com/resources/bootstrap-3-css-classes-index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bootstrapk.com/components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err="1" smtClean="0"/>
              <a:t>웹어플리케이션</a:t>
            </a:r>
            <a:r>
              <a:rPr lang="ko-KR" altLang="en-US" sz="4400" dirty="0" smtClean="0"/>
              <a:t> 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Web application security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2017. 9.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2" y="558949"/>
            <a:ext cx="3641372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is.joongbu.ac.kr/course/2017-2/was/img/meanj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9027"/>
            <a:ext cx="4248472" cy="20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166"/>
            <a:ext cx="8181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8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대규모 </a:t>
            </a:r>
            <a:r>
              <a:rPr lang="ko-KR" altLang="en-US" dirty="0" err="1" smtClean="0"/>
              <a:t>웹서비스들이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MEAN </a:t>
            </a:r>
            <a:r>
              <a:rPr lang="ko-KR" altLang="en-US" dirty="0" err="1" smtClean="0"/>
              <a:t>스택을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8302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482"/>
            <a:ext cx="2520280" cy="8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9" y="2974426"/>
            <a:ext cx="3456384" cy="117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88" y="5013176"/>
            <a:ext cx="3312368" cy="9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 개발의 </a:t>
            </a:r>
            <a:r>
              <a:rPr lang="ko-KR" altLang="en-US" dirty="0" smtClean="0"/>
              <a:t>방법론 비교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b="1" dirty="0" smtClean="0"/>
              <a:t>MEAN </a:t>
            </a:r>
            <a:r>
              <a:rPr lang="ko-KR" altLang="en-US" b="1" dirty="0" err="1"/>
              <a:t>스택이</a:t>
            </a:r>
            <a:r>
              <a:rPr lang="ko-KR" altLang="en-US" b="1" dirty="0"/>
              <a:t> 다른 웹 개발 </a:t>
            </a:r>
            <a:r>
              <a:rPr lang="ko-KR" altLang="en-US" b="1" dirty="0" err="1"/>
              <a:t>스택과</a:t>
            </a:r>
            <a:r>
              <a:rPr lang="ko-KR" altLang="en-US" b="1" dirty="0"/>
              <a:t> </a:t>
            </a:r>
            <a:r>
              <a:rPr lang="ko-KR" altLang="en-US" b="1" dirty="0" err="1"/>
              <a:t>다른점</a:t>
            </a:r>
            <a:r>
              <a:rPr lang="ko-KR" altLang="en-US" b="1" dirty="0"/>
              <a:t> </a:t>
            </a:r>
            <a:endParaRPr lang="ko-KR" altLang="en-US" dirty="0"/>
          </a:p>
          <a:p>
            <a:pPr lvl="1"/>
            <a:r>
              <a:rPr lang="ko-KR" altLang="en-US" dirty="0"/>
              <a:t>복잡한 </a:t>
            </a:r>
            <a:r>
              <a:rPr lang="ko-KR" altLang="en-US" dirty="0" err="1"/>
              <a:t>웹어플리케이션을</a:t>
            </a:r>
            <a:r>
              <a:rPr lang="ko-KR" altLang="en-US" dirty="0"/>
              <a:t> 개발하기 위한 레이아웃을 제공 </a:t>
            </a:r>
          </a:p>
          <a:p>
            <a:pPr lvl="1"/>
            <a:r>
              <a:rPr lang="ko-KR" altLang="en-US" dirty="0"/>
              <a:t>모던</a:t>
            </a:r>
            <a:r>
              <a:rPr lang="en-US" altLang="ko-KR" dirty="0"/>
              <a:t>(</a:t>
            </a:r>
            <a:r>
              <a:rPr lang="ko-KR" altLang="en-US" dirty="0"/>
              <a:t>클라이언트 기반</a:t>
            </a:r>
            <a:r>
              <a:rPr lang="en-US" altLang="ko-KR" dirty="0"/>
              <a:t>, SPA) </a:t>
            </a:r>
            <a:r>
              <a:rPr lang="ko-KR" altLang="en-US" dirty="0"/>
              <a:t>웹 어플리케이션을 위한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ko-KR" altLang="en-US" dirty="0"/>
              <a:t>실행 플랫폼</a:t>
            </a:r>
            <a:r>
              <a:rPr lang="en-US" altLang="ko-KR" dirty="0"/>
              <a:t>, </a:t>
            </a:r>
            <a:r>
              <a:rPr lang="ko-KR" altLang="en-US" dirty="0"/>
              <a:t>개발 프레임워크 제공 </a:t>
            </a:r>
          </a:p>
          <a:p>
            <a:pPr lvl="1"/>
            <a:r>
              <a:rPr lang="ko-KR" altLang="en-US" dirty="0"/>
              <a:t>모든 </a:t>
            </a:r>
            <a:r>
              <a:rPr lang="ko-KR" altLang="en-US" dirty="0" err="1"/>
              <a:t>스택</a:t>
            </a:r>
            <a:r>
              <a:rPr lang="en-US" altLang="ko-KR" dirty="0"/>
              <a:t>(DB-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ko-KR" altLang="en-US" b="1" dirty="0"/>
              <a:t>자바스크립트</a:t>
            </a:r>
            <a:r>
              <a:rPr lang="ko-KR" altLang="en-US" dirty="0"/>
              <a:t>로 개발 </a:t>
            </a:r>
          </a:p>
          <a:p>
            <a:pPr lvl="1"/>
            <a:r>
              <a:rPr lang="ko-KR" altLang="en-US" dirty="0"/>
              <a:t>낮은 진입장벽 </a:t>
            </a:r>
            <a:r>
              <a:rPr lang="en-US" altLang="ko-KR" dirty="0"/>
              <a:t>- </a:t>
            </a:r>
            <a:r>
              <a:rPr lang="ko-KR" altLang="en-US" dirty="0"/>
              <a:t>자바스크립트만 알면 개발 가능 </a:t>
            </a:r>
          </a:p>
          <a:p>
            <a:pPr lvl="1"/>
            <a:r>
              <a:rPr lang="ko-KR" altLang="en-US" dirty="0" err="1"/>
              <a:t>비동기</a:t>
            </a:r>
            <a:r>
              <a:rPr lang="ko-KR" altLang="en-US" dirty="0"/>
              <a:t> 기반의 개발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와 </a:t>
            </a:r>
            <a:r>
              <a:rPr lang="ko-KR" altLang="en-US" dirty="0" smtClean="0"/>
              <a:t>상관 </a:t>
            </a:r>
            <a:r>
              <a:rPr lang="ko-KR" altLang="en-US" dirty="0"/>
              <a:t>없이 구동 가능 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en-US" altLang="ko-KR" b="1" dirty="0"/>
              <a:t>MEAN </a:t>
            </a:r>
            <a:r>
              <a:rPr lang="ko-KR" altLang="en-US" b="1" dirty="0" err="1"/>
              <a:t>스택을</a:t>
            </a:r>
            <a:r>
              <a:rPr lang="ko-KR" altLang="en-US" b="1" dirty="0"/>
              <a:t> 사용하면 좋은 점 </a:t>
            </a:r>
            <a:endParaRPr lang="ko-KR" altLang="en-US" dirty="0"/>
          </a:p>
          <a:p>
            <a:pPr lvl="1"/>
            <a:r>
              <a:rPr lang="ko-KR" altLang="en-US" dirty="0"/>
              <a:t>자바스크립트로만 </a:t>
            </a:r>
            <a:r>
              <a:rPr lang="en-US" altLang="ko-KR" dirty="0"/>
              <a:t>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 개발 가능 </a:t>
            </a:r>
          </a:p>
          <a:p>
            <a:pPr lvl="1"/>
            <a:r>
              <a:rPr lang="en-US" altLang="ko-KR" dirty="0"/>
              <a:t>JSON </a:t>
            </a:r>
            <a:r>
              <a:rPr lang="ko-KR" altLang="en-US" dirty="0"/>
              <a:t>객체를 </a:t>
            </a:r>
            <a:r>
              <a:rPr lang="en-US" altLang="ko-KR" dirty="0"/>
              <a:t>DB, </a:t>
            </a:r>
            <a:r>
              <a:rPr lang="ko-KR" altLang="en-US" dirty="0"/>
              <a:t>서버</a:t>
            </a:r>
            <a:r>
              <a:rPr lang="en-US" altLang="ko-KR" dirty="0"/>
              <a:t>, </a:t>
            </a:r>
            <a:r>
              <a:rPr lang="ko-KR" altLang="en-US" dirty="0"/>
              <a:t>클라이언트에서 동일하게 사용 </a:t>
            </a:r>
          </a:p>
          <a:p>
            <a:pPr lvl="1"/>
            <a:r>
              <a:rPr lang="ko-KR" altLang="en-US" dirty="0" err="1"/>
              <a:t>라우팅</a:t>
            </a:r>
            <a:r>
              <a:rPr lang="ko-KR" altLang="en-US" dirty="0"/>
              <a:t> 기반의 유연한 개발 </a:t>
            </a:r>
          </a:p>
          <a:p>
            <a:pPr lvl="1"/>
            <a:r>
              <a:rPr lang="ko-KR" altLang="en-US" dirty="0"/>
              <a:t>클라이언트 </a:t>
            </a:r>
            <a:r>
              <a:rPr lang="en-US" altLang="ko-KR" dirty="0"/>
              <a:t>two-way </a:t>
            </a:r>
            <a:r>
              <a:rPr lang="ko-KR" altLang="en-US" dirty="0"/>
              <a:t>데이터 바인딩 </a:t>
            </a:r>
          </a:p>
          <a:p>
            <a:pPr lvl="1"/>
            <a:r>
              <a:rPr lang="ko-KR" altLang="en-US" dirty="0"/>
              <a:t>테스트가 효율적이다 </a:t>
            </a:r>
          </a:p>
          <a:p>
            <a:pPr lvl="1"/>
            <a:r>
              <a:rPr lang="ko-KR" altLang="en-US" dirty="0"/>
              <a:t>다양한 </a:t>
            </a:r>
            <a:r>
              <a:rPr lang="en-US" altLang="ko-KR" dirty="0"/>
              <a:t>bootstrap, </a:t>
            </a:r>
            <a:r>
              <a:rPr lang="ko-KR" altLang="en-US" dirty="0"/>
              <a:t>플러그인 </a:t>
            </a:r>
          </a:p>
          <a:p>
            <a:pPr lvl="1"/>
            <a:r>
              <a:rPr lang="en-US" altLang="ko-KR" dirty="0"/>
              <a:t>SPA, RESTful, </a:t>
            </a:r>
            <a:r>
              <a:rPr lang="ko-KR" altLang="en-US" dirty="0" err="1"/>
              <a:t>프론트엔드</a:t>
            </a:r>
            <a:r>
              <a:rPr lang="ko-KR" altLang="en-US" dirty="0"/>
              <a:t> 어플리케이션 개발에 최적화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61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Hu</a:t>
            </a:r>
            <a:r>
              <a:rPr lang="en-US" altLang="ko-KR" b="1" dirty="0"/>
              <a:t>mongo</a:t>
            </a:r>
            <a:r>
              <a:rPr lang="en-US" altLang="ko-KR" dirty="0"/>
              <a:t>us(</a:t>
            </a:r>
            <a:r>
              <a:rPr lang="ko-KR" altLang="en-US" dirty="0"/>
              <a:t>거대한</a:t>
            </a:r>
            <a:r>
              <a:rPr lang="en-US" altLang="ko-KR" dirty="0"/>
              <a:t>)</a:t>
            </a:r>
            <a:r>
              <a:rPr lang="ko-KR" altLang="en-US" dirty="0"/>
              <a:t>라는 단어에서 </a:t>
            </a:r>
            <a:r>
              <a:rPr lang="ko-KR" altLang="en-US" dirty="0" smtClean="0"/>
              <a:t>딴 이름 </a:t>
            </a:r>
            <a:endParaRPr lang="en-US" altLang="ko-KR" dirty="0" smtClean="0"/>
          </a:p>
          <a:p>
            <a:r>
              <a:rPr lang="ko-KR" altLang="en-US" dirty="0" err="1" smtClean="0"/>
              <a:t>오픈소스</a:t>
            </a:r>
            <a:r>
              <a:rPr lang="en-US" altLang="ko-KR" dirty="0" smtClean="0"/>
              <a:t> NoSQL 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데이터를 </a:t>
            </a:r>
            <a:r>
              <a:rPr lang="en-US" altLang="ko-KR" dirty="0"/>
              <a:t>JSON </a:t>
            </a:r>
            <a:r>
              <a:rPr lang="ko-KR" altLang="en-US" dirty="0"/>
              <a:t>포맷의 문서로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23728" y="5301208"/>
            <a:ext cx="312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https://www.mongodb.com/</a:t>
            </a:r>
            <a:endParaRPr lang="ko-KR" altLang="en-US" dirty="0"/>
          </a:p>
        </p:txBody>
      </p:sp>
      <p:pic>
        <p:nvPicPr>
          <p:cNvPr id="2050" name="Picture 2" descr="mongod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7599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b="1" dirty="0" smtClean="0"/>
              <a:t>Document-Oriented </a:t>
            </a:r>
            <a:r>
              <a:rPr lang="en-US" altLang="ko-KR" b="1" dirty="0"/>
              <a:t>Storage 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모든 </a:t>
            </a:r>
            <a:r>
              <a:rPr lang="ko-KR" altLang="en-US" b="1" dirty="0"/>
              <a:t>데이터가 </a:t>
            </a:r>
            <a:r>
              <a:rPr lang="en-US" altLang="ko-KR" b="1" dirty="0"/>
              <a:t>JSON </a:t>
            </a:r>
            <a:r>
              <a:rPr lang="ko-KR" altLang="en-US" b="1" dirty="0"/>
              <a:t>형태로 저장되며 </a:t>
            </a:r>
            <a:r>
              <a:rPr lang="en-US" altLang="ko-KR" b="1" dirty="0"/>
              <a:t>schema</a:t>
            </a:r>
            <a:r>
              <a:rPr lang="ko-KR" altLang="en-US" b="1" dirty="0"/>
              <a:t>가 없음 </a:t>
            </a:r>
            <a:endParaRPr lang="ko-KR" altLang="en-US" dirty="0"/>
          </a:p>
          <a:p>
            <a:r>
              <a:rPr lang="en-US" altLang="ko-KR" b="1" dirty="0"/>
              <a:t>Full Index Support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RDBMS</a:t>
            </a:r>
            <a:r>
              <a:rPr lang="ko-KR" altLang="en-US" dirty="0"/>
              <a:t>에 뒤지지 않는 다양한 인덱싱을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Replication &amp; High Availability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데이터 </a:t>
            </a:r>
            <a:r>
              <a:rPr lang="ko-KR" altLang="en-US" dirty="0"/>
              <a:t>복제를 통해 가용성을 향상시킬 수 있습니다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Auto-</a:t>
            </a:r>
            <a:r>
              <a:rPr lang="en-US" altLang="ko-KR" b="1" dirty="0" err="1"/>
              <a:t>Sharding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Primary </a:t>
            </a:r>
            <a:r>
              <a:rPr lang="en-US" altLang="ko-KR" dirty="0"/>
              <a:t>key</a:t>
            </a:r>
            <a:r>
              <a:rPr lang="ko-KR" altLang="en-US" dirty="0"/>
              <a:t>를 기반으로 여러 서버에 데이터를 나누는 </a:t>
            </a:r>
            <a:r>
              <a:rPr lang="en-US" altLang="ko-KR" dirty="0"/>
              <a:t>scale-out</a:t>
            </a:r>
            <a:r>
              <a:rPr lang="ko-KR" altLang="en-US" dirty="0"/>
              <a:t>이 가능합니다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Querying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key </a:t>
            </a:r>
            <a:r>
              <a:rPr lang="ko-KR" altLang="en-US" dirty="0"/>
              <a:t>기반의 </a:t>
            </a:r>
            <a:r>
              <a:rPr lang="en-US" altLang="ko-KR" dirty="0"/>
              <a:t>get, put </a:t>
            </a:r>
            <a:r>
              <a:rPr lang="ko-KR" altLang="en-US" dirty="0"/>
              <a:t>뿐만이 아니라 다양한 종류의 쿼리들을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Fast In-Place Updates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고성능의 </a:t>
            </a:r>
            <a:r>
              <a:rPr lang="en-US" altLang="ko-KR" dirty="0"/>
              <a:t>atomic operation</a:t>
            </a:r>
            <a:r>
              <a:rPr lang="ko-KR" altLang="en-US" dirty="0"/>
              <a:t>을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Map/Reduce 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맵</a:t>
            </a:r>
            <a:r>
              <a:rPr lang="en-US" altLang="ko-KR" dirty="0"/>
              <a:t>/</a:t>
            </a:r>
            <a:r>
              <a:rPr lang="ko-KR" altLang="en-US" dirty="0" err="1"/>
              <a:t>리듀스를</a:t>
            </a:r>
            <a:r>
              <a:rPr lang="ko-KR" altLang="en-US" dirty="0"/>
              <a:t>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 err="1"/>
              <a:t>GridFS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별도 </a:t>
            </a:r>
            <a:r>
              <a:rPr lang="ko-KR" altLang="en-US" dirty="0"/>
              <a:t>스토리지 엔진을 통해 파일을 저장할 수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27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관계형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DB </a:t>
            </a:r>
            <a:r>
              <a:rPr lang="en-US" altLang="ko-KR" dirty="0"/>
              <a:t>(relational </a:t>
            </a:r>
            <a:r>
              <a:rPr lang="en-US" altLang="ko-KR" dirty="0" smtClean="0"/>
              <a:t>database)</a:t>
            </a:r>
          </a:p>
          <a:p>
            <a:pPr lvl="1"/>
            <a:r>
              <a:rPr lang="ko-KR" altLang="en-US" dirty="0" smtClean="0"/>
              <a:t>데이터를 테이블 형식으로 저장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정보간의 관계를 이용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MySQL </a:t>
            </a:r>
          </a:p>
          <a:p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  <a:p>
            <a:pPr lvl="1"/>
            <a:r>
              <a:rPr lang="ko-KR" altLang="en-US" dirty="0" err="1" smtClean="0"/>
              <a:t>비관계형</a:t>
            </a:r>
            <a:r>
              <a:rPr lang="ko-KR" altLang="en-US" dirty="0" smtClean="0"/>
              <a:t> 데이터베이스로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데이터를 문서 형태로 저장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JSON (JavaScript Object Notation)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복잡한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형태의 데이터를 </a:t>
            </a:r>
            <a:r>
              <a:rPr lang="en-US" altLang="ko-KR" dirty="0" smtClean="0"/>
              <a:t>JSON, XML, BSON(Binary</a:t>
            </a:r>
            <a:r>
              <a:rPr lang="ko-KR" altLang="en-US" dirty="0" smtClean="0"/>
              <a:t> </a:t>
            </a:r>
            <a:r>
              <a:rPr lang="en-US" altLang="ko-KR" dirty="0" smtClean="0"/>
              <a:t>JSON) </a:t>
            </a:r>
            <a:r>
              <a:rPr lang="ko-KR" altLang="en-US" dirty="0" smtClean="0"/>
              <a:t>등의 포맷으로 데이터베이스에 넣을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PDF </a:t>
            </a:r>
            <a:r>
              <a:rPr lang="ko-KR" altLang="en-US" dirty="0" smtClean="0"/>
              <a:t>문서를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직접 저장할 수 있다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467" y="1916832"/>
            <a:ext cx="7351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Elf Info </a:t>
            </a:r>
            <a:r>
              <a:rPr lang="en-US" altLang="ko-KR" dirty="0" err="1"/>
              <a:t>json</a:t>
            </a:r>
            <a:r>
              <a:rPr lang="en-US" altLang="ko-KR" dirty="0"/>
              <a:t> { id: "1234", name: "holly", age: "400", type: "high-elf" </a:t>
            </a:r>
            <a:r>
              <a:rPr lang="en-US" altLang="ko-KR" dirty="0" smtClean="0"/>
              <a:t>}</a:t>
            </a:r>
          </a:p>
          <a:p>
            <a:endParaRPr lang="en-US" altLang="ko-KR" dirty="0"/>
          </a:p>
          <a:p>
            <a:r>
              <a:rPr lang="en-US" altLang="ko-KR" b="1" dirty="0" smtClean="0"/>
              <a:t>Elf Address Book 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 { </a:t>
            </a:r>
            <a:r>
              <a:rPr lang="en-US" altLang="ko-KR" dirty="0" err="1" smtClean="0"/>
              <a:t>elven_id</a:t>
            </a:r>
            <a:r>
              <a:rPr lang="en-US" altLang="ko-KR" dirty="0" smtClean="0"/>
              <a:t>: "1234", city: "</a:t>
            </a:r>
            <a:r>
              <a:rPr lang="en-US" altLang="ko-KR" dirty="0" err="1" smtClean="0"/>
              <a:t>rivendell</a:t>
            </a:r>
            <a:r>
              <a:rPr lang="en-US" altLang="ko-KR" dirty="0" smtClean="0"/>
              <a:t>",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state: "middle-earth"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7" y="3284984"/>
            <a:ext cx="2571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izlooite.files.wordpress.com/2010/05/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2" y="4077072"/>
            <a:ext cx="3917534" cy="23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364502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XML vs. JSON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Consistency(</a:t>
            </a:r>
            <a:r>
              <a:rPr lang="ko-KR" altLang="en-US" dirty="0" smtClean="0"/>
              <a:t>일관성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vs. Availability(</a:t>
            </a:r>
            <a:r>
              <a:rPr lang="ko-KR" altLang="en-US" dirty="0" smtClean="0"/>
              <a:t>가용성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MongoDB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Consistency</a:t>
            </a:r>
            <a:r>
              <a:rPr lang="ko-KR" altLang="en-US" dirty="0" smtClean="0"/>
              <a:t>를 중시 </a:t>
            </a:r>
            <a:endParaRPr lang="en-US" altLang="ko-KR" dirty="0" smtClean="0"/>
          </a:p>
          <a:p>
            <a:r>
              <a:rPr lang="ko-KR" altLang="en-US" dirty="0" err="1" smtClean="0"/>
              <a:t>샤딩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Sharding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기능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데이터가 많아져서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커지면 몇 개의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로 자동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파티션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복수개의 파티션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하나의 컬렉션으로 동작함 </a:t>
            </a:r>
            <a:endParaRPr lang="en-US" altLang="ko-KR" dirty="0" smtClean="0"/>
          </a:p>
          <a:p>
            <a:r>
              <a:rPr lang="ko-KR" altLang="en-US" dirty="0" smtClean="0"/>
              <a:t>주요 기능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705" y="3933056"/>
            <a:ext cx="70216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• Agile and Scalable</a:t>
            </a:r>
          </a:p>
          <a:p>
            <a:r>
              <a:rPr lang="en-US" altLang="ko-KR" sz="1400" dirty="0"/>
              <a:t>• Document-Oriented </a:t>
            </a:r>
            <a:r>
              <a:rPr lang="en-US" altLang="ko-KR" sz="1400" dirty="0" smtClean="0"/>
              <a:t>Storage </a:t>
            </a:r>
            <a:r>
              <a:rPr lang="en-US" altLang="ko-KR" sz="1400" dirty="0"/>
              <a:t>- JSON-style documents with dynamic schemas offer </a:t>
            </a:r>
            <a:r>
              <a:rPr lang="en-US" altLang="ko-KR" sz="1400" dirty="0" smtClean="0"/>
              <a:t>simplicity and </a:t>
            </a:r>
            <a:r>
              <a:rPr lang="en-US" altLang="ko-KR" sz="1400" dirty="0"/>
              <a:t>power.</a:t>
            </a:r>
          </a:p>
          <a:p>
            <a:r>
              <a:rPr lang="en-US" altLang="ko-KR" sz="1400" dirty="0"/>
              <a:t>• Full Index </a:t>
            </a:r>
            <a:r>
              <a:rPr lang="en-US" altLang="ko-KR" sz="1400" dirty="0" smtClean="0"/>
              <a:t>Support </a:t>
            </a:r>
            <a:r>
              <a:rPr lang="en-US" altLang="ko-KR" sz="1400" dirty="0"/>
              <a:t>- Index on any attribute, just like you’re used to.</a:t>
            </a:r>
          </a:p>
          <a:p>
            <a:r>
              <a:rPr lang="en-US" altLang="ko-KR" sz="1400" dirty="0"/>
              <a:t>• Replication &amp; High </a:t>
            </a:r>
            <a:r>
              <a:rPr lang="en-US" altLang="ko-KR" sz="1400" dirty="0" smtClean="0"/>
              <a:t>Availability </a:t>
            </a:r>
            <a:r>
              <a:rPr lang="en-US" altLang="ko-KR" sz="1400" dirty="0"/>
              <a:t>- Mirror across LANs and WANs for scale and peace of mind.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Auto-</a:t>
            </a:r>
            <a:r>
              <a:rPr lang="en-US" altLang="ko-KR" sz="1400" dirty="0" err="1" smtClean="0"/>
              <a:t>Sharding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Scale horizontally without compromising functionality.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Querying </a:t>
            </a:r>
            <a:r>
              <a:rPr lang="en-US" altLang="ko-KR" sz="1400" dirty="0"/>
              <a:t>- Rich, document-based queries.</a:t>
            </a:r>
          </a:p>
          <a:p>
            <a:r>
              <a:rPr lang="en-US" altLang="ko-KR" sz="1400" dirty="0"/>
              <a:t>• Fast In-Place </a:t>
            </a:r>
            <a:r>
              <a:rPr lang="en-US" altLang="ko-KR" sz="1400" dirty="0" smtClean="0"/>
              <a:t>Updates </a:t>
            </a:r>
            <a:r>
              <a:rPr lang="en-US" altLang="ko-KR" sz="1400" dirty="0"/>
              <a:t>- Atomic modifiers for contention-free performance.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Map/Reduce </a:t>
            </a:r>
            <a:r>
              <a:rPr lang="en-US" altLang="ko-KR" sz="1400" dirty="0"/>
              <a:t>- Flexible aggregation and data processing.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err="1" smtClean="0"/>
              <a:t>GridFS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Store files of any size without complicating your stack.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75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Node.js</a:t>
            </a:r>
            <a:r>
              <a:rPr lang="ko-KR" altLang="en-US" dirty="0" smtClean="0"/>
              <a:t>는 자바스크립트를 이용한 </a:t>
            </a:r>
            <a:r>
              <a:rPr lang="ko-KR" altLang="en-US" dirty="0" err="1" smtClean="0"/>
              <a:t>웹서비스</a:t>
            </a:r>
            <a:r>
              <a:rPr lang="ko-KR" altLang="en-US" dirty="0" smtClean="0"/>
              <a:t> 개발 언어로 최근 빠르게 확산되고 있음 </a:t>
            </a:r>
            <a:endParaRPr lang="en-US" altLang="ko-KR" dirty="0" smtClean="0"/>
          </a:p>
          <a:p>
            <a:pPr lvl="1"/>
            <a:r>
              <a:rPr lang="ko-KR" altLang="en-US" dirty="0" err="1"/>
              <a:t>구글</a:t>
            </a:r>
            <a:r>
              <a:rPr lang="en-US" altLang="ko-KR" dirty="0"/>
              <a:t> </a:t>
            </a:r>
            <a:r>
              <a:rPr lang="ko-KR" altLang="en-US" dirty="0"/>
              <a:t>크롬의 </a:t>
            </a:r>
            <a:r>
              <a:rPr lang="en-US" altLang="ko-KR" dirty="0"/>
              <a:t>V8 </a:t>
            </a:r>
            <a:r>
              <a:rPr lang="ko-KR" altLang="en-US" dirty="0"/>
              <a:t>자바스크립트 엔진에 기반한 </a:t>
            </a:r>
            <a:r>
              <a:rPr lang="ko-KR" altLang="en-US" dirty="0" err="1"/>
              <a:t>서버측</a:t>
            </a:r>
            <a:r>
              <a:rPr lang="ko-KR" altLang="en-US" dirty="0"/>
              <a:t> 플랫폼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Apache</a:t>
            </a:r>
            <a:r>
              <a:rPr lang="ko-KR" altLang="en-US" dirty="0"/>
              <a:t>와 같은 별도의 서버 프로그램을 사용하지 않고 서비스를 직접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이벤트기반</a:t>
            </a:r>
            <a:r>
              <a:rPr lang="en-US" altLang="ko-KR" dirty="0"/>
              <a:t>, </a:t>
            </a:r>
            <a:r>
              <a:rPr lang="ko-KR" altLang="en-US" dirty="0" err="1"/>
              <a:t>비동기</a:t>
            </a:r>
            <a:r>
              <a:rPr lang="ko-KR" altLang="en-US" dirty="0"/>
              <a:t> </a:t>
            </a:r>
            <a:r>
              <a:rPr lang="en-US" altLang="ko-KR" dirty="0"/>
              <a:t>I/O, </a:t>
            </a:r>
            <a:r>
              <a:rPr lang="ko-KR" altLang="en-US" dirty="0"/>
              <a:t>단일 </a:t>
            </a:r>
            <a:r>
              <a:rPr lang="ko-KR" altLang="en-US" dirty="0" err="1"/>
              <a:t>스레드</a:t>
            </a:r>
            <a:r>
              <a:rPr lang="ko-KR" altLang="en-US" dirty="0"/>
              <a:t> 루프를 통한 높은 </a:t>
            </a:r>
            <a:r>
              <a:rPr lang="ko-KR" altLang="en-US" dirty="0" smtClean="0"/>
              <a:t>처리성능 </a:t>
            </a:r>
            <a:endParaRPr lang="en-US" altLang="ko-KR" dirty="0" smtClean="0"/>
          </a:p>
          <a:p>
            <a:r>
              <a:rPr lang="ko-KR" altLang="en-US" dirty="0" smtClean="0"/>
              <a:t>대규모 회사들에서도 널리 사용 중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Microsoft, eBay</a:t>
            </a:r>
          </a:p>
          <a:p>
            <a:pPr lvl="1"/>
            <a:r>
              <a:rPr lang="en-US" altLang="ko-KR" dirty="0" smtClean="0"/>
              <a:t>LinkedIn, Yahoo</a:t>
            </a:r>
          </a:p>
          <a:p>
            <a:pPr lvl="1"/>
            <a:r>
              <a:rPr lang="en-US" altLang="ko-KR" dirty="0" err="1" smtClean="0"/>
              <a:t>WalMart</a:t>
            </a:r>
            <a:r>
              <a:rPr lang="en-US" altLang="ko-KR" dirty="0" smtClean="0"/>
              <a:t>, Uber</a:t>
            </a:r>
          </a:p>
          <a:p>
            <a:pPr lvl="1"/>
            <a:r>
              <a:rPr lang="en-US" altLang="ko-KR" dirty="0" smtClean="0"/>
              <a:t>Oracle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30" name="Picture 6" descr="https://qph.ec.quoracdn.net/main-qimg-437e91ee2b145b6ae72be5ef9d041303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23" y="4293096"/>
            <a:ext cx="3252423" cy="17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7188" y="6084004"/>
            <a:ext cx="21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</a:t>
            </a:r>
            <a:r>
              <a:rPr lang="en-US" altLang="ko-KR" dirty="0" smtClean="0"/>
              <a:t>nodejs.org/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LAMP </a:t>
            </a:r>
            <a:r>
              <a:rPr lang="ko-KR" altLang="en-US" dirty="0" err="1" smtClean="0"/>
              <a:t>스택과의</a:t>
            </a:r>
            <a:r>
              <a:rPr lang="ko-KR" altLang="en-US" dirty="0" smtClean="0"/>
              <a:t> 비교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웹서버</a:t>
            </a:r>
            <a:r>
              <a:rPr lang="en-US" altLang="ko-KR" dirty="0" smtClean="0"/>
              <a:t>: Apache, Nginx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스크립트언어</a:t>
            </a:r>
            <a:r>
              <a:rPr lang="en-US" altLang="ko-KR" dirty="0" smtClean="0"/>
              <a:t>: PHP, Perl, Python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접속요청이 있으면 </a:t>
            </a:r>
            <a:r>
              <a:rPr lang="en-US" altLang="ko-KR" dirty="0" smtClean="0"/>
              <a:t>Apache</a:t>
            </a:r>
            <a:r>
              <a:rPr lang="ko-KR" altLang="en-US" dirty="0" smtClean="0"/>
              <a:t>는 새로운 </a:t>
            </a:r>
            <a:r>
              <a:rPr lang="ko-KR" altLang="en-US" dirty="0" err="1" smtClean="0"/>
              <a:t>쓰레드</a:t>
            </a:r>
            <a:r>
              <a:rPr lang="en-US" altLang="ko-KR" dirty="0" smtClean="0"/>
              <a:t>(thread)</a:t>
            </a:r>
            <a:r>
              <a:rPr lang="ko-KR" altLang="en-US" dirty="0" smtClean="0"/>
              <a:t>를 생성하여 서비스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멀티쓰레딩</a:t>
            </a:r>
            <a:r>
              <a:rPr lang="en-US" altLang="ko-KR" dirty="0" smtClean="0"/>
              <a:t>). </a:t>
            </a:r>
            <a:r>
              <a:rPr lang="ko-KR" altLang="en-US" dirty="0" smtClean="0"/>
              <a:t>동시접속자수에 제한이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서비스 사용자를 늘리려면 서버를 증설해야 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Picture 4" descr="http://www.programmableweb.com/sites/default/files/LAMP-s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680521" cy="20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 목표</a:t>
            </a:r>
            <a:endParaRPr lang="en-US" altLang="ko-KR" dirty="0" smtClean="0"/>
          </a:p>
          <a:p>
            <a:r>
              <a:rPr lang="en-US" altLang="ko-KR" dirty="0" smtClean="0"/>
              <a:t>1.2 MEAN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Stack </a:t>
            </a:r>
            <a:r>
              <a:rPr lang="ko-KR" altLang="en-US" dirty="0" smtClean="0"/>
              <a:t>소개 </a:t>
            </a:r>
            <a:endParaRPr lang="en-US" altLang="ko-KR" dirty="0" smtClean="0"/>
          </a:p>
          <a:p>
            <a:r>
              <a:rPr lang="en-US" altLang="ko-KR" dirty="0" smtClean="0"/>
              <a:t>1.3 </a:t>
            </a:r>
            <a:r>
              <a:rPr lang="ko-KR" altLang="en-US" dirty="0" smtClean="0"/>
              <a:t>실습 환경 구축</a:t>
            </a:r>
            <a:endParaRPr lang="en-US" altLang="ko-KR" dirty="0" smtClean="0"/>
          </a:p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</a:t>
            </a:r>
            <a:endParaRPr lang="en-US" altLang="ko-KR" dirty="0" smtClean="0"/>
          </a:p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 개요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는 이벤트 기반 언어 </a:t>
            </a:r>
            <a:endParaRPr lang="en-US" altLang="ko-KR" dirty="0" smtClean="0"/>
          </a:p>
          <a:p>
            <a:r>
              <a:rPr lang="ko-KR" altLang="en-US" dirty="0" err="1" smtClean="0"/>
              <a:t>비동기식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단일쓰레드로</a:t>
            </a:r>
            <a:r>
              <a:rPr lang="ko-KR" altLang="en-US" dirty="0" smtClean="0"/>
              <a:t> 모든 서비스 요구에 응답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5122" name="Picture 2" descr="http://m.devzone.co.kr/Project/DevZone/Ftp/Contents__/26/Images/inteligent_big_kios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9748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신발 줄서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2233"/>
            <a:ext cx="2880320" cy="25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 기반 프로그래밍 </a:t>
            </a:r>
            <a:r>
              <a:rPr lang="en-US" altLang="ko-KR" dirty="0" smtClean="0"/>
              <a:t>(Event driven programming) </a:t>
            </a:r>
          </a:p>
          <a:p>
            <a:pPr lvl="2"/>
            <a:r>
              <a:rPr lang="ko-KR" altLang="en-US" dirty="0" smtClean="0"/>
              <a:t>마우스클릭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메시지입력 등 이벤트 발생에 따라 프로그램 진행</a:t>
            </a:r>
            <a:r>
              <a:rPr lang="en-US" altLang="ko-KR" dirty="0" smtClean="0"/>
              <a:t>. GUI </a:t>
            </a:r>
            <a:r>
              <a:rPr lang="ko-KR" altLang="en-US" dirty="0" smtClean="0"/>
              <a:t>프로그래밍이 대표적인 사례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 </a:t>
            </a:r>
            <a:r>
              <a:rPr lang="en-US" altLang="ko-KR" dirty="0" smtClean="0"/>
              <a:t>(Asynchronous programming)</a:t>
            </a:r>
          </a:p>
          <a:p>
            <a:pPr lvl="2"/>
            <a:r>
              <a:rPr lang="ko-KR" altLang="en-US" dirty="0" smtClean="0"/>
              <a:t>메인 프로그램은 이벤트를 기다림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발생시 </a:t>
            </a:r>
            <a:r>
              <a:rPr lang="ko-KR" altLang="en-US" dirty="0" err="1" smtClean="0"/>
              <a:t>이벤트핸들러에게</a:t>
            </a:r>
            <a:r>
              <a:rPr lang="ko-KR" altLang="en-US" dirty="0" smtClean="0"/>
              <a:t> 처리를 넘기고 메인 프로그램은 다른 이벤트를 기다림 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처리가 끝나면 </a:t>
            </a:r>
            <a:r>
              <a:rPr lang="ko-KR" altLang="en-US" dirty="0" err="1" smtClean="0"/>
              <a:t>콜백</a:t>
            </a:r>
            <a:r>
              <a:rPr lang="en-US" altLang="ko-KR" dirty="0" smtClean="0"/>
              <a:t>(callback)</a:t>
            </a:r>
            <a:r>
              <a:rPr lang="ko-KR" altLang="en-US" dirty="0" smtClean="0"/>
              <a:t> 함수를 실행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콜백</a:t>
            </a:r>
            <a:r>
              <a:rPr lang="ko-KR" altLang="en-US" dirty="0" smtClean="0"/>
              <a:t> </a:t>
            </a:r>
            <a:r>
              <a:rPr lang="en-US" altLang="ko-KR" dirty="0" smtClean="0"/>
              <a:t>(Asynchronous callbacks, non-blocking callbacks) </a:t>
            </a:r>
          </a:p>
          <a:p>
            <a:pPr lvl="2"/>
            <a:r>
              <a:rPr lang="ko-KR" altLang="en-US" dirty="0" smtClean="0"/>
              <a:t>함수의 인자로 또 다른 함수를 지정하는 방식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처리할 준비가 완료되면 실행되는 함수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처리에 시간이 걸리는 경우에 유용 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Synchronous callback: blocking  (</a:t>
            </a:r>
            <a:r>
              <a:rPr lang="ko-KR" altLang="en-US" dirty="0" smtClean="0"/>
              <a:t>작업이 </a:t>
            </a:r>
            <a:r>
              <a:rPr lang="ko-KR" altLang="en-US" dirty="0" err="1" smtClean="0"/>
              <a:t>끝날때까지</a:t>
            </a:r>
            <a:r>
              <a:rPr lang="ko-KR" altLang="en-US" dirty="0" smtClean="0"/>
              <a:t> 기다림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Asynchronous callback: non-blocking  (</a:t>
            </a:r>
            <a:r>
              <a:rPr lang="ko-KR" altLang="en-US" dirty="0" smtClean="0"/>
              <a:t>작업을 시켜놓고 다른 일 수행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1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NPM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NPM (Node Package Manager)</a:t>
            </a:r>
          </a:p>
          <a:p>
            <a:pPr lvl="1"/>
            <a:r>
              <a:rPr lang="ko-KR" altLang="en-US" dirty="0" err="1"/>
              <a:t>노드에서는</a:t>
            </a:r>
            <a:r>
              <a:rPr lang="ko-KR" altLang="en-US" dirty="0"/>
              <a:t> 많은 확장 패키지들을 설치하여 사용할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en-US" altLang="ko-KR" dirty="0" smtClean="0"/>
              <a:t>NPM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패키지 관리자로서 패키지 관리가 매우 편리함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노드를</a:t>
            </a:r>
            <a:r>
              <a:rPr lang="ko-KR" altLang="en-US" dirty="0" smtClean="0"/>
              <a:t> 유명하게 만든 강력한 기능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NPM</a:t>
            </a:r>
            <a:r>
              <a:rPr lang="ko-KR" altLang="en-US" dirty="0" smtClean="0"/>
              <a:t>도 기본 설치됨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https://www.npmjs.com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자신이 프로그래밍한 코드를 패키지 형태로 만들어 재활용할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Popular packages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361" y="4725144"/>
            <a:ext cx="7191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•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  <a:r>
              <a:rPr lang="en-US" altLang="ko-KR" dirty="0"/>
              <a:t>is currently the most starred package on </a:t>
            </a:r>
            <a:r>
              <a:rPr lang="en-US" altLang="ko-KR" dirty="0" err="1"/>
              <a:t>npm’s</a:t>
            </a:r>
            <a:r>
              <a:rPr lang="en-US" altLang="ko-KR" dirty="0"/>
              <a:t> </a:t>
            </a:r>
            <a:r>
              <a:rPr lang="en-US" altLang="ko-KR" dirty="0" smtClean="0"/>
              <a:t>site. </a:t>
            </a:r>
          </a:p>
          <a:p>
            <a:r>
              <a:rPr lang="en-US" altLang="ko-KR" dirty="0" smtClean="0"/>
              <a:t>• Mongoose </a:t>
            </a:r>
            <a:r>
              <a:rPr lang="en-US" altLang="ko-KR" dirty="0"/>
              <a:t>is the package we will use to interact with MongoDB.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GruntJS</a:t>
            </a:r>
            <a:r>
              <a:rPr lang="en-US" altLang="ko-KR" dirty="0" smtClean="0"/>
              <a:t> </a:t>
            </a:r>
            <a:r>
              <a:rPr lang="en-US" altLang="ko-KR" dirty="0"/>
              <a:t>for automating tasks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PassportJS</a:t>
            </a:r>
            <a:r>
              <a:rPr lang="en-US" altLang="ko-KR" dirty="0" smtClean="0"/>
              <a:t> </a:t>
            </a:r>
            <a:r>
              <a:rPr lang="en-US" altLang="ko-KR" dirty="0"/>
              <a:t>for authentication with many social services.</a:t>
            </a:r>
          </a:p>
          <a:p>
            <a:r>
              <a:rPr lang="en-US" altLang="ko-KR" dirty="0" smtClean="0"/>
              <a:t>• Socket.io </a:t>
            </a:r>
            <a:r>
              <a:rPr lang="en-US" altLang="ko-KR" dirty="0"/>
              <a:t>for building real time </a:t>
            </a:r>
            <a:r>
              <a:rPr lang="en-US" altLang="ko-KR" dirty="0" err="1"/>
              <a:t>websocket</a:t>
            </a:r>
            <a:r>
              <a:rPr lang="en-US" altLang="ko-KR" dirty="0"/>
              <a:t> </a:t>
            </a:r>
            <a:r>
              <a:rPr lang="en-US" altLang="ko-KR" dirty="0" smtClean="0"/>
              <a:t>applications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Elasticsearch</a:t>
            </a:r>
            <a:r>
              <a:rPr lang="en-US" altLang="ko-KR" dirty="0" smtClean="0"/>
              <a:t> </a:t>
            </a:r>
            <a:r>
              <a:rPr lang="en-US" altLang="ko-KR" dirty="0"/>
              <a:t>for providing high scalability search operations.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2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www.npmjs.com/browse/star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6530"/>
            <a:ext cx="770176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/>
              <a:t>환경에서 웹 어플리케이션을 </a:t>
            </a:r>
            <a:r>
              <a:rPr lang="ko-KR" altLang="en-US" dirty="0" smtClean="0"/>
              <a:t>쉽게 개발하기 위해 사용할 수 있는 프레임워크</a:t>
            </a:r>
            <a:endParaRPr lang="en-US" altLang="ko-KR" dirty="0" smtClean="0"/>
          </a:p>
          <a:p>
            <a:r>
              <a:rPr lang="ko-KR" altLang="en-US" dirty="0" smtClean="0"/>
              <a:t>웹 </a:t>
            </a:r>
            <a:r>
              <a:rPr lang="ko-KR" altLang="en-US" dirty="0"/>
              <a:t>어플리케이션 개발에 필요한 유용한 </a:t>
            </a:r>
            <a:r>
              <a:rPr lang="en-US" altLang="ko-KR" dirty="0"/>
              <a:t>API </a:t>
            </a:r>
            <a:r>
              <a:rPr lang="ko-KR" altLang="en-US" dirty="0"/>
              <a:t>제공 </a:t>
            </a:r>
            <a:endParaRPr lang="en-US" altLang="ko-KR" dirty="0"/>
          </a:p>
          <a:p>
            <a:r>
              <a:rPr lang="en-US" altLang="ko-KR" dirty="0"/>
              <a:t>Express</a:t>
            </a:r>
            <a:r>
              <a:rPr lang="ko-KR" altLang="en-US" dirty="0"/>
              <a:t>는 현재 </a:t>
            </a:r>
            <a:r>
              <a:rPr lang="en-US" altLang="ko-KR" dirty="0"/>
              <a:t>NPM </a:t>
            </a:r>
            <a:r>
              <a:rPr lang="ko-KR" altLang="en-US" dirty="0"/>
              <a:t>사이트에서</a:t>
            </a:r>
            <a:r>
              <a:rPr lang="en-US" altLang="ko-KR" dirty="0"/>
              <a:t> </a:t>
            </a:r>
            <a:r>
              <a:rPr lang="ko-KR" altLang="en-US" dirty="0"/>
              <a:t>가장 </a:t>
            </a:r>
            <a:r>
              <a:rPr lang="ko-KR" altLang="en-US" dirty="0" err="1"/>
              <a:t>인기있는</a:t>
            </a:r>
            <a:r>
              <a:rPr lang="ko-KR" altLang="en-US" dirty="0"/>
              <a:t> 패키지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Express</a:t>
            </a:r>
            <a:r>
              <a:rPr lang="ko-KR" altLang="en-US" dirty="0" smtClean="0"/>
              <a:t>의 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Router</a:t>
            </a:r>
            <a:endParaRPr lang="en-US" altLang="ko-KR" dirty="0"/>
          </a:p>
          <a:p>
            <a:pPr lvl="1"/>
            <a:r>
              <a:rPr lang="en-US" altLang="ko-KR" dirty="0" smtClean="0"/>
              <a:t>Handling </a:t>
            </a:r>
            <a:r>
              <a:rPr lang="en-US" altLang="ko-KR" dirty="0"/>
              <a:t>Requests</a:t>
            </a:r>
          </a:p>
          <a:p>
            <a:pPr lvl="1"/>
            <a:r>
              <a:rPr lang="en-US" altLang="ko-KR" dirty="0" smtClean="0"/>
              <a:t>Application </a:t>
            </a:r>
            <a:r>
              <a:rPr lang="en-US" altLang="ko-KR" dirty="0"/>
              <a:t>Settings</a:t>
            </a:r>
          </a:p>
          <a:p>
            <a:pPr lvl="1"/>
            <a:r>
              <a:rPr lang="en-US" altLang="ko-KR" dirty="0" smtClean="0"/>
              <a:t>Middleware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7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://expressjs.com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4" y="2132856"/>
            <a:ext cx="6586447" cy="41764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를 사용하는 회사들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MySpace</a:t>
            </a:r>
            <a:r>
              <a:rPr lang="en-US" altLang="ko-KR" dirty="0" smtClean="0"/>
              <a:t>, LinkedIn, </a:t>
            </a:r>
            <a:r>
              <a:rPr lang="en-US" altLang="ko-KR" dirty="0" err="1" smtClean="0"/>
              <a:t>Klout</a:t>
            </a:r>
            <a:r>
              <a:rPr lang="en-US" altLang="ko-KR" dirty="0" smtClean="0"/>
              <a:t>, Segment.io</a:t>
            </a:r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expressjs.com/en/resources/companies-using-express.html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77" y="3068960"/>
            <a:ext cx="5794226" cy="32182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구글이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만든 </a:t>
            </a:r>
            <a:r>
              <a:rPr lang="en-US" altLang="ko-KR" dirty="0" smtClean="0"/>
              <a:t>front-end </a:t>
            </a:r>
            <a:r>
              <a:rPr lang="ko-KR" altLang="en-US" dirty="0" smtClean="0"/>
              <a:t>자바스크립트 프레임워크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Front-end: </a:t>
            </a:r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Back-end: </a:t>
            </a:r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Dynamic </a:t>
            </a:r>
            <a:r>
              <a:rPr lang="ko-KR" altLang="en-US" dirty="0" smtClean="0"/>
              <a:t>요소들을 사용하기 위한 </a:t>
            </a:r>
            <a:r>
              <a:rPr lang="en-US" altLang="ko-KR" dirty="0" smtClean="0"/>
              <a:t>all-in-one </a:t>
            </a:r>
            <a:r>
              <a:rPr lang="ko-KR" altLang="en-US" dirty="0" smtClean="0"/>
              <a:t>솔루션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 바인딩</a:t>
            </a:r>
            <a:r>
              <a:rPr lang="en-US" altLang="ko-KR" dirty="0" smtClean="0"/>
              <a:t>(data binding) </a:t>
            </a:r>
          </a:p>
          <a:p>
            <a:pPr lvl="1"/>
            <a:r>
              <a:rPr lang="ko-KR" altLang="en-US" dirty="0" smtClean="0"/>
              <a:t>폼 유효성 검사</a:t>
            </a:r>
            <a:r>
              <a:rPr lang="en-US" altLang="ko-KR" dirty="0" smtClean="0"/>
              <a:t>(Form validation)</a:t>
            </a:r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smtClean="0"/>
              <a:t>이벤트 처리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Dependency injection </a:t>
            </a:r>
          </a:p>
          <a:p>
            <a:r>
              <a:rPr lang="ko-KR" altLang="en-US" dirty="0" smtClean="0"/>
              <a:t>다양한 </a:t>
            </a:r>
            <a:r>
              <a:rPr lang="ko-KR" altLang="en-US" dirty="0"/>
              <a:t>지시어를 통한 개발 생산성 향상 </a:t>
            </a:r>
          </a:p>
          <a:p>
            <a:pPr lvl="1"/>
            <a:r>
              <a:rPr lang="en-US" altLang="ko-KR" dirty="0"/>
              <a:t>ng-if, ng-repeat, ng-validate </a:t>
            </a:r>
          </a:p>
          <a:p>
            <a:pPr lvl="1"/>
            <a:r>
              <a:rPr lang="en-US" altLang="ko-KR" dirty="0"/>
              <a:t>Form, Form validation </a:t>
            </a:r>
            <a:r>
              <a:rPr lang="ko-KR" altLang="en-US" dirty="0"/>
              <a:t>관련 도구 제공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AngularJS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binding </a:t>
            </a:r>
          </a:p>
          <a:p>
            <a:pPr lvl="1"/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입력을 매우 쉽게 처리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MVC(model-view-controller) </a:t>
            </a:r>
            <a:r>
              <a:rPr lang="ko-KR" altLang="en-US" dirty="0" smtClean="0"/>
              <a:t>모델에서 데이터의 일관성 유지 </a:t>
            </a:r>
            <a:endParaRPr lang="en-US" altLang="ko-KR" dirty="0" smtClean="0"/>
          </a:p>
          <a:p>
            <a:r>
              <a:rPr lang="en-US" altLang="ko-KR" dirty="0" smtClean="0"/>
              <a:t>Dependency injection </a:t>
            </a:r>
          </a:p>
          <a:p>
            <a:pPr lvl="1"/>
            <a:r>
              <a:rPr lang="ko-KR" altLang="en-US" dirty="0" smtClean="0"/>
              <a:t>객체에게 타 객체와의 의존성을 명시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모듈화 개념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하나의 모듈을 다른 프로젝트에 재사용이 쉬움 </a:t>
            </a:r>
            <a:endParaRPr lang="en-US" altLang="ko-KR" dirty="0" smtClean="0"/>
          </a:p>
          <a:p>
            <a:r>
              <a:rPr lang="ko-KR" altLang="en-US" dirty="0" smtClean="0"/>
              <a:t>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</a:t>
            </a:r>
            <a:endParaRPr lang="en-US" altLang="ko-KR" dirty="0"/>
          </a:p>
          <a:p>
            <a:pPr lvl="1"/>
            <a:r>
              <a:rPr lang="en-US" altLang="ko-KR" dirty="0" smtClean="0"/>
              <a:t>Directives</a:t>
            </a:r>
            <a:endParaRPr lang="en-US" altLang="ko-KR" dirty="0"/>
          </a:p>
          <a:p>
            <a:pPr lvl="1"/>
            <a:r>
              <a:rPr lang="en-US" altLang="ko-KR" dirty="0" smtClean="0"/>
              <a:t>Scopes</a:t>
            </a:r>
            <a:endParaRPr lang="en-US" altLang="ko-KR" dirty="0"/>
          </a:p>
          <a:p>
            <a:pPr lvl="1"/>
            <a:r>
              <a:rPr lang="en-US" altLang="ko-KR" dirty="0" smtClean="0"/>
              <a:t>Templates</a:t>
            </a:r>
            <a:endParaRPr lang="en-US" altLang="ko-KR" dirty="0"/>
          </a:p>
          <a:p>
            <a:pPr lvl="1"/>
            <a:r>
              <a:rPr lang="en-US" altLang="ko-KR" dirty="0" smtClean="0"/>
              <a:t>Testing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2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AngularJS</a:t>
            </a:r>
            <a:r>
              <a:rPr lang="ko-KR" altLang="en-US" dirty="0" smtClean="0"/>
              <a:t>의 최신버전은 </a:t>
            </a:r>
            <a:r>
              <a:rPr lang="en-US" altLang="ko-KR" dirty="0" smtClean="0"/>
              <a:t>Angular 4</a:t>
            </a:r>
          </a:p>
          <a:p>
            <a:pPr lvl="1"/>
            <a:r>
              <a:rPr lang="en-US" altLang="ko-KR" dirty="0">
                <a:hlinkClick r:id="rId2"/>
              </a:rPr>
              <a:t>https://angular.io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생산성을 높일 수 있는 많은 요소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572348" cy="38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자바스크립트 기반 웹 개발 방법론 소개 </a:t>
            </a:r>
            <a:endParaRPr lang="en-US" altLang="ko-KR" dirty="0" smtClean="0"/>
          </a:p>
          <a:p>
            <a:r>
              <a:rPr lang="en-US" altLang="ko-KR" dirty="0" smtClean="0"/>
              <a:t>MEAN stack </a:t>
            </a:r>
            <a:r>
              <a:rPr lang="ko-KR" altLang="en-US" dirty="0" smtClean="0"/>
              <a:t>실무 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습득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MongoDB </a:t>
            </a:r>
          </a:p>
          <a:p>
            <a:pPr lvl="1"/>
            <a:r>
              <a:rPr lang="en-US" altLang="ko-KR" dirty="0" smtClean="0"/>
              <a:t>Express </a:t>
            </a:r>
          </a:p>
          <a:p>
            <a:pPr lvl="1"/>
            <a:r>
              <a:rPr lang="en-US" altLang="ko-KR" dirty="0" smtClean="0"/>
              <a:t>Angular 4 </a:t>
            </a:r>
          </a:p>
          <a:p>
            <a:pPr lvl="1"/>
            <a:r>
              <a:rPr lang="en-US" altLang="ko-KR" dirty="0" smtClean="0"/>
              <a:t>Node.js </a:t>
            </a:r>
          </a:p>
          <a:p>
            <a:r>
              <a:rPr lang="ko-KR" altLang="en-US" dirty="0" smtClean="0"/>
              <a:t>최신 인증기술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패스포트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</a:t>
            </a:r>
            <a:r>
              <a:rPr lang="ko-KR" altLang="en-US" dirty="0" smtClean="0"/>
              <a:t> 토큰인증 </a:t>
            </a:r>
            <a:endParaRPr lang="en-US" altLang="ko-KR" dirty="0" smtClean="0"/>
          </a:p>
          <a:p>
            <a:r>
              <a:rPr lang="ko-KR" altLang="en-US" dirty="0" err="1" smtClean="0"/>
              <a:t>팀별</a:t>
            </a:r>
            <a:r>
              <a:rPr lang="ko-KR" altLang="en-US" dirty="0" smtClean="0"/>
              <a:t> 프로젝트 수행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0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MEAN stack</a:t>
            </a:r>
            <a:r>
              <a:rPr lang="ko-KR" altLang="en-US" dirty="0" smtClean="0"/>
              <a:t>으로 어플리케이션 </a:t>
            </a:r>
            <a:r>
              <a:rPr lang="ko-KR" altLang="en-US" dirty="0" err="1" smtClean="0"/>
              <a:t>개발시</a:t>
            </a:r>
            <a:r>
              <a:rPr lang="ko-KR" altLang="en-US" dirty="0" smtClean="0"/>
              <a:t> 클라이언트</a:t>
            </a:r>
            <a:r>
              <a:rPr lang="en-US" altLang="ko-KR" dirty="0" smtClean="0"/>
              <a:t>-</a:t>
            </a:r>
            <a:r>
              <a:rPr lang="ko-KR" altLang="en-US" dirty="0" smtClean="0"/>
              <a:t>서버의 역할을 구분하여 설계해야 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Server/backend/Node – </a:t>
            </a:r>
            <a:r>
              <a:rPr lang="ko-KR" altLang="en-US" dirty="0" smtClean="0"/>
              <a:t>리소스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서비스의 제공자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Client/frontend/Angular –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요청자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접근 가능한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가지고 서비스하는 독립적인 개체임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클라이언트는 이런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통해 서버에 서비스를 요청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서버사이드 코드는 분리되어 운영되며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클라이언트 어플리케이션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웹사이트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안드로이드</a:t>
            </a:r>
            <a:r>
              <a:rPr lang="en-US" altLang="ko-KR" dirty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아이폰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윈도우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똑같은 데이터에 접근하도록 설계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페이스북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트위터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Github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대규모 사이트들은 외부에서 접근 가능한 서버의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를 공개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6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Server </a:t>
            </a:r>
            <a:r>
              <a:rPr lang="en-US" altLang="ko-KR" b="1" dirty="0"/>
              <a:t>Components</a:t>
            </a:r>
          </a:p>
          <a:p>
            <a:pPr lvl="1"/>
            <a:r>
              <a:rPr lang="en-US" altLang="ko-KR" dirty="0" smtClean="0"/>
              <a:t>Database </a:t>
            </a:r>
            <a:r>
              <a:rPr lang="en-US" altLang="ko-KR" dirty="0"/>
              <a:t>(MongoDB)</a:t>
            </a:r>
          </a:p>
          <a:p>
            <a:pPr lvl="1"/>
            <a:r>
              <a:rPr lang="en-US" altLang="ko-KR" dirty="0" smtClean="0"/>
              <a:t>Server/API </a:t>
            </a:r>
            <a:r>
              <a:rPr lang="en-US" altLang="ko-KR" dirty="0"/>
              <a:t>(Node and Express)</a:t>
            </a:r>
          </a:p>
          <a:p>
            <a:r>
              <a:rPr lang="en-US" altLang="ko-KR" b="1" dirty="0"/>
              <a:t>Client Components</a:t>
            </a:r>
          </a:p>
          <a:p>
            <a:pPr lvl="1"/>
            <a:r>
              <a:rPr lang="en-US" altLang="ko-KR" dirty="0" smtClean="0"/>
              <a:t>Frontend </a:t>
            </a:r>
            <a:r>
              <a:rPr lang="en-US" altLang="ko-KR" dirty="0"/>
              <a:t>Layer (Angular)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5545"/>
            <a:ext cx="6804248" cy="29493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Atom </a:t>
            </a:r>
            <a:r>
              <a:rPr lang="ko-KR" altLang="en-US" dirty="0" err="1" smtClean="0"/>
              <a:t>웹에디터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Atom : </a:t>
            </a:r>
            <a:r>
              <a:rPr lang="en-US" altLang="ko-KR" dirty="0" smtClean="0">
                <a:hlinkClick r:id="rId2"/>
              </a:rPr>
              <a:t>http://atom.io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필수 확장프로그램 설치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Emmet – html </a:t>
            </a:r>
            <a:r>
              <a:rPr lang="ko-KR" altLang="en-US" dirty="0" smtClean="0"/>
              <a:t>태그의 자동완성 기능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Atom live server – </a:t>
            </a:r>
            <a:r>
              <a:rPr lang="ko-KR" altLang="en-US" dirty="0" smtClean="0"/>
              <a:t>별도의 서버를 설치하지 않고도 페이지 즉시 확인 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5616624" cy="250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자바스크립트 실행환경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https://nodejs.org/en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설치 후 테스트 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AutoShape 4" descr="node.js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node.js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node.js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106" name="Picture 10" descr="Image result for node j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315377" cy="26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3501008"/>
            <a:ext cx="1592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ko-KR" b="1" dirty="0"/>
              <a:t>C:\&gt;node -v</a:t>
            </a:r>
          </a:p>
          <a:p>
            <a:r>
              <a:rPr lang="nl-NL" altLang="ko-KR" b="1" dirty="0"/>
              <a:t>v8.2.1</a:t>
            </a:r>
          </a:p>
          <a:p>
            <a:endParaRPr lang="nl-NL" altLang="ko-KR" b="1" dirty="0"/>
          </a:p>
          <a:p>
            <a:r>
              <a:rPr lang="nl-NL" altLang="ko-KR" b="1" dirty="0"/>
              <a:t>C:\&gt;npm -v</a:t>
            </a:r>
          </a:p>
          <a:p>
            <a:r>
              <a:rPr lang="nl-NL" altLang="ko-KR" b="1" dirty="0" smtClean="0"/>
              <a:t>5.3.0</a:t>
            </a:r>
            <a:endParaRPr lang="nl-NL" altLang="ko-KR" b="1" dirty="0"/>
          </a:p>
        </p:txBody>
      </p:sp>
    </p:spTree>
    <p:extLst>
      <p:ext uri="{BB962C8B-B14F-4D97-AF65-F5344CB8AC3E}">
        <p14:creationId xmlns:p14="http://schemas.microsoft.com/office/powerpoint/2010/main" val="4256315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실습환경</a:t>
            </a:r>
            <a:r>
              <a:rPr lang="en-US" altLang="ko-KR" dirty="0"/>
              <a:t> </a:t>
            </a:r>
            <a:r>
              <a:rPr lang="ko-KR" altLang="en-US" dirty="0"/>
              <a:t>구축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 기반의 </a:t>
            </a:r>
            <a:r>
              <a:rPr lang="en-US" altLang="ko-KR" dirty="0" smtClean="0"/>
              <a:t>NoSQL </a:t>
            </a:r>
            <a:r>
              <a:rPr lang="ko-KR" altLang="en-US" dirty="0" smtClean="0"/>
              <a:t>데이터베이스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https://www.mongodb.com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 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mongod</a:t>
            </a:r>
            <a:r>
              <a:rPr lang="en-US" altLang="ko-KR" dirty="0" smtClean="0"/>
              <a:t> --</a:t>
            </a:r>
            <a:r>
              <a:rPr lang="en-US" altLang="ko-KR" dirty="0" err="1" smtClean="0"/>
              <a:t>dbpath</a:t>
            </a:r>
            <a:r>
              <a:rPr lang="en-US" altLang="ko-KR" dirty="0" smtClean="0"/>
              <a:t> f:\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mongo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42847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7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Isweb.joongbu.ac.kr </a:t>
            </a:r>
            <a:r>
              <a:rPr lang="ko-KR" altLang="en-US" dirty="0" smtClean="0"/>
              <a:t>서버에 계정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계정신청서 작성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안전한 패스워드로 변경 및 패스워드 관리 철저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개인별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포트번호 할당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949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웹서버</a:t>
            </a:r>
            <a:r>
              <a:rPr lang="ko-KR" altLang="en-US" dirty="0" smtClean="0"/>
              <a:t> 계정 접속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Putty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Secure Telnet </a:t>
            </a:r>
            <a:r>
              <a:rPr lang="ko-KR" altLang="en-US" dirty="0" smtClean="0"/>
              <a:t>프로그램 </a:t>
            </a:r>
            <a:endParaRPr lang="en-US" altLang="ko-KR" dirty="0" smtClean="0"/>
          </a:p>
          <a:p>
            <a:r>
              <a:rPr lang="en-US" altLang="ko-KR" dirty="0" smtClean="0"/>
              <a:t>FileZilla </a:t>
            </a:r>
            <a:r>
              <a:rPr lang="ko-KR" altLang="en-US" dirty="0"/>
              <a:t>설치 </a:t>
            </a:r>
            <a:endParaRPr lang="en-US" altLang="ko-KR" dirty="0"/>
          </a:p>
          <a:p>
            <a:pPr lvl="1"/>
            <a:r>
              <a:rPr lang="en-US" altLang="ko-KR" dirty="0"/>
              <a:t>Secure FTP </a:t>
            </a:r>
            <a:r>
              <a:rPr lang="ko-KR" altLang="en-US" dirty="0"/>
              <a:t>프로그램 </a:t>
            </a:r>
            <a:endParaRPr lang="en-US" altLang="ko-KR" dirty="0"/>
          </a:p>
          <a:p>
            <a:r>
              <a:rPr lang="ko-KR" altLang="en-US" dirty="0" smtClean="0"/>
              <a:t>안전한 패스워드 설정 </a:t>
            </a:r>
            <a:endParaRPr lang="en-US" altLang="ko-KR" dirty="0" smtClean="0"/>
          </a:p>
          <a:p>
            <a:r>
              <a:rPr lang="ko-KR" altLang="en-US" dirty="0" smtClean="0"/>
              <a:t>자신의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계정에 작성한 </a:t>
            </a:r>
            <a:r>
              <a:rPr lang="ko-KR" altLang="en-US" dirty="0" err="1" smtClean="0"/>
              <a:t>컨텐츠</a:t>
            </a:r>
            <a:r>
              <a:rPr lang="ko-KR" altLang="en-US" dirty="0" smtClean="0"/>
              <a:t> 업로드 및 서비스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9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트위터</a:t>
            </a:r>
            <a:r>
              <a:rPr lang="ko-KR" altLang="en-US" dirty="0" smtClean="0"/>
              <a:t> 사가 만든 편리하고 효율적인 웹 프레임워크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http://bootstrapk.com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(</a:t>
            </a:r>
            <a:r>
              <a:rPr lang="ko-KR" altLang="en-US" dirty="0" smtClean="0"/>
              <a:t>한글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>
                <a:hlinkClick r:id="rId3"/>
              </a:rPr>
              <a:t>http://getbootstrap.com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4"/>
              </a:rPr>
              <a:t>https://bootswatch.com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AutoShape 2" descr="파일:attachment/Bootstrap/bootstrap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파일:attachment/Bootstrap/bootstrap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5112568" cy="28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32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 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http://bootstrapk.com/getting-started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zip</a:t>
            </a:r>
            <a:r>
              <a:rPr lang="ko-KR" altLang="en-US" dirty="0" smtClean="0"/>
              <a:t>파일 다운로드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프로젝트 폴더에 압축 풀기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32099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68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기본 템플릿을 이용하여 페이지 작성 시작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http://bootstrapk.com/getting-started/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6" y="2348880"/>
            <a:ext cx="6415994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3861048"/>
            <a:ext cx="27590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 </a:t>
            </a:r>
            <a:r>
              <a:rPr lang="en-US" altLang="ko-KR" dirty="0" smtClean="0"/>
              <a:t>CSS </a:t>
            </a:r>
            <a:r>
              <a:rPr lang="ko-KR" altLang="en-US" dirty="0" smtClean="0"/>
              <a:t>파일 링크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229200"/>
            <a:ext cx="32864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이 정상 작동하려면 </a:t>
            </a:r>
            <a:endParaRPr lang="en-US" altLang="ko-KR" dirty="0" smtClean="0"/>
          </a:p>
          <a:p>
            <a:r>
              <a:rPr lang="en-US" altLang="ko-KR" dirty="0" err="1" smtClean="0"/>
              <a:t>jquery</a:t>
            </a:r>
            <a:r>
              <a:rPr lang="ko-KR" altLang="en-US" dirty="0" smtClean="0"/>
              <a:t>가 반드시 필요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6228020"/>
            <a:ext cx="23887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Bootstrap.min.js</a:t>
            </a:r>
            <a:r>
              <a:rPr lang="ko-KR" altLang="en-US" dirty="0" smtClean="0"/>
              <a:t> 포</a:t>
            </a:r>
            <a:r>
              <a:rPr lang="ko-KR" altLang="en-US" dirty="0"/>
              <a:t>함</a:t>
            </a:r>
          </a:p>
        </p:txBody>
      </p:sp>
    </p:spTree>
    <p:extLst>
      <p:ext uri="{BB962C8B-B14F-4D97-AF65-F5344CB8AC3E}">
        <p14:creationId xmlns:p14="http://schemas.microsoft.com/office/powerpoint/2010/main" val="26893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깃허브에서의</a:t>
            </a:r>
            <a:r>
              <a:rPr lang="ko-KR" altLang="en-US" dirty="0" smtClean="0"/>
              <a:t> 인기 프로그래밍 언어 순위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7" y="1527398"/>
            <a:ext cx="71532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376" y="5795972"/>
            <a:ext cx="374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http://smartincome.tistory.com/28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1145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은 전문가가 디자인한 클래스</a:t>
            </a:r>
            <a:r>
              <a:rPr lang="en-US" altLang="ko-KR" dirty="0" smtClean="0"/>
              <a:t>(class)</a:t>
            </a:r>
            <a:r>
              <a:rPr lang="ko-KR" altLang="en-US" dirty="0" smtClean="0"/>
              <a:t>들의 모음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https://bootstrapcreative.com/resources/bootstrap-3-css-classes-index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기본 컨테이너 클래스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6" y="3429000"/>
            <a:ext cx="7328936" cy="2736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221088"/>
            <a:ext cx="30716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고정폭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45224"/>
            <a:ext cx="360906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최</a:t>
            </a:r>
            <a:r>
              <a:rPr lang="ko-KR" altLang="en-US" dirty="0"/>
              <a:t>대</a:t>
            </a:r>
            <a:r>
              <a:rPr lang="ko-KR" altLang="en-US" dirty="0" smtClean="0"/>
              <a:t>폭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.container-fluid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624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en-US" altLang="ko-KR" dirty="0" smtClean="0"/>
          </a:p>
          <a:p>
            <a:pPr lvl="1"/>
            <a:r>
              <a:rPr lang="ko-KR" altLang="en-US" dirty="0"/>
              <a:t>부트스트랩은 기기나 </a:t>
            </a:r>
            <a:r>
              <a:rPr lang="ko-KR" altLang="en-US" dirty="0" err="1"/>
              <a:t>뷰포트</a:t>
            </a:r>
            <a:r>
              <a:rPr lang="ko-KR" altLang="en-US" dirty="0"/>
              <a:t> 크기가 증가함에 따라 </a:t>
            </a:r>
            <a:r>
              <a:rPr lang="en-US" altLang="ko-KR" dirty="0" smtClean="0">
                <a:solidFill>
                  <a:srgbClr val="FF0000"/>
                </a:solidFill>
              </a:rPr>
              <a:t>12</a:t>
            </a:r>
            <a:r>
              <a:rPr lang="ko-KR" altLang="en-US" dirty="0" smtClean="0">
                <a:solidFill>
                  <a:srgbClr val="FF0000"/>
                </a:solidFill>
              </a:rPr>
              <a:t>열</a:t>
            </a:r>
            <a:r>
              <a:rPr lang="ko-KR" altLang="en-US" dirty="0" smtClean="0"/>
              <a:t>이 </a:t>
            </a:r>
            <a:r>
              <a:rPr lang="ko-KR" altLang="en-US" dirty="0"/>
              <a:t>적절하게 확대되는 </a:t>
            </a:r>
            <a:r>
              <a:rPr lang="ko-KR" altLang="en-US" dirty="0" err="1"/>
              <a:t>반응형</a:t>
            </a:r>
            <a:r>
              <a:rPr lang="en-US" altLang="ko-KR" dirty="0"/>
              <a:t>, </a:t>
            </a:r>
            <a:r>
              <a:rPr lang="ko-KR" altLang="en-US" dirty="0" err="1"/>
              <a:t>모바일</a:t>
            </a:r>
            <a:r>
              <a:rPr lang="ko-KR" altLang="en-US" dirty="0"/>
              <a:t> 우선 유동 </a:t>
            </a:r>
            <a:r>
              <a:rPr lang="ko-KR" altLang="en-US" dirty="0" err="1"/>
              <a:t>그리드</a:t>
            </a:r>
            <a:r>
              <a:rPr lang="ko-KR" altLang="en-US" dirty="0"/>
              <a:t> 시스템입니다</a:t>
            </a:r>
            <a:r>
              <a:rPr lang="en-US" altLang="ko-KR" dirty="0"/>
              <a:t>. </a:t>
            </a:r>
            <a:r>
              <a:rPr lang="ko-KR" altLang="en-US" dirty="0"/>
              <a:t>그것은 쉬운 레이아웃을 위해 미리 정해진 클래스들 뿐만 아니라 강력한 더 </a:t>
            </a:r>
            <a:r>
              <a:rPr lang="ko-KR" altLang="en-US" dirty="0" err="1"/>
              <a:t>시멘틱한</a:t>
            </a:r>
            <a:r>
              <a:rPr lang="ko-KR" altLang="en-US" dirty="0"/>
              <a:t> 레이아웃을 생성하기 위한 </a:t>
            </a:r>
            <a:r>
              <a:rPr lang="ko-KR" altLang="en-US" dirty="0" err="1" smtClean="0"/>
              <a:t>믹스인을</a:t>
            </a:r>
            <a:r>
              <a:rPr lang="ko-KR" altLang="en-US" dirty="0" smtClean="0"/>
              <a:t> </a:t>
            </a:r>
            <a:r>
              <a:rPr lang="ko-KR" altLang="en-US" dirty="0"/>
              <a:t>포함하고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04" y="3158455"/>
            <a:ext cx="5400600" cy="356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50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838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3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9" y="1412776"/>
            <a:ext cx="745306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12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5177101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04" y="3140968"/>
            <a:ext cx="458098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81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테이블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0" y="2238028"/>
            <a:ext cx="45501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24524" cy="48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77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001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57" y="3241999"/>
            <a:ext cx="5832648" cy="30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1412776"/>
            <a:ext cx="118974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폼 클래스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716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버튼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3761401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3065"/>
            <a:ext cx="5048200" cy="42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69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배경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60293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6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내비게이션바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navbar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5622296" cy="474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36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33872" y="1412776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페이스케일닷컴</a:t>
            </a:r>
            <a:r>
              <a:rPr lang="en-US" altLang="ko-KR" dirty="0"/>
              <a:t>(PayScale.com)</a:t>
            </a:r>
            <a:r>
              <a:rPr lang="ko-KR" altLang="en-US" dirty="0"/>
              <a:t>과 </a:t>
            </a:r>
            <a:r>
              <a:rPr lang="ko-KR" altLang="en-US" dirty="0" err="1"/>
              <a:t>인디드닷컴</a:t>
            </a:r>
            <a:r>
              <a:rPr lang="en-US" altLang="ko-KR" dirty="0"/>
              <a:t>(Indeed.com)</a:t>
            </a:r>
            <a:r>
              <a:rPr lang="ko-KR" altLang="en-US" dirty="0"/>
              <a:t>의 연봉 정보를 바탕으로 뽑은 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en-US" altLang="ko-KR" dirty="0"/>
              <a:t>http://www.itworld.co.kr/news/103581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6183" y="2492896"/>
            <a:ext cx="3575857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자바</a:t>
            </a:r>
            <a:r>
              <a:rPr lang="en-US" altLang="ko-KR" b="1" dirty="0"/>
              <a:t>(Java)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en-US" altLang="ko-KR" b="1" dirty="0"/>
              <a:t>2,000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2. </a:t>
            </a:r>
            <a:r>
              <a:rPr lang="ko-KR" altLang="en-US" b="1" dirty="0"/>
              <a:t>자바스크립트</a:t>
            </a:r>
            <a:r>
              <a:rPr lang="en-US" altLang="ko-KR" b="1" dirty="0"/>
              <a:t>(JavaScript)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9</a:t>
            </a:r>
            <a:r>
              <a:rPr lang="ko-KR" altLang="en-US" b="1" dirty="0"/>
              <a:t>만 </a:t>
            </a:r>
            <a:r>
              <a:rPr lang="en-US" altLang="ko-KR" b="1" dirty="0"/>
              <a:t>5,000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3. </a:t>
            </a:r>
            <a:r>
              <a:rPr lang="ko-KR" altLang="en-US" b="1" dirty="0" err="1"/>
              <a:t>파이썬</a:t>
            </a:r>
            <a:r>
              <a:rPr lang="en-US" altLang="ko-KR" b="1" dirty="0"/>
              <a:t>(Python)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4. </a:t>
            </a:r>
            <a:r>
              <a:rPr lang="en-US" altLang="ko-KR" b="1" dirty="0"/>
              <a:t>C++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5. </a:t>
            </a:r>
            <a:r>
              <a:rPr lang="ko-KR" altLang="en-US" b="1" dirty="0"/>
              <a:t>루비</a:t>
            </a:r>
            <a:r>
              <a:rPr lang="en-US" altLang="ko-KR" b="1" dirty="0"/>
              <a:t>(Ruby)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ko-KR" altLang="en-US" b="1" dirty="0" smtClean="0"/>
              <a:t>달러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377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72025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4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컴포넌트 페이지를 참조하여 필요한 내용 입력 가능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2"/>
              </a:rPr>
              <a:t>http://bootstrapk.com/components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768752" cy="430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401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여러 개의 페이지를 갖는 홈페이지 작성하기 </a:t>
            </a:r>
            <a:endParaRPr lang="en-US" altLang="ko-KR" dirty="0"/>
          </a:p>
          <a:p>
            <a:pPr lvl="1"/>
            <a:r>
              <a:rPr lang="ko-KR" altLang="en-US" dirty="0"/>
              <a:t>과목 홈페이지 소스 참조 </a:t>
            </a:r>
            <a:endParaRPr lang="en-US" altLang="ko-KR" dirty="0"/>
          </a:p>
          <a:p>
            <a:pPr lvl="1"/>
            <a:r>
              <a:rPr lang="ko-KR" altLang="en-US" dirty="0"/>
              <a:t>메뉴 부분까지는 내용이 같고 이후의 세부 내용이 다른 여러 페이지들을 작성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ko-KR" altLang="en-US" dirty="0" smtClean="0"/>
              <a:t>메뉴에서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상호 </a:t>
            </a:r>
            <a:r>
              <a:rPr lang="ko-KR" altLang="en-US" dirty="0"/>
              <a:t>링크 연결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메뉴 선택시의 </a:t>
            </a:r>
            <a:r>
              <a:rPr lang="en-US" altLang="ko-KR" dirty="0" smtClean="0"/>
              <a:t>active </a:t>
            </a:r>
            <a:r>
              <a:rPr lang="ko-KR" altLang="en-US" dirty="0" smtClean="0"/>
              <a:t>클래스 적용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/>
              <a:t>예제 메뉴 구성 </a:t>
            </a:r>
            <a:endParaRPr lang="en-US" altLang="ko-KR" dirty="0"/>
          </a:p>
          <a:p>
            <a:pPr lvl="1"/>
            <a:r>
              <a:rPr lang="ko-KR" altLang="en-US" dirty="0" smtClean="0"/>
              <a:t>홈 </a:t>
            </a:r>
            <a:r>
              <a:rPr lang="en-US" altLang="ko-KR" dirty="0" smtClean="0"/>
              <a:t>(home) – </a:t>
            </a:r>
            <a:r>
              <a:rPr lang="ko-KR" altLang="en-US" dirty="0" smtClean="0"/>
              <a:t>홈페이지에 대한 간단한 소개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그림 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소개 </a:t>
            </a:r>
            <a:r>
              <a:rPr lang="en-US" altLang="ko-KR" dirty="0" smtClean="0"/>
              <a:t>(intro) – </a:t>
            </a:r>
            <a:r>
              <a:rPr lang="ko-KR" altLang="en-US" dirty="0" smtClean="0"/>
              <a:t>나에 대한 소개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취미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시간표 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과제물 </a:t>
            </a:r>
            <a:r>
              <a:rPr lang="en-US" altLang="ko-KR" dirty="0" smtClean="0"/>
              <a:t>(homework) – </a:t>
            </a:r>
            <a:r>
              <a:rPr lang="ko-KR" altLang="en-US" dirty="0" smtClean="0"/>
              <a:t>과제물 업로드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관련 기술 스크랩 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링크 </a:t>
            </a:r>
            <a:r>
              <a:rPr lang="en-US" altLang="ko-KR" dirty="0" smtClean="0"/>
              <a:t>(link) – </a:t>
            </a:r>
            <a:r>
              <a:rPr lang="ko-KR" altLang="en-US" dirty="0" smtClean="0"/>
              <a:t>학교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과목 홈페이지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기타 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915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과제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자신의 홈페이지를 작성하여 </a:t>
            </a:r>
            <a:r>
              <a:rPr lang="ko-KR" altLang="en-US" dirty="0" err="1" smtClean="0"/>
              <a:t>웹서버에</a:t>
            </a:r>
            <a:r>
              <a:rPr lang="ko-KR" altLang="en-US" dirty="0" smtClean="0"/>
              <a:t> 올리기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홈페이지 </a:t>
            </a:r>
            <a:r>
              <a:rPr lang="ko-KR" altLang="en-US" dirty="0" err="1"/>
              <a:t>콘</a:t>
            </a:r>
            <a:r>
              <a:rPr lang="ko-KR" altLang="en-US" dirty="0" err="1" smtClean="0"/>
              <a:t>텐츠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메뉴 구상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Bootstrap </a:t>
            </a:r>
            <a:r>
              <a:rPr lang="ko-KR" altLang="en-US" dirty="0" smtClean="0"/>
              <a:t>기술을 적용하여 구현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서버에 업로드하고 서비스 테스트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71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 MEAN </a:t>
            </a:r>
            <a:r>
              <a:rPr lang="ko-KR" altLang="en-US" dirty="0" err="1" smtClean="0"/>
              <a:t>스택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7" y="2060848"/>
            <a:ext cx="7648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55776" y="1484784"/>
            <a:ext cx="379623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ko-KR" altLang="en-US" sz="2800" dirty="0"/>
              <a:t>웹 개발의 </a:t>
            </a:r>
            <a:r>
              <a:rPr lang="ko-KR" altLang="en-US" sz="2800" dirty="0" smtClean="0"/>
              <a:t>방법론 비교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6204223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한국의 전자정부 프레임워크 </a:t>
            </a:r>
            <a:r>
              <a:rPr lang="en-US" altLang="ko-KR" dirty="0" smtClean="0"/>
              <a:t>– JSP </a:t>
            </a:r>
            <a:r>
              <a:rPr lang="ko-KR" altLang="en-US" dirty="0" smtClean="0"/>
              <a:t>기반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45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MEAN </a:t>
            </a:r>
            <a:r>
              <a:rPr lang="ko-KR" altLang="en-US" dirty="0" err="1"/>
              <a:t>스택이란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87624" y="479889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/>
              <a:t>자바스크립트로 </a:t>
            </a:r>
            <a:r>
              <a:rPr lang="en-US" altLang="ko-KR" b="1" dirty="0"/>
              <a:t>(</a:t>
            </a:r>
            <a:r>
              <a:rPr lang="ko-KR" altLang="en-US" b="1" dirty="0"/>
              <a:t>모던</a:t>
            </a:r>
            <a:r>
              <a:rPr lang="en-US" altLang="ko-KR" b="1" dirty="0"/>
              <a:t>)</a:t>
            </a:r>
            <a:r>
              <a:rPr lang="ko-KR" altLang="en-US" b="1" dirty="0" err="1"/>
              <a:t>웹어플리케이션을</a:t>
            </a:r>
            <a:r>
              <a:rPr lang="ko-KR" altLang="en-US" b="1" dirty="0"/>
              <a:t> 개발하기 위한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클라이언트</a:t>
            </a:r>
            <a:r>
              <a:rPr lang="en-US" altLang="ko-KR" b="1" dirty="0"/>
              <a:t>-</a:t>
            </a:r>
            <a:r>
              <a:rPr lang="ko-KR" altLang="en-US" b="1" dirty="0"/>
              <a:t>서버</a:t>
            </a:r>
            <a:r>
              <a:rPr lang="en-US" altLang="ko-KR" b="1" dirty="0"/>
              <a:t>-DB </a:t>
            </a:r>
            <a:r>
              <a:rPr lang="ko-KR" altLang="en-US" b="1" dirty="0"/>
              <a:t>플랫폼 및 프레임워크 </a:t>
            </a:r>
            <a:r>
              <a:rPr lang="ko-KR" altLang="en-US" b="1" dirty="0" err="1" smtClean="0"/>
              <a:t>풀스택</a:t>
            </a:r>
            <a:r>
              <a:rPr lang="en-US" altLang="ko-KR" b="1" dirty="0"/>
              <a:t>(Full Stack) </a:t>
            </a:r>
            <a:endParaRPr lang="ko-KR" altLang="en-US" dirty="0"/>
          </a:p>
        </p:txBody>
      </p:sp>
      <p:pic>
        <p:nvPicPr>
          <p:cNvPr id="7" name="Picture 6" descr="http://www.kensvalley.com/wp-content/uploads/2016/02/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936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r>
              <a:rPr lang="en-US" altLang="ko-KR" dirty="0"/>
              <a:t>, </a:t>
            </a:r>
            <a:r>
              <a:rPr lang="en-US" altLang="ko-KR" dirty="0" err="1"/>
              <a:t>ExpressJS</a:t>
            </a:r>
            <a:r>
              <a:rPr lang="en-US" altLang="ko-KR" dirty="0"/>
              <a:t>, AngularJS, and </a:t>
            </a:r>
            <a:r>
              <a:rPr lang="en-US" altLang="ko-KR" dirty="0" err="1" smtClean="0"/>
              <a:t>NodeJS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NodeJS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클라이언트측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AngularJS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: MongoDB (</a:t>
            </a:r>
            <a:r>
              <a:rPr lang="ko-KR" altLang="en-US" dirty="0" smtClean="0"/>
              <a:t>데이터를</a:t>
            </a:r>
            <a:r>
              <a:rPr lang="en-US" altLang="ko-KR" dirty="0" smtClean="0"/>
              <a:t> JSON </a:t>
            </a:r>
            <a:r>
              <a:rPr lang="ko-KR" altLang="en-US" dirty="0" smtClean="0"/>
              <a:t>객체로 저장</a:t>
            </a:r>
            <a:r>
              <a:rPr lang="en-US" altLang="ko-KR" dirty="0" smtClean="0"/>
              <a:t>)  </a:t>
            </a:r>
          </a:p>
          <a:p>
            <a:pPr lvl="2"/>
            <a:r>
              <a:rPr lang="en-US" altLang="ko-KR" dirty="0" smtClean="0"/>
              <a:t>JSON (</a:t>
            </a:r>
            <a:r>
              <a:rPr lang="ko-KR" altLang="en-US" dirty="0" smtClean="0"/>
              <a:t>자바스크립트 객체 표현 방식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0" name="Picture 2" descr="https://i.ytimg.com/vi/Jh0er2pRcq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3429000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939988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전체 </a:t>
            </a:r>
            <a:r>
              <a:rPr lang="ko-KR" altLang="en-US" dirty="0" err="1" smtClean="0"/>
              <a:t>스택이</a:t>
            </a:r>
            <a:r>
              <a:rPr lang="ko-KR" altLang="en-US" dirty="0" smtClean="0"/>
              <a:t> 모두 자바스크립트를 이용하므로 학습이 쉽고 생산성이 높다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스택의</a:t>
            </a:r>
            <a:r>
              <a:rPr lang="ko-KR" altLang="en-US" dirty="0" smtClean="0"/>
              <a:t> 구성요소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3" y="1423367"/>
            <a:ext cx="7193737" cy="49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71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3288</TotalTime>
  <Words>1727</Words>
  <Application>Microsoft Office PowerPoint</Application>
  <PresentationFormat>화면 슬라이드 쇼(4:3)</PresentationFormat>
  <Paragraphs>376</Paragraphs>
  <Slides>53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가을</vt:lpstr>
      <vt:lpstr>웹어플리케이션 보안 Web application security 2017. 9.  </vt:lpstr>
      <vt:lpstr>1. 강의 개요</vt:lpstr>
      <vt:lpstr>1.1 강의 목표</vt:lpstr>
      <vt:lpstr>깃허브에서의 인기 프로그래밍 언어 순위 </vt:lpstr>
      <vt:lpstr>수익 잠재력 상위 10개 언어</vt:lpstr>
      <vt:lpstr>1.2 MEAN 스택</vt:lpstr>
      <vt:lpstr>MEAN 스택이란?</vt:lpstr>
      <vt:lpstr>MEAN 스택이란?</vt:lpstr>
      <vt:lpstr>MEAN 스택의 구성요소 </vt:lpstr>
      <vt:lpstr>MEAN 스택이란?</vt:lpstr>
      <vt:lpstr>대규모 웹서비스들이 MEAN 스택을 활용 </vt:lpstr>
      <vt:lpstr>웹 개발의 방법론 비교 </vt:lpstr>
      <vt:lpstr>MongoDB</vt:lpstr>
      <vt:lpstr>MongoDB</vt:lpstr>
      <vt:lpstr>MongoDB</vt:lpstr>
      <vt:lpstr>MongoDB </vt:lpstr>
      <vt:lpstr>MongoDB</vt:lpstr>
      <vt:lpstr>Node.js </vt:lpstr>
      <vt:lpstr>Node.js </vt:lpstr>
      <vt:lpstr>Node.js</vt:lpstr>
      <vt:lpstr>Node.js</vt:lpstr>
      <vt:lpstr>Node와 NPM</vt:lpstr>
      <vt:lpstr>https://www.npmjs.com/browse/star </vt:lpstr>
      <vt:lpstr>Express </vt:lpstr>
      <vt:lpstr>Express </vt:lpstr>
      <vt:lpstr>Express </vt:lpstr>
      <vt:lpstr>AngularJS </vt:lpstr>
      <vt:lpstr>AngularJS</vt:lpstr>
      <vt:lpstr>Angular 4</vt:lpstr>
      <vt:lpstr>Client-server model </vt:lpstr>
      <vt:lpstr>Client-server model </vt:lpstr>
      <vt:lpstr>1.3 실습환경 구축 </vt:lpstr>
      <vt:lpstr>실습환경 구축</vt:lpstr>
      <vt:lpstr>실습환경 구축</vt:lpstr>
      <vt:lpstr>1.4 웹서버 계정 생성 </vt:lpstr>
      <vt:lpstr>웹서버 계정 접속 </vt:lpstr>
      <vt:lpstr>1.5 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과제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217</cp:revision>
  <dcterms:created xsi:type="dcterms:W3CDTF">2011-08-27T14:53:28Z</dcterms:created>
  <dcterms:modified xsi:type="dcterms:W3CDTF">2017-09-04T05:02:41Z</dcterms:modified>
</cp:coreProperties>
</file>