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7" r:id="rId3"/>
    <p:sldId id="259" r:id="rId4"/>
    <p:sldId id="291" r:id="rId5"/>
    <p:sldId id="274" r:id="rId6"/>
    <p:sldId id="276" r:id="rId7"/>
    <p:sldId id="275" r:id="rId8"/>
    <p:sldId id="260" r:id="rId9"/>
    <p:sldId id="261" r:id="rId10"/>
    <p:sldId id="277" r:id="rId11"/>
    <p:sldId id="285" r:id="rId12"/>
    <p:sldId id="273" r:id="rId13"/>
    <p:sldId id="289" r:id="rId14"/>
    <p:sldId id="284" r:id="rId15"/>
    <p:sldId id="278" r:id="rId16"/>
    <p:sldId id="279" r:id="rId17"/>
    <p:sldId id="280" r:id="rId18"/>
    <p:sldId id="263" r:id="rId19"/>
    <p:sldId id="265" r:id="rId20"/>
    <p:sldId id="264" r:id="rId21"/>
    <p:sldId id="286" r:id="rId22"/>
    <p:sldId id="266" r:id="rId23"/>
    <p:sldId id="281" r:id="rId24"/>
    <p:sldId id="268" r:id="rId25"/>
    <p:sldId id="269" r:id="rId26"/>
    <p:sldId id="270" r:id="rId27"/>
    <p:sldId id="282" r:id="rId28"/>
    <p:sldId id="290" r:id="rId29"/>
    <p:sldId id="288" r:id="rId30"/>
    <p:sldId id="287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583B4-9658-42DD-876C-F5A8F31556A7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9D328-F237-4B7A-9D8B-EC82467470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8992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D328-F237-4B7A-9D8B-EC824674709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D328-F237-4B7A-9D8B-EC824674709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D328-F237-4B7A-9D8B-EC824674709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13B27-A9AE-4758-847B-DA59D88427BE}" type="datetimeFigureOut">
              <a:rPr lang="ko-KR" altLang="en-US" smtClean="0"/>
              <a:pPr/>
              <a:t>2016-01-25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192C-0DA0-4249-A795-F5B17A81B4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컴퓨터 네트워크 </a:t>
            </a:r>
            <a:r>
              <a:rPr lang="en-US" altLang="ko-KR" dirty="0" smtClean="0"/>
              <a:t>II </a:t>
            </a:r>
            <a:br>
              <a:rPr lang="en-US" altLang="ko-KR" dirty="0" smtClean="0"/>
            </a:br>
            <a:r>
              <a:rPr lang="en-US" altLang="ko-KR" dirty="0" smtClean="0"/>
              <a:t>- </a:t>
            </a:r>
            <a:r>
              <a:rPr lang="ko-KR" altLang="en-US" dirty="0" smtClean="0"/>
              <a:t>기말고사 토폴로지 발표자료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71802" y="4286256"/>
            <a:ext cx="5414978" cy="1042998"/>
          </a:xfrm>
        </p:spPr>
        <p:txBody>
          <a:bodyPr/>
          <a:lstStyle/>
          <a:p>
            <a:r>
              <a:rPr lang="en-US" altLang="ko-KR" b="1" i="0" dirty="0" smtClean="0"/>
              <a:t>91117357 </a:t>
            </a:r>
            <a:r>
              <a:rPr lang="ko-KR" altLang="en-US" b="1" i="0" dirty="0" smtClean="0"/>
              <a:t>정 성 윤</a:t>
            </a:r>
            <a:endParaRPr lang="en-US" altLang="ko-KR" b="1" i="0" dirty="0" smtClean="0"/>
          </a:p>
          <a:p>
            <a:r>
              <a:rPr lang="en-US" altLang="ko-KR" b="1" i="0" dirty="0" smtClean="0"/>
              <a:t>91216098 </a:t>
            </a:r>
            <a:r>
              <a:rPr lang="ko-KR" altLang="en-US" b="1" i="0" dirty="0" smtClean="0"/>
              <a:t>남 현 정</a:t>
            </a:r>
            <a:endParaRPr lang="ko-KR" altLang="en-US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RIPv2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RIPv2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ko-KR" spc="-150" dirty="0" smtClean="0">
                <a:latin typeface="HY견고딕" pitchFamily="18" charset="-127"/>
                <a:ea typeface="HY견고딕" pitchFamily="18" charset="-127"/>
              </a:rPr>
              <a:t>RIPv2 </a:t>
            </a:r>
            <a:r>
              <a:rPr lang="ko-KR" altLang="en-US" spc="-150" dirty="0" err="1" smtClean="0">
                <a:latin typeface="HY견고딕" pitchFamily="18" charset="-127"/>
                <a:ea typeface="HY견고딕" pitchFamily="18" charset="-127"/>
              </a:rPr>
              <a:t>라우팅</a:t>
            </a:r>
            <a:r>
              <a:rPr lang="ko-KR" altLang="en-US" spc="-150" dirty="0" smtClean="0">
                <a:latin typeface="HY견고딕" pitchFamily="18" charset="-127"/>
                <a:ea typeface="HY견고딕" pitchFamily="18" charset="-127"/>
              </a:rPr>
              <a:t> 테이블</a:t>
            </a:r>
          </a:p>
        </p:txBody>
      </p:sp>
      <p:pic>
        <p:nvPicPr>
          <p:cNvPr id="25" name="내용 개체 틀 24" descr="ScreenHunter_026.bmp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697185"/>
            <a:ext cx="4041775" cy="3557293"/>
          </a:xfrm>
          <a:ln>
            <a:solidFill>
              <a:schemeClr val="tx1"/>
            </a:solidFill>
          </a:ln>
        </p:spPr>
      </p:pic>
      <p:pic>
        <p:nvPicPr>
          <p:cNvPr id="24" name="내용 개체 틀 23" descr="ScreenHunter_027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14489"/>
            <a:ext cx="4040188" cy="3522686"/>
          </a:xfrm>
          <a:ln>
            <a:solidFill>
              <a:schemeClr val="tx1"/>
            </a:solidFill>
          </a:ln>
        </p:spPr>
      </p:pic>
      <p:sp>
        <p:nvSpPr>
          <p:cNvPr id="15" name="타원 14"/>
          <p:cNvSpPr/>
          <p:nvPr/>
        </p:nvSpPr>
        <p:spPr>
          <a:xfrm>
            <a:off x="3214678" y="2928934"/>
            <a:ext cx="652466" cy="65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RIPv2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VLAN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구성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altLang="ko-KR" sz="1800" spc="-150" dirty="0" smtClean="0">
                <a:latin typeface="HY견고딕" pitchFamily="18" charset="-127"/>
                <a:ea typeface="HY견고딕" pitchFamily="18" charset="-127"/>
              </a:rPr>
              <a:t>Router-on-a-stick &amp; Inter-VLAN</a:t>
            </a:r>
            <a:endParaRPr lang="ko-KR" altLang="en-US" sz="1800" spc="-150" dirty="0" smtClean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내용 개체 틀 8" descr="ScreenHunter_009.bmp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928801"/>
            <a:ext cx="4041775" cy="3078627"/>
          </a:xfrm>
          <a:ln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4599896" y="2571744"/>
            <a:ext cx="3714776" cy="7143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내용 개체 틀 10" descr="ScreenHunter_010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35082"/>
            <a:ext cx="4040188" cy="3081499"/>
          </a:xfrm>
          <a:ln>
            <a:solidFill>
              <a:schemeClr val="tx1"/>
            </a:solidFill>
          </a:ln>
        </p:spPr>
      </p:pic>
      <p:sp>
        <p:nvSpPr>
          <p:cNvPr id="12" name="타원 11"/>
          <p:cNvSpPr/>
          <p:nvPr/>
        </p:nvSpPr>
        <p:spPr>
          <a:xfrm>
            <a:off x="714348" y="2071678"/>
            <a:ext cx="1285884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000364" y="2000240"/>
            <a:ext cx="1285884" cy="1214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714348" y="3429000"/>
            <a:ext cx="928694" cy="857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57224" y="4429132"/>
            <a:ext cx="652466" cy="6524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5720" y="2571744"/>
            <a:ext cx="73930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VLAN_10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1736" y="2214554"/>
            <a:ext cx="73930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VLAN_20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20" y="3786190"/>
            <a:ext cx="73930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VLAN_30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4572008"/>
            <a:ext cx="739305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 smtClean="0"/>
              <a:t>VLAN_40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OSPF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OSPF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554" y="1500174"/>
            <a:ext cx="4014652" cy="3951287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OSPF :</a:t>
            </a:r>
          </a:p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중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대규모 네트워크에 적합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계층화 된 </a:t>
            </a:r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라우팅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동작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플러딩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기법 사용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	            (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신속하게 갱신 기록 전달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Area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0~4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사용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OSPF </a:t>
            </a:r>
            <a:r>
              <a:rPr lang="ko-KR" altLang="en-US" sz="1800" dirty="0" err="1" smtClean="0">
                <a:latin typeface="HY견고딕" pitchFamily="18" charset="-127"/>
                <a:ea typeface="HY견고딕" pitchFamily="18" charset="-127"/>
              </a:rPr>
              <a:t>브로드캐스트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(DR-BDR)</a:t>
            </a: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DHCP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서버 사용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DNS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 서버 사용</a:t>
            </a:r>
            <a:endParaRPr lang="en-US" altLang="ko-KR" sz="18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1472" y="3428999"/>
            <a:ext cx="3782814" cy="1987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OSPF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OSPF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OSPF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라우팅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테이블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5" name="내용 개체 틀 14" descr="ScreenHunter_033.bmp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739030"/>
            <a:ext cx="4041775" cy="3473602"/>
          </a:xfrm>
          <a:ln>
            <a:solidFill>
              <a:schemeClr val="tx1"/>
            </a:solidFill>
          </a:ln>
        </p:spPr>
      </p:pic>
      <p:pic>
        <p:nvPicPr>
          <p:cNvPr id="13" name="내용 개체 틀 12" descr="ScreenHunter_031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14489"/>
            <a:ext cx="4040188" cy="3522686"/>
          </a:xfrm>
          <a:ln>
            <a:solidFill>
              <a:schemeClr val="tx1"/>
            </a:solidFill>
          </a:ln>
        </p:spPr>
      </p:pic>
      <p:sp>
        <p:nvSpPr>
          <p:cNvPr id="14" name="타원 13"/>
          <p:cNvSpPr/>
          <p:nvPr/>
        </p:nvSpPr>
        <p:spPr>
          <a:xfrm>
            <a:off x="2714612" y="1785926"/>
            <a:ext cx="642942" cy="64294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OSPF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OSPF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구역 설정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내용 개체 틀 6" descr="ScreenHunter_016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08489"/>
            <a:ext cx="4040188" cy="2734685"/>
          </a:xfrm>
          <a:ln>
            <a:solidFill>
              <a:schemeClr val="tx1"/>
            </a:solidFill>
          </a:ln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71472" y="2214554"/>
            <a:ext cx="1071570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 rot="19452582">
            <a:off x="1009044" y="2984307"/>
            <a:ext cx="1128737" cy="639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00232" y="3571876"/>
            <a:ext cx="1000132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357554" y="3571876"/>
            <a:ext cx="1000132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571868" y="4714884"/>
            <a:ext cx="6837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Area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14546" y="4714884"/>
            <a:ext cx="6837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Area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357562"/>
            <a:ext cx="6837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Area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86" y="1928802"/>
            <a:ext cx="6837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Area 1</a:t>
            </a:r>
          </a:p>
        </p:txBody>
      </p:sp>
      <p:sp>
        <p:nvSpPr>
          <p:cNvPr id="18" name="타원 17"/>
          <p:cNvSpPr/>
          <p:nvPr/>
        </p:nvSpPr>
        <p:spPr>
          <a:xfrm>
            <a:off x="2143108" y="2143116"/>
            <a:ext cx="1714512" cy="114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643174" y="1928802"/>
            <a:ext cx="6837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/>
              <a:t>Area 0</a:t>
            </a:r>
          </a:p>
        </p:txBody>
      </p:sp>
      <p:sp>
        <p:nvSpPr>
          <p:cNvPr id="20" name="내용 개체 틀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sz="1900" spc="300" dirty="0" smtClean="0"/>
          </a:p>
          <a:p>
            <a:endParaRPr lang="en-US" altLang="ko-KR" sz="1900" spc="300" dirty="0" smtClean="0"/>
          </a:p>
          <a:p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OSPF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로 계층적 네트워크를   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설정 할 경우에는 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Backbone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    영역</a:t>
            </a:r>
            <a:r>
              <a:rPr lang="en-US" altLang="ko-KR" sz="2000" spc="300" dirty="0" smtClean="0">
                <a:latin typeface="HY견고딕" pitchFamily="18" charset="-127"/>
                <a:ea typeface="HY견고딕" pitchFamily="18" charset="-127"/>
              </a:rPr>
              <a:t>(Area 0)</a:t>
            </a:r>
            <a:r>
              <a:rPr lang="ko-KR" altLang="en-US" sz="2000" spc="300" dirty="0" smtClean="0">
                <a:latin typeface="HY견고딕" pitchFamily="18" charset="-127"/>
                <a:ea typeface="HY견고딕" pitchFamily="18" charset="-127"/>
              </a:rPr>
              <a:t>이 필수로 설정되어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있어야 하며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    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다른 영역 네트워크는 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Area0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지나야만 통신이 가능하다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OSPF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OSPF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브로드캐스트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내용 개체 틀 8" descr="ScreenHunter_01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1844" y="2285993"/>
            <a:ext cx="3390900" cy="2375702"/>
          </a:xfrm>
          <a:ln>
            <a:solidFill>
              <a:schemeClr val="tx1"/>
            </a:solidFill>
          </a:ln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DR –BDR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관계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내용 개체 틀 6" descr="ScreenHunter_011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05149"/>
            <a:ext cx="4041775" cy="3541365"/>
          </a:xfrm>
          <a:ln>
            <a:solidFill>
              <a:schemeClr val="tx1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4714876" y="4286256"/>
            <a:ext cx="3786214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OSPF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DHCP &amp; DNS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서버 사용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DHCP &amp; DNS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서버 사용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14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980166"/>
            <a:ext cx="4041775" cy="2991331"/>
          </a:xfrm>
          <a:ln>
            <a:solidFill>
              <a:schemeClr val="tx1"/>
            </a:solidFill>
          </a:ln>
        </p:spPr>
      </p:pic>
      <p:pic>
        <p:nvPicPr>
          <p:cNvPr id="10" name="내용 개체 틀 9" descr="ScreenHunter_016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2000240"/>
            <a:ext cx="4040188" cy="2981063"/>
          </a:xfrm>
          <a:ln>
            <a:solidFill>
              <a:schemeClr val="tx1"/>
            </a:solidFill>
          </a:ln>
        </p:spPr>
      </p:pic>
      <p:sp>
        <p:nvSpPr>
          <p:cNvPr id="11" name="타원 10"/>
          <p:cNvSpPr/>
          <p:nvPr/>
        </p:nvSpPr>
        <p:spPr>
          <a:xfrm>
            <a:off x="3929058" y="4214818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286116" y="4214818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OSPF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DHCP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서비스 설정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내용 개체 틀 6" descr="ScreenHunter_015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7646"/>
            <a:ext cx="4040188" cy="3556371"/>
          </a:xfrm>
          <a:ln>
            <a:solidFill>
              <a:schemeClr val="tx1"/>
            </a:solidFill>
          </a:ln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DNS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서비스 설정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17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33018"/>
            <a:ext cx="4041775" cy="348562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2 </a:t>
            </a:r>
            <a:r>
              <a:rPr lang="ko-KR" altLang="en-US" dirty="0" smtClean="0"/>
              <a:t>토폴로지</a:t>
            </a:r>
            <a:endParaRPr lang="ko-KR" altLang="en-US" dirty="0"/>
          </a:p>
        </p:txBody>
      </p:sp>
      <p:pic>
        <p:nvPicPr>
          <p:cNvPr id="4" name="내용 개체 틀 3" descr="ScreenHunter_00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8004" y="1600200"/>
            <a:ext cx="4747991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2 RIPv2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RIPv2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0202"/>
            <a:ext cx="4040188" cy="3851258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이중화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	         </a:t>
            </a:r>
            <a:r>
              <a:rPr lang="en-US" altLang="ko-KR" sz="1500" spc="-15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500" spc="-150" dirty="0" smtClean="0">
                <a:latin typeface="HY견고딕" pitchFamily="18" charset="-127"/>
                <a:ea typeface="HY견고딕" pitchFamily="18" charset="-127"/>
              </a:rPr>
              <a:t>스위치를 사용해 인터페이스 하나를 사용하지 못하더라도 다른 한쪽으로 통신이 가능하도록 구성</a:t>
            </a:r>
            <a:r>
              <a:rPr lang="en-US" altLang="ko-KR" sz="1500" spc="-150" dirty="0" smtClean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DHCP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서버 사용</a:t>
            </a:r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DNS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서버 사용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57422" y="1643050"/>
            <a:ext cx="2071702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643174" y="2143116"/>
            <a:ext cx="500066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     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Autofit/>
          </a:bodyPr>
          <a:lstStyle/>
          <a:p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전체 토폴로지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WAN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설정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Router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재분배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Group 1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토폴로지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(RIPv2, OSPF)</a:t>
            </a:r>
          </a:p>
          <a:p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Group 2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토폴로지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(RIPv2, EIGRP, WPA2 &amp;WPA)</a:t>
            </a:r>
          </a:p>
          <a:p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Group 3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토폴로지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(RIPv2, WEP)</a:t>
            </a:r>
          </a:p>
          <a:p>
            <a:pPr>
              <a:buNone/>
            </a:pP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2 EIGRP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EIGRP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EIGRP :</a:t>
            </a: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DUAL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알고리즘을 수행하여 최적의 경로를 찾음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헬로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패킷으로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네이버를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확인하여 인접관계 구성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DHCP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DNS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사용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이중화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0" name="내용 개체 틀 9" descr="ScreenHunter_00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0202"/>
            <a:ext cx="4040188" cy="3851258"/>
          </a:xfrm>
          <a:ln>
            <a:solidFill>
              <a:schemeClr val="tx1"/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1571604" y="3357562"/>
            <a:ext cx="2500330" cy="19288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2643174" y="2143116"/>
            <a:ext cx="500066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2 EIGRP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EIGRP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EIGRP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라우팅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테이블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9" name="내용 개체 틀 8" descr="ScreenHunter_030.bmp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675877"/>
            <a:ext cx="4041775" cy="3599909"/>
          </a:xfrm>
          <a:ln>
            <a:solidFill>
              <a:schemeClr val="tx1"/>
            </a:solidFill>
          </a:ln>
        </p:spPr>
      </p:pic>
      <p:pic>
        <p:nvPicPr>
          <p:cNvPr id="10" name="내용 개체 틀 9" descr="ScreenHunter_003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50202"/>
            <a:ext cx="4040188" cy="3851258"/>
          </a:xfrm>
          <a:ln>
            <a:solidFill>
              <a:schemeClr val="tx1"/>
            </a:solidFill>
          </a:ln>
        </p:spPr>
      </p:pic>
      <p:sp>
        <p:nvSpPr>
          <p:cNvPr id="12" name="타원 11"/>
          <p:cNvSpPr/>
          <p:nvPr/>
        </p:nvSpPr>
        <p:spPr>
          <a:xfrm>
            <a:off x="2071670" y="3143248"/>
            <a:ext cx="500066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Group 2 Wireless LAN </a:t>
            </a:r>
            <a:br>
              <a:rPr lang="en-US" altLang="ko-KR" dirty="0" smtClean="0"/>
            </a:br>
            <a:r>
              <a:rPr lang="en-US" altLang="ko-KR" dirty="0" smtClean="0"/>
              <a:t>(WPA2 &amp; WPA-Enterprise)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spc="-150" dirty="0" smtClean="0">
                <a:latin typeface="HY견고딕" pitchFamily="18" charset="-127"/>
                <a:ea typeface="HY견고딕" pitchFamily="18" charset="-127"/>
              </a:rPr>
              <a:t>WPA2-Enterprise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0202"/>
            <a:ext cx="4040188" cy="3851258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WPA2 &amp; WPA :</a:t>
            </a: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AES, TKIP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암호화 방식 사용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Radius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서버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– AAA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서비스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사용자 계정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&amp;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비밀번호 설정</a:t>
            </a:r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서버에 등록된 사용자만 무선 </a:t>
            </a:r>
            <a:r>
              <a:rPr lang="ko-KR" altLang="en-US" sz="2000" spc="-150" dirty="0" err="1" smtClean="0">
                <a:latin typeface="HY견고딕" pitchFamily="18" charset="-127"/>
                <a:ea typeface="HY견고딕" pitchFamily="18" charset="-127"/>
              </a:rPr>
              <a:t>랜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 접속 가능</a:t>
            </a:r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934" y="2714620"/>
            <a:ext cx="1140546" cy="1023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2714612" y="2143116"/>
            <a:ext cx="357190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57554" y="2857496"/>
            <a:ext cx="1000132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840" y="2571744"/>
            <a:ext cx="13051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WPA2 - </a:t>
            </a:r>
            <a:r>
              <a:rPr lang="en-US" altLang="ko-KR" dirty="0" err="1" smtClean="0"/>
              <a:t>Ent</a:t>
            </a:r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2643182"/>
            <a:ext cx="11768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WPA - </a:t>
            </a:r>
            <a:r>
              <a:rPr lang="en-US" altLang="ko-KR" dirty="0" err="1" smtClean="0"/>
              <a:t>Ent</a:t>
            </a:r>
            <a:endParaRPr lang="en-US" altLang="ko-K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1714488"/>
            <a:ext cx="1552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Radius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Group 2 Wireless LAN </a:t>
            </a:r>
            <a:br>
              <a:rPr lang="en-US" altLang="ko-KR" dirty="0" smtClean="0"/>
            </a:br>
            <a:r>
              <a:rPr lang="en-US" altLang="ko-KR" dirty="0" smtClean="0"/>
              <a:t>(WPA2 &amp; WPA-Enterprise)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pc="-150" dirty="0" smtClean="0">
                <a:latin typeface="HY견고딕" pitchFamily="18" charset="-127"/>
                <a:ea typeface="HY견고딕" pitchFamily="18" charset="-127"/>
              </a:rPr>
              <a:t>WPA2-Enterprise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</a:t>
            </a:r>
            <a:endParaRPr lang="ko-KR" altLang="en-US" dirty="0"/>
          </a:p>
        </p:txBody>
      </p:sp>
      <p:pic>
        <p:nvPicPr>
          <p:cNvPr id="7" name="내용 개체 틀 6" descr="ScreenHunter_018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3484"/>
            <a:ext cx="4040188" cy="3524694"/>
          </a:xfrm>
          <a:ln>
            <a:solidFill>
              <a:schemeClr val="tx1"/>
            </a:solidFill>
          </a:ln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Radius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서버 설정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19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94385"/>
            <a:ext cx="4041775" cy="3562892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650888" y="2643182"/>
            <a:ext cx="13051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WPA2 - </a:t>
            </a:r>
            <a:r>
              <a:rPr lang="en-US" altLang="ko-KR" dirty="0" err="1" smtClean="0"/>
              <a:t>Ent</a:t>
            </a:r>
            <a:endParaRPr lang="en-US" altLang="ko-K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15008" y="3714752"/>
            <a:ext cx="11768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WPA - </a:t>
            </a:r>
            <a:r>
              <a:rPr lang="en-US" altLang="ko-KR" dirty="0" err="1" smtClean="0"/>
              <a:t>Ent</a:t>
            </a:r>
            <a:endParaRPr lang="en-US" altLang="ko-KR" dirty="0" smtClean="0"/>
          </a:p>
        </p:txBody>
      </p:sp>
      <p:cxnSp>
        <p:nvCxnSpPr>
          <p:cNvPr id="18" name="직선 화살표 연결선 17"/>
          <p:cNvCxnSpPr/>
          <p:nvPr/>
        </p:nvCxnSpPr>
        <p:spPr>
          <a:xfrm rot="16200000" flipH="1">
            <a:off x="5784054" y="3074203"/>
            <a:ext cx="202172" cy="545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5400000" flipH="1" flipV="1">
            <a:off x="6072198" y="3642520"/>
            <a:ext cx="14287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2357421" y="2786058"/>
            <a:ext cx="977961" cy="214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3 </a:t>
            </a:r>
            <a:r>
              <a:rPr lang="ko-KR" altLang="en-US" dirty="0" smtClean="0"/>
              <a:t>토폴로지</a:t>
            </a:r>
            <a:endParaRPr lang="ko-KR" altLang="en-US" dirty="0"/>
          </a:p>
        </p:txBody>
      </p:sp>
      <p:pic>
        <p:nvPicPr>
          <p:cNvPr id="4" name="내용 개체 틀 3" descr="ScreenHunter_00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285992"/>
            <a:ext cx="4573110" cy="281067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3 RIPv2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RIPv2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581" y="2000241"/>
            <a:ext cx="3781425" cy="2637640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VLAN 50-60, </a:t>
            </a:r>
            <a:r>
              <a:rPr lang="en-US" altLang="ko-KR" sz="2000" spc="-150" dirty="0" err="1" smtClean="0">
                <a:latin typeface="HY견고딕" pitchFamily="18" charset="-127"/>
                <a:ea typeface="HY견고딕" pitchFamily="18" charset="-127"/>
              </a:rPr>
              <a:t>No_VLAN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사용</a:t>
            </a:r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500" spc="-15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Router-on-a-stick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사용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85984" y="2500306"/>
            <a:ext cx="1785950" cy="2000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Group 3 Wireless LAN (WEP)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WEP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581" y="2313781"/>
            <a:ext cx="3781425" cy="2324100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WEP :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고정된 비밀번호 사용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통신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패킷을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모아서 분석하면 암호 키 획득 가능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4348" y="2357430"/>
            <a:ext cx="1785950" cy="1023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3 Wireless LAN (WEP)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WEP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내용 개체 틀 6" descr="ScreenHunter_02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9045"/>
            <a:ext cx="4040188" cy="3553573"/>
          </a:xfrm>
          <a:ln>
            <a:solidFill>
              <a:schemeClr val="tx1"/>
            </a:solidFill>
          </a:ln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실제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WEP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키 값 획득 결과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21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14488"/>
            <a:ext cx="4041775" cy="350046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IPv6 </a:t>
            </a:r>
            <a:r>
              <a:rPr lang="ko-KR" altLang="en-US" dirty="0" smtClean="0"/>
              <a:t>제외 이유</a:t>
            </a:r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28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800" spc="-15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800" spc="-150" dirty="0" smtClean="0">
                <a:latin typeface="HY견고딕" pitchFamily="18" charset="-127"/>
                <a:ea typeface="HY견고딕" pitchFamily="18" charset="-127"/>
              </a:rPr>
              <a:t>IPv4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en-US" altLang="ko-KR" sz="2800" spc="-150" dirty="0" smtClean="0">
                <a:latin typeface="HY견고딕" pitchFamily="18" charset="-127"/>
                <a:ea typeface="HY견고딕" pitchFamily="18" charset="-127"/>
              </a:rPr>
              <a:t>IPv6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를 이용해 토폴로지를 구성하고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NAT-PT, NAT64, NAT46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을 이용하여 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통신이 되게 구성하려 하였으나</a:t>
            </a:r>
            <a:r>
              <a:rPr lang="en-US" altLang="ko-KR" sz="2800" spc="-15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spc="-150" dirty="0" err="1" smtClean="0">
                <a:latin typeface="HY견고딕" pitchFamily="18" charset="-127"/>
                <a:ea typeface="HY견고딕" pitchFamily="18" charset="-127"/>
              </a:rPr>
              <a:t>패킷트레이서</a:t>
            </a:r>
            <a:r>
              <a:rPr lang="ko-KR" altLang="en-US" sz="2800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프로그램이 위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개 기술을 지원하지 않아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IPv6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는 토폴로지에서 제외하였습니다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altLang="ko-KR" sz="10000" dirty="0" smtClean="0"/>
              <a:t>Q  &amp;  A</a:t>
            </a:r>
            <a:endParaRPr lang="ko-KR" alt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 토폴로지</a:t>
            </a:r>
            <a:endParaRPr lang="ko-KR" altLang="en-US" dirty="0"/>
          </a:p>
        </p:txBody>
      </p:sp>
      <p:pic>
        <p:nvPicPr>
          <p:cNvPr id="4" name="내용 개체 틀 3" descr="ScreenHunter_00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63941" y="1357298"/>
            <a:ext cx="7351397" cy="5185820"/>
          </a:xfrm>
          <a:ln>
            <a:solidFill>
              <a:schemeClr val="tx1"/>
            </a:solidFill>
          </a:ln>
        </p:spPr>
      </p:pic>
      <p:sp>
        <p:nvSpPr>
          <p:cNvPr id="6" name="타원 5"/>
          <p:cNvSpPr/>
          <p:nvPr/>
        </p:nvSpPr>
        <p:spPr>
          <a:xfrm>
            <a:off x="1000100" y="1571612"/>
            <a:ext cx="3000396" cy="471490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4286248" y="1357298"/>
            <a:ext cx="2990872" cy="186691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286380" y="3071810"/>
            <a:ext cx="2643206" cy="350046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236683" y="6131502"/>
            <a:ext cx="6463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본사</a:t>
            </a:r>
            <a:endParaRPr lang="en-US" altLang="ko-K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783056" y="1488032"/>
            <a:ext cx="6463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지점</a:t>
            </a:r>
            <a:endParaRPr lang="en-US" altLang="ko-K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3273982"/>
            <a:ext cx="110799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해외지사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1643042" y="4643446"/>
            <a:ext cx="8229600" cy="1143000"/>
          </a:xfrm>
        </p:spPr>
        <p:txBody>
          <a:bodyPr>
            <a:noAutofit/>
          </a:bodyPr>
          <a:lstStyle/>
          <a:p>
            <a:r>
              <a:rPr lang="ko-KR" altLang="en-US" sz="7200" dirty="0" smtClean="0"/>
              <a:t>감사합니다 </a:t>
            </a:r>
            <a:r>
              <a:rPr lang="en-US" altLang="ko-KR" sz="7200" dirty="0" smtClean="0"/>
              <a:t>!</a:t>
            </a:r>
            <a:endParaRPr lang="ko-KR" altLang="en-US" sz="7200" dirty="0"/>
          </a:p>
        </p:txBody>
      </p:sp>
      <p:pic>
        <p:nvPicPr>
          <p:cNvPr id="9" name="내용 개체 틀 8" descr="그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4197927" cy="3501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Telnet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spc="-150" dirty="0" smtClean="0">
                <a:latin typeface="HY견고딕" pitchFamily="18" charset="-127"/>
                <a:ea typeface="HY견고딕" pitchFamily="18" charset="-127"/>
              </a:rPr>
              <a:t>원격지 </a:t>
            </a:r>
            <a:r>
              <a:rPr lang="en-US" altLang="ko-KR" spc="-150" dirty="0" smtClean="0">
                <a:latin typeface="HY견고딕" pitchFamily="18" charset="-127"/>
                <a:ea typeface="HY견고딕" pitchFamily="18" charset="-127"/>
              </a:rPr>
              <a:t>PC</a:t>
            </a:r>
            <a:r>
              <a:rPr lang="ko-KR" altLang="en-US" spc="-150" dirty="0" smtClean="0">
                <a:latin typeface="HY견고딕" pitchFamily="18" charset="-127"/>
                <a:ea typeface="HY견고딕" pitchFamily="18" charset="-127"/>
              </a:rPr>
              <a:t>에서 </a:t>
            </a:r>
            <a:r>
              <a:rPr lang="en-US" altLang="ko-KR" spc="-150" dirty="0" smtClean="0">
                <a:latin typeface="HY견고딕" pitchFamily="18" charset="-127"/>
                <a:ea typeface="HY견고딕" pitchFamily="18" charset="-127"/>
              </a:rPr>
              <a:t>Telnet </a:t>
            </a:r>
            <a:r>
              <a:rPr lang="ko-KR" altLang="en-US" spc="-150" dirty="0" smtClean="0">
                <a:latin typeface="HY견고딕" pitchFamily="18" charset="-127"/>
                <a:ea typeface="HY견고딕" pitchFamily="18" charset="-127"/>
              </a:rPr>
              <a:t>접속 화면</a:t>
            </a:r>
            <a:endParaRPr lang="ko-KR" altLang="en-US" spc="-15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4" name="내용 개체 틀 13" descr="ScreenHunter_023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5"/>
            <a:ext cx="4040188" cy="3951314"/>
          </a:xfrm>
          <a:ln>
            <a:solidFill>
              <a:schemeClr val="tx1"/>
            </a:solidFill>
          </a:ln>
        </p:spPr>
      </p:pic>
      <p:sp>
        <p:nvSpPr>
          <p:cNvPr id="12" name="텍스트 개체 틀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전체 토폴로지 내 모든   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Router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에 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Telnet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 접속 설정 및 암호설정을 </a:t>
            </a:r>
            <a:r>
              <a:rPr lang="ko-KR" altLang="en-US" sz="2000" spc="-300" dirty="0" smtClean="0">
                <a:latin typeface="HY견고딕" pitchFamily="18" charset="-127"/>
                <a:ea typeface="HY견고딕" pitchFamily="18" charset="-127"/>
              </a:rPr>
              <a:t>하여 네트워크 관리자가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원격지에서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설정을 할 수 있게 구성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3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Group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간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WAN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내용 개체 틀 3" descr="ScreenHunter_00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40188" cy="3929090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noFill/>
          <a:ln>
            <a:solidFill>
              <a:schemeClr val="tx1"/>
            </a:solidFill>
          </a:ln>
        </p:spPr>
        <p:txBody>
          <a:bodyPr/>
          <a:lstStyle/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Group 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Group 2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연결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sz="1600" spc="-15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spc="-150" dirty="0" smtClean="0">
                <a:latin typeface="HY견고딕" pitchFamily="18" charset="-127"/>
                <a:ea typeface="HY견고딕" pitchFamily="18" charset="-127"/>
              </a:rPr>
              <a:t>해외라고 가정하고 </a:t>
            </a:r>
            <a:r>
              <a:rPr lang="en-US" altLang="ko-KR" sz="1600" spc="-150" dirty="0" smtClean="0">
                <a:latin typeface="HY견고딕" pitchFamily="18" charset="-127"/>
                <a:ea typeface="HY견고딕" pitchFamily="18" charset="-127"/>
              </a:rPr>
              <a:t>Cloud 2</a:t>
            </a:r>
            <a:r>
              <a:rPr lang="ko-KR" altLang="en-US" sz="1600" spc="-150" dirty="0" smtClean="0">
                <a:latin typeface="HY견고딕" pitchFamily="18" charset="-127"/>
                <a:ea typeface="HY견고딕" pitchFamily="18" charset="-127"/>
              </a:rPr>
              <a:t>개로 연결</a:t>
            </a:r>
            <a:r>
              <a:rPr lang="en-US" altLang="ko-KR" sz="1600" spc="-15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en-US" altLang="ko-KR" sz="18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Group 1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↔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Group 3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연결</a:t>
            </a:r>
          </a:p>
          <a:p>
            <a:endParaRPr lang="en-US" altLang="ko-KR" sz="5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Group 2 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↔ 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Group 3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이 통신 할 경우에도 </a:t>
            </a:r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Group 1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을 거치게 하여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회사 내부 보안 강화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00232" y="2428868"/>
            <a:ext cx="1500198" cy="114300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42910" y="1571612"/>
            <a:ext cx="1714512" cy="35719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428860" y="1785926"/>
            <a:ext cx="1428760" cy="92869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857488" y="2857496"/>
            <a:ext cx="1357322" cy="235745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28662" y="3214686"/>
            <a:ext cx="9763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Group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174" y="2000240"/>
            <a:ext cx="9763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Group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4071942"/>
            <a:ext cx="9763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Group 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Frame-relay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로 캡슐화 방식 변경</a:t>
            </a:r>
            <a:endParaRPr lang="ko-KR" altLang="en-US" sz="2000" spc="-15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내용 개체 틀 6" descr="ScreenHunter_007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1594"/>
            <a:ext cx="4040188" cy="3448475"/>
          </a:xfrm>
          <a:ln>
            <a:solidFill>
              <a:schemeClr val="tx1"/>
            </a:solidFill>
          </a:ln>
        </p:spPr>
      </p:pic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Frame-relay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지정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8.bmp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87495"/>
            <a:ext cx="4041775" cy="3376673"/>
          </a:xfrm>
          <a:ln>
            <a:solidFill>
              <a:schemeClr val="tx1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642910" y="3329667"/>
            <a:ext cx="1285884" cy="1428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Router </a:t>
            </a:r>
            <a:r>
              <a:rPr lang="ko-KR" altLang="en-US" dirty="0" smtClean="0"/>
              <a:t>재분배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각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Group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내 재분배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라우터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위치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내용 개체 틀 3" descr="ScreenHunter_00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040188" cy="3929090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spc="-150" dirty="0" smtClean="0">
                <a:latin typeface="HY견고딕" pitchFamily="18" charset="-127"/>
                <a:ea typeface="HY견고딕" pitchFamily="18" charset="-127"/>
              </a:rPr>
              <a:t>RIPv2-OSPF-EIGRP 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재분배</a:t>
            </a:r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서로 다른 프로토콜 간의 통신을 가능하게 해줌</a:t>
            </a:r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500" spc="-1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2928926" y="2285992"/>
            <a:ext cx="357190" cy="2857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ㅍ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883482" y="2857496"/>
            <a:ext cx="357190" cy="2857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ㅍ</a:t>
            </a:r>
            <a:r>
              <a:rPr lang="ko-KR" altLang="en-US" dirty="0" smtClean="0"/>
              <a:t> </a:t>
            </a:r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3357554" y="3500438"/>
            <a:ext cx="357190" cy="2857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ㅍ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</a:t>
            </a:r>
            <a:r>
              <a:rPr lang="ko-KR" altLang="en-US" dirty="0" smtClean="0"/>
              <a:t>토폴로지</a:t>
            </a:r>
            <a:endParaRPr lang="ko-KR" altLang="en-US" dirty="0"/>
          </a:p>
        </p:txBody>
      </p:sp>
      <p:pic>
        <p:nvPicPr>
          <p:cNvPr id="4" name="내용 개체 틀 3" descr="ScreenHunter_00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643050"/>
            <a:ext cx="5000660" cy="452596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Group 1 RIPv2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RIPv2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설정 영역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8" name="내용 개체 틀 7" descr="ScreenHunter_002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554" y="1500174"/>
            <a:ext cx="4014652" cy="3951287"/>
          </a:xfrm>
          <a:ln>
            <a:solidFill>
              <a:schemeClr val="tx1"/>
            </a:solidFill>
          </a:ln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RIPv2 : </a:t>
            </a: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규모가 작은 네트워크에 적합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사용이 비교적 간단함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타 네트워크 기본경로 설정으로 </a:t>
            </a:r>
            <a:r>
              <a:rPr lang="ko-KR" altLang="en-US" sz="2000" spc="-150" dirty="0" err="1" smtClean="0">
                <a:latin typeface="HY견고딕" pitchFamily="18" charset="-127"/>
                <a:ea typeface="HY견고딕" pitchFamily="18" charset="-127"/>
              </a:rPr>
              <a:t>라우팅</a:t>
            </a:r>
            <a:r>
              <a:rPr lang="ko-KR" altLang="en-US" sz="2000" spc="-150" dirty="0" smtClean="0">
                <a:latin typeface="HY견고딕" pitchFamily="18" charset="-127"/>
                <a:ea typeface="HY견고딕" pitchFamily="18" charset="-127"/>
              </a:rPr>
              <a:t> 테이블 간소화</a:t>
            </a:r>
            <a:endParaRPr lang="en-US" altLang="ko-KR" sz="2000" spc="-15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VLAN_10~40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번 사용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endParaRPr lang="en-US" altLang="ko-KR" sz="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Inter-VLAN</a:t>
            </a:r>
          </a:p>
          <a:p>
            <a:endParaRPr lang="en-US" altLang="ko-KR" sz="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Router-on-a-stick</a:t>
            </a:r>
          </a:p>
          <a:p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934" y="1594884"/>
            <a:ext cx="3286148" cy="1785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388</TotalTime>
  <Words>527</Words>
  <Application>Microsoft Office PowerPoint</Application>
  <PresentationFormat>화면 슬라이드 쇼(4:3)</PresentationFormat>
  <Paragraphs>197</Paragraphs>
  <Slides>30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연꽃 당초 무늬</vt:lpstr>
      <vt:lpstr>컴퓨터 네트워크 II  - 기말고사 토폴로지 발표자료</vt:lpstr>
      <vt:lpstr>목        차</vt:lpstr>
      <vt:lpstr>전체 토폴로지</vt:lpstr>
      <vt:lpstr>Telnet 설정</vt:lpstr>
      <vt:lpstr>WAN 설정</vt:lpstr>
      <vt:lpstr>WAN 설정</vt:lpstr>
      <vt:lpstr>Router 재분배</vt:lpstr>
      <vt:lpstr>Group 1 토폴로지</vt:lpstr>
      <vt:lpstr>Group 1 RIPv2</vt:lpstr>
      <vt:lpstr>Group 1 RIPv2</vt:lpstr>
      <vt:lpstr>Group 1 RIPv2</vt:lpstr>
      <vt:lpstr>Group 1 OSPF</vt:lpstr>
      <vt:lpstr>Group 1 OSPF</vt:lpstr>
      <vt:lpstr>Group 1 OSPF</vt:lpstr>
      <vt:lpstr>Group 1 OSPF</vt:lpstr>
      <vt:lpstr>Group 1 OSPF</vt:lpstr>
      <vt:lpstr>Group 1 OSPF</vt:lpstr>
      <vt:lpstr>Group 2 토폴로지</vt:lpstr>
      <vt:lpstr>Group 2 RIPv2</vt:lpstr>
      <vt:lpstr>Group 2 EIGRP</vt:lpstr>
      <vt:lpstr>Group 2 EIGRP</vt:lpstr>
      <vt:lpstr>Group 2 Wireless LAN  (WPA2 &amp; WPA-Enterprise)</vt:lpstr>
      <vt:lpstr>Group 2 Wireless LAN  (WPA2 &amp; WPA-Enterprise)</vt:lpstr>
      <vt:lpstr>Group 3 토폴로지</vt:lpstr>
      <vt:lpstr>Group 3 RIPv2</vt:lpstr>
      <vt:lpstr>Group 3 Wireless LAN (WEP)</vt:lpstr>
      <vt:lpstr>Group 3 Wireless LAN (WEP)</vt:lpstr>
      <vt:lpstr>IPv6 제외 이유</vt:lpstr>
      <vt:lpstr>Q  &amp;  A</vt:lpstr>
      <vt:lpstr>감사합니다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컴퓨터 네트워크 II  - 기말고사 토폴로지</dc:title>
  <dc:creator>Yoon</dc:creator>
  <cp:lastModifiedBy>Yoon</cp:lastModifiedBy>
  <cp:revision>94</cp:revision>
  <dcterms:created xsi:type="dcterms:W3CDTF">2015-12-14T07:33:43Z</dcterms:created>
  <dcterms:modified xsi:type="dcterms:W3CDTF">2016-01-25T02:15:09Z</dcterms:modified>
</cp:coreProperties>
</file>