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4" r:id="rId4"/>
    <p:sldId id="334" r:id="rId5"/>
    <p:sldId id="356" r:id="rId6"/>
    <p:sldId id="345" r:id="rId7"/>
    <p:sldId id="270" r:id="rId8"/>
    <p:sldId id="299" r:id="rId9"/>
    <p:sldId id="297" r:id="rId10"/>
    <p:sldId id="301" r:id="rId11"/>
    <p:sldId id="298" r:id="rId12"/>
    <p:sldId id="300" r:id="rId13"/>
    <p:sldId id="355" r:id="rId14"/>
    <p:sldId id="358" r:id="rId15"/>
    <p:sldId id="326" r:id="rId16"/>
    <p:sldId id="336" r:id="rId17"/>
    <p:sldId id="347" r:id="rId18"/>
    <p:sldId id="337" r:id="rId19"/>
    <p:sldId id="348" r:id="rId20"/>
    <p:sldId id="359" r:id="rId21"/>
    <p:sldId id="340" r:id="rId22"/>
    <p:sldId id="357" r:id="rId23"/>
    <p:sldId id="338" r:id="rId24"/>
    <p:sldId id="346" r:id="rId25"/>
    <p:sldId id="349" r:id="rId26"/>
    <p:sldId id="351" r:id="rId27"/>
    <p:sldId id="339" r:id="rId28"/>
    <p:sldId id="296" r:id="rId29"/>
    <p:sldId id="342" r:id="rId30"/>
    <p:sldId id="360" r:id="rId31"/>
    <p:sldId id="354" r:id="rId32"/>
    <p:sldId id="332" r:id="rId33"/>
    <p:sldId id="280" r:id="rId34"/>
  </p:sldIdLst>
  <p:sldSz cx="9144000" cy="5143500" type="screen16x9"/>
  <p:notesSz cx="6858000" cy="9144000"/>
  <p:embeddedFontLst>
    <p:embeddedFont>
      <p:font typeface="10X10" charset="-127"/>
      <p:regular r:id="rId36"/>
    </p:embeddedFont>
    <p:embeddedFont>
      <p:font typeface="10X10 Bold" charset="-127"/>
      <p:regular r:id="rId37"/>
    </p:embeddedFont>
    <p:embeddedFont>
      <p:font typeface="맑은 고딕" pitchFamily="50" charset="-127"/>
      <p:regular r:id="rId38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868"/>
    <a:srgbClr val="FF5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9213" autoAdjust="0"/>
  </p:normalViewPr>
  <p:slideViewPr>
    <p:cSldViewPr>
      <p:cViewPr>
        <p:scale>
          <a:sx n="90" d="100"/>
          <a:sy n="90" d="100"/>
        </p:scale>
        <p:origin x="-2442" y="-1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71634-8475-469E-9C9C-C30064C50F8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7483-69EB-4418-A6B6-6020BC1BC4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76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D7483-69EB-4418-A6B6-6020BC1BC4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9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08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4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5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7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9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96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01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7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9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9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9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61D8-6508-491B-8C2C-F8B1F60BE4BB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8D30-3D09-4D35-B4B6-A8E0F3072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411760" y="2156402"/>
            <a:ext cx="4510538" cy="538172"/>
            <a:chOff x="3020482" y="2156402"/>
            <a:chExt cx="3761184" cy="538172"/>
          </a:xfrm>
        </p:grpSpPr>
        <p:sp>
          <p:nvSpPr>
            <p:cNvPr id="5" name="TextBox 4"/>
            <p:cNvSpPr txBox="1"/>
            <p:nvPr/>
          </p:nvSpPr>
          <p:spPr>
            <a:xfrm>
              <a:off x="3020482" y="2160468"/>
              <a:ext cx="3761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10X10 Bold" panose="020D0604000000000000" pitchFamily="50" charset="-127"/>
                  <a:ea typeface="10X10 Bold" panose="020D0604000000000000" pitchFamily="50" charset="-127"/>
                </a:rPr>
                <a:t>네트워크 기말고</a:t>
              </a:r>
              <a:r>
                <a:rPr lang="ko-KR" altLang="en-US" sz="28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10X10 Bold" panose="020D0604000000000000" pitchFamily="50" charset="-127"/>
                  <a:ea typeface="10X10 Bold" panose="020D0604000000000000" pitchFamily="50" charset="-127"/>
                </a:rPr>
                <a:t>사</a:t>
              </a:r>
              <a:r>
                <a:rPr lang="ko-KR" altLang="en-US" sz="28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10X10 Bold" panose="020D0604000000000000" pitchFamily="50" charset="-127"/>
                  <a:ea typeface="10X10 Bold" panose="020D0604000000000000" pitchFamily="50" charset="-127"/>
                </a:rPr>
                <a:t> 실습 과제</a:t>
              </a:r>
              <a:endPara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305740" y="2156402"/>
              <a:ext cx="2057671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3380522" y="2156402"/>
              <a:ext cx="925218" cy="0"/>
            </a:xfrm>
            <a:prstGeom prst="line">
              <a:avLst/>
            </a:prstGeom>
            <a:ln w="57150">
              <a:solidFill>
                <a:srgbClr val="E008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3391181" y="2694574"/>
              <a:ext cx="2057671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5447719" y="2694574"/>
              <a:ext cx="925218" cy="0"/>
            </a:xfrm>
            <a:prstGeom prst="line">
              <a:avLst/>
            </a:prstGeom>
            <a:ln w="57150">
              <a:solidFill>
                <a:srgbClr val="E008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36175" y="2890281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91416208 </a:t>
            </a:r>
            <a:r>
              <a:rPr lang="ko-KR" altLang="en-US" dirty="0"/>
              <a:t>서승희</a:t>
            </a:r>
          </a:p>
          <a:p>
            <a:r>
              <a:rPr lang="en-US" altLang="ko-KR" dirty="0" smtClean="0"/>
              <a:t>91416296 </a:t>
            </a:r>
            <a:r>
              <a:rPr lang="ko-KR" altLang="en-US" dirty="0" smtClean="0"/>
              <a:t>이도경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406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EIGRP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C:\Users\이도경\Desktop\sd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7" y="771550"/>
            <a:ext cx="46565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4" y="2571750"/>
            <a:ext cx="301936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타원 13"/>
          <p:cNvSpPr/>
          <p:nvPr/>
        </p:nvSpPr>
        <p:spPr>
          <a:xfrm>
            <a:off x="683569" y="3435846"/>
            <a:ext cx="86409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3528" y="1923678"/>
            <a:ext cx="4652089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28504" y="2211710"/>
            <a:ext cx="3931461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076056" y="1635646"/>
            <a:ext cx="393315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099083" y="2715766"/>
            <a:ext cx="393315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92398" y="1165560"/>
            <a:ext cx="3544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Codes</a:t>
            </a:r>
            <a:r>
              <a:rPr lang="ko-KR" altLang="en-US" sz="1600" dirty="0"/>
              <a:t>의 </a:t>
            </a:r>
            <a:r>
              <a:rPr lang="en-US" altLang="ko-KR" sz="1600" dirty="0"/>
              <a:t>D</a:t>
            </a:r>
            <a:r>
              <a:rPr lang="ko-KR" altLang="en-US" sz="1600" dirty="0"/>
              <a:t>는 </a:t>
            </a:r>
            <a:r>
              <a:rPr lang="en-US" altLang="ko-KR" sz="1600" dirty="0"/>
              <a:t>EIGRP </a:t>
            </a:r>
            <a:r>
              <a:rPr lang="ko-KR" altLang="en-US" sz="1600" dirty="0" err="1"/>
              <a:t>라우팅</a:t>
            </a:r>
            <a:r>
              <a:rPr lang="ko-KR" altLang="en-US" sz="1600" dirty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프로토콜로 </a:t>
            </a:r>
            <a:r>
              <a:rPr lang="ko-KR" altLang="en-US" sz="1600" dirty="0" err="1" smtClean="0"/>
              <a:t>라우팅되는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네트워크</a:t>
            </a:r>
            <a:endParaRPr lang="en-US" altLang="ko-KR" sz="1600" dirty="0"/>
          </a:p>
          <a:p>
            <a:r>
              <a:rPr lang="en-US" altLang="ko-KR" sz="1600" dirty="0" smtClean="0"/>
              <a:t>100.100.2.0 </a:t>
            </a:r>
            <a:r>
              <a:rPr lang="ko-KR" altLang="en-US" sz="1600" dirty="0"/>
              <a:t>네트워크는 </a:t>
            </a:r>
            <a:r>
              <a:rPr lang="en-US" altLang="ko-KR" sz="1600" dirty="0"/>
              <a:t>serial </a:t>
            </a:r>
            <a:r>
              <a:rPr lang="en-US" altLang="ko-KR" sz="1600" dirty="0" smtClean="0"/>
              <a:t>0/3/1 </a:t>
            </a:r>
          </a:p>
          <a:p>
            <a:r>
              <a:rPr lang="ko-KR" altLang="en-US" sz="1600" dirty="0" smtClean="0"/>
              <a:t>인터페이스로 </a:t>
            </a:r>
            <a:r>
              <a:rPr lang="en-US" altLang="ko-KR" sz="1600" dirty="0"/>
              <a:t>via</a:t>
            </a:r>
            <a:r>
              <a:rPr lang="ko-KR" altLang="en-US" sz="1600" dirty="0"/>
              <a:t>를 통하여 </a:t>
            </a:r>
            <a:r>
              <a:rPr lang="ko-KR" altLang="en-US" sz="1600" dirty="0" err="1"/>
              <a:t>라우팅</a:t>
            </a:r>
            <a:endParaRPr lang="ko-KR" altLang="en-US" sz="1600" dirty="0"/>
          </a:p>
          <a:p>
            <a:endParaRPr lang="en-US" altLang="ko-KR" sz="1600" dirty="0"/>
          </a:p>
          <a:p>
            <a:r>
              <a:rPr lang="en-US" altLang="ko-KR" sz="1600" dirty="0"/>
              <a:t>Codes</a:t>
            </a:r>
            <a:r>
              <a:rPr lang="ko-KR" altLang="en-US" sz="1600" dirty="0"/>
              <a:t>의 </a:t>
            </a:r>
            <a:r>
              <a:rPr lang="en-US" altLang="ko-KR" sz="1600" dirty="0"/>
              <a:t>C</a:t>
            </a:r>
            <a:r>
              <a:rPr lang="ko-KR" altLang="en-US" sz="1600" dirty="0"/>
              <a:t>는 </a:t>
            </a:r>
            <a:r>
              <a:rPr lang="ko-KR" altLang="en-US" sz="1600" dirty="0" err="1"/>
              <a:t>라우터에</a:t>
            </a:r>
            <a:r>
              <a:rPr lang="ko-KR" altLang="en-US" sz="1600" dirty="0"/>
              <a:t> 직접 </a:t>
            </a:r>
            <a:endParaRPr lang="en-US" altLang="ko-KR" sz="1600" dirty="0" smtClean="0"/>
          </a:p>
          <a:p>
            <a:r>
              <a:rPr lang="ko-KR" altLang="en-US" sz="1600" dirty="0" smtClean="0"/>
              <a:t>연결된 네트워크 </a:t>
            </a:r>
            <a:endParaRPr lang="en-US" altLang="ko-KR" sz="1600" dirty="0"/>
          </a:p>
          <a:p>
            <a:r>
              <a:rPr lang="ko-KR" altLang="en-US" sz="1600" dirty="0" err="1" smtClean="0"/>
              <a:t>라우터에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100.100.6.0</a:t>
            </a:r>
            <a:r>
              <a:rPr lang="ko-KR" altLang="en-US" sz="1600" dirty="0" smtClean="0"/>
              <a:t>는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FastEthernet</a:t>
            </a:r>
            <a:r>
              <a:rPr lang="en-US" altLang="ko-KR" sz="1600" dirty="0" smtClean="0"/>
              <a:t> 0/1 </a:t>
            </a:r>
            <a:r>
              <a:rPr lang="ko-KR" altLang="en-US" sz="1600" dirty="0" smtClean="0"/>
              <a:t>인터페이스에 </a:t>
            </a:r>
            <a:r>
              <a:rPr lang="ko-KR" altLang="en-US" sz="1600" dirty="0"/>
              <a:t>직접 </a:t>
            </a:r>
            <a:endParaRPr lang="en-US" altLang="ko-KR" sz="1600" dirty="0" smtClean="0"/>
          </a:p>
          <a:p>
            <a:r>
              <a:rPr lang="ko-KR" altLang="en-US" sz="1600" dirty="0" smtClean="0"/>
              <a:t>연결된 </a:t>
            </a:r>
            <a:r>
              <a:rPr lang="ko-KR" altLang="en-US" sz="1600" dirty="0"/>
              <a:t>네트워크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443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OSPF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03624" y="1018060"/>
            <a:ext cx="98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OSPF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291" y="1043742"/>
            <a:ext cx="53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03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884367" y="111898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25344" y="1426945"/>
            <a:ext cx="3474623" cy="2759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43720" y="1478095"/>
            <a:ext cx="3316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IP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프로토콜의 한 종류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RIP</a:t>
            </a:r>
            <a:r>
              <a:rPr lang="ko-KR" altLang="en-US" dirty="0"/>
              <a:t>보다 규모가 큰 네트워크에서도 사용할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규모가 </a:t>
            </a:r>
            <a:r>
              <a:rPr lang="ko-KR" altLang="en-US" dirty="0"/>
              <a:t>크고 복잡한 </a:t>
            </a:r>
            <a:r>
              <a:rPr lang="en-US" altLang="ko-KR" dirty="0"/>
              <a:t>TCP/IP </a:t>
            </a:r>
            <a:r>
              <a:rPr lang="ko-KR" altLang="en-US" dirty="0"/>
              <a:t>네트워크에서 </a:t>
            </a:r>
            <a:r>
              <a:rPr lang="en-US" altLang="ko-KR" dirty="0"/>
              <a:t>RIP</a:t>
            </a:r>
            <a:r>
              <a:rPr lang="ko-KR" altLang="en-US" dirty="0"/>
              <a:t>의 단점을 개선한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RIP</a:t>
            </a:r>
            <a:r>
              <a:rPr lang="ko-KR" altLang="en-US" dirty="0"/>
              <a:t>에 비해 자세한 제어가 가능하고</a:t>
            </a:r>
            <a:r>
              <a:rPr lang="en-US" altLang="ko-KR" dirty="0"/>
              <a:t>, </a:t>
            </a:r>
            <a:r>
              <a:rPr lang="ko-KR" altLang="en-US" dirty="0"/>
              <a:t>관리 정보의 </a:t>
            </a:r>
            <a:r>
              <a:rPr lang="ko-KR" altLang="en-US" dirty="0" err="1"/>
              <a:t>트래픽도</a:t>
            </a:r>
            <a:r>
              <a:rPr lang="ko-KR" altLang="en-US" dirty="0"/>
              <a:t> 줄일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4259965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이등변 삼각형 17"/>
          <p:cNvSpPr/>
          <p:nvPr/>
        </p:nvSpPr>
        <p:spPr>
          <a:xfrm rot="5400000">
            <a:off x="4560722" y="1070033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729517" y="94198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2139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4462" y="1862815"/>
            <a:ext cx="4481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)#router </a:t>
            </a:r>
            <a:r>
              <a:rPr lang="en-US" altLang="ko-KR" sz="1600" dirty="0" err="1"/>
              <a:t>ospf</a:t>
            </a:r>
            <a:r>
              <a:rPr lang="en-US" altLang="ko-KR" sz="1600" dirty="0"/>
              <a:t> Process-ID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-router)#router-id </a:t>
            </a:r>
            <a:r>
              <a:rPr lang="ko-KR" altLang="en-US" sz="1600" dirty="0" err="1" smtClean="0"/>
              <a:t>라우터</a:t>
            </a:r>
            <a:r>
              <a:rPr lang="ko-KR" altLang="en-US" sz="1600" dirty="0" smtClean="0"/>
              <a:t> 아이디</a:t>
            </a:r>
            <a:endParaRPr lang="ko-KR" altLang="en-US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-router)#network </a:t>
            </a:r>
            <a:r>
              <a:rPr lang="ko-KR" altLang="en-US" sz="1600" dirty="0" smtClean="0"/>
              <a:t>네트워크주소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와일드카드마스크 </a:t>
            </a:r>
            <a:r>
              <a:rPr lang="en-US" altLang="ko-KR" sz="1600" dirty="0"/>
              <a:t>area </a:t>
            </a:r>
            <a:r>
              <a:rPr lang="ko-KR" altLang="en-US" sz="1600" dirty="0" smtClean="0"/>
              <a:t>영역아이디</a:t>
            </a:r>
            <a:endParaRPr lang="en-US" altLang="ko-KR" sz="1600" dirty="0" smtClean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-router)#network </a:t>
            </a:r>
            <a:r>
              <a:rPr lang="ko-KR" altLang="en-US" sz="1600" dirty="0" smtClean="0"/>
              <a:t>네트워크주소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와일드카드마스크 </a:t>
            </a:r>
            <a:r>
              <a:rPr lang="en-US" altLang="ko-KR" sz="1600" dirty="0"/>
              <a:t>area </a:t>
            </a:r>
            <a:r>
              <a:rPr lang="ko-KR" altLang="en-US" sz="1600" dirty="0"/>
              <a:t>영역아이디 </a:t>
            </a:r>
          </a:p>
          <a:p>
            <a:r>
              <a:rPr lang="en-US" altLang="ko-KR" sz="1600" dirty="0" smtClean="0"/>
              <a:t>…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38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이도경\Desktop\sd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4270955" cy="27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OSPF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3720"/>
            <a:ext cx="288032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타원 13"/>
          <p:cNvSpPr/>
          <p:nvPr/>
        </p:nvSpPr>
        <p:spPr>
          <a:xfrm>
            <a:off x="1772965" y="3795886"/>
            <a:ext cx="782811" cy="8642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1203598"/>
            <a:ext cx="4104456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4285" y="1995686"/>
            <a:ext cx="4176464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644008" y="1252746"/>
            <a:ext cx="393315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652131" y="2718001"/>
            <a:ext cx="393315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48064" y="482043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dirty="0"/>
          </a:p>
          <a:p>
            <a:r>
              <a:rPr lang="en-US" altLang="ko-KR" sz="1400" dirty="0"/>
              <a:t>Codes</a:t>
            </a:r>
            <a:r>
              <a:rPr lang="ko-KR" altLang="en-US" sz="1400" dirty="0"/>
              <a:t>의 </a:t>
            </a:r>
            <a:r>
              <a:rPr lang="en-US" altLang="ko-KR" sz="1400" dirty="0"/>
              <a:t>O</a:t>
            </a:r>
            <a:r>
              <a:rPr lang="ko-KR" altLang="en-US" sz="1400" dirty="0"/>
              <a:t>는 </a:t>
            </a:r>
            <a:r>
              <a:rPr lang="en-US" altLang="ko-KR" sz="1400" dirty="0"/>
              <a:t>OSPF </a:t>
            </a:r>
            <a:r>
              <a:rPr lang="ko-KR" altLang="en-US" sz="1400" dirty="0" err="1"/>
              <a:t>라우팅</a:t>
            </a:r>
            <a:r>
              <a:rPr lang="ko-KR" altLang="en-US" sz="1400" dirty="0"/>
              <a:t> 프로토콜로 </a:t>
            </a:r>
            <a:r>
              <a:rPr lang="ko-KR" altLang="en-US" sz="1400" dirty="0" err="1"/>
              <a:t>라우팅되는</a:t>
            </a:r>
            <a:r>
              <a:rPr lang="ko-KR" altLang="en-US" sz="1400" dirty="0"/>
              <a:t> 네트워크</a:t>
            </a:r>
            <a:endParaRPr lang="en-US" altLang="ko-KR" sz="1400" dirty="0"/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ospf</a:t>
            </a:r>
            <a:r>
              <a:rPr lang="ko-KR" altLang="en-US" sz="1400" dirty="0"/>
              <a:t>의 관리 거리</a:t>
            </a:r>
            <a:r>
              <a:rPr lang="en-US" altLang="ko-KR" sz="1400" dirty="0"/>
              <a:t>/</a:t>
            </a:r>
            <a:r>
              <a:rPr lang="ko-KR" altLang="en-US" sz="1400" dirty="0" err="1"/>
              <a:t>매트릭</a:t>
            </a:r>
            <a:r>
              <a:rPr lang="en-US" altLang="ko-KR" sz="1400" dirty="0"/>
              <a:t>] </a:t>
            </a:r>
            <a:r>
              <a:rPr lang="ko-KR" altLang="en-US" sz="1400" dirty="0"/>
              <a:t>목적지 </a:t>
            </a:r>
            <a:r>
              <a:rPr lang="en-US" altLang="ko-KR" sz="1400" dirty="0" smtClean="0"/>
              <a:t>100.100.5.0/24 </a:t>
            </a:r>
            <a:r>
              <a:rPr lang="ko-KR" altLang="en-US" sz="1400" dirty="0"/>
              <a:t>까지 가기 위한 </a:t>
            </a:r>
            <a:r>
              <a:rPr lang="en-US" altLang="ko-KR" sz="1400" dirty="0" err="1"/>
              <a:t>ospf</a:t>
            </a:r>
            <a:r>
              <a:rPr lang="en-US" altLang="ko-KR" sz="1400" dirty="0"/>
              <a:t> </a:t>
            </a:r>
            <a:r>
              <a:rPr lang="ko-KR" altLang="en-US" sz="1400" dirty="0" err="1"/>
              <a:t>메트릭</a:t>
            </a:r>
            <a:endParaRPr lang="ko-KR" altLang="en-US" sz="1400" dirty="0"/>
          </a:p>
          <a:p>
            <a:r>
              <a:rPr lang="en-US" altLang="ko-KR" sz="1400" dirty="0" smtClean="0"/>
              <a:t>00:02:34 </a:t>
            </a:r>
            <a:r>
              <a:rPr lang="en-US" altLang="ko-KR" sz="1400" dirty="0"/>
              <a:t>-&gt; </a:t>
            </a:r>
            <a:r>
              <a:rPr lang="ko-KR" altLang="en-US" sz="1400" dirty="0" err="1"/>
              <a:t>라우팅</a:t>
            </a:r>
            <a:r>
              <a:rPr lang="ko-KR" altLang="en-US" sz="1400" dirty="0"/>
              <a:t> 업데이트를 수신한 이후 경과된 시간 </a:t>
            </a:r>
          </a:p>
          <a:p>
            <a:r>
              <a:rPr lang="en-US" altLang="ko-KR" sz="1400" dirty="0" smtClean="0"/>
              <a:t>Serial0/3/0- </a:t>
            </a:r>
            <a:r>
              <a:rPr lang="en-US" altLang="ko-KR" sz="1400" dirty="0"/>
              <a:t>&gt; </a:t>
            </a:r>
            <a:r>
              <a:rPr lang="ko-KR" altLang="en-US" sz="1400" dirty="0" err="1"/>
              <a:t>패킷이</a:t>
            </a:r>
            <a:r>
              <a:rPr lang="ko-KR" altLang="en-US" sz="1400" dirty="0"/>
              <a:t> 출력되는 인터페이스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E2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OSPF</a:t>
            </a:r>
            <a:r>
              <a:rPr lang="ko-KR" altLang="en-US" sz="1400" dirty="0" smtClean="0"/>
              <a:t>를 </a:t>
            </a:r>
            <a:r>
              <a:rPr lang="ko-KR" altLang="en-US" sz="1400" dirty="0"/>
              <a:t>통해서 받은 </a:t>
            </a:r>
            <a:r>
              <a:rPr lang="ko-KR" altLang="en-US" sz="1400" dirty="0" err="1"/>
              <a:t>라우팅</a:t>
            </a:r>
            <a:r>
              <a:rPr lang="ko-KR" altLang="en-US" sz="1400" dirty="0"/>
              <a:t> 테이블은 맞지만 그 내용은 </a:t>
            </a:r>
            <a:r>
              <a:rPr lang="en-US" altLang="ko-KR" sz="1400" dirty="0"/>
              <a:t>OSPF </a:t>
            </a:r>
            <a:r>
              <a:rPr lang="ko-KR" altLang="en-US" sz="1400" dirty="0" smtClean="0"/>
              <a:t>가 </a:t>
            </a:r>
            <a:r>
              <a:rPr lang="ko-KR" altLang="en-US" sz="1400" dirty="0"/>
              <a:t>설정되어 있는 </a:t>
            </a:r>
            <a:r>
              <a:rPr lang="ko-KR" altLang="en-US" sz="1400" dirty="0" err="1"/>
              <a:t>라우터에</a:t>
            </a:r>
            <a:r>
              <a:rPr lang="ko-KR" altLang="en-US" sz="1400" dirty="0"/>
              <a:t> 있는 </a:t>
            </a:r>
            <a:r>
              <a:rPr lang="ko-KR" altLang="en-US" sz="1400" dirty="0" err="1"/>
              <a:t>서브넷이</a:t>
            </a:r>
            <a:r>
              <a:rPr lang="ko-KR" altLang="en-US" sz="1400" dirty="0"/>
              <a:t> 아니라 </a:t>
            </a:r>
            <a:r>
              <a:rPr lang="en-US" altLang="ko-KR" sz="1400" dirty="0" smtClean="0"/>
              <a:t>OSPF</a:t>
            </a:r>
            <a:r>
              <a:rPr lang="ko-KR" altLang="en-US" sz="1400" dirty="0" smtClean="0"/>
              <a:t>가 </a:t>
            </a:r>
            <a:r>
              <a:rPr lang="ko-KR" altLang="en-US" sz="1400" dirty="0"/>
              <a:t>아닌 다른 </a:t>
            </a:r>
            <a:r>
              <a:rPr lang="ko-KR" altLang="en-US" sz="1400" dirty="0" err="1"/>
              <a:t>라우팅</a:t>
            </a:r>
            <a:r>
              <a:rPr lang="ko-KR" altLang="en-US" sz="1400" dirty="0"/>
              <a:t> 프로토콜로 부터 재분배 받은 </a:t>
            </a:r>
            <a:r>
              <a:rPr lang="ko-KR" altLang="en-US" sz="1400" dirty="0" err="1"/>
              <a:t>라우팅</a:t>
            </a:r>
            <a:r>
              <a:rPr lang="ko-KR" altLang="en-US" sz="1400" dirty="0"/>
              <a:t> 테이블을 </a:t>
            </a:r>
            <a:r>
              <a:rPr lang="ko-KR" altLang="en-US" sz="1400" dirty="0" smtClean="0"/>
              <a:t>의미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38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458888" y="1320651"/>
            <a:ext cx="4029134" cy="3046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RIP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860032" y="81442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3770" y="1371801"/>
            <a:ext cx="3774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전체 네트워크를 하나의 </a:t>
            </a:r>
            <a:r>
              <a:rPr lang="ko-KR" altLang="en-US" sz="2000" dirty="0" err="1"/>
              <a:t>라우팅</a:t>
            </a:r>
            <a:r>
              <a:rPr lang="ko-KR" altLang="en-US" sz="2000" dirty="0"/>
              <a:t> 프로토콜만으로 운영하는 것은 어려울 수 </a:t>
            </a:r>
            <a:r>
              <a:rPr lang="ko-KR" altLang="en-US" sz="2000" dirty="0" smtClean="0"/>
              <a:t>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r>
              <a:rPr lang="ko-KR" altLang="en-US" sz="2000" dirty="0"/>
              <a:t>다중프로토콜을 사용하는 네트워크를 연결하기 위해 프로토콜 간에 </a:t>
            </a:r>
            <a:r>
              <a:rPr lang="ko-KR" altLang="en-US" sz="2000" dirty="0" err="1" smtClean="0"/>
              <a:t>라우팅</a:t>
            </a:r>
            <a:r>
              <a:rPr lang="ko-KR" altLang="en-US" sz="2000" dirty="0" smtClean="0"/>
              <a:t> 정보를 재분배한다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r>
              <a:rPr lang="ko-KR" altLang="en-US" sz="2000" dirty="0"/>
              <a:t>서로 다른 </a:t>
            </a:r>
            <a:r>
              <a:rPr lang="ko-KR" altLang="en-US" sz="2000" dirty="0" err="1"/>
              <a:t>라우팅</a:t>
            </a:r>
            <a:r>
              <a:rPr lang="ko-KR" altLang="en-US" sz="2000" dirty="0"/>
              <a:t> 프로토콜을 사용하는 영역간의 </a:t>
            </a:r>
            <a:r>
              <a:rPr lang="ko-KR" altLang="en-US" sz="2000" dirty="0" err="1"/>
              <a:t>라우팅이</a:t>
            </a:r>
            <a:r>
              <a:rPr lang="ko-KR" altLang="en-US" sz="2000" dirty="0"/>
              <a:t> 가능하도록 설정하는 </a:t>
            </a:r>
            <a:r>
              <a:rPr lang="ko-KR" altLang="en-US" sz="2000" dirty="0" smtClean="0"/>
              <a:t>것이다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21377" y="793679"/>
            <a:ext cx="203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라우팅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 재분배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536" y="819361"/>
            <a:ext cx="538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04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944208" y="882176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35200" y="2477473"/>
            <a:ext cx="279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RIPv2 – EIGRP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재분배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2" name="이등변 삼각형 21"/>
          <p:cNvSpPr/>
          <p:nvPr/>
        </p:nvSpPr>
        <p:spPr>
          <a:xfrm rot="5400000">
            <a:off x="5262509" y="2590131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235200" y="1371801"/>
            <a:ext cx="279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RIPv2 – OSPF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재분배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 rot="5400000">
            <a:off x="5276165" y="1484459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35200" y="3515203"/>
            <a:ext cx="279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OSPF - EIGRP 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재분배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7" name="이등변 삼각형 26"/>
          <p:cNvSpPr/>
          <p:nvPr/>
        </p:nvSpPr>
        <p:spPr>
          <a:xfrm rot="5400000">
            <a:off x="5260516" y="3627891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4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OSPF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3635896" y="915566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7" y="1447269"/>
            <a:ext cx="3143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779912" y="1679768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Router rip</a:t>
            </a:r>
            <a:r>
              <a:rPr lang="ko-KR" altLang="en-US" dirty="0"/>
              <a:t>에서 </a:t>
            </a:r>
            <a:r>
              <a:rPr lang="en-US" altLang="ko-KR" dirty="0"/>
              <a:t>- 200.200.1.0 </a:t>
            </a:r>
            <a:r>
              <a:rPr lang="ko-KR" altLang="en-US" dirty="0"/>
              <a:t>네트워크 연결</a:t>
            </a:r>
            <a:endParaRPr lang="en-US" altLang="ko-KR" dirty="0"/>
          </a:p>
          <a:p>
            <a:r>
              <a:rPr lang="en-US" altLang="ko-KR" dirty="0"/>
              <a:t>	        - </a:t>
            </a:r>
            <a:r>
              <a:rPr lang="en-US" altLang="ko-KR" dirty="0" err="1"/>
              <a:t>eigrp</a:t>
            </a:r>
            <a:r>
              <a:rPr lang="ko-KR" altLang="en-US" dirty="0"/>
              <a:t>와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ko-KR" altLang="en-US" dirty="0"/>
              <a:t>재분배</a:t>
            </a:r>
            <a:endParaRPr lang="en-US" altLang="ko-KR" dirty="0"/>
          </a:p>
          <a:p>
            <a:r>
              <a:rPr lang="en-US" altLang="ko-KR" dirty="0"/>
              <a:t>Router </a:t>
            </a:r>
            <a:r>
              <a:rPr lang="en-US" altLang="ko-KR" dirty="0" err="1"/>
              <a:t>eigrp</a:t>
            </a:r>
            <a:r>
              <a:rPr lang="en-US" altLang="ko-KR" dirty="0"/>
              <a:t> 7</a:t>
            </a:r>
            <a:r>
              <a:rPr lang="ko-KR" altLang="en-US" dirty="0"/>
              <a:t>에서 </a:t>
            </a:r>
            <a:r>
              <a:rPr lang="en-US" altLang="ko-KR" dirty="0"/>
              <a:t>- 203.200.9.0 </a:t>
            </a:r>
            <a:r>
              <a:rPr lang="ko-KR" altLang="en-US" dirty="0"/>
              <a:t>네트워크 연결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		   - rip</a:t>
            </a:r>
            <a:r>
              <a:rPr lang="ko-KR" altLang="en-US" dirty="0"/>
              <a:t>과 </a:t>
            </a:r>
            <a:r>
              <a:rPr lang="en-US" altLang="ko-KR" dirty="0" err="1"/>
              <a:t>ospf</a:t>
            </a:r>
            <a:r>
              <a:rPr lang="en-US" altLang="ko-KR" dirty="0"/>
              <a:t> </a:t>
            </a:r>
            <a:r>
              <a:rPr lang="ko-KR" altLang="en-US" dirty="0"/>
              <a:t>재분배</a:t>
            </a:r>
            <a:endParaRPr lang="en-US" altLang="ko-KR" dirty="0"/>
          </a:p>
          <a:p>
            <a:r>
              <a:rPr lang="en-US" altLang="ko-KR" dirty="0"/>
              <a:t>Router </a:t>
            </a:r>
            <a:r>
              <a:rPr lang="en-US" altLang="ko-KR" dirty="0" err="1"/>
              <a:t>ospf</a:t>
            </a:r>
            <a:r>
              <a:rPr lang="en-US" altLang="ko-KR" dirty="0"/>
              <a:t> 7</a:t>
            </a:r>
            <a:r>
              <a:rPr lang="ko-KR" altLang="en-US" dirty="0"/>
              <a:t>에서 </a:t>
            </a:r>
            <a:r>
              <a:rPr lang="en-US" altLang="ko-KR" dirty="0"/>
              <a:t>- 203.200.1.0 </a:t>
            </a:r>
            <a:r>
              <a:rPr lang="ko-KR" altLang="en-US" dirty="0"/>
              <a:t>네트워크 연결</a:t>
            </a:r>
            <a:endParaRPr lang="en-US" altLang="ko-KR" dirty="0"/>
          </a:p>
          <a:p>
            <a:r>
              <a:rPr lang="en-US" altLang="ko-KR" dirty="0"/>
              <a:t>		  - rip</a:t>
            </a:r>
            <a:r>
              <a:rPr lang="ko-KR" altLang="en-US" dirty="0"/>
              <a:t>과 </a:t>
            </a:r>
            <a:r>
              <a:rPr lang="en-US" altLang="ko-KR" dirty="0" err="1"/>
              <a:t>eigrp</a:t>
            </a:r>
            <a:r>
              <a:rPr lang="en-US" altLang="ko-KR" dirty="0"/>
              <a:t> </a:t>
            </a:r>
            <a:r>
              <a:rPr lang="ko-KR" altLang="en-US" dirty="0"/>
              <a:t>재분배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779912" y="1679768"/>
            <a:ext cx="5040560" cy="175432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8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재분</a:t>
            </a: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711261"/>
            <a:ext cx="69488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rip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7 metric 4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4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-router)#exit</a:t>
            </a:r>
          </a:p>
          <a:p>
            <a:endParaRPr lang="en-US" altLang="ko-KR" dirty="0"/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eigrp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metric 1544 10 255 1 1500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1544 10 255 1 1500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-router)#exit</a:t>
            </a:r>
          </a:p>
          <a:p>
            <a:endParaRPr lang="en-US" altLang="ko-KR" dirty="0"/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ospf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subnets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7 subnets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-router)#exit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9680" y="1054936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Rip</a:t>
            </a:r>
            <a:r>
              <a:rPr lang="ko-KR" altLang="en-US" dirty="0" smtClean="0">
                <a:solidFill>
                  <a:srgbClr val="0070C0"/>
                </a:solidFill>
              </a:rPr>
              <a:t>으로의 재분배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0099" y="237325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Eigrp</a:t>
            </a:r>
            <a:r>
              <a:rPr lang="ko-KR" altLang="en-US" dirty="0" smtClean="0">
                <a:solidFill>
                  <a:srgbClr val="0070C0"/>
                </a:solidFill>
              </a:rPr>
              <a:t>으로의 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재분배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760" y="3838898"/>
            <a:ext cx="21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Ospf</a:t>
            </a:r>
            <a:r>
              <a:rPr lang="ko-KR" altLang="en-US" dirty="0" smtClean="0">
                <a:solidFill>
                  <a:srgbClr val="0070C0"/>
                </a:solidFill>
              </a:rPr>
              <a:t>으로의 재분배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" name="오른쪽 중괄호 6"/>
          <p:cNvSpPr/>
          <p:nvPr/>
        </p:nvSpPr>
        <p:spPr>
          <a:xfrm>
            <a:off x="5292080" y="771550"/>
            <a:ext cx="7200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중괄호 9"/>
          <p:cNvSpPr/>
          <p:nvPr/>
        </p:nvSpPr>
        <p:spPr>
          <a:xfrm>
            <a:off x="7005380" y="2148994"/>
            <a:ext cx="123022" cy="998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중괄호 10"/>
          <p:cNvSpPr/>
          <p:nvPr/>
        </p:nvSpPr>
        <p:spPr>
          <a:xfrm>
            <a:off x="5292080" y="3517146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7" idx="1"/>
          </p:cNvCxnSpPr>
          <p:nvPr/>
        </p:nvCxnSpPr>
        <p:spPr>
          <a:xfrm>
            <a:off x="5364088" y="1239602"/>
            <a:ext cx="4755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10" idx="1"/>
          </p:cNvCxnSpPr>
          <p:nvPr/>
        </p:nvCxnSpPr>
        <p:spPr>
          <a:xfrm>
            <a:off x="7128402" y="2648404"/>
            <a:ext cx="3959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1"/>
            <a:endCxn id="6" idx="1"/>
          </p:cNvCxnSpPr>
          <p:nvPr/>
        </p:nvCxnSpPr>
        <p:spPr>
          <a:xfrm>
            <a:off x="5436096" y="4021202"/>
            <a:ext cx="426664" cy="2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3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180435"/>
            <a:ext cx="3909120" cy="3467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VLAN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스위</a:t>
            </a:r>
            <a:r>
              <a:rPr lang="ko-KR" altLang="en-US" sz="1500" dirty="0"/>
              <a:t>치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13" y="1231585"/>
            <a:ext cx="373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하나 이상의 </a:t>
            </a:r>
            <a:r>
              <a:rPr lang="en-US" altLang="ko-KR" dirty="0" smtClean="0"/>
              <a:t>LAN</a:t>
            </a:r>
            <a:r>
              <a:rPr lang="ko-KR" altLang="en-US" dirty="0" smtClean="0"/>
              <a:t>에 </a:t>
            </a:r>
            <a:r>
              <a:rPr lang="ko-KR" altLang="en-US" dirty="0"/>
              <a:t>있는 여러 장치들이 실제로는 많은 수의 서로 다른 </a:t>
            </a:r>
            <a:r>
              <a:rPr lang="en-US" altLang="ko-KR" dirty="0" smtClean="0"/>
              <a:t>LAN</a:t>
            </a:r>
            <a:r>
              <a:rPr lang="ko-KR" altLang="en-US" dirty="0" smtClean="0"/>
              <a:t> </a:t>
            </a:r>
            <a:r>
              <a:rPr lang="ko-KR" altLang="en-US" dirty="0"/>
              <a:t>세그먼트 상에 </a:t>
            </a:r>
            <a:r>
              <a:rPr lang="ko-KR" altLang="en-US" dirty="0" smtClean="0"/>
              <a:t>존재하는데도 </a:t>
            </a:r>
            <a:r>
              <a:rPr lang="ko-KR" altLang="en-US" dirty="0"/>
              <a:t>마치 동일한 배선에 연결되어 </a:t>
            </a:r>
            <a:r>
              <a:rPr lang="ko-KR" altLang="en-US" dirty="0" smtClean="0"/>
              <a:t>있는 </a:t>
            </a:r>
            <a:r>
              <a:rPr lang="ko-KR" altLang="en-US" dirty="0"/>
              <a:t>것처럼 서로 의사소통을 할 수 있도록 관리 소프트웨어를 사용해 설정한 장치 그룹이다</a:t>
            </a:r>
            <a:r>
              <a:rPr lang="en-US" altLang="ko-KR" dirty="0"/>
              <a:t>. VLAN</a:t>
            </a:r>
            <a:r>
              <a:rPr lang="ko-KR" altLang="en-US" dirty="0"/>
              <a:t>은 물리적 연결이 아니라 논리적 연결에 기초하고 있기 때문에 유연성이 매우 높다</a:t>
            </a:r>
            <a:r>
              <a:rPr lang="en-US" altLang="ko-KR" dirty="0" smtClean="0"/>
              <a:t>. VLAN</a:t>
            </a:r>
            <a:r>
              <a:rPr lang="ko-KR" altLang="en-US" dirty="0"/>
              <a:t>의 종류로는 데이터</a:t>
            </a:r>
            <a:r>
              <a:rPr lang="en-US" altLang="ko-KR" dirty="0"/>
              <a:t>VLAN, </a:t>
            </a:r>
            <a:r>
              <a:rPr lang="ko-KR" altLang="en-US" dirty="0"/>
              <a:t>디폴트</a:t>
            </a:r>
            <a:r>
              <a:rPr lang="en-US" altLang="ko-KR" dirty="0"/>
              <a:t>VLAN, </a:t>
            </a:r>
            <a:r>
              <a:rPr lang="ko-KR" altLang="en-US" dirty="0" err="1"/>
              <a:t>네이티브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등이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3320" y="771550"/>
            <a:ext cx="88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VLAN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797232"/>
            <a:ext cx="5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05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87768" y="87247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7562" y="1272581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10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)#name VLAN_10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20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)#name VLAN_20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30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)#name VLAN_30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access 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20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FastEthernet0/2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access 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10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FastEthernet0/3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access 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30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smtClean="0"/>
              <a:t>exit</a:t>
            </a:r>
            <a:endParaRPr lang="en-US" altLang="ko-KR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602342" y="1923678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Vlan</a:t>
            </a:r>
            <a:r>
              <a:rPr lang="ko-KR" altLang="en-US" sz="1600" dirty="0" smtClean="0"/>
              <a:t>생성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21566" y="3732589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각 포트에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vlan</a:t>
            </a:r>
            <a:r>
              <a:rPr lang="ko-KR" altLang="en-US" sz="1600" dirty="0" smtClean="0"/>
              <a:t>할당</a:t>
            </a:r>
            <a:endParaRPr lang="en-US" altLang="ko-KR" sz="1600" dirty="0" smtClean="0"/>
          </a:p>
        </p:txBody>
      </p:sp>
      <p:sp>
        <p:nvSpPr>
          <p:cNvPr id="22" name="직사각형 21"/>
          <p:cNvSpPr/>
          <p:nvPr/>
        </p:nvSpPr>
        <p:spPr>
          <a:xfrm>
            <a:off x="7621566" y="1971000"/>
            <a:ext cx="910874" cy="29123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621566" y="3733744"/>
            <a:ext cx="1039980" cy="58362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VLAN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스위</a:t>
            </a:r>
            <a:r>
              <a:rPr lang="ko-KR" altLang="en-US" sz="1500" dirty="0"/>
              <a:t>치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이도경\Desktop\f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6" y="541399"/>
            <a:ext cx="36385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이도경\Desktop\h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0972"/>
            <a:ext cx="41592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 1"/>
          <p:cNvSpPr/>
          <p:nvPr/>
        </p:nvSpPr>
        <p:spPr>
          <a:xfrm>
            <a:off x="2201921" y="1419622"/>
            <a:ext cx="857911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180435"/>
            <a:ext cx="3909120" cy="3467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무선</a:t>
            </a:r>
            <a:r>
              <a:rPr lang="ko-KR" altLang="en-US" sz="14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</a:t>
            </a:r>
            <a:r>
              <a:rPr lang="ko-KR" altLang="en-US" sz="1500" dirty="0" err="1"/>
              <a:t>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13" y="1231585"/>
            <a:ext cx="373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무선랜은</a:t>
            </a:r>
            <a:r>
              <a:rPr lang="ko-KR" altLang="en-US" dirty="0" smtClean="0"/>
              <a:t> 기존 네트워크 케이블이나 일반 전화선 등 일련의 케이블 대신에 전파를 이용해 컴퓨터 간의 네트워크를 구축하는 방식을 말한다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무선 네트워크를 하이파이 오디오처럼 편리하게 쓰게 한다는 뜻에서 </a:t>
            </a:r>
            <a:r>
              <a:rPr lang="ko-KR" altLang="en-US" dirty="0" err="1" smtClean="0"/>
              <a:t>와이파이라는</a:t>
            </a:r>
            <a:r>
              <a:rPr lang="ko-KR" altLang="en-US" dirty="0" smtClean="0"/>
              <a:t> 별칭으로도 불린다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설치 </a:t>
            </a:r>
            <a:r>
              <a:rPr lang="ko-KR" altLang="en-US" dirty="0"/>
              <a:t>공간의 제한을 받지 않으며</a:t>
            </a:r>
            <a:r>
              <a:rPr lang="en-US" altLang="ko-KR" dirty="0"/>
              <a:t>, </a:t>
            </a:r>
            <a:r>
              <a:rPr lang="ko-KR" altLang="en-US" dirty="0" smtClean="0"/>
              <a:t>구축시간과 </a:t>
            </a:r>
            <a:r>
              <a:rPr lang="ko-KR" altLang="en-US" dirty="0"/>
              <a:t>경비를 </a:t>
            </a:r>
            <a:r>
              <a:rPr lang="ko-KR" altLang="en-US" dirty="0" err="1"/>
              <a:t>유선랜에</a:t>
            </a:r>
            <a:r>
              <a:rPr lang="ko-KR" altLang="en-US" dirty="0"/>
              <a:t> 비해 대폭 절감할 수 있다</a:t>
            </a:r>
            <a:r>
              <a:rPr lang="en-US" altLang="ko-KR" dirty="0"/>
              <a:t>. </a:t>
            </a:r>
            <a:r>
              <a:rPr lang="ko-KR" altLang="en-US" dirty="0" smtClean="0"/>
              <a:t>반면 </a:t>
            </a:r>
            <a:r>
              <a:rPr lang="ko-KR" altLang="en-US" dirty="0"/>
              <a:t>유선보다 도청 가능성이 높고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</a:t>
            </a:r>
            <a:r>
              <a:rPr lang="ko-KR" altLang="en-US" dirty="0"/>
              <a:t>취약하다는 단점이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2" name="TextBox 31"/>
          <p:cNvSpPr txBox="1"/>
          <p:nvPr/>
        </p:nvSpPr>
        <p:spPr>
          <a:xfrm>
            <a:off x="593320" y="771550"/>
            <a:ext cx="95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무선</a:t>
            </a:r>
            <a:r>
              <a:rPr lang="ko-KR" altLang="en-US" sz="2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랜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797232"/>
            <a:ext cx="5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06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87768" y="87247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Administrator\Desktop\df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6" y="771550"/>
            <a:ext cx="450042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5293830" y="771550"/>
            <a:ext cx="1256929" cy="12946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694701" y="2510291"/>
            <a:ext cx="1306884" cy="16674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475762" y="2224534"/>
            <a:ext cx="1035574" cy="14179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45" y="1446383"/>
            <a:ext cx="897032" cy="1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8157"/>
            <a:ext cx="587147" cy="2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41" y="3354302"/>
            <a:ext cx="978578" cy="2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무선</a:t>
            </a:r>
            <a:r>
              <a:rPr lang="ko-KR" altLang="en-US" sz="14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/>
          <p:cNvSpPr/>
          <p:nvPr/>
        </p:nvSpPr>
        <p:spPr>
          <a:xfrm rot="5400000">
            <a:off x="274373" y="800463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3167" y="672416"/>
            <a:ext cx="211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무선라우터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 설정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pic>
        <p:nvPicPr>
          <p:cNvPr id="11270" name="Picture 6" descr="C:\Users\이도경\Desktop\w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7" y="1161705"/>
            <a:ext cx="2830564" cy="36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이도경\Desktop\s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2" y="909200"/>
            <a:ext cx="4030144" cy="35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1779662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-&gt;</a:t>
            </a:r>
            <a:r>
              <a:rPr lang="ko-KR" altLang="en-US" sz="1600" dirty="0" smtClean="0">
                <a:latin typeface="+mn-ea"/>
              </a:rPr>
              <a:t>인터넷 설정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120852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-&gt;</a:t>
            </a:r>
            <a:r>
              <a:rPr lang="ko-KR" altLang="en-US" sz="1600" dirty="0" err="1" smtClean="0">
                <a:latin typeface="+mn-ea"/>
              </a:rPr>
              <a:t>무선랜</a:t>
            </a:r>
            <a:r>
              <a:rPr lang="ko-KR" altLang="en-US" sz="1600" dirty="0" smtClean="0">
                <a:latin typeface="+mn-ea"/>
              </a:rPr>
              <a:t> 설정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5314" y="4588956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+mn-ea"/>
              </a:rPr>
              <a:t>무선라우터</a:t>
            </a:r>
            <a:r>
              <a:rPr lang="en-US" altLang="ko-KR" dirty="0">
                <a:latin typeface="+mn-ea"/>
              </a:rPr>
              <a:t> WEP </a:t>
            </a:r>
            <a:r>
              <a:rPr lang="ko-KR" altLang="en-US" dirty="0" smtClean="0">
                <a:latin typeface="+mn-ea"/>
              </a:rPr>
              <a:t>설정</a:t>
            </a:r>
            <a:endParaRPr lang="ko-KR" altLang="en-US" dirty="0"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435314" y="4626191"/>
            <a:ext cx="2433680" cy="33209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824810" y="1574524"/>
            <a:ext cx="66711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899592" y="1574524"/>
            <a:ext cx="1789314" cy="0"/>
          </a:xfrm>
          <a:prstGeom prst="line">
            <a:avLst/>
          </a:prstGeom>
          <a:ln w="57150">
            <a:solidFill>
              <a:srgbClr val="E0086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899592" y="3291830"/>
            <a:ext cx="6672251" cy="140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706614" y="3291830"/>
            <a:ext cx="1789314" cy="0"/>
          </a:xfrm>
          <a:prstGeom prst="line">
            <a:avLst/>
          </a:prstGeom>
          <a:ln w="57150">
            <a:solidFill>
              <a:srgbClr val="E0086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3446" y="1298836"/>
            <a:ext cx="169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목차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00868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2725" y="1995686"/>
            <a:ext cx="94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01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3963" y="1995685"/>
            <a:ext cx="94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02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8754" y="2011823"/>
            <a:ext cx="94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03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380917" y="1995686"/>
            <a:ext cx="0" cy="9873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854730" y="1995685"/>
            <a:ext cx="0" cy="9873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10871" y="2554904"/>
            <a:ext cx="137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네트워크 구축 개요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8581" y="2554903"/>
            <a:ext cx="110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라우터</a:t>
            </a:r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스위치설정   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6844" y="2571040"/>
            <a:ext cx="125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WAN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통신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1515874" y="2339823"/>
            <a:ext cx="271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922291" y="2339822"/>
            <a:ext cx="271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4517614" y="2355960"/>
            <a:ext cx="271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5436096" y="1995686"/>
            <a:ext cx="0" cy="9873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78589" y="2011823"/>
            <a:ext cx="94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04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6679" y="2571040"/>
            <a:ext cx="125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보</a:t>
            </a:r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안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6087449" y="2355960"/>
            <a:ext cx="271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020272" y="1997698"/>
            <a:ext cx="0" cy="98736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01271" y="2011823"/>
            <a:ext cx="94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05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9361" y="2571040"/>
            <a:ext cx="125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외내부서버</a:t>
            </a:r>
            <a:endParaRPr lang="ko-KR" altLang="en-US" sz="1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7710131" y="2355960"/>
            <a:ext cx="271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무선랜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/>
          <p:cNvSpPr/>
          <p:nvPr/>
        </p:nvSpPr>
        <p:spPr>
          <a:xfrm rot="5400000">
            <a:off x="274373" y="800463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3167" y="672416"/>
            <a:ext cx="124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PC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 설정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pic>
        <p:nvPicPr>
          <p:cNvPr id="12290" name="Picture 2" descr="C:\Users\이도경\Desktop\ggg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41" y="1121866"/>
            <a:ext cx="3980350" cy="32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이도경\Desktop\gg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5" y="1121868"/>
            <a:ext cx="3689722" cy="32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39695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PC</a:t>
            </a:r>
            <a:r>
              <a:rPr lang="ko-KR" altLang="en-US" dirty="0">
                <a:latin typeface="+mn-ea"/>
              </a:rPr>
              <a:t>의 </a:t>
            </a:r>
            <a:r>
              <a:rPr lang="en-US" altLang="ko-KR" dirty="0">
                <a:latin typeface="+mn-ea"/>
              </a:rPr>
              <a:t>WEP </a:t>
            </a:r>
            <a:r>
              <a:rPr lang="ko-KR" altLang="en-US" dirty="0">
                <a:latin typeface="+mn-ea"/>
              </a:rPr>
              <a:t>설정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149" y="4386190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PC</a:t>
            </a:r>
            <a:r>
              <a:rPr lang="ko-KR" altLang="en-US" dirty="0">
                <a:latin typeface="+mn-ea"/>
              </a:rPr>
              <a:t>는 </a:t>
            </a:r>
            <a:r>
              <a:rPr lang="en-US" altLang="ko-KR" dirty="0">
                <a:latin typeface="+mn-ea"/>
              </a:rPr>
              <a:t>DHCP </a:t>
            </a:r>
            <a:r>
              <a:rPr lang="ko-KR" altLang="en-US" dirty="0">
                <a:latin typeface="+mn-ea"/>
              </a:rPr>
              <a:t>서버로부터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IP</a:t>
            </a:r>
            <a:r>
              <a:rPr lang="ko-KR" altLang="en-US" dirty="0">
                <a:latin typeface="+mn-ea"/>
              </a:rPr>
              <a:t>주소를 자동으로 받아옴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652120" y="4417279"/>
            <a:ext cx="1728192" cy="33209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39148" y="4445539"/>
            <a:ext cx="2724739" cy="58698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380515"/>
            <a:ext cx="3909120" cy="2589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STP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스위</a:t>
            </a:r>
            <a:r>
              <a:rPr lang="ko-KR" altLang="en-US" sz="1500" dirty="0"/>
              <a:t>치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13" y="1521288"/>
            <a:ext cx="373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STP</a:t>
            </a:r>
            <a:r>
              <a:rPr lang="ko-KR" altLang="en-US" dirty="0"/>
              <a:t>는 루프가 발생할 수 있는 경로를 논리적으로 차단함으로 인해 목적지로 가는 경로를 하나로 만들어서 네트워크가 이중화 되었을 때 발생하는 문제점을 해결한다</a:t>
            </a:r>
            <a:r>
              <a:rPr lang="en-US" altLang="ko-KR" dirty="0"/>
              <a:t>. </a:t>
            </a:r>
            <a:r>
              <a:rPr lang="ko-KR" altLang="en-US" dirty="0"/>
              <a:t>사용하던 경로에 문제점이 생겼을 때 비로서 그 경로를 통해 통신이 가능하도록 </a:t>
            </a:r>
            <a:r>
              <a:rPr lang="ko-KR" altLang="en-US" dirty="0" smtClean="0"/>
              <a:t>한다</a:t>
            </a:r>
            <a:r>
              <a:rPr lang="en-US" altLang="ko-KR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3320" y="771550"/>
            <a:ext cx="69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STP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797232"/>
            <a:ext cx="5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07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87768" y="87247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447" y="1289963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10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)#name info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30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)#name </a:t>
            </a:r>
            <a:r>
              <a:rPr lang="en-US" altLang="ko-KR" sz="1200" dirty="0" err="1"/>
              <a:t>comm</a:t>
            </a:r>
            <a:endParaRPr lang="en-US" altLang="ko-KR" sz="1200" dirty="0"/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config-vlan</a:t>
            </a:r>
            <a:r>
              <a:rPr lang="en-US" altLang="ko-KR" sz="1200" dirty="0"/>
              <a:t>)#</a:t>
            </a:r>
            <a:r>
              <a:rPr lang="en-US" altLang="ko-KR" sz="1200" dirty="0" smtClean="0"/>
              <a:t>exit</a:t>
            </a:r>
            <a:endParaRPr lang="en-US" altLang="ko-KR" sz="1200" dirty="0"/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FastEthernet0/1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access 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10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FastEthernet0/2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access </a:t>
            </a:r>
            <a:r>
              <a:rPr lang="en-US" altLang="ko-KR" sz="1200" dirty="0" err="1"/>
              <a:t>vlan</a:t>
            </a:r>
            <a:r>
              <a:rPr lang="en-US" altLang="ko-KR" sz="1200" dirty="0"/>
              <a:t> 30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smtClean="0"/>
              <a:t>exit</a:t>
            </a:r>
            <a:endParaRPr lang="en-US" altLang="ko-KR" sz="1200" dirty="0"/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FastEthernet0/3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mode trunk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-if)#exit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)#interface FastEthernet0/4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err="1"/>
              <a:t>switchport</a:t>
            </a:r>
            <a:r>
              <a:rPr lang="en-US" altLang="ko-KR" sz="1200" dirty="0"/>
              <a:t> mode trunk</a:t>
            </a:r>
          </a:p>
          <a:p>
            <a:r>
              <a:rPr lang="en-US" altLang="ko-KR" sz="1200" dirty="0"/>
              <a:t>SW1(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</a:t>
            </a:r>
            <a:r>
              <a:rPr lang="en-US" altLang="ko-KR" sz="1200" dirty="0" smtClean="0"/>
              <a:t>exit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93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STP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스위</a:t>
            </a:r>
            <a:r>
              <a:rPr lang="ko-KR" altLang="en-US" sz="1500" dirty="0"/>
              <a:t>치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이도경\Desktop\a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843558"/>
            <a:ext cx="4010026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979712" y="156363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이도경\Desktop\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0264"/>
            <a:ext cx="4159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436882" y="1244537"/>
            <a:ext cx="8229600" cy="3415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WAN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WAN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1763" y="1454462"/>
            <a:ext cx="3731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LAN</a:t>
            </a:r>
            <a:r>
              <a:rPr lang="ko-KR" altLang="en-US" dirty="0"/>
              <a:t>과 </a:t>
            </a:r>
            <a:r>
              <a:rPr lang="en-US" altLang="ko-KR" dirty="0"/>
              <a:t>MAN</a:t>
            </a:r>
            <a:r>
              <a:rPr lang="ko-KR" altLang="en-US" dirty="0"/>
              <a:t>을 포괄하는 광역 </a:t>
            </a:r>
            <a:r>
              <a:rPr lang="ko-KR" altLang="en-US" dirty="0" smtClean="0"/>
              <a:t>네트워크이다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라우터</a:t>
            </a:r>
            <a:r>
              <a:rPr lang="en-US" altLang="ko-KR" dirty="0"/>
              <a:t>, </a:t>
            </a:r>
            <a:r>
              <a:rPr lang="ko-KR" altLang="en-US" dirty="0"/>
              <a:t>스위치 뿐만 아니라 다양한 장비들이 </a:t>
            </a:r>
            <a:r>
              <a:rPr lang="ko-KR" altLang="en-US" dirty="0" smtClean="0"/>
              <a:t>사용된다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r>
              <a:rPr lang="ko-KR" altLang="en-US" dirty="0"/>
              <a:t>다양한 접속기술과 접속장치들을 통해 네트워크를 </a:t>
            </a:r>
            <a:r>
              <a:rPr lang="ko-KR" altLang="en-US" dirty="0" smtClean="0"/>
              <a:t>구성한다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51491" y="555526"/>
            <a:ext cx="208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WAN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통신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763" y="2931790"/>
            <a:ext cx="38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계층 </a:t>
            </a:r>
            <a:r>
              <a:rPr lang="en-US" altLang="ko-KR" dirty="0"/>
              <a:t>WAN </a:t>
            </a:r>
            <a:r>
              <a:rPr lang="ko-KR" altLang="en-US" dirty="0"/>
              <a:t>프로토콜</a:t>
            </a:r>
          </a:p>
          <a:p>
            <a:r>
              <a:rPr lang="en-US" altLang="ko-KR" dirty="0"/>
              <a:t>ATM (Asynchronous Transfer Mode)</a:t>
            </a:r>
          </a:p>
          <a:p>
            <a:r>
              <a:rPr lang="ko-KR" altLang="en-US" dirty="0" smtClean="0"/>
              <a:t>프레임릴레이 </a:t>
            </a:r>
            <a:r>
              <a:rPr lang="en-US" altLang="ko-KR" dirty="0"/>
              <a:t>(Frame-relay)</a:t>
            </a:r>
          </a:p>
          <a:p>
            <a:r>
              <a:rPr lang="en-US" altLang="ko-KR" dirty="0" smtClean="0"/>
              <a:t>HDLC </a:t>
            </a:r>
            <a:r>
              <a:rPr lang="en-US" altLang="ko-KR" dirty="0"/>
              <a:t>(High-level Data Link Control)</a:t>
            </a:r>
          </a:p>
          <a:p>
            <a:r>
              <a:rPr lang="en-US" altLang="ko-KR" dirty="0" smtClean="0"/>
              <a:t>PPP </a:t>
            </a:r>
            <a:r>
              <a:rPr lang="en-US" altLang="ko-KR" dirty="0"/>
              <a:t>(Point to Point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4098" name="Picture 2" descr="C:\Users\Administrato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67" y="2037736"/>
            <a:ext cx="3649290" cy="19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3547" y="555525"/>
            <a:ext cx="71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03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6210" y="622950"/>
            <a:ext cx="0" cy="449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180435"/>
            <a:ext cx="3909120" cy="3263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83501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84369" y="134380"/>
            <a:ext cx="122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프레임릴레</a:t>
            </a: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956376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WAN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13" y="1231585"/>
            <a:ext cx="3731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물리계층</a:t>
            </a:r>
            <a:r>
              <a:rPr lang="en-US" altLang="ko-KR" dirty="0"/>
              <a:t>, </a:t>
            </a:r>
            <a:r>
              <a:rPr lang="ko-KR" altLang="en-US" dirty="0"/>
              <a:t>데이터링크계층에서 동작하는 </a:t>
            </a:r>
            <a:r>
              <a:rPr lang="en-US" altLang="ko-KR" dirty="0"/>
              <a:t>WAN </a:t>
            </a:r>
            <a:r>
              <a:rPr lang="ko-KR" altLang="en-US" dirty="0" smtClean="0"/>
              <a:t>프로토콜이다</a:t>
            </a:r>
            <a:r>
              <a:rPr lang="en-US" altLang="ko-KR" dirty="0" smtClean="0"/>
              <a:t>. X.25 </a:t>
            </a:r>
            <a:r>
              <a:rPr lang="ko-KR" altLang="en-US" dirty="0" err="1"/>
              <a:t>패킷스위칭의</a:t>
            </a:r>
            <a:r>
              <a:rPr lang="ko-KR" altLang="en-US" dirty="0"/>
              <a:t> 오버헤드를 </a:t>
            </a:r>
            <a:r>
              <a:rPr lang="ko-KR" altLang="en-US" dirty="0" smtClean="0"/>
              <a:t>제거하고 </a:t>
            </a:r>
            <a:r>
              <a:rPr lang="ko-KR" altLang="en-US" dirty="0" err="1" smtClean="0"/>
              <a:t>패킷에</a:t>
            </a:r>
            <a:r>
              <a:rPr lang="ko-KR" altLang="en-US" dirty="0" smtClean="0"/>
              <a:t> </a:t>
            </a:r>
            <a:r>
              <a:rPr lang="ko-KR" altLang="en-US" dirty="0"/>
              <a:t>오류가 검출되면 오류복원을 제공하는 것이 아니라 </a:t>
            </a:r>
            <a:r>
              <a:rPr lang="ko-KR" altLang="en-US" dirty="0" err="1"/>
              <a:t>패킷을</a:t>
            </a:r>
            <a:r>
              <a:rPr lang="ko-KR" altLang="en-US" dirty="0"/>
              <a:t> 폐기해 버린다</a:t>
            </a:r>
            <a:r>
              <a:rPr lang="en-US" altLang="ko-KR" dirty="0"/>
              <a:t>. </a:t>
            </a:r>
            <a:r>
              <a:rPr lang="ko-KR" altLang="en-US" dirty="0" smtClean="0"/>
              <a:t>하나의 </a:t>
            </a:r>
            <a:r>
              <a:rPr lang="ko-KR" altLang="en-US" dirty="0"/>
              <a:t>물리적인 회선에 여러 가상회선을 만들어 전용선처럼 취급하여 </a:t>
            </a:r>
            <a:r>
              <a:rPr lang="ko-KR" altLang="en-US" dirty="0" smtClean="0"/>
              <a:t>서비스이다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r>
              <a:rPr lang="ko-KR" altLang="en-US" dirty="0" smtClean="0"/>
              <a:t>가상회선으로는 </a:t>
            </a:r>
            <a:r>
              <a:rPr lang="en-US" altLang="ko-KR" dirty="0" smtClean="0"/>
              <a:t>SVC </a:t>
            </a:r>
            <a:r>
              <a:rPr lang="en-US" altLang="ko-KR" dirty="0"/>
              <a:t>(Switched Virtual </a:t>
            </a:r>
            <a:r>
              <a:rPr lang="en-US" altLang="ko-KR" dirty="0" smtClean="0"/>
              <a:t>Circuit)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PVC </a:t>
            </a:r>
            <a:r>
              <a:rPr lang="en-US" altLang="ko-KR" dirty="0"/>
              <a:t>(Permanent Virtual Circuit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3481" y="780325"/>
            <a:ext cx="181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프레임릴레이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447" y="1186540"/>
            <a:ext cx="46085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)#</a:t>
            </a:r>
            <a:r>
              <a:rPr lang="en-US" altLang="ko-KR" sz="1200" dirty="0" err="1">
                <a:latin typeface="+mn-ea"/>
              </a:rPr>
              <a:t>int</a:t>
            </a:r>
            <a:r>
              <a:rPr lang="en-US" altLang="ko-KR" sz="1200" dirty="0">
                <a:latin typeface="+mn-ea"/>
              </a:rPr>
              <a:t> lo 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</a:t>
            </a:r>
            <a:r>
              <a:rPr lang="en-US" altLang="ko-KR" sz="1200" dirty="0" err="1">
                <a:latin typeface="+mn-ea"/>
              </a:rPr>
              <a:t>ip</a:t>
            </a:r>
            <a:r>
              <a:rPr lang="en-US" altLang="ko-KR" sz="1200" dirty="0">
                <a:latin typeface="+mn-ea"/>
              </a:rPr>
              <a:t> add 1.1.1.1 255.255.255.0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-if)#exit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)#interface FastEthernet0/0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</a:t>
            </a:r>
            <a:r>
              <a:rPr lang="en-US" altLang="ko-KR" sz="1200" dirty="0" err="1">
                <a:latin typeface="+mn-ea"/>
              </a:rPr>
              <a:t>ip</a:t>
            </a:r>
            <a:r>
              <a:rPr lang="en-US" altLang="ko-KR" sz="1200" dirty="0">
                <a:latin typeface="+mn-ea"/>
              </a:rPr>
              <a:t> address 10.10.10.1 255.255.255.0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-if)#no shutdown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-if)#exit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)#</a:t>
            </a:r>
            <a:r>
              <a:rPr lang="en-US" altLang="ko-KR" sz="1200" dirty="0" err="1">
                <a:latin typeface="+mn-ea"/>
              </a:rPr>
              <a:t>int</a:t>
            </a:r>
            <a:r>
              <a:rPr lang="en-US" altLang="ko-KR" sz="1200" dirty="0">
                <a:latin typeface="+mn-ea"/>
              </a:rPr>
              <a:t> s0/3/0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-if)#</a:t>
            </a:r>
            <a:r>
              <a:rPr lang="en-US" altLang="ko-KR" sz="1200" dirty="0" err="1">
                <a:latin typeface="+mn-ea"/>
              </a:rPr>
              <a:t>ip</a:t>
            </a:r>
            <a:r>
              <a:rPr lang="en-US" altLang="ko-KR" sz="1200" dirty="0">
                <a:latin typeface="+mn-ea"/>
              </a:rPr>
              <a:t> add 203.230.7.1 255.255.255.0</a:t>
            </a:r>
          </a:p>
          <a:p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R1(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config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-if)#encapsulation frame-relay</a:t>
            </a:r>
          </a:p>
          <a:p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R1(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config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-if)#frame-relay map 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ip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 203.230.7.2 102 broadcast</a:t>
            </a:r>
          </a:p>
          <a:p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R1(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config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-if)#frame-relay map 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ip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 203.230.7.3 102 broadcast</a:t>
            </a:r>
          </a:p>
          <a:p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R1(</a:t>
            </a:r>
            <a:r>
              <a:rPr lang="en-US" altLang="ko-KR" sz="1200" dirty="0" err="1">
                <a:solidFill>
                  <a:schemeClr val="accent2"/>
                </a:solidFill>
                <a:latin typeface="+mn-ea"/>
              </a:rPr>
              <a:t>config</a:t>
            </a:r>
            <a:r>
              <a:rPr lang="en-US" altLang="ko-KR" sz="1200" dirty="0">
                <a:solidFill>
                  <a:schemeClr val="accent2"/>
                </a:solidFill>
                <a:latin typeface="+mn-ea"/>
              </a:rPr>
              <a:t>-if)#no shutdown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)#router rip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-router)#version 2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-router)#network 1.0.0.0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-router)#network 10.0.0.0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-router)#network 203.230.7.0</a:t>
            </a:r>
          </a:p>
          <a:p>
            <a:r>
              <a:rPr lang="en-US" altLang="ko-KR" sz="1200" dirty="0">
                <a:latin typeface="+mn-ea"/>
              </a:rPr>
              <a:t>R1(</a:t>
            </a:r>
            <a:r>
              <a:rPr lang="en-US" altLang="ko-KR" sz="1200" dirty="0" err="1">
                <a:latin typeface="+mn-ea"/>
              </a:rPr>
              <a:t>config</a:t>
            </a:r>
            <a:r>
              <a:rPr lang="en-US" altLang="ko-KR" sz="1200" dirty="0">
                <a:latin typeface="+mn-ea"/>
              </a:rPr>
              <a:t>-router)#no </a:t>
            </a:r>
            <a:r>
              <a:rPr lang="en-US" altLang="ko-KR" sz="1200" dirty="0" smtClean="0">
                <a:latin typeface="+mn-ea"/>
              </a:rPr>
              <a:t>auto-summary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0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58355" y="269630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56376" y="134380"/>
            <a:ext cx="115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프레임릴레</a:t>
            </a: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931230" y="151924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WAN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이도경\Desktop\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879562"/>
            <a:ext cx="3962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이도경\Desktop\af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7" y="831912"/>
            <a:ext cx="41592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도넛 1"/>
          <p:cNvSpPr/>
          <p:nvPr/>
        </p:nvSpPr>
        <p:spPr>
          <a:xfrm>
            <a:off x="917356" y="2391730"/>
            <a:ext cx="576064" cy="576064"/>
          </a:xfrm>
          <a:prstGeom prst="donut">
            <a:avLst>
              <a:gd name="adj" fmla="val 82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1423811" y="1707654"/>
            <a:ext cx="631001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1835696" y="2391730"/>
            <a:ext cx="979565" cy="80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1493420" y="2967794"/>
            <a:ext cx="56139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436882" y="1244537"/>
            <a:ext cx="8229600" cy="3415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VPN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보</a:t>
            </a:r>
            <a:r>
              <a:rPr lang="ko-KR" altLang="en-US" sz="1500" dirty="0"/>
              <a:t>안</a:t>
            </a:r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0479" y="1445882"/>
            <a:ext cx="762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이란 일반 </a:t>
            </a:r>
            <a:r>
              <a:rPr lang="ko-KR" altLang="en-US" dirty="0"/>
              <a:t>인터넷과 분리된 전용 내부 인터넷 망을 구축할 때 사용하는 기능이다</a:t>
            </a:r>
            <a:r>
              <a:rPr lang="en-US" altLang="ko-KR" dirty="0"/>
              <a:t>. </a:t>
            </a:r>
            <a:r>
              <a:rPr lang="ko-KR" altLang="en-US" dirty="0"/>
              <a:t>보안 성이 좋고</a:t>
            </a:r>
            <a:r>
              <a:rPr lang="en-US" altLang="ko-KR" dirty="0"/>
              <a:t>, </a:t>
            </a:r>
            <a:r>
              <a:rPr lang="ko-KR" altLang="en-US" dirty="0"/>
              <a:t>물리적인 전용망을 설치하는 것 보다 저렴하다</a:t>
            </a:r>
            <a:r>
              <a:rPr lang="en-US" altLang="ko-KR" dirty="0"/>
              <a:t>. </a:t>
            </a:r>
            <a:r>
              <a:rPr lang="ko-KR" altLang="en-US" dirty="0"/>
              <a:t>주로 멀리 떨어진 지역의 사무실을 같은 네트워크로 묶을 때 사용한다</a:t>
            </a:r>
            <a:r>
              <a:rPr lang="en-US" altLang="ko-KR" dirty="0" smtClean="0"/>
              <a:t>.VPN</a:t>
            </a:r>
            <a:r>
              <a:rPr lang="ko-KR" altLang="en-US" dirty="0" smtClean="0"/>
              <a:t>의 종류로는 </a:t>
            </a:r>
            <a:r>
              <a:rPr lang="en-US" altLang="ko-KR" dirty="0" err="1"/>
              <a:t>IPSec</a:t>
            </a:r>
            <a:r>
              <a:rPr lang="en-US" altLang="ko-KR" dirty="0"/>
              <a:t> </a:t>
            </a:r>
            <a:r>
              <a:rPr lang="en-US" altLang="ko-KR" dirty="0" smtClean="0"/>
              <a:t>VPN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SSL VPN</a:t>
            </a:r>
            <a:r>
              <a:rPr lang="ko-KR" altLang="en-US" dirty="0" smtClean="0"/>
              <a:t>가 있다</a:t>
            </a:r>
            <a:r>
              <a:rPr lang="en-US" altLang="ko-KR" dirty="0" smtClean="0"/>
              <a:t>.</a:t>
            </a:r>
            <a:endParaRPr lang="en-US" altLang="ko-KR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51491" y="555526"/>
            <a:ext cx="208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보안 통신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547" y="555525"/>
            <a:ext cx="71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04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6210" y="622950"/>
            <a:ext cx="0" cy="449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Administrator\Desktop\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27" y="2736850"/>
            <a:ext cx="46386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VPN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보안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79295" y="758457"/>
            <a:ext cx="69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VPN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pic>
        <p:nvPicPr>
          <p:cNvPr id="15362" name="Picture 2" descr="C:\Users\이도경\Desktop\sg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8566"/>
            <a:ext cx="5112568" cy="38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056589"/>
            <a:ext cx="864096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Tunnel</a:t>
            </a:r>
            <a:r>
              <a:rPr lang="ko-KR" altLang="en-US" sz="1100" dirty="0"/>
              <a:t> </a:t>
            </a:r>
            <a:r>
              <a:rPr lang="en-US" altLang="ko-KR" sz="1100" dirty="0" smtClean="0"/>
              <a:t>12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4613" y="2391293"/>
            <a:ext cx="864096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Tunnel</a:t>
            </a:r>
            <a:r>
              <a:rPr lang="ko-KR" altLang="en-US" sz="1100" dirty="0"/>
              <a:t> </a:t>
            </a:r>
            <a:r>
              <a:rPr lang="en-US" altLang="ko-KR" sz="1100" dirty="0" smtClean="0"/>
              <a:t>21</a:t>
            </a:r>
            <a:endParaRPr lang="ko-KR" altLang="en-US" sz="11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275856" y="2056589"/>
            <a:ext cx="648757" cy="465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3600234" y="2391293"/>
            <a:ext cx="575722" cy="324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995936" y="2419107"/>
            <a:ext cx="165618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7944" y="2493989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외부 내부 서버 설정</a:t>
            </a:r>
            <a:endParaRPr lang="ko-KR" altLang="en-US" sz="1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0086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91880" y="2205117"/>
            <a:ext cx="504056" cy="404614"/>
          </a:xfrm>
          <a:prstGeom prst="rect">
            <a:avLst/>
          </a:prstGeom>
          <a:solidFill>
            <a:srgbClr val="E00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21840" y="2230517"/>
            <a:ext cx="4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05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03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03400" y="1419623"/>
            <a:ext cx="3909120" cy="2592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NAT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ISP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403" y="1525599"/>
            <a:ext cx="373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사설주소를 사용하는 장치가 공중네트워크와 통신하고자 할 때 사설</a:t>
            </a:r>
            <a:r>
              <a:rPr lang="en-US" altLang="ko-KR" dirty="0"/>
              <a:t>IP</a:t>
            </a:r>
            <a:r>
              <a:rPr lang="ko-KR" altLang="en-US" dirty="0"/>
              <a:t>주소를 공인</a:t>
            </a:r>
            <a:r>
              <a:rPr lang="en-US" altLang="ko-KR" dirty="0"/>
              <a:t>IP</a:t>
            </a:r>
            <a:r>
              <a:rPr lang="ko-KR" altLang="en-US" dirty="0"/>
              <a:t>주소로 변환해 주는 기술 </a:t>
            </a:r>
          </a:p>
          <a:p>
            <a:r>
              <a:rPr lang="ko-KR" altLang="en-US" dirty="0"/>
              <a:t>내부 네트워크에서는 사설 </a:t>
            </a:r>
            <a:r>
              <a:rPr lang="en-US" altLang="ko-KR" dirty="0"/>
              <a:t>IP</a:t>
            </a:r>
            <a:r>
              <a:rPr lang="ko-KR" altLang="en-US" dirty="0"/>
              <a:t>주소를 사용하고</a:t>
            </a:r>
            <a:r>
              <a:rPr lang="en-US" altLang="ko-KR" dirty="0"/>
              <a:t>, </a:t>
            </a:r>
            <a:r>
              <a:rPr lang="ko-KR" altLang="en-US" dirty="0"/>
              <a:t>외부 네트워크로 나가는 경우 공인 </a:t>
            </a:r>
            <a:r>
              <a:rPr lang="en-US" altLang="ko-KR" dirty="0"/>
              <a:t>IP</a:t>
            </a:r>
            <a:r>
              <a:rPr lang="ko-KR" altLang="en-US" dirty="0"/>
              <a:t>주소로 변환돼서 나가게 하는 기술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956" y="791354"/>
            <a:ext cx="69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NAT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447" y="1308283"/>
            <a:ext cx="46538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pool </a:t>
            </a:r>
            <a:r>
              <a:rPr lang="en-US" altLang="ko-KR" sz="1400" dirty="0" err="1" smtClean="0"/>
              <a:t>ino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203.230.7.7 203.230.7.15 netmask 255.255.255.0</a:t>
            </a:r>
          </a:p>
          <a:p>
            <a:r>
              <a:rPr lang="en-US" altLang="ko-KR" sz="1400" dirty="0"/>
              <a:t>  - </a:t>
            </a:r>
            <a:r>
              <a:rPr lang="en-US" altLang="ko-KR" sz="1400" dirty="0" err="1" smtClean="0"/>
              <a:t>ino</a:t>
            </a:r>
            <a:r>
              <a:rPr lang="ko-KR" altLang="en-US" sz="1400" dirty="0" smtClean="0"/>
              <a:t>라는 </a:t>
            </a:r>
            <a:r>
              <a:rPr lang="ko-KR" altLang="en-US" sz="1400" dirty="0"/>
              <a:t>이름을 가진 </a:t>
            </a:r>
            <a:r>
              <a:rPr lang="en-US" altLang="ko-KR" sz="1400" dirty="0"/>
              <a:t>NAT</a:t>
            </a:r>
            <a:r>
              <a:rPr lang="ko-KR" altLang="en-US" sz="1400" dirty="0"/>
              <a:t>를 구성</a:t>
            </a:r>
            <a:r>
              <a:rPr lang="en-US" altLang="ko-KR" sz="1400" dirty="0"/>
              <a:t>. </a:t>
            </a:r>
            <a:r>
              <a:rPr lang="ko-KR" altLang="en-US" sz="1400" dirty="0"/>
              <a:t>변환될 공인</a:t>
            </a:r>
            <a:r>
              <a:rPr lang="en-US" altLang="ko-KR" sz="1400" dirty="0"/>
              <a:t>IP</a:t>
            </a:r>
            <a:r>
              <a:rPr lang="ko-KR" altLang="en-US" sz="1400" dirty="0"/>
              <a:t>주소 대역을 설정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 source list 100 pool </a:t>
            </a:r>
            <a:r>
              <a:rPr lang="en-US" altLang="ko-KR" sz="1400" dirty="0" err="1" smtClean="0"/>
              <a:t>ino</a:t>
            </a:r>
            <a:r>
              <a:rPr lang="en-US" altLang="ko-KR" sz="1400" dirty="0" smtClean="0"/>
              <a:t>  </a:t>
            </a:r>
          </a:p>
          <a:p>
            <a:r>
              <a:rPr lang="en-US" altLang="ko-KR" sz="1400" dirty="0" smtClean="0"/>
              <a:t>- </a:t>
            </a:r>
            <a:r>
              <a:rPr lang="en-US" altLang="ko-KR" sz="1400" dirty="0"/>
              <a:t>ACL 100</a:t>
            </a:r>
            <a:r>
              <a:rPr lang="ko-KR" altLang="en-US" sz="1400" dirty="0"/>
              <a:t>번의 조건을 만족할 경우 </a:t>
            </a:r>
            <a:r>
              <a:rPr lang="en-US" altLang="ko-KR" sz="1400" dirty="0" err="1" smtClean="0"/>
              <a:t>ino</a:t>
            </a:r>
            <a:r>
              <a:rPr lang="ko-KR" altLang="en-US" sz="1400" dirty="0" smtClean="0"/>
              <a:t>의 </a:t>
            </a:r>
            <a:r>
              <a:rPr lang="en-US" altLang="ko-KR" sz="1400" dirty="0"/>
              <a:t>NAT</a:t>
            </a:r>
            <a:r>
              <a:rPr lang="ko-KR" altLang="en-US" sz="1400" dirty="0"/>
              <a:t>를 실행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)#access-list 100 permit 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host 192.168.1.2 150.183.235.0 0.0.0.255</a:t>
            </a:r>
          </a:p>
          <a:p>
            <a:r>
              <a:rPr lang="en-US" altLang="ko-KR" sz="1400" dirty="0"/>
              <a:t>  - NAT</a:t>
            </a:r>
            <a:r>
              <a:rPr lang="ko-KR" altLang="en-US" sz="1400" dirty="0"/>
              <a:t>가 동작할 조건을 </a:t>
            </a:r>
            <a:r>
              <a:rPr lang="en-US" altLang="ko-KR" sz="1400" dirty="0"/>
              <a:t>ACL</a:t>
            </a:r>
            <a:r>
              <a:rPr lang="ko-KR" altLang="en-US" sz="1400" dirty="0"/>
              <a:t>로 정의 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fa0/0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inside</a:t>
            </a:r>
          </a:p>
          <a:p>
            <a:r>
              <a:rPr lang="en-US" altLang="ko-KR" sz="1400" dirty="0"/>
              <a:t>  - </a:t>
            </a:r>
            <a:r>
              <a:rPr lang="ko-KR" altLang="en-US" sz="1400" dirty="0"/>
              <a:t>내부 인터페이스 지정</a:t>
            </a:r>
            <a:endParaRPr lang="en-US" altLang="ko-KR" sz="1400" dirty="0"/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fa0/1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-if)#</a:t>
            </a:r>
            <a:r>
              <a:rPr lang="en-US" altLang="ko-KR" sz="1400" dirty="0" err="1"/>
              <a:t>ip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nat</a:t>
            </a:r>
            <a:r>
              <a:rPr lang="en-US" altLang="ko-KR" sz="1400" dirty="0"/>
              <a:t> outside</a:t>
            </a:r>
          </a:p>
          <a:p>
            <a:r>
              <a:rPr lang="en-US" altLang="ko-KR" sz="1400" dirty="0"/>
              <a:t>  - </a:t>
            </a:r>
            <a:r>
              <a:rPr lang="ko-KR" altLang="en-US" sz="1400" dirty="0"/>
              <a:t>외부 인터페이스 지정 </a:t>
            </a:r>
          </a:p>
        </p:txBody>
      </p:sp>
    </p:spTree>
    <p:extLst>
      <p:ext uri="{BB962C8B-B14F-4D97-AF65-F5344CB8AC3E}">
        <p14:creationId xmlns:p14="http://schemas.microsoft.com/office/powerpoint/2010/main" val="93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995936" y="2419107"/>
            <a:ext cx="165618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5301" y="2470427"/>
            <a:ext cx="1693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네트워크 구축개요</a:t>
            </a:r>
            <a:endParaRPr lang="ko-KR" altLang="en-US" sz="1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0086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91880" y="2205117"/>
            <a:ext cx="504056" cy="404614"/>
          </a:xfrm>
          <a:prstGeom prst="rect">
            <a:avLst/>
          </a:prstGeom>
          <a:solidFill>
            <a:srgbClr val="E00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21840" y="2230517"/>
            <a:ext cx="4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01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8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NAT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/>
              <a:t>ISP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5" name="Picture 3" descr="C:\Users\이도경\Desktop\fgj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1" y="950435"/>
            <a:ext cx="4057679" cy="3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99992" y="950435"/>
            <a:ext cx="416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 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nat</a:t>
            </a:r>
            <a:r>
              <a:rPr lang="en-US" altLang="ko-KR" sz="1200" dirty="0"/>
              <a:t> pool </a:t>
            </a:r>
            <a:r>
              <a:rPr lang="en-US" altLang="ko-KR" sz="1200" dirty="0" err="1" smtClean="0"/>
              <a:t>ino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203.230.12.7 203.230.12.15 netmask 255.255.255.0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 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nat</a:t>
            </a:r>
            <a:r>
              <a:rPr lang="en-US" altLang="ko-KR" sz="1200" dirty="0"/>
              <a:t> inside source list 100 pool </a:t>
            </a:r>
            <a:r>
              <a:rPr lang="en-US" altLang="ko-KR" sz="1200" dirty="0" err="1" smtClean="0"/>
              <a:t>ino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 </a:t>
            </a:r>
            <a:r>
              <a:rPr lang="en-US" altLang="ko-KR" sz="1200" dirty="0" smtClean="0"/>
              <a:t>access-list </a:t>
            </a:r>
            <a:r>
              <a:rPr lang="en-US" altLang="ko-KR" sz="1200" dirty="0"/>
              <a:t>100 permit </a:t>
            </a:r>
            <a:r>
              <a:rPr lang="en-US" altLang="ko-KR" sz="1200" dirty="0" err="1"/>
              <a:t>ip</a:t>
            </a:r>
            <a:r>
              <a:rPr lang="en-US" altLang="ko-KR" sz="1200" dirty="0"/>
              <a:t> host 203.230.20.3 192.168.1.0 0.0.0.255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fa0/0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 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nat</a:t>
            </a:r>
            <a:r>
              <a:rPr lang="en-US" altLang="ko-KR" sz="1200" dirty="0"/>
              <a:t> inside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 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ser0/1/1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-if)# </a:t>
            </a:r>
            <a:r>
              <a:rPr lang="en-US" altLang="ko-KR" sz="1200" dirty="0" err="1" smtClean="0"/>
              <a:t>ip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nat</a:t>
            </a:r>
            <a:r>
              <a:rPr lang="en-US" altLang="ko-KR" sz="1200" dirty="0"/>
              <a:t> outside</a:t>
            </a:r>
            <a:endParaRPr lang="ko-KR" altLang="en-US" sz="1200" dirty="0"/>
          </a:p>
        </p:txBody>
      </p:sp>
      <p:pic>
        <p:nvPicPr>
          <p:cNvPr id="13316" name="Picture 4" descr="C:\Users\이도경\Desktop\aaaa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3388"/>
            <a:ext cx="4429049" cy="17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26703" y="1059582"/>
            <a:ext cx="1806631" cy="18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55776" y="1347614"/>
            <a:ext cx="1800200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82222" y="19596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외부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3197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내</a:t>
            </a:r>
            <a:r>
              <a:rPr lang="ko-KR" altLang="en-US" b="1" dirty="0"/>
              <a:t>부</a:t>
            </a:r>
          </a:p>
        </p:txBody>
      </p:sp>
    </p:spTree>
    <p:extLst>
      <p:ext uri="{BB962C8B-B14F-4D97-AF65-F5344CB8AC3E}">
        <p14:creationId xmlns:p14="http://schemas.microsoft.com/office/powerpoint/2010/main" val="6295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563638"/>
            <a:ext cx="3909120" cy="2447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</a:rPr>
              <a:t>DNS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는 인터넷 도메인을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IP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주소로 바꾸어 주는 서버이다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 DNS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는 도메인 이름 및 이에 매칭하는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IP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주소를 데이터베이스로 가지고 있다가 이 정보를 필요로 하는 장치에 관련 정보를 제공한다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DNS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내부 서버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6144" y="872471"/>
            <a:ext cx="172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내부서버관리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10" y="887866"/>
            <a:ext cx="4159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940152" y="2787267"/>
            <a:ext cx="2376264" cy="360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DNS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546971" y="268393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494404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내부 서버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366328" y="224803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4159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3558"/>
            <a:ext cx="4159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11313" y="2355726"/>
            <a:ext cx="96087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1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851920" y="2410599"/>
            <a:ext cx="18722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8260" y="2427734"/>
            <a:ext cx="169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감사합니다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00868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20143" y="2235236"/>
            <a:ext cx="614671" cy="354092"/>
          </a:xfrm>
          <a:prstGeom prst="rect">
            <a:avLst/>
          </a:prstGeom>
          <a:solidFill>
            <a:srgbClr val="E00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8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546971" y="268393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494404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네트워크 구축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366328" y="224803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0207"/>
          <p:cNvGrpSpPr>
            <a:grpSpLocks/>
          </p:cNvGrpSpPr>
          <p:nvPr/>
        </p:nvGrpSpPr>
        <p:grpSpPr bwMode="auto">
          <a:xfrm>
            <a:off x="2257514" y="756771"/>
            <a:ext cx="1443038" cy="530225"/>
            <a:chOff x="2018" y="570"/>
            <a:chExt cx="726" cy="285"/>
          </a:xfrm>
        </p:grpSpPr>
        <p:pic>
          <p:nvPicPr>
            <p:cNvPr id="16" name="Picture 10208" descr="망(하늘색)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570"/>
              <a:ext cx="726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0209"/>
            <p:cNvSpPr txBox="1">
              <a:spLocks noChangeArrowheads="1"/>
            </p:cNvSpPr>
            <p:nvPr/>
          </p:nvSpPr>
          <p:spPr bwMode="auto">
            <a:xfrm>
              <a:off x="2081" y="663"/>
              <a:ext cx="589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b="1" dirty="0" smtClean="0">
                  <a:latin typeface="+mn-ea"/>
                  <a:ea typeface="+mn-ea"/>
                </a:rPr>
                <a:t>ISP</a:t>
              </a:r>
              <a:endParaRPr lang="en-US" altLang="ko-KR" b="1" dirty="0">
                <a:latin typeface="+mn-ea"/>
                <a:ea typeface="+mn-ea"/>
              </a:endParaRPr>
            </a:p>
          </p:txBody>
        </p:sp>
      </p:grpSp>
      <p:sp>
        <p:nvSpPr>
          <p:cNvPr id="22" name="Line 10288"/>
          <p:cNvSpPr>
            <a:spLocks noChangeShapeType="1"/>
          </p:cNvSpPr>
          <p:nvPr/>
        </p:nvSpPr>
        <p:spPr bwMode="auto">
          <a:xfrm flipV="1">
            <a:off x="2970948" y="1267984"/>
            <a:ext cx="9110" cy="4635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sp>
        <p:nvSpPr>
          <p:cNvPr id="23" name="Rectangle 10190"/>
          <p:cNvSpPr>
            <a:spLocks noChangeArrowheads="1"/>
          </p:cNvSpPr>
          <p:nvPr/>
        </p:nvSpPr>
        <p:spPr bwMode="auto">
          <a:xfrm>
            <a:off x="2490079" y="1577089"/>
            <a:ext cx="962025" cy="42443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905" tIns="43452" rIns="86905" bIns="43452" anchor="ctr"/>
          <a:lstStyle>
            <a:lvl1pPr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endParaRPr lang="ko-KR" altLang="en-US" sz="1500"/>
          </a:p>
        </p:txBody>
      </p:sp>
      <p:grpSp>
        <p:nvGrpSpPr>
          <p:cNvPr id="24" name="Group 10192"/>
          <p:cNvGrpSpPr>
            <a:grpSpLocks/>
          </p:cNvGrpSpPr>
          <p:nvPr/>
        </p:nvGrpSpPr>
        <p:grpSpPr bwMode="auto">
          <a:xfrm>
            <a:off x="2626604" y="1675005"/>
            <a:ext cx="265112" cy="228600"/>
            <a:chOff x="1973" y="1525"/>
            <a:chExt cx="187" cy="159"/>
          </a:xfrm>
        </p:grpSpPr>
        <p:pic>
          <p:nvPicPr>
            <p:cNvPr id="25" name="Picture 10193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" name="Rectangle 10194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1</a:t>
              </a:r>
            </a:p>
          </p:txBody>
        </p:sp>
      </p:grpSp>
      <p:grpSp>
        <p:nvGrpSpPr>
          <p:cNvPr id="27" name="Group 10195"/>
          <p:cNvGrpSpPr>
            <a:grpSpLocks/>
          </p:cNvGrpSpPr>
          <p:nvPr/>
        </p:nvGrpSpPr>
        <p:grpSpPr bwMode="auto">
          <a:xfrm>
            <a:off x="3058404" y="1675005"/>
            <a:ext cx="265112" cy="228600"/>
            <a:chOff x="1973" y="1525"/>
            <a:chExt cx="187" cy="159"/>
          </a:xfrm>
        </p:grpSpPr>
        <p:pic>
          <p:nvPicPr>
            <p:cNvPr id="28" name="Picture 10196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Rectangle 10197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 dirty="0">
                  <a:latin typeface="Arial" charset="0"/>
                  <a:ea typeface="돋움체" pitchFamily="49" charset="-127"/>
                </a:rPr>
                <a:t>2</a:t>
              </a:r>
            </a:p>
          </p:txBody>
        </p:sp>
      </p:grpSp>
      <p:sp>
        <p:nvSpPr>
          <p:cNvPr id="39" name="Text Box 10221"/>
          <p:cNvSpPr txBox="1">
            <a:spLocks noChangeArrowheads="1"/>
          </p:cNvSpPr>
          <p:nvPr/>
        </p:nvSpPr>
        <p:spPr bwMode="auto">
          <a:xfrm>
            <a:off x="2068266" y="1267984"/>
            <a:ext cx="9921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23" tIns="43411" rIns="86823" bIns="43411">
            <a:spAutoFit/>
          </a:bodyPr>
          <a:lstStyle>
            <a:lvl1pPr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1000" b="1" dirty="0" smtClean="0">
                <a:latin typeface="+mj-ea"/>
                <a:ea typeface="+mj-ea"/>
              </a:rPr>
              <a:t>Gateway</a:t>
            </a:r>
            <a:endParaRPr lang="en-US" altLang="ko-KR" sz="1000" b="1" dirty="0">
              <a:latin typeface="+mj-ea"/>
              <a:ea typeface="+mj-ea"/>
            </a:endParaRPr>
          </a:p>
        </p:txBody>
      </p:sp>
      <p:sp>
        <p:nvSpPr>
          <p:cNvPr id="41" name="Rectangle 10231"/>
          <p:cNvSpPr>
            <a:spLocks noChangeArrowheads="1"/>
          </p:cNvSpPr>
          <p:nvPr/>
        </p:nvSpPr>
        <p:spPr bwMode="auto">
          <a:xfrm>
            <a:off x="2285734" y="2273480"/>
            <a:ext cx="1347787" cy="520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905" tIns="43452" rIns="86905" bIns="43452" anchor="ctr"/>
          <a:lstStyle>
            <a:lvl1pPr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endParaRPr lang="ko-KR" altLang="en-US" sz="1500"/>
          </a:p>
        </p:txBody>
      </p:sp>
      <p:grpSp>
        <p:nvGrpSpPr>
          <p:cNvPr id="42" name="Group 10233"/>
          <p:cNvGrpSpPr>
            <a:grpSpLocks/>
          </p:cNvGrpSpPr>
          <p:nvPr/>
        </p:nvGrpSpPr>
        <p:grpSpPr bwMode="auto">
          <a:xfrm>
            <a:off x="2350821" y="2338568"/>
            <a:ext cx="265113" cy="228600"/>
            <a:chOff x="1973" y="1525"/>
            <a:chExt cx="187" cy="159"/>
          </a:xfrm>
        </p:grpSpPr>
        <p:pic>
          <p:nvPicPr>
            <p:cNvPr id="43" name="Picture 10234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" name="Rectangle 10235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1</a:t>
              </a:r>
            </a:p>
          </p:txBody>
        </p:sp>
      </p:grpSp>
      <p:grpSp>
        <p:nvGrpSpPr>
          <p:cNvPr id="45" name="Group 10236"/>
          <p:cNvGrpSpPr>
            <a:grpSpLocks/>
          </p:cNvGrpSpPr>
          <p:nvPr/>
        </p:nvGrpSpPr>
        <p:grpSpPr bwMode="auto">
          <a:xfrm>
            <a:off x="2663559" y="2338568"/>
            <a:ext cx="265112" cy="228600"/>
            <a:chOff x="1973" y="1525"/>
            <a:chExt cx="187" cy="159"/>
          </a:xfrm>
        </p:grpSpPr>
        <p:pic>
          <p:nvPicPr>
            <p:cNvPr id="46" name="Picture 10237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" name="Rectangle 10238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2</a:t>
              </a:r>
            </a:p>
          </p:txBody>
        </p:sp>
      </p:grpSp>
      <p:grpSp>
        <p:nvGrpSpPr>
          <p:cNvPr id="48" name="Group 10239"/>
          <p:cNvGrpSpPr>
            <a:grpSpLocks/>
          </p:cNvGrpSpPr>
          <p:nvPr/>
        </p:nvGrpSpPr>
        <p:grpSpPr bwMode="auto">
          <a:xfrm>
            <a:off x="2971534" y="2338568"/>
            <a:ext cx="263525" cy="228600"/>
            <a:chOff x="1973" y="1525"/>
            <a:chExt cx="187" cy="159"/>
          </a:xfrm>
        </p:grpSpPr>
        <p:pic>
          <p:nvPicPr>
            <p:cNvPr id="49" name="Picture 10240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Rectangle 10241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3</a:t>
              </a:r>
            </a:p>
          </p:txBody>
        </p:sp>
      </p:grpSp>
      <p:grpSp>
        <p:nvGrpSpPr>
          <p:cNvPr id="51" name="Group 10242"/>
          <p:cNvGrpSpPr>
            <a:grpSpLocks/>
          </p:cNvGrpSpPr>
          <p:nvPr/>
        </p:nvGrpSpPr>
        <p:grpSpPr bwMode="auto">
          <a:xfrm>
            <a:off x="3274746" y="2338568"/>
            <a:ext cx="263525" cy="228600"/>
            <a:chOff x="1973" y="1525"/>
            <a:chExt cx="187" cy="159"/>
          </a:xfrm>
        </p:grpSpPr>
        <p:pic>
          <p:nvPicPr>
            <p:cNvPr id="52" name="Picture 10243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Rectangle 10244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4</a:t>
              </a:r>
            </a:p>
          </p:txBody>
        </p:sp>
      </p:grpSp>
      <p:cxnSp>
        <p:nvCxnSpPr>
          <p:cNvPr id="54" name="AutoShape 10299"/>
          <p:cNvCxnSpPr>
            <a:cxnSpLocks noChangeShapeType="1"/>
            <a:stCxn id="41" idx="2"/>
          </p:cNvCxnSpPr>
          <p:nvPr/>
        </p:nvCxnSpPr>
        <p:spPr bwMode="auto">
          <a:xfrm>
            <a:off x="2960421" y="2794180"/>
            <a:ext cx="37306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10224"/>
          <p:cNvSpPr txBox="1">
            <a:spLocks noChangeArrowheads="1"/>
          </p:cNvSpPr>
          <p:nvPr/>
        </p:nvSpPr>
        <p:spPr bwMode="auto">
          <a:xfrm>
            <a:off x="2142859" y="2508430"/>
            <a:ext cx="1584325" cy="2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23" tIns="43411" rIns="86823" bIns="43411">
            <a:spAutoFit/>
          </a:bodyPr>
          <a:lstStyle>
            <a:lvl1pPr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1100" dirty="0">
                <a:latin typeface="+mn-ea"/>
                <a:ea typeface="+mn-ea"/>
              </a:rPr>
              <a:t>Core Router</a:t>
            </a:r>
            <a:r>
              <a:rPr lang="en-US" altLang="ko-KR" sz="1100" dirty="0" smtClean="0">
                <a:latin typeface="+mn-ea"/>
                <a:ea typeface="+mn-ea"/>
              </a:rPr>
              <a:t>(</a:t>
            </a:r>
            <a:r>
              <a:rPr lang="ko-KR" altLang="en-US" sz="1100" dirty="0" smtClean="0">
                <a:latin typeface="+mn-ea"/>
                <a:ea typeface="+mn-ea"/>
              </a:rPr>
              <a:t>서</a:t>
            </a:r>
            <a:r>
              <a:rPr lang="ko-KR" altLang="en-US" sz="1100" dirty="0">
                <a:latin typeface="+mn-ea"/>
                <a:ea typeface="+mn-ea"/>
              </a:rPr>
              <a:t>울</a:t>
            </a:r>
            <a:r>
              <a:rPr lang="en-US" altLang="ko-KR" sz="1100" dirty="0" smtClean="0">
                <a:latin typeface="+mn-ea"/>
                <a:ea typeface="+mn-ea"/>
              </a:rPr>
              <a:t>)</a:t>
            </a:r>
            <a:endParaRPr lang="en-US" altLang="ko-KR" sz="1100" dirty="0">
              <a:latin typeface="+mn-ea"/>
              <a:ea typeface="+mn-ea"/>
            </a:endParaRPr>
          </a:p>
        </p:txBody>
      </p:sp>
      <p:sp>
        <p:nvSpPr>
          <p:cNvPr id="56" name="Rectangle 10256"/>
          <p:cNvSpPr>
            <a:spLocks noChangeArrowheads="1"/>
          </p:cNvSpPr>
          <p:nvPr/>
        </p:nvSpPr>
        <p:spPr bwMode="auto">
          <a:xfrm>
            <a:off x="1457344" y="3026553"/>
            <a:ext cx="890588" cy="52070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905" tIns="43452" rIns="86905" bIns="43452" anchor="ctr"/>
          <a:lstStyle>
            <a:lvl1pPr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endParaRPr lang="ko-KR" altLang="en-US" sz="1500"/>
          </a:p>
        </p:txBody>
      </p:sp>
      <p:grpSp>
        <p:nvGrpSpPr>
          <p:cNvPr id="57" name="Group 10258"/>
          <p:cNvGrpSpPr>
            <a:grpSpLocks/>
          </p:cNvGrpSpPr>
          <p:nvPr/>
        </p:nvGrpSpPr>
        <p:grpSpPr bwMode="auto">
          <a:xfrm>
            <a:off x="1557357" y="3091640"/>
            <a:ext cx="265112" cy="227013"/>
            <a:chOff x="1973" y="1525"/>
            <a:chExt cx="187" cy="159"/>
          </a:xfrm>
        </p:grpSpPr>
        <p:pic>
          <p:nvPicPr>
            <p:cNvPr id="58" name="Picture 10259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10260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1</a:t>
              </a:r>
            </a:p>
          </p:txBody>
        </p:sp>
      </p:grpSp>
      <p:grpSp>
        <p:nvGrpSpPr>
          <p:cNvPr id="60" name="Group 10261"/>
          <p:cNvGrpSpPr>
            <a:grpSpLocks/>
          </p:cNvGrpSpPr>
          <p:nvPr/>
        </p:nvGrpSpPr>
        <p:grpSpPr bwMode="auto">
          <a:xfrm>
            <a:off x="1930419" y="3091640"/>
            <a:ext cx="265113" cy="227013"/>
            <a:chOff x="1973" y="1525"/>
            <a:chExt cx="187" cy="159"/>
          </a:xfrm>
        </p:grpSpPr>
        <p:pic>
          <p:nvPicPr>
            <p:cNvPr id="61" name="Picture 1026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" name="Rectangle 10263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2</a:t>
              </a:r>
            </a:p>
          </p:txBody>
        </p:sp>
      </p:grpSp>
      <p:sp>
        <p:nvSpPr>
          <p:cNvPr id="63" name="Text Box 10282"/>
          <p:cNvSpPr txBox="1">
            <a:spLocks noChangeArrowheads="1"/>
          </p:cNvSpPr>
          <p:nvPr/>
        </p:nvSpPr>
        <p:spPr bwMode="auto">
          <a:xfrm>
            <a:off x="1330344" y="3271028"/>
            <a:ext cx="1098550" cy="2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23" tIns="43411" rIns="86823" bIns="43411">
            <a:spAutoFit/>
          </a:bodyPr>
          <a:lstStyle>
            <a:lvl1pPr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1100" dirty="0" smtClean="0">
                <a:latin typeface="+mn-ea"/>
                <a:ea typeface="+mn-ea"/>
              </a:rPr>
              <a:t>지방</a:t>
            </a:r>
            <a:r>
              <a:rPr lang="en-US" altLang="ko-KR" sz="1100" dirty="0" smtClean="0">
                <a:latin typeface="+mn-ea"/>
                <a:ea typeface="+mn-ea"/>
              </a:rPr>
              <a:t>A</a:t>
            </a:r>
            <a:endParaRPr lang="en-US" altLang="ko-KR" sz="1100" dirty="0">
              <a:latin typeface="+mn-ea"/>
              <a:ea typeface="+mn-ea"/>
            </a:endParaRPr>
          </a:p>
        </p:txBody>
      </p:sp>
      <p:sp>
        <p:nvSpPr>
          <p:cNvPr id="64" name="Rectangle 10256"/>
          <p:cNvSpPr>
            <a:spLocks noChangeArrowheads="1"/>
          </p:cNvSpPr>
          <p:nvPr/>
        </p:nvSpPr>
        <p:spPr bwMode="auto">
          <a:xfrm>
            <a:off x="3599767" y="3042428"/>
            <a:ext cx="890588" cy="52070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905" tIns="43452" rIns="86905" bIns="43452" anchor="ctr"/>
          <a:lstStyle>
            <a:lvl1pPr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endParaRPr lang="ko-KR" altLang="en-US" sz="1500"/>
          </a:p>
        </p:txBody>
      </p:sp>
      <p:grpSp>
        <p:nvGrpSpPr>
          <p:cNvPr id="65" name="Group 10258"/>
          <p:cNvGrpSpPr>
            <a:grpSpLocks/>
          </p:cNvGrpSpPr>
          <p:nvPr/>
        </p:nvGrpSpPr>
        <p:grpSpPr bwMode="auto">
          <a:xfrm>
            <a:off x="3699780" y="3107515"/>
            <a:ext cx="265112" cy="227013"/>
            <a:chOff x="1973" y="1525"/>
            <a:chExt cx="187" cy="159"/>
          </a:xfrm>
        </p:grpSpPr>
        <p:pic>
          <p:nvPicPr>
            <p:cNvPr id="66" name="Picture 10259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Rectangle 10260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1</a:t>
              </a:r>
            </a:p>
          </p:txBody>
        </p:sp>
      </p:grpSp>
      <p:grpSp>
        <p:nvGrpSpPr>
          <p:cNvPr id="68" name="Group 10261"/>
          <p:cNvGrpSpPr>
            <a:grpSpLocks/>
          </p:cNvGrpSpPr>
          <p:nvPr/>
        </p:nvGrpSpPr>
        <p:grpSpPr bwMode="auto">
          <a:xfrm>
            <a:off x="4072842" y="3107515"/>
            <a:ext cx="265113" cy="227013"/>
            <a:chOff x="1973" y="1525"/>
            <a:chExt cx="187" cy="159"/>
          </a:xfrm>
        </p:grpSpPr>
        <p:pic>
          <p:nvPicPr>
            <p:cNvPr id="69" name="Picture 1026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187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" name="Rectangle 10263"/>
            <p:cNvSpPr>
              <a:spLocks noChangeArrowheads="1"/>
            </p:cNvSpPr>
            <p:nvPr/>
          </p:nvSpPr>
          <p:spPr bwMode="auto">
            <a:xfrm>
              <a:off x="2036" y="1595"/>
              <a:ext cx="63" cy="5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11225"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360363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911225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719138" indent="-1778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968375" indent="-134938" defTabSz="911225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14255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18827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23399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2797175" indent="-134938" defTabSz="911225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ko-KR" sz="600">
                  <a:latin typeface="Arial" charset="0"/>
                  <a:ea typeface="돋움체" pitchFamily="49" charset="-127"/>
                </a:rPr>
                <a:t>2</a:t>
              </a:r>
            </a:p>
          </p:txBody>
        </p:sp>
      </p:grpSp>
      <p:sp>
        <p:nvSpPr>
          <p:cNvPr id="71" name="Text Box 10282"/>
          <p:cNvSpPr txBox="1">
            <a:spLocks noChangeArrowheads="1"/>
          </p:cNvSpPr>
          <p:nvPr/>
        </p:nvSpPr>
        <p:spPr bwMode="auto">
          <a:xfrm>
            <a:off x="3472767" y="3286903"/>
            <a:ext cx="1098550" cy="25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23" tIns="43411" rIns="86823" bIns="43411">
            <a:spAutoFit/>
          </a:bodyPr>
          <a:lstStyle>
            <a:lvl1pPr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1100" dirty="0" smtClean="0">
                <a:latin typeface="+mn-ea"/>
              </a:rPr>
              <a:t>지방</a:t>
            </a:r>
            <a:r>
              <a:rPr lang="en-US" altLang="ko-KR" sz="1100" dirty="0">
                <a:latin typeface="+mn-ea"/>
              </a:rPr>
              <a:t>B</a:t>
            </a:r>
          </a:p>
        </p:txBody>
      </p:sp>
      <p:grpSp>
        <p:nvGrpSpPr>
          <p:cNvPr id="73" name="Group 628"/>
          <p:cNvGrpSpPr>
            <a:grpSpLocks/>
          </p:cNvGrpSpPr>
          <p:nvPr/>
        </p:nvGrpSpPr>
        <p:grpSpPr bwMode="auto">
          <a:xfrm>
            <a:off x="1773913" y="3975502"/>
            <a:ext cx="620712" cy="592138"/>
            <a:chOff x="3227" y="3240"/>
            <a:chExt cx="1461" cy="882"/>
          </a:xfrm>
        </p:grpSpPr>
        <p:sp>
          <p:nvSpPr>
            <p:cNvPr id="74" name="AutoShape 629"/>
            <p:cNvSpPr>
              <a:spLocks noChangeAspect="1" noChangeArrowheads="1" noTextEdit="1"/>
            </p:cNvSpPr>
            <p:nvPr/>
          </p:nvSpPr>
          <p:spPr bwMode="auto">
            <a:xfrm>
              <a:off x="3227" y="3240"/>
              <a:ext cx="1461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Oval 630"/>
            <p:cNvSpPr>
              <a:spLocks noChangeArrowheads="1"/>
            </p:cNvSpPr>
            <p:nvPr/>
          </p:nvSpPr>
          <p:spPr bwMode="auto">
            <a:xfrm>
              <a:off x="3727" y="3251"/>
              <a:ext cx="630" cy="355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76" name="Oval 631"/>
            <p:cNvSpPr>
              <a:spLocks noChangeArrowheads="1"/>
            </p:cNvSpPr>
            <p:nvPr/>
          </p:nvSpPr>
          <p:spPr bwMode="auto">
            <a:xfrm>
              <a:off x="3381" y="3344"/>
              <a:ext cx="483" cy="356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77" name="Oval 632"/>
            <p:cNvSpPr>
              <a:spLocks noChangeArrowheads="1"/>
            </p:cNvSpPr>
            <p:nvPr/>
          </p:nvSpPr>
          <p:spPr bwMode="auto">
            <a:xfrm>
              <a:off x="3234" y="3558"/>
              <a:ext cx="326" cy="291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78" name="Oval 633"/>
            <p:cNvSpPr>
              <a:spLocks noChangeArrowheads="1"/>
            </p:cNvSpPr>
            <p:nvPr/>
          </p:nvSpPr>
          <p:spPr bwMode="auto">
            <a:xfrm>
              <a:off x="3332" y="3686"/>
              <a:ext cx="490" cy="315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79" name="Oval 634"/>
            <p:cNvSpPr>
              <a:spLocks noChangeArrowheads="1"/>
            </p:cNvSpPr>
            <p:nvPr/>
          </p:nvSpPr>
          <p:spPr bwMode="auto">
            <a:xfrm>
              <a:off x="3678" y="3738"/>
              <a:ext cx="730" cy="373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80" name="Oval 635"/>
            <p:cNvSpPr>
              <a:spLocks noChangeArrowheads="1"/>
            </p:cNvSpPr>
            <p:nvPr/>
          </p:nvSpPr>
          <p:spPr bwMode="auto">
            <a:xfrm>
              <a:off x="4142" y="3354"/>
              <a:ext cx="469" cy="280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81" name="Oval 636"/>
            <p:cNvSpPr>
              <a:spLocks noChangeArrowheads="1"/>
            </p:cNvSpPr>
            <p:nvPr/>
          </p:nvSpPr>
          <p:spPr bwMode="auto">
            <a:xfrm>
              <a:off x="4213" y="3534"/>
              <a:ext cx="464" cy="280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82" name="Oval 637"/>
            <p:cNvSpPr>
              <a:spLocks noChangeArrowheads="1"/>
            </p:cNvSpPr>
            <p:nvPr/>
          </p:nvSpPr>
          <p:spPr bwMode="auto">
            <a:xfrm>
              <a:off x="4080" y="3703"/>
              <a:ext cx="570" cy="368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83" name="Oval 638"/>
            <p:cNvSpPr>
              <a:spLocks noChangeArrowheads="1"/>
            </p:cNvSpPr>
            <p:nvPr/>
          </p:nvSpPr>
          <p:spPr bwMode="auto">
            <a:xfrm>
              <a:off x="3464" y="3454"/>
              <a:ext cx="937" cy="461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grpSp>
          <p:nvGrpSpPr>
            <p:cNvPr id="84" name="Group 639"/>
            <p:cNvGrpSpPr>
              <a:grpSpLocks/>
            </p:cNvGrpSpPr>
            <p:nvPr/>
          </p:nvGrpSpPr>
          <p:grpSpPr bwMode="auto">
            <a:xfrm>
              <a:off x="3231" y="3244"/>
              <a:ext cx="1450" cy="868"/>
              <a:chOff x="3060" y="3378"/>
              <a:chExt cx="1212" cy="726"/>
            </a:xfrm>
          </p:grpSpPr>
          <p:sp>
            <p:nvSpPr>
              <p:cNvPr id="85" name="Freeform 640"/>
              <p:cNvSpPr>
                <a:spLocks/>
              </p:cNvSpPr>
              <p:nvPr/>
            </p:nvSpPr>
            <p:spPr bwMode="auto">
              <a:xfrm>
                <a:off x="3486" y="3378"/>
                <a:ext cx="500" cy="153"/>
              </a:xfrm>
              <a:custGeom>
                <a:avLst/>
                <a:gdLst>
                  <a:gd name="T0" fmla="*/ 1462 w 171"/>
                  <a:gd name="T1" fmla="*/ 274 h 53"/>
                  <a:gd name="T2" fmla="*/ 743 w 171"/>
                  <a:gd name="T3" fmla="*/ 9 h 53"/>
                  <a:gd name="T4" fmla="*/ 0 w 171"/>
                  <a:gd name="T5" fmla="*/ 300 h 53"/>
                  <a:gd name="T6" fmla="*/ 743 w 171"/>
                  <a:gd name="T7" fmla="*/ 442 h 53"/>
                  <a:gd name="T8" fmla="*/ 1462 w 171"/>
                  <a:gd name="T9" fmla="*/ 2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53">
                    <a:moveTo>
                      <a:pt x="171" y="33"/>
                    </a:moveTo>
                    <a:cubicBezTo>
                      <a:pt x="157" y="13"/>
                      <a:pt x="124" y="1"/>
                      <a:pt x="87" y="1"/>
                    </a:cubicBezTo>
                    <a:cubicBezTo>
                      <a:pt x="47" y="0"/>
                      <a:pt x="13" y="15"/>
                      <a:pt x="0" y="36"/>
                    </a:cubicBezTo>
                    <a:lnTo>
                      <a:pt x="87" y="53"/>
                    </a:lnTo>
                    <a:lnTo>
                      <a:pt x="171" y="3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" name="Arc 641"/>
              <p:cNvSpPr>
                <a:spLocks/>
              </p:cNvSpPr>
              <p:nvPr/>
            </p:nvSpPr>
            <p:spPr bwMode="auto">
              <a:xfrm>
                <a:off x="3492" y="3384"/>
                <a:ext cx="492" cy="147"/>
              </a:xfrm>
              <a:custGeom>
                <a:avLst/>
                <a:gdLst>
                  <a:gd name="T0" fmla="*/ 0 w 40475"/>
                  <a:gd name="T1" fmla="*/ 1 h 21600"/>
                  <a:gd name="T2" fmla="*/ 6 w 40475"/>
                  <a:gd name="T3" fmla="*/ 1 h 21600"/>
                  <a:gd name="T4" fmla="*/ 3 w 40475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475" h="21600" fill="none" extrusionOk="0">
                    <a:moveTo>
                      <a:pt x="0" y="14690"/>
                    </a:moveTo>
                    <a:cubicBezTo>
                      <a:pt x="2964" y="5910"/>
                      <a:pt x="11198" y="-1"/>
                      <a:pt x="20465" y="0"/>
                    </a:cubicBezTo>
                    <a:cubicBezTo>
                      <a:pt x="29253" y="0"/>
                      <a:pt x="37166" y="5325"/>
                      <a:pt x="40475" y="13466"/>
                    </a:cubicBezTo>
                  </a:path>
                  <a:path w="40475" h="21600" stroke="0" extrusionOk="0">
                    <a:moveTo>
                      <a:pt x="0" y="14690"/>
                    </a:moveTo>
                    <a:cubicBezTo>
                      <a:pt x="2964" y="5910"/>
                      <a:pt x="11198" y="-1"/>
                      <a:pt x="20465" y="0"/>
                    </a:cubicBezTo>
                    <a:cubicBezTo>
                      <a:pt x="29253" y="0"/>
                      <a:pt x="37166" y="5325"/>
                      <a:pt x="40475" y="13466"/>
                    </a:cubicBezTo>
                    <a:lnTo>
                      <a:pt x="20465" y="21600"/>
                    </a:lnTo>
                    <a:lnTo>
                      <a:pt x="0" y="1469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" name="Freeform 642"/>
              <p:cNvSpPr>
                <a:spLocks/>
              </p:cNvSpPr>
              <p:nvPr/>
            </p:nvSpPr>
            <p:spPr bwMode="auto">
              <a:xfrm>
                <a:off x="3183" y="3459"/>
                <a:ext cx="312" cy="182"/>
              </a:xfrm>
              <a:custGeom>
                <a:avLst/>
                <a:gdLst>
                  <a:gd name="T0" fmla="*/ 910 w 107"/>
                  <a:gd name="T1" fmla="*/ 58 h 63"/>
                  <a:gd name="T2" fmla="*/ 595 w 107"/>
                  <a:gd name="T3" fmla="*/ 0 h 63"/>
                  <a:gd name="T4" fmla="*/ 9 w 107"/>
                  <a:gd name="T5" fmla="*/ 433 h 63"/>
                  <a:gd name="T6" fmla="*/ 17 w 107"/>
                  <a:gd name="T7" fmla="*/ 526 h 63"/>
                  <a:gd name="T8" fmla="*/ 595 w 107"/>
                  <a:gd name="T9" fmla="*/ 433 h 63"/>
                  <a:gd name="T10" fmla="*/ 910 w 107"/>
                  <a:gd name="T11" fmla="*/ 58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63">
                    <a:moveTo>
                      <a:pt x="107" y="7"/>
                    </a:moveTo>
                    <a:cubicBezTo>
                      <a:pt x="96" y="2"/>
                      <a:pt x="83" y="0"/>
                      <a:pt x="70" y="0"/>
                    </a:cubicBezTo>
                    <a:cubicBezTo>
                      <a:pt x="32" y="0"/>
                      <a:pt x="1" y="23"/>
                      <a:pt x="1" y="52"/>
                    </a:cubicBezTo>
                    <a:cubicBezTo>
                      <a:pt x="0" y="55"/>
                      <a:pt x="1" y="59"/>
                      <a:pt x="2" y="63"/>
                    </a:cubicBezTo>
                    <a:lnTo>
                      <a:pt x="70" y="52"/>
                    </a:lnTo>
                    <a:lnTo>
                      <a:pt x="107" y="7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" name="Arc 643"/>
              <p:cNvSpPr>
                <a:spLocks/>
              </p:cNvSpPr>
              <p:nvPr/>
            </p:nvSpPr>
            <p:spPr bwMode="auto">
              <a:xfrm>
                <a:off x="3189" y="3462"/>
                <a:ext cx="305" cy="179"/>
              </a:xfrm>
              <a:custGeom>
                <a:avLst/>
                <a:gdLst>
                  <a:gd name="T0" fmla="*/ 0 w 32928"/>
                  <a:gd name="T1" fmla="*/ 1 h 26233"/>
                  <a:gd name="T2" fmla="*/ 3 w 32928"/>
                  <a:gd name="T3" fmla="*/ 0 h 26233"/>
                  <a:gd name="T4" fmla="*/ 2 w 32928"/>
                  <a:gd name="T5" fmla="*/ 1 h 26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28" h="26233" fill="none" extrusionOk="0">
                    <a:moveTo>
                      <a:pt x="502" y="26233"/>
                    </a:moveTo>
                    <a:cubicBezTo>
                      <a:pt x="168" y="24711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0" y="-1"/>
                      <a:pt x="29522" y="1110"/>
                      <a:pt x="32928" y="3208"/>
                    </a:cubicBezTo>
                  </a:path>
                  <a:path w="32928" h="26233" stroke="0" extrusionOk="0">
                    <a:moveTo>
                      <a:pt x="502" y="26233"/>
                    </a:moveTo>
                    <a:cubicBezTo>
                      <a:pt x="168" y="24711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0" y="-1"/>
                      <a:pt x="29522" y="1110"/>
                      <a:pt x="32928" y="3208"/>
                    </a:cubicBezTo>
                    <a:lnTo>
                      <a:pt x="21600" y="21600"/>
                    </a:lnTo>
                    <a:lnTo>
                      <a:pt x="502" y="2623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" name="Freeform 644"/>
              <p:cNvSpPr>
                <a:spLocks/>
              </p:cNvSpPr>
              <p:nvPr/>
            </p:nvSpPr>
            <p:spPr bwMode="auto">
              <a:xfrm>
                <a:off x="3142" y="3869"/>
                <a:ext cx="312" cy="145"/>
              </a:xfrm>
              <a:custGeom>
                <a:avLst/>
                <a:gdLst>
                  <a:gd name="T0" fmla="*/ 0 w 107"/>
                  <a:gd name="T1" fmla="*/ 0 h 50"/>
                  <a:gd name="T2" fmla="*/ 0 w 107"/>
                  <a:gd name="T3" fmla="*/ 17 h 50"/>
                  <a:gd name="T4" fmla="*/ 612 w 107"/>
                  <a:gd name="T5" fmla="*/ 421 h 50"/>
                  <a:gd name="T6" fmla="*/ 910 w 107"/>
                  <a:gd name="T7" fmla="*/ 371 h 50"/>
                  <a:gd name="T8" fmla="*/ 612 w 107"/>
                  <a:gd name="T9" fmla="*/ 26 h 50"/>
                  <a:gd name="T10" fmla="*/ 0 w 107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8"/>
                      <a:pt x="32" y="50"/>
                      <a:pt x="72" y="50"/>
                    </a:cubicBezTo>
                    <a:cubicBezTo>
                      <a:pt x="84" y="49"/>
                      <a:pt x="96" y="47"/>
                      <a:pt x="107" y="44"/>
                    </a:cubicBez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" name="Arc 645"/>
              <p:cNvSpPr>
                <a:spLocks/>
              </p:cNvSpPr>
              <p:nvPr/>
            </p:nvSpPr>
            <p:spPr bwMode="auto">
              <a:xfrm>
                <a:off x="3145" y="3872"/>
                <a:ext cx="307" cy="139"/>
              </a:xfrm>
              <a:custGeom>
                <a:avLst/>
                <a:gdLst>
                  <a:gd name="T0" fmla="*/ 3 w 32086"/>
                  <a:gd name="T1" fmla="*/ 1 h 22646"/>
                  <a:gd name="T2" fmla="*/ 0 w 32086"/>
                  <a:gd name="T3" fmla="*/ 0 h 22646"/>
                  <a:gd name="T4" fmla="*/ 2 w 32086"/>
                  <a:gd name="T5" fmla="*/ 0 h 226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086" h="22646" fill="none" extrusionOk="0">
                    <a:moveTo>
                      <a:pt x="32085" y="19929"/>
                    </a:moveTo>
                    <a:cubicBezTo>
                      <a:pt x="28878" y="21711"/>
                      <a:pt x="25269" y="22645"/>
                      <a:pt x="21600" y="22646"/>
                    </a:cubicBezTo>
                    <a:cubicBezTo>
                      <a:pt x="9670" y="22646"/>
                      <a:pt x="0" y="12975"/>
                      <a:pt x="0" y="1046"/>
                    </a:cubicBezTo>
                    <a:cubicBezTo>
                      <a:pt x="-1" y="697"/>
                      <a:pt x="8" y="348"/>
                      <a:pt x="25" y="0"/>
                    </a:cubicBezTo>
                  </a:path>
                  <a:path w="32086" h="22646" stroke="0" extrusionOk="0">
                    <a:moveTo>
                      <a:pt x="32085" y="19929"/>
                    </a:moveTo>
                    <a:cubicBezTo>
                      <a:pt x="28878" y="21711"/>
                      <a:pt x="25269" y="22645"/>
                      <a:pt x="21600" y="22646"/>
                    </a:cubicBezTo>
                    <a:cubicBezTo>
                      <a:pt x="9670" y="22646"/>
                      <a:pt x="0" y="12975"/>
                      <a:pt x="0" y="1046"/>
                    </a:cubicBezTo>
                    <a:cubicBezTo>
                      <a:pt x="-1" y="697"/>
                      <a:pt x="8" y="348"/>
                      <a:pt x="25" y="0"/>
                    </a:cubicBezTo>
                    <a:lnTo>
                      <a:pt x="21600" y="1046"/>
                    </a:lnTo>
                    <a:lnTo>
                      <a:pt x="32085" y="1992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Freeform 646"/>
              <p:cNvSpPr>
                <a:spLocks/>
              </p:cNvSpPr>
              <p:nvPr/>
            </p:nvSpPr>
            <p:spPr bwMode="auto">
              <a:xfrm>
                <a:off x="3980" y="3465"/>
                <a:ext cx="237" cy="176"/>
              </a:xfrm>
              <a:custGeom>
                <a:avLst/>
                <a:gdLst>
                  <a:gd name="T0" fmla="*/ 617 w 81"/>
                  <a:gd name="T1" fmla="*/ 508 h 61"/>
                  <a:gd name="T2" fmla="*/ 693 w 81"/>
                  <a:gd name="T3" fmla="*/ 340 h 61"/>
                  <a:gd name="T4" fmla="*/ 120 w 81"/>
                  <a:gd name="T5" fmla="*/ 9 h 61"/>
                  <a:gd name="T6" fmla="*/ 0 w 81"/>
                  <a:gd name="T7" fmla="*/ 9 h 61"/>
                  <a:gd name="T8" fmla="*/ 120 w 81"/>
                  <a:gd name="T9" fmla="*/ 340 h 61"/>
                  <a:gd name="T10" fmla="*/ 617 w 81"/>
                  <a:gd name="T11" fmla="*/ 50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61">
                    <a:moveTo>
                      <a:pt x="72" y="61"/>
                    </a:moveTo>
                    <a:cubicBezTo>
                      <a:pt x="77" y="55"/>
                      <a:pt x="81" y="48"/>
                      <a:pt x="81" y="41"/>
                    </a:cubicBezTo>
                    <a:cubicBezTo>
                      <a:pt x="81" y="19"/>
                      <a:pt x="51" y="1"/>
                      <a:pt x="14" y="1"/>
                    </a:cubicBezTo>
                    <a:cubicBezTo>
                      <a:pt x="9" y="0"/>
                      <a:pt x="4" y="1"/>
                      <a:pt x="0" y="1"/>
                    </a:cubicBezTo>
                    <a:lnTo>
                      <a:pt x="14" y="41"/>
                    </a:lnTo>
                    <a:lnTo>
                      <a:pt x="72" y="6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Arc 647"/>
              <p:cNvSpPr>
                <a:spLocks/>
              </p:cNvSpPr>
              <p:nvPr/>
            </p:nvSpPr>
            <p:spPr bwMode="auto">
              <a:xfrm>
                <a:off x="3983" y="3470"/>
                <a:ext cx="231" cy="172"/>
              </a:xfrm>
              <a:custGeom>
                <a:avLst/>
                <a:gdLst>
                  <a:gd name="T0" fmla="*/ 0 w 25885"/>
                  <a:gd name="T1" fmla="*/ 0 h 32405"/>
                  <a:gd name="T2" fmla="*/ 2 w 25885"/>
                  <a:gd name="T3" fmla="*/ 1 h 32405"/>
                  <a:gd name="T4" fmla="*/ 0 w 25885"/>
                  <a:gd name="T5" fmla="*/ 1 h 324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885" h="32405" fill="none" extrusionOk="0">
                    <a:moveTo>
                      <a:pt x="0" y="429"/>
                    </a:moveTo>
                    <a:cubicBezTo>
                      <a:pt x="1410" y="143"/>
                      <a:pt x="2845" y="-1"/>
                      <a:pt x="4285" y="0"/>
                    </a:cubicBezTo>
                    <a:cubicBezTo>
                      <a:pt x="16214" y="0"/>
                      <a:pt x="25885" y="9670"/>
                      <a:pt x="25885" y="21600"/>
                    </a:cubicBezTo>
                    <a:cubicBezTo>
                      <a:pt x="25885" y="25393"/>
                      <a:pt x="24885" y="29120"/>
                      <a:pt x="22988" y="32405"/>
                    </a:cubicBezTo>
                  </a:path>
                  <a:path w="25885" h="32405" stroke="0" extrusionOk="0">
                    <a:moveTo>
                      <a:pt x="0" y="429"/>
                    </a:moveTo>
                    <a:cubicBezTo>
                      <a:pt x="1410" y="143"/>
                      <a:pt x="2845" y="-1"/>
                      <a:pt x="4285" y="0"/>
                    </a:cubicBezTo>
                    <a:cubicBezTo>
                      <a:pt x="16214" y="0"/>
                      <a:pt x="25885" y="9670"/>
                      <a:pt x="25885" y="21600"/>
                    </a:cubicBezTo>
                    <a:cubicBezTo>
                      <a:pt x="25885" y="25393"/>
                      <a:pt x="24885" y="29120"/>
                      <a:pt x="22988" y="32405"/>
                    </a:cubicBezTo>
                    <a:lnTo>
                      <a:pt x="4285" y="21600"/>
                    </a:lnTo>
                    <a:lnTo>
                      <a:pt x="0" y="42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" name="Freeform 648"/>
              <p:cNvSpPr>
                <a:spLocks/>
              </p:cNvSpPr>
              <p:nvPr/>
            </p:nvSpPr>
            <p:spPr bwMode="auto">
              <a:xfrm>
                <a:off x="4047" y="3638"/>
                <a:ext cx="225" cy="173"/>
              </a:xfrm>
              <a:custGeom>
                <a:avLst/>
                <a:gdLst>
                  <a:gd name="T0" fmla="*/ 529 w 77"/>
                  <a:gd name="T1" fmla="*/ 499 h 60"/>
                  <a:gd name="T2" fmla="*/ 657 w 77"/>
                  <a:gd name="T3" fmla="*/ 291 h 60"/>
                  <a:gd name="T4" fmla="*/ 409 w 77"/>
                  <a:gd name="T5" fmla="*/ 0 h 60"/>
                  <a:gd name="T6" fmla="*/ 0 w 77"/>
                  <a:gd name="T7" fmla="*/ 291 h 60"/>
                  <a:gd name="T8" fmla="*/ 529 w 77"/>
                  <a:gd name="T9" fmla="*/ 49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62" y="60"/>
                    </a:moveTo>
                    <a:cubicBezTo>
                      <a:pt x="71" y="53"/>
                      <a:pt x="77" y="44"/>
                      <a:pt x="77" y="35"/>
                    </a:cubicBezTo>
                    <a:cubicBezTo>
                      <a:pt x="77" y="21"/>
                      <a:pt x="66" y="9"/>
                      <a:pt x="48" y="0"/>
                    </a:cubicBezTo>
                    <a:lnTo>
                      <a:pt x="0" y="35"/>
                    </a:lnTo>
                    <a:lnTo>
                      <a:pt x="62" y="6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" name="Arc 649"/>
              <p:cNvSpPr>
                <a:spLocks/>
              </p:cNvSpPr>
              <p:nvPr/>
            </p:nvSpPr>
            <p:spPr bwMode="auto">
              <a:xfrm>
                <a:off x="4047" y="3642"/>
                <a:ext cx="222" cy="170"/>
              </a:xfrm>
              <a:custGeom>
                <a:avLst/>
                <a:gdLst>
                  <a:gd name="T0" fmla="*/ 1 w 21600"/>
                  <a:gd name="T1" fmla="*/ 0 h 29686"/>
                  <a:gd name="T2" fmla="*/ 2 w 21600"/>
                  <a:gd name="T3" fmla="*/ 1 h 29686"/>
                  <a:gd name="T4" fmla="*/ 0 w 21600"/>
                  <a:gd name="T5" fmla="*/ 1 h 296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9686" fill="none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98"/>
                      <a:pt x="20131" y="25978"/>
                      <a:pt x="17408" y="29685"/>
                    </a:cubicBezTo>
                  </a:path>
                  <a:path w="21600" h="29686" stroke="0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98"/>
                      <a:pt x="20131" y="25978"/>
                      <a:pt x="17408" y="29685"/>
                    </a:cubicBezTo>
                    <a:lnTo>
                      <a:pt x="0" y="16899"/>
                    </a:lnTo>
                    <a:lnTo>
                      <a:pt x="13453" y="-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" name="Freeform 650"/>
              <p:cNvSpPr>
                <a:spLocks/>
              </p:cNvSpPr>
              <p:nvPr/>
            </p:nvSpPr>
            <p:spPr bwMode="auto">
              <a:xfrm>
                <a:off x="3971" y="3809"/>
                <a:ext cx="266" cy="251"/>
              </a:xfrm>
              <a:custGeom>
                <a:avLst/>
                <a:gdLst>
                  <a:gd name="T0" fmla="*/ 0 w 91"/>
                  <a:gd name="T1" fmla="*/ 690 h 87"/>
                  <a:gd name="T2" fmla="*/ 196 w 91"/>
                  <a:gd name="T3" fmla="*/ 715 h 87"/>
                  <a:gd name="T4" fmla="*/ 778 w 91"/>
                  <a:gd name="T5" fmla="*/ 167 h 87"/>
                  <a:gd name="T6" fmla="*/ 751 w 91"/>
                  <a:gd name="T7" fmla="*/ 0 h 87"/>
                  <a:gd name="T8" fmla="*/ 196 w 91"/>
                  <a:gd name="T9" fmla="*/ 167 h 87"/>
                  <a:gd name="T10" fmla="*/ 0 w 91"/>
                  <a:gd name="T11" fmla="*/ 69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7">
                    <a:moveTo>
                      <a:pt x="0" y="83"/>
                    </a:moveTo>
                    <a:cubicBezTo>
                      <a:pt x="8" y="85"/>
                      <a:pt x="15" y="86"/>
                      <a:pt x="23" y="86"/>
                    </a:cubicBezTo>
                    <a:cubicBezTo>
                      <a:pt x="60" y="87"/>
                      <a:pt x="91" y="57"/>
                      <a:pt x="91" y="20"/>
                    </a:cubicBezTo>
                    <a:cubicBezTo>
                      <a:pt x="91" y="13"/>
                      <a:pt x="90" y="7"/>
                      <a:pt x="88" y="0"/>
                    </a:cubicBezTo>
                    <a:lnTo>
                      <a:pt x="23" y="20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" name="Arc 651"/>
              <p:cNvSpPr>
                <a:spLocks/>
              </p:cNvSpPr>
              <p:nvPr/>
            </p:nvSpPr>
            <p:spPr bwMode="auto">
              <a:xfrm>
                <a:off x="3975" y="3812"/>
                <a:ext cx="259" cy="246"/>
              </a:xfrm>
              <a:custGeom>
                <a:avLst/>
                <a:gdLst>
                  <a:gd name="T0" fmla="*/ 2 w 28656"/>
                  <a:gd name="T1" fmla="*/ 0 h 27879"/>
                  <a:gd name="T2" fmla="*/ 0 w 28656"/>
                  <a:gd name="T3" fmla="*/ 2 h 27879"/>
                  <a:gd name="T4" fmla="*/ 1 w 28656"/>
                  <a:gd name="T5" fmla="*/ 0 h 27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56" h="27879" fill="none" extrusionOk="0">
                    <a:moveTo>
                      <a:pt x="27723" y="-1"/>
                    </a:moveTo>
                    <a:cubicBezTo>
                      <a:pt x="28341" y="2035"/>
                      <a:pt x="28656" y="4151"/>
                      <a:pt x="28656" y="6279"/>
                    </a:cubicBezTo>
                    <a:cubicBezTo>
                      <a:pt x="28656" y="18208"/>
                      <a:pt x="18985" y="27879"/>
                      <a:pt x="7056" y="27879"/>
                    </a:cubicBezTo>
                    <a:cubicBezTo>
                      <a:pt x="4654" y="27879"/>
                      <a:pt x="2269" y="27478"/>
                      <a:pt x="-1" y="26694"/>
                    </a:cubicBezTo>
                  </a:path>
                  <a:path w="28656" h="27879" stroke="0" extrusionOk="0">
                    <a:moveTo>
                      <a:pt x="27723" y="-1"/>
                    </a:moveTo>
                    <a:cubicBezTo>
                      <a:pt x="28341" y="2035"/>
                      <a:pt x="28656" y="4151"/>
                      <a:pt x="28656" y="6279"/>
                    </a:cubicBezTo>
                    <a:cubicBezTo>
                      <a:pt x="28656" y="18208"/>
                      <a:pt x="18985" y="27879"/>
                      <a:pt x="7056" y="27879"/>
                    </a:cubicBezTo>
                    <a:cubicBezTo>
                      <a:pt x="4654" y="27879"/>
                      <a:pt x="2269" y="27478"/>
                      <a:pt x="-1" y="26694"/>
                    </a:cubicBezTo>
                    <a:lnTo>
                      <a:pt x="7056" y="6279"/>
                    </a:lnTo>
                    <a:lnTo>
                      <a:pt x="27723" y="-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" name="Freeform 652"/>
              <p:cNvSpPr>
                <a:spLocks/>
              </p:cNvSpPr>
              <p:nvPr/>
            </p:nvSpPr>
            <p:spPr bwMode="auto">
              <a:xfrm>
                <a:off x="3060" y="3638"/>
                <a:ext cx="146" cy="237"/>
              </a:xfrm>
              <a:custGeom>
                <a:avLst/>
                <a:gdLst>
                  <a:gd name="T0" fmla="*/ 400 w 50"/>
                  <a:gd name="T1" fmla="*/ 0 h 82"/>
                  <a:gd name="T2" fmla="*/ 9 w 50"/>
                  <a:gd name="T3" fmla="*/ 350 h 82"/>
                  <a:gd name="T4" fmla="*/ 257 w 50"/>
                  <a:gd name="T5" fmla="*/ 685 h 82"/>
                  <a:gd name="T6" fmla="*/ 426 w 50"/>
                  <a:gd name="T7" fmla="*/ 358 h 82"/>
                  <a:gd name="T8" fmla="*/ 400 w 5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82">
                    <a:moveTo>
                      <a:pt x="47" y="0"/>
                    </a:moveTo>
                    <a:cubicBezTo>
                      <a:pt x="21" y="1"/>
                      <a:pt x="1" y="20"/>
                      <a:pt x="1" y="42"/>
                    </a:cubicBezTo>
                    <a:cubicBezTo>
                      <a:pt x="0" y="59"/>
                      <a:pt x="12" y="75"/>
                      <a:pt x="30" y="82"/>
                    </a:cubicBezTo>
                    <a:lnTo>
                      <a:pt x="50" y="43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" name="Arc 653"/>
              <p:cNvSpPr>
                <a:spLocks/>
              </p:cNvSpPr>
              <p:nvPr/>
            </p:nvSpPr>
            <p:spPr bwMode="auto">
              <a:xfrm>
                <a:off x="3066" y="3642"/>
                <a:ext cx="140" cy="232"/>
              </a:xfrm>
              <a:custGeom>
                <a:avLst/>
                <a:gdLst>
                  <a:gd name="T0" fmla="*/ 1 w 21600"/>
                  <a:gd name="T1" fmla="*/ 1 h 41290"/>
                  <a:gd name="T2" fmla="*/ 1 w 21600"/>
                  <a:gd name="T3" fmla="*/ 0 h 41290"/>
                  <a:gd name="T4" fmla="*/ 1 w 21600"/>
                  <a:gd name="T5" fmla="*/ 1 h 412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290" fill="none" extrusionOk="0">
                    <a:moveTo>
                      <a:pt x="12813" y="41289"/>
                    </a:moveTo>
                    <a:cubicBezTo>
                      <a:pt x="5020" y="37819"/>
                      <a:pt x="0" y="30088"/>
                      <a:pt x="0" y="21558"/>
                    </a:cubicBezTo>
                    <a:cubicBezTo>
                      <a:pt x="-1" y="10153"/>
                      <a:pt x="8865" y="714"/>
                      <a:pt x="20248" y="0"/>
                    </a:cubicBezTo>
                  </a:path>
                  <a:path w="21600" h="41290" stroke="0" extrusionOk="0">
                    <a:moveTo>
                      <a:pt x="12813" y="41289"/>
                    </a:moveTo>
                    <a:cubicBezTo>
                      <a:pt x="5020" y="37819"/>
                      <a:pt x="0" y="30088"/>
                      <a:pt x="0" y="21558"/>
                    </a:cubicBezTo>
                    <a:cubicBezTo>
                      <a:pt x="-1" y="10153"/>
                      <a:pt x="8865" y="714"/>
                      <a:pt x="20248" y="0"/>
                    </a:cubicBezTo>
                    <a:lnTo>
                      <a:pt x="21600" y="21558"/>
                    </a:lnTo>
                    <a:lnTo>
                      <a:pt x="12813" y="4128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" name="Freeform 654"/>
              <p:cNvSpPr>
                <a:spLocks/>
              </p:cNvSpPr>
              <p:nvPr/>
            </p:nvSpPr>
            <p:spPr bwMode="auto">
              <a:xfrm>
                <a:off x="3443" y="3962"/>
                <a:ext cx="537" cy="141"/>
              </a:xfrm>
              <a:custGeom>
                <a:avLst/>
                <a:gdLst>
                  <a:gd name="T0" fmla="*/ 0 w 184"/>
                  <a:gd name="T1" fmla="*/ 83 h 49"/>
                  <a:gd name="T2" fmla="*/ 852 w 184"/>
                  <a:gd name="T3" fmla="*/ 406 h 49"/>
                  <a:gd name="T4" fmla="*/ 1567 w 184"/>
                  <a:gd name="T5" fmla="*/ 233 h 49"/>
                  <a:gd name="T6" fmla="*/ 852 w 184"/>
                  <a:gd name="T7" fmla="*/ 0 h 49"/>
                  <a:gd name="T8" fmla="*/ 0 w 184"/>
                  <a:gd name="T9" fmla="*/ 8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49">
                    <a:moveTo>
                      <a:pt x="0" y="10"/>
                    </a:moveTo>
                    <a:cubicBezTo>
                      <a:pt x="9" y="33"/>
                      <a:pt x="51" y="49"/>
                      <a:pt x="100" y="49"/>
                    </a:cubicBezTo>
                    <a:cubicBezTo>
                      <a:pt x="134" y="49"/>
                      <a:pt x="165" y="41"/>
                      <a:pt x="184" y="28"/>
                    </a:cubicBezTo>
                    <a:lnTo>
                      <a:pt x="10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0" name="Arc 655"/>
              <p:cNvSpPr>
                <a:spLocks/>
              </p:cNvSpPr>
              <p:nvPr/>
            </p:nvSpPr>
            <p:spPr bwMode="auto">
              <a:xfrm>
                <a:off x="3447" y="3962"/>
                <a:ext cx="532" cy="142"/>
              </a:xfrm>
              <a:custGeom>
                <a:avLst/>
                <a:gdLst>
                  <a:gd name="T0" fmla="*/ 7 w 38780"/>
                  <a:gd name="T1" fmla="*/ 1 h 21600"/>
                  <a:gd name="T2" fmla="*/ 0 w 38780"/>
                  <a:gd name="T3" fmla="*/ 0 h 21600"/>
                  <a:gd name="T4" fmla="*/ 4 w 3878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780" h="21600" fill="none" extrusionOk="0">
                    <a:moveTo>
                      <a:pt x="38779" y="12471"/>
                    </a:moveTo>
                    <a:cubicBezTo>
                      <a:pt x="34731" y="18196"/>
                      <a:pt x="28155" y="21599"/>
                      <a:pt x="21144" y="21600"/>
                    </a:cubicBezTo>
                    <a:cubicBezTo>
                      <a:pt x="10916" y="21600"/>
                      <a:pt x="2090" y="14426"/>
                      <a:pt x="0" y="4414"/>
                    </a:cubicBezTo>
                  </a:path>
                  <a:path w="38780" h="21600" stroke="0" extrusionOk="0">
                    <a:moveTo>
                      <a:pt x="38779" y="12471"/>
                    </a:moveTo>
                    <a:cubicBezTo>
                      <a:pt x="34731" y="18196"/>
                      <a:pt x="28155" y="21599"/>
                      <a:pt x="21144" y="21600"/>
                    </a:cubicBezTo>
                    <a:cubicBezTo>
                      <a:pt x="10916" y="21600"/>
                      <a:pt x="2090" y="14426"/>
                      <a:pt x="0" y="4414"/>
                    </a:cubicBezTo>
                    <a:lnTo>
                      <a:pt x="21144" y="0"/>
                    </a:lnTo>
                    <a:lnTo>
                      <a:pt x="38779" y="1247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101" name="Picture 65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3" y="4048527"/>
            <a:ext cx="515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5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63" y="4362852"/>
            <a:ext cx="5143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" name="Group 708"/>
          <p:cNvGrpSpPr>
            <a:grpSpLocks/>
          </p:cNvGrpSpPr>
          <p:nvPr/>
        </p:nvGrpSpPr>
        <p:grpSpPr bwMode="auto">
          <a:xfrm>
            <a:off x="1656438" y="3873902"/>
            <a:ext cx="342900" cy="273050"/>
            <a:chOff x="1554" y="2552"/>
            <a:chExt cx="213" cy="272"/>
          </a:xfrm>
        </p:grpSpPr>
        <p:sp>
          <p:nvSpPr>
            <p:cNvPr id="106" name="AutoShape 709"/>
            <p:cNvSpPr>
              <a:spLocks noChangeAspect="1" noChangeArrowheads="1" noTextEdit="1"/>
            </p:cNvSpPr>
            <p:nvPr/>
          </p:nvSpPr>
          <p:spPr bwMode="auto">
            <a:xfrm>
              <a:off x="1554" y="2552"/>
              <a:ext cx="21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" name="Rectangle 710"/>
            <p:cNvSpPr>
              <a:spLocks noChangeArrowheads="1"/>
            </p:cNvSpPr>
            <p:nvPr/>
          </p:nvSpPr>
          <p:spPr bwMode="auto">
            <a:xfrm>
              <a:off x="1555" y="2577"/>
              <a:ext cx="187" cy="246"/>
            </a:xfrm>
            <a:prstGeom prst="rect">
              <a:avLst/>
            </a:pr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08" name="Freeform 711"/>
            <p:cNvSpPr>
              <a:spLocks/>
            </p:cNvSpPr>
            <p:nvPr/>
          </p:nvSpPr>
          <p:spPr bwMode="auto">
            <a:xfrm>
              <a:off x="1554" y="2577"/>
              <a:ext cx="2" cy="247"/>
            </a:xfrm>
            <a:custGeom>
              <a:avLst/>
              <a:gdLst>
                <a:gd name="T0" fmla="*/ 0 w 105"/>
                <a:gd name="T1" fmla="*/ 4 h 14575"/>
                <a:gd name="T2" fmla="*/ 0 w 105"/>
                <a:gd name="T3" fmla="*/ 4 h 14575"/>
                <a:gd name="T4" fmla="*/ 0 w 105"/>
                <a:gd name="T5" fmla="*/ 0 h 14575"/>
                <a:gd name="T6" fmla="*/ 0 w 105"/>
                <a:gd name="T7" fmla="*/ 0 h 14575"/>
                <a:gd name="T8" fmla="*/ 0 w 105"/>
                <a:gd name="T9" fmla="*/ 4 h 14575"/>
                <a:gd name="T10" fmla="*/ 0 w 105"/>
                <a:gd name="T11" fmla="*/ 4 h 14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75">
                  <a:moveTo>
                    <a:pt x="52" y="14575"/>
                  </a:moveTo>
                  <a:lnTo>
                    <a:pt x="105" y="14523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523"/>
                  </a:lnTo>
                  <a:lnTo>
                    <a:pt x="52" y="14575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" name="Freeform 712"/>
            <p:cNvSpPr>
              <a:spLocks/>
            </p:cNvSpPr>
            <p:nvPr/>
          </p:nvSpPr>
          <p:spPr bwMode="auto">
            <a:xfrm>
              <a:off x="1555" y="2822"/>
              <a:ext cx="188" cy="2"/>
            </a:xfrm>
            <a:custGeom>
              <a:avLst/>
              <a:gdLst>
                <a:gd name="T0" fmla="*/ 3 w 11094"/>
                <a:gd name="T1" fmla="*/ 0 h 105"/>
                <a:gd name="T2" fmla="*/ 3 w 11094"/>
                <a:gd name="T3" fmla="*/ 0 h 105"/>
                <a:gd name="T4" fmla="*/ 0 w 11094"/>
                <a:gd name="T5" fmla="*/ 0 h 105"/>
                <a:gd name="T6" fmla="*/ 0 w 11094"/>
                <a:gd name="T7" fmla="*/ 0 h 105"/>
                <a:gd name="T8" fmla="*/ 3 w 11094"/>
                <a:gd name="T9" fmla="*/ 0 h 105"/>
                <a:gd name="T10" fmla="*/ 3 w 11094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94" h="105">
                  <a:moveTo>
                    <a:pt x="11094" y="53"/>
                  </a:moveTo>
                  <a:lnTo>
                    <a:pt x="1104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1041" y="105"/>
                  </a:lnTo>
                  <a:lnTo>
                    <a:pt x="11094" y="53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" name="Freeform 713"/>
            <p:cNvSpPr>
              <a:spLocks/>
            </p:cNvSpPr>
            <p:nvPr/>
          </p:nvSpPr>
          <p:spPr bwMode="auto">
            <a:xfrm>
              <a:off x="1741" y="2576"/>
              <a:ext cx="2" cy="247"/>
            </a:xfrm>
            <a:custGeom>
              <a:avLst/>
              <a:gdLst>
                <a:gd name="T0" fmla="*/ 0 w 105"/>
                <a:gd name="T1" fmla="*/ 0 h 14576"/>
                <a:gd name="T2" fmla="*/ 0 w 105"/>
                <a:gd name="T3" fmla="*/ 0 h 14576"/>
                <a:gd name="T4" fmla="*/ 0 w 105"/>
                <a:gd name="T5" fmla="*/ 4 h 14576"/>
                <a:gd name="T6" fmla="*/ 0 w 105"/>
                <a:gd name="T7" fmla="*/ 4 h 14576"/>
                <a:gd name="T8" fmla="*/ 0 w 105"/>
                <a:gd name="T9" fmla="*/ 0 h 14576"/>
                <a:gd name="T10" fmla="*/ 0 w 105"/>
                <a:gd name="T11" fmla="*/ 0 h 14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76">
                  <a:moveTo>
                    <a:pt x="52" y="0"/>
                  </a:moveTo>
                  <a:lnTo>
                    <a:pt x="0" y="53"/>
                  </a:lnTo>
                  <a:lnTo>
                    <a:pt x="0" y="14576"/>
                  </a:lnTo>
                  <a:lnTo>
                    <a:pt x="105" y="14576"/>
                  </a:lnTo>
                  <a:lnTo>
                    <a:pt x="105" y="5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" name="Freeform 714"/>
            <p:cNvSpPr>
              <a:spLocks/>
            </p:cNvSpPr>
            <p:nvPr/>
          </p:nvSpPr>
          <p:spPr bwMode="auto">
            <a:xfrm>
              <a:off x="1554" y="2576"/>
              <a:ext cx="188" cy="2"/>
            </a:xfrm>
            <a:custGeom>
              <a:avLst/>
              <a:gdLst>
                <a:gd name="T0" fmla="*/ 0 w 11093"/>
                <a:gd name="T1" fmla="*/ 0 h 106"/>
                <a:gd name="T2" fmla="*/ 0 w 11093"/>
                <a:gd name="T3" fmla="*/ 0 h 106"/>
                <a:gd name="T4" fmla="*/ 3 w 11093"/>
                <a:gd name="T5" fmla="*/ 0 h 106"/>
                <a:gd name="T6" fmla="*/ 3 w 11093"/>
                <a:gd name="T7" fmla="*/ 0 h 106"/>
                <a:gd name="T8" fmla="*/ 0 w 11093"/>
                <a:gd name="T9" fmla="*/ 0 h 106"/>
                <a:gd name="T10" fmla="*/ 0 w 11093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93" h="106">
                  <a:moveTo>
                    <a:pt x="0" y="53"/>
                  </a:moveTo>
                  <a:lnTo>
                    <a:pt x="52" y="106"/>
                  </a:lnTo>
                  <a:lnTo>
                    <a:pt x="11093" y="106"/>
                  </a:lnTo>
                  <a:lnTo>
                    <a:pt x="11093" y="0"/>
                  </a:lnTo>
                  <a:lnTo>
                    <a:pt x="5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" name="Freeform 715"/>
            <p:cNvSpPr>
              <a:spLocks/>
            </p:cNvSpPr>
            <p:nvPr/>
          </p:nvSpPr>
          <p:spPr bwMode="auto">
            <a:xfrm>
              <a:off x="1555" y="2553"/>
              <a:ext cx="211" cy="24"/>
            </a:xfrm>
            <a:custGeom>
              <a:avLst/>
              <a:gdLst>
                <a:gd name="T0" fmla="*/ 0 w 12463"/>
                <a:gd name="T1" fmla="*/ 0 h 1421"/>
                <a:gd name="T2" fmla="*/ 0 w 12463"/>
                <a:gd name="T3" fmla="*/ 0 h 1421"/>
                <a:gd name="T4" fmla="*/ 4 w 12463"/>
                <a:gd name="T5" fmla="*/ 0 h 1421"/>
                <a:gd name="T6" fmla="*/ 3 w 12463"/>
                <a:gd name="T7" fmla="*/ 0 h 1421"/>
                <a:gd name="T8" fmla="*/ 0 w 12463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63" h="1421">
                  <a:moveTo>
                    <a:pt x="0" y="1421"/>
                  </a:moveTo>
                  <a:lnTo>
                    <a:pt x="1425" y="0"/>
                  </a:lnTo>
                  <a:lnTo>
                    <a:pt x="12463" y="0"/>
                  </a:lnTo>
                  <a:lnTo>
                    <a:pt x="11041" y="1421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009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" name="Freeform 716"/>
            <p:cNvSpPr>
              <a:spLocks/>
            </p:cNvSpPr>
            <p:nvPr/>
          </p:nvSpPr>
          <p:spPr bwMode="auto">
            <a:xfrm>
              <a:off x="1554" y="2552"/>
              <a:ext cx="26" cy="26"/>
            </a:xfrm>
            <a:custGeom>
              <a:avLst/>
              <a:gdLst>
                <a:gd name="T0" fmla="*/ 0 w 1498"/>
                <a:gd name="T1" fmla="*/ 0 h 1511"/>
                <a:gd name="T2" fmla="*/ 0 w 1498"/>
                <a:gd name="T3" fmla="*/ 0 h 1511"/>
                <a:gd name="T4" fmla="*/ 0 w 1498"/>
                <a:gd name="T5" fmla="*/ 0 h 1511"/>
                <a:gd name="T6" fmla="*/ 0 w 1498"/>
                <a:gd name="T7" fmla="*/ 0 h 1511"/>
                <a:gd name="T8" fmla="*/ 0 w 1498"/>
                <a:gd name="T9" fmla="*/ 0 h 1511"/>
                <a:gd name="T10" fmla="*/ 0 w 1498"/>
                <a:gd name="T11" fmla="*/ 0 h 1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8" h="1511">
                  <a:moveTo>
                    <a:pt x="1461" y="0"/>
                  </a:moveTo>
                  <a:lnTo>
                    <a:pt x="1424" y="15"/>
                  </a:lnTo>
                  <a:lnTo>
                    <a:pt x="0" y="1436"/>
                  </a:lnTo>
                  <a:lnTo>
                    <a:pt x="73" y="1511"/>
                  </a:lnTo>
                  <a:lnTo>
                    <a:pt x="1498" y="90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" name="Freeform 717"/>
            <p:cNvSpPr>
              <a:spLocks/>
            </p:cNvSpPr>
            <p:nvPr/>
          </p:nvSpPr>
          <p:spPr bwMode="auto">
            <a:xfrm>
              <a:off x="1579" y="2552"/>
              <a:ext cx="188" cy="2"/>
            </a:xfrm>
            <a:custGeom>
              <a:avLst/>
              <a:gdLst>
                <a:gd name="T0" fmla="*/ 3 w 11075"/>
                <a:gd name="T1" fmla="*/ 0 h 105"/>
                <a:gd name="T2" fmla="*/ 3 w 11075"/>
                <a:gd name="T3" fmla="*/ 0 h 105"/>
                <a:gd name="T4" fmla="*/ 0 w 11075"/>
                <a:gd name="T5" fmla="*/ 0 h 105"/>
                <a:gd name="T6" fmla="*/ 0 w 11075"/>
                <a:gd name="T7" fmla="*/ 0 h 105"/>
                <a:gd name="T8" fmla="*/ 3 w 11075"/>
                <a:gd name="T9" fmla="*/ 0 h 105"/>
                <a:gd name="T10" fmla="*/ 3 w 1107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75" h="105">
                  <a:moveTo>
                    <a:pt x="11075" y="90"/>
                  </a:moveTo>
                  <a:lnTo>
                    <a:pt x="11038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1038" y="105"/>
                  </a:lnTo>
                  <a:lnTo>
                    <a:pt x="11075" y="9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" name="Freeform 718"/>
            <p:cNvSpPr>
              <a:spLocks/>
            </p:cNvSpPr>
            <p:nvPr/>
          </p:nvSpPr>
          <p:spPr bwMode="auto">
            <a:xfrm>
              <a:off x="1741" y="2552"/>
              <a:ext cx="26" cy="26"/>
            </a:xfrm>
            <a:custGeom>
              <a:avLst/>
              <a:gdLst>
                <a:gd name="T0" fmla="*/ 0 w 1496"/>
                <a:gd name="T1" fmla="*/ 0 h 1511"/>
                <a:gd name="T2" fmla="*/ 0 w 1496"/>
                <a:gd name="T3" fmla="*/ 0 h 1511"/>
                <a:gd name="T4" fmla="*/ 0 w 1496"/>
                <a:gd name="T5" fmla="*/ 0 h 1511"/>
                <a:gd name="T6" fmla="*/ 0 w 1496"/>
                <a:gd name="T7" fmla="*/ 0 h 1511"/>
                <a:gd name="T8" fmla="*/ 0 w 1496"/>
                <a:gd name="T9" fmla="*/ 0 h 1511"/>
                <a:gd name="T10" fmla="*/ 0 w 1496"/>
                <a:gd name="T11" fmla="*/ 0 h 1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6" h="1511">
                  <a:moveTo>
                    <a:pt x="37" y="1511"/>
                  </a:moveTo>
                  <a:lnTo>
                    <a:pt x="74" y="1496"/>
                  </a:lnTo>
                  <a:lnTo>
                    <a:pt x="1496" y="75"/>
                  </a:lnTo>
                  <a:lnTo>
                    <a:pt x="1421" y="0"/>
                  </a:lnTo>
                  <a:lnTo>
                    <a:pt x="0" y="1421"/>
                  </a:lnTo>
                  <a:lnTo>
                    <a:pt x="37" y="1511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Freeform 719"/>
            <p:cNvSpPr>
              <a:spLocks/>
            </p:cNvSpPr>
            <p:nvPr/>
          </p:nvSpPr>
          <p:spPr bwMode="auto">
            <a:xfrm>
              <a:off x="1554" y="2576"/>
              <a:ext cx="188" cy="2"/>
            </a:xfrm>
            <a:custGeom>
              <a:avLst/>
              <a:gdLst>
                <a:gd name="T0" fmla="*/ 0 w 11077"/>
                <a:gd name="T1" fmla="*/ 0 h 106"/>
                <a:gd name="T2" fmla="*/ 0 w 11077"/>
                <a:gd name="T3" fmla="*/ 0 h 106"/>
                <a:gd name="T4" fmla="*/ 3 w 11077"/>
                <a:gd name="T5" fmla="*/ 0 h 106"/>
                <a:gd name="T6" fmla="*/ 3 w 11077"/>
                <a:gd name="T7" fmla="*/ 0 h 106"/>
                <a:gd name="T8" fmla="*/ 0 w 11077"/>
                <a:gd name="T9" fmla="*/ 0 h 106"/>
                <a:gd name="T10" fmla="*/ 0 w 1107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77" h="106">
                  <a:moveTo>
                    <a:pt x="0" y="16"/>
                  </a:moveTo>
                  <a:lnTo>
                    <a:pt x="36" y="106"/>
                  </a:lnTo>
                  <a:lnTo>
                    <a:pt x="11077" y="106"/>
                  </a:lnTo>
                  <a:lnTo>
                    <a:pt x="11077" y="0"/>
                  </a:lnTo>
                  <a:lnTo>
                    <a:pt x="3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" name="Freeform 720"/>
            <p:cNvSpPr>
              <a:spLocks/>
            </p:cNvSpPr>
            <p:nvPr/>
          </p:nvSpPr>
          <p:spPr bwMode="auto">
            <a:xfrm>
              <a:off x="1742" y="2553"/>
              <a:ext cx="24" cy="270"/>
            </a:xfrm>
            <a:custGeom>
              <a:avLst/>
              <a:gdLst>
                <a:gd name="T0" fmla="*/ 0 w 1422"/>
                <a:gd name="T1" fmla="*/ 0 h 15944"/>
                <a:gd name="T2" fmla="*/ 0 w 1422"/>
                <a:gd name="T3" fmla="*/ 0 h 15944"/>
                <a:gd name="T4" fmla="*/ 0 w 1422"/>
                <a:gd name="T5" fmla="*/ 4 h 15944"/>
                <a:gd name="T6" fmla="*/ 0 w 1422"/>
                <a:gd name="T7" fmla="*/ 5 h 15944"/>
                <a:gd name="T8" fmla="*/ 0 w 1422"/>
                <a:gd name="T9" fmla="*/ 0 h 15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2" h="15944">
                  <a:moveTo>
                    <a:pt x="0" y="1421"/>
                  </a:moveTo>
                  <a:lnTo>
                    <a:pt x="1422" y="0"/>
                  </a:lnTo>
                  <a:lnTo>
                    <a:pt x="1422" y="14520"/>
                  </a:lnTo>
                  <a:lnTo>
                    <a:pt x="0" y="15944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006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Freeform 721"/>
            <p:cNvSpPr>
              <a:spLocks/>
            </p:cNvSpPr>
            <p:nvPr/>
          </p:nvSpPr>
          <p:spPr bwMode="auto">
            <a:xfrm>
              <a:off x="1741" y="2552"/>
              <a:ext cx="26" cy="26"/>
            </a:xfrm>
            <a:custGeom>
              <a:avLst/>
              <a:gdLst>
                <a:gd name="T0" fmla="*/ 0 w 1511"/>
                <a:gd name="T1" fmla="*/ 0 h 1496"/>
                <a:gd name="T2" fmla="*/ 0 w 1511"/>
                <a:gd name="T3" fmla="*/ 0 h 1496"/>
                <a:gd name="T4" fmla="*/ 0 w 1511"/>
                <a:gd name="T5" fmla="*/ 0 h 1496"/>
                <a:gd name="T6" fmla="*/ 0 w 1511"/>
                <a:gd name="T7" fmla="*/ 0 h 1496"/>
                <a:gd name="T8" fmla="*/ 0 w 1511"/>
                <a:gd name="T9" fmla="*/ 0 h 1496"/>
                <a:gd name="T10" fmla="*/ 0 w 1511"/>
                <a:gd name="T11" fmla="*/ 0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1496">
                  <a:moveTo>
                    <a:pt x="1511" y="37"/>
                  </a:moveTo>
                  <a:lnTo>
                    <a:pt x="1421" y="0"/>
                  </a:lnTo>
                  <a:lnTo>
                    <a:pt x="0" y="1421"/>
                  </a:lnTo>
                  <a:lnTo>
                    <a:pt x="74" y="1496"/>
                  </a:lnTo>
                  <a:lnTo>
                    <a:pt x="1496" y="75"/>
                  </a:lnTo>
                  <a:lnTo>
                    <a:pt x="1511" y="37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Freeform 722"/>
            <p:cNvSpPr>
              <a:spLocks/>
            </p:cNvSpPr>
            <p:nvPr/>
          </p:nvSpPr>
          <p:spPr bwMode="auto">
            <a:xfrm>
              <a:off x="1765" y="2553"/>
              <a:ext cx="2" cy="247"/>
            </a:xfrm>
            <a:custGeom>
              <a:avLst/>
              <a:gdLst>
                <a:gd name="T0" fmla="*/ 0 w 105"/>
                <a:gd name="T1" fmla="*/ 4 h 14557"/>
                <a:gd name="T2" fmla="*/ 0 w 105"/>
                <a:gd name="T3" fmla="*/ 4 h 14557"/>
                <a:gd name="T4" fmla="*/ 0 w 105"/>
                <a:gd name="T5" fmla="*/ 0 h 14557"/>
                <a:gd name="T6" fmla="*/ 0 w 105"/>
                <a:gd name="T7" fmla="*/ 0 h 14557"/>
                <a:gd name="T8" fmla="*/ 0 w 105"/>
                <a:gd name="T9" fmla="*/ 4 h 14557"/>
                <a:gd name="T10" fmla="*/ 0 w 105"/>
                <a:gd name="T11" fmla="*/ 4 h 14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57">
                  <a:moveTo>
                    <a:pt x="90" y="14557"/>
                  </a:moveTo>
                  <a:lnTo>
                    <a:pt x="105" y="14520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520"/>
                  </a:lnTo>
                  <a:lnTo>
                    <a:pt x="90" y="14557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Freeform 723"/>
            <p:cNvSpPr>
              <a:spLocks/>
            </p:cNvSpPr>
            <p:nvPr/>
          </p:nvSpPr>
          <p:spPr bwMode="auto">
            <a:xfrm>
              <a:off x="1741" y="2798"/>
              <a:ext cx="26" cy="26"/>
            </a:xfrm>
            <a:custGeom>
              <a:avLst/>
              <a:gdLst>
                <a:gd name="T0" fmla="*/ 0 w 1511"/>
                <a:gd name="T1" fmla="*/ 0 h 1498"/>
                <a:gd name="T2" fmla="*/ 0 w 1511"/>
                <a:gd name="T3" fmla="*/ 0 h 1498"/>
                <a:gd name="T4" fmla="*/ 0 w 1511"/>
                <a:gd name="T5" fmla="*/ 0 h 1498"/>
                <a:gd name="T6" fmla="*/ 0 w 1511"/>
                <a:gd name="T7" fmla="*/ 0 h 1498"/>
                <a:gd name="T8" fmla="*/ 0 w 1511"/>
                <a:gd name="T9" fmla="*/ 0 h 1498"/>
                <a:gd name="T10" fmla="*/ 0 w 1511"/>
                <a:gd name="T11" fmla="*/ 0 h 14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1498">
                  <a:moveTo>
                    <a:pt x="0" y="1462"/>
                  </a:moveTo>
                  <a:lnTo>
                    <a:pt x="89" y="1498"/>
                  </a:lnTo>
                  <a:lnTo>
                    <a:pt x="1511" y="75"/>
                  </a:lnTo>
                  <a:lnTo>
                    <a:pt x="1436" y="0"/>
                  </a:lnTo>
                  <a:lnTo>
                    <a:pt x="15" y="1425"/>
                  </a:lnTo>
                  <a:lnTo>
                    <a:pt x="0" y="1462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Freeform 724"/>
            <p:cNvSpPr>
              <a:spLocks/>
            </p:cNvSpPr>
            <p:nvPr/>
          </p:nvSpPr>
          <p:spPr bwMode="auto">
            <a:xfrm>
              <a:off x="1741" y="2576"/>
              <a:ext cx="2" cy="247"/>
            </a:xfrm>
            <a:custGeom>
              <a:avLst/>
              <a:gdLst>
                <a:gd name="T0" fmla="*/ 0 w 105"/>
                <a:gd name="T1" fmla="*/ 0 h 14560"/>
                <a:gd name="T2" fmla="*/ 0 w 105"/>
                <a:gd name="T3" fmla="*/ 0 h 14560"/>
                <a:gd name="T4" fmla="*/ 0 w 105"/>
                <a:gd name="T5" fmla="*/ 4 h 14560"/>
                <a:gd name="T6" fmla="*/ 0 w 105"/>
                <a:gd name="T7" fmla="*/ 4 h 14560"/>
                <a:gd name="T8" fmla="*/ 0 w 105"/>
                <a:gd name="T9" fmla="*/ 0 h 14560"/>
                <a:gd name="T10" fmla="*/ 0 w 105"/>
                <a:gd name="T11" fmla="*/ 0 h 14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60">
                  <a:moveTo>
                    <a:pt x="15" y="0"/>
                  </a:moveTo>
                  <a:lnTo>
                    <a:pt x="0" y="37"/>
                  </a:lnTo>
                  <a:lnTo>
                    <a:pt x="0" y="14560"/>
                  </a:lnTo>
                  <a:lnTo>
                    <a:pt x="105" y="14560"/>
                  </a:lnTo>
                  <a:lnTo>
                    <a:pt x="105" y="3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Freeform 725"/>
            <p:cNvSpPr>
              <a:spLocks/>
            </p:cNvSpPr>
            <p:nvPr/>
          </p:nvSpPr>
          <p:spPr bwMode="auto">
            <a:xfrm flipH="1">
              <a:off x="1580" y="2591"/>
              <a:ext cx="149" cy="219"/>
            </a:xfrm>
            <a:custGeom>
              <a:avLst/>
              <a:gdLst>
                <a:gd name="T0" fmla="*/ 2 w 8785"/>
                <a:gd name="T1" fmla="*/ 1 h 12931"/>
                <a:gd name="T2" fmla="*/ 3 w 8785"/>
                <a:gd name="T3" fmla="*/ 1 h 12931"/>
                <a:gd name="T4" fmla="*/ 3 w 8785"/>
                <a:gd name="T5" fmla="*/ 1 h 12931"/>
                <a:gd name="T6" fmla="*/ 2 w 8785"/>
                <a:gd name="T7" fmla="*/ 1 h 12931"/>
                <a:gd name="T8" fmla="*/ 2 w 8785"/>
                <a:gd name="T9" fmla="*/ 0 h 12931"/>
                <a:gd name="T10" fmla="*/ 1 w 8785"/>
                <a:gd name="T11" fmla="*/ 1 h 12931"/>
                <a:gd name="T12" fmla="*/ 1 w 8785"/>
                <a:gd name="T13" fmla="*/ 2 h 12931"/>
                <a:gd name="T14" fmla="*/ 0 w 8785"/>
                <a:gd name="T15" fmla="*/ 2 h 12931"/>
                <a:gd name="T16" fmla="*/ 0 w 8785"/>
                <a:gd name="T17" fmla="*/ 2 h 12931"/>
                <a:gd name="T18" fmla="*/ 1 w 8785"/>
                <a:gd name="T19" fmla="*/ 2 h 12931"/>
                <a:gd name="T20" fmla="*/ 1 w 8785"/>
                <a:gd name="T21" fmla="*/ 3 h 12931"/>
                <a:gd name="T22" fmla="*/ 2 w 8785"/>
                <a:gd name="T23" fmla="*/ 4 h 12931"/>
                <a:gd name="T24" fmla="*/ 2 w 8785"/>
                <a:gd name="T25" fmla="*/ 3 h 12931"/>
                <a:gd name="T26" fmla="*/ 3 w 8785"/>
                <a:gd name="T27" fmla="*/ 3 h 12931"/>
                <a:gd name="T28" fmla="*/ 3 w 8785"/>
                <a:gd name="T29" fmla="*/ 3 h 12931"/>
                <a:gd name="T30" fmla="*/ 2 w 8785"/>
                <a:gd name="T31" fmla="*/ 3 h 12931"/>
                <a:gd name="T32" fmla="*/ 2 w 8785"/>
                <a:gd name="T33" fmla="*/ 2 h 12931"/>
                <a:gd name="T34" fmla="*/ 3 w 8785"/>
                <a:gd name="T35" fmla="*/ 2 h 12931"/>
                <a:gd name="T36" fmla="*/ 3 w 8785"/>
                <a:gd name="T37" fmla="*/ 2 h 12931"/>
                <a:gd name="T38" fmla="*/ 2 w 8785"/>
                <a:gd name="T39" fmla="*/ 2 h 12931"/>
                <a:gd name="T40" fmla="*/ 2 w 8785"/>
                <a:gd name="T41" fmla="*/ 2 h 12931"/>
                <a:gd name="T42" fmla="*/ 2 w 8785"/>
                <a:gd name="T43" fmla="*/ 1 h 12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85" h="12931">
                  <a:moveTo>
                    <a:pt x="6654" y="4141"/>
                  </a:moveTo>
                  <a:lnTo>
                    <a:pt x="8785" y="4141"/>
                  </a:lnTo>
                  <a:lnTo>
                    <a:pt x="8785" y="3195"/>
                  </a:lnTo>
                  <a:lnTo>
                    <a:pt x="6654" y="3195"/>
                  </a:lnTo>
                  <a:lnTo>
                    <a:pt x="6654" y="0"/>
                  </a:lnTo>
                  <a:lnTo>
                    <a:pt x="1958" y="3367"/>
                  </a:lnTo>
                  <a:lnTo>
                    <a:pt x="1958" y="5993"/>
                  </a:lnTo>
                  <a:lnTo>
                    <a:pt x="0" y="5993"/>
                  </a:lnTo>
                  <a:lnTo>
                    <a:pt x="0" y="6947"/>
                  </a:lnTo>
                  <a:lnTo>
                    <a:pt x="1958" y="6947"/>
                  </a:lnTo>
                  <a:lnTo>
                    <a:pt x="1958" y="9570"/>
                  </a:lnTo>
                  <a:lnTo>
                    <a:pt x="6654" y="12931"/>
                  </a:lnTo>
                  <a:lnTo>
                    <a:pt x="6654" y="9758"/>
                  </a:lnTo>
                  <a:lnTo>
                    <a:pt x="8785" y="9758"/>
                  </a:lnTo>
                  <a:lnTo>
                    <a:pt x="8785" y="8812"/>
                  </a:lnTo>
                  <a:lnTo>
                    <a:pt x="6654" y="8812"/>
                  </a:lnTo>
                  <a:lnTo>
                    <a:pt x="6654" y="6949"/>
                  </a:lnTo>
                  <a:lnTo>
                    <a:pt x="8785" y="6949"/>
                  </a:lnTo>
                  <a:lnTo>
                    <a:pt x="8785" y="6004"/>
                  </a:lnTo>
                  <a:lnTo>
                    <a:pt x="6654" y="6004"/>
                  </a:lnTo>
                  <a:lnTo>
                    <a:pt x="6654" y="5993"/>
                  </a:lnTo>
                  <a:lnTo>
                    <a:pt x="6654" y="41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Freeform 726"/>
            <p:cNvSpPr>
              <a:spLocks/>
            </p:cNvSpPr>
            <p:nvPr/>
          </p:nvSpPr>
          <p:spPr bwMode="auto">
            <a:xfrm flipH="1">
              <a:off x="1578" y="2589"/>
              <a:ext cx="149" cy="219"/>
            </a:xfrm>
            <a:custGeom>
              <a:avLst/>
              <a:gdLst>
                <a:gd name="T0" fmla="*/ 2 w 8784"/>
                <a:gd name="T1" fmla="*/ 1 h 12933"/>
                <a:gd name="T2" fmla="*/ 3 w 8784"/>
                <a:gd name="T3" fmla="*/ 1 h 12933"/>
                <a:gd name="T4" fmla="*/ 3 w 8784"/>
                <a:gd name="T5" fmla="*/ 1 h 12933"/>
                <a:gd name="T6" fmla="*/ 2 w 8784"/>
                <a:gd name="T7" fmla="*/ 1 h 12933"/>
                <a:gd name="T8" fmla="*/ 2 w 8784"/>
                <a:gd name="T9" fmla="*/ 0 h 12933"/>
                <a:gd name="T10" fmla="*/ 1 w 8784"/>
                <a:gd name="T11" fmla="*/ 1 h 12933"/>
                <a:gd name="T12" fmla="*/ 1 w 8784"/>
                <a:gd name="T13" fmla="*/ 2 h 12933"/>
                <a:gd name="T14" fmla="*/ 0 w 8784"/>
                <a:gd name="T15" fmla="*/ 2 h 12933"/>
                <a:gd name="T16" fmla="*/ 0 w 8784"/>
                <a:gd name="T17" fmla="*/ 2 h 12933"/>
                <a:gd name="T18" fmla="*/ 1 w 8784"/>
                <a:gd name="T19" fmla="*/ 2 h 12933"/>
                <a:gd name="T20" fmla="*/ 1 w 8784"/>
                <a:gd name="T21" fmla="*/ 3 h 12933"/>
                <a:gd name="T22" fmla="*/ 2 w 8784"/>
                <a:gd name="T23" fmla="*/ 4 h 12933"/>
                <a:gd name="T24" fmla="*/ 2 w 8784"/>
                <a:gd name="T25" fmla="*/ 3 h 12933"/>
                <a:gd name="T26" fmla="*/ 3 w 8784"/>
                <a:gd name="T27" fmla="*/ 3 h 12933"/>
                <a:gd name="T28" fmla="*/ 3 w 8784"/>
                <a:gd name="T29" fmla="*/ 3 h 12933"/>
                <a:gd name="T30" fmla="*/ 2 w 8784"/>
                <a:gd name="T31" fmla="*/ 3 h 12933"/>
                <a:gd name="T32" fmla="*/ 2 w 8784"/>
                <a:gd name="T33" fmla="*/ 2 h 12933"/>
                <a:gd name="T34" fmla="*/ 3 w 8784"/>
                <a:gd name="T35" fmla="*/ 2 h 12933"/>
                <a:gd name="T36" fmla="*/ 3 w 8784"/>
                <a:gd name="T37" fmla="*/ 2 h 12933"/>
                <a:gd name="T38" fmla="*/ 2 w 8784"/>
                <a:gd name="T39" fmla="*/ 2 h 12933"/>
                <a:gd name="T40" fmla="*/ 2 w 8784"/>
                <a:gd name="T41" fmla="*/ 2 h 12933"/>
                <a:gd name="T42" fmla="*/ 2 w 8784"/>
                <a:gd name="T43" fmla="*/ 1 h 129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84" h="12933">
                  <a:moveTo>
                    <a:pt x="6654" y="4143"/>
                  </a:moveTo>
                  <a:lnTo>
                    <a:pt x="8784" y="4143"/>
                  </a:lnTo>
                  <a:lnTo>
                    <a:pt x="8784" y="3197"/>
                  </a:lnTo>
                  <a:lnTo>
                    <a:pt x="6654" y="3197"/>
                  </a:lnTo>
                  <a:lnTo>
                    <a:pt x="6654" y="0"/>
                  </a:lnTo>
                  <a:lnTo>
                    <a:pt x="1958" y="3368"/>
                  </a:lnTo>
                  <a:lnTo>
                    <a:pt x="1958" y="5994"/>
                  </a:lnTo>
                  <a:lnTo>
                    <a:pt x="0" y="5994"/>
                  </a:lnTo>
                  <a:lnTo>
                    <a:pt x="0" y="6948"/>
                  </a:lnTo>
                  <a:lnTo>
                    <a:pt x="1958" y="6948"/>
                  </a:lnTo>
                  <a:lnTo>
                    <a:pt x="1958" y="9572"/>
                  </a:lnTo>
                  <a:lnTo>
                    <a:pt x="6654" y="12933"/>
                  </a:lnTo>
                  <a:lnTo>
                    <a:pt x="6654" y="9760"/>
                  </a:lnTo>
                  <a:lnTo>
                    <a:pt x="8784" y="9760"/>
                  </a:lnTo>
                  <a:lnTo>
                    <a:pt x="8784" y="8814"/>
                  </a:lnTo>
                  <a:lnTo>
                    <a:pt x="6654" y="8814"/>
                  </a:lnTo>
                  <a:lnTo>
                    <a:pt x="6654" y="6950"/>
                  </a:lnTo>
                  <a:lnTo>
                    <a:pt x="8784" y="6950"/>
                  </a:lnTo>
                  <a:lnTo>
                    <a:pt x="8784" y="6006"/>
                  </a:lnTo>
                  <a:lnTo>
                    <a:pt x="6654" y="6006"/>
                  </a:lnTo>
                  <a:lnTo>
                    <a:pt x="6654" y="5994"/>
                  </a:lnTo>
                  <a:lnTo>
                    <a:pt x="6654" y="4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72" name="Picture 7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2" y="4087811"/>
            <a:ext cx="4143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Group 628"/>
          <p:cNvGrpSpPr>
            <a:grpSpLocks/>
          </p:cNvGrpSpPr>
          <p:nvPr/>
        </p:nvGrpSpPr>
        <p:grpSpPr bwMode="auto">
          <a:xfrm>
            <a:off x="3854082" y="4015061"/>
            <a:ext cx="620712" cy="592138"/>
            <a:chOff x="3227" y="3240"/>
            <a:chExt cx="1461" cy="882"/>
          </a:xfrm>
        </p:grpSpPr>
        <p:sp>
          <p:nvSpPr>
            <p:cNvPr id="125" name="AutoShape 629"/>
            <p:cNvSpPr>
              <a:spLocks noChangeAspect="1" noChangeArrowheads="1" noTextEdit="1"/>
            </p:cNvSpPr>
            <p:nvPr/>
          </p:nvSpPr>
          <p:spPr bwMode="auto">
            <a:xfrm>
              <a:off x="3227" y="3240"/>
              <a:ext cx="1461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" name="Oval 630"/>
            <p:cNvSpPr>
              <a:spLocks noChangeArrowheads="1"/>
            </p:cNvSpPr>
            <p:nvPr/>
          </p:nvSpPr>
          <p:spPr bwMode="auto">
            <a:xfrm>
              <a:off x="3727" y="3251"/>
              <a:ext cx="630" cy="355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27" name="Oval 631"/>
            <p:cNvSpPr>
              <a:spLocks noChangeArrowheads="1"/>
            </p:cNvSpPr>
            <p:nvPr/>
          </p:nvSpPr>
          <p:spPr bwMode="auto">
            <a:xfrm>
              <a:off x="3381" y="3344"/>
              <a:ext cx="483" cy="356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28" name="Oval 632"/>
            <p:cNvSpPr>
              <a:spLocks noChangeArrowheads="1"/>
            </p:cNvSpPr>
            <p:nvPr/>
          </p:nvSpPr>
          <p:spPr bwMode="auto">
            <a:xfrm>
              <a:off x="3234" y="3558"/>
              <a:ext cx="326" cy="291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29" name="Oval 633"/>
            <p:cNvSpPr>
              <a:spLocks noChangeArrowheads="1"/>
            </p:cNvSpPr>
            <p:nvPr/>
          </p:nvSpPr>
          <p:spPr bwMode="auto">
            <a:xfrm>
              <a:off x="3332" y="3686"/>
              <a:ext cx="490" cy="315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30" name="Oval 634"/>
            <p:cNvSpPr>
              <a:spLocks noChangeArrowheads="1"/>
            </p:cNvSpPr>
            <p:nvPr/>
          </p:nvSpPr>
          <p:spPr bwMode="auto">
            <a:xfrm>
              <a:off x="3678" y="3738"/>
              <a:ext cx="730" cy="373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31" name="Oval 635"/>
            <p:cNvSpPr>
              <a:spLocks noChangeArrowheads="1"/>
            </p:cNvSpPr>
            <p:nvPr/>
          </p:nvSpPr>
          <p:spPr bwMode="auto">
            <a:xfrm>
              <a:off x="4142" y="3354"/>
              <a:ext cx="469" cy="280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32" name="Oval 636"/>
            <p:cNvSpPr>
              <a:spLocks noChangeArrowheads="1"/>
            </p:cNvSpPr>
            <p:nvPr/>
          </p:nvSpPr>
          <p:spPr bwMode="auto">
            <a:xfrm>
              <a:off x="4213" y="3534"/>
              <a:ext cx="464" cy="280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33" name="Oval 637"/>
            <p:cNvSpPr>
              <a:spLocks noChangeArrowheads="1"/>
            </p:cNvSpPr>
            <p:nvPr/>
          </p:nvSpPr>
          <p:spPr bwMode="auto">
            <a:xfrm>
              <a:off x="4080" y="3703"/>
              <a:ext cx="570" cy="368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>
              <a:outerShdw dist="35921" dir="2700000" algn="ctr" rotWithShape="0">
                <a:schemeClr val="accent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34" name="Oval 638"/>
            <p:cNvSpPr>
              <a:spLocks noChangeArrowheads="1"/>
            </p:cNvSpPr>
            <p:nvPr/>
          </p:nvSpPr>
          <p:spPr bwMode="auto">
            <a:xfrm>
              <a:off x="3464" y="3454"/>
              <a:ext cx="937" cy="461"/>
            </a:xfrm>
            <a:prstGeom prst="ellipse">
              <a:avLst/>
            </a:prstGeom>
            <a:solidFill>
              <a:srgbClr val="D2E8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grpSp>
          <p:nvGrpSpPr>
            <p:cNvPr id="135" name="Group 639"/>
            <p:cNvGrpSpPr>
              <a:grpSpLocks/>
            </p:cNvGrpSpPr>
            <p:nvPr/>
          </p:nvGrpSpPr>
          <p:grpSpPr bwMode="auto">
            <a:xfrm>
              <a:off x="3231" y="3244"/>
              <a:ext cx="1450" cy="868"/>
              <a:chOff x="3060" y="3378"/>
              <a:chExt cx="1212" cy="726"/>
            </a:xfrm>
          </p:grpSpPr>
          <p:sp>
            <p:nvSpPr>
              <p:cNvPr id="136" name="Freeform 640"/>
              <p:cNvSpPr>
                <a:spLocks/>
              </p:cNvSpPr>
              <p:nvPr/>
            </p:nvSpPr>
            <p:spPr bwMode="auto">
              <a:xfrm>
                <a:off x="3486" y="3378"/>
                <a:ext cx="500" cy="153"/>
              </a:xfrm>
              <a:custGeom>
                <a:avLst/>
                <a:gdLst>
                  <a:gd name="T0" fmla="*/ 1462 w 171"/>
                  <a:gd name="T1" fmla="*/ 274 h 53"/>
                  <a:gd name="T2" fmla="*/ 743 w 171"/>
                  <a:gd name="T3" fmla="*/ 9 h 53"/>
                  <a:gd name="T4" fmla="*/ 0 w 171"/>
                  <a:gd name="T5" fmla="*/ 300 h 53"/>
                  <a:gd name="T6" fmla="*/ 743 w 171"/>
                  <a:gd name="T7" fmla="*/ 442 h 53"/>
                  <a:gd name="T8" fmla="*/ 1462 w 171"/>
                  <a:gd name="T9" fmla="*/ 2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53">
                    <a:moveTo>
                      <a:pt x="171" y="33"/>
                    </a:moveTo>
                    <a:cubicBezTo>
                      <a:pt x="157" y="13"/>
                      <a:pt x="124" y="1"/>
                      <a:pt x="87" y="1"/>
                    </a:cubicBezTo>
                    <a:cubicBezTo>
                      <a:pt x="47" y="0"/>
                      <a:pt x="13" y="15"/>
                      <a:pt x="0" y="36"/>
                    </a:cubicBezTo>
                    <a:lnTo>
                      <a:pt x="87" y="53"/>
                    </a:lnTo>
                    <a:lnTo>
                      <a:pt x="171" y="3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7" name="Arc 641"/>
              <p:cNvSpPr>
                <a:spLocks/>
              </p:cNvSpPr>
              <p:nvPr/>
            </p:nvSpPr>
            <p:spPr bwMode="auto">
              <a:xfrm>
                <a:off x="3492" y="3384"/>
                <a:ext cx="492" cy="147"/>
              </a:xfrm>
              <a:custGeom>
                <a:avLst/>
                <a:gdLst>
                  <a:gd name="T0" fmla="*/ 0 w 40475"/>
                  <a:gd name="T1" fmla="*/ 1 h 21600"/>
                  <a:gd name="T2" fmla="*/ 6 w 40475"/>
                  <a:gd name="T3" fmla="*/ 1 h 21600"/>
                  <a:gd name="T4" fmla="*/ 3 w 40475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475" h="21600" fill="none" extrusionOk="0">
                    <a:moveTo>
                      <a:pt x="0" y="14690"/>
                    </a:moveTo>
                    <a:cubicBezTo>
                      <a:pt x="2964" y="5910"/>
                      <a:pt x="11198" y="-1"/>
                      <a:pt x="20465" y="0"/>
                    </a:cubicBezTo>
                    <a:cubicBezTo>
                      <a:pt x="29253" y="0"/>
                      <a:pt x="37166" y="5325"/>
                      <a:pt x="40475" y="13466"/>
                    </a:cubicBezTo>
                  </a:path>
                  <a:path w="40475" h="21600" stroke="0" extrusionOk="0">
                    <a:moveTo>
                      <a:pt x="0" y="14690"/>
                    </a:moveTo>
                    <a:cubicBezTo>
                      <a:pt x="2964" y="5910"/>
                      <a:pt x="11198" y="-1"/>
                      <a:pt x="20465" y="0"/>
                    </a:cubicBezTo>
                    <a:cubicBezTo>
                      <a:pt x="29253" y="0"/>
                      <a:pt x="37166" y="5325"/>
                      <a:pt x="40475" y="13466"/>
                    </a:cubicBezTo>
                    <a:lnTo>
                      <a:pt x="20465" y="21600"/>
                    </a:lnTo>
                    <a:lnTo>
                      <a:pt x="0" y="1469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Freeform 642"/>
              <p:cNvSpPr>
                <a:spLocks/>
              </p:cNvSpPr>
              <p:nvPr/>
            </p:nvSpPr>
            <p:spPr bwMode="auto">
              <a:xfrm>
                <a:off x="3183" y="3459"/>
                <a:ext cx="312" cy="182"/>
              </a:xfrm>
              <a:custGeom>
                <a:avLst/>
                <a:gdLst>
                  <a:gd name="T0" fmla="*/ 910 w 107"/>
                  <a:gd name="T1" fmla="*/ 58 h 63"/>
                  <a:gd name="T2" fmla="*/ 595 w 107"/>
                  <a:gd name="T3" fmla="*/ 0 h 63"/>
                  <a:gd name="T4" fmla="*/ 9 w 107"/>
                  <a:gd name="T5" fmla="*/ 433 h 63"/>
                  <a:gd name="T6" fmla="*/ 17 w 107"/>
                  <a:gd name="T7" fmla="*/ 526 h 63"/>
                  <a:gd name="T8" fmla="*/ 595 w 107"/>
                  <a:gd name="T9" fmla="*/ 433 h 63"/>
                  <a:gd name="T10" fmla="*/ 910 w 107"/>
                  <a:gd name="T11" fmla="*/ 58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63">
                    <a:moveTo>
                      <a:pt x="107" y="7"/>
                    </a:moveTo>
                    <a:cubicBezTo>
                      <a:pt x="96" y="2"/>
                      <a:pt x="83" y="0"/>
                      <a:pt x="70" y="0"/>
                    </a:cubicBezTo>
                    <a:cubicBezTo>
                      <a:pt x="32" y="0"/>
                      <a:pt x="1" y="23"/>
                      <a:pt x="1" y="52"/>
                    </a:cubicBezTo>
                    <a:cubicBezTo>
                      <a:pt x="0" y="55"/>
                      <a:pt x="1" y="59"/>
                      <a:pt x="2" y="63"/>
                    </a:cubicBezTo>
                    <a:lnTo>
                      <a:pt x="70" y="52"/>
                    </a:lnTo>
                    <a:lnTo>
                      <a:pt x="107" y="7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9" name="Arc 643"/>
              <p:cNvSpPr>
                <a:spLocks/>
              </p:cNvSpPr>
              <p:nvPr/>
            </p:nvSpPr>
            <p:spPr bwMode="auto">
              <a:xfrm>
                <a:off x="3189" y="3462"/>
                <a:ext cx="305" cy="179"/>
              </a:xfrm>
              <a:custGeom>
                <a:avLst/>
                <a:gdLst>
                  <a:gd name="T0" fmla="*/ 0 w 32928"/>
                  <a:gd name="T1" fmla="*/ 1 h 26233"/>
                  <a:gd name="T2" fmla="*/ 3 w 32928"/>
                  <a:gd name="T3" fmla="*/ 0 h 26233"/>
                  <a:gd name="T4" fmla="*/ 2 w 32928"/>
                  <a:gd name="T5" fmla="*/ 1 h 26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28" h="26233" fill="none" extrusionOk="0">
                    <a:moveTo>
                      <a:pt x="502" y="26233"/>
                    </a:moveTo>
                    <a:cubicBezTo>
                      <a:pt x="168" y="24711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0" y="-1"/>
                      <a:pt x="29522" y="1110"/>
                      <a:pt x="32928" y="3208"/>
                    </a:cubicBezTo>
                  </a:path>
                  <a:path w="32928" h="26233" stroke="0" extrusionOk="0">
                    <a:moveTo>
                      <a:pt x="502" y="26233"/>
                    </a:moveTo>
                    <a:cubicBezTo>
                      <a:pt x="168" y="24711"/>
                      <a:pt x="0" y="2315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0" y="-1"/>
                      <a:pt x="29522" y="1110"/>
                      <a:pt x="32928" y="3208"/>
                    </a:cubicBezTo>
                    <a:lnTo>
                      <a:pt x="21600" y="21600"/>
                    </a:lnTo>
                    <a:lnTo>
                      <a:pt x="502" y="2623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0" name="Freeform 644"/>
              <p:cNvSpPr>
                <a:spLocks/>
              </p:cNvSpPr>
              <p:nvPr/>
            </p:nvSpPr>
            <p:spPr bwMode="auto">
              <a:xfrm>
                <a:off x="3142" y="3869"/>
                <a:ext cx="312" cy="145"/>
              </a:xfrm>
              <a:custGeom>
                <a:avLst/>
                <a:gdLst>
                  <a:gd name="T0" fmla="*/ 0 w 107"/>
                  <a:gd name="T1" fmla="*/ 0 h 50"/>
                  <a:gd name="T2" fmla="*/ 0 w 107"/>
                  <a:gd name="T3" fmla="*/ 17 h 50"/>
                  <a:gd name="T4" fmla="*/ 612 w 107"/>
                  <a:gd name="T5" fmla="*/ 421 h 50"/>
                  <a:gd name="T6" fmla="*/ 910 w 107"/>
                  <a:gd name="T7" fmla="*/ 371 h 50"/>
                  <a:gd name="T8" fmla="*/ 612 w 107"/>
                  <a:gd name="T9" fmla="*/ 26 h 50"/>
                  <a:gd name="T10" fmla="*/ 0 w 107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5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8"/>
                      <a:pt x="32" y="50"/>
                      <a:pt x="72" y="50"/>
                    </a:cubicBezTo>
                    <a:cubicBezTo>
                      <a:pt x="84" y="49"/>
                      <a:pt x="96" y="47"/>
                      <a:pt x="107" y="44"/>
                    </a:cubicBezTo>
                    <a:lnTo>
                      <a:pt x="72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1" name="Arc 645"/>
              <p:cNvSpPr>
                <a:spLocks/>
              </p:cNvSpPr>
              <p:nvPr/>
            </p:nvSpPr>
            <p:spPr bwMode="auto">
              <a:xfrm>
                <a:off x="3145" y="3872"/>
                <a:ext cx="307" cy="139"/>
              </a:xfrm>
              <a:custGeom>
                <a:avLst/>
                <a:gdLst>
                  <a:gd name="T0" fmla="*/ 3 w 32086"/>
                  <a:gd name="T1" fmla="*/ 1 h 22646"/>
                  <a:gd name="T2" fmla="*/ 0 w 32086"/>
                  <a:gd name="T3" fmla="*/ 0 h 22646"/>
                  <a:gd name="T4" fmla="*/ 2 w 32086"/>
                  <a:gd name="T5" fmla="*/ 0 h 226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086" h="22646" fill="none" extrusionOk="0">
                    <a:moveTo>
                      <a:pt x="32085" y="19929"/>
                    </a:moveTo>
                    <a:cubicBezTo>
                      <a:pt x="28878" y="21711"/>
                      <a:pt x="25269" y="22645"/>
                      <a:pt x="21600" y="22646"/>
                    </a:cubicBezTo>
                    <a:cubicBezTo>
                      <a:pt x="9670" y="22646"/>
                      <a:pt x="0" y="12975"/>
                      <a:pt x="0" y="1046"/>
                    </a:cubicBezTo>
                    <a:cubicBezTo>
                      <a:pt x="-1" y="697"/>
                      <a:pt x="8" y="348"/>
                      <a:pt x="25" y="0"/>
                    </a:cubicBezTo>
                  </a:path>
                  <a:path w="32086" h="22646" stroke="0" extrusionOk="0">
                    <a:moveTo>
                      <a:pt x="32085" y="19929"/>
                    </a:moveTo>
                    <a:cubicBezTo>
                      <a:pt x="28878" y="21711"/>
                      <a:pt x="25269" y="22645"/>
                      <a:pt x="21600" y="22646"/>
                    </a:cubicBezTo>
                    <a:cubicBezTo>
                      <a:pt x="9670" y="22646"/>
                      <a:pt x="0" y="12975"/>
                      <a:pt x="0" y="1046"/>
                    </a:cubicBezTo>
                    <a:cubicBezTo>
                      <a:pt x="-1" y="697"/>
                      <a:pt x="8" y="348"/>
                      <a:pt x="25" y="0"/>
                    </a:cubicBezTo>
                    <a:lnTo>
                      <a:pt x="21600" y="1046"/>
                    </a:lnTo>
                    <a:lnTo>
                      <a:pt x="32085" y="1992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2" name="Freeform 646"/>
              <p:cNvSpPr>
                <a:spLocks/>
              </p:cNvSpPr>
              <p:nvPr/>
            </p:nvSpPr>
            <p:spPr bwMode="auto">
              <a:xfrm>
                <a:off x="3980" y="3465"/>
                <a:ext cx="237" cy="176"/>
              </a:xfrm>
              <a:custGeom>
                <a:avLst/>
                <a:gdLst>
                  <a:gd name="T0" fmla="*/ 617 w 81"/>
                  <a:gd name="T1" fmla="*/ 508 h 61"/>
                  <a:gd name="T2" fmla="*/ 693 w 81"/>
                  <a:gd name="T3" fmla="*/ 340 h 61"/>
                  <a:gd name="T4" fmla="*/ 120 w 81"/>
                  <a:gd name="T5" fmla="*/ 9 h 61"/>
                  <a:gd name="T6" fmla="*/ 0 w 81"/>
                  <a:gd name="T7" fmla="*/ 9 h 61"/>
                  <a:gd name="T8" fmla="*/ 120 w 81"/>
                  <a:gd name="T9" fmla="*/ 340 h 61"/>
                  <a:gd name="T10" fmla="*/ 617 w 81"/>
                  <a:gd name="T11" fmla="*/ 50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61">
                    <a:moveTo>
                      <a:pt x="72" y="61"/>
                    </a:moveTo>
                    <a:cubicBezTo>
                      <a:pt x="77" y="55"/>
                      <a:pt x="81" y="48"/>
                      <a:pt x="81" y="41"/>
                    </a:cubicBezTo>
                    <a:cubicBezTo>
                      <a:pt x="81" y="19"/>
                      <a:pt x="51" y="1"/>
                      <a:pt x="14" y="1"/>
                    </a:cubicBezTo>
                    <a:cubicBezTo>
                      <a:pt x="9" y="0"/>
                      <a:pt x="4" y="1"/>
                      <a:pt x="0" y="1"/>
                    </a:cubicBezTo>
                    <a:lnTo>
                      <a:pt x="14" y="41"/>
                    </a:lnTo>
                    <a:lnTo>
                      <a:pt x="72" y="6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3" name="Arc 647"/>
              <p:cNvSpPr>
                <a:spLocks/>
              </p:cNvSpPr>
              <p:nvPr/>
            </p:nvSpPr>
            <p:spPr bwMode="auto">
              <a:xfrm>
                <a:off x="3983" y="3470"/>
                <a:ext cx="231" cy="172"/>
              </a:xfrm>
              <a:custGeom>
                <a:avLst/>
                <a:gdLst>
                  <a:gd name="T0" fmla="*/ 0 w 25885"/>
                  <a:gd name="T1" fmla="*/ 0 h 32405"/>
                  <a:gd name="T2" fmla="*/ 2 w 25885"/>
                  <a:gd name="T3" fmla="*/ 1 h 32405"/>
                  <a:gd name="T4" fmla="*/ 0 w 25885"/>
                  <a:gd name="T5" fmla="*/ 1 h 324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885" h="32405" fill="none" extrusionOk="0">
                    <a:moveTo>
                      <a:pt x="0" y="429"/>
                    </a:moveTo>
                    <a:cubicBezTo>
                      <a:pt x="1410" y="143"/>
                      <a:pt x="2845" y="-1"/>
                      <a:pt x="4285" y="0"/>
                    </a:cubicBezTo>
                    <a:cubicBezTo>
                      <a:pt x="16214" y="0"/>
                      <a:pt x="25885" y="9670"/>
                      <a:pt x="25885" y="21600"/>
                    </a:cubicBezTo>
                    <a:cubicBezTo>
                      <a:pt x="25885" y="25393"/>
                      <a:pt x="24885" y="29120"/>
                      <a:pt x="22988" y="32405"/>
                    </a:cubicBezTo>
                  </a:path>
                  <a:path w="25885" h="32405" stroke="0" extrusionOk="0">
                    <a:moveTo>
                      <a:pt x="0" y="429"/>
                    </a:moveTo>
                    <a:cubicBezTo>
                      <a:pt x="1410" y="143"/>
                      <a:pt x="2845" y="-1"/>
                      <a:pt x="4285" y="0"/>
                    </a:cubicBezTo>
                    <a:cubicBezTo>
                      <a:pt x="16214" y="0"/>
                      <a:pt x="25885" y="9670"/>
                      <a:pt x="25885" y="21600"/>
                    </a:cubicBezTo>
                    <a:cubicBezTo>
                      <a:pt x="25885" y="25393"/>
                      <a:pt x="24885" y="29120"/>
                      <a:pt x="22988" y="32405"/>
                    </a:cubicBezTo>
                    <a:lnTo>
                      <a:pt x="4285" y="21600"/>
                    </a:lnTo>
                    <a:lnTo>
                      <a:pt x="0" y="42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4" name="Freeform 648"/>
              <p:cNvSpPr>
                <a:spLocks/>
              </p:cNvSpPr>
              <p:nvPr/>
            </p:nvSpPr>
            <p:spPr bwMode="auto">
              <a:xfrm>
                <a:off x="4047" y="3638"/>
                <a:ext cx="225" cy="173"/>
              </a:xfrm>
              <a:custGeom>
                <a:avLst/>
                <a:gdLst>
                  <a:gd name="T0" fmla="*/ 529 w 77"/>
                  <a:gd name="T1" fmla="*/ 499 h 60"/>
                  <a:gd name="T2" fmla="*/ 657 w 77"/>
                  <a:gd name="T3" fmla="*/ 291 h 60"/>
                  <a:gd name="T4" fmla="*/ 409 w 77"/>
                  <a:gd name="T5" fmla="*/ 0 h 60"/>
                  <a:gd name="T6" fmla="*/ 0 w 77"/>
                  <a:gd name="T7" fmla="*/ 291 h 60"/>
                  <a:gd name="T8" fmla="*/ 529 w 77"/>
                  <a:gd name="T9" fmla="*/ 499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62" y="60"/>
                    </a:moveTo>
                    <a:cubicBezTo>
                      <a:pt x="71" y="53"/>
                      <a:pt x="77" y="44"/>
                      <a:pt x="77" y="35"/>
                    </a:cubicBezTo>
                    <a:cubicBezTo>
                      <a:pt x="77" y="21"/>
                      <a:pt x="66" y="9"/>
                      <a:pt x="48" y="0"/>
                    </a:cubicBezTo>
                    <a:lnTo>
                      <a:pt x="0" y="35"/>
                    </a:lnTo>
                    <a:lnTo>
                      <a:pt x="62" y="6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5" name="Arc 649"/>
              <p:cNvSpPr>
                <a:spLocks/>
              </p:cNvSpPr>
              <p:nvPr/>
            </p:nvSpPr>
            <p:spPr bwMode="auto">
              <a:xfrm>
                <a:off x="4047" y="3642"/>
                <a:ext cx="222" cy="170"/>
              </a:xfrm>
              <a:custGeom>
                <a:avLst/>
                <a:gdLst>
                  <a:gd name="T0" fmla="*/ 1 w 21600"/>
                  <a:gd name="T1" fmla="*/ 0 h 29686"/>
                  <a:gd name="T2" fmla="*/ 2 w 21600"/>
                  <a:gd name="T3" fmla="*/ 1 h 29686"/>
                  <a:gd name="T4" fmla="*/ 0 w 21600"/>
                  <a:gd name="T5" fmla="*/ 1 h 296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9686" fill="none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98"/>
                      <a:pt x="20131" y="25978"/>
                      <a:pt x="17408" y="29685"/>
                    </a:cubicBezTo>
                  </a:path>
                  <a:path w="21600" h="29686" stroke="0" extrusionOk="0">
                    <a:moveTo>
                      <a:pt x="13453" y="-1"/>
                    </a:moveTo>
                    <a:cubicBezTo>
                      <a:pt x="18600" y="4098"/>
                      <a:pt x="21600" y="10319"/>
                      <a:pt x="21600" y="16899"/>
                    </a:cubicBezTo>
                    <a:cubicBezTo>
                      <a:pt x="21600" y="21498"/>
                      <a:pt x="20131" y="25978"/>
                      <a:pt x="17408" y="29685"/>
                    </a:cubicBezTo>
                    <a:lnTo>
                      <a:pt x="0" y="16899"/>
                    </a:lnTo>
                    <a:lnTo>
                      <a:pt x="13453" y="-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6" name="Freeform 650"/>
              <p:cNvSpPr>
                <a:spLocks/>
              </p:cNvSpPr>
              <p:nvPr/>
            </p:nvSpPr>
            <p:spPr bwMode="auto">
              <a:xfrm>
                <a:off x="3971" y="3809"/>
                <a:ext cx="266" cy="251"/>
              </a:xfrm>
              <a:custGeom>
                <a:avLst/>
                <a:gdLst>
                  <a:gd name="T0" fmla="*/ 0 w 91"/>
                  <a:gd name="T1" fmla="*/ 690 h 87"/>
                  <a:gd name="T2" fmla="*/ 196 w 91"/>
                  <a:gd name="T3" fmla="*/ 715 h 87"/>
                  <a:gd name="T4" fmla="*/ 778 w 91"/>
                  <a:gd name="T5" fmla="*/ 167 h 87"/>
                  <a:gd name="T6" fmla="*/ 751 w 91"/>
                  <a:gd name="T7" fmla="*/ 0 h 87"/>
                  <a:gd name="T8" fmla="*/ 196 w 91"/>
                  <a:gd name="T9" fmla="*/ 167 h 87"/>
                  <a:gd name="T10" fmla="*/ 0 w 91"/>
                  <a:gd name="T11" fmla="*/ 69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87">
                    <a:moveTo>
                      <a:pt x="0" y="83"/>
                    </a:moveTo>
                    <a:cubicBezTo>
                      <a:pt x="8" y="85"/>
                      <a:pt x="15" y="86"/>
                      <a:pt x="23" y="86"/>
                    </a:cubicBezTo>
                    <a:cubicBezTo>
                      <a:pt x="60" y="87"/>
                      <a:pt x="91" y="57"/>
                      <a:pt x="91" y="20"/>
                    </a:cubicBezTo>
                    <a:cubicBezTo>
                      <a:pt x="91" y="13"/>
                      <a:pt x="90" y="7"/>
                      <a:pt x="88" y="0"/>
                    </a:cubicBezTo>
                    <a:lnTo>
                      <a:pt x="23" y="20"/>
                    </a:lnTo>
                    <a:lnTo>
                      <a:pt x="0" y="83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7" name="Arc 651"/>
              <p:cNvSpPr>
                <a:spLocks/>
              </p:cNvSpPr>
              <p:nvPr/>
            </p:nvSpPr>
            <p:spPr bwMode="auto">
              <a:xfrm>
                <a:off x="3975" y="3812"/>
                <a:ext cx="259" cy="246"/>
              </a:xfrm>
              <a:custGeom>
                <a:avLst/>
                <a:gdLst>
                  <a:gd name="T0" fmla="*/ 2 w 28656"/>
                  <a:gd name="T1" fmla="*/ 0 h 27879"/>
                  <a:gd name="T2" fmla="*/ 0 w 28656"/>
                  <a:gd name="T3" fmla="*/ 2 h 27879"/>
                  <a:gd name="T4" fmla="*/ 1 w 28656"/>
                  <a:gd name="T5" fmla="*/ 0 h 278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56" h="27879" fill="none" extrusionOk="0">
                    <a:moveTo>
                      <a:pt x="27723" y="-1"/>
                    </a:moveTo>
                    <a:cubicBezTo>
                      <a:pt x="28341" y="2035"/>
                      <a:pt x="28656" y="4151"/>
                      <a:pt x="28656" y="6279"/>
                    </a:cubicBezTo>
                    <a:cubicBezTo>
                      <a:pt x="28656" y="18208"/>
                      <a:pt x="18985" y="27879"/>
                      <a:pt x="7056" y="27879"/>
                    </a:cubicBezTo>
                    <a:cubicBezTo>
                      <a:pt x="4654" y="27879"/>
                      <a:pt x="2269" y="27478"/>
                      <a:pt x="-1" y="26694"/>
                    </a:cubicBezTo>
                  </a:path>
                  <a:path w="28656" h="27879" stroke="0" extrusionOk="0">
                    <a:moveTo>
                      <a:pt x="27723" y="-1"/>
                    </a:moveTo>
                    <a:cubicBezTo>
                      <a:pt x="28341" y="2035"/>
                      <a:pt x="28656" y="4151"/>
                      <a:pt x="28656" y="6279"/>
                    </a:cubicBezTo>
                    <a:cubicBezTo>
                      <a:pt x="28656" y="18208"/>
                      <a:pt x="18985" y="27879"/>
                      <a:pt x="7056" y="27879"/>
                    </a:cubicBezTo>
                    <a:cubicBezTo>
                      <a:pt x="4654" y="27879"/>
                      <a:pt x="2269" y="27478"/>
                      <a:pt x="-1" y="26694"/>
                    </a:cubicBezTo>
                    <a:lnTo>
                      <a:pt x="7056" y="6279"/>
                    </a:lnTo>
                    <a:lnTo>
                      <a:pt x="27723" y="-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8" name="Freeform 652"/>
              <p:cNvSpPr>
                <a:spLocks/>
              </p:cNvSpPr>
              <p:nvPr/>
            </p:nvSpPr>
            <p:spPr bwMode="auto">
              <a:xfrm>
                <a:off x="3060" y="3638"/>
                <a:ext cx="146" cy="237"/>
              </a:xfrm>
              <a:custGeom>
                <a:avLst/>
                <a:gdLst>
                  <a:gd name="T0" fmla="*/ 400 w 50"/>
                  <a:gd name="T1" fmla="*/ 0 h 82"/>
                  <a:gd name="T2" fmla="*/ 9 w 50"/>
                  <a:gd name="T3" fmla="*/ 350 h 82"/>
                  <a:gd name="T4" fmla="*/ 257 w 50"/>
                  <a:gd name="T5" fmla="*/ 685 h 82"/>
                  <a:gd name="T6" fmla="*/ 426 w 50"/>
                  <a:gd name="T7" fmla="*/ 358 h 82"/>
                  <a:gd name="T8" fmla="*/ 400 w 5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82">
                    <a:moveTo>
                      <a:pt x="47" y="0"/>
                    </a:moveTo>
                    <a:cubicBezTo>
                      <a:pt x="21" y="1"/>
                      <a:pt x="1" y="20"/>
                      <a:pt x="1" y="42"/>
                    </a:cubicBezTo>
                    <a:cubicBezTo>
                      <a:pt x="0" y="59"/>
                      <a:pt x="12" y="75"/>
                      <a:pt x="30" y="82"/>
                    </a:cubicBezTo>
                    <a:lnTo>
                      <a:pt x="50" y="43"/>
                    </a:lnTo>
                    <a:lnTo>
                      <a:pt x="47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9" name="Arc 653"/>
              <p:cNvSpPr>
                <a:spLocks/>
              </p:cNvSpPr>
              <p:nvPr/>
            </p:nvSpPr>
            <p:spPr bwMode="auto">
              <a:xfrm>
                <a:off x="3066" y="3642"/>
                <a:ext cx="140" cy="232"/>
              </a:xfrm>
              <a:custGeom>
                <a:avLst/>
                <a:gdLst>
                  <a:gd name="T0" fmla="*/ 1 w 21600"/>
                  <a:gd name="T1" fmla="*/ 1 h 41290"/>
                  <a:gd name="T2" fmla="*/ 1 w 21600"/>
                  <a:gd name="T3" fmla="*/ 0 h 41290"/>
                  <a:gd name="T4" fmla="*/ 1 w 21600"/>
                  <a:gd name="T5" fmla="*/ 1 h 412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290" fill="none" extrusionOk="0">
                    <a:moveTo>
                      <a:pt x="12813" y="41289"/>
                    </a:moveTo>
                    <a:cubicBezTo>
                      <a:pt x="5020" y="37819"/>
                      <a:pt x="0" y="30088"/>
                      <a:pt x="0" y="21558"/>
                    </a:cubicBezTo>
                    <a:cubicBezTo>
                      <a:pt x="-1" y="10153"/>
                      <a:pt x="8865" y="714"/>
                      <a:pt x="20248" y="0"/>
                    </a:cubicBezTo>
                  </a:path>
                  <a:path w="21600" h="41290" stroke="0" extrusionOk="0">
                    <a:moveTo>
                      <a:pt x="12813" y="41289"/>
                    </a:moveTo>
                    <a:cubicBezTo>
                      <a:pt x="5020" y="37819"/>
                      <a:pt x="0" y="30088"/>
                      <a:pt x="0" y="21558"/>
                    </a:cubicBezTo>
                    <a:cubicBezTo>
                      <a:pt x="-1" y="10153"/>
                      <a:pt x="8865" y="714"/>
                      <a:pt x="20248" y="0"/>
                    </a:cubicBezTo>
                    <a:lnTo>
                      <a:pt x="21600" y="21558"/>
                    </a:lnTo>
                    <a:lnTo>
                      <a:pt x="12813" y="4128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0" name="Freeform 654"/>
              <p:cNvSpPr>
                <a:spLocks/>
              </p:cNvSpPr>
              <p:nvPr/>
            </p:nvSpPr>
            <p:spPr bwMode="auto">
              <a:xfrm>
                <a:off x="3443" y="3962"/>
                <a:ext cx="537" cy="141"/>
              </a:xfrm>
              <a:custGeom>
                <a:avLst/>
                <a:gdLst>
                  <a:gd name="T0" fmla="*/ 0 w 184"/>
                  <a:gd name="T1" fmla="*/ 83 h 49"/>
                  <a:gd name="T2" fmla="*/ 852 w 184"/>
                  <a:gd name="T3" fmla="*/ 406 h 49"/>
                  <a:gd name="T4" fmla="*/ 1567 w 184"/>
                  <a:gd name="T5" fmla="*/ 233 h 49"/>
                  <a:gd name="T6" fmla="*/ 852 w 184"/>
                  <a:gd name="T7" fmla="*/ 0 h 49"/>
                  <a:gd name="T8" fmla="*/ 0 w 184"/>
                  <a:gd name="T9" fmla="*/ 8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49">
                    <a:moveTo>
                      <a:pt x="0" y="10"/>
                    </a:moveTo>
                    <a:cubicBezTo>
                      <a:pt x="9" y="33"/>
                      <a:pt x="51" y="49"/>
                      <a:pt x="100" y="49"/>
                    </a:cubicBezTo>
                    <a:cubicBezTo>
                      <a:pt x="134" y="49"/>
                      <a:pt x="165" y="41"/>
                      <a:pt x="184" y="28"/>
                    </a:cubicBezTo>
                    <a:lnTo>
                      <a:pt x="100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1" name="Arc 655"/>
              <p:cNvSpPr>
                <a:spLocks/>
              </p:cNvSpPr>
              <p:nvPr/>
            </p:nvSpPr>
            <p:spPr bwMode="auto">
              <a:xfrm>
                <a:off x="3447" y="3962"/>
                <a:ext cx="532" cy="142"/>
              </a:xfrm>
              <a:custGeom>
                <a:avLst/>
                <a:gdLst>
                  <a:gd name="T0" fmla="*/ 7 w 38780"/>
                  <a:gd name="T1" fmla="*/ 1 h 21600"/>
                  <a:gd name="T2" fmla="*/ 0 w 38780"/>
                  <a:gd name="T3" fmla="*/ 0 h 21600"/>
                  <a:gd name="T4" fmla="*/ 4 w 3878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780" h="21600" fill="none" extrusionOk="0">
                    <a:moveTo>
                      <a:pt x="38779" y="12471"/>
                    </a:moveTo>
                    <a:cubicBezTo>
                      <a:pt x="34731" y="18196"/>
                      <a:pt x="28155" y="21599"/>
                      <a:pt x="21144" y="21600"/>
                    </a:cubicBezTo>
                    <a:cubicBezTo>
                      <a:pt x="10916" y="21600"/>
                      <a:pt x="2090" y="14426"/>
                      <a:pt x="0" y="4414"/>
                    </a:cubicBezTo>
                  </a:path>
                  <a:path w="38780" h="21600" stroke="0" extrusionOk="0">
                    <a:moveTo>
                      <a:pt x="38779" y="12471"/>
                    </a:moveTo>
                    <a:cubicBezTo>
                      <a:pt x="34731" y="18196"/>
                      <a:pt x="28155" y="21599"/>
                      <a:pt x="21144" y="21600"/>
                    </a:cubicBezTo>
                    <a:cubicBezTo>
                      <a:pt x="10916" y="21600"/>
                      <a:pt x="2090" y="14426"/>
                      <a:pt x="0" y="4414"/>
                    </a:cubicBezTo>
                    <a:lnTo>
                      <a:pt x="21144" y="0"/>
                    </a:lnTo>
                    <a:lnTo>
                      <a:pt x="38779" y="12471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6C8F9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pic>
        <p:nvPicPr>
          <p:cNvPr id="152" name="Picture 65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82" y="4088086"/>
            <a:ext cx="515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65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18" y="4402411"/>
            <a:ext cx="5143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4" name="Group 708"/>
          <p:cNvGrpSpPr>
            <a:grpSpLocks/>
          </p:cNvGrpSpPr>
          <p:nvPr/>
        </p:nvGrpSpPr>
        <p:grpSpPr bwMode="auto">
          <a:xfrm>
            <a:off x="3736607" y="3913461"/>
            <a:ext cx="342900" cy="273050"/>
            <a:chOff x="1554" y="2552"/>
            <a:chExt cx="213" cy="272"/>
          </a:xfrm>
        </p:grpSpPr>
        <p:sp>
          <p:nvSpPr>
            <p:cNvPr id="155" name="AutoShape 709"/>
            <p:cNvSpPr>
              <a:spLocks noChangeAspect="1" noChangeArrowheads="1" noTextEdit="1"/>
            </p:cNvSpPr>
            <p:nvPr/>
          </p:nvSpPr>
          <p:spPr bwMode="auto">
            <a:xfrm>
              <a:off x="1554" y="2552"/>
              <a:ext cx="21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" name="Rectangle 710"/>
            <p:cNvSpPr>
              <a:spLocks noChangeArrowheads="1"/>
            </p:cNvSpPr>
            <p:nvPr/>
          </p:nvSpPr>
          <p:spPr bwMode="auto">
            <a:xfrm>
              <a:off x="1555" y="2577"/>
              <a:ext cx="187" cy="246"/>
            </a:xfrm>
            <a:prstGeom prst="rect">
              <a:avLst/>
            </a:pr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60000"/>
                </a:spcBef>
                <a:buClr>
                  <a:schemeClr val="tx1"/>
                </a:buClr>
                <a:buChar char="§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ko-KR" altLang="en-US" sz="1500"/>
            </a:p>
          </p:txBody>
        </p:sp>
        <p:sp>
          <p:nvSpPr>
            <p:cNvPr id="157" name="Freeform 711"/>
            <p:cNvSpPr>
              <a:spLocks/>
            </p:cNvSpPr>
            <p:nvPr/>
          </p:nvSpPr>
          <p:spPr bwMode="auto">
            <a:xfrm>
              <a:off x="1554" y="2577"/>
              <a:ext cx="2" cy="247"/>
            </a:xfrm>
            <a:custGeom>
              <a:avLst/>
              <a:gdLst>
                <a:gd name="T0" fmla="*/ 0 w 105"/>
                <a:gd name="T1" fmla="*/ 4 h 14575"/>
                <a:gd name="T2" fmla="*/ 0 w 105"/>
                <a:gd name="T3" fmla="*/ 4 h 14575"/>
                <a:gd name="T4" fmla="*/ 0 w 105"/>
                <a:gd name="T5" fmla="*/ 0 h 14575"/>
                <a:gd name="T6" fmla="*/ 0 w 105"/>
                <a:gd name="T7" fmla="*/ 0 h 14575"/>
                <a:gd name="T8" fmla="*/ 0 w 105"/>
                <a:gd name="T9" fmla="*/ 4 h 14575"/>
                <a:gd name="T10" fmla="*/ 0 w 105"/>
                <a:gd name="T11" fmla="*/ 4 h 14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75">
                  <a:moveTo>
                    <a:pt x="52" y="14575"/>
                  </a:moveTo>
                  <a:lnTo>
                    <a:pt x="105" y="14523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523"/>
                  </a:lnTo>
                  <a:lnTo>
                    <a:pt x="52" y="14575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" name="Freeform 712"/>
            <p:cNvSpPr>
              <a:spLocks/>
            </p:cNvSpPr>
            <p:nvPr/>
          </p:nvSpPr>
          <p:spPr bwMode="auto">
            <a:xfrm>
              <a:off x="1555" y="2822"/>
              <a:ext cx="188" cy="2"/>
            </a:xfrm>
            <a:custGeom>
              <a:avLst/>
              <a:gdLst>
                <a:gd name="T0" fmla="*/ 3 w 11094"/>
                <a:gd name="T1" fmla="*/ 0 h 105"/>
                <a:gd name="T2" fmla="*/ 3 w 11094"/>
                <a:gd name="T3" fmla="*/ 0 h 105"/>
                <a:gd name="T4" fmla="*/ 0 w 11094"/>
                <a:gd name="T5" fmla="*/ 0 h 105"/>
                <a:gd name="T6" fmla="*/ 0 w 11094"/>
                <a:gd name="T7" fmla="*/ 0 h 105"/>
                <a:gd name="T8" fmla="*/ 3 w 11094"/>
                <a:gd name="T9" fmla="*/ 0 h 105"/>
                <a:gd name="T10" fmla="*/ 3 w 11094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94" h="105">
                  <a:moveTo>
                    <a:pt x="11094" y="53"/>
                  </a:moveTo>
                  <a:lnTo>
                    <a:pt x="1104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1041" y="105"/>
                  </a:lnTo>
                  <a:lnTo>
                    <a:pt x="11094" y="53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" name="Freeform 713"/>
            <p:cNvSpPr>
              <a:spLocks/>
            </p:cNvSpPr>
            <p:nvPr/>
          </p:nvSpPr>
          <p:spPr bwMode="auto">
            <a:xfrm>
              <a:off x="1741" y="2576"/>
              <a:ext cx="2" cy="247"/>
            </a:xfrm>
            <a:custGeom>
              <a:avLst/>
              <a:gdLst>
                <a:gd name="T0" fmla="*/ 0 w 105"/>
                <a:gd name="T1" fmla="*/ 0 h 14576"/>
                <a:gd name="T2" fmla="*/ 0 w 105"/>
                <a:gd name="T3" fmla="*/ 0 h 14576"/>
                <a:gd name="T4" fmla="*/ 0 w 105"/>
                <a:gd name="T5" fmla="*/ 4 h 14576"/>
                <a:gd name="T6" fmla="*/ 0 w 105"/>
                <a:gd name="T7" fmla="*/ 4 h 14576"/>
                <a:gd name="T8" fmla="*/ 0 w 105"/>
                <a:gd name="T9" fmla="*/ 0 h 14576"/>
                <a:gd name="T10" fmla="*/ 0 w 105"/>
                <a:gd name="T11" fmla="*/ 0 h 14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76">
                  <a:moveTo>
                    <a:pt x="52" y="0"/>
                  </a:moveTo>
                  <a:lnTo>
                    <a:pt x="0" y="53"/>
                  </a:lnTo>
                  <a:lnTo>
                    <a:pt x="0" y="14576"/>
                  </a:lnTo>
                  <a:lnTo>
                    <a:pt x="105" y="14576"/>
                  </a:lnTo>
                  <a:lnTo>
                    <a:pt x="105" y="5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" name="Freeform 714"/>
            <p:cNvSpPr>
              <a:spLocks/>
            </p:cNvSpPr>
            <p:nvPr/>
          </p:nvSpPr>
          <p:spPr bwMode="auto">
            <a:xfrm>
              <a:off x="1554" y="2576"/>
              <a:ext cx="188" cy="2"/>
            </a:xfrm>
            <a:custGeom>
              <a:avLst/>
              <a:gdLst>
                <a:gd name="T0" fmla="*/ 0 w 11093"/>
                <a:gd name="T1" fmla="*/ 0 h 106"/>
                <a:gd name="T2" fmla="*/ 0 w 11093"/>
                <a:gd name="T3" fmla="*/ 0 h 106"/>
                <a:gd name="T4" fmla="*/ 3 w 11093"/>
                <a:gd name="T5" fmla="*/ 0 h 106"/>
                <a:gd name="T6" fmla="*/ 3 w 11093"/>
                <a:gd name="T7" fmla="*/ 0 h 106"/>
                <a:gd name="T8" fmla="*/ 0 w 11093"/>
                <a:gd name="T9" fmla="*/ 0 h 106"/>
                <a:gd name="T10" fmla="*/ 0 w 11093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93" h="106">
                  <a:moveTo>
                    <a:pt x="0" y="53"/>
                  </a:moveTo>
                  <a:lnTo>
                    <a:pt x="52" y="106"/>
                  </a:lnTo>
                  <a:lnTo>
                    <a:pt x="11093" y="106"/>
                  </a:lnTo>
                  <a:lnTo>
                    <a:pt x="11093" y="0"/>
                  </a:lnTo>
                  <a:lnTo>
                    <a:pt x="52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" name="Freeform 715"/>
            <p:cNvSpPr>
              <a:spLocks/>
            </p:cNvSpPr>
            <p:nvPr/>
          </p:nvSpPr>
          <p:spPr bwMode="auto">
            <a:xfrm>
              <a:off x="1555" y="2553"/>
              <a:ext cx="211" cy="24"/>
            </a:xfrm>
            <a:custGeom>
              <a:avLst/>
              <a:gdLst>
                <a:gd name="T0" fmla="*/ 0 w 12463"/>
                <a:gd name="T1" fmla="*/ 0 h 1421"/>
                <a:gd name="T2" fmla="*/ 0 w 12463"/>
                <a:gd name="T3" fmla="*/ 0 h 1421"/>
                <a:gd name="T4" fmla="*/ 4 w 12463"/>
                <a:gd name="T5" fmla="*/ 0 h 1421"/>
                <a:gd name="T6" fmla="*/ 3 w 12463"/>
                <a:gd name="T7" fmla="*/ 0 h 1421"/>
                <a:gd name="T8" fmla="*/ 0 w 12463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63" h="1421">
                  <a:moveTo>
                    <a:pt x="0" y="1421"/>
                  </a:moveTo>
                  <a:lnTo>
                    <a:pt x="1425" y="0"/>
                  </a:lnTo>
                  <a:lnTo>
                    <a:pt x="12463" y="0"/>
                  </a:lnTo>
                  <a:lnTo>
                    <a:pt x="11041" y="1421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009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" name="Freeform 716"/>
            <p:cNvSpPr>
              <a:spLocks/>
            </p:cNvSpPr>
            <p:nvPr/>
          </p:nvSpPr>
          <p:spPr bwMode="auto">
            <a:xfrm>
              <a:off x="1554" y="2552"/>
              <a:ext cx="26" cy="26"/>
            </a:xfrm>
            <a:custGeom>
              <a:avLst/>
              <a:gdLst>
                <a:gd name="T0" fmla="*/ 0 w 1498"/>
                <a:gd name="T1" fmla="*/ 0 h 1511"/>
                <a:gd name="T2" fmla="*/ 0 w 1498"/>
                <a:gd name="T3" fmla="*/ 0 h 1511"/>
                <a:gd name="T4" fmla="*/ 0 w 1498"/>
                <a:gd name="T5" fmla="*/ 0 h 1511"/>
                <a:gd name="T6" fmla="*/ 0 w 1498"/>
                <a:gd name="T7" fmla="*/ 0 h 1511"/>
                <a:gd name="T8" fmla="*/ 0 w 1498"/>
                <a:gd name="T9" fmla="*/ 0 h 1511"/>
                <a:gd name="T10" fmla="*/ 0 w 1498"/>
                <a:gd name="T11" fmla="*/ 0 h 1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8" h="1511">
                  <a:moveTo>
                    <a:pt x="1461" y="0"/>
                  </a:moveTo>
                  <a:lnTo>
                    <a:pt x="1424" y="15"/>
                  </a:lnTo>
                  <a:lnTo>
                    <a:pt x="0" y="1436"/>
                  </a:lnTo>
                  <a:lnTo>
                    <a:pt x="73" y="1511"/>
                  </a:lnTo>
                  <a:lnTo>
                    <a:pt x="1498" y="90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" name="Freeform 717"/>
            <p:cNvSpPr>
              <a:spLocks/>
            </p:cNvSpPr>
            <p:nvPr/>
          </p:nvSpPr>
          <p:spPr bwMode="auto">
            <a:xfrm>
              <a:off x="1579" y="2552"/>
              <a:ext cx="188" cy="2"/>
            </a:xfrm>
            <a:custGeom>
              <a:avLst/>
              <a:gdLst>
                <a:gd name="T0" fmla="*/ 3 w 11075"/>
                <a:gd name="T1" fmla="*/ 0 h 105"/>
                <a:gd name="T2" fmla="*/ 3 w 11075"/>
                <a:gd name="T3" fmla="*/ 0 h 105"/>
                <a:gd name="T4" fmla="*/ 0 w 11075"/>
                <a:gd name="T5" fmla="*/ 0 h 105"/>
                <a:gd name="T6" fmla="*/ 0 w 11075"/>
                <a:gd name="T7" fmla="*/ 0 h 105"/>
                <a:gd name="T8" fmla="*/ 3 w 11075"/>
                <a:gd name="T9" fmla="*/ 0 h 105"/>
                <a:gd name="T10" fmla="*/ 3 w 1107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75" h="105">
                  <a:moveTo>
                    <a:pt x="11075" y="90"/>
                  </a:moveTo>
                  <a:lnTo>
                    <a:pt x="11038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1038" y="105"/>
                  </a:lnTo>
                  <a:lnTo>
                    <a:pt x="11075" y="9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" name="Freeform 718"/>
            <p:cNvSpPr>
              <a:spLocks/>
            </p:cNvSpPr>
            <p:nvPr/>
          </p:nvSpPr>
          <p:spPr bwMode="auto">
            <a:xfrm>
              <a:off x="1741" y="2552"/>
              <a:ext cx="26" cy="26"/>
            </a:xfrm>
            <a:custGeom>
              <a:avLst/>
              <a:gdLst>
                <a:gd name="T0" fmla="*/ 0 w 1496"/>
                <a:gd name="T1" fmla="*/ 0 h 1511"/>
                <a:gd name="T2" fmla="*/ 0 w 1496"/>
                <a:gd name="T3" fmla="*/ 0 h 1511"/>
                <a:gd name="T4" fmla="*/ 0 w 1496"/>
                <a:gd name="T5" fmla="*/ 0 h 1511"/>
                <a:gd name="T6" fmla="*/ 0 w 1496"/>
                <a:gd name="T7" fmla="*/ 0 h 1511"/>
                <a:gd name="T8" fmla="*/ 0 w 1496"/>
                <a:gd name="T9" fmla="*/ 0 h 1511"/>
                <a:gd name="T10" fmla="*/ 0 w 1496"/>
                <a:gd name="T11" fmla="*/ 0 h 1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6" h="1511">
                  <a:moveTo>
                    <a:pt x="37" y="1511"/>
                  </a:moveTo>
                  <a:lnTo>
                    <a:pt x="74" y="1496"/>
                  </a:lnTo>
                  <a:lnTo>
                    <a:pt x="1496" y="75"/>
                  </a:lnTo>
                  <a:lnTo>
                    <a:pt x="1421" y="0"/>
                  </a:lnTo>
                  <a:lnTo>
                    <a:pt x="0" y="1421"/>
                  </a:lnTo>
                  <a:lnTo>
                    <a:pt x="37" y="1511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" name="Freeform 719"/>
            <p:cNvSpPr>
              <a:spLocks/>
            </p:cNvSpPr>
            <p:nvPr/>
          </p:nvSpPr>
          <p:spPr bwMode="auto">
            <a:xfrm>
              <a:off x="1554" y="2576"/>
              <a:ext cx="188" cy="2"/>
            </a:xfrm>
            <a:custGeom>
              <a:avLst/>
              <a:gdLst>
                <a:gd name="T0" fmla="*/ 0 w 11077"/>
                <a:gd name="T1" fmla="*/ 0 h 106"/>
                <a:gd name="T2" fmla="*/ 0 w 11077"/>
                <a:gd name="T3" fmla="*/ 0 h 106"/>
                <a:gd name="T4" fmla="*/ 3 w 11077"/>
                <a:gd name="T5" fmla="*/ 0 h 106"/>
                <a:gd name="T6" fmla="*/ 3 w 11077"/>
                <a:gd name="T7" fmla="*/ 0 h 106"/>
                <a:gd name="T8" fmla="*/ 0 w 11077"/>
                <a:gd name="T9" fmla="*/ 0 h 106"/>
                <a:gd name="T10" fmla="*/ 0 w 1107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77" h="106">
                  <a:moveTo>
                    <a:pt x="0" y="16"/>
                  </a:moveTo>
                  <a:lnTo>
                    <a:pt x="36" y="106"/>
                  </a:lnTo>
                  <a:lnTo>
                    <a:pt x="11077" y="106"/>
                  </a:lnTo>
                  <a:lnTo>
                    <a:pt x="11077" y="0"/>
                  </a:lnTo>
                  <a:lnTo>
                    <a:pt x="3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" name="Freeform 720"/>
            <p:cNvSpPr>
              <a:spLocks/>
            </p:cNvSpPr>
            <p:nvPr/>
          </p:nvSpPr>
          <p:spPr bwMode="auto">
            <a:xfrm>
              <a:off x="1742" y="2553"/>
              <a:ext cx="24" cy="270"/>
            </a:xfrm>
            <a:custGeom>
              <a:avLst/>
              <a:gdLst>
                <a:gd name="T0" fmla="*/ 0 w 1422"/>
                <a:gd name="T1" fmla="*/ 0 h 15944"/>
                <a:gd name="T2" fmla="*/ 0 w 1422"/>
                <a:gd name="T3" fmla="*/ 0 h 15944"/>
                <a:gd name="T4" fmla="*/ 0 w 1422"/>
                <a:gd name="T5" fmla="*/ 4 h 15944"/>
                <a:gd name="T6" fmla="*/ 0 w 1422"/>
                <a:gd name="T7" fmla="*/ 5 h 15944"/>
                <a:gd name="T8" fmla="*/ 0 w 1422"/>
                <a:gd name="T9" fmla="*/ 0 h 15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2" h="15944">
                  <a:moveTo>
                    <a:pt x="0" y="1421"/>
                  </a:moveTo>
                  <a:lnTo>
                    <a:pt x="1422" y="0"/>
                  </a:lnTo>
                  <a:lnTo>
                    <a:pt x="1422" y="14520"/>
                  </a:lnTo>
                  <a:lnTo>
                    <a:pt x="0" y="15944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006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" name="Freeform 721"/>
            <p:cNvSpPr>
              <a:spLocks/>
            </p:cNvSpPr>
            <p:nvPr/>
          </p:nvSpPr>
          <p:spPr bwMode="auto">
            <a:xfrm>
              <a:off x="1741" y="2552"/>
              <a:ext cx="26" cy="26"/>
            </a:xfrm>
            <a:custGeom>
              <a:avLst/>
              <a:gdLst>
                <a:gd name="T0" fmla="*/ 0 w 1511"/>
                <a:gd name="T1" fmla="*/ 0 h 1496"/>
                <a:gd name="T2" fmla="*/ 0 w 1511"/>
                <a:gd name="T3" fmla="*/ 0 h 1496"/>
                <a:gd name="T4" fmla="*/ 0 w 1511"/>
                <a:gd name="T5" fmla="*/ 0 h 1496"/>
                <a:gd name="T6" fmla="*/ 0 w 1511"/>
                <a:gd name="T7" fmla="*/ 0 h 1496"/>
                <a:gd name="T8" fmla="*/ 0 w 1511"/>
                <a:gd name="T9" fmla="*/ 0 h 1496"/>
                <a:gd name="T10" fmla="*/ 0 w 1511"/>
                <a:gd name="T11" fmla="*/ 0 h 1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1496">
                  <a:moveTo>
                    <a:pt x="1511" y="37"/>
                  </a:moveTo>
                  <a:lnTo>
                    <a:pt x="1421" y="0"/>
                  </a:lnTo>
                  <a:lnTo>
                    <a:pt x="0" y="1421"/>
                  </a:lnTo>
                  <a:lnTo>
                    <a:pt x="74" y="1496"/>
                  </a:lnTo>
                  <a:lnTo>
                    <a:pt x="1496" y="75"/>
                  </a:lnTo>
                  <a:lnTo>
                    <a:pt x="1511" y="37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" name="Freeform 722"/>
            <p:cNvSpPr>
              <a:spLocks/>
            </p:cNvSpPr>
            <p:nvPr/>
          </p:nvSpPr>
          <p:spPr bwMode="auto">
            <a:xfrm>
              <a:off x="1765" y="2553"/>
              <a:ext cx="2" cy="247"/>
            </a:xfrm>
            <a:custGeom>
              <a:avLst/>
              <a:gdLst>
                <a:gd name="T0" fmla="*/ 0 w 105"/>
                <a:gd name="T1" fmla="*/ 4 h 14557"/>
                <a:gd name="T2" fmla="*/ 0 w 105"/>
                <a:gd name="T3" fmla="*/ 4 h 14557"/>
                <a:gd name="T4" fmla="*/ 0 w 105"/>
                <a:gd name="T5" fmla="*/ 0 h 14557"/>
                <a:gd name="T6" fmla="*/ 0 w 105"/>
                <a:gd name="T7" fmla="*/ 0 h 14557"/>
                <a:gd name="T8" fmla="*/ 0 w 105"/>
                <a:gd name="T9" fmla="*/ 4 h 14557"/>
                <a:gd name="T10" fmla="*/ 0 w 105"/>
                <a:gd name="T11" fmla="*/ 4 h 14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57">
                  <a:moveTo>
                    <a:pt x="90" y="14557"/>
                  </a:moveTo>
                  <a:lnTo>
                    <a:pt x="105" y="14520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14520"/>
                  </a:lnTo>
                  <a:lnTo>
                    <a:pt x="90" y="14557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" name="Freeform 723"/>
            <p:cNvSpPr>
              <a:spLocks/>
            </p:cNvSpPr>
            <p:nvPr/>
          </p:nvSpPr>
          <p:spPr bwMode="auto">
            <a:xfrm>
              <a:off x="1741" y="2798"/>
              <a:ext cx="26" cy="26"/>
            </a:xfrm>
            <a:custGeom>
              <a:avLst/>
              <a:gdLst>
                <a:gd name="T0" fmla="*/ 0 w 1511"/>
                <a:gd name="T1" fmla="*/ 0 h 1498"/>
                <a:gd name="T2" fmla="*/ 0 w 1511"/>
                <a:gd name="T3" fmla="*/ 0 h 1498"/>
                <a:gd name="T4" fmla="*/ 0 w 1511"/>
                <a:gd name="T5" fmla="*/ 0 h 1498"/>
                <a:gd name="T6" fmla="*/ 0 w 1511"/>
                <a:gd name="T7" fmla="*/ 0 h 1498"/>
                <a:gd name="T8" fmla="*/ 0 w 1511"/>
                <a:gd name="T9" fmla="*/ 0 h 1498"/>
                <a:gd name="T10" fmla="*/ 0 w 1511"/>
                <a:gd name="T11" fmla="*/ 0 h 14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1498">
                  <a:moveTo>
                    <a:pt x="0" y="1462"/>
                  </a:moveTo>
                  <a:lnTo>
                    <a:pt x="89" y="1498"/>
                  </a:lnTo>
                  <a:lnTo>
                    <a:pt x="1511" y="75"/>
                  </a:lnTo>
                  <a:lnTo>
                    <a:pt x="1436" y="0"/>
                  </a:lnTo>
                  <a:lnTo>
                    <a:pt x="15" y="1425"/>
                  </a:lnTo>
                  <a:lnTo>
                    <a:pt x="0" y="1462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" name="Freeform 724"/>
            <p:cNvSpPr>
              <a:spLocks/>
            </p:cNvSpPr>
            <p:nvPr/>
          </p:nvSpPr>
          <p:spPr bwMode="auto">
            <a:xfrm>
              <a:off x="1741" y="2576"/>
              <a:ext cx="2" cy="247"/>
            </a:xfrm>
            <a:custGeom>
              <a:avLst/>
              <a:gdLst>
                <a:gd name="T0" fmla="*/ 0 w 105"/>
                <a:gd name="T1" fmla="*/ 0 h 14560"/>
                <a:gd name="T2" fmla="*/ 0 w 105"/>
                <a:gd name="T3" fmla="*/ 0 h 14560"/>
                <a:gd name="T4" fmla="*/ 0 w 105"/>
                <a:gd name="T5" fmla="*/ 4 h 14560"/>
                <a:gd name="T6" fmla="*/ 0 w 105"/>
                <a:gd name="T7" fmla="*/ 4 h 14560"/>
                <a:gd name="T8" fmla="*/ 0 w 105"/>
                <a:gd name="T9" fmla="*/ 0 h 14560"/>
                <a:gd name="T10" fmla="*/ 0 w 105"/>
                <a:gd name="T11" fmla="*/ 0 h 14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14560">
                  <a:moveTo>
                    <a:pt x="15" y="0"/>
                  </a:moveTo>
                  <a:lnTo>
                    <a:pt x="0" y="37"/>
                  </a:lnTo>
                  <a:lnTo>
                    <a:pt x="0" y="14560"/>
                  </a:lnTo>
                  <a:lnTo>
                    <a:pt x="105" y="14560"/>
                  </a:lnTo>
                  <a:lnTo>
                    <a:pt x="105" y="3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" name="Freeform 725"/>
            <p:cNvSpPr>
              <a:spLocks/>
            </p:cNvSpPr>
            <p:nvPr/>
          </p:nvSpPr>
          <p:spPr bwMode="auto">
            <a:xfrm flipH="1">
              <a:off x="1580" y="2591"/>
              <a:ext cx="149" cy="219"/>
            </a:xfrm>
            <a:custGeom>
              <a:avLst/>
              <a:gdLst>
                <a:gd name="T0" fmla="*/ 2 w 8785"/>
                <a:gd name="T1" fmla="*/ 1 h 12931"/>
                <a:gd name="T2" fmla="*/ 3 w 8785"/>
                <a:gd name="T3" fmla="*/ 1 h 12931"/>
                <a:gd name="T4" fmla="*/ 3 w 8785"/>
                <a:gd name="T5" fmla="*/ 1 h 12931"/>
                <a:gd name="T6" fmla="*/ 2 w 8785"/>
                <a:gd name="T7" fmla="*/ 1 h 12931"/>
                <a:gd name="T8" fmla="*/ 2 w 8785"/>
                <a:gd name="T9" fmla="*/ 0 h 12931"/>
                <a:gd name="T10" fmla="*/ 1 w 8785"/>
                <a:gd name="T11" fmla="*/ 1 h 12931"/>
                <a:gd name="T12" fmla="*/ 1 w 8785"/>
                <a:gd name="T13" fmla="*/ 2 h 12931"/>
                <a:gd name="T14" fmla="*/ 0 w 8785"/>
                <a:gd name="T15" fmla="*/ 2 h 12931"/>
                <a:gd name="T16" fmla="*/ 0 w 8785"/>
                <a:gd name="T17" fmla="*/ 2 h 12931"/>
                <a:gd name="T18" fmla="*/ 1 w 8785"/>
                <a:gd name="T19" fmla="*/ 2 h 12931"/>
                <a:gd name="T20" fmla="*/ 1 w 8785"/>
                <a:gd name="T21" fmla="*/ 3 h 12931"/>
                <a:gd name="T22" fmla="*/ 2 w 8785"/>
                <a:gd name="T23" fmla="*/ 4 h 12931"/>
                <a:gd name="T24" fmla="*/ 2 w 8785"/>
                <a:gd name="T25" fmla="*/ 3 h 12931"/>
                <a:gd name="T26" fmla="*/ 3 w 8785"/>
                <a:gd name="T27" fmla="*/ 3 h 12931"/>
                <a:gd name="T28" fmla="*/ 3 w 8785"/>
                <a:gd name="T29" fmla="*/ 3 h 12931"/>
                <a:gd name="T30" fmla="*/ 2 w 8785"/>
                <a:gd name="T31" fmla="*/ 3 h 12931"/>
                <a:gd name="T32" fmla="*/ 2 w 8785"/>
                <a:gd name="T33" fmla="*/ 2 h 12931"/>
                <a:gd name="T34" fmla="*/ 3 w 8785"/>
                <a:gd name="T35" fmla="*/ 2 h 12931"/>
                <a:gd name="T36" fmla="*/ 3 w 8785"/>
                <a:gd name="T37" fmla="*/ 2 h 12931"/>
                <a:gd name="T38" fmla="*/ 2 w 8785"/>
                <a:gd name="T39" fmla="*/ 2 h 12931"/>
                <a:gd name="T40" fmla="*/ 2 w 8785"/>
                <a:gd name="T41" fmla="*/ 2 h 12931"/>
                <a:gd name="T42" fmla="*/ 2 w 8785"/>
                <a:gd name="T43" fmla="*/ 1 h 12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85" h="12931">
                  <a:moveTo>
                    <a:pt x="6654" y="4141"/>
                  </a:moveTo>
                  <a:lnTo>
                    <a:pt x="8785" y="4141"/>
                  </a:lnTo>
                  <a:lnTo>
                    <a:pt x="8785" y="3195"/>
                  </a:lnTo>
                  <a:lnTo>
                    <a:pt x="6654" y="3195"/>
                  </a:lnTo>
                  <a:lnTo>
                    <a:pt x="6654" y="0"/>
                  </a:lnTo>
                  <a:lnTo>
                    <a:pt x="1958" y="3367"/>
                  </a:lnTo>
                  <a:lnTo>
                    <a:pt x="1958" y="5993"/>
                  </a:lnTo>
                  <a:lnTo>
                    <a:pt x="0" y="5993"/>
                  </a:lnTo>
                  <a:lnTo>
                    <a:pt x="0" y="6947"/>
                  </a:lnTo>
                  <a:lnTo>
                    <a:pt x="1958" y="6947"/>
                  </a:lnTo>
                  <a:lnTo>
                    <a:pt x="1958" y="9570"/>
                  </a:lnTo>
                  <a:lnTo>
                    <a:pt x="6654" y="12931"/>
                  </a:lnTo>
                  <a:lnTo>
                    <a:pt x="6654" y="9758"/>
                  </a:lnTo>
                  <a:lnTo>
                    <a:pt x="8785" y="9758"/>
                  </a:lnTo>
                  <a:lnTo>
                    <a:pt x="8785" y="8812"/>
                  </a:lnTo>
                  <a:lnTo>
                    <a:pt x="6654" y="8812"/>
                  </a:lnTo>
                  <a:lnTo>
                    <a:pt x="6654" y="6949"/>
                  </a:lnTo>
                  <a:lnTo>
                    <a:pt x="8785" y="6949"/>
                  </a:lnTo>
                  <a:lnTo>
                    <a:pt x="8785" y="6004"/>
                  </a:lnTo>
                  <a:lnTo>
                    <a:pt x="6654" y="6004"/>
                  </a:lnTo>
                  <a:lnTo>
                    <a:pt x="6654" y="5993"/>
                  </a:lnTo>
                  <a:lnTo>
                    <a:pt x="6654" y="41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" name="Freeform 726"/>
            <p:cNvSpPr>
              <a:spLocks/>
            </p:cNvSpPr>
            <p:nvPr/>
          </p:nvSpPr>
          <p:spPr bwMode="auto">
            <a:xfrm flipH="1">
              <a:off x="1578" y="2589"/>
              <a:ext cx="149" cy="219"/>
            </a:xfrm>
            <a:custGeom>
              <a:avLst/>
              <a:gdLst>
                <a:gd name="T0" fmla="*/ 2 w 8784"/>
                <a:gd name="T1" fmla="*/ 1 h 12933"/>
                <a:gd name="T2" fmla="*/ 3 w 8784"/>
                <a:gd name="T3" fmla="*/ 1 h 12933"/>
                <a:gd name="T4" fmla="*/ 3 w 8784"/>
                <a:gd name="T5" fmla="*/ 1 h 12933"/>
                <a:gd name="T6" fmla="*/ 2 w 8784"/>
                <a:gd name="T7" fmla="*/ 1 h 12933"/>
                <a:gd name="T8" fmla="*/ 2 w 8784"/>
                <a:gd name="T9" fmla="*/ 0 h 12933"/>
                <a:gd name="T10" fmla="*/ 1 w 8784"/>
                <a:gd name="T11" fmla="*/ 1 h 12933"/>
                <a:gd name="T12" fmla="*/ 1 w 8784"/>
                <a:gd name="T13" fmla="*/ 2 h 12933"/>
                <a:gd name="T14" fmla="*/ 0 w 8784"/>
                <a:gd name="T15" fmla="*/ 2 h 12933"/>
                <a:gd name="T16" fmla="*/ 0 w 8784"/>
                <a:gd name="T17" fmla="*/ 2 h 12933"/>
                <a:gd name="T18" fmla="*/ 1 w 8784"/>
                <a:gd name="T19" fmla="*/ 2 h 12933"/>
                <a:gd name="T20" fmla="*/ 1 w 8784"/>
                <a:gd name="T21" fmla="*/ 3 h 12933"/>
                <a:gd name="T22" fmla="*/ 2 w 8784"/>
                <a:gd name="T23" fmla="*/ 4 h 12933"/>
                <a:gd name="T24" fmla="*/ 2 w 8784"/>
                <a:gd name="T25" fmla="*/ 3 h 12933"/>
                <a:gd name="T26" fmla="*/ 3 w 8784"/>
                <a:gd name="T27" fmla="*/ 3 h 12933"/>
                <a:gd name="T28" fmla="*/ 3 w 8784"/>
                <a:gd name="T29" fmla="*/ 3 h 12933"/>
                <a:gd name="T30" fmla="*/ 2 w 8784"/>
                <a:gd name="T31" fmla="*/ 3 h 12933"/>
                <a:gd name="T32" fmla="*/ 2 w 8784"/>
                <a:gd name="T33" fmla="*/ 2 h 12933"/>
                <a:gd name="T34" fmla="*/ 3 w 8784"/>
                <a:gd name="T35" fmla="*/ 2 h 12933"/>
                <a:gd name="T36" fmla="*/ 3 w 8784"/>
                <a:gd name="T37" fmla="*/ 2 h 12933"/>
                <a:gd name="T38" fmla="*/ 2 w 8784"/>
                <a:gd name="T39" fmla="*/ 2 h 12933"/>
                <a:gd name="T40" fmla="*/ 2 w 8784"/>
                <a:gd name="T41" fmla="*/ 2 h 12933"/>
                <a:gd name="T42" fmla="*/ 2 w 8784"/>
                <a:gd name="T43" fmla="*/ 1 h 129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84" h="12933">
                  <a:moveTo>
                    <a:pt x="6654" y="4143"/>
                  </a:moveTo>
                  <a:lnTo>
                    <a:pt x="8784" y="4143"/>
                  </a:lnTo>
                  <a:lnTo>
                    <a:pt x="8784" y="3197"/>
                  </a:lnTo>
                  <a:lnTo>
                    <a:pt x="6654" y="3197"/>
                  </a:lnTo>
                  <a:lnTo>
                    <a:pt x="6654" y="0"/>
                  </a:lnTo>
                  <a:lnTo>
                    <a:pt x="1958" y="3368"/>
                  </a:lnTo>
                  <a:lnTo>
                    <a:pt x="1958" y="5994"/>
                  </a:lnTo>
                  <a:lnTo>
                    <a:pt x="0" y="5994"/>
                  </a:lnTo>
                  <a:lnTo>
                    <a:pt x="0" y="6948"/>
                  </a:lnTo>
                  <a:lnTo>
                    <a:pt x="1958" y="6948"/>
                  </a:lnTo>
                  <a:lnTo>
                    <a:pt x="1958" y="9572"/>
                  </a:lnTo>
                  <a:lnTo>
                    <a:pt x="6654" y="12933"/>
                  </a:lnTo>
                  <a:lnTo>
                    <a:pt x="6654" y="9760"/>
                  </a:lnTo>
                  <a:lnTo>
                    <a:pt x="8784" y="9760"/>
                  </a:lnTo>
                  <a:lnTo>
                    <a:pt x="8784" y="8814"/>
                  </a:lnTo>
                  <a:lnTo>
                    <a:pt x="6654" y="8814"/>
                  </a:lnTo>
                  <a:lnTo>
                    <a:pt x="6654" y="6950"/>
                  </a:lnTo>
                  <a:lnTo>
                    <a:pt x="8784" y="6950"/>
                  </a:lnTo>
                  <a:lnTo>
                    <a:pt x="8784" y="6006"/>
                  </a:lnTo>
                  <a:lnTo>
                    <a:pt x="6654" y="6006"/>
                  </a:lnTo>
                  <a:lnTo>
                    <a:pt x="6654" y="5994"/>
                  </a:lnTo>
                  <a:lnTo>
                    <a:pt x="6654" y="4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73" name="Picture 7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91" y="4127370"/>
            <a:ext cx="4143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" name="AutoShape 10339"/>
          <p:cNvSpPr>
            <a:spLocks noChangeArrowheads="1"/>
          </p:cNvSpPr>
          <p:nvPr/>
        </p:nvSpPr>
        <p:spPr bwMode="auto">
          <a:xfrm>
            <a:off x="285268" y="2022644"/>
            <a:ext cx="933450" cy="948755"/>
          </a:xfrm>
          <a:prstGeom prst="homePlate">
            <a:avLst>
              <a:gd name="adj" fmla="val 31250"/>
            </a:avLst>
          </a:prstGeom>
          <a:gradFill rotWithShape="0">
            <a:gsLst>
              <a:gs pos="0">
                <a:srgbClr val="F9FAFD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23" tIns="43411" rIns="86823" bIns="43411" anchor="ctr"/>
          <a:lstStyle>
            <a:lvl1pPr defTabSz="814388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814388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en-US" altLang="ko-KR" dirty="0">
                <a:latin typeface="Arial" charset="0"/>
                <a:ea typeface="굴림" charset="-127"/>
              </a:rPr>
              <a:t>CORE</a:t>
            </a:r>
          </a:p>
        </p:txBody>
      </p:sp>
      <p:sp>
        <p:nvSpPr>
          <p:cNvPr id="175" name="AutoShape 10344"/>
          <p:cNvSpPr>
            <a:spLocks noChangeArrowheads="1"/>
          </p:cNvSpPr>
          <p:nvPr/>
        </p:nvSpPr>
        <p:spPr bwMode="auto">
          <a:xfrm>
            <a:off x="285268" y="3862494"/>
            <a:ext cx="877888" cy="777443"/>
          </a:xfrm>
          <a:prstGeom prst="homePlate">
            <a:avLst>
              <a:gd name="adj" fmla="val 30511"/>
            </a:avLst>
          </a:prstGeom>
          <a:gradFill rotWithShape="1">
            <a:gsLst>
              <a:gs pos="0">
                <a:srgbClr val="F9FCFA"/>
              </a:gs>
              <a:gs pos="100000">
                <a:srgbClr val="3399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23" tIns="43411" rIns="86823" bIns="43411" anchor="ctr"/>
          <a:lstStyle>
            <a:lvl1pPr marL="177800" indent="-177800"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14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dirty="0" smtClean="0">
                <a:latin typeface="Arial" charset="0"/>
                <a:ea typeface="돋움체" pitchFamily="49" charset="-127"/>
                <a:sym typeface="Wingdings" pitchFamily="2" charset="2"/>
              </a:rPr>
              <a:t>Minor</a:t>
            </a:r>
            <a:endParaRPr lang="en-US" altLang="ko-KR" dirty="0">
              <a:latin typeface="Arial" charset="0"/>
              <a:ea typeface="돋움체" pitchFamily="49" charset="-127"/>
              <a:sym typeface="Wingdings" pitchFamily="2" charset="2"/>
            </a:endParaRPr>
          </a:p>
        </p:txBody>
      </p:sp>
      <p:sp>
        <p:nvSpPr>
          <p:cNvPr id="176" name="AutoShape 10345"/>
          <p:cNvSpPr>
            <a:spLocks noChangeArrowheads="1"/>
          </p:cNvSpPr>
          <p:nvPr/>
        </p:nvSpPr>
        <p:spPr bwMode="auto">
          <a:xfrm>
            <a:off x="236056" y="2973062"/>
            <a:ext cx="927100" cy="902482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CFAFF"/>
              </a:gs>
              <a:gs pos="100000">
                <a:srgbClr val="99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823" tIns="43411" rIns="86823" bIns="43411" anchor="ctr"/>
          <a:lstStyle>
            <a:lvl1pPr defTabSz="814388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814388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814388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814388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latinLnBrk="0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kumimoji="0" lang="en-US" altLang="ko-KR" dirty="0" smtClean="0">
                <a:latin typeface="Arial" charset="0"/>
                <a:ea typeface="굴림" charset="-127"/>
              </a:rPr>
              <a:t>Major</a:t>
            </a:r>
            <a:endParaRPr kumimoji="0" lang="en-US" altLang="ko-KR" dirty="0">
              <a:latin typeface="Arial" charset="0"/>
              <a:ea typeface="굴림" charset="-127"/>
            </a:endParaRPr>
          </a:p>
        </p:txBody>
      </p:sp>
      <p:sp>
        <p:nvSpPr>
          <p:cNvPr id="178" name="Text Box 10278"/>
          <p:cNvSpPr txBox="1">
            <a:spLocks noChangeArrowheads="1"/>
          </p:cNvSpPr>
          <p:nvPr/>
        </p:nvSpPr>
        <p:spPr bwMode="auto">
          <a:xfrm>
            <a:off x="2559457" y="3163078"/>
            <a:ext cx="8334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23" tIns="43411" rIns="86823" bIns="43411">
            <a:spAutoFit/>
          </a:bodyPr>
          <a:lstStyle>
            <a:lvl1pPr defTabSz="911225" eaLnBrk="0" hangingPunct="0">
              <a:spcBef>
                <a:spcPct val="60000"/>
              </a:spcBef>
              <a:buClr>
                <a:schemeClr val="tx1"/>
              </a:buClr>
              <a:buChar char="§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360363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911225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719138" indent="-177800" defTabSz="911225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968375" indent="-134938" defTabSz="911225" eaLnBrk="0" hangingPunct="0">
              <a:spcBef>
                <a:spcPct val="25000"/>
              </a:spcBef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4255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18827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23399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2797175" indent="-134938" defTabSz="91122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n-US" altLang="ko-KR" sz="600">
                <a:latin typeface="굴림" charset="-127"/>
                <a:ea typeface="굴림" charset="-127"/>
              </a:rPr>
              <a:t>●    ●    ●    ●</a:t>
            </a:r>
          </a:p>
        </p:txBody>
      </p:sp>
      <p:sp>
        <p:nvSpPr>
          <p:cNvPr id="179" name="Line 10288"/>
          <p:cNvSpPr>
            <a:spLocks noChangeShapeType="1"/>
          </p:cNvSpPr>
          <p:nvPr/>
        </p:nvSpPr>
        <p:spPr bwMode="auto">
          <a:xfrm flipV="1">
            <a:off x="2952794" y="2001518"/>
            <a:ext cx="2278" cy="271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sp>
        <p:nvSpPr>
          <p:cNvPr id="180" name="Line 10288"/>
          <p:cNvSpPr>
            <a:spLocks noChangeShapeType="1"/>
          </p:cNvSpPr>
          <p:nvPr/>
        </p:nvSpPr>
        <p:spPr bwMode="auto">
          <a:xfrm flipV="1">
            <a:off x="1896837" y="2794179"/>
            <a:ext cx="899278" cy="2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sp>
        <p:nvSpPr>
          <p:cNvPr id="181" name="Line 10288"/>
          <p:cNvSpPr>
            <a:spLocks noChangeShapeType="1"/>
          </p:cNvSpPr>
          <p:nvPr/>
        </p:nvSpPr>
        <p:spPr bwMode="auto">
          <a:xfrm flipH="1" flipV="1">
            <a:off x="3146952" y="2794179"/>
            <a:ext cx="865883" cy="241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sp>
        <p:nvSpPr>
          <p:cNvPr id="182" name="Line 10288"/>
          <p:cNvSpPr>
            <a:spLocks noChangeShapeType="1"/>
          </p:cNvSpPr>
          <p:nvPr/>
        </p:nvSpPr>
        <p:spPr bwMode="auto">
          <a:xfrm flipV="1">
            <a:off x="1870047" y="3553125"/>
            <a:ext cx="2278" cy="271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sp>
        <p:nvSpPr>
          <p:cNvPr id="183" name="Line 10288"/>
          <p:cNvSpPr>
            <a:spLocks noChangeShapeType="1"/>
          </p:cNvSpPr>
          <p:nvPr/>
        </p:nvSpPr>
        <p:spPr bwMode="auto">
          <a:xfrm flipV="1">
            <a:off x="4046690" y="3563127"/>
            <a:ext cx="2278" cy="271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05" tIns="43452" rIns="86905" bIns="43452">
            <a:spAutoFit/>
          </a:bodyPr>
          <a:lstStyle/>
          <a:p>
            <a:endParaRPr lang="ko-KR" altLang="en-US"/>
          </a:p>
        </p:txBody>
      </p:sp>
      <p:pic>
        <p:nvPicPr>
          <p:cNvPr id="177" name="Picture 3" descr="C:\Users\Administrator\Desktop\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3" y="475993"/>
            <a:ext cx="3498577" cy="44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타원 183"/>
          <p:cNvSpPr/>
          <p:nvPr/>
        </p:nvSpPr>
        <p:spPr>
          <a:xfrm>
            <a:off x="5964667" y="1602773"/>
            <a:ext cx="130324" cy="1348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184"/>
          <p:cNvSpPr/>
          <p:nvPr/>
        </p:nvSpPr>
        <p:spPr>
          <a:xfrm>
            <a:off x="7152136" y="2699518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/>
          <p:cNvSpPr/>
          <p:nvPr/>
        </p:nvSpPr>
        <p:spPr>
          <a:xfrm>
            <a:off x="5460611" y="1467907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186"/>
          <p:cNvSpPr/>
          <p:nvPr/>
        </p:nvSpPr>
        <p:spPr>
          <a:xfrm>
            <a:off x="6602427" y="2153757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187"/>
          <p:cNvSpPr/>
          <p:nvPr/>
        </p:nvSpPr>
        <p:spPr>
          <a:xfrm>
            <a:off x="5942464" y="2678783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188"/>
          <p:cNvSpPr/>
          <p:nvPr/>
        </p:nvSpPr>
        <p:spPr>
          <a:xfrm>
            <a:off x="6972779" y="3724244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189"/>
          <p:cNvSpPr/>
          <p:nvPr/>
        </p:nvSpPr>
        <p:spPr>
          <a:xfrm>
            <a:off x="7103103" y="3221463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타원 190"/>
          <p:cNvSpPr/>
          <p:nvPr/>
        </p:nvSpPr>
        <p:spPr>
          <a:xfrm>
            <a:off x="5834343" y="3798374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타원 191"/>
          <p:cNvSpPr/>
          <p:nvPr/>
        </p:nvSpPr>
        <p:spPr>
          <a:xfrm>
            <a:off x="7490527" y="3792952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타원 192"/>
          <p:cNvSpPr/>
          <p:nvPr/>
        </p:nvSpPr>
        <p:spPr>
          <a:xfrm>
            <a:off x="7447291" y="2287559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타원 193"/>
          <p:cNvSpPr/>
          <p:nvPr/>
        </p:nvSpPr>
        <p:spPr>
          <a:xfrm>
            <a:off x="6337823" y="2788891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타원 194"/>
          <p:cNvSpPr/>
          <p:nvPr/>
        </p:nvSpPr>
        <p:spPr>
          <a:xfrm>
            <a:off x="7309239" y="1747281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타원 195"/>
          <p:cNvSpPr/>
          <p:nvPr/>
        </p:nvSpPr>
        <p:spPr>
          <a:xfrm>
            <a:off x="6356909" y="3377212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타원 196"/>
          <p:cNvSpPr/>
          <p:nvPr/>
        </p:nvSpPr>
        <p:spPr>
          <a:xfrm>
            <a:off x="6194383" y="1316159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타원 197"/>
          <p:cNvSpPr/>
          <p:nvPr/>
        </p:nvSpPr>
        <p:spPr>
          <a:xfrm>
            <a:off x="5707403" y="4220425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타원 198"/>
          <p:cNvSpPr/>
          <p:nvPr/>
        </p:nvSpPr>
        <p:spPr>
          <a:xfrm>
            <a:off x="6787439" y="1383592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0" name="직선 연결선 199"/>
          <p:cNvCxnSpPr>
            <a:stCxn id="184" idx="2"/>
            <a:endCxn id="186" idx="5"/>
          </p:cNvCxnSpPr>
          <p:nvPr/>
        </p:nvCxnSpPr>
        <p:spPr>
          <a:xfrm flipH="1" flipV="1">
            <a:off x="5571849" y="1583022"/>
            <a:ext cx="392818" cy="87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>
            <a:stCxn id="184" idx="7"/>
            <a:endCxn id="197" idx="3"/>
          </p:cNvCxnSpPr>
          <p:nvPr/>
        </p:nvCxnSpPr>
        <p:spPr>
          <a:xfrm flipV="1">
            <a:off x="6075905" y="1431274"/>
            <a:ext cx="137564" cy="19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타원 201"/>
          <p:cNvSpPr/>
          <p:nvPr/>
        </p:nvSpPr>
        <p:spPr>
          <a:xfrm>
            <a:off x="7655375" y="3336578"/>
            <a:ext cx="130324" cy="1348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3" name="직선 연결선 202"/>
          <p:cNvCxnSpPr>
            <a:stCxn id="184" idx="5"/>
            <a:endCxn id="187" idx="1"/>
          </p:cNvCxnSpPr>
          <p:nvPr/>
        </p:nvCxnSpPr>
        <p:spPr>
          <a:xfrm>
            <a:off x="6075905" y="1717888"/>
            <a:ext cx="545608" cy="45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>
            <a:stCxn id="188" idx="5"/>
            <a:endCxn id="196" idx="2"/>
          </p:cNvCxnSpPr>
          <p:nvPr/>
        </p:nvCxnSpPr>
        <p:spPr>
          <a:xfrm>
            <a:off x="6053702" y="2793898"/>
            <a:ext cx="303207" cy="650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>
            <a:stCxn id="188" idx="4"/>
            <a:endCxn id="191" idx="0"/>
          </p:cNvCxnSpPr>
          <p:nvPr/>
        </p:nvCxnSpPr>
        <p:spPr>
          <a:xfrm flipH="1">
            <a:off x="5899505" y="2813649"/>
            <a:ext cx="108121" cy="984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/>
          <p:cNvCxnSpPr>
            <a:stCxn id="191" idx="6"/>
            <a:endCxn id="196" idx="2"/>
          </p:cNvCxnSpPr>
          <p:nvPr/>
        </p:nvCxnSpPr>
        <p:spPr>
          <a:xfrm flipV="1">
            <a:off x="5964667" y="3444645"/>
            <a:ext cx="392242" cy="42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/>
          <p:cNvCxnSpPr>
            <a:stCxn id="191" idx="4"/>
            <a:endCxn id="198" idx="0"/>
          </p:cNvCxnSpPr>
          <p:nvPr/>
        </p:nvCxnSpPr>
        <p:spPr>
          <a:xfrm flipH="1">
            <a:off x="5772565" y="3933240"/>
            <a:ext cx="126940" cy="28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>
            <a:stCxn id="188" idx="0"/>
            <a:endCxn id="184" idx="4"/>
          </p:cNvCxnSpPr>
          <p:nvPr/>
        </p:nvCxnSpPr>
        <p:spPr>
          <a:xfrm flipV="1">
            <a:off x="6007626" y="1737639"/>
            <a:ext cx="22203" cy="941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/>
          <p:cNvCxnSpPr>
            <a:stCxn id="184" idx="5"/>
            <a:endCxn id="194" idx="1"/>
          </p:cNvCxnSpPr>
          <p:nvPr/>
        </p:nvCxnSpPr>
        <p:spPr>
          <a:xfrm>
            <a:off x="6075905" y="1717888"/>
            <a:ext cx="281004" cy="1090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>
            <a:endCxn id="190" idx="2"/>
          </p:cNvCxnSpPr>
          <p:nvPr/>
        </p:nvCxnSpPr>
        <p:spPr>
          <a:xfrm>
            <a:off x="6468147" y="2923757"/>
            <a:ext cx="634956" cy="36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>
            <a:stCxn id="190" idx="5"/>
            <a:endCxn id="192" idx="1"/>
          </p:cNvCxnSpPr>
          <p:nvPr/>
        </p:nvCxnSpPr>
        <p:spPr>
          <a:xfrm>
            <a:off x="7214341" y="3336578"/>
            <a:ext cx="295272" cy="47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연결선 211"/>
          <p:cNvCxnSpPr>
            <a:stCxn id="190" idx="4"/>
            <a:endCxn id="189" idx="0"/>
          </p:cNvCxnSpPr>
          <p:nvPr/>
        </p:nvCxnSpPr>
        <p:spPr>
          <a:xfrm flipH="1">
            <a:off x="7037941" y="3356329"/>
            <a:ext cx="130324" cy="367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/>
          <p:cNvCxnSpPr>
            <a:stCxn id="190" idx="6"/>
            <a:endCxn id="202" idx="2"/>
          </p:cNvCxnSpPr>
          <p:nvPr/>
        </p:nvCxnSpPr>
        <p:spPr>
          <a:xfrm>
            <a:off x="7233427" y="3288896"/>
            <a:ext cx="421948" cy="115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>
            <a:stCxn id="187" idx="5"/>
            <a:endCxn id="185" idx="1"/>
          </p:cNvCxnSpPr>
          <p:nvPr/>
        </p:nvCxnSpPr>
        <p:spPr>
          <a:xfrm>
            <a:off x="6713665" y="2268872"/>
            <a:ext cx="457557" cy="450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직선 연결선 214"/>
          <p:cNvCxnSpPr>
            <a:stCxn id="187" idx="6"/>
            <a:endCxn id="193" idx="2"/>
          </p:cNvCxnSpPr>
          <p:nvPr/>
        </p:nvCxnSpPr>
        <p:spPr>
          <a:xfrm>
            <a:off x="6732751" y="2221190"/>
            <a:ext cx="714540" cy="13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직선 연결선 215"/>
          <p:cNvCxnSpPr>
            <a:stCxn id="187" idx="7"/>
            <a:endCxn id="195" idx="3"/>
          </p:cNvCxnSpPr>
          <p:nvPr/>
        </p:nvCxnSpPr>
        <p:spPr>
          <a:xfrm flipV="1">
            <a:off x="6713665" y="1862396"/>
            <a:ext cx="614660" cy="3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직선 연결선 216"/>
          <p:cNvCxnSpPr>
            <a:stCxn id="199" idx="3"/>
            <a:endCxn id="187" idx="0"/>
          </p:cNvCxnSpPr>
          <p:nvPr/>
        </p:nvCxnSpPr>
        <p:spPr>
          <a:xfrm flipH="1">
            <a:off x="6667589" y="1498707"/>
            <a:ext cx="138936" cy="65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3210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06085" y="134380"/>
            <a:ext cx="120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전체 토폴로지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906085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546971" y="268393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494404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/>
              <a:t>네트워크 구축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366328" y="224803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이도경\Desktop\d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5" y="555526"/>
            <a:ext cx="7467600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995936" y="2419107"/>
            <a:ext cx="165618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2470428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라우터</a:t>
            </a:r>
            <a:r>
              <a:rPr lang="en-US" altLang="ko-KR" sz="1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, </a:t>
            </a:r>
            <a:r>
              <a:rPr lang="ko-KR" altLang="en-US" sz="1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10X10" panose="020D0604000000000000" pitchFamily="50" charset="-127"/>
                <a:ea typeface="10X10" panose="020D0604000000000000" pitchFamily="50" charset="-127"/>
              </a:rPr>
              <a:t>스위치 설정 </a:t>
            </a:r>
            <a:endParaRPr lang="ko-KR" altLang="en-US" sz="15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E0086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91880" y="2205117"/>
            <a:ext cx="504056" cy="404614"/>
          </a:xfrm>
          <a:prstGeom prst="rect">
            <a:avLst/>
          </a:prstGeom>
          <a:solidFill>
            <a:srgbClr val="E00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21840" y="2230517"/>
            <a:ext cx="47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02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8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30832" y="1180435"/>
            <a:ext cx="3909120" cy="3263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RIP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13" y="1231585"/>
            <a:ext cx="3731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거리 </a:t>
            </a:r>
            <a:r>
              <a:rPr lang="ko-KR" altLang="en-US" dirty="0"/>
              <a:t>벡터 방식을 사용하는 내부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 중에서 가장 간단하게 </a:t>
            </a:r>
            <a:r>
              <a:rPr lang="ko-KR" altLang="en-US" dirty="0" smtClean="0"/>
              <a:t>구현된다</a:t>
            </a:r>
            <a:r>
              <a:rPr lang="en-US" altLang="ko-KR" dirty="0" smtClean="0"/>
              <a:t>. </a:t>
            </a:r>
            <a:r>
              <a:rPr lang="ko-KR" altLang="en-US" dirty="0"/>
              <a:t>소규모 네트워크 환경에 적합하며</a:t>
            </a:r>
            <a:r>
              <a:rPr lang="en-US" altLang="ko-KR" dirty="0"/>
              <a:t>, </a:t>
            </a:r>
            <a:r>
              <a:rPr lang="ko-KR" altLang="en-US" dirty="0"/>
              <a:t>현재 가장 많이 사용하는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 중 하나다</a:t>
            </a:r>
            <a:r>
              <a:rPr lang="en-US" altLang="ko-KR" dirty="0" smtClean="0"/>
              <a:t>.</a:t>
            </a:r>
            <a:r>
              <a:rPr lang="ko-KR" altLang="en-US" dirty="0"/>
              <a:t> 네트워크 기기 간에서 경로 정보를 교환하고</a:t>
            </a:r>
            <a:r>
              <a:rPr lang="en-US" altLang="ko-KR" dirty="0"/>
              <a:t>, </a:t>
            </a:r>
            <a:r>
              <a:rPr lang="ko-KR" altLang="en-US" dirty="0"/>
              <a:t>동적으로 경로 정보를 </a:t>
            </a:r>
            <a:r>
              <a:rPr lang="ko-KR" altLang="en-US" dirty="0" smtClean="0"/>
              <a:t>구성하고 망과 </a:t>
            </a:r>
            <a:r>
              <a:rPr lang="ko-KR" altLang="en-US" dirty="0"/>
              <a:t>같이 연결된 네트워크 간을 얼마나 빠른 속도로 정보를 전달할 수 있는지를 계산해서 경로를 결정한다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3320" y="771550"/>
            <a:ext cx="69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RIP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567" y="797232"/>
            <a:ext cx="460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01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87768" y="87247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이등변 삼각형 63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7447" y="1385063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Router&gt;enable</a:t>
            </a:r>
          </a:p>
          <a:p>
            <a:r>
              <a:rPr lang="en-US" altLang="ko-KR" sz="1600" dirty="0" err="1"/>
              <a:t>Router#conf</a:t>
            </a:r>
            <a:r>
              <a:rPr lang="en-US" altLang="ko-KR" sz="1600" dirty="0"/>
              <a:t> t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)#router </a:t>
            </a:r>
            <a:r>
              <a:rPr lang="en-US" altLang="ko-KR" sz="1600" dirty="0" smtClean="0"/>
              <a:t>rip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</a:t>
            </a:r>
            <a:r>
              <a:rPr lang="en-US" altLang="ko-KR" sz="1600" dirty="0" smtClean="0"/>
              <a:t>)#version 2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</a:t>
            </a:r>
            <a:r>
              <a:rPr lang="en-US" altLang="ko-KR" sz="1600" dirty="0" smtClean="0"/>
              <a:t>)#no auto-summary</a:t>
            </a:r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</a:t>
            </a:r>
            <a:r>
              <a:rPr lang="en-US" altLang="ko-KR" sz="1600" dirty="0" smtClean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/>
              <a:t>1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</a:t>
            </a:r>
            <a:r>
              <a:rPr lang="en-US" altLang="ko-KR" sz="1600" dirty="0" smtClean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/>
              <a:t>2</a:t>
            </a:r>
          </a:p>
          <a:p>
            <a:r>
              <a:rPr lang="en-US" altLang="ko-KR" sz="1600" dirty="0"/>
              <a:t>Router(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-router</a:t>
            </a:r>
            <a:r>
              <a:rPr lang="en-US" altLang="ko-KR" sz="1600" dirty="0" smtClean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 smtClean="0"/>
              <a:t>3</a:t>
            </a:r>
          </a:p>
          <a:p>
            <a:r>
              <a:rPr lang="en-US" altLang="ko-KR" sz="1600" dirty="0" smtClean="0"/>
              <a:t>…</a:t>
            </a:r>
            <a:endParaRPr lang="en-US" altLang="ko-KR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2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RIP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C:\Users\이도경\Desktop\w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1" y="627534"/>
            <a:ext cx="4456343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1" y="2715766"/>
            <a:ext cx="305500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1772965" y="2687836"/>
            <a:ext cx="857911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92861" y="771550"/>
            <a:ext cx="4351147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860030" y="1260337"/>
            <a:ext cx="393315" cy="45719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02884" y="770939"/>
            <a:ext cx="3841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Codes</a:t>
            </a:r>
            <a:r>
              <a:rPr lang="ko-KR" altLang="en-US" sz="1600" dirty="0"/>
              <a:t>의 </a:t>
            </a:r>
            <a:r>
              <a:rPr lang="en-US" altLang="ko-KR" sz="1600" dirty="0"/>
              <a:t>R</a:t>
            </a:r>
            <a:r>
              <a:rPr lang="ko-KR" altLang="en-US" sz="1600" dirty="0"/>
              <a:t>는 </a:t>
            </a:r>
            <a:r>
              <a:rPr lang="en-US" altLang="ko-KR" sz="1600" dirty="0"/>
              <a:t>RIP </a:t>
            </a:r>
            <a:r>
              <a:rPr lang="ko-KR" altLang="en-US" sz="1600" dirty="0" err="1"/>
              <a:t>라우팅</a:t>
            </a:r>
            <a:r>
              <a:rPr lang="ko-KR" altLang="en-US" sz="1600" dirty="0"/>
              <a:t> 프로토콜로 </a:t>
            </a:r>
            <a:endParaRPr lang="en-US" altLang="ko-KR" sz="1600" dirty="0"/>
          </a:p>
          <a:p>
            <a:r>
              <a:rPr lang="ko-KR" altLang="en-US" sz="1600" dirty="0" err="1"/>
              <a:t>라우팅되는</a:t>
            </a:r>
            <a:r>
              <a:rPr lang="ko-KR" altLang="en-US" sz="1600" dirty="0"/>
              <a:t> 네트워크</a:t>
            </a:r>
            <a:endParaRPr lang="en-US" altLang="ko-KR" sz="1600" dirty="0"/>
          </a:p>
          <a:p>
            <a:r>
              <a:rPr lang="en-US" altLang="ko-KR" sz="1600" dirty="0"/>
              <a:t>serial </a:t>
            </a:r>
            <a:r>
              <a:rPr lang="en-US" altLang="ko-KR" sz="1600" dirty="0" smtClean="0"/>
              <a:t>0/1/0 </a:t>
            </a:r>
            <a:r>
              <a:rPr lang="ko-KR" altLang="en-US" sz="1600" dirty="0"/>
              <a:t>인터페이스로 </a:t>
            </a:r>
            <a:r>
              <a:rPr lang="en-US" altLang="ko-KR" sz="1600" dirty="0"/>
              <a:t>via</a:t>
            </a:r>
            <a:r>
              <a:rPr lang="ko-KR" altLang="en-US" sz="1600" dirty="0"/>
              <a:t>를 통하여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라우팅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138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endCxn id="8" idx="1"/>
          </p:cNvCxnSpPr>
          <p:nvPr/>
        </p:nvCxnSpPr>
        <p:spPr>
          <a:xfrm>
            <a:off x="323528" y="258522"/>
            <a:ext cx="7872875" cy="17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750" y="13438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EIGRP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196403" y="140816"/>
            <a:ext cx="50291" cy="2706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76703" y="264705"/>
            <a:ext cx="925218" cy="0"/>
          </a:xfrm>
          <a:prstGeom prst="line">
            <a:avLst/>
          </a:prstGeom>
          <a:ln w="12700">
            <a:solidFill>
              <a:srgbClr val="E00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-18748" y="115475"/>
            <a:ext cx="1224136" cy="288032"/>
          </a:xfrm>
          <a:prstGeom prst="rect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/>
              <a:t>라우터</a:t>
            </a:r>
            <a:r>
              <a:rPr lang="ko-KR" altLang="en-US" sz="1500" dirty="0" smtClean="0"/>
              <a:t> 설정</a:t>
            </a:r>
            <a:endParaRPr lang="ko-KR" altLang="en-US" sz="1500" dirty="0"/>
          </a:p>
        </p:txBody>
      </p:sp>
      <p:sp>
        <p:nvSpPr>
          <p:cNvPr id="38" name="이등변 삼각형 37"/>
          <p:cNvSpPr/>
          <p:nvPr/>
        </p:nvSpPr>
        <p:spPr>
          <a:xfrm rot="5400000">
            <a:off x="1096060" y="222864"/>
            <a:ext cx="289971" cy="71315"/>
          </a:xfrm>
          <a:prstGeom prst="triangle">
            <a:avLst/>
          </a:prstGeom>
          <a:solidFill>
            <a:srgbClr val="E0086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86729" y="771550"/>
            <a:ext cx="96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EIGRP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766" y="797232"/>
            <a:ext cx="57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02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744063" y="872471"/>
            <a:ext cx="0" cy="2231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220766" y="1180435"/>
            <a:ext cx="3932667" cy="3335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13" y="1231585"/>
            <a:ext cx="3743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IGRP</a:t>
            </a:r>
            <a:r>
              <a:rPr lang="ko-KR" altLang="en-US" dirty="0"/>
              <a:t>를 기반으로 한 개방형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프로토콜이다</a:t>
            </a:r>
            <a:r>
              <a:rPr lang="en-US" altLang="ko-KR" dirty="0"/>
              <a:t>. </a:t>
            </a:r>
            <a:r>
              <a:rPr lang="ko-KR" altLang="en-US" dirty="0" err="1"/>
              <a:t>라우터</a:t>
            </a:r>
            <a:r>
              <a:rPr lang="ko-KR" altLang="en-US" dirty="0"/>
              <a:t> 내 대역폭 및 처리 능력의 이용뿐 아니라</a:t>
            </a:r>
            <a:r>
              <a:rPr lang="en-US" altLang="ko-KR" dirty="0"/>
              <a:t>, </a:t>
            </a:r>
            <a:r>
              <a:rPr lang="ko-KR" altLang="en-US" dirty="0" smtClean="0"/>
              <a:t>토폴로지</a:t>
            </a:r>
            <a:r>
              <a:rPr lang="en-US" altLang="ko-KR" dirty="0" smtClean="0"/>
              <a:t>(</a:t>
            </a:r>
            <a:r>
              <a:rPr lang="ko-KR" altLang="en-US" dirty="0"/>
              <a:t>망 구성 </a:t>
            </a:r>
            <a:r>
              <a:rPr lang="ko-KR" altLang="en-US" dirty="0" smtClean="0"/>
              <a:t>방식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</a:t>
            </a:r>
            <a:r>
              <a:rPr lang="ko-KR" altLang="en-US" dirty="0"/>
              <a:t>변경된 뒤에 일어나는 불안정한 </a:t>
            </a:r>
            <a:r>
              <a:rPr lang="ko-KR" altLang="en-US" dirty="0" err="1"/>
              <a:t>라우팅을</a:t>
            </a:r>
            <a:r>
              <a:rPr lang="ko-KR" altLang="en-US" dirty="0"/>
              <a:t> 최소화하는데 최적화된 고급 거리 벡터 </a:t>
            </a:r>
            <a:r>
              <a:rPr lang="ko-KR" altLang="en-US" dirty="0" err="1"/>
              <a:t>라우팅</a:t>
            </a:r>
            <a:r>
              <a:rPr lang="ko-KR" altLang="en-US" dirty="0"/>
              <a:t> 프로토콜이다</a:t>
            </a:r>
            <a:r>
              <a:rPr lang="en-US" altLang="ko-KR" dirty="0"/>
              <a:t>.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</a:t>
            </a:r>
            <a:r>
              <a:rPr lang="ko-KR" altLang="en-US" dirty="0"/>
              <a:t>최적화 대부분이 </a:t>
            </a:r>
            <a:r>
              <a:rPr lang="ko-KR" altLang="en-US" dirty="0" smtClean="0"/>
              <a:t>확산 </a:t>
            </a:r>
            <a:r>
              <a:rPr lang="ko-KR" altLang="en-US" dirty="0"/>
              <a:t>업데이트 알고리즘의 처리에 기반을 두므로</a:t>
            </a:r>
            <a:r>
              <a:rPr lang="en-US" altLang="ko-KR" dirty="0"/>
              <a:t>, </a:t>
            </a:r>
            <a:r>
              <a:rPr lang="ko-KR" altLang="en-US" dirty="0"/>
              <a:t>빠른 수렴을 위한 </a:t>
            </a:r>
            <a:r>
              <a:rPr lang="ko-KR" altLang="en-US" dirty="0" err="1"/>
              <a:t>매커니즘을</a:t>
            </a:r>
            <a:r>
              <a:rPr lang="ko-KR" altLang="en-US" dirty="0"/>
              <a:t> 제공하고 루프 문제에서 자유롭다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4355976" y="771550"/>
            <a:ext cx="0" cy="3816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이등변 삼각형 17"/>
          <p:cNvSpPr/>
          <p:nvPr/>
        </p:nvSpPr>
        <p:spPr>
          <a:xfrm rot="5400000">
            <a:off x="4560722" y="1000518"/>
            <a:ext cx="228027" cy="14401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729517" y="8724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_OTF" pitchFamily="50" charset="-127"/>
                <a:ea typeface="배달의민족 한나_OTF" pitchFamily="50" charset="-127"/>
              </a:rPr>
              <a:t>설정 방법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배달의민족 한나_OTF" pitchFamily="50" charset="-127"/>
              <a:ea typeface="배달의민족 한나_OTF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9106" y="1756432"/>
            <a:ext cx="45138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</a:t>
            </a:r>
            <a:r>
              <a:rPr lang="en-US" altLang="ko-KR" sz="1600" dirty="0"/>
              <a:t>)#router </a:t>
            </a:r>
            <a:r>
              <a:rPr lang="en-US" altLang="ko-KR" sz="1600" dirty="0" err="1"/>
              <a:t>eigrp</a:t>
            </a:r>
            <a:r>
              <a:rPr lang="en-US" altLang="ko-KR" sz="1600" dirty="0"/>
              <a:t> process-ID</a:t>
            </a:r>
          </a:p>
          <a:p>
            <a:pPr>
              <a:buNone/>
            </a:pPr>
            <a:r>
              <a:rPr lang="en-US" altLang="ko-KR" sz="1600" dirty="0"/>
              <a:t>Router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</a:t>
            </a:r>
            <a:r>
              <a:rPr lang="en-US" altLang="ko-KR" sz="1600" dirty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/>
              <a:t>1</a:t>
            </a:r>
          </a:p>
          <a:p>
            <a:pPr>
              <a:buNone/>
            </a:pPr>
            <a:r>
              <a:rPr lang="en-US" altLang="ko-KR" sz="1600" dirty="0"/>
              <a:t>Router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</a:t>
            </a:r>
            <a:r>
              <a:rPr lang="en-US" altLang="ko-KR" sz="1600" dirty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/>
              <a:t>2</a:t>
            </a:r>
          </a:p>
          <a:p>
            <a:pPr>
              <a:buNone/>
            </a:pPr>
            <a:r>
              <a:rPr lang="en-US" altLang="ko-KR" sz="1600" dirty="0" smtClean="0"/>
              <a:t>Router(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</a:t>
            </a:r>
            <a:r>
              <a:rPr lang="en-US" altLang="ko-KR" sz="1600" dirty="0"/>
              <a:t>)#network </a:t>
            </a:r>
            <a:r>
              <a:rPr lang="ko-KR" altLang="en-US" sz="1600" dirty="0"/>
              <a:t>네트워크주소</a:t>
            </a:r>
            <a:r>
              <a:rPr lang="en-US" altLang="ko-KR" sz="1600" dirty="0"/>
              <a:t>3</a:t>
            </a:r>
          </a:p>
          <a:p>
            <a:pPr>
              <a:buNone/>
            </a:pPr>
            <a:r>
              <a:rPr lang="en-US" altLang="ko-KR" sz="1600" dirty="0"/>
              <a:t>… </a:t>
            </a:r>
          </a:p>
          <a:p>
            <a:pPr>
              <a:buNone/>
            </a:pPr>
            <a:r>
              <a:rPr lang="en-US" altLang="ko-KR" sz="1600" dirty="0"/>
              <a:t>Router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</a:t>
            </a:r>
            <a:r>
              <a:rPr lang="en-US" altLang="ko-KR" sz="1600" dirty="0"/>
              <a:t>)#no auto-summary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8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1469</Words>
  <Application>Microsoft Office PowerPoint</Application>
  <PresentationFormat>화면 슬라이드 쇼(16:9)</PresentationFormat>
  <Paragraphs>332</Paragraphs>
  <Slides>33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2" baseType="lpstr">
      <vt:lpstr>굴림</vt:lpstr>
      <vt:lpstr>Arial</vt:lpstr>
      <vt:lpstr>10X10</vt:lpstr>
      <vt:lpstr>돋움체</vt:lpstr>
      <vt:lpstr>Wingdings</vt:lpstr>
      <vt:lpstr>10X10 Bold</vt:lpstr>
      <vt:lpstr>맑은 고딕</vt:lpstr>
      <vt:lpstr>배달의민족 한나_OTF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이예은</dc:creator>
  <cp:lastModifiedBy>Windows 사용자</cp:lastModifiedBy>
  <cp:revision>138</cp:revision>
  <dcterms:created xsi:type="dcterms:W3CDTF">2015-03-17T10:14:13Z</dcterms:created>
  <dcterms:modified xsi:type="dcterms:W3CDTF">2015-12-15T06:05:23Z</dcterms:modified>
</cp:coreProperties>
</file>