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1" r:id="rId3"/>
    <p:sldId id="264" r:id="rId4"/>
    <p:sldId id="259" r:id="rId5"/>
    <p:sldId id="292" r:id="rId6"/>
    <p:sldId id="293" r:id="rId7"/>
    <p:sldId id="274" r:id="rId8"/>
    <p:sldId id="306" r:id="rId9"/>
    <p:sldId id="294" r:id="rId10"/>
    <p:sldId id="265" r:id="rId11"/>
    <p:sldId id="295" r:id="rId12"/>
    <p:sldId id="266" r:id="rId13"/>
    <p:sldId id="307" r:id="rId14"/>
    <p:sldId id="296" r:id="rId15"/>
    <p:sldId id="267" r:id="rId16"/>
    <p:sldId id="268" r:id="rId17"/>
    <p:sldId id="269" r:id="rId18"/>
    <p:sldId id="270" r:id="rId19"/>
    <p:sldId id="271" r:id="rId20"/>
    <p:sldId id="297" r:id="rId21"/>
    <p:sldId id="272" r:id="rId22"/>
    <p:sldId id="298" r:id="rId23"/>
    <p:sldId id="275" r:id="rId24"/>
    <p:sldId id="308" r:id="rId25"/>
    <p:sldId id="299" r:id="rId26"/>
    <p:sldId id="277" r:id="rId27"/>
    <p:sldId id="282" r:id="rId28"/>
    <p:sldId id="283" r:id="rId29"/>
    <p:sldId id="309" r:id="rId30"/>
    <p:sldId id="300" r:id="rId31"/>
    <p:sldId id="279" r:id="rId32"/>
    <p:sldId id="284" r:id="rId33"/>
    <p:sldId id="285" r:id="rId34"/>
    <p:sldId id="303" r:id="rId35"/>
    <p:sldId id="301" r:id="rId36"/>
    <p:sldId id="286" r:id="rId37"/>
    <p:sldId id="287" r:id="rId38"/>
    <p:sldId id="302" r:id="rId39"/>
    <p:sldId id="288" r:id="rId40"/>
    <p:sldId id="310" r:id="rId41"/>
    <p:sldId id="304" r:id="rId42"/>
    <p:sldId id="289" r:id="rId43"/>
    <p:sldId id="311" r:id="rId44"/>
    <p:sldId id="305" r:id="rId45"/>
    <p:sldId id="290" r:id="rId46"/>
    <p:sldId id="291" r:id="rId47"/>
    <p:sldId id="262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6C17"/>
    <a:srgbClr val="1EB4DC"/>
    <a:srgbClr val="57CB8E"/>
    <a:srgbClr val="FEE95C"/>
    <a:srgbClr val="FC5656"/>
    <a:srgbClr val="5A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>
      <p:cViewPr varScale="1">
        <p:scale>
          <a:sx n="65" d="100"/>
          <a:sy n="65" d="100"/>
        </p:scale>
        <p:origin x="7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24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1AEBE-148E-48DC-90E8-759A095444B1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FFB54-26C8-49A7-8C82-3C7160405C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3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FB54-26C8-49A7-8C82-3C7160405CA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85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FB54-26C8-49A7-8C82-3C7160405CA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2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FB54-26C8-49A7-8C82-3C7160405CA1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43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30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62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75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04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40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17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17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70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51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0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43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7C9AB-C1DD-4B38-B0A2-2CF5AEC9ABC2}" type="datetimeFigureOut">
              <a:rPr lang="ko-KR" altLang="en-US" smtClean="0"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4A72-43DC-4A83-B691-B90F68218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41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4652294"/>
            <a:ext cx="9144000" cy="220570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204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 smtClean="0">
                <a:solidFill>
                  <a:srgbClr val="FC5656"/>
                </a:solidFill>
                <a:latin typeface="HY견고딕" pitchFamily="18" charset="-127"/>
                <a:ea typeface="HY견고딕" pitchFamily="18" charset="-127"/>
              </a:rPr>
              <a:t>P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ACKET </a:t>
            </a:r>
            <a:r>
              <a:rPr lang="en-US" altLang="ko-KR" sz="6000" dirty="0" smtClean="0">
                <a:solidFill>
                  <a:srgbClr val="57CB8E"/>
                </a:solidFill>
                <a:latin typeface="HY견고딕" pitchFamily="18" charset="-127"/>
                <a:ea typeface="HY견고딕" pitchFamily="18" charset="-127"/>
              </a:rPr>
              <a:t>T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RACER</a:t>
            </a:r>
            <a:endParaRPr lang="ko-KR" altLang="en-US" sz="6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620616"/>
            <a:ext cx="6400800" cy="67248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bg1">
                    <a:lumMod val="65000"/>
                  </a:schemeClr>
                </a:solidFill>
              </a:rPr>
              <a:t>네트워크 기말고사 실습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0" y="-842"/>
            <a:ext cx="9144000" cy="220570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6296236" y="5949280"/>
            <a:ext cx="2952328" cy="110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bg1"/>
                </a:solidFill>
              </a:rPr>
              <a:t>91416131 </a:t>
            </a:r>
            <a:r>
              <a:rPr lang="ko-KR" altLang="en-US" sz="1400" dirty="0" smtClean="0">
                <a:solidFill>
                  <a:schemeClr val="bg1"/>
                </a:solidFill>
              </a:rPr>
              <a:t>민유진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91416179 </a:t>
            </a:r>
            <a:r>
              <a:rPr lang="ko-KR" altLang="en-US" sz="1400" dirty="0" smtClean="0">
                <a:solidFill>
                  <a:schemeClr val="bg1"/>
                </a:solidFill>
              </a:rPr>
              <a:t>박진아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29180" y="2795630"/>
            <a:ext cx="3672408" cy="3843533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vtp</a:t>
            </a:r>
            <a:r>
              <a:rPr lang="en-US" altLang="ko-KR" sz="1300" dirty="0">
                <a:solidFill>
                  <a:schemeClr val="tx1"/>
                </a:solidFill>
              </a:rPr>
              <a:t> version 2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vtp</a:t>
            </a:r>
            <a:r>
              <a:rPr lang="en-US" altLang="ko-KR" sz="1300" dirty="0">
                <a:solidFill>
                  <a:schemeClr val="tx1"/>
                </a:solidFill>
              </a:rPr>
              <a:t> mode server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Device mode already VTP SERVER.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vtp</a:t>
            </a:r>
            <a:r>
              <a:rPr lang="en-US" altLang="ko-KR" sz="1300" dirty="0">
                <a:solidFill>
                  <a:schemeClr val="tx1"/>
                </a:solidFill>
              </a:rPr>
              <a:t> domain cisco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Changing VTP domain name from NULL to cisco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vtp</a:t>
            </a:r>
            <a:r>
              <a:rPr lang="en-US" altLang="ko-KR" sz="1300" dirty="0">
                <a:solidFill>
                  <a:schemeClr val="tx1"/>
                </a:solidFill>
              </a:rPr>
              <a:t> password cisco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Setting device VLAN database password to cisco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int</a:t>
            </a:r>
            <a:r>
              <a:rPr lang="en-US" altLang="ko-KR" sz="1300" dirty="0">
                <a:solidFill>
                  <a:schemeClr val="tx1"/>
                </a:solidFill>
              </a:rPr>
              <a:t> fa0/2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switchport</a:t>
            </a:r>
            <a:r>
              <a:rPr lang="en-US" altLang="ko-KR" sz="1300" dirty="0">
                <a:solidFill>
                  <a:schemeClr val="tx1"/>
                </a:solidFill>
              </a:rPr>
              <a:t> mode trunk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vlan</a:t>
            </a:r>
            <a:r>
              <a:rPr lang="en-US" altLang="ko-KR" sz="1300" dirty="0">
                <a:solidFill>
                  <a:schemeClr val="tx1"/>
                </a:solidFill>
              </a:rPr>
              <a:t> 10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)#name VLAN_10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)#exit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vlan</a:t>
            </a:r>
            <a:r>
              <a:rPr lang="en-US" altLang="ko-KR" sz="1300" dirty="0">
                <a:solidFill>
                  <a:schemeClr val="tx1"/>
                </a:solidFill>
              </a:rPr>
              <a:t> 20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)#name VLAN_20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)#exit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vlan</a:t>
            </a:r>
            <a:r>
              <a:rPr lang="en-US" altLang="ko-KR" sz="1300" dirty="0">
                <a:solidFill>
                  <a:schemeClr val="tx1"/>
                </a:solidFill>
              </a:rPr>
              <a:t> 30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)#name VLAN_30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VTP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0" y="1089575"/>
            <a:ext cx="7997381" cy="1595383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175956" y="2795630"/>
            <a:ext cx="4652176" cy="3843531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</a:rPr>
              <a:t>SW1(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)#do show </a:t>
            </a:r>
            <a:r>
              <a:rPr lang="en-US" altLang="ko-KR" sz="1400" dirty="0" err="1">
                <a:solidFill>
                  <a:schemeClr val="tx1"/>
                </a:solidFill>
              </a:rPr>
              <a:t>vlan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VLAN Name Status Ports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---- -------------------------------- --------- </a:t>
            </a:r>
            <a:r>
              <a:rPr lang="en-US" altLang="ko-KR" sz="1400" dirty="0" smtClean="0">
                <a:solidFill>
                  <a:schemeClr val="tx1"/>
                </a:solidFill>
              </a:rPr>
              <a:t>-------------1 </a:t>
            </a:r>
            <a:r>
              <a:rPr lang="en-US" altLang="ko-KR" sz="1400" dirty="0">
                <a:solidFill>
                  <a:schemeClr val="tx1"/>
                </a:solidFill>
              </a:rPr>
              <a:t>default active Fa0/1, Fa0/3, Fa0/4, Fa0/5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Fa0/6, Fa0/7, Fa0/8, Fa0/9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Fa0/10, Fa0/11, Fa0/12, Fa0/13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Fa0/14, Fa0/15, Fa0/16, Fa0/17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Fa0/18, Fa0/19, Fa0/20, Fa0/21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Fa0/22, Fa0/23, Fa0/24</a:t>
            </a: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10 </a:t>
            </a:r>
            <a:r>
              <a:rPr lang="en-US" altLang="ko-KR" sz="1400" dirty="0">
                <a:solidFill>
                  <a:schemeClr val="tx1"/>
                </a:solidFill>
              </a:rPr>
              <a:t>VLAN_10 active 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20 VLAN_20 active 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30 VLAN_30 active 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1002 </a:t>
            </a:r>
            <a:r>
              <a:rPr lang="en-US" altLang="ko-KR" sz="1400" dirty="0" err="1">
                <a:solidFill>
                  <a:schemeClr val="tx1"/>
                </a:solidFill>
              </a:rPr>
              <a:t>fddi</a:t>
            </a:r>
            <a:r>
              <a:rPr lang="en-US" altLang="ko-KR" sz="1400" dirty="0">
                <a:solidFill>
                  <a:schemeClr val="tx1"/>
                </a:solidFill>
              </a:rPr>
              <a:t>-default act/</a:t>
            </a:r>
            <a:r>
              <a:rPr lang="en-US" altLang="ko-KR" sz="1400" dirty="0" err="1">
                <a:solidFill>
                  <a:schemeClr val="tx1"/>
                </a:solidFill>
              </a:rPr>
              <a:t>unsup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1003 token-ring-default act/</a:t>
            </a:r>
            <a:r>
              <a:rPr lang="en-US" altLang="ko-KR" sz="1400" dirty="0" err="1">
                <a:solidFill>
                  <a:schemeClr val="tx1"/>
                </a:solidFill>
              </a:rPr>
              <a:t>unsup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1004 </a:t>
            </a:r>
            <a:r>
              <a:rPr lang="en-US" altLang="ko-KR" sz="1400" dirty="0" err="1">
                <a:solidFill>
                  <a:schemeClr val="tx1"/>
                </a:solidFill>
              </a:rPr>
              <a:t>fddinet</a:t>
            </a:r>
            <a:r>
              <a:rPr lang="en-US" altLang="ko-KR" sz="1400" dirty="0">
                <a:solidFill>
                  <a:schemeClr val="tx1"/>
                </a:solidFill>
              </a:rPr>
              <a:t>-default act/</a:t>
            </a:r>
            <a:r>
              <a:rPr lang="en-US" altLang="ko-KR" sz="1400" dirty="0" err="1">
                <a:solidFill>
                  <a:schemeClr val="tx1"/>
                </a:solidFill>
              </a:rPr>
              <a:t>unsup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1005 </a:t>
            </a:r>
            <a:r>
              <a:rPr lang="en-US" altLang="ko-KR" sz="1400" dirty="0" err="1">
                <a:solidFill>
                  <a:schemeClr val="tx1"/>
                </a:solidFill>
              </a:rPr>
              <a:t>trnet</a:t>
            </a:r>
            <a:r>
              <a:rPr lang="en-US" altLang="ko-KR" sz="1400" dirty="0">
                <a:solidFill>
                  <a:schemeClr val="tx1"/>
                </a:solidFill>
              </a:rPr>
              <a:t>-default act/</a:t>
            </a:r>
            <a:r>
              <a:rPr lang="en-US" altLang="ko-KR" sz="1400" dirty="0" err="1">
                <a:solidFill>
                  <a:schemeClr val="tx1"/>
                </a:solidFill>
              </a:rPr>
              <a:t>unsup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2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스위치나 브리지에서 발생하는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루핑을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막아주기 위한 프로토콜</a:t>
            </a: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루프가 발생할 수 있는 경로를 논리적으로 차단함으로써 목적지로 가는 경로를 하나로 만든다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네트워크당 루트 브리지를 갖는다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사용하던 경로에 문제가 발생할 경우 대체 경로를 통해 통신할 수 있도록 운영한다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419872" y="1484783"/>
            <a:ext cx="2664296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STP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(Spanning Tree Protocol)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00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716016" y="980728"/>
            <a:ext cx="4176464" cy="4949400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300" dirty="0" smtClean="0">
              <a:solidFill>
                <a:schemeClr val="tx1"/>
              </a:solidFill>
            </a:endParaRPr>
          </a:p>
          <a:p>
            <a:r>
              <a:rPr lang="en-US" altLang="ko-KR" sz="1300" dirty="0" smtClean="0">
                <a:solidFill>
                  <a:schemeClr val="tx1"/>
                </a:solidFill>
              </a:rPr>
              <a:t>SW111(</a:t>
            </a:r>
            <a:r>
              <a:rPr lang="en-US" altLang="ko-KR" sz="13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vlan</a:t>
            </a:r>
            <a:r>
              <a:rPr lang="en-US" altLang="ko-KR" sz="1300" dirty="0">
                <a:solidFill>
                  <a:schemeClr val="tx1"/>
                </a:solidFill>
              </a:rPr>
              <a:t> 10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)#name info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)#exit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vlan</a:t>
            </a:r>
            <a:r>
              <a:rPr lang="en-US" altLang="ko-KR" sz="1300" dirty="0">
                <a:solidFill>
                  <a:schemeClr val="tx1"/>
                </a:solidFill>
              </a:rPr>
              <a:t> 20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)#name </a:t>
            </a:r>
            <a:r>
              <a:rPr lang="en-US" altLang="ko-KR" sz="1300" dirty="0" err="1">
                <a:solidFill>
                  <a:schemeClr val="tx1"/>
                </a:solidFill>
              </a:rPr>
              <a:t>infocomm</a:t>
            </a:r>
            <a:endParaRPr lang="en-US" altLang="ko-KR" sz="1300" dirty="0">
              <a:solidFill>
                <a:schemeClr val="tx1"/>
              </a:solidFill>
            </a:endParaRP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)#exit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vlan</a:t>
            </a:r>
            <a:r>
              <a:rPr lang="en-US" altLang="ko-KR" sz="1300" dirty="0">
                <a:solidFill>
                  <a:schemeClr val="tx1"/>
                </a:solidFill>
              </a:rPr>
              <a:t> 30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)#name </a:t>
            </a:r>
            <a:r>
              <a:rPr lang="en-US" altLang="ko-KR" sz="1300" dirty="0" err="1">
                <a:solidFill>
                  <a:schemeClr val="tx1"/>
                </a:solidFill>
              </a:rPr>
              <a:t>comm</a:t>
            </a:r>
            <a:endParaRPr lang="en-US" altLang="ko-KR" sz="1300" dirty="0">
              <a:solidFill>
                <a:schemeClr val="tx1"/>
              </a:solidFill>
            </a:endParaRP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config-vlan</a:t>
            </a:r>
            <a:r>
              <a:rPr lang="en-US" altLang="ko-KR" sz="1300" dirty="0">
                <a:solidFill>
                  <a:schemeClr val="tx1"/>
                </a:solidFill>
              </a:rPr>
              <a:t>)#exit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int</a:t>
            </a:r>
            <a:r>
              <a:rPr lang="en-US" altLang="ko-KR" sz="1300" dirty="0">
                <a:solidFill>
                  <a:schemeClr val="tx1"/>
                </a:solidFill>
              </a:rPr>
              <a:t> fa0/4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switchport</a:t>
            </a:r>
            <a:r>
              <a:rPr lang="en-US" altLang="ko-KR" sz="1300" dirty="0">
                <a:solidFill>
                  <a:schemeClr val="tx1"/>
                </a:solidFill>
              </a:rPr>
              <a:t> access </a:t>
            </a:r>
            <a:r>
              <a:rPr lang="en-US" altLang="ko-KR" sz="1300" dirty="0" err="1">
                <a:solidFill>
                  <a:schemeClr val="tx1"/>
                </a:solidFill>
              </a:rPr>
              <a:t>vlan</a:t>
            </a:r>
            <a:r>
              <a:rPr lang="en-US" altLang="ko-KR" sz="1300" dirty="0">
                <a:solidFill>
                  <a:schemeClr val="tx1"/>
                </a:solidFill>
              </a:rPr>
              <a:t> 10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-if)#exit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int</a:t>
            </a:r>
            <a:r>
              <a:rPr lang="en-US" altLang="ko-KR" sz="1300" dirty="0">
                <a:solidFill>
                  <a:schemeClr val="tx1"/>
                </a:solidFill>
              </a:rPr>
              <a:t> fa0/5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switchport</a:t>
            </a:r>
            <a:r>
              <a:rPr lang="en-US" altLang="ko-KR" sz="1300" dirty="0">
                <a:solidFill>
                  <a:schemeClr val="tx1"/>
                </a:solidFill>
              </a:rPr>
              <a:t> access </a:t>
            </a:r>
            <a:r>
              <a:rPr lang="en-US" altLang="ko-KR" sz="1300" dirty="0" err="1">
                <a:solidFill>
                  <a:schemeClr val="tx1"/>
                </a:solidFill>
              </a:rPr>
              <a:t>vlan</a:t>
            </a:r>
            <a:r>
              <a:rPr lang="en-US" altLang="ko-KR" sz="1300" dirty="0">
                <a:solidFill>
                  <a:schemeClr val="tx1"/>
                </a:solidFill>
              </a:rPr>
              <a:t> 20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-if)#exit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int</a:t>
            </a:r>
            <a:r>
              <a:rPr lang="en-US" altLang="ko-KR" sz="1300" dirty="0">
                <a:solidFill>
                  <a:schemeClr val="tx1"/>
                </a:solidFill>
              </a:rPr>
              <a:t> fa0/6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switchport</a:t>
            </a:r>
            <a:r>
              <a:rPr lang="en-US" altLang="ko-KR" sz="1300" dirty="0">
                <a:solidFill>
                  <a:schemeClr val="tx1"/>
                </a:solidFill>
              </a:rPr>
              <a:t> access </a:t>
            </a:r>
            <a:r>
              <a:rPr lang="en-US" altLang="ko-KR" sz="1300" dirty="0" err="1">
                <a:solidFill>
                  <a:schemeClr val="tx1"/>
                </a:solidFill>
              </a:rPr>
              <a:t>vlan</a:t>
            </a:r>
            <a:r>
              <a:rPr lang="en-US" altLang="ko-KR" sz="1300" dirty="0">
                <a:solidFill>
                  <a:schemeClr val="tx1"/>
                </a:solidFill>
              </a:rPr>
              <a:t> 30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int</a:t>
            </a:r>
            <a:r>
              <a:rPr lang="en-US" altLang="ko-KR" sz="1300" dirty="0">
                <a:solidFill>
                  <a:schemeClr val="tx1"/>
                </a:solidFill>
              </a:rPr>
              <a:t> fa0/3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switchport</a:t>
            </a:r>
            <a:r>
              <a:rPr lang="en-US" altLang="ko-KR" sz="1300" dirty="0">
                <a:solidFill>
                  <a:schemeClr val="tx1"/>
                </a:solidFill>
              </a:rPr>
              <a:t> mode trunk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-if)#exit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int</a:t>
            </a:r>
            <a:r>
              <a:rPr lang="en-US" altLang="ko-KR" sz="1300" dirty="0">
                <a:solidFill>
                  <a:schemeClr val="tx1"/>
                </a:solidFill>
              </a:rPr>
              <a:t> fa0/2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switchport</a:t>
            </a:r>
            <a:r>
              <a:rPr lang="en-US" altLang="ko-KR" sz="1300" dirty="0">
                <a:solidFill>
                  <a:schemeClr val="tx1"/>
                </a:solidFill>
              </a:rPr>
              <a:t> mode trunk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int</a:t>
            </a:r>
            <a:r>
              <a:rPr lang="en-US" altLang="ko-KR" sz="1300" dirty="0">
                <a:solidFill>
                  <a:schemeClr val="tx1"/>
                </a:solidFill>
              </a:rPr>
              <a:t> fa0/1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SW111(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switchport</a:t>
            </a:r>
            <a:r>
              <a:rPr lang="en-US" altLang="ko-KR" sz="1300" dirty="0">
                <a:solidFill>
                  <a:schemeClr val="tx1"/>
                </a:solidFill>
              </a:rPr>
              <a:t> mode trunk</a:t>
            </a:r>
          </a:p>
          <a:p>
            <a:endParaRPr lang="en-US" altLang="ko-KR" sz="13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4" y="1427468"/>
            <a:ext cx="4208436" cy="3986452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835696" y="2211071"/>
            <a:ext cx="936104" cy="9070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296278"/>
            <a:ext cx="4575610" cy="3860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08" y="2376400"/>
            <a:ext cx="4569103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/>
          <p:cNvSpPr/>
          <p:nvPr/>
        </p:nvSpPr>
        <p:spPr>
          <a:xfrm>
            <a:off x="1043608" y="2924944"/>
            <a:ext cx="3600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148064" y="5832784"/>
            <a:ext cx="3600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148064" y="3888568"/>
            <a:ext cx="3600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43608" y="4869160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3033" y="5618501"/>
            <a:ext cx="39604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Desg</a:t>
            </a:r>
            <a:r>
              <a:rPr lang="ko-KR" altLang="en-US" dirty="0" smtClean="0"/>
              <a:t>로 모두 설정된 것으로 보아</a:t>
            </a:r>
            <a:endParaRPr lang="en-US" altLang="ko-KR" dirty="0" smtClean="0"/>
          </a:p>
          <a:p>
            <a:r>
              <a:rPr lang="en-US" altLang="ko-KR" dirty="0" smtClean="0"/>
              <a:t>SW113</a:t>
            </a:r>
            <a:r>
              <a:rPr lang="ko-KR" altLang="en-US" dirty="0" smtClean="0"/>
              <a:t>이 루트 브리지로 선출</a:t>
            </a:r>
            <a:r>
              <a:rPr lang="en-US" altLang="ko-KR" dirty="0" smtClean="0"/>
              <a:t>.</a:t>
            </a:r>
          </a:p>
        </p:txBody>
      </p:sp>
      <p:cxnSp>
        <p:nvCxnSpPr>
          <p:cNvPr id="17" name="꺾인 연결선 16"/>
          <p:cNvCxnSpPr>
            <a:stCxn id="16" idx="2"/>
            <a:endCxn id="11" idx="0"/>
          </p:cNvCxnSpPr>
          <p:nvPr/>
        </p:nvCxnSpPr>
        <p:spPr>
          <a:xfrm rot="16200000" flipH="1">
            <a:off x="1457787" y="4923033"/>
            <a:ext cx="461309" cy="9296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8" idx="1"/>
          </p:cNvCxnSpPr>
          <p:nvPr/>
        </p:nvCxnSpPr>
        <p:spPr>
          <a:xfrm rot="10800000" flipV="1">
            <a:off x="755576" y="3140967"/>
            <a:ext cx="288032" cy="247753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꺾인 연결선 24"/>
          <p:cNvCxnSpPr>
            <a:stCxn id="15" idx="1"/>
          </p:cNvCxnSpPr>
          <p:nvPr/>
        </p:nvCxnSpPr>
        <p:spPr>
          <a:xfrm rot="10800000" flipV="1">
            <a:off x="4000984" y="4104592"/>
            <a:ext cx="1147080" cy="151390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꺾인 연결선 27"/>
          <p:cNvCxnSpPr/>
          <p:nvPr/>
        </p:nvCxnSpPr>
        <p:spPr>
          <a:xfrm rot="5400000" flipH="1">
            <a:off x="4558840" y="5474557"/>
            <a:ext cx="323166" cy="1194609"/>
          </a:xfrm>
          <a:prstGeom prst="bentConnector4">
            <a:avLst>
              <a:gd name="adj1" fmla="val -38856"/>
              <a:gd name="adj2" fmla="val 5537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2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기존 네트워크 케이블 대신에 전파를 이용하여 컴퓨터 간의 네트워크를 구축하는 방식이다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자유롭게 이동하면서 네트워크에 접속할 수 있는 편리함을 제공한다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설치 공간의 제한을 받지 않는다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구축시간과 경비를 절감할 수 있다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무선보안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419872" y="1484783"/>
            <a:ext cx="2664296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무선보안</a:t>
            </a: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57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무선보안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기본 설정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1170211"/>
            <a:ext cx="5048955" cy="25054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6" y="3865118"/>
            <a:ext cx="5058481" cy="2429214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5508104" y="3429000"/>
            <a:ext cx="1308372" cy="648072"/>
          </a:xfrm>
          <a:prstGeom prst="rightArrow">
            <a:avLst/>
          </a:prstGeom>
          <a:solidFill>
            <a:srgbClr val="1EB4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43" y="3573016"/>
            <a:ext cx="180020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무선보안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WEP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484784"/>
            <a:ext cx="3456384" cy="4530069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907702" y="3001194"/>
            <a:ext cx="792088" cy="720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" b="46590"/>
          <a:stretch/>
        </p:blipFill>
        <p:spPr>
          <a:xfrm>
            <a:off x="4095285" y="1195458"/>
            <a:ext cx="4556774" cy="129743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84" y="2696680"/>
            <a:ext cx="4556774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7202" y="787678"/>
            <a:ext cx="24929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무선 </a:t>
            </a:r>
            <a:r>
              <a:rPr lang="ko-KR" altLang="en-US" dirty="0" err="1" smtClean="0"/>
              <a:t>라우터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WEP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6660232" y="1195458"/>
            <a:ext cx="504056" cy="433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156176" y="2163830"/>
            <a:ext cx="1008112" cy="433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155093" y="6297080"/>
            <a:ext cx="44371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NoteBook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WEP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. IP</a:t>
            </a:r>
            <a:r>
              <a:rPr lang="ko-KR" altLang="en-US" dirty="0" err="1" smtClean="0"/>
              <a:t>자동할당받음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58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무선보안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WPA-PSK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528001"/>
            <a:ext cx="3969232" cy="4406785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907704" y="2824361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4261015" y="1244134"/>
            <a:ext cx="4379721" cy="4880814"/>
            <a:chOff x="4224726" y="1406355"/>
            <a:chExt cx="4379721" cy="488081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727" y="1406355"/>
              <a:ext cx="4379720" cy="1343212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726" y="2824361"/>
              <a:ext cx="4379721" cy="3462808"/>
            </a:xfrm>
            <a:prstGeom prst="rect">
              <a:avLst/>
            </a:prstGeom>
          </p:spPr>
        </p:pic>
      </p:grpSp>
      <p:sp>
        <p:nvSpPr>
          <p:cNvPr id="11" name="타원 10"/>
          <p:cNvSpPr/>
          <p:nvPr/>
        </p:nvSpPr>
        <p:spPr>
          <a:xfrm>
            <a:off x="6660232" y="1195458"/>
            <a:ext cx="504056" cy="433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228184" y="1891402"/>
            <a:ext cx="936104" cy="433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무선보안 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WPA2-Enterprise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40" y="2724472"/>
            <a:ext cx="4168771" cy="155307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179510" y="1988840"/>
            <a:ext cx="4334002" cy="3024336"/>
            <a:chOff x="93982" y="2484447"/>
            <a:chExt cx="4334002" cy="3024336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8" t="-1" r="574" b="3211"/>
            <a:stretch/>
          </p:blipFill>
          <p:spPr>
            <a:xfrm>
              <a:off x="179510" y="2484447"/>
              <a:ext cx="4248474" cy="3024336"/>
            </a:xfrm>
            <a:prstGeom prst="rect">
              <a:avLst/>
            </a:prstGeom>
          </p:spPr>
        </p:pic>
        <p:sp>
          <p:nvSpPr>
            <p:cNvPr id="6" name="타원 5"/>
            <p:cNvSpPr/>
            <p:nvPr/>
          </p:nvSpPr>
          <p:spPr>
            <a:xfrm>
              <a:off x="2411760" y="3949264"/>
              <a:ext cx="936104" cy="9070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93982" y="3543099"/>
              <a:ext cx="936104" cy="9070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14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무선보안 </a:t>
            </a:r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WPA2-Enterprise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75876" y="1319013"/>
            <a:ext cx="8651137" cy="3871214"/>
            <a:chOff x="179510" y="1825203"/>
            <a:chExt cx="8651137" cy="387121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0" y="1844824"/>
              <a:ext cx="4366476" cy="3851593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430" y="1825203"/>
              <a:ext cx="4239217" cy="387121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75876" y="5548132"/>
            <a:ext cx="43664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Server0 –</a:t>
            </a:r>
            <a:r>
              <a:rPr lang="ko-KR" altLang="en-US" dirty="0" smtClean="0"/>
              <a:t> </a:t>
            </a:r>
            <a:r>
              <a:rPr lang="en-US" altLang="ko-KR" dirty="0" smtClean="0"/>
              <a:t>AAA</a:t>
            </a:r>
            <a:r>
              <a:rPr lang="ko-KR" altLang="en-US" dirty="0" smtClean="0"/>
              <a:t>에 이름</a:t>
            </a:r>
            <a:r>
              <a:rPr lang="en-US" altLang="ko-KR" dirty="0" smtClean="0"/>
              <a:t>, IP, </a:t>
            </a:r>
            <a:r>
              <a:rPr lang="ko-KR" altLang="en-US" dirty="0" smtClean="0"/>
              <a:t>비밀번호 추가</a:t>
            </a:r>
            <a:endParaRPr lang="en-US" altLang="ko-KR" dirty="0" smtClean="0"/>
          </a:p>
          <a:p>
            <a:r>
              <a:rPr lang="en-US" altLang="ko-KR" dirty="0" smtClean="0"/>
              <a:t>             Username, Password </a:t>
            </a:r>
            <a:r>
              <a:rPr lang="ko-KR" altLang="en-US" dirty="0" smtClean="0"/>
              <a:t>추가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7796" y="5548131"/>
            <a:ext cx="42392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에서 추가한 </a:t>
            </a:r>
            <a:r>
              <a:rPr lang="en-US" altLang="ko-KR" dirty="0" smtClean="0"/>
              <a:t>Username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Password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WPA2</a:t>
            </a:r>
            <a:r>
              <a:rPr lang="ko-KR" altLang="en-US" dirty="0" smtClean="0"/>
              <a:t>에 추가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403648" y="4221088"/>
            <a:ext cx="15841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374899" y="2419821"/>
            <a:ext cx="29523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380312" y="3212976"/>
            <a:ext cx="5119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8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직선 연결선 32"/>
          <p:cNvCxnSpPr/>
          <p:nvPr/>
        </p:nvCxnSpPr>
        <p:spPr>
          <a:xfrm>
            <a:off x="-36512" y="5085184"/>
            <a:ext cx="9180512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CONTENTS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-842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0" y="2411064"/>
            <a:ext cx="9180512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>
          <a:xfrm>
            <a:off x="1081378" y="2102792"/>
            <a:ext cx="576064" cy="576064"/>
          </a:xfrm>
          <a:prstGeom prst="ellipse">
            <a:avLst/>
          </a:prstGeom>
          <a:solidFill>
            <a:srgbClr val="FC5656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3194223" y="2109011"/>
            <a:ext cx="576064" cy="576064"/>
          </a:xfrm>
          <a:prstGeom prst="ellipse">
            <a:avLst/>
          </a:prstGeom>
          <a:solidFill>
            <a:srgbClr val="FEE95C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5307068" y="2115230"/>
            <a:ext cx="576064" cy="576064"/>
          </a:xfrm>
          <a:prstGeom prst="ellipse">
            <a:avLst/>
          </a:prstGeom>
          <a:solidFill>
            <a:srgbClr val="1EB4DC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419913" y="2121449"/>
            <a:ext cx="576064" cy="576064"/>
          </a:xfrm>
          <a:prstGeom prst="ellipse">
            <a:avLst/>
          </a:prstGeom>
          <a:solidFill>
            <a:srgbClr val="57CB8E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이등변 삼각형 16"/>
          <p:cNvSpPr/>
          <p:nvPr/>
        </p:nvSpPr>
        <p:spPr>
          <a:xfrm>
            <a:off x="1225394" y="1740345"/>
            <a:ext cx="28803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이등변 삼각형 36"/>
          <p:cNvSpPr/>
          <p:nvPr/>
        </p:nvSpPr>
        <p:spPr>
          <a:xfrm>
            <a:off x="5451084" y="1740345"/>
            <a:ext cx="28803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이등변 삼각형 37"/>
          <p:cNvSpPr/>
          <p:nvPr/>
        </p:nvSpPr>
        <p:spPr>
          <a:xfrm rot="10800000">
            <a:off x="3338239" y="2839726"/>
            <a:ext cx="28803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이등변 삼각형 38"/>
          <p:cNvSpPr/>
          <p:nvPr/>
        </p:nvSpPr>
        <p:spPr>
          <a:xfrm rot="10800000">
            <a:off x="7563929" y="2844176"/>
            <a:ext cx="28803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71599" y="1249643"/>
            <a:ext cx="81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VLAN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547459" y="5982378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PPP-PAP/CHAP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969374" y="3187417"/>
            <a:ext cx="1147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VTP/STP</a:t>
            </a:r>
            <a:endParaRPr lang="ko-KR" alt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992214" y="1279127"/>
            <a:ext cx="1205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무선보안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22999" y="4830829"/>
            <a:ext cx="576064" cy="576064"/>
          </a:xfrm>
          <a:prstGeom prst="ellipse">
            <a:avLst/>
          </a:prstGeom>
          <a:solidFill>
            <a:srgbClr val="FC5656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5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182291" y="4830829"/>
            <a:ext cx="576064" cy="576064"/>
          </a:xfrm>
          <a:prstGeom prst="ellipse">
            <a:avLst/>
          </a:prstGeom>
          <a:solidFill>
            <a:srgbClr val="FEE95C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6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116903" y="4830829"/>
            <a:ext cx="576064" cy="576064"/>
          </a:xfrm>
          <a:prstGeom prst="ellipse">
            <a:avLst/>
          </a:prstGeom>
          <a:solidFill>
            <a:srgbClr val="1EB4DC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7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051515" y="4841234"/>
            <a:ext cx="576064" cy="564437"/>
          </a:xfrm>
          <a:prstGeom prst="ellipse">
            <a:avLst/>
          </a:prstGeom>
          <a:solidFill>
            <a:srgbClr val="57CB8E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8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이등변 삼각형 23"/>
          <p:cNvSpPr/>
          <p:nvPr/>
        </p:nvSpPr>
        <p:spPr>
          <a:xfrm>
            <a:off x="867015" y="4449007"/>
            <a:ext cx="28803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이등변 삼각형 24"/>
          <p:cNvSpPr/>
          <p:nvPr/>
        </p:nvSpPr>
        <p:spPr>
          <a:xfrm>
            <a:off x="4260919" y="4455944"/>
            <a:ext cx="28803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이등변 삼각형 28"/>
          <p:cNvSpPr/>
          <p:nvPr/>
        </p:nvSpPr>
        <p:spPr>
          <a:xfrm rot="10800000">
            <a:off x="2326307" y="5593327"/>
            <a:ext cx="28803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이등변 삼각형 29"/>
          <p:cNvSpPr/>
          <p:nvPr/>
        </p:nvSpPr>
        <p:spPr>
          <a:xfrm rot="10800000">
            <a:off x="6195531" y="5595507"/>
            <a:ext cx="288032" cy="21166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374530" y="3241741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IPV6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182219" y="5944869"/>
            <a:ext cx="787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VPN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99787" y="3960749"/>
            <a:ext cx="82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DHCP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626271" y="3937678"/>
            <a:ext cx="1824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FRAME-RELAY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7986127" y="4830829"/>
            <a:ext cx="576064" cy="576064"/>
          </a:xfrm>
          <a:prstGeom prst="ellipse">
            <a:avLst/>
          </a:prstGeom>
          <a:solidFill>
            <a:srgbClr val="FC5656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4" name="이등변 삼각형 43"/>
          <p:cNvSpPr/>
          <p:nvPr/>
        </p:nvSpPr>
        <p:spPr>
          <a:xfrm>
            <a:off x="8130143" y="4449007"/>
            <a:ext cx="288032" cy="21602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7851961" y="3911884"/>
            <a:ext cx="896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재분배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128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비트의 주소를 갖는 새로운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IP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체계이다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주소를 자동으로 생성이 가능하다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라우터의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부하를 감소시키고 필드를 간소화하며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확장헤더를 도입했다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호스트가 스스로 주소를 생성할 수 있다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브로드캐스트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주소는 없으나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로컬 범위 내에서의 모든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노드에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대한 멀티캐스트 주소를 사용한다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IPV6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419872" y="1484783"/>
            <a:ext cx="2664296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IPV6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ko-KR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Iinternet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Protocol Version 6)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62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IPV6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681183"/>
            <a:ext cx="4020111" cy="149563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271630" y="542796"/>
            <a:ext cx="4620850" cy="223224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</a:rPr>
              <a:t>R9(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)#ipv6 unicast-routing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R9(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lo 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R9(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-if)#ipv6 address 2002:ABCD:1039:4452::1/64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R9(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-if)#exit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R9(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fa0/1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R9(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-if)#ipv6 address 1002:ABCD:1039:4450::1/64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R9(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-if)#no shutdown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R9(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-if)#exit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271630" y="2972689"/>
            <a:ext cx="4620850" cy="291051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</a:rPr>
              <a:t>R9(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)#do show ipv6 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brief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FastEthernet0/0 [administratively down/down]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FastEthernet0/1 [up/down]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FE80::20B:BEFF:FEEE:AB2B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1002:ABCD:1039:4450::1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Serial0/2/0 [administratively down/down]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Serial0/2/1 [administratively down/down]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Serial0/3/0 [administratively down/down]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Serial0/3/1 [administratively down/down]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Loopback0 [up/up]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FE80::2D0:D3FF:FE1E:3990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2002:ABCD:1039:4452::1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Vlan1 [administratively down/down]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080853"/>
            <a:ext cx="5315692" cy="20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3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클라이언트 컴퓨터에 자동으로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TCP/IP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정보를 할당해주는 네트워크 프로토콜</a:t>
            </a: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개별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DHCP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가 클라이언트가 중앙에서 관리하는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DHCP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서버에 접속되었을 때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자동으로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DHCP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서버는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IP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주소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게이트웨이와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DNS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서버와 같은 클라이언트의 네트워크 설정을 보내준다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IP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주소의 자동관리로 관리의 편리성이 향상된다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할당만 하고 사용하지 않는 주소를 줄여준다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DHCP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5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95836" y="1484783"/>
            <a:ext cx="3456384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DHCP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(Dynamic Host Configuration Protocol)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58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DHCP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271630" y="1917465"/>
            <a:ext cx="4620850" cy="2700300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dhcp</a:t>
            </a:r>
            <a:r>
              <a:rPr lang="en-US" altLang="ko-KR" sz="1400" dirty="0">
                <a:solidFill>
                  <a:schemeClr val="tx1"/>
                </a:solidFill>
              </a:rPr>
              <a:t> excluded-address 163.180.116.1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dhcp</a:t>
            </a:r>
            <a:r>
              <a:rPr lang="en-US" altLang="ko-KR" sz="1400" dirty="0">
                <a:solidFill>
                  <a:schemeClr val="tx1"/>
                </a:solidFill>
              </a:rPr>
              <a:t> excluded-address 163.180.116.255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dhcp</a:t>
            </a:r>
            <a:r>
              <a:rPr lang="en-US" altLang="ko-KR" sz="1400" dirty="0">
                <a:solidFill>
                  <a:schemeClr val="tx1"/>
                </a:solidFill>
              </a:rPr>
              <a:t> pool </a:t>
            </a:r>
            <a:r>
              <a:rPr lang="en-US" altLang="ko-KR" sz="1400" dirty="0" err="1">
                <a:solidFill>
                  <a:schemeClr val="tx1"/>
                </a:solidFill>
              </a:rPr>
              <a:t>inokyuni</a:t>
            </a:r>
            <a:endParaRPr lang="en-US" altLang="ko-KR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R8(</a:t>
            </a:r>
            <a:r>
              <a:rPr lang="en-US" altLang="ko-KR" sz="1400" dirty="0" err="1">
                <a:solidFill>
                  <a:schemeClr val="tx1"/>
                </a:solidFill>
              </a:rPr>
              <a:t>dhcp-config</a:t>
            </a:r>
            <a:r>
              <a:rPr lang="en-US" altLang="ko-KR" sz="1400" dirty="0">
                <a:solidFill>
                  <a:schemeClr val="tx1"/>
                </a:solidFill>
              </a:rPr>
              <a:t>)#network 163.180.116.0 255.255.255.0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R8(</a:t>
            </a:r>
            <a:r>
              <a:rPr lang="en-US" altLang="ko-KR" sz="1400" dirty="0" err="1">
                <a:solidFill>
                  <a:schemeClr val="tx1"/>
                </a:solidFill>
              </a:rPr>
              <a:t>dhcp-config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dns</a:t>
            </a:r>
            <a:r>
              <a:rPr lang="en-US" altLang="ko-KR" sz="1400" dirty="0">
                <a:solidFill>
                  <a:schemeClr val="tx1"/>
                </a:solidFill>
              </a:rPr>
              <a:t>-server 1.1.1.1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R8(</a:t>
            </a:r>
            <a:r>
              <a:rPr lang="en-US" altLang="ko-KR" sz="1400" dirty="0" err="1">
                <a:solidFill>
                  <a:schemeClr val="tx1"/>
                </a:solidFill>
              </a:rPr>
              <a:t>dhcp-config</a:t>
            </a:r>
            <a:r>
              <a:rPr lang="en-US" altLang="ko-KR" sz="1400" dirty="0">
                <a:solidFill>
                  <a:schemeClr val="tx1"/>
                </a:solidFill>
              </a:rPr>
              <a:t>)#default-router 163.180.116.1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R8(</a:t>
            </a:r>
            <a:r>
              <a:rPr lang="en-US" altLang="ko-KR" sz="1400" dirty="0" err="1">
                <a:solidFill>
                  <a:schemeClr val="tx1"/>
                </a:solidFill>
              </a:rPr>
              <a:t>dhcp-config</a:t>
            </a:r>
            <a:r>
              <a:rPr lang="en-US" altLang="ko-KR" sz="1400" dirty="0">
                <a:solidFill>
                  <a:schemeClr val="tx1"/>
                </a:solidFill>
              </a:rPr>
              <a:t>)#exit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)#exit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79659" y="5131060"/>
            <a:ext cx="4620850" cy="1080120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PC2</a:t>
            </a:r>
            <a:r>
              <a:rPr lang="ko-KR" altLang="en-US" sz="1400" dirty="0" smtClean="0">
                <a:solidFill>
                  <a:schemeClr val="tx1"/>
                </a:solidFill>
              </a:rPr>
              <a:t>와 통신하기 위해 </a:t>
            </a:r>
            <a:r>
              <a:rPr lang="en-US" altLang="ko-KR" sz="1400" dirty="0" smtClean="0">
                <a:solidFill>
                  <a:schemeClr val="tx1"/>
                </a:solidFill>
              </a:rPr>
              <a:t>help address </a:t>
            </a:r>
            <a:r>
              <a:rPr lang="ko-KR" altLang="en-US" sz="1400" dirty="0" smtClean="0">
                <a:solidFill>
                  <a:schemeClr val="tx1"/>
                </a:solidFill>
              </a:rPr>
              <a:t>등록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R8(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fa0/0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helper-address 163.180.116.3</a:t>
            </a:r>
          </a:p>
          <a:p>
            <a:endParaRPr lang="en-US" altLang="ko-KR" sz="1400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999380"/>
            <a:ext cx="3996047" cy="2859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2054" y="3900409"/>
            <a:ext cx="216758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400" dirty="0" smtClean="0"/>
              <a:t>디폴트 </a:t>
            </a:r>
            <a:r>
              <a:rPr lang="ko-KR" altLang="en-US" sz="1400" dirty="0" err="1" smtClean="0"/>
              <a:t>게이트웨이</a:t>
            </a:r>
            <a:r>
              <a:rPr lang="ko-KR" altLang="en-US" sz="1400" dirty="0" smtClean="0"/>
              <a:t> 설정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23420" y="3267615"/>
            <a:ext cx="139172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400" dirty="0" smtClean="0"/>
              <a:t>DNS </a:t>
            </a:r>
            <a:r>
              <a:rPr lang="ko-KR" altLang="en-US" sz="1400" dirty="0" smtClean="0"/>
              <a:t>서버 설정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669836" y="5192198"/>
            <a:ext cx="307648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400" dirty="0" smtClean="0"/>
              <a:t>할당되는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주소대역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서브넷</a:t>
            </a:r>
            <a:r>
              <a:rPr lang="ko-KR" altLang="en-US" sz="1400" dirty="0" smtClean="0"/>
              <a:t> 마스크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6501" y="2655895"/>
            <a:ext cx="143981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400" dirty="0" smtClean="0"/>
              <a:t>DHCP </a:t>
            </a:r>
            <a:r>
              <a:rPr lang="ko-KR" altLang="en-US" sz="1400" dirty="0" smtClean="0"/>
              <a:t>서버이름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7128" y="1386066"/>
            <a:ext cx="195919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400" dirty="0" smtClean="0"/>
              <a:t>제외시킬 </a:t>
            </a:r>
            <a:r>
              <a:rPr lang="en-US" altLang="ko-KR" sz="1400" dirty="0" smtClean="0"/>
              <a:t>IP </a:t>
            </a:r>
            <a:r>
              <a:rPr lang="ko-KR" altLang="en-US" sz="1400" dirty="0" smtClean="0"/>
              <a:t>주소 범위</a:t>
            </a:r>
            <a:endParaRPr lang="ko-KR" altLang="en-US" sz="1400" dirty="0"/>
          </a:p>
        </p:txBody>
      </p:sp>
      <p:cxnSp>
        <p:nvCxnSpPr>
          <p:cNvPr id="26" name="직선 화살표 연결선 25"/>
          <p:cNvCxnSpPr/>
          <p:nvPr/>
        </p:nvCxnSpPr>
        <p:spPr>
          <a:xfrm flipV="1">
            <a:off x="6228184" y="3267615"/>
            <a:ext cx="0" cy="1924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7208077" y="1693843"/>
            <a:ext cx="0" cy="365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DHCP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34923"/>
            <a:ext cx="5049772" cy="445431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26275"/>
            <a:ext cx="5112568" cy="45097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3672" y="1092924"/>
            <a:ext cx="26580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DHCP </a:t>
            </a:r>
            <a:r>
              <a:rPr lang="ko-KR" altLang="en-US" dirty="0" smtClean="0"/>
              <a:t>서버로 부터 </a:t>
            </a:r>
            <a:r>
              <a:rPr lang="en-US" altLang="ko-KR" dirty="0" smtClean="0"/>
              <a:t>IP</a:t>
            </a:r>
            <a:r>
              <a:rPr lang="ko-KR" altLang="en-US" dirty="0" smtClean="0"/>
              <a:t>를 자동으로 할당 받음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995936" y="3144844"/>
            <a:ext cx="216024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16194" y="2564903"/>
            <a:ext cx="2188203" cy="864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1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128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비트의 주소를 갖는 새로운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IP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체계이다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주소를 자동으로 생성이 가능하다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라우터의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부하를 감소시키고 필드를 간소화하며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확장헤더를 도입했다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호스트가 스스로 주소를 생성할 수 있다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브로드캐스트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주소는 없으나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로컬 범위 내에서의 모든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노드에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대한 멀티캐스트 주소를 사용한다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VPN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6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95836" y="1484783"/>
            <a:ext cx="3456384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VPN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(Virtual Private Network)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28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271630" y="980728"/>
            <a:ext cx="4620850" cy="547260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tunnel 111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add 163.180.116.1 255.255.255.0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-if)#tunnel source s0/2/0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-if)#tunnel destination 203.230.10.1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-if)#exit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lo 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add 111.111.111.1 255.255.255.0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-if)#exit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rip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-router)#version 2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-router)#no auto-summary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111.111.111.1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R13(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163.180.116.1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VPN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060848"/>
            <a:ext cx="3953351" cy="2713594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626589" y="2852938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8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271630" y="980728"/>
            <a:ext cx="4620850" cy="547260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tunnel 222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add 163.180.117.2 255.255.255.0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-if)#tunnel source s0/2/0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-if)#tunnel destination 203.230.11.1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-if)#exit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lo 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add 122.122.122.1 255.255.255.0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-if)#exit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rip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-router)#version 2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-router)#no auto-summary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122.122.122.1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163.180.117.2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VPN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060848"/>
            <a:ext cx="3953351" cy="2713594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2627784" y="2964128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6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271630" y="980728"/>
            <a:ext cx="4620850" cy="547260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)#</a:t>
            </a:r>
            <a:r>
              <a:rPr lang="en-US" altLang="ko-KR" sz="1500" dirty="0" err="1">
                <a:solidFill>
                  <a:schemeClr val="tx1"/>
                </a:solidFill>
              </a:rPr>
              <a:t>int</a:t>
            </a:r>
            <a:r>
              <a:rPr lang="en-US" altLang="ko-KR" sz="1500" dirty="0">
                <a:solidFill>
                  <a:schemeClr val="tx1"/>
                </a:solidFill>
              </a:rPr>
              <a:t> tunnel 333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</a:t>
            </a:r>
            <a:r>
              <a:rPr lang="en-US" altLang="ko-KR" sz="1500" dirty="0" err="1">
                <a:solidFill>
                  <a:schemeClr val="tx1"/>
                </a:solidFill>
              </a:rPr>
              <a:t>ip</a:t>
            </a:r>
            <a:r>
              <a:rPr lang="en-US" altLang="ko-KR" sz="1500" dirty="0">
                <a:solidFill>
                  <a:schemeClr val="tx1"/>
                </a:solidFill>
              </a:rPr>
              <a:t> add 163.180.116.2 255.255.255.0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-if)#tunnel source s0/2/1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-if)#tunnel destination 203.230.10.2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-if)#exit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)#</a:t>
            </a:r>
            <a:r>
              <a:rPr lang="en-US" altLang="ko-KR" sz="1500" dirty="0" err="1">
                <a:solidFill>
                  <a:schemeClr val="tx1"/>
                </a:solidFill>
              </a:rPr>
              <a:t>int</a:t>
            </a:r>
            <a:r>
              <a:rPr lang="en-US" altLang="ko-KR" sz="1500" dirty="0">
                <a:solidFill>
                  <a:schemeClr val="tx1"/>
                </a:solidFill>
              </a:rPr>
              <a:t> tunnel 444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</a:t>
            </a:r>
            <a:r>
              <a:rPr lang="en-US" altLang="ko-KR" sz="1500" dirty="0" err="1">
                <a:solidFill>
                  <a:schemeClr val="tx1"/>
                </a:solidFill>
              </a:rPr>
              <a:t>ip</a:t>
            </a:r>
            <a:r>
              <a:rPr lang="en-US" altLang="ko-KR" sz="1500" dirty="0">
                <a:solidFill>
                  <a:schemeClr val="tx1"/>
                </a:solidFill>
              </a:rPr>
              <a:t> add 163.180.117.1 255.255.255.0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-if)#tunnel source s0/3/0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-if)#tunnel destination 203.230.11.2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-if)#exit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)#</a:t>
            </a:r>
            <a:r>
              <a:rPr lang="en-US" altLang="ko-KR" sz="1500" dirty="0" err="1">
                <a:solidFill>
                  <a:schemeClr val="tx1"/>
                </a:solidFill>
              </a:rPr>
              <a:t>int</a:t>
            </a:r>
            <a:r>
              <a:rPr lang="en-US" altLang="ko-KR" sz="1500" dirty="0">
                <a:solidFill>
                  <a:schemeClr val="tx1"/>
                </a:solidFill>
              </a:rPr>
              <a:t> lo 1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</a:t>
            </a:r>
            <a:r>
              <a:rPr lang="en-US" altLang="ko-KR" sz="1500" dirty="0" err="1">
                <a:solidFill>
                  <a:schemeClr val="tx1"/>
                </a:solidFill>
              </a:rPr>
              <a:t>ip</a:t>
            </a:r>
            <a:r>
              <a:rPr lang="en-US" altLang="ko-KR" sz="1500" dirty="0">
                <a:solidFill>
                  <a:schemeClr val="tx1"/>
                </a:solidFill>
              </a:rPr>
              <a:t> add 133.133.133.1 255.255.255.0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-if)#exit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)#router rip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-router)#version 2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-router)#no auto-summary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-router)#network 133.133.133.1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-router)#network 163.180.116.2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R12(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-router)#network 163.180.117.1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VPN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060848"/>
            <a:ext cx="3953351" cy="2713594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1685511" y="3933056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6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499993" y="2852936"/>
            <a:ext cx="4392486" cy="3600400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R13#traceroute 90.90.90.2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Type escape sequence to abort.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Tracing the route 90.90.90.2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1 203.230.10.1 9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mesc</a:t>
            </a:r>
            <a:r>
              <a:rPr lang="en-US" altLang="ko-KR" sz="1600" dirty="0" smtClean="0">
                <a:solidFill>
                  <a:schemeClr val="tx1"/>
                </a:solidFill>
              </a:rPr>
              <a:t> 5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mesc</a:t>
            </a:r>
            <a:r>
              <a:rPr lang="en-US" altLang="ko-KR" sz="1600" dirty="0" smtClean="0">
                <a:solidFill>
                  <a:schemeClr val="tx1"/>
                </a:solidFill>
              </a:rPr>
              <a:t> 15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mesc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2 203.230.11.2 11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mesc</a:t>
            </a:r>
            <a:r>
              <a:rPr lang="en-US" altLang="ko-KR" sz="1600" dirty="0" smtClean="0">
                <a:solidFill>
                  <a:schemeClr val="tx1"/>
                </a:solidFill>
              </a:rPr>
              <a:t> 6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mesc</a:t>
            </a:r>
            <a:r>
              <a:rPr lang="en-US" altLang="ko-KR" sz="1600" dirty="0" smtClean="0">
                <a:solidFill>
                  <a:schemeClr val="tx1"/>
                </a:solidFill>
              </a:rPr>
              <a:t> 22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mesc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3 90.90.90.2    16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mesc</a:t>
            </a:r>
            <a:r>
              <a:rPr lang="en-US" altLang="ko-KR" sz="1600" dirty="0" smtClean="0">
                <a:solidFill>
                  <a:schemeClr val="tx1"/>
                </a:solidFill>
              </a:rPr>
              <a:t> 17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mesc</a:t>
            </a:r>
            <a:r>
              <a:rPr lang="en-US" altLang="ko-KR" sz="1600" dirty="0" smtClean="0">
                <a:solidFill>
                  <a:schemeClr val="tx1"/>
                </a:solidFill>
              </a:rPr>
              <a:t> 35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mescc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VPN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510" y="2852936"/>
            <a:ext cx="4248474" cy="3596832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R13#traceroute 122.122.122.1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Type escape sequence to abort.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Tracing the route to 122.122.122.1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/>
            </a:r>
            <a:br>
              <a:rPr lang="en-US" altLang="ko-KR" sz="1600" dirty="0">
                <a:solidFill>
                  <a:schemeClr val="tx1"/>
                </a:solidFill>
              </a:rPr>
            </a:br>
            <a:endParaRPr lang="en-US" altLang="ko-K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1 163.180.116.2 2 </a:t>
            </a:r>
            <a:r>
              <a:rPr lang="en-US" altLang="ko-KR" sz="1600" dirty="0" err="1">
                <a:solidFill>
                  <a:schemeClr val="tx1"/>
                </a:solidFill>
              </a:rPr>
              <a:t>msec</a:t>
            </a:r>
            <a:r>
              <a:rPr lang="en-US" altLang="ko-KR" sz="1600" dirty="0">
                <a:solidFill>
                  <a:schemeClr val="tx1"/>
                </a:solidFill>
              </a:rPr>
              <a:t> 4 </a:t>
            </a:r>
            <a:r>
              <a:rPr lang="en-US" altLang="ko-KR" sz="1600" dirty="0" err="1">
                <a:solidFill>
                  <a:schemeClr val="tx1"/>
                </a:solidFill>
              </a:rPr>
              <a:t>msec</a:t>
            </a:r>
            <a:r>
              <a:rPr lang="en-US" altLang="ko-KR" sz="1600" dirty="0">
                <a:solidFill>
                  <a:schemeClr val="tx1"/>
                </a:solidFill>
              </a:rPr>
              <a:t> 1 </a:t>
            </a:r>
            <a:r>
              <a:rPr lang="en-US" altLang="ko-KR" sz="1600" dirty="0" err="1">
                <a:solidFill>
                  <a:schemeClr val="tx1"/>
                </a:solidFill>
              </a:rPr>
              <a:t>msec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2 163.180.117.2 20 </a:t>
            </a:r>
            <a:r>
              <a:rPr lang="en-US" altLang="ko-KR" sz="1600" dirty="0" err="1">
                <a:solidFill>
                  <a:schemeClr val="tx1"/>
                </a:solidFill>
              </a:rPr>
              <a:t>msec</a:t>
            </a:r>
            <a:r>
              <a:rPr lang="en-US" altLang="ko-KR" sz="1600" dirty="0">
                <a:solidFill>
                  <a:schemeClr val="tx1"/>
                </a:solidFill>
              </a:rPr>
              <a:t> 3 </a:t>
            </a:r>
            <a:r>
              <a:rPr lang="en-US" altLang="ko-KR" sz="1600" dirty="0" err="1">
                <a:solidFill>
                  <a:schemeClr val="tx1"/>
                </a:solidFill>
              </a:rPr>
              <a:t>msec</a:t>
            </a:r>
            <a:r>
              <a:rPr lang="en-US" altLang="ko-KR" sz="1600" dirty="0">
                <a:solidFill>
                  <a:schemeClr val="tx1"/>
                </a:solidFill>
              </a:rPr>
              <a:t> 39 </a:t>
            </a:r>
            <a:r>
              <a:rPr lang="en-US" altLang="ko-KR" sz="1600" dirty="0" err="1">
                <a:solidFill>
                  <a:schemeClr val="tx1"/>
                </a:solidFill>
              </a:rPr>
              <a:t>msec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endParaRPr lang="en-US" altLang="ko-KR" sz="15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6" y="1732166"/>
            <a:ext cx="32403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mtClean="0"/>
              <a:t>터널 인터페이스를 통해 연결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1732166"/>
            <a:ext cx="32403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mtClean="0"/>
              <a:t>물리 인터페이스를 통해 연결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4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전체 토폴로지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-842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158"/>
            <a:ext cx="9144000" cy="576421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977158"/>
            <a:ext cx="575554" cy="36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9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OSI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계층에서 물리계층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데이터 링크 계층에서 동작하는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WAN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프로토콜</a:t>
            </a: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X.25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패킷스위칭의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오버헤드를 제거한다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패킷에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오류가 검출되면 오류복원을 제공하는 것이 아니라 폐기한다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하나의 물리적인 회선에 여러 가상회선을 만들어 전용선처럼 취급하여 서비스한다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VPN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7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95836" y="1484783"/>
            <a:ext cx="3456384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Frame-Relay</a:t>
            </a:r>
          </a:p>
        </p:txBody>
      </p:sp>
    </p:spTree>
    <p:extLst>
      <p:ext uri="{BB962C8B-B14F-4D97-AF65-F5344CB8AC3E}">
        <p14:creationId xmlns:p14="http://schemas.microsoft.com/office/powerpoint/2010/main" val="42358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271630" y="980728"/>
            <a:ext cx="4620850" cy="5472607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)#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int</a:t>
            </a:r>
            <a:r>
              <a:rPr lang="en-US" altLang="ko-KR" sz="1400" dirty="0" smtClean="0">
                <a:solidFill>
                  <a:schemeClr val="tx1"/>
                </a:solidFill>
              </a:rPr>
              <a:t> lo 0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-if)#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ip</a:t>
            </a:r>
            <a:r>
              <a:rPr lang="en-US" altLang="ko-KR" sz="1400" dirty="0" smtClean="0">
                <a:solidFill>
                  <a:schemeClr val="tx1"/>
                </a:solidFill>
              </a:rPr>
              <a:t> add 155.155.155.1 255.255.255.0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-if)#exit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)#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int</a:t>
            </a:r>
            <a:r>
              <a:rPr lang="en-US" altLang="ko-KR" sz="1400" dirty="0" smtClean="0">
                <a:solidFill>
                  <a:schemeClr val="tx1"/>
                </a:solidFill>
              </a:rPr>
              <a:t> s0/2/0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-if)#encapsulation frame-relay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-if)#frame-relay map 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ip</a:t>
            </a:r>
            <a:r>
              <a:rPr lang="en-US" altLang="ko-KR" sz="1400" dirty="0" smtClean="0">
                <a:solidFill>
                  <a:schemeClr val="tx1"/>
                </a:solidFill>
              </a:rPr>
              <a:t> 203.230.7.2 302 broadcast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-if)#frame-relay map 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ip</a:t>
            </a:r>
            <a:r>
              <a:rPr lang="en-US" altLang="ko-KR" sz="1400" dirty="0" smtClean="0">
                <a:solidFill>
                  <a:schemeClr val="tx1"/>
                </a:solidFill>
              </a:rPr>
              <a:t> 203.230.7.3 302 broadcast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-if)#no shutdown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-if)#exit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)#router rip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-router)#version 2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-router)#network 155.0.0.0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-router)#network 10.0.0.0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-router)#network 203.230.7.0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R16(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-router)#no auto-summary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FRAME-RELAY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289877"/>
            <a:ext cx="3888434" cy="2278246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V="1">
            <a:off x="1259632" y="2924944"/>
            <a:ext cx="21602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1691680" y="4005064"/>
            <a:ext cx="64807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1187623" y="2240437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271630" y="980728"/>
            <a:ext cx="4620850" cy="5472607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lo 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add 144.144.144.1 255.255.255.0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-if)#exit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s0/2/0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-if)#encapsulation frame-relay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-if)#frame-relay map 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203.230.7.2 102 broadcast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-if)#frame-relay map 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203.230.7.1 102 broadcast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-if)#no shutdown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-if)#router rip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-router)#version 2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144.0.0.0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30.0.0.0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203.230.7.0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-router)#no auto-summary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FRAME-RELAY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289877"/>
            <a:ext cx="3888434" cy="2278246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V="1">
            <a:off x="1259632" y="2924944"/>
            <a:ext cx="21602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1691680" y="4005064"/>
            <a:ext cx="64807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2231022" y="3206043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271630" y="980728"/>
            <a:ext cx="4620850" cy="5472607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int</a:t>
            </a:r>
            <a:r>
              <a:rPr lang="en-US" altLang="ko-KR" sz="1300" dirty="0">
                <a:solidFill>
                  <a:schemeClr val="tx1"/>
                </a:solidFill>
              </a:rPr>
              <a:t> lo 0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ip</a:t>
            </a:r>
            <a:r>
              <a:rPr lang="en-US" altLang="ko-KR" sz="1300" dirty="0">
                <a:solidFill>
                  <a:schemeClr val="tx1"/>
                </a:solidFill>
              </a:rPr>
              <a:t> add 166.166.166.1 255.255.255.0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-if)#exit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</a:t>
            </a:r>
            <a:r>
              <a:rPr lang="en-US" altLang="ko-KR" sz="1300" dirty="0" err="1">
                <a:solidFill>
                  <a:schemeClr val="tx1"/>
                </a:solidFill>
              </a:rPr>
              <a:t>int</a:t>
            </a:r>
            <a:r>
              <a:rPr lang="en-US" altLang="ko-KR" sz="1300" dirty="0">
                <a:solidFill>
                  <a:schemeClr val="tx1"/>
                </a:solidFill>
              </a:rPr>
              <a:t> s0/2/1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</a:t>
            </a:r>
            <a:r>
              <a:rPr lang="en-US" altLang="ko-KR" sz="1300" dirty="0" err="1">
                <a:solidFill>
                  <a:schemeClr val="tx1"/>
                </a:solidFill>
              </a:rPr>
              <a:t>ip</a:t>
            </a:r>
            <a:r>
              <a:rPr lang="en-US" altLang="ko-KR" sz="1300" dirty="0">
                <a:solidFill>
                  <a:schemeClr val="tx1"/>
                </a:solidFill>
              </a:rPr>
              <a:t> add 203.230.7.2 255.255.255.0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-if)#encapsulation frame-relay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-if)#frame-relay map </a:t>
            </a:r>
            <a:r>
              <a:rPr lang="en-US" altLang="ko-KR" sz="1300" dirty="0" err="1">
                <a:solidFill>
                  <a:schemeClr val="tx1"/>
                </a:solidFill>
              </a:rPr>
              <a:t>ip</a:t>
            </a:r>
            <a:r>
              <a:rPr lang="en-US" altLang="ko-KR" sz="1300" dirty="0">
                <a:solidFill>
                  <a:schemeClr val="tx1"/>
                </a:solidFill>
              </a:rPr>
              <a:t> 203.230.7.3 201 broadcast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-if)#frame-relay map </a:t>
            </a:r>
            <a:r>
              <a:rPr lang="en-US" altLang="ko-KR" sz="1300" dirty="0" err="1">
                <a:solidFill>
                  <a:schemeClr val="tx1"/>
                </a:solidFill>
              </a:rPr>
              <a:t>ip</a:t>
            </a:r>
            <a:r>
              <a:rPr lang="en-US" altLang="ko-KR" sz="1300" dirty="0">
                <a:solidFill>
                  <a:schemeClr val="tx1"/>
                </a:solidFill>
              </a:rPr>
              <a:t> 203.230.7.1 203 broadcast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-if)#no shutdown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-if)#exit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)#router rip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-router)#version 2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-router)#network 166.0.0.0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-router)#network 20.0.0.0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-router)#network 203.230.7.0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tx1"/>
                </a:solidFill>
              </a:rPr>
              <a:t>R15(</a:t>
            </a:r>
            <a:r>
              <a:rPr lang="en-US" altLang="ko-KR" sz="1300" dirty="0" err="1">
                <a:solidFill>
                  <a:schemeClr val="tx1"/>
                </a:solidFill>
              </a:rPr>
              <a:t>config</a:t>
            </a:r>
            <a:r>
              <a:rPr lang="en-US" altLang="ko-KR" sz="1300" dirty="0">
                <a:solidFill>
                  <a:schemeClr val="tx1"/>
                </a:solidFill>
              </a:rPr>
              <a:t>-router)#no auto-summary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FRAME-RELAY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289877"/>
            <a:ext cx="3888434" cy="2278246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V="1">
            <a:off x="1259632" y="2924944"/>
            <a:ext cx="21602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1691680" y="4005064"/>
            <a:ext cx="64807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571665" y="3767571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7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FRAME-RELAY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687791"/>
            <a:ext cx="4429743" cy="173379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3" y="4128645"/>
            <a:ext cx="4439270" cy="177189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80" y="1687792"/>
            <a:ext cx="4420217" cy="173379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80" y="4133407"/>
            <a:ext cx="4172532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3501006"/>
            <a:ext cx="6264696" cy="238172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PPP :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캡슐화 방식을 </a:t>
            </a:r>
            <a:r>
              <a:rPr lang="en-US" altLang="ko-KR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ppp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로 설정</a:t>
            </a: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PAP :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패스워크 인증된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라우터들과만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ppp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연결</a:t>
            </a: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PAP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는 사용자 이름과 암호를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평문으로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전달한다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최초 한번만 인증하는 검사</a:t>
            </a: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CHAP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는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3-way handshake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방식으로 주기적으로 인증을 검사한다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사용자이름과 암호가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MD5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해쉬값으로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전송한다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8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717794" y="1484783"/>
            <a:ext cx="4212468" cy="151216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PPP-PAP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(Point to Point Password Authentication Protocol)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PPP CHAP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(Challenge Handshake Authentication </a:t>
            </a:r>
            <a:r>
              <a:rPr lang="en-US" altLang="ko-KR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Protocal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82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271630" y="980728"/>
            <a:ext cx="4620850" cy="5472607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)#username R19 password </a:t>
            </a:r>
            <a:r>
              <a:rPr lang="en-US" altLang="ko-KR" sz="1400" dirty="0" err="1">
                <a:solidFill>
                  <a:schemeClr val="tx1"/>
                </a:solidFill>
              </a:rPr>
              <a:t>infocomm</a:t>
            </a:r>
            <a:endParaRPr lang="en-US" altLang="ko-KR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s0/2/1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-if)#encapsulation </a:t>
            </a:r>
            <a:r>
              <a:rPr lang="en-US" altLang="ko-KR" sz="1400" dirty="0" err="1">
                <a:solidFill>
                  <a:schemeClr val="tx1"/>
                </a:solidFill>
              </a:rPr>
              <a:t>ppp</a:t>
            </a:r>
            <a:endParaRPr lang="en-US" altLang="ko-KR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ppp</a:t>
            </a:r>
            <a:r>
              <a:rPr lang="en-US" altLang="ko-KR" sz="1400" dirty="0">
                <a:solidFill>
                  <a:schemeClr val="tx1"/>
                </a:solidFill>
              </a:rPr>
              <a:t> authentication pap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ppp</a:t>
            </a:r>
            <a:r>
              <a:rPr lang="en-US" altLang="ko-KR" sz="1400" dirty="0">
                <a:solidFill>
                  <a:schemeClr val="tx1"/>
                </a:solidFill>
              </a:rPr>
              <a:t> pap sent-username R18 password </a:t>
            </a:r>
            <a:r>
              <a:rPr lang="en-US" altLang="ko-KR" sz="1400" dirty="0" err="1">
                <a:solidFill>
                  <a:schemeClr val="tx1"/>
                </a:solidFill>
              </a:rPr>
              <a:t>infocomm</a:t>
            </a:r>
            <a:endParaRPr lang="en-US" altLang="ko-KR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rip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-router)#version 2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-router)#no auto-summary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203.230.14.0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203.230.8.0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R18(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40.40.40.0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PPP-PAP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9" y="2240568"/>
            <a:ext cx="4092121" cy="328573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043608" y="2867636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8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329320" y="3150644"/>
            <a:ext cx="4098664" cy="3230684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)#username R21 password </a:t>
            </a:r>
            <a:r>
              <a:rPr lang="en-US" altLang="ko-KR" sz="1400" dirty="0" err="1">
                <a:solidFill>
                  <a:schemeClr val="tx1"/>
                </a:solidFill>
              </a:rPr>
              <a:t>infocomm</a:t>
            </a:r>
            <a:endParaRPr lang="en-US" altLang="ko-KR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s0/2/1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-if)#encapsulation </a:t>
            </a:r>
            <a:r>
              <a:rPr lang="en-US" altLang="ko-KR" sz="1400" dirty="0" err="1">
                <a:solidFill>
                  <a:schemeClr val="tx1"/>
                </a:solidFill>
              </a:rPr>
              <a:t>ppp</a:t>
            </a:r>
            <a:endParaRPr lang="en-US" altLang="ko-KR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ppp</a:t>
            </a:r>
            <a:r>
              <a:rPr lang="en-US" altLang="ko-KR" sz="1400" dirty="0">
                <a:solidFill>
                  <a:schemeClr val="tx1"/>
                </a:solidFill>
              </a:rPr>
              <a:t> authentication chap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rip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-router)#version 2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-router)#no auto-summary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203.230.15.0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203.230.9.0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</a:t>
            </a:r>
            <a:r>
              <a:rPr lang="en-US" altLang="ko-KR" sz="1400" dirty="0" smtClean="0">
                <a:solidFill>
                  <a:schemeClr val="tx1"/>
                </a:solidFill>
              </a:rPr>
              <a:t>70.70.70.0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PPP-CHAP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10" y="1183317"/>
            <a:ext cx="5068007" cy="1790950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2378652" y="1216124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716016" y="3150643"/>
            <a:ext cx="4098664" cy="3230685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)#username R20 password </a:t>
            </a:r>
            <a:r>
              <a:rPr lang="en-US" altLang="ko-KR" sz="1400" dirty="0" err="1">
                <a:solidFill>
                  <a:schemeClr val="tx1"/>
                </a:solidFill>
              </a:rPr>
              <a:t>infocomm</a:t>
            </a:r>
            <a:endParaRPr lang="en-US" altLang="ko-KR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s0/2/0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-if)#encapsulation </a:t>
            </a:r>
            <a:r>
              <a:rPr lang="en-US" altLang="ko-KR" sz="1400" dirty="0" err="1">
                <a:solidFill>
                  <a:schemeClr val="tx1"/>
                </a:solidFill>
              </a:rPr>
              <a:t>ppp</a:t>
            </a:r>
            <a:endParaRPr lang="en-US" altLang="ko-KR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ppp</a:t>
            </a:r>
            <a:r>
              <a:rPr lang="en-US" altLang="ko-KR" sz="1400" dirty="0">
                <a:solidFill>
                  <a:schemeClr val="tx1"/>
                </a:solidFill>
              </a:rPr>
              <a:t> authentication chap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rip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-router)#version 2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-router)#no auto-summary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60.60.60.0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R21(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</a:t>
            </a:r>
            <a:r>
              <a:rPr lang="en-US" altLang="ko-KR" sz="1400" dirty="0" smtClean="0">
                <a:solidFill>
                  <a:schemeClr val="tx1"/>
                </a:solidFill>
              </a:rPr>
              <a:t>203.230.9.0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725903" y="1447620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3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내부 네트워크에서 주로 사용한다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경로 지정을 하나 밖에 할 수 없는 단일 경로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라우팅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프로토콜이다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거리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백터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알고리즘을 사용하며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30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초마다 이웃 네트워크에 대한 정보를 교환한다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Hop Count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만으로 경로를 결정하며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최대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홉수는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15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RIPv2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는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라우팅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업데이트 시 네트워크 정보와 함께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서브넷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마스크도 정보도 전달하며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멀티캐스트 주소를 사용한다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재분배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RIP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428873" y="1484783"/>
            <a:ext cx="2790310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RIP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(Routing Information Protocol)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52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244008" y="2024844"/>
            <a:ext cx="4620850" cy="2808313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rip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-router)#version 2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-router)#no auto-summary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203.230.30.0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203.230.12.0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203.230.13.0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203.230.14.0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</a:t>
            </a:r>
            <a:r>
              <a:rPr lang="en-US" altLang="ko-KR" sz="1400" dirty="0" smtClean="0">
                <a:solidFill>
                  <a:schemeClr val="tx1"/>
                </a:solidFill>
              </a:rPr>
              <a:t>203.230.15.0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재분배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RIPv2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258590"/>
            <a:ext cx="3872679" cy="23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하나의 스위치를 여러 개의 가상 스위치로 나누어서 사용하는 것이다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브로드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캐스트의 양을 줄여서 네트워크 대역폭을 줄이고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스위치의 과부화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스위치의 속도저하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네트워크 속도 저하 문제를 해결한다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서로 다른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VLAN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에 속한 장치들은 통신이 불가능해 보안에 도움이 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스위치의 모든 포트는 기본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VLAN 1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번에 속해 있다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VLAN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419872" y="1484783"/>
            <a:ext cx="2664296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VLAN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(Virtual Local Area Network)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81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재분배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RIPv2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" y="1577451"/>
            <a:ext cx="5572903" cy="4686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2665" y="3182264"/>
            <a:ext cx="266429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 : RIP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</a:t>
            </a:r>
            <a:endParaRPr lang="en-US" altLang="ko-KR" dirty="0" smtClean="0"/>
          </a:p>
          <a:p>
            <a:r>
              <a:rPr lang="ko-KR" altLang="en-US" dirty="0" err="1" smtClean="0"/>
              <a:t>라우팅되는</a:t>
            </a:r>
            <a:r>
              <a:rPr lang="ko-KR" altLang="en-US" dirty="0" smtClean="0"/>
              <a:t> 네트워크 </a:t>
            </a:r>
            <a:r>
              <a:rPr lang="en-US" altLang="ko-KR" dirty="0" smtClean="0"/>
              <a:t>Serial 0/2/1</a:t>
            </a:r>
            <a:r>
              <a:rPr lang="ko-KR" altLang="en-US" dirty="0" smtClean="0"/>
              <a:t>인터페이스로 </a:t>
            </a:r>
            <a:r>
              <a:rPr lang="en-US" altLang="ko-KR" dirty="0" smtClean="0"/>
              <a:t>via 203.230.30.1</a:t>
            </a:r>
            <a:r>
              <a:rPr lang="ko-KR" altLang="en-US" dirty="0" smtClean="0"/>
              <a:t>을 통해 </a:t>
            </a:r>
            <a:r>
              <a:rPr lang="ko-KR" altLang="en-US" dirty="0" err="1" smtClean="0"/>
              <a:t>라우팅한다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79762" y="5205977"/>
            <a:ext cx="4641670" cy="148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7" idx="3"/>
            <a:endCxn id="6" idx="1"/>
          </p:cNvCxnSpPr>
          <p:nvPr/>
        </p:nvCxnSpPr>
        <p:spPr>
          <a:xfrm flipV="1">
            <a:off x="5121432" y="3920928"/>
            <a:ext cx="931233" cy="1359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계층화 된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라우팅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동작을 수행한다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중대규모 네트워크에 가장 많이 사용되는 프로토콜</a:t>
            </a: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멀티캐스트 주소를 이용하여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라우팅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정보를 업데이트 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경로 상태에 변화가 생기면 변화된 부분만 업데이트한다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업데이트할 내용이 없더라도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30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분 간격으로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라우팅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업데이트 정보를 교환한다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프로토콜 번호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89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번을 이용한다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재분배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OSPF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428873" y="1484783"/>
            <a:ext cx="2790310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OSPF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(Open Shortest Path First)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26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244008" y="2024844"/>
            <a:ext cx="4620850" cy="2808313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</a:t>
            </a:r>
            <a:r>
              <a:rPr lang="en-US" altLang="ko-KR" sz="1400" dirty="0" err="1">
                <a:solidFill>
                  <a:schemeClr val="tx1"/>
                </a:solidFill>
              </a:rPr>
              <a:t>ospf</a:t>
            </a:r>
            <a:r>
              <a:rPr lang="en-US" altLang="ko-KR" sz="1400" dirty="0">
                <a:solidFill>
                  <a:schemeClr val="tx1"/>
                </a:solidFill>
              </a:rPr>
              <a:t> 7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-router)#router-id 2.2.2.2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203.230.26.0 0.0.0.255 a 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203.230.27.0 0.0.0.255 a 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203.230.33.0 0.0.0.255 a 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2.2.2.0 0.0.0.255 a </a:t>
            </a:r>
            <a:r>
              <a:rPr lang="en-US" altLang="ko-KR" sz="1400" dirty="0" smtClean="0">
                <a:solidFill>
                  <a:schemeClr val="tx1"/>
                </a:solidFill>
              </a:rPr>
              <a:t>0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재분배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OSPF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301109"/>
            <a:ext cx="3631651" cy="22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재분배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OSPF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4" y="1700808"/>
            <a:ext cx="5591955" cy="4686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4248" y="2767012"/>
            <a:ext cx="28803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O : OSPF </a:t>
            </a:r>
            <a:r>
              <a:rPr lang="ko-KR" altLang="en-US" sz="1600" dirty="0" err="1" smtClean="0"/>
              <a:t>라우팅</a:t>
            </a:r>
            <a:r>
              <a:rPr lang="ko-KR" altLang="en-US" sz="1600" dirty="0" smtClean="0"/>
              <a:t> 프로토콜</a:t>
            </a:r>
            <a:endParaRPr lang="en-US" altLang="ko-KR" sz="1600" dirty="0" smtClean="0"/>
          </a:p>
          <a:p>
            <a:r>
              <a:rPr lang="ko-KR" altLang="en-US" sz="1600" dirty="0" err="1" smtClean="0"/>
              <a:t>라우팅</a:t>
            </a:r>
            <a:r>
              <a:rPr lang="ko-KR" altLang="en-US" sz="1600" dirty="0" smtClean="0"/>
              <a:t> 되는 네트워크 </a:t>
            </a:r>
            <a:endParaRPr lang="en-US" altLang="ko-KR" sz="1600" dirty="0" smtClean="0"/>
          </a:p>
          <a:p>
            <a:r>
              <a:rPr lang="en-US" altLang="ko-KR" sz="1600" dirty="0" smtClean="0"/>
              <a:t>[OSPF</a:t>
            </a:r>
            <a:r>
              <a:rPr lang="ko-KR" altLang="en-US" sz="1600" dirty="0" smtClean="0"/>
              <a:t>관리거리</a:t>
            </a:r>
            <a:r>
              <a:rPr lang="en-US" altLang="ko-KR" sz="1600" dirty="0" smtClean="0"/>
              <a:t>/</a:t>
            </a:r>
            <a:r>
              <a:rPr lang="ko-KR" altLang="en-US" sz="1600" dirty="0" err="1" smtClean="0"/>
              <a:t>매트릭</a:t>
            </a:r>
            <a:r>
              <a:rPr lang="en-US" altLang="ko-KR" sz="1600" dirty="0" smtClean="0"/>
              <a:t>] </a:t>
            </a:r>
            <a:r>
              <a:rPr lang="ko-KR" altLang="en-US" sz="1600" dirty="0" smtClean="0"/>
              <a:t>목적지</a:t>
            </a:r>
            <a:endParaRPr lang="en-US" altLang="ko-KR" sz="1600" dirty="0" smtClean="0"/>
          </a:p>
          <a:p>
            <a:r>
              <a:rPr lang="en-US" altLang="ko-KR" sz="1600" dirty="0" smtClean="0"/>
              <a:t>203.230.33.1 </a:t>
            </a:r>
            <a:r>
              <a:rPr lang="ko-KR" altLang="en-US" sz="1600" dirty="0" smtClean="0"/>
              <a:t>까지 </a:t>
            </a:r>
            <a:r>
              <a:rPr lang="ko-KR" altLang="en-US" sz="1600" dirty="0" err="1" smtClean="0"/>
              <a:t>가기위한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메트릭</a:t>
            </a:r>
            <a:endParaRPr lang="en-US" altLang="ko-KR" sz="1600" dirty="0" smtClean="0"/>
          </a:p>
          <a:p>
            <a:r>
              <a:rPr lang="en-US" altLang="ko-KR" sz="1600" dirty="0" smtClean="0"/>
              <a:t>05:25:17 : </a:t>
            </a:r>
            <a:r>
              <a:rPr lang="ko-KR" altLang="en-US" sz="1600" dirty="0" err="1" smtClean="0"/>
              <a:t>라우팅</a:t>
            </a:r>
            <a:r>
              <a:rPr lang="ko-KR" altLang="en-US" sz="1600" dirty="0" smtClean="0"/>
              <a:t> 업데이트를 수신한 이후 경과된 시간</a:t>
            </a:r>
            <a:endParaRPr lang="en-US" altLang="ko-KR" sz="1600" dirty="0" smtClean="0"/>
          </a:p>
          <a:p>
            <a:r>
              <a:rPr lang="en-US" altLang="ko-KR" sz="1600" dirty="0" smtClean="0"/>
              <a:t>Serial 0/2/0 : </a:t>
            </a:r>
            <a:r>
              <a:rPr lang="ko-KR" altLang="en-US" sz="1600" dirty="0" err="1" smtClean="0"/>
              <a:t>패킷이</a:t>
            </a:r>
            <a:r>
              <a:rPr lang="ko-KR" altLang="en-US" sz="1600" dirty="0" smtClean="0"/>
              <a:t> 출력되는 인터페이스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544284" y="4509120"/>
            <a:ext cx="467578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7" idx="3"/>
            <a:endCxn id="6" idx="1"/>
          </p:cNvCxnSpPr>
          <p:nvPr/>
        </p:nvCxnSpPr>
        <p:spPr>
          <a:xfrm flipV="1">
            <a:off x="5220072" y="4044285"/>
            <a:ext cx="784176" cy="536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거리 벡터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라우팅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프로토콜이다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224.0.0.10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의 멀티캐스트 주소를 이용하며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88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번 포트를 사용한다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자동요약 기능을 수행한다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토폴로지 테이블을 가지고 있어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DUAL(Diffusing Update Algorithm)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알고리즘을 수행하여 특정 네트워크에 도달하기 위한 가장 좋은 경로를 선출하고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라우팅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테이블에 등록한다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라우터들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간의 경로계산을 통해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루프없는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경로를 찾아낸다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재분배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EIGRP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848308" y="1484783"/>
            <a:ext cx="3951439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EIGRP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(Enhanced Interior Gateway Routing Protocol)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14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79510" y="3645024"/>
            <a:ext cx="4248474" cy="2808313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lo 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add 177.177.177.1 255.255.255.0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</a:t>
            </a:r>
            <a:r>
              <a:rPr lang="en-US" altLang="ko-KR" sz="1400" dirty="0" err="1">
                <a:solidFill>
                  <a:schemeClr val="tx1"/>
                </a:solidFill>
              </a:rPr>
              <a:t>eigrp</a:t>
            </a:r>
            <a:r>
              <a:rPr lang="en-US" altLang="ko-KR" sz="1400" dirty="0">
                <a:solidFill>
                  <a:schemeClr val="tx1"/>
                </a:solidFill>
              </a:rPr>
              <a:t> 7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203.230.16.0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203.230.32.0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203.230.25.0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203.230.21.0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203.230.20.0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203.230.18.0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203.230.17.0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177.0.0.0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R4(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-router)#no auto-summary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재분배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EIGRP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46" y="1104695"/>
            <a:ext cx="5544324" cy="192431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577414" y="3647675"/>
            <a:ext cx="4248474" cy="2808313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</a:rPr>
              <a:t>R7(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lo 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ip</a:t>
            </a:r>
            <a:r>
              <a:rPr lang="en-US" altLang="ko-KR" sz="1400" dirty="0">
                <a:solidFill>
                  <a:schemeClr val="tx1"/>
                </a:solidFill>
              </a:rPr>
              <a:t> add 180.180.180.1 255.255.255.0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-if)#exit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</a:t>
            </a:r>
            <a:r>
              <a:rPr lang="en-US" altLang="ko-KR" sz="1400" dirty="0" err="1">
                <a:solidFill>
                  <a:schemeClr val="tx1"/>
                </a:solidFill>
              </a:rPr>
              <a:t>eigrp</a:t>
            </a:r>
            <a:r>
              <a:rPr lang="en-US" altLang="ko-KR" sz="1400" dirty="0">
                <a:solidFill>
                  <a:schemeClr val="tx1"/>
                </a:solidFill>
              </a:rPr>
              <a:t> 7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163.180.116.0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203.230.23.0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203.230.25.0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203.230.31.0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-router)#network 180.0.0.0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R7(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-router)#no auto-summary</a:t>
            </a:r>
          </a:p>
        </p:txBody>
      </p:sp>
    </p:spTree>
    <p:extLst>
      <p:ext uri="{BB962C8B-B14F-4D97-AF65-F5344CB8AC3E}">
        <p14:creationId xmlns:p14="http://schemas.microsoft.com/office/powerpoint/2010/main" val="37963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067944" y="1100338"/>
            <a:ext cx="4796914" cy="534689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R0(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rip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-router)#version 2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-router)#redistribute </a:t>
            </a:r>
            <a:r>
              <a:rPr lang="en-US" altLang="ko-KR" sz="1400" dirty="0" err="1">
                <a:solidFill>
                  <a:schemeClr val="tx1"/>
                </a:solidFill>
              </a:rPr>
              <a:t>ospf</a:t>
            </a:r>
            <a:r>
              <a:rPr lang="en-US" altLang="ko-KR" sz="1400" dirty="0">
                <a:solidFill>
                  <a:schemeClr val="tx1"/>
                </a:solidFill>
              </a:rPr>
              <a:t> 7 metric 4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-router)#redistribute </a:t>
            </a:r>
            <a:r>
              <a:rPr lang="en-US" altLang="ko-KR" sz="1400" dirty="0" err="1">
                <a:solidFill>
                  <a:schemeClr val="tx1"/>
                </a:solidFill>
              </a:rPr>
              <a:t>eigrp</a:t>
            </a:r>
            <a:r>
              <a:rPr lang="en-US" altLang="ko-KR" sz="1400" dirty="0">
                <a:solidFill>
                  <a:schemeClr val="tx1"/>
                </a:solidFill>
              </a:rPr>
              <a:t> 7 metric 4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-router)#exit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</a:t>
            </a:r>
            <a:r>
              <a:rPr lang="en-US" altLang="ko-KR" sz="1400" dirty="0" err="1">
                <a:solidFill>
                  <a:schemeClr val="tx1"/>
                </a:solidFill>
              </a:rPr>
              <a:t>ospf</a:t>
            </a:r>
            <a:r>
              <a:rPr lang="en-US" altLang="ko-KR" sz="1400" dirty="0">
                <a:solidFill>
                  <a:schemeClr val="tx1"/>
                </a:solidFill>
              </a:rPr>
              <a:t> 7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-router)#redistribute </a:t>
            </a:r>
            <a:r>
              <a:rPr lang="en-US" altLang="ko-KR" sz="1400" dirty="0" err="1">
                <a:solidFill>
                  <a:schemeClr val="tx1"/>
                </a:solidFill>
              </a:rPr>
              <a:t>eigrp</a:t>
            </a:r>
            <a:r>
              <a:rPr lang="en-US" altLang="ko-KR" sz="1400" dirty="0">
                <a:solidFill>
                  <a:schemeClr val="tx1"/>
                </a:solidFill>
              </a:rPr>
              <a:t> 7 subnets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-router)#redistribute rip subnets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-router)#exit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)#router </a:t>
            </a:r>
            <a:r>
              <a:rPr lang="en-US" altLang="ko-KR" sz="1400" dirty="0" err="1">
                <a:solidFill>
                  <a:schemeClr val="tx1"/>
                </a:solidFill>
              </a:rPr>
              <a:t>eigrp</a:t>
            </a:r>
            <a:r>
              <a:rPr lang="en-US" altLang="ko-KR" sz="1400" dirty="0">
                <a:solidFill>
                  <a:schemeClr val="tx1"/>
                </a:solidFill>
              </a:rPr>
              <a:t> 7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-router)#redistribute rip metric 1544 10 255 1 1500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R0(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-router)#redistribute </a:t>
            </a:r>
            <a:r>
              <a:rPr lang="en-US" altLang="ko-KR" sz="1400" dirty="0" err="1">
                <a:solidFill>
                  <a:schemeClr val="tx1"/>
                </a:solidFill>
              </a:rPr>
              <a:t>ospf</a:t>
            </a:r>
            <a:r>
              <a:rPr lang="en-US" altLang="ko-KR" sz="1400" dirty="0">
                <a:solidFill>
                  <a:schemeClr val="tx1"/>
                </a:solidFill>
              </a:rPr>
              <a:t> 7 metric 1544 10 255 1 </a:t>
            </a:r>
            <a:r>
              <a:rPr lang="en-US" altLang="ko-KR" sz="1400" dirty="0" smtClean="0">
                <a:solidFill>
                  <a:schemeClr val="tx1"/>
                </a:solidFill>
              </a:rPr>
              <a:t>1500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재분배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369631"/>
            <a:ext cx="3683263" cy="2808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0545" y="486535"/>
            <a:ext cx="33843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/>
              <a:t>RIPv2</a:t>
            </a:r>
            <a:r>
              <a:rPr lang="ko-KR" altLang="en-US" dirty="0"/>
              <a:t>에서 </a:t>
            </a:r>
            <a:r>
              <a:rPr lang="en-US" altLang="ko-KR" dirty="0"/>
              <a:t>OSPF, EIGRP </a:t>
            </a:r>
            <a:r>
              <a:rPr lang="ko-KR" altLang="en-US" dirty="0"/>
              <a:t>재분배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0" y="1694391"/>
            <a:ext cx="33746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/>
              <a:t>OSPF</a:t>
            </a:r>
            <a:r>
              <a:rPr lang="ko-KR" altLang="en-US" dirty="0"/>
              <a:t>에서 </a:t>
            </a:r>
            <a:r>
              <a:rPr lang="en-US" altLang="ko-KR" dirty="0"/>
              <a:t>RIPv2, EIGRP </a:t>
            </a:r>
            <a:r>
              <a:rPr lang="ko-KR" altLang="en-US" dirty="0" smtClean="0"/>
              <a:t>재분배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179510" y="5733256"/>
            <a:ext cx="33746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/>
              <a:t>EIGRP</a:t>
            </a:r>
            <a:r>
              <a:rPr lang="ko-KR" altLang="en-US" dirty="0"/>
              <a:t>에서 </a:t>
            </a:r>
            <a:r>
              <a:rPr lang="en-US" altLang="ko-KR" dirty="0"/>
              <a:t>RIPv2, OSPF </a:t>
            </a:r>
            <a:r>
              <a:rPr lang="ko-KR" altLang="en-US" dirty="0"/>
              <a:t>재분배</a:t>
            </a: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4716016" y="855867"/>
            <a:ext cx="0" cy="700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4067944" y="1570164"/>
            <a:ext cx="1872208" cy="308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112208" y="3161054"/>
            <a:ext cx="2115975" cy="339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112207" y="4423355"/>
            <a:ext cx="2115975" cy="339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7" idx="3"/>
          </p:cNvCxnSpPr>
          <p:nvPr/>
        </p:nvCxnSpPr>
        <p:spPr>
          <a:xfrm flipV="1">
            <a:off x="3554152" y="4653136"/>
            <a:ext cx="657808" cy="1264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6" idx="3"/>
          </p:cNvCxnSpPr>
          <p:nvPr/>
        </p:nvCxnSpPr>
        <p:spPr>
          <a:xfrm>
            <a:off x="3554152" y="1879057"/>
            <a:ext cx="657808" cy="1313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 smtClean="0">
                <a:solidFill>
                  <a:srgbClr val="1EB4DC"/>
                </a:solidFill>
                <a:latin typeface="HY견고딕" pitchFamily="18" charset="-127"/>
                <a:ea typeface="HY견고딕" pitchFamily="18" charset="-127"/>
              </a:rPr>
              <a:t>T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HANK</a:t>
            </a:r>
            <a:r>
              <a:rPr lang="en-US" altLang="ko-KR" sz="6000" dirty="0" smtClean="0">
                <a:solidFill>
                  <a:srgbClr val="FC5656"/>
                </a:solidFill>
                <a:latin typeface="HY견고딕" pitchFamily="18" charset="-127"/>
                <a:ea typeface="HY견고딕" pitchFamily="18" charset="-127"/>
              </a:rPr>
              <a:t>Y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OU</a:t>
            </a:r>
            <a:endParaRPr lang="ko-KR" altLang="en-US" sz="6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-842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586219" y="3573016"/>
            <a:ext cx="396044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83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716016" y="954300"/>
            <a:ext cx="4176464" cy="5138996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vlan</a:t>
            </a:r>
            <a:r>
              <a:rPr lang="en-US" altLang="ko-KR" sz="1400" dirty="0">
                <a:solidFill>
                  <a:schemeClr val="tx1"/>
                </a:solidFill>
              </a:rPr>
              <a:t> 10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config-vlan</a:t>
            </a:r>
            <a:r>
              <a:rPr lang="en-US" altLang="ko-KR" sz="1400" dirty="0">
                <a:solidFill>
                  <a:schemeClr val="tx1"/>
                </a:solidFill>
              </a:rPr>
              <a:t>)#name info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config-vlan</a:t>
            </a:r>
            <a:r>
              <a:rPr lang="en-US" altLang="ko-KR" sz="1400" dirty="0">
                <a:solidFill>
                  <a:schemeClr val="tx1"/>
                </a:solidFill>
              </a:rPr>
              <a:t>)#exit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vlan</a:t>
            </a:r>
            <a:r>
              <a:rPr lang="en-US" altLang="ko-KR" sz="1400" dirty="0">
                <a:solidFill>
                  <a:schemeClr val="tx1"/>
                </a:solidFill>
              </a:rPr>
              <a:t> 20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config-vlan</a:t>
            </a:r>
            <a:r>
              <a:rPr lang="en-US" altLang="ko-KR" sz="1400" dirty="0">
                <a:solidFill>
                  <a:schemeClr val="tx1"/>
                </a:solidFill>
              </a:rPr>
              <a:t>)#name </a:t>
            </a:r>
            <a:r>
              <a:rPr lang="en-US" altLang="ko-KR" sz="1400" dirty="0" err="1">
                <a:solidFill>
                  <a:schemeClr val="tx1"/>
                </a:solidFill>
              </a:rPr>
              <a:t>infocomm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config-vlan</a:t>
            </a:r>
            <a:r>
              <a:rPr lang="en-US" altLang="ko-KR" sz="1400" dirty="0">
                <a:solidFill>
                  <a:schemeClr val="tx1"/>
                </a:solidFill>
              </a:rPr>
              <a:t>)#exit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vlan</a:t>
            </a:r>
            <a:r>
              <a:rPr lang="en-US" altLang="ko-KR" sz="1400" dirty="0">
                <a:solidFill>
                  <a:schemeClr val="tx1"/>
                </a:solidFill>
              </a:rPr>
              <a:t> 30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config-vlan</a:t>
            </a:r>
            <a:r>
              <a:rPr lang="en-US" altLang="ko-KR" sz="1400" dirty="0">
                <a:solidFill>
                  <a:schemeClr val="tx1"/>
                </a:solidFill>
              </a:rPr>
              <a:t>)#name </a:t>
            </a:r>
            <a:r>
              <a:rPr lang="en-US" altLang="ko-KR" sz="1400" dirty="0" err="1">
                <a:solidFill>
                  <a:schemeClr val="tx1"/>
                </a:solidFill>
              </a:rPr>
              <a:t>comm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config-vlan</a:t>
            </a:r>
            <a:r>
              <a:rPr lang="en-US" altLang="ko-KR" sz="1400" dirty="0">
                <a:solidFill>
                  <a:schemeClr val="tx1"/>
                </a:solidFill>
              </a:rPr>
              <a:t>)#exit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fa0/3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switchport</a:t>
            </a:r>
            <a:r>
              <a:rPr lang="en-US" altLang="ko-KR" sz="1400" dirty="0">
                <a:solidFill>
                  <a:schemeClr val="tx1"/>
                </a:solidFill>
              </a:rPr>
              <a:t> mode trunk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smtClean="0">
                <a:solidFill>
                  <a:schemeClr val="tx1"/>
                </a:solidFill>
              </a:rPr>
              <a:t>exit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fa0/4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switchport</a:t>
            </a:r>
            <a:r>
              <a:rPr lang="en-US" altLang="ko-KR" sz="1400" dirty="0">
                <a:solidFill>
                  <a:schemeClr val="tx1"/>
                </a:solidFill>
              </a:rPr>
              <a:t> mode trunk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-if)#exit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fa0/5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switchport</a:t>
            </a:r>
            <a:r>
              <a:rPr lang="en-US" altLang="ko-KR" sz="1400" dirty="0">
                <a:solidFill>
                  <a:schemeClr val="tx1"/>
                </a:solidFill>
              </a:rPr>
              <a:t> mode trunk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-if)#exit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fa0/6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switchport</a:t>
            </a:r>
            <a:r>
              <a:rPr lang="en-US" altLang="ko-KR" sz="1400" dirty="0">
                <a:solidFill>
                  <a:schemeClr val="tx1"/>
                </a:solidFill>
              </a:rPr>
              <a:t> mode </a:t>
            </a:r>
            <a:r>
              <a:rPr lang="en-US" altLang="ko-KR" sz="1400" dirty="0" smtClean="0">
                <a:solidFill>
                  <a:schemeClr val="tx1"/>
                </a:solidFill>
              </a:rPr>
              <a:t>trunk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smtClean="0">
                <a:solidFill>
                  <a:schemeClr val="tx1"/>
                </a:solidFill>
              </a:rPr>
              <a:t>exit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SW11(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config</a:t>
            </a:r>
            <a:r>
              <a:rPr lang="en-US" altLang="ko-KR" sz="1400" dirty="0" smtClean="0">
                <a:solidFill>
                  <a:schemeClr val="tx1"/>
                </a:solidFill>
              </a:rPr>
              <a:t>)#</a:t>
            </a:r>
            <a:r>
              <a:rPr lang="en-US" altLang="ko-KR" sz="1400" dirty="0" err="1">
                <a:solidFill>
                  <a:schemeClr val="tx1"/>
                </a:solidFill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</a:rPr>
              <a:t> fa0/1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SW11(</a:t>
            </a:r>
            <a:r>
              <a:rPr lang="en-US" altLang="ko-KR" sz="1400" dirty="0" err="1">
                <a:solidFill>
                  <a:schemeClr val="tx1"/>
                </a:solidFill>
              </a:rPr>
              <a:t>config</a:t>
            </a:r>
            <a:r>
              <a:rPr lang="en-US" altLang="ko-KR" sz="1400" dirty="0">
                <a:solidFill>
                  <a:schemeClr val="tx1"/>
                </a:solidFill>
              </a:rPr>
              <a:t>-if)#</a:t>
            </a:r>
            <a:r>
              <a:rPr lang="en-US" altLang="ko-KR" sz="1400" dirty="0" err="1">
                <a:solidFill>
                  <a:schemeClr val="tx1"/>
                </a:solidFill>
              </a:rPr>
              <a:t>switchport</a:t>
            </a:r>
            <a:r>
              <a:rPr lang="en-US" altLang="ko-KR" sz="1400" dirty="0">
                <a:solidFill>
                  <a:schemeClr val="tx1"/>
                </a:solidFill>
              </a:rPr>
              <a:t> mode trunk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VLAN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" y="1452753"/>
            <a:ext cx="4306991" cy="4208495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2555776" y="3429000"/>
            <a:ext cx="936104" cy="907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415988" y="1032074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mtClean="0"/>
              <a:t>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3913" y="5369877"/>
            <a:ext cx="1340388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Trunk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062" y="6273888"/>
            <a:ext cx="72648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하나의 회선으로 여러 개의 </a:t>
            </a:r>
            <a:r>
              <a:rPr lang="en-US" altLang="ko-KR" dirty="0"/>
              <a:t>VLAN</a:t>
            </a:r>
            <a:r>
              <a:rPr lang="ko-KR" altLang="en-US" dirty="0"/>
              <a:t>을 </a:t>
            </a:r>
            <a:r>
              <a:rPr lang="ko-KR" altLang="en-US" dirty="0" smtClean="0"/>
              <a:t>사용하기 </a:t>
            </a:r>
            <a:r>
              <a:rPr lang="ko-KR" altLang="en-US" dirty="0"/>
              <a:t>위해 </a:t>
            </a:r>
            <a:r>
              <a:rPr lang="en-US" altLang="ko-KR" dirty="0"/>
              <a:t>Trunk </a:t>
            </a:r>
            <a:r>
              <a:rPr lang="ko-KR" altLang="en-US" dirty="0"/>
              <a:t>설정 필요 </a:t>
            </a:r>
            <a:endParaRPr lang="en-US" altLang="ko-KR" dirty="0"/>
          </a:p>
        </p:txBody>
      </p:sp>
      <p:cxnSp>
        <p:nvCxnSpPr>
          <p:cNvPr id="12" name="꺾인 연결선 11"/>
          <p:cNvCxnSpPr/>
          <p:nvPr/>
        </p:nvCxnSpPr>
        <p:spPr>
          <a:xfrm rot="5400000">
            <a:off x="7748869" y="5798621"/>
            <a:ext cx="702390" cy="61747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996952"/>
            <a:ext cx="6264696" cy="2885783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스위치와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라우터가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연결되어 있는 구간에 트렁크를 설정하고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Inter-VLAN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을 설정하여 한 개의 인터페이스만 통신이 가능하도록 하는 방식이다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VLAN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별로 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라우터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인터페이스를 할당하기 위해 서브 인터페이스라는 가상 인터페이스를 사용한다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VLAN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419872" y="1484783"/>
            <a:ext cx="2664296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라우터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온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어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스틱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51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716016" y="954300"/>
            <a:ext cx="4176464" cy="5138996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)#</a:t>
            </a:r>
            <a:r>
              <a:rPr lang="en-US" altLang="ko-KR" sz="1500" dirty="0" err="1">
                <a:solidFill>
                  <a:schemeClr val="tx1"/>
                </a:solidFill>
              </a:rPr>
              <a:t>int</a:t>
            </a:r>
            <a:r>
              <a:rPr lang="en-US" altLang="ko-KR" sz="1500" dirty="0">
                <a:solidFill>
                  <a:schemeClr val="tx1"/>
                </a:solidFill>
              </a:rPr>
              <a:t> fa0/0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-if)#no shutdown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-if)#exit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)#</a:t>
            </a:r>
            <a:r>
              <a:rPr lang="en-US" altLang="ko-KR" sz="1500" dirty="0" err="1">
                <a:solidFill>
                  <a:schemeClr val="tx1"/>
                </a:solidFill>
              </a:rPr>
              <a:t>int</a:t>
            </a:r>
            <a:r>
              <a:rPr lang="en-US" altLang="ko-KR" sz="1500" dirty="0">
                <a:solidFill>
                  <a:schemeClr val="tx1"/>
                </a:solidFill>
              </a:rPr>
              <a:t> fa0/0.10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config-subif</a:t>
            </a:r>
            <a:r>
              <a:rPr lang="en-US" altLang="ko-KR" sz="1500" dirty="0">
                <a:solidFill>
                  <a:schemeClr val="tx1"/>
                </a:solidFill>
              </a:rPr>
              <a:t>)#encapsulation dot1q 10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config-subif</a:t>
            </a:r>
            <a:r>
              <a:rPr lang="en-US" altLang="ko-KR" sz="1500" dirty="0">
                <a:solidFill>
                  <a:schemeClr val="tx1"/>
                </a:solidFill>
              </a:rPr>
              <a:t>)#</a:t>
            </a:r>
            <a:r>
              <a:rPr lang="en-US" altLang="ko-KR" sz="1500" dirty="0" err="1">
                <a:solidFill>
                  <a:schemeClr val="tx1"/>
                </a:solidFill>
              </a:rPr>
              <a:t>ip</a:t>
            </a:r>
            <a:r>
              <a:rPr lang="en-US" altLang="ko-KR" sz="1500" dirty="0">
                <a:solidFill>
                  <a:schemeClr val="tx1"/>
                </a:solidFill>
              </a:rPr>
              <a:t> add 7.7.7.1 255.255.255.0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config-subif</a:t>
            </a:r>
            <a:r>
              <a:rPr lang="en-US" altLang="ko-KR" sz="1500" dirty="0">
                <a:solidFill>
                  <a:schemeClr val="tx1"/>
                </a:solidFill>
              </a:rPr>
              <a:t>)#exit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)#</a:t>
            </a:r>
            <a:r>
              <a:rPr lang="en-US" altLang="ko-KR" sz="1500" dirty="0" err="1">
                <a:solidFill>
                  <a:schemeClr val="tx1"/>
                </a:solidFill>
              </a:rPr>
              <a:t>int</a:t>
            </a:r>
            <a:r>
              <a:rPr lang="en-US" altLang="ko-KR" sz="1500" dirty="0">
                <a:solidFill>
                  <a:schemeClr val="tx1"/>
                </a:solidFill>
              </a:rPr>
              <a:t> fa0/0.20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config-subif</a:t>
            </a:r>
            <a:r>
              <a:rPr lang="en-US" altLang="ko-KR" sz="1500" dirty="0">
                <a:solidFill>
                  <a:schemeClr val="tx1"/>
                </a:solidFill>
              </a:rPr>
              <a:t>)#encapsulation dot1q 20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config-subif</a:t>
            </a:r>
            <a:r>
              <a:rPr lang="en-US" altLang="ko-KR" sz="1500" dirty="0">
                <a:solidFill>
                  <a:schemeClr val="tx1"/>
                </a:solidFill>
              </a:rPr>
              <a:t>)#</a:t>
            </a:r>
            <a:r>
              <a:rPr lang="en-US" altLang="ko-KR" sz="1500" dirty="0" err="1">
                <a:solidFill>
                  <a:schemeClr val="tx1"/>
                </a:solidFill>
              </a:rPr>
              <a:t>ip</a:t>
            </a:r>
            <a:r>
              <a:rPr lang="en-US" altLang="ko-KR" sz="1500" dirty="0">
                <a:solidFill>
                  <a:schemeClr val="tx1"/>
                </a:solidFill>
              </a:rPr>
              <a:t> add 8.8.8.1 255.255.255.0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config-subif</a:t>
            </a:r>
            <a:r>
              <a:rPr lang="en-US" altLang="ko-KR" sz="1500" dirty="0">
                <a:solidFill>
                  <a:schemeClr val="tx1"/>
                </a:solidFill>
              </a:rPr>
              <a:t>)#exit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</a:t>
            </a:r>
            <a:r>
              <a:rPr lang="en-US" altLang="ko-KR" sz="1500" dirty="0">
                <a:solidFill>
                  <a:schemeClr val="tx1"/>
                </a:solidFill>
              </a:rPr>
              <a:t>)#</a:t>
            </a:r>
            <a:r>
              <a:rPr lang="en-US" altLang="ko-KR" sz="1500" dirty="0" err="1">
                <a:solidFill>
                  <a:schemeClr val="tx1"/>
                </a:solidFill>
              </a:rPr>
              <a:t>int</a:t>
            </a:r>
            <a:r>
              <a:rPr lang="en-US" altLang="ko-KR" sz="1500" dirty="0">
                <a:solidFill>
                  <a:schemeClr val="tx1"/>
                </a:solidFill>
              </a:rPr>
              <a:t> fa0/0.30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config-subif</a:t>
            </a:r>
            <a:r>
              <a:rPr lang="en-US" altLang="ko-KR" sz="1500" dirty="0">
                <a:solidFill>
                  <a:schemeClr val="tx1"/>
                </a:solidFill>
              </a:rPr>
              <a:t>)#encapsulation dot1q 30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R2(</a:t>
            </a:r>
            <a:r>
              <a:rPr lang="en-US" altLang="ko-KR" sz="1500" dirty="0" err="1">
                <a:solidFill>
                  <a:schemeClr val="tx1"/>
                </a:solidFill>
              </a:rPr>
              <a:t>config-subif</a:t>
            </a:r>
            <a:r>
              <a:rPr lang="en-US" altLang="ko-KR" sz="1500" dirty="0">
                <a:solidFill>
                  <a:schemeClr val="tx1"/>
                </a:solidFill>
              </a:rPr>
              <a:t>)#</a:t>
            </a:r>
            <a:r>
              <a:rPr lang="en-US" altLang="ko-KR" sz="1500" dirty="0" err="1">
                <a:solidFill>
                  <a:schemeClr val="tx1"/>
                </a:solidFill>
              </a:rPr>
              <a:t>ip</a:t>
            </a:r>
            <a:r>
              <a:rPr lang="en-US" altLang="ko-KR" sz="1500" dirty="0">
                <a:solidFill>
                  <a:schemeClr val="tx1"/>
                </a:solidFill>
              </a:rPr>
              <a:t> add 9.9.9.1 255.255.255.0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VLAN - 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라우터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온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어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스틱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" y="1452753"/>
            <a:ext cx="4306991" cy="4208495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3638283" y="2924944"/>
            <a:ext cx="860140" cy="798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076056" y="6237312"/>
            <a:ext cx="34563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mtClean="0"/>
              <a:t>라우터에</a:t>
            </a:r>
            <a:r>
              <a:rPr lang="ko-KR" altLang="en-US" dirty="0" smtClean="0"/>
              <a:t> 가상 인터페이스 설정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46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VLAN - 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라우터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온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어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스틱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r="1850"/>
          <a:stretch/>
        </p:blipFill>
        <p:spPr>
          <a:xfrm>
            <a:off x="971600" y="1700808"/>
            <a:ext cx="5544616" cy="138902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/>
          <a:stretch/>
        </p:blipFill>
        <p:spPr>
          <a:xfrm>
            <a:off x="1043608" y="3789040"/>
            <a:ext cx="5558053" cy="22767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0617" y="4342618"/>
            <a:ext cx="21602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7.7.7.1</a:t>
            </a:r>
          </a:p>
          <a:p>
            <a:r>
              <a:rPr lang="en-US" altLang="ko-KR" dirty="0" smtClean="0"/>
              <a:t>8.8.8.1</a:t>
            </a:r>
          </a:p>
          <a:p>
            <a:r>
              <a:rPr lang="en-US" altLang="ko-KR" dirty="0" smtClean="0"/>
              <a:t>9.9.9.1 </a:t>
            </a:r>
          </a:p>
          <a:p>
            <a:r>
              <a:rPr lang="ko-KR" altLang="en-US" dirty="0" smtClean="0"/>
              <a:t>연결 된 것 확인 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007604" y="5172541"/>
            <a:ext cx="3960441" cy="908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꺾인 연결선 15"/>
          <p:cNvCxnSpPr/>
          <p:nvPr/>
        </p:nvCxnSpPr>
        <p:spPr>
          <a:xfrm flipV="1">
            <a:off x="4968045" y="4942783"/>
            <a:ext cx="1702572" cy="6840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626589" y="1580893"/>
            <a:ext cx="381015" cy="1508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990700" y="2335362"/>
            <a:ext cx="5040561" cy="740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691680" y="2708918"/>
            <a:ext cx="6264696" cy="3173818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VLAN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의 생성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수정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삭제 등의 관리를 쉽게 할 수 있도록 하는 프로토콜</a:t>
            </a:r>
            <a:endParaRPr lang="en-US" altLang="ko-KR" sz="140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스위치마다 일일이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VLAN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을 설정하지 않아도 네트워크 전체에 일관성 있는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VLAN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설정 가능하다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VTP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가 동작하려면 반드시 트렁크가 설정되어 있어야 한다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VLAN ID 1~1005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에 대해서만 인식하며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1006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이상의 확장된 범위의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VALN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에서는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VTP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를 지원하지 않는다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VTP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는 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VLAN </a:t>
            </a:r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정보만을 전달하고 포트의 설정까지 전달하지는 않는다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08248"/>
            <a:ext cx="6400800" cy="67248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VLAN</a:t>
            </a:r>
            <a:endParaRPr lang="ko-KR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414" y="-844"/>
            <a:ext cx="9144000" cy="189482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양쪽 모서리가 잘린 사각형 8"/>
          <p:cNvSpPr/>
          <p:nvPr/>
        </p:nvSpPr>
        <p:spPr>
          <a:xfrm rot="10800000">
            <a:off x="179511" y="188638"/>
            <a:ext cx="792088" cy="79209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736" y="79792"/>
            <a:ext cx="62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444408" y="5389559"/>
            <a:ext cx="504056" cy="493176"/>
          </a:xfrm>
          <a:prstGeom prst="rect">
            <a:avLst/>
          </a:prstGeom>
          <a:solidFill>
            <a:srgbClr val="1E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3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419872" y="1484783"/>
            <a:ext cx="2664296" cy="720079"/>
          </a:xfrm>
          <a:prstGeom prst="rect">
            <a:avLst/>
          </a:prstGeom>
          <a:noFill/>
          <a:ln>
            <a:solidFill>
              <a:srgbClr val="1EB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VTP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(VLAN </a:t>
            </a:r>
            <a:r>
              <a:rPr lang="en-US" altLang="ko-KR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Trunking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Protoccol</a:t>
            </a:r>
            <a:r>
              <a:rPr lang="en-US" altLang="ko-KR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  <a:endParaRPr lang="en-US" altLang="ko-KR" sz="1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34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2399</Words>
  <Application>Microsoft Office PowerPoint</Application>
  <PresentationFormat>화면 슬라이드 쇼(4:3)</PresentationFormat>
  <Paragraphs>553</Paragraphs>
  <Slides>47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51" baseType="lpstr">
      <vt:lpstr>HY견고딕</vt:lpstr>
      <vt:lpstr>맑은 고딕</vt:lpstr>
      <vt:lpstr>Arial</vt:lpstr>
      <vt:lpstr>Office 테마</vt:lpstr>
      <vt:lpstr>PACKET TRACER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park</dc:creator>
  <cp:lastModifiedBy>박진아</cp:lastModifiedBy>
  <cp:revision>68</cp:revision>
  <dcterms:created xsi:type="dcterms:W3CDTF">2016-12-03T02:22:10Z</dcterms:created>
  <dcterms:modified xsi:type="dcterms:W3CDTF">2016-12-10T08:24:46Z</dcterms:modified>
</cp:coreProperties>
</file>