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4" r:id="rId10"/>
    <p:sldId id="265" r:id="rId11"/>
    <p:sldId id="278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B1451-EFF2-4330-A3FE-754D026ECEB7}" type="datetimeFigureOut">
              <a:rPr lang="ko-KR" altLang="en-US" smtClean="0"/>
              <a:pPr/>
              <a:t>2016-08-31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BBD3A-F865-4187-B879-9903DA1F6D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0366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8/31/2016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8/31/2016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8/31/2016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altLang="ko-KR" dirty="0" smtClean="0"/>
              <a:t>1</a:t>
            </a:r>
            <a:r>
              <a:rPr lang="ko-KR" altLang="en-US" dirty="0" smtClean="0"/>
              <a:t>장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패킷트레이서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altLang="ko-KR" dirty="0" smtClean="0"/>
              <a:t>2012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2</a:t>
            </a:r>
            <a:r>
              <a:rPr lang="ko-KR" altLang="en-US" smtClean="0"/>
              <a:t>학기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중부대학교 정보보호학과 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이병천 교수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라우터를</a:t>
            </a:r>
            <a:r>
              <a:rPr lang="ko-KR" altLang="en-US" dirty="0" smtClean="0"/>
              <a:t> 이용한 연결 </a:t>
            </a:r>
            <a:r>
              <a:rPr lang="en-US" altLang="ko-KR" dirty="0" smtClean="0"/>
              <a:t> </a:t>
            </a:r>
          </a:p>
          <a:p>
            <a:pPr lvl="1"/>
            <a:r>
              <a:rPr lang="ko-KR" altLang="en-US" dirty="0" err="1" smtClean="0"/>
              <a:t>라우터에</a:t>
            </a:r>
            <a:r>
              <a:rPr lang="ko-KR" altLang="en-US" dirty="0" smtClean="0"/>
              <a:t> 시리얼 인터페이스 모듈</a:t>
            </a:r>
            <a:r>
              <a:rPr lang="en-US" altLang="ko-KR" dirty="0" smtClean="0"/>
              <a:t>(WIC-2T) </a:t>
            </a:r>
            <a:r>
              <a:rPr lang="ko-KR" altLang="en-US" dirty="0" smtClean="0"/>
              <a:t>설치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전원 끈 상태에서 설치 후 전원 켬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케이블의 종류 이해 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콘솔</a:t>
            </a:r>
            <a:r>
              <a:rPr lang="en-US" altLang="ko-KR" dirty="0" smtClean="0"/>
              <a:t> – PC</a:t>
            </a:r>
            <a:r>
              <a:rPr lang="ko-KR" altLang="en-US" dirty="0" smtClean="0"/>
              <a:t>를 </a:t>
            </a:r>
            <a:r>
              <a:rPr lang="ko-KR" altLang="en-US" dirty="0" err="1" smtClean="0"/>
              <a:t>라우터</a:t>
            </a:r>
            <a:r>
              <a:rPr lang="en-US" altLang="ko-KR" dirty="0" smtClean="0"/>
              <a:t>/</a:t>
            </a:r>
            <a:r>
              <a:rPr lang="ko-KR" altLang="en-US" dirty="0" smtClean="0"/>
              <a:t>스위치에 연결하여 </a:t>
            </a:r>
            <a:r>
              <a:rPr lang="ko-KR" altLang="en-US" dirty="0" err="1" smtClean="0"/>
              <a:t>라우터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설정시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2"/>
            <a:r>
              <a:rPr lang="ko-KR" altLang="en-US" dirty="0" err="1" smtClean="0"/>
              <a:t>다이렉트</a:t>
            </a:r>
            <a:r>
              <a:rPr lang="ko-KR" altLang="en-US" dirty="0" smtClean="0"/>
              <a:t>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서로 다른 계층의 장치를 </a:t>
            </a:r>
            <a:r>
              <a:rPr lang="ko-KR" altLang="en-US" dirty="0" err="1" smtClean="0"/>
              <a:t>연결시</a:t>
            </a:r>
            <a:r>
              <a:rPr lang="ko-KR" altLang="en-US" dirty="0" smtClean="0"/>
              <a:t>  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크로스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서로 같은 계층의 장치를 </a:t>
            </a:r>
            <a:r>
              <a:rPr lang="ko-KR" altLang="en-US" dirty="0" err="1" smtClean="0"/>
              <a:t>연결시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광케이블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전화선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동축선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시리얼</a:t>
            </a:r>
            <a:r>
              <a:rPr lang="en-US" altLang="ko-KR" dirty="0" smtClean="0"/>
              <a:t>(DCE, DTE) – WAN </a:t>
            </a:r>
            <a:r>
              <a:rPr lang="ko-KR" altLang="en-US" dirty="0" smtClean="0"/>
              <a:t>구간 연결</a:t>
            </a:r>
            <a:r>
              <a:rPr lang="en-US" altLang="ko-KR" dirty="0" smtClean="0"/>
              <a:t>, clock rate </a:t>
            </a:r>
            <a:r>
              <a:rPr lang="ko-KR" altLang="en-US" dirty="0" smtClean="0"/>
              <a:t>적용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케이블 자동선택 연결 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간단한 토폴로지 구성 및 실습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실습</a:t>
            </a:r>
            <a:r>
              <a:rPr lang="en-US" altLang="ko-KR" dirty="0" smtClean="0"/>
              <a:t>3. </a:t>
            </a:r>
            <a:r>
              <a:rPr lang="ko-KR" altLang="en-US" dirty="0" err="1" smtClean="0"/>
              <a:t>라우터를</a:t>
            </a:r>
            <a:r>
              <a:rPr lang="ko-KR" altLang="en-US" dirty="0" smtClean="0"/>
              <a:t> 이용한 네트워크 연결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라우터에</a:t>
            </a:r>
            <a:r>
              <a:rPr lang="ko-KR" altLang="en-US" dirty="0" smtClean="0"/>
              <a:t> 연결되는 각각의 네트워크는 달라야 함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Rip </a:t>
            </a:r>
            <a:r>
              <a:rPr lang="ko-KR" altLang="en-US" dirty="0" err="1" smtClean="0"/>
              <a:t>라우팅에</a:t>
            </a:r>
            <a:r>
              <a:rPr lang="ko-KR" altLang="en-US" dirty="0" smtClean="0"/>
              <a:t> 연결된 네트워크를 등록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간단한 토폴로지 구성 및 실습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104" y="2852936"/>
            <a:ext cx="4608512" cy="3746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5267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실습</a:t>
            </a:r>
            <a:r>
              <a:rPr lang="en-US" altLang="ko-KR" dirty="0"/>
              <a:t>4</a:t>
            </a:r>
            <a:r>
              <a:rPr lang="en-US" altLang="ko-KR" dirty="0" smtClean="0"/>
              <a:t>. </a:t>
            </a:r>
            <a:r>
              <a:rPr lang="ko-KR" altLang="en-US" dirty="0" smtClean="0"/>
              <a:t>무선 연결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무선라우터</a:t>
            </a:r>
            <a:r>
              <a:rPr lang="ko-KR" altLang="en-US" dirty="0" smtClean="0"/>
              <a:t> 설치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PC</a:t>
            </a:r>
            <a:r>
              <a:rPr lang="ko-KR" altLang="en-US" dirty="0" smtClean="0"/>
              <a:t>의 랜카드 제거 및 </a:t>
            </a:r>
            <a:r>
              <a:rPr lang="ko-KR" altLang="en-US" dirty="0" err="1" smtClean="0"/>
              <a:t>무선랜카드</a:t>
            </a:r>
            <a:r>
              <a:rPr lang="ko-KR" altLang="en-US" dirty="0" smtClean="0"/>
              <a:t> 장착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자동 연결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간단한 토폴로지 구성 및 실습</a:t>
            </a:r>
            <a:endParaRPr lang="ko-KR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852936"/>
            <a:ext cx="3841209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장치 템플릿 관리자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기존 장치에 특정 모듈을 추가하여 새로운 장치로 등록</a:t>
            </a:r>
            <a:endParaRPr lang="en-US" altLang="ko-KR" dirty="0" smtClean="0"/>
          </a:p>
          <a:p>
            <a:r>
              <a:rPr lang="ko-KR" altLang="en-US" dirty="0" smtClean="0"/>
              <a:t>클러스터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논리적 작업공간의 장치들을 간단하게 줄여서 보여줌</a:t>
            </a:r>
            <a:endParaRPr lang="en-US" altLang="ko-KR" dirty="0" smtClean="0"/>
          </a:p>
          <a:p>
            <a:r>
              <a:rPr lang="en-US" altLang="ko-KR" dirty="0" smtClean="0"/>
              <a:t>Complex PDU </a:t>
            </a:r>
            <a:r>
              <a:rPr lang="ko-KR" altLang="en-US" dirty="0" smtClean="0"/>
              <a:t>생성하기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상세한</a:t>
            </a:r>
            <a:r>
              <a:rPr lang="en-US" altLang="ko-KR" dirty="0" smtClean="0"/>
              <a:t> </a:t>
            </a:r>
            <a:r>
              <a:rPr lang="ko-KR" altLang="en-US" dirty="0" smtClean="0"/>
              <a:t>통신 테스트 </a:t>
            </a:r>
            <a:endParaRPr lang="en-US" altLang="ko-KR" dirty="0" smtClean="0"/>
          </a:p>
          <a:p>
            <a:r>
              <a:rPr lang="ko-KR" altLang="en-US" dirty="0" smtClean="0"/>
              <a:t>회선 연결상태 표시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녹색</a:t>
            </a:r>
            <a:r>
              <a:rPr lang="en-US" altLang="ko-KR" dirty="0" smtClean="0"/>
              <a:t>-</a:t>
            </a:r>
            <a:r>
              <a:rPr lang="ko-KR" altLang="en-US" dirty="0" smtClean="0"/>
              <a:t>정상</a:t>
            </a:r>
            <a:r>
              <a:rPr lang="en-US" altLang="ko-KR" dirty="0" smtClean="0"/>
              <a:t>, </a:t>
            </a:r>
            <a:r>
              <a:rPr lang="ko-KR" altLang="en-US" dirty="0" smtClean="0"/>
              <a:t>녹색 깜박임</a:t>
            </a:r>
            <a:r>
              <a:rPr lang="en-US" altLang="ko-KR" dirty="0" smtClean="0"/>
              <a:t>-</a:t>
            </a:r>
            <a:r>
              <a:rPr lang="ko-KR" altLang="en-US" dirty="0" smtClean="0"/>
              <a:t>링크가 </a:t>
            </a:r>
            <a:r>
              <a:rPr lang="ko-KR" altLang="en-US" dirty="0" err="1" smtClean="0"/>
              <a:t>동작중</a:t>
            </a:r>
            <a:r>
              <a:rPr lang="en-US" altLang="ko-KR" dirty="0" smtClean="0"/>
              <a:t> </a:t>
            </a:r>
          </a:p>
          <a:p>
            <a:pPr lvl="1"/>
            <a:r>
              <a:rPr lang="ko-KR" altLang="en-US" dirty="0" smtClean="0"/>
              <a:t>빨간색</a:t>
            </a:r>
            <a:r>
              <a:rPr lang="en-US" altLang="ko-KR" dirty="0" smtClean="0"/>
              <a:t>-</a:t>
            </a:r>
            <a:r>
              <a:rPr lang="ko-KR" altLang="en-US" dirty="0" smtClean="0"/>
              <a:t>링크 다운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호박색</a:t>
            </a:r>
            <a:r>
              <a:rPr lang="en-US" altLang="ko-KR" dirty="0" smtClean="0"/>
              <a:t>-STP </a:t>
            </a:r>
            <a:r>
              <a:rPr lang="ko-KR" altLang="en-US" dirty="0" smtClean="0"/>
              <a:t>프로세스 </a:t>
            </a:r>
            <a:r>
              <a:rPr lang="ko-KR" altLang="en-US" dirty="0" err="1" smtClean="0"/>
              <a:t>진행중</a:t>
            </a:r>
            <a:endParaRPr lang="en-US" altLang="ko-KR" dirty="0" smtClean="0"/>
          </a:p>
          <a:p>
            <a:r>
              <a:rPr lang="ko-KR" altLang="en-US" dirty="0" smtClean="0"/>
              <a:t>배경화면 설정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뷰포트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아이콘 변경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장치 점검</a:t>
            </a: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PT</a:t>
            </a:r>
            <a:r>
              <a:rPr lang="ko-KR" altLang="en-US" dirty="0" smtClean="0"/>
              <a:t>의 여러 기능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라우터</a:t>
            </a:r>
            <a:r>
              <a:rPr lang="ko-KR" altLang="en-US" dirty="0" smtClean="0"/>
              <a:t> 모듈</a:t>
            </a:r>
            <a:endParaRPr lang="en-US" altLang="ko-KR" dirty="0" smtClean="0"/>
          </a:p>
          <a:p>
            <a:r>
              <a:rPr lang="ko-KR" altLang="en-US" dirty="0" smtClean="0"/>
              <a:t>스위치 모듈 </a:t>
            </a:r>
            <a:endParaRPr lang="en-US" altLang="ko-KR" dirty="0" smtClean="0"/>
          </a:p>
          <a:p>
            <a:r>
              <a:rPr lang="ko-KR" altLang="en-US" dirty="0" smtClean="0"/>
              <a:t>종단장치 모듈 </a:t>
            </a:r>
            <a:endParaRPr lang="en-US" altLang="ko-KR" dirty="0" smtClean="0"/>
          </a:p>
          <a:p>
            <a:r>
              <a:rPr lang="ko-KR" altLang="en-US" dirty="0" smtClean="0"/>
              <a:t>기타 장치와 모듈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교재의 표 참조 </a:t>
            </a:r>
            <a:r>
              <a:rPr lang="en-US" altLang="ko-KR" dirty="0" smtClean="0"/>
              <a:t>(38-54</a:t>
            </a:r>
            <a:r>
              <a:rPr lang="ko-KR" altLang="en-US" dirty="0" smtClean="0"/>
              <a:t>쪽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모듈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두가지</a:t>
            </a:r>
            <a:r>
              <a:rPr lang="ko-KR" altLang="en-US" dirty="0" smtClean="0"/>
              <a:t> 설정 방법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1) CLI(command line interface)</a:t>
            </a:r>
            <a:r>
              <a:rPr lang="ko-KR" altLang="en-US" dirty="0" smtClean="0"/>
              <a:t>를 이용한 설정 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실제 장치에서의 설정 환경과 동일 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명령어를 입력하여 직접 설정 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고급 설정은 </a:t>
            </a:r>
            <a:r>
              <a:rPr lang="en-US" altLang="ko-KR" dirty="0" smtClean="0"/>
              <a:t>CLI</a:t>
            </a:r>
            <a:r>
              <a:rPr lang="ko-KR" altLang="en-US" dirty="0" smtClean="0"/>
              <a:t>에서만 가능 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자격증 시험에서 중요하므로 </a:t>
            </a:r>
            <a:r>
              <a:rPr lang="en-US" altLang="ko-KR" dirty="0" smtClean="0"/>
              <a:t>CLI </a:t>
            </a:r>
            <a:r>
              <a:rPr lang="ko-KR" altLang="en-US" dirty="0" smtClean="0"/>
              <a:t>설정을 익힐 것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2) 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 </a:t>
            </a:r>
            <a:r>
              <a:rPr lang="ko-KR" altLang="en-US" dirty="0" smtClean="0"/>
              <a:t>탭에서의 설정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정해진 그래픽 환경에서 설정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일반적인 간단한 설정만 가능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두가지</a:t>
            </a:r>
            <a:r>
              <a:rPr lang="ko-KR" altLang="en-US" dirty="0" smtClean="0"/>
              <a:t> 설정은 동일하게 적용됨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네트워킹 장치 설정하기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Config</a:t>
            </a:r>
            <a:r>
              <a:rPr lang="en-US" altLang="ko-KR" dirty="0" smtClean="0"/>
              <a:t> </a:t>
            </a:r>
            <a:r>
              <a:rPr lang="ko-KR" altLang="en-US" dirty="0" smtClean="0"/>
              <a:t>탭을 이용한 </a:t>
            </a:r>
            <a:r>
              <a:rPr lang="ko-KR" altLang="en-US" dirty="0" err="1" smtClean="0"/>
              <a:t>라우터</a:t>
            </a:r>
            <a:r>
              <a:rPr lang="ko-KR" altLang="en-US" dirty="0" smtClean="0"/>
              <a:t> 설정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글로벌 설정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라우팅</a:t>
            </a:r>
            <a:r>
              <a:rPr lang="ko-KR" altLang="en-US" dirty="0" smtClean="0"/>
              <a:t> 설정</a:t>
            </a:r>
            <a:r>
              <a:rPr lang="en-US" altLang="ko-KR" dirty="0" smtClean="0"/>
              <a:t> </a:t>
            </a:r>
          </a:p>
          <a:p>
            <a:pPr lvl="1"/>
            <a:r>
              <a:rPr lang="ko-KR" altLang="en-US" dirty="0" err="1" smtClean="0"/>
              <a:t>스위칭</a:t>
            </a:r>
            <a:r>
              <a:rPr lang="ko-KR" altLang="en-US" dirty="0" smtClean="0"/>
              <a:t> 설정</a:t>
            </a:r>
            <a:r>
              <a:rPr lang="en-US" altLang="ko-KR" dirty="0" smtClean="0"/>
              <a:t> (VLAN </a:t>
            </a:r>
            <a:r>
              <a:rPr lang="ko-KR" altLang="en-US" dirty="0" smtClean="0"/>
              <a:t>데이터베이스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인터페이스 설정 </a:t>
            </a:r>
            <a:endParaRPr lang="en-US" altLang="ko-KR" dirty="0" smtClean="0"/>
          </a:p>
          <a:p>
            <a:r>
              <a:rPr lang="en-US" altLang="ko-KR" dirty="0" err="1" smtClean="0"/>
              <a:t>Config</a:t>
            </a:r>
            <a:r>
              <a:rPr lang="en-US" altLang="ko-KR" dirty="0" smtClean="0"/>
              <a:t> </a:t>
            </a:r>
            <a:r>
              <a:rPr lang="ko-KR" altLang="en-US" dirty="0" smtClean="0"/>
              <a:t>탭을 이용한 스위치 설정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글로벌 설정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스위칭</a:t>
            </a:r>
            <a:r>
              <a:rPr lang="ko-KR" altLang="en-US" dirty="0" smtClean="0"/>
              <a:t> 설정 </a:t>
            </a:r>
            <a:r>
              <a:rPr lang="en-US" altLang="ko-KR" dirty="0" smtClean="0"/>
              <a:t>(VLAN </a:t>
            </a:r>
            <a:r>
              <a:rPr lang="ko-KR" altLang="en-US" dirty="0" smtClean="0"/>
              <a:t>데이터베이스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인터페이스 설정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Linksys WRT300N </a:t>
            </a:r>
            <a:r>
              <a:rPr lang="ko-KR" altLang="en-US" dirty="0" err="1" smtClean="0"/>
              <a:t>무선라우터</a:t>
            </a:r>
            <a:r>
              <a:rPr lang="ko-KR" altLang="en-US" dirty="0" smtClean="0"/>
              <a:t> 설정 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Config</a:t>
            </a:r>
            <a:r>
              <a:rPr lang="en-US" altLang="ko-KR" dirty="0" smtClean="0"/>
              <a:t> </a:t>
            </a:r>
            <a:r>
              <a:rPr lang="ko-KR" altLang="en-US" dirty="0" smtClean="0"/>
              <a:t>탭을 이용한 설정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GUI </a:t>
            </a:r>
            <a:r>
              <a:rPr lang="ko-KR" altLang="en-US" dirty="0" smtClean="0"/>
              <a:t>탭을 이용한 설정 </a:t>
            </a:r>
            <a:r>
              <a:rPr lang="en-US" altLang="ko-KR" dirty="0" smtClean="0"/>
              <a:t>(</a:t>
            </a:r>
            <a:r>
              <a:rPr lang="ko-KR" altLang="en-US" dirty="0" smtClean="0"/>
              <a:t>교재 </a:t>
            </a:r>
            <a:r>
              <a:rPr lang="en-US" altLang="ko-KR" dirty="0" smtClean="0"/>
              <a:t>58</a:t>
            </a:r>
            <a:r>
              <a:rPr lang="ko-KR" altLang="en-US" dirty="0" smtClean="0"/>
              <a:t>쪽</a:t>
            </a:r>
            <a:r>
              <a:rPr lang="en-US" altLang="ko-KR" dirty="0" smtClean="0"/>
              <a:t>)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무선라우터</a:t>
            </a:r>
            <a:r>
              <a:rPr lang="ko-KR" altLang="en-US" dirty="0" smtClean="0"/>
              <a:t> 설정</a:t>
            </a:r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852936"/>
            <a:ext cx="3630456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Config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Desktop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PC </a:t>
            </a:r>
            <a:r>
              <a:rPr lang="ko-KR" altLang="en-US" dirty="0" smtClean="0"/>
              <a:t>설정 </a:t>
            </a:r>
            <a:endParaRPr lang="ko-KR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412776"/>
            <a:ext cx="623887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서버</a:t>
            </a:r>
            <a:r>
              <a:rPr lang="en-US" altLang="ko-KR" dirty="0" smtClean="0"/>
              <a:t> </a:t>
            </a:r>
            <a:r>
              <a:rPr lang="ko-KR" altLang="en-US" dirty="0" smtClean="0"/>
              <a:t>설정</a:t>
            </a:r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12776"/>
            <a:ext cx="623887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교재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패킷트레이서</a:t>
            </a:r>
            <a:r>
              <a:rPr lang="ko-KR" altLang="en-US" dirty="0" smtClean="0"/>
              <a:t> 완전정복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유인태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김정윤 지음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경희대학교</a:t>
            </a:r>
            <a:r>
              <a:rPr lang="ko-KR" altLang="en-US" dirty="0" smtClean="0"/>
              <a:t> 출판문화원 </a:t>
            </a:r>
            <a:endParaRPr lang="en-US" altLang="ko-KR" dirty="0" smtClean="0"/>
          </a:p>
          <a:p>
            <a:r>
              <a:rPr lang="ko-KR" altLang="en-US" dirty="0" err="1" smtClean="0"/>
              <a:t>패킷트레이서란</a:t>
            </a:r>
            <a:r>
              <a:rPr lang="en-US" altLang="ko-KR" dirty="0" smtClean="0"/>
              <a:t>? </a:t>
            </a:r>
          </a:p>
          <a:p>
            <a:pPr lvl="1"/>
            <a:r>
              <a:rPr lang="ko-KR" altLang="en-US" dirty="0" err="1" smtClean="0"/>
              <a:t>시스코에서</a:t>
            </a:r>
            <a:r>
              <a:rPr lang="ko-KR" altLang="en-US" dirty="0" smtClean="0"/>
              <a:t> 개발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네트워크의 설계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실습을 위한 시뮬레이터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컴퓨터</a:t>
            </a:r>
            <a:r>
              <a:rPr lang="en-US" altLang="ko-KR" dirty="0" smtClean="0"/>
              <a:t> </a:t>
            </a:r>
            <a:r>
              <a:rPr lang="ko-KR" altLang="en-US" dirty="0" smtClean="0"/>
              <a:t>한대로 네트워킹 실습환경을 갖출 수 있음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실제 네트워킹 장치를 가지고 있지 않더라도 실제 장치에서와 동일한 환경에서 실습을 할 수 있음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2002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- v1.0</a:t>
            </a:r>
          </a:p>
          <a:p>
            <a:pPr lvl="1"/>
            <a:r>
              <a:rPr lang="en-US" altLang="ko-KR" dirty="0" smtClean="0"/>
              <a:t>2012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– v5.3.3</a:t>
            </a:r>
          </a:p>
          <a:p>
            <a:pPr lvl="1"/>
            <a:r>
              <a:rPr lang="en-US" altLang="ko-KR" dirty="0" smtClean="0"/>
              <a:t>2013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– </a:t>
            </a:r>
            <a:r>
              <a:rPr lang="en-US" altLang="ko-KR" dirty="0" smtClean="0"/>
              <a:t>v6.0</a:t>
            </a:r>
          </a:p>
          <a:p>
            <a:pPr lvl="1"/>
            <a:r>
              <a:rPr lang="en-US" altLang="ko-KR" dirty="0" smtClean="0"/>
              <a:t>2015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– v6.3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2016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– v7.0 (</a:t>
            </a:r>
            <a:r>
              <a:rPr lang="ko-KR" altLang="en-US" dirty="0" smtClean="0"/>
              <a:t>사물인터넷 시뮬레이션 포함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패킷트레이서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액티비티</a:t>
            </a:r>
            <a:r>
              <a:rPr lang="en-US" altLang="ko-KR" dirty="0" smtClean="0"/>
              <a:t> </a:t>
            </a:r>
            <a:r>
              <a:rPr lang="ko-KR" altLang="en-US" dirty="0" smtClean="0"/>
              <a:t>마법사란</a:t>
            </a:r>
            <a:r>
              <a:rPr lang="en-US" altLang="ko-KR" dirty="0" smtClean="0"/>
              <a:t>?</a:t>
            </a:r>
          </a:p>
          <a:p>
            <a:pPr lvl="1"/>
            <a:r>
              <a:rPr lang="ko-KR" altLang="en-US" dirty="0" smtClean="0"/>
              <a:t>미리 정해진 요구사항을 기준으로 </a:t>
            </a:r>
            <a:r>
              <a:rPr lang="ko-KR" altLang="en-US" dirty="0" err="1" smtClean="0"/>
              <a:t>패킷트레이서</a:t>
            </a:r>
            <a:r>
              <a:rPr lang="ko-KR" altLang="en-US" dirty="0" smtClean="0"/>
              <a:t> 네트워크 토폴로지가 어느 정도 완성이 되었는지 분석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초기 토폴로지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정답 토폴로지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Activity Wizard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여러명의</a:t>
            </a:r>
            <a:r>
              <a:rPr lang="ko-KR" altLang="en-US" dirty="0" smtClean="0"/>
              <a:t> 사용자가 협력하여 하나의 커다란 네트워크 토폴로지를 구성할 수 있음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멀티유저 설정</a:t>
            </a:r>
            <a:r>
              <a:rPr lang="en-US" altLang="ko-KR" dirty="0" smtClean="0"/>
              <a:t>	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err="1" smtClean="0"/>
              <a:t>패킷트레이서</a:t>
            </a:r>
            <a:r>
              <a:rPr lang="ko-KR" altLang="en-US" dirty="0" smtClean="0"/>
              <a:t> 설치 </a:t>
            </a:r>
            <a:endParaRPr lang="en-US" altLang="ko-KR" dirty="0" smtClean="0"/>
          </a:p>
          <a:p>
            <a:r>
              <a:rPr lang="ko-KR" altLang="en-US" dirty="0" smtClean="0"/>
              <a:t>실습</a:t>
            </a:r>
            <a:r>
              <a:rPr lang="en-US" altLang="ko-KR" dirty="0" smtClean="0"/>
              <a:t>1. </a:t>
            </a:r>
            <a:r>
              <a:rPr lang="ko-KR" altLang="en-US" dirty="0" smtClean="0"/>
              <a:t>클라이언트</a:t>
            </a:r>
            <a:r>
              <a:rPr lang="en-US" altLang="ko-KR" dirty="0" smtClean="0"/>
              <a:t>-</a:t>
            </a:r>
            <a:r>
              <a:rPr lang="ko-KR" altLang="en-US" dirty="0" smtClean="0"/>
              <a:t>서버간 직접 연결</a:t>
            </a:r>
            <a:endParaRPr lang="en-US" altLang="ko-KR" dirty="0" smtClean="0"/>
          </a:p>
          <a:p>
            <a:r>
              <a:rPr lang="ko-KR" altLang="en-US" dirty="0" smtClean="0"/>
              <a:t>실습</a:t>
            </a:r>
            <a:r>
              <a:rPr lang="en-US" altLang="ko-KR" dirty="0" smtClean="0"/>
              <a:t>2. </a:t>
            </a:r>
            <a:r>
              <a:rPr lang="ko-KR" altLang="en-US" dirty="0" smtClean="0"/>
              <a:t>스위치를 이용한 연결</a:t>
            </a:r>
            <a:endParaRPr lang="en-US" altLang="ko-KR" dirty="0" smtClean="0"/>
          </a:p>
          <a:p>
            <a:r>
              <a:rPr lang="ko-KR" altLang="en-US" dirty="0" smtClean="0"/>
              <a:t>실습</a:t>
            </a:r>
            <a:r>
              <a:rPr lang="en-US" altLang="ko-KR" dirty="0" smtClean="0"/>
              <a:t>3. </a:t>
            </a:r>
            <a:r>
              <a:rPr lang="ko-KR" altLang="en-US" dirty="0" err="1" smtClean="0"/>
              <a:t>라우터를</a:t>
            </a:r>
            <a:r>
              <a:rPr lang="ko-KR" altLang="en-US" dirty="0" smtClean="0"/>
              <a:t> 이용한 네트워크 연결</a:t>
            </a:r>
            <a:endParaRPr lang="en-US" altLang="ko-KR" dirty="0" smtClean="0"/>
          </a:p>
          <a:p>
            <a:r>
              <a:rPr lang="ko-KR" altLang="en-US" dirty="0" smtClean="0"/>
              <a:t>실습</a:t>
            </a:r>
            <a:r>
              <a:rPr lang="en-US" altLang="ko-KR" dirty="0"/>
              <a:t>4</a:t>
            </a:r>
            <a:r>
              <a:rPr lang="en-US" altLang="ko-KR" dirty="0" smtClean="0"/>
              <a:t>. </a:t>
            </a:r>
            <a:r>
              <a:rPr lang="ko-KR" altLang="en-US" dirty="0" smtClean="0"/>
              <a:t>무선 연결</a:t>
            </a:r>
            <a:endParaRPr lang="en-US" altLang="ko-KR" dirty="0" smtClean="0"/>
          </a:p>
          <a:p>
            <a:r>
              <a:rPr lang="ko-KR" altLang="en-US" dirty="0" smtClean="0"/>
              <a:t>과제 제출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위 세가지 실습을 하나의 파일에서 수행</a:t>
            </a:r>
            <a:endParaRPr lang="en-US" altLang="ko-KR" dirty="0" smtClean="0"/>
          </a:p>
          <a:p>
            <a:pPr lvl="1"/>
            <a:r>
              <a:rPr lang="ko-KR" altLang="en-US" dirty="0"/>
              <a:t>화면 상단에 본인의 이름 명시 </a:t>
            </a:r>
            <a:endParaRPr lang="en-US" altLang="ko-KR" dirty="0"/>
          </a:p>
          <a:p>
            <a:pPr lvl="1"/>
            <a:r>
              <a:rPr lang="ko-KR" altLang="en-US" dirty="0"/>
              <a:t>기타 필요한 메모 작성 </a:t>
            </a:r>
            <a:r>
              <a:rPr lang="en-US" altLang="ko-KR" dirty="0"/>
              <a:t> </a:t>
            </a:r>
          </a:p>
          <a:p>
            <a:pPr lvl="1"/>
            <a:r>
              <a:rPr lang="ko-KR" altLang="en-US" smtClean="0"/>
              <a:t>결과 파일을 </a:t>
            </a:r>
            <a:r>
              <a:rPr lang="en-US" altLang="ko-KR" smtClean="0"/>
              <a:t>*.</a:t>
            </a:r>
            <a:r>
              <a:rPr lang="en-US" altLang="ko-KR" dirty="0" err="1" smtClean="0"/>
              <a:t>pkt</a:t>
            </a:r>
            <a:r>
              <a:rPr lang="en-US" altLang="ko-KR" dirty="0" smtClean="0"/>
              <a:t> </a:t>
            </a:r>
            <a:r>
              <a:rPr lang="ko-KR" altLang="en-US" dirty="0" smtClean="0"/>
              <a:t>또는 </a:t>
            </a:r>
            <a:r>
              <a:rPr lang="en-US" altLang="ko-KR" dirty="0" smtClean="0"/>
              <a:t>*.</a:t>
            </a:r>
            <a:r>
              <a:rPr lang="en-US" altLang="ko-KR" dirty="0" err="1" smtClean="0"/>
              <a:t>pkz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파일로 저장하여 카페 과제게시판에 제출 </a:t>
            </a: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실습과제</a:t>
            </a:r>
            <a:r>
              <a:rPr lang="en-US" altLang="ko-KR" dirty="0" smtClean="0"/>
              <a:t> 1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이 책에 포함된 </a:t>
            </a:r>
            <a:r>
              <a:rPr lang="en-US" altLang="ko-KR" dirty="0" smtClean="0"/>
              <a:t>Cisco </a:t>
            </a:r>
            <a:r>
              <a:rPr lang="ko-KR" altLang="en-US" dirty="0" smtClean="0"/>
              <a:t>교과과정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CCNA Exploration Network Fundamentals</a:t>
            </a:r>
          </a:p>
          <a:p>
            <a:pPr lvl="1"/>
            <a:r>
              <a:rPr lang="en-US" altLang="ko-KR" dirty="0" smtClean="0"/>
              <a:t>Routing Protocols and Concepts</a:t>
            </a:r>
          </a:p>
          <a:p>
            <a:pPr lvl="1"/>
            <a:r>
              <a:rPr lang="en-US" altLang="ko-KR" dirty="0" smtClean="0"/>
              <a:t>LAN Switching and Wireless</a:t>
            </a:r>
          </a:p>
          <a:p>
            <a:pPr lvl="1"/>
            <a:r>
              <a:rPr lang="en-US" altLang="ko-KR" dirty="0" smtClean="0"/>
              <a:t>Accessing the WAN </a:t>
            </a:r>
          </a:p>
          <a:p>
            <a:pPr lvl="1"/>
            <a:r>
              <a:rPr lang="en-US" altLang="ko-KR" dirty="0" smtClean="0"/>
              <a:t>CCNA Security </a:t>
            </a:r>
          </a:p>
          <a:p>
            <a:r>
              <a:rPr lang="ko-KR" altLang="en-US" dirty="0" smtClean="0"/>
              <a:t>관련</a:t>
            </a:r>
            <a:r>
              <a:rPr lang="en-US" altLang="ko-KR" dirty="0" smtClean="0"/>
              <a:t> </a:t>
            </a:r>
            <a:r>
              <a:rPr lang="ko-KR" altLang="en-US" dirty="0" smtClean="0"/>
              <a:t>자격증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CCNA(Cisco Certified Network Associate)</a:t>
            </a:r>
          </a:p>
          <a:p>
            <a:pPr lvl="1"/>
            <a:r>
              <a:rPr lang="ko-KR" altLang="en-US" dirty="0" smtClean="0"/>
              <a:t>정보기기운영기능사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네트워크관리사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시스코</a:t>
            </a:r>
            <a:r>
              <a:rPr lang="ko-KR" altLang="en-US" dirty="0" smtClean="0"/>
              <a:t> 네트워킹 아카데미 경진대회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패킷트레이서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err="1" smtClean="0"/>
              <a:t>패킷트레이서</a:t>
            </a:r>
            <a:r>
              <a:rPr lang="ko-KR" altLang="en-US" dirty="0" smtClean="0"/>
              <a:t> 소개 </a:t>
            </a:r>
            <a:endParaRPr lang="en-US" altLang="ko-KR" dirty="0" smtClean="0"/>
          </a:p>
          <a:p>
            <a:r>
              <a:rPr lang="en-US" altLang="ko-KR" dirty="0" smtClean="0"/>
              <a:t>OSI </a:t>
            </a:r>
            <a:r>
              <a:rPr lang="ko-KR" altLang="en-US" dirty="0" smtClean="0"/>
              <a:t>참조모델</a:t>
            </a:r>
            <a:r>
              <a:rPr lang="en-US" altLang="ko-KR" dirty="0" smtClean="0"/>
              <a:t>, TCP/IP, </a:t>
            </a:r>
            <a:r>
              <a:rPr lang="ko-KR" altLang="en-US" dirty="0" err="1" smtClean="0"/>
              <a:t>서브네팅</a:t>
            </a:r>
            <a:endParaRPr lang="en-US" altLang="ko-KR" dirty="0" smtClean="0"/>
          </a:p>
          <a:p>
            <a:r>
              <a:rPr lang="ko-KR" altLang="en-US" dirty="0" err="1" smtClean="0"/>
              <a:t>라우터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스위치</a:t>
            </a:r>
            <a:endParaRPr lang="en-US" altLang="ko-KR" dirty="0" smtClean="0"/>
          </a:p>
          <a:p>
            <a:r>
              <a:rPr lang="ko-KR" altLang="en-US" dirty="0" smtClean="0"/>
              <a:t>정적 경로설정</a:t>
            </a:r>
            <a:endParaRPr lang="en-US" altLang="ko-KR" dirty="0" smtClean="0"/>
          </a:p>
          <a:p>
            <a:r>
              <a:rPr lang="ko-KR" altLang="en-US" dirty="0" err="1" smtClean="0"/>
              <a:t>라우팅</a:t>
            </a:r>
            <a:r>
              <a:rPr lang="ko-KR" altLang="en-US" dirty="0" smtClean="0"/>
              <a:t> 프로토콜 </a:t>
            </a:r>
            <a:r>
              <a:rPr lang="en-US" altLang="ko-KR" dirty="0" smtClean="0"/>
              <a:t>– RIP, OSPF, EIGRP </a:t>
            </a:r>
          </a:p>
          <a:p>
            <a:r>
              <a:rPr lang="en-US" altLang="ko-KR" dirty="0" smtClean="0"/>
              <a:t>VLAN, VTP, STP </a:t>
            </a:r>
          </a:p>
          <a:p>
            <a:r>
              <a:rPr lang="ko-KR" altLang="en-US" dirty="0" smtClean="0"/>
              <a:t>무선</a:t>
            </a:r>
            <a:r>
              <a:rPr lang="en-US" altLang="ko-KR" dirty="0" smtClean="0"/>
              <a:t>LAN</a:t>
            </a:r>
          </a:p>
          <a:p>
            <a:r>
              <a:rPr lang="en-US" altLang="ko-KR" dirty="0" smtClean="0"/>
              <a:t>WAN</a:t>
            </a:r>
          </a:p>
          <a:p>
            <a:r>
              <a:rPr lang="ko-KR" altLang="en-US" dirty="0" smtClean="0"/>
              <a:t>접근제어목록</a:t>
            </a:r>
            <a:r>
              <a:rPr lang="en-US" altLang="ko-KR" dirty="0" smtClean="0"/>
              <a:t>, VPN</a:t>
            </a:r>
          </a:p>
          <a:p>
            <a:r>
              <a:rPr lang="en-US" altLang="ko-KR" dirty="0" smtClean="0"/>
              <a:t>DHCP, NAT, IPv6</a:t>
            </a:r>
          </a:p>
          <a:p>
            <a:r>
              <a:rPr lang="en-US" altLang="ko-KR" dirty="0" smtClean="0"/>
              <a:t>VoIP, </a:t>
            </a:r>
            <a:r>
              <a:rPr lang="ko-KR" altLang="en-US" dirty="0" err="1" smtClean="0"/>
              <a:t>패킷트레이서의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서버기능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교재 목차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err="1" smtClean="0"/>
              <a:t>다이나밉스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Dynamips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err="1" smtClean="0"/>
              <a:t>라우터와</a:t>
            </a:r>
            <a:r>
              <a:rPr lang="ko-KR" altLang="en-US" dirty="0" smtClean="0"/>
              <a:t> 스위치의 운영체제인 </a:t>
            </a:r>
            <a:r>
              <a:rPr lang="en-US" altLang="ko-KR" dirty="0" smtClean="0"/>
              <a:t>IOS(Internetworking Operating System) </a:t>
            </a:r>
            <a:r>
              <a:rPr lang="ko-KR" altLang="en-US" dirty="0" smtClean="0"/>
              <a:t>이미지를 직접 사용하는 시뮬레이터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모든 명령어 사용 가능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실제 동작하고 있는 </a:t>
            </a:r>
            <a:r>
              <a:rPr lang="en-US" altLang="ko-KR" dirty="0" smtClean="0"/>
              <a:t>PC</a:t>
            </a:r>
            <a:r>
              <a:rPr lang="ko-KR" altLang="en-US" dirty="0" smtClean="0"/>
              <a:t>와의 연동 가능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다중연결을 이용한 분산환경 이용 가능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GNS</a:t>
            </a:r>
            <a:r>
              <a:rPr lang="ko-KR" altLang="en-US" dirty="0" smtClean="0"/>
              <a:t>를 이용한 </a:t>
            </a:r>
            <a:r>
              <a:rPr lang="en-US" altLang="ko-KR" dirty="0" smtClean="0"/>
              <a:t>GUI </a:t>
            </a:r>
            <a:r>
              <a:rPr lang="ko-KR" altLang="en-US" dirty="0" smtClean="0"/>
              <a:t>환경 제공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고급 사용자용</a:t>
            </a:r>
            <a:endParaRPr lang="en-US" altLang="ko-KR" dirty="0" smtClean="0"/>
          </a:p>
          <a:p>
            <a:r>
              <a:rPr lang="ko-KR" altLang="en-US" dirty="0" err="1" smtClean="0"/>
              <a:t>패킷트레이서</a:t>
            </a:r>
            <a:r>
              <a:rPr lang="ko-KR" altLang="en-US" dirty="0" smtClean="0"/>
              <a:t> </a:t>
            </a:r>
            <a:r>
              <a:rPr lang="en-US" altLang="ko-KR" dirty="0" smtClean="0"/>
              <a:t>(Packet Tracer) </a:t>
            </a:r>
          </a:p>
          <a:p>
            <a:pPr lvl="1"/>
            <a:r>
              <a:rPr lang="ko-KR" altLang="en-US" dirty="0" err="1" smtClean="0"/>
              <a:t>시스코에서</a:t>
            </a:r>
            <a:r>
              <a:rPr lang="ko-KR" altLang="en-US" dirty="0" smtClean="0"/>
              <a:t> 개발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CCNA</a:t>
            </a:r>
            <a:r>
              <a:rPr lang="ko-KR" altLang="en-US" dirty="0" smtClean="0"/>
              <a:t>수준의 네트워크를 쉽게 디자인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GUI(graphical user interface), CLI(command line interface) </a:t>
            </a:r>
            <a:r>
              <a:rPr lang="ko-KR" altLang="en-US" dirty="0" smtClean="0"/>
              <a:t>모두 제공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VPN, Firewall, CBAC, </a:t>
            </a:r>
            <a:r>
              <a:rPr lang="en-US" altLang="ko-KR" dirty="0" err="1" smtClean="0"/>
              <a:t>Syslog</a:t>
            </a:r>
            <a:r>
              <a:rPr lang="en-US" altLang="ko-KR" dirty="0" smtClean="0"/>
              <a:t> </a:t>
            </a:r>
            <a:r>
              <a:rPr lang="ko-KR" altLang="en-US" dirty="0" smtClean="0"/>
              <a:t>등 </a:t>
            </a:r>
            <a:r>
              <a:rPr lang="en-US" altLang="ko-KR" dirty="0" smtClean="0"/>
              <a:t>CCNA Security </a:t>
            </a:r>
            <a:r>
              <a:rPr lang="ko-KR" altLang="en-US" dirty="0" smtClean="0"/>
              <a:t>포함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초급</a:t>
            </a:r>
            <a:r>
              <a:rPr lang="en-US" altLang="ko-KR" dirty="0" smtClean="0"/>
              <a:t>, </a:t>
            </a:r>
            <a:r>
              <a:rPr lang="ko-KR" altLang="en-US" dirty="0" smtClean="0"/>
              <a:t>중급 사용자용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네트워크 시뮬레이터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다양한 프로토콜 지원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IPSec, GRE, ISAKMP, NTP, AAA, RADIUS, SNMP, SSH, SYSLOG, CBAC, Firewall, </a:t>
            </a:r>
            <a:r>
              <a:rPr lang="ko-KR" altLang="en-US" dirty="0" err="1" smtClean="0"/>
              <a:t>무선랜보안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HTTP, DNS, DHCP, TCP/IP</a:t>
            </a:r>
          </a:p>
          <a:p>
            <a:r>
              <a:rPr lang="ko-KR" altLang="en-US" dirty="0" smtClean="0"/>
              <a:t>확장</a:t>
            </a:r>
            <a:r>
              <a:rPr lang="en-US" altLang="ko-KR" dirty="0" smtClean="0"/>
              <a:t> </a:t>
            </a:r>
            <a:r>
              <a:rPr lang="ko-KR" altLang="en-US" dirty="0" smtClean="0"/>
              <a:t>가능한 아키텍처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외부 어플리케이션을 </a:t>
            </a:r>
            <a:r>
              <a:rPr lang="en-US" altLang="ko-KR" dirty="0" smtClean="0"/>
              <a:t>PT</a:t>
            </a:r>
            <a:r>
              <a:rPr lang="ko-KR" altLang="en-US" dirty="0" smtClean="0"/>
              <a:t>의 확장기능으로 추가 가능 </a:t>
            </a:r>
            <a:endParaRPr lang="en-US" altLang="ko-KR" dirty="0" smtClean="0"/>
          </a:p>
          <a:p>
            <a:r>
              <a:rPr lang="ko-KR" altLang="en-US" dirty="0" smtClean="0"/>
              <a:t>향상된 </a:t>
            </a:r>
            <a:r>
              <a:rPr lang="en-US" altLang="ko-KR" dirty="0" smtClean="0"/>
              <a:t>GUI</a:t>
            </a:r>
          </a:p>
          <a:p>
            <a:pPr lvl="1"/>
            <a:r>
              <a:rPr lang="ko-KR" altLang="en-US" dirty="0" smtClean="0"/>
              <a:t>데스크톱 기능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액티비티</a:t>
            </a:r>
            <a:r>
              <a:rPr lang="en-US" altLang="ko-KR" dirty="0" smtClean="0"/>
              <a:t> </a:t>
            </a:r>
            <a:r>
              <a:rPr lang="ko-KR" altLang="en-US" dirty="0" smtClean="0"/>
              <a:t>마법사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액티비티</a:t>
            </a:r>
            <a:r>
              <a:rPr lang="ko-KR" altLang="en-US" dirty="0" smtClean="0"/>
              <a:t> 검사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논리적 작업공간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물리적 작업공간 </a:t>
            </a:r>
            <a:endParaRPr lang="en-US" altLang="ko-KR" dirty="0" smtClean="0"/>
          </a:p>
          <a:p>
            <a:r>
              <a:rPr lang="ko-KR" altLang="en-US" dirty="0" smtClean="0"/>
              <a:t>가상화 도구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이벤트 생성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시뮬레이션 모드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패킷트레이서</a:t>
            </a:r>
            <a:r>
              <a:rPr lang="en-US" altLang="ko-KR" dirty="0" smtClean="0"/>
              <a:t>(PT)</a:t>
            </a:r>
            <a:r>
              <a:rPr lang="ko-KR" altLang="en-US" dirty="0" smtClean="0"/>
              <a:t>의 특징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5.3.2 </a:t>
            </a:r>
            <a:r>
              <a:rPr lang="ko-KR" altLang="en-US" dirty="0" smtClean="0"/>
              <a:t>또는</a:t>
            </a:r>
            <a:r>
              <a:rPr lang="en-US" altLang="ko-KR" dirty="0" smtClean="0"/>
              <a:t> 6.0 </a:t>
            </a:r>
            <a:r>
              <a:rPr lang="ko-KR" altLang="en-US" dirty="0" smtClean="0"/>
              <a:t>버전 다운로드 및 설치 </a:t>
            </a:r>
            <a:endParaRPr lang="en-US" altLang="ko-KR" dirty="0" smtClean="0"/>
          </a:p>
          <a:p>
            <a:r>
              <a:rPr lang="ko-KR" altLang="en-US" dirty="0" err="1" smtClean="0"/>
              <a:t>패킷트레이서</a:t>
            </a:r>
            <a:r>
              <a:rPr lang="ko-KR" altLang="en-US" dirty="0" smtClean="0"/>
              <a:t> 실행 </a:t>
            </a:r>
            <a:endParaRPr lang="en-US" altLang="ko-KR" dirty="0" smtClean="0"/>
          </a:p>
          <a:p>
            <a:r>
              <a:rPr lang="ko-KR" altLang="en-US" dirty="0" smtClean="0"/>
              <a:t>옵션 설정 </a:t>
            </a:r>
            <a:endParaRPr lang="en-US" altLang="ko-KR" dirty="0" smtClean="0"/>
          </a:p>
          <a:p>
            <a:r>
              <a:rPr lang="en-US" altLang="ko-KR" dirty="0" smtClean="0"/>
              <a:t>PT </a:t>
            </a:r>
            <a:r>
              <a:rPr lang="ko-KR" altLang="en-US" dirty="0" smtClean="0"/>
              <a:t>파일의 저장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.</a:t>
            </a:r>
            <a:r>
              <a:rPr lang="en-US" altLang="ko-KR" dirty="0" err="1" smtClean="0"/>
              <a:t>pkt</a:t>
            </a:r>
            <a:r>
              <a:rPr lang="en-US" altLang="ko-KR" dirty="0" smtClean="0"/>
              <a:t> </a:t>
            </a:r>
          </a:p>
          <a:p>
            <a:pPr lvl="1"/>
            <a:r>
              <a:rPr lang="en-US" altLang="ko-KR" dirty="0" smtClean="0"/>
              <a:t>.</a:t>
            </a:r>
            <a:r>
              <a:rPr lang="en-US" altLang="ko-KR" dirty="0" err="1" smtClean="0"/>
              <a:t>pkz</a:t>
            </a:r>
            <a:r>
              <a:rPr lang="en-US" altLang="ko-KR" dirty="0" smtClean="0"/>
              <a:t> – </a:t>
            </a:r>
            <a:r>
              <a:rPr lang="ko-KR" altLang="en-US" dirty="0" smtClean="0"/>
              <a:t>여러 개의 </a:t>
            </a:r>
            <a:r>
              <a:rPr lang="en-US" altLang="ko-KR" dirty="0" smtClean="0"/>
              <a:t>.</a:t>
            </a:r>
            <a:r>
              <a:rPr lang="en-US" altLang="ko-KR" dirty="0" err="1" smtClean="0"/>
              <a:t>pkt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파일들을 한 개의 </a:t>
            </a:r>
            <a:r>
              <a:rPr lang="en-US" altLang="ko-KR" dirty="0" smtClean="0"/>
              <a:t>.</a:t>
            </a:r>
            <a:r>
              <a:rPr lang="en-US" altLang="ko-KR" dirty="0" err="1" smtClean="0"/>
              <a:t>pkz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파일로 저장 가능 </a:t>
            </a:r>
            <a:endParaRPr lang="en-US" altLang="ko-KR" dirty="0" smtClean="0"/>
          </a:p>
          <a:p>
            <a:r>
              <a:rPr lang="ko-KR" altLang="en-US" dirty="0" smtClean="0"/>
              <a:t>도움말 보기 </a:t>
            </a:r>
            <a:r>
              <a:rPr lang="en-US" altLang="ko-KR" dirty="0" smtClean="0"/>
              <a:t>(F1)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패킷트레이서</a:t>
            </a:r>
            <a:r>
              <a:rPr lang="ko-KR" altLang="en-US" dirty="0" smtClean="0"/>
              <a:t> 설치 및</a:t>
            </a:r>
            <a:r>
              <a:rPr lang="en-US" altLang="ko-KR" dirty="0" smtClean="0"/>
              <a:t> </a:t>
            </a:r>
            <a:r>
              <a:rPr lang="ko-KR" altLang="en-US" dirty="0" smtClean="0"/>
              <a:t>실행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실습</a:t>
            </a:r>
            <a:r>
              <a:rPr lang="en-US" altLang="ko-KR" dirty="0" smtClean="0"/>
              <a:t>1. </a:t>
            </a:r>
            <a:r>
              <a:rPr lang="ko-KR" altLang="en-US" dirty="0" smtClean="0"/>
              <a:t>클라이언트</a:t>
            </a:r>
            <a:r>
              <a:rPr lang="en-US" altLang="ko-KR" dirty="0" smtClean="0"/>
              <a:t>-</a:t>
            </a:r>
            <a:r>
              <a:rPr lang="ko-KR" altLang="en-US" dirty="0" smtClean="0"/>
              <a:t>서버간 직접 연결 </a:t>
            </a:r>
            <a:r>
              <a:rPr lang="en-US" altLang="ko-KR" dirty="0" smtClean="0"/>
              <a:t>(</a:t>
            </a:r>
            <a:r>
              <a:rPr lang="ko-KR" altLang="en-US" dirty="0" smtClean="0"/>
              <a:t>그림 </a:t>
            </a:r>
            <a:r>
              <a:rPr lang="en-US" altLang="ko-KR" dirty="0" smtClean="0"/>
              <a:t>1-17)</a:t>
            </a:r>
          </a:p>
          <a:p>
            <a:pPr lvl="1"/>
            <a:r>
              <a:rPr lang="ko-KR" altLang="en-US" dirty="0" smtClean="0"/>
              <a:t>크로스케이블 이용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IP </a:t>
            </a:r>
            <a:r>
              <a:rPr lang="ko-KR" altLang="en-US" dirty="0" smtClean="0"/>
              <a:t>설정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같은 대역의 </a:t>
            </a:r>
            <a:r>
              <a:rPr lang="en-US" altLang="ko-KR" dirty="0" smtClean="0"/>
              <a:t>IP</a:t>
            </a:r>
            <a:r>
              <a:rPr lang="ko-KR" altLang="en-US" dirty="0" smtClean="0"/>
              <a:t>를 설정해야 함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Ping </a:t>
            </a:r>
            <a:r>
              <a:rPr lang="ko-KR" altLang="en-US" dirty="0" smtClean="0"/>
              <a:t>테스트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Simple PDU </a:t>
            </a:r>
            <a:r>
              <a:rPr lang="ko-KR" altLang="en-US" dirty="0" smtClean="0"/>
              <a:t>기능을 이용한 </a:t>
            </a:r>
            <a:r>
              <a:rPr lang="en-US" altLang="ko-KR" dirty="0" smtClean="0"/>
              <a:t>ping </a:t>
            </a:r>
            <a:r>
              <a:rPr lang="ko-KR" altLang="en-US" dirty="0" smtClean="0"/>
              <a:t>테스트 </a:t>
            </a:r>
            <a:r>
              <a:rPr lang="en-US" altLang="ko-KR" dirty="0" smtClean="0"/>
              <a:t> </a:t>
            </a:r>
          </a:p>
          <a:p>
            <a:pPr lvl="1"/>
            <a:r>
              <a:rPr lang="ko-KR" altLang="en-US" dirty="0" smtClean="0"/>
              <a:t>검사도구를 이용한 </a:t>
            </a:r>
            <a:r>
              <a:rPr lang="en-US" altLang="ko-KR" dirty="0" smtClean="0"/>
              <a:t>ARP </a:t>
            </a:r>
            <a:r>
              <a:rPr lang="ko-KR" altLang="en-US" dirty="0" smtClean="0"/>
              <a:t>테이블 상태 보기 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간단한 토폴로지 구성 및 실습</a:t>
            </a:r>
            <a:endParaRPr lang="ko-KR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998423"/>
            <a:ext cx="3858006" cy="2859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실습</a:t>
            </a:r>
            <a:r>
              <a:rPr lang="en-US" altLang="ko-KR" dirty="0" smtClean="0"/>
              <a:t>2. </a:t>
            </a:r>
            <a:r>
              <a:rPr lang="ko-KR" altLang="en-US" dirty="0" smtClean="0"/>
              <a:t>스위치를 이용한 연결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PC</a:t>
            </a:r>
            <a:r>
              <a:rPr lang="ko-KR" altLang="en-US" dirty="0" smtClean="0"/>
              <a:t>들에 같은 대역의 </a:t>
            </a:r>
            <a:r>
              <a:rPr lang="en-US" altLang="ko-KR" dirty="0" smtClean="0"/>
              <a:t>IP</a:t>
            </a:r>
            <a:r>
              <a:rPr lang="ko-KR" altLang="en-US" dirty="0" smtClean="0"/>
              <a:t>를 설정하면 자동 연결 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간단한 토폴로지 구성 및 실습</a:t>
            </a:r>
            <a:endParaRPr lang="ko-KR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564904"/>
            <a:ext cx="4968552" cy="3956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1160</TotalTime>
  <Words>807</Words>
  <Application>Microsoft Office PowerPoint</Application>
  <PresentationFormat>화면 슬라이드 쇼(4:3)</PresentationFormat>
  <Paragraphs>168</Paragraphs>
  <Slides>22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3" baseType="lpstr">
      <vt:lpstr>Concourse</vt:lpstr>
      <vt:lpstr>1장. 패킷트레이서</vt:lpstr>
      <vt:lpstr>패킷트레이서</vt:lpstr>
      <vt:lpstr>패킷트레이서</vt:lpstr>
      <vt:lpstr>교재 목차 </vt:lpstr>
      <vt:lpstr>네트워크 시뮬레이터</vt:lpstr>
      <vt:lpstr>패킷트레이서(PT)의 특징</vt:lpstr>
      <vt:lpstr>패킷트레이서 설치 및 실행 </vt:lpstr>
      <vt:lpstr>간단한 토폴로지 구성 및 실습</vt:lpstr>
      <vt:lpstr>간단한 토폴로지 구성 및 실습</vt:lpstr>
      <vt:lpstr>간단한 토폴로지 구성 및 실습</vt:lpstr>
      <vt:lpstr>간단한 토폴로지 구성 및 실습</vt:lpstr>
      <vt:lpstr>간단한 토폴로지 구성 및 실습</vt:lpstr>
      <vt:lpstr>PT의 여러 기능</vt:lpstr>
      <vt:lpstr>모듈</vt:lpstr>
      <vt:lpstr>네트워킹 장치 설정하기 </vt:lpstr>
      <vt:lpstr>PowerPoint 프레젠테이션</vt:lpstr>
      <vt:lpstr>무선라우터 설정</vt:lpstr>
      <vt:lpstr>PC 설정 </vt:lpstr>
      <vt:lpstr>서버 설정</vt:lpstr>
      <vt:lpstr>Activity Wizard</vt:lpstr>
      <vt:lpstr>멀티유저 설정 </vt:lpstr>
      <vt:lpstr>실습과제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공개키 암호</dc:title>
  <dc:creator>sultan</dc:creator>
  <cp:lastModifiedBy>Lee</cp:lastModifiedBy>
  <cp:revision>98</cp:revision>
  <dcterms:created xsi:type="dcterms:W3CDTF">2010-09-01T11:51:36Z</dcterms:created>
  <dcterms:modified xsi:type="dcterms:W3CDTF">2016-08-31T01:04:11Z</dcterms:modified>
</cp:coreProperties>
</file>