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4"/>
  </p:notesMasterIdLst>
  <p:sldIdLst>
    <p:sldId id="256" r:id="rId2"/>
    <p:sldId id="333" r:id="rId3"/>
    <p:sldId id="322" r:id="rId4"/>
    <p:sldId id="337" r:id="rId5"/>
    <p:sldId id="361" r:id="rId6"/>
    <p:sldId id="353" r:id="rId7"/>
    <p:sldId id="352" r:id="rId8"/>
    <p:sldId id="354" r:id="rId9"/>
    <p:sldId id="362" r:id="rId10"/>
    <p:sldId id="364" r:id="rId11"/>
    <p:sldId id="365" r:id="rId12"/>
    <p:sldId id="366" r:id="rId13"/>
    <p:sldId id="339" r:id="rId14"/>
    <p:sldId id="340" r:id="rId15"/>
    <p:sldId id="355" r:id="rId16"/>
    <p:sldId id="356" r:id="rId17"/>
    <p:sldId id="357" r:id="rId18"/>
    <p:sldId id="358" r:id="rId19"/>
    <p:sldId id="359" r:id="rId20"/>
    <p:sldId id="363" r:id="rId21"/>
    <p:sldId id="341" r:id="rId22"/>
    <p:sldId id="372" r:id="rId23"/>
    <p:sldId id="367" r:id="rId24"/>
    <p:sldId id="371" r:id="rId25"/>
    <p:sldId id="373" r:id="rId26"/>
    <p:sldId id="370" r:id="rId27"/>
    <p:sldId id="368" r:id="rId28"/>
    <p:sldId id="369" r:id="rId29"/>
    <p:sldId id="342" r:id="rId30"/>
    <p:sldId id="374" r:id="rId31"/>
    <p:sldId id="360" r:id="rId32"/>
    <p:sldId id="375" r:id="rId33"/>
    <p:sldId id="376" r:id="rId34"/>
    <p:sldId id="380" r:id="rId35"/>
    <p:sldId id="377" r:id="rId36"/>
    <p:sldId id="382" r:id="rId37"/>
    <p:sldId id="378" r:id="rId38"/>
    <p:sldId id="383" r:id="rId39"/>
    <p:sldId id="379" r:id="rId40"/>
    <p:sldId id="384" r:id="rId41"/>
    <p:sldId id="381" r:id="rId42"/>
    <p:sldId id="385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8" d="100"/>
          <a:sy n="98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2017-04-10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is.joongbu.ac.kr/course/2016-1/wp1/crypto/pbkdf2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sswordsgenerator.net/sha1-hash-generator/" TargetMode="External"/><Relationship Id="rId2" Type="http://schemas.openxmlformats.org/officeDocument/2006/relationships/hyperlink" Target="http://www.sha1-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엔진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이용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객체 초기화 </a:t>
            </a:r>
            <a:endParaRPr lang="en-US" altLang="ko-KR" dirty="0" smtClean="0"/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MessageDigest</a:t>
            </a:r>
            <a:r>
              <a:rPr lang="en-US" altLang="ko-KR" dirty="0"/>
              <a:t> </a:t>
            </a:r>
            <a:r>
              <a:rPr lang="en-US" altLang="ko-KR" dirty="0" err="1"/>
              <a:t>getInstance</a:t>
            </a:r>
            <a:r>
              <a:rPr lang="en-US" altLang="ko-KR" dirty="0"/>
              <a:t>(String algorithm) throws </a:t>
            </a:r>
            <a:r>
              <a:rPr lang="en-US" altLang="ko-KR" dirty="0" err="1" smtClean="0"/>
              <a:t>NoSuchAlgorithmException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 입력 </a:t>
            </a:r>
            <a:endParaRPr lang="en-US" altLang="ko-KR" dirty="0" smtClean="0"/>
          </a:p>
          <a:p>
            <a:pPr lvl="2"/>
            <a:r>
              <a:rPr lang="en-US" altLang="ko-KR" dirty="0"/>
              <a:t>public void update(byte input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해쉬계산</a:t>
            </a:r>
            <a:r>
              <a:rPr lang="ko-KR" altLang="en-US" dirty="0" smtClean="0"/>
              <a:t> 완료 </a:t>
            </a:r>
            <a:endParaRPr lang="en-US" altLang="ko-KR" dirty="0" smtClean="0"/>
          </a:p>
          <a:p>
            <a:pPr lvl="2"/>
            <a:r>
              <a:rPr lang="en-US" altLang="ko-KR" dirty="0"/>
              <a:t>public byte[] digest</a:t>
            </a:r>
            <a:r>
              <a:rPr lang="en-US" altLang="ko-KR" dirty="0" smtClean="0"/>
              <a:t>()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581128"/>
            <a:ext cx="660148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md5 = </a:t>
            </a:r>
            <a:r>
              <a:rPr lang="en-US" altLang="ko-KR" dirty="0" err="1"/>
              <a:t>MessageDigest.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("MD5");   </a:t>
            </a:r>
          </a:p>
          <a:p>
            <a:r>
              <a:rPr lang="en-US" altLang="ko-KR" dirty="0"/>
              <a:t>md5.update((</a:t>
            </a:r>
            <a:r>
              <a:rPr lang="en-US" altLang="ko-KR" b="1" dirty="0"/>
              <a:t>byte) </a:t>
            </a:r>
            <a:r>
              <a:rPr lang="en-US" altLang="ko-KR" b="1" dirty="0" err="1"/>
              <a:t>rnd</a:t>
            </a:r>
            <a:r>
              <a:rPr lang="en-US" altLang="ko-KR" b="1" dirty="0"/>
              <a:t>); </a:t>
            </a:r>
          </a:p>
          <a:p>
            <a:r>
              <a:rPr lang="en-US" altLang="ko-KR" b="1" dirty="0"/>
              <a:t>byte[] digest = md5.digest(); </a:t>
            </a:r>
          </a:p>
        </p:txBody>
      </p:sp>
    </p:spTree>
    <p:extLst>
      <p:ext uri="{BB962C8B-B14F-4D97-AF65-F5344CB8AC3E}">
        <p14:creationId xmlns:p14="http://schemas.microsoft.com/office/powerpoint/2010/main" val="319198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r>
              <a:rPr lang="ko-KR" altLang="en-US" dirty="0"/>
              <a:t> 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해쉬값의</a:t>
            </a:r>
            <a:r>
              <a:rPr lang="ko-KR" altLang="en-US" b="1" dirty="0" smtClean="0"/>
              <a:t> </a:t>
            </a:r>
            <a:r>
              <a:rPr lang="ko-KR" altLang="en-US" b="1" dirty="0"/>
              <a:t>비교 </a:t>
            </a:r>
            <a:endParaRPr lang="en-US" altLang="ko-KR" b="1" dirty="0"/>
          </a:p>
          <a:p>
            <a:pPr lvl="1"/>
            <a:r>
              <a:rPr lang="en-US" altLang="ko-KR" b="1" dirty="0" err="1"/>
              <a:t>isEqual</a:t>
            </a:r>
            <a:r>
              <a:rPr lang="en-US" altLang="ko-KR" b="1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이용</a:t>
            </a:r>
            <a:r>
              <a:rPr lang="en-US" altLang="ko-KR" b="1" dirty="0"/>
              <a:t>: </a:t>
            </a:r>
            <a:r>
              <a:rPr lang="ko-KR" altLang="en-US" dirty="0"/>
              <a:t>두 개의 바이트 배열을 비교한다</a:t>
            </a:r>
            <a:r>
              <a:rPr lang="en-US" altLang="ko-KR" b="1" dirty="0" smtClean="0"/>
              <a:t>.</a:t>
            </a:r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boolean</a:t>
            </a:r>
            <a:r>
              <a:rPr lang="en-US" altLang="ko-KR" dirty="0"/>
              <a:t> </a:t>
            </a:r>
            <a:r>
              <a:rPr lang="en-US" altLang="ko-KR" dirty="0" err="1"/>
              <a:t>isEqual</a:t>
            </a:r>
            <a:r>
              <a:rPr lang="en-US" altLang="ko-KR" dirty="0"/>
              <a:t>(byte[] </a:t>
            </a:r>
            <a:r>
              <a:rPr lang="en-US" altLang="ko-KR" dirty="0" err="1"/>
              <a:t>digesta</a:t>
            </a:r>
            <a:r>
              <a:rPr lang="en-US" altLang="ko-KR" dirty="0"/>
              <a:t>, byte[] </a:t>
            </a:r>
            <a:r>
              <a:rPr lang="en-US" altLang="ko-KR" dirty="0" err="1"/>
              <a:t>digestb</a:t>
            </a:r>
            <a:r>
              <a:rPr lang="en-US" altLang="ko-KR" dirty="0" smtClean="0"/>
              <a:t>)</a:t>
            </a:r>
            <a:endParaRPr lang="en-US" altLang="ko-KR" b="1" dirty="0"/>
          </a:p>
          <a:p>
            <a:pPr lvl="1"/>
            <a:r>
              <a:rPr lang="en-US" altLang="ko-KR" b="1" dirty="0" err="1"/>
              <a:t>java.util.Array.equals</a:t>
            </a:r>
            <a:r>
              <a:rPr lang="en-US" altLang="ko-KR" b="1" dirty="0"/>
              <a:t>()</a:t>
            </a:r>
            <a:r>
              <a:rPr lang="ko-KR" altLang="en-US" dirty="0"/>
              <a:t>을 이용할 수도 있다</a:t>
            </a:r>
            <a:r>
              <a:rPr lang="en-US" altLang="ko-KR" b="1" dirty="0"/>
              <a:t>.</a:t>
            </a:r>
            <a:r>
              <a:rPr lang="ko-KR" altLang="en-US" dirty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64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종류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 지원하는 </a:t>
            </a:r>
            <a:r>
              <a:rPr lang="ko-KR" altLang="en-US" dirty="0" err="1" smtClean="0"/>
              <a:t>해쉬함수들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b="1" dirty="0"/>
              <a:t>MD2 (RFC 1319)</a:t>
            </a:r>
          </a:p>
          <a:p>
            <a:pPr lvl="1"/>
            <a:r>
              <a:rPr lang="en-US" altLang="ko-KR" b="1" dirty="0"/>
              <a:t>MD5 (RFC 1321)</a:t>
            </a:r>
          </a:p>
          <a:p>
            <a:pPr lvl="1"/>
            <a:r>
              <a:rPr lang="en-US" altLang="ko-KR" b="1" dirty="0"/>
              <a:t>SHA-1 (NIST FIPS 180-1)</a:t>
            </a:r>
          </a:p>
          <a:p>
            <a:pPr lvl="1"/>
            <a:r>
              <a:rPr lang="en-US" altLang="ko-KR" b="1" dirty="0"/>
              <a:t>SHA-256, SHA-384, SHA-512: SHA-1</a:t>
            </a:r>
            <a:r>
              <a:rPr lang="ko-KR" altLang="en-US" dirty="0"/>
              <a:t>의 </a:t>
            </a:r>
            <a:r>
              <a:rPr lang="ko-KR" altLang="en-US" dirty="0" err="1"/>
              <a:t>해쉬값의</a:t>
            </a:r>
            <a:r>
              <a:rPr lang="ko-KR" altLang="en-US" dirty="0"/>
              <a:t> </a:t>
            </a:r>
            <a:r>
              <a:rPr lang="ko-KR" altLang="en-US" dirty="0" smtClean="0"/>
              <a:t>길이를 증가시켜 </a:t>
            </a:r>
            <a:r>
              <a:rPr lang="ko-KR" altLang="en-US" dirty="0"/>
              <a:t>충돌회피성을 높이고자 제안된 </a:t>
            </a:r>
            <a:r>
              <a:rPr lang="ko-KR" altLang="en-US" dirty="0" err="1" smtClean="0"/>
              <a:t>해쉬함수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41810"/>
            <a:ext cx="6572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예제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/>
              <a:t>java.security.MessageDigest</a:t>
            </a:r>
            <a:r>
              <a:rPr lang="en-US" altLang="ko-KR" b="1" dirty="0"/>
              <a:t> </a:t>
            </a:r>
            <a:r>
              <a:rPr lang="ko-KR" altLang="en-US" dirty="0"/>
              <a:t>엔진을 </a:t>
            </a:r>
            <a:r>
              <a:rPr lang="ko-KR" altLang="en-US" dirty="0" smtClean="0"/>
              <a:t>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6966972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try{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en-US" altLang="ko-KR" b="1" dirty="0"/>
              <a:t>md5 = </a:t>
            </a:r>
            <a:r>
              <a:rPr lang="en-US" altLang="ko-KR" b="1" dirty="0" err="1"/>
              <a:t>MessageDigest.getInstance</a:t>
            </a:r>
            <a:r>
              <a:rPr lang="en-US" altLang="ko-KR" b="1" dirty="0"/>
              <a:t>("MD5");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digest01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digest02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System.out.printf</a:t>
            </a:r>
            <a:r>
              <a:rPr lang="en-US" altLang="ko-KR" b="1" dirty="0"/>
              <a:t>("Verified = %</a:t>
            </a:r>
            <a:r>
              <a:rPr lang="en-US" altLang="ko-KR" b="1" dirty="0" err="1"/>
              <a:t>s%n</a:t>
            </a:r>
            <a:r>
              <a:rPr lang="en-US" altLang="ko-KR" b="1" dirty="0"/>
              <a:t>",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MessageDigest.isEqual</a:t>
            </a:r>
            <a:r>
              <a:rPr lang="en-US" altLang="ko-KR" b="1" dirty="0" smtClean="0"/>
              <a:t>(digest01</a:t>
            </a:r>
            <a:r>
              <a:rPr lang="en-US" altLang="ko-KR" b="1" dirty="0"/>
              <a:t>, digest02));</a:t>
            </a:r>
          </a:p>
          <a:p>
            <a:r>
              <a:rPr lang="en-US" altLang="ko-KR" b="1" dirty="0"/>
              <a:t>}</a:t>
            </a:r>
          </a:p>
          <a:p>
            <a:r>
              <a:rPr lang="en-US" altLang="ko-KR" b="1" dirty="0"/>
              <a:t>catch(</a:t>
            </a:r>
            <a:r>
              <a:rPr lang="en-US" altLang="ko-KR" b="1" dirty="0" err="1"/>
              <a:t>NoSuchAlgorithmException</a:t>
            </a:r>
            <a:r>
              <a:rPr lang="en-US" altLang="ko-KR" b="1" dirty="0"/>
              <a:t> e){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e.printStackTrace</a:t>
            </a:r>
            <a:r>
              <a:rPr lang="en-US" altLang="ko-KR" b="1" dirty="0"/>
              <a:t>();</a:t>
            </a:r>
          </a:p>
          <a:p>
            <a:r>
              <a:rPr lang="en-US" altLang="ko-KR" b="1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91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두 메시지의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603" y="1412776"/>
            <a:ext cx="5272597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i="1" dirty="0"/>
              <a:t>public class </a:t>
            </a:r>
            <a:r>
              <a:rPr lang="en-US" altLang="ko-KR" sz="1400" b="1" i="1" dirty="0" err="1"/>
              <a:t>DigestTest</a:t>
            </a:r>
            <a:r>
              <a:rPr lang="en-US" altLang="ko-KR" sz="1400" b="1" i="1" dirty="0"/>
              <a:t> {</a:t>
            </a:r>
          </a:p>
          <a:p>
            <a:r>
              <a:rPr lang="en-US" altLang="ko-KR" sz="1400" b="1" i="1" dirty="0"/>
              <a:t>public static void main(String[] </a:t>
            </a:r>
            <a:r>
              <a:rPr lang="en-US" altLang="ko-KR" sz="1400" b="1" i="1" dirty="0" err="1"/>
              <a:t>args</a:t>
            </a:r>
            <a:r>
              <a:rPr lang="en-US" altLang="ko-KR" sz="1400" b="1" i="1" dirty="0"/>
              <a:t>) {</a:t>
            </a:r>
          </a:p>
          <a:p>
            <a:r>
              <a:rPr lang="en-US" altLang="ko-KR" sz="1400" b="1" i="1" dirty="0"/>
              <a:t>String plaintext01 = "This is a simple message.";</a:t>
            </a:r>
          </a:p>
          <a:p>
            <a:r>
              <a:rPr lang="en-US" altLang="ko-KR" sz="1400" b="1" i="1" dirty="0"/>
              <a:t>String plaintext02 = "This is a simple message";</a:t>
            </a:r>
          </a:p>
          <a:p>
            <a:r>
              <a:rPr lang="en-US" altLang="ko-KR" sz="1400" b="1" i="1" dirty="0"/>
              <a:t>try{</a:t>
            </a:r>
          </a:p>
          <a:p>
            <a:r>
              <a:rPr lang="en-US" altLang="ko-KR" sz="1400" b="1" i="1" dirty="0" err="1"/>
              <a:t>MessageDigest</a:t>
            </a:r>
            <a:r>
              <a:rPr lang="en-US" altLang="ko-KR" sz="1400" b="1" i="1" dirty="0"/>
              <a:t> md5 = </a:t>
            </a:r>
            <a:r>
              <a:rPr lang="en-US" altLang="ko-KR" sz="1400" b="1" i="1" dirty="0" err="1"/>
              <a:t>MessageDigest.getInstance</a:t>
            </a:r>
            <a:r>
              <a:rPr lang="en-US" altLang="ko-KR" sz="1400" b="1" i="1" dirty="0"/>
              <a:t>("MD5");</a:t>
            </a:r>
          </a:p>
          <a:p>
            <a:r>
              <a:rPr lang="en-US" altLang="ko-KR" sz="1400" b="1" i="1" dirty="0"/>
              <a:t>md5.update(plaintext01.getBytes());</a:t>
            </a:r>
          </a:p>
          <a:p>
            <a:r>
              <a:rPr lang="en-US" altLang="ko-KR" sz="1400" b="1" i="1" dirty="0"/>
              <a:t>byte[] digest01 = md5.digest();</a:t>
            </a:r>
          </a:p>
          <a:p>
            <a:r>
              <a:rPr lang="en-US" altLang="ko-KR" sz="1400" b="1" i="1" dirty="0"/>
              <a:t>for(byte b: digest01) </a:t>
            </a:r>
            <a:r>
              <a:rPr lang="en-US" altLang="ko-KR" sz="1400" b="1" i="1" dirty="0" err="1"/>
              <a:t>System.out.printf</a:t>
            </a:r>
            <a:r>
              <a:rPr lang="en-US" altLang="ko-KR" sz="1400" b="1" i="1" dirty="0"/>
              <a:t>("%02X ", b);</a:t>
            </a:r>
          </a:p>
          <a:p>
            <a:r>
              <a:rPr lang="en-US" altLang="ko-KR" sz="1400" b="1" i="1" dirty="0" err="1"/>
              <a:t>System.out.println</a:t>
            </a:r>
            <a:r>
              <a:rPr lang="en-US" altLang="ko-KR" sz="1400" b="1" i="1" dirty="0"/>
              <a:t>();</a:t>
            </a:r>
          </a:p>
          <a:p>
            <a:r>
              <a:rPr lang="en-US" altLang="ko-KR" sz="1400" b="1" i="1" dirty="0"/>
              <a:t>md5.update(plaintext02.getBytes());</a:t>
            </a:r>
          </a:p>
          <a:p>
            <a:r>
              <a:rPr lang="en-US" altLang="ko-KR" sz="1400" b="1" i="1" dirty="0"/>
              <a:t>byte[] digest02 = md5.digest();</a:t>
            </a:r>
          </a:p>
          <a:p>
            <a:r>
              <a:rPr lang="en-US" altLang="ko-KR" sz="1400" b="1" i="1" dirty="0"/>
              <a:t>for(byte b: digest02) </a:t>
            </a:r>
            <a:r>
              <a:rPr lang="en-US" altLang="ko-KR" sz="1400" b="1" i="1" dirty="0" err="1"/>
              <a:t>System.out.printf</a:t>
            </a:r>
            <a:r>
              <a:rPr lang="en-US" altLang="ko-KR" sz="1400" b="1" i="1" dirty="0"/>
              <a:t>("%02X ", b);</a:t>
            </a:r>
          </a:p>
          <a:p>
            <a:r>
              <a:rPr lang="en-US" altLang="ko-KR" sz="1400" b="1" i="1" dirty="0" err="1"/>
              <a:t>System.out.println</a:t>
            </a:r>
            <a:r>
              <a:rPr lang="en-US" altLang="ko-KR" sz="1400" b="1" i="1" dirty="0"/>
              <a:t>();</a:t>
            </a:r>
          </a:p>
          <a:p>
            <a:r>
              <a:rPr lang="en-US" altLang="ko-KR" sz="1400" b="1" i="1" dirty="0" err="1"/>
              <a:t>System.out.printf</a:t>
            </a:r>
            <a:r>
              <a:rPr lang="en-US" altLang="ko-KR" sz="1400" b="1" i="1" dirty="0"/>
              <a:t>("Verified = %</a:t>
            </a:r>
            <a:r>
              <a:rPr lang="en-US" altLang="ko-KR" sz="1400" b="1" i="1" dirty="0" err="1"/>
              <a:t>s%n</a:t>
            </a:r>
            <a:r>
              <a:rPr lang="en-US" altLang="ko-KR" sz="1400" b="1" i="1" dirty="0"/>
              <a:t>",</a:t>
            </a:r>
          </a:p>
          <a:p>
            <a:r>
              <a:rPr lang="en-US" altLang="ko-KR" sz="1400" b="1" i="1" dirty="0" err="1"/>
              <a:t>MessageDigest.isEqual</a:t>
            </a:r>
            <a:r>
              <a:rPr lang="en-US" altLang="ko-KR" sz="1400" b="1" i="1" dirty="0"/>
              <a:t>(digest01, digest02));</a:t>
            </a:r>
          </a:p>
          <a:p>
            <a:r>
              <a:rPr lang="en-US" altLang="ko-KR" sz="1400" b="1" i="1" dirty="0"/>
              <a:t>}</a:t>
            </a:r>
          </a:p>
          <a:p>
            <a:r>
              <a:rPr lang="en-US" altLang="ko-KR" sz="1400" b="1" i="1" dirty="0"/>
              <a:t>catch(</a:t>
            </a:r>
            <a:r>
              <a:rPr lang="en-US" altLang="ko-KR" sz="1400" b="1" i="1" dirty="0" err="1"/>
              <a:t>NoSuchAlgorithmException</a:t>
            </a:r>
            <a:r>
              <a:rPr lang="en-US" altLang="ko-KR" sz="1400" b="1" i="1" dirty="0"/>
              <a:t> e){</a:t>
            </a:r>
          </a:p>
          <a:p>
            <a:r>
              <a:rPr lang="en-US" altLang="ko-KR" sz="1400" b="1" i="1" dirty="0" err="1"/>
              <a:t>e.printStackTrace</a:t>
            </a:r>
            <a:r>
              <a:rPr lang="en-US" altLang="ko-KR" sz="1400" b="1" i="1" dirty="0"/>
              <a:t>();</a:t>
            </a:r>
          </a:p>
          <a:p>
            <a:r>
              <a:rPr lang="en-US" altLang="ko-KR" sz="1400" b="1" i="1" dirty="0"/>
              <a:t>}</a:t>
            </a:r>
          </a:p>
          <a:p>
            <a:r>
              <a:rPr lang="en-US" altLang="ko-KR" sz="1400" b="1" i="1" dirty="0"/>
              <a:t>} // main</a:t>
            </a:r>
          </a:p>
          <a:p>
            <a:r>
              <a:rPr lang="en-US" altLang="ko-KR" sz="1400" b="1" i="1" dirty="0"/>
              <a:t>} // </a:t>
            </a:r>
            <a:r>
              <a:rPr lang="en-US" altLang="ko-KR" sz="1400" b="1" i="1" dirty="0" err="1"/>
              <a:t>DigestTest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924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 메시지의 </a:t>
            </a:r>
            <a:r>
              <a:rPr lang="ko-KR" altLang="en-US" dirty="0" err="1"/>
              <a:t>해쉬값</a:t>
            </a:r>
            <a:r>
              <a:rPr lang="ko-KR" altLang="en-US" dirty="0"/>
              <a:t> 비교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713" y="1484784"/>
            <a:ext cx="6366551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import </a:t>
            </a:r>
            <a:r>
              <a:rPr lang="en-US" altLang="ko-KR" sz="1200" b="1" dirty="0" err="1"/>
              <a:t>java.security</a:t>
            </a:r>
            <a:r>
              <a:rPr lang="en-US" altLang="ko-KR" sz="1200" b="1" dirty="0"/>
              <a:t>.*;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public class </a:t>
            </a:r>
            <a:r>
              <a:rPr lang="en-US" altLang="ko-KR" sz="1200" b="1" dirty="0" err="1"/>
              <a:t>HashTest</a:t>
            </a:r>
            <a:r>
              <a:rPr lang="en-US" altLang="ko-KR" sz="1200" b="1" dirty="0"/>
              <a:t> {</a:t>
            </a:r>
          </a:p>
          <a:p>
            <a:r>
              <a:rPr lang="en-US" altLang="ko-KR" sz="1200" b="1" dirty="0"/>
              <a:t>public static void main(String[] </a:t>
            </a:r>
            <a:r>
              <a:rPr lang="en-US" altLang="ko-KR" sz="1200" b="1" dirty="0" err="1"/>
              <a:t>args</a:t>
            </a:r>
            <a:r>
              <a:rPr lang="en-US" altLang="ko-KR" sz="1200" b="1" dirty="0"/>
              <a:t>) {</a:t>
            </a:r>
          </a:p>
          <a:p>
            <a:r>
              <a:rPr lang="en-US" altLang="ko-KR" sz="1200" dirty="0"/>
              <a:t>String plaintext01 = "This is a simple message...";;</a:t>
            </a:r>
          </a:p>
          <a:p>
            <a:r>
              <a:rPr lang="en-US" altLang="ko-KR" sz="1200" dirty="0"/>
              <a:t>String plaintext02 = "This is a simple message";</a:t>
            </a:r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해쉬</a:t>
            </a:r>
            <a:r>
              <a:rPr lang="ko-KR" altLang="en-US" sz="1200" dirty="0"/>
              <a:t> 알고리즘 선택</a:t>
            </a:r>
            <a:r>
              <a:rPr lang="en-US" altLang="ko-KR" sz="1200" dirty="0"/>
              <a:t>: MD2 MD5 SHA-1 SHA-224 SHA-256 SHA-384 SHA-512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try{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("MD5 Algorithm");</a:t>
            </a:r>
          </a:p>
          <a:p>
            <a:r>
              <a:rPr lang="en-US" altLang="ko-KR" sz="1200" dirty="0" err="1"/>
              <a:t>MessageDigest</a:t>
            </a:r>
            <a:r>
              <a:rPr lang="en-US" altLang="ko-KR" sz="1200" dirty="0"/>
              <a:t> md5 = </a:t>
            </a:r>
            <a:r>
              <a:rPr lang="en-US" altLang="ko-KR" sz="1200" dirty="0" err="1"/>
              <a:t>MessageDigest.</a:t>
            </a:r>
            <a:r>
              <a:rPr lang="en-US" altLang="ko-KR" sz="1200" i="1" dirty="0" err="1"/>
              <a:t>getInstance</a:t>
            </a:r>
            <a:r>
              <a:rPr lang="en-US" altLang="ko-KR" sz="1200" i="1" dirty="0"/>
              <a:t>("MD5");</a:t>
            </a:r>
          </a:p>
          <a:p>
            <a:r>
              <a:rPr lang="en-US" altLang="ko-KR" sz="1200" dirty="0"/>
              <a:t>md5.update(plaintext01.getBytes());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("Text1 : "+plaintext01);</a:t>
            </a:r>
          </a:p>
          <a:p>
            <a:r>
              <a:rPr lang="en-US" altLang="ko-KR" sz="1200" b="1" dirty="0"/>
              <a:t>byte[] digest01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</a:t>
            </a:r>
            <a:r>
              <a:rPr lang="en-US" altLang="ko-KR" sz="1200" b="1" i="1" dirty="0"/>
              <a:t>("Hash1 : ");</a:t>
            </a:r>
          </a:p>
          <a:p>
            <a:r>
              <a:rPr lang="en-US" altLang="ko-KR" sz="1200" b="1" dirty="0"/>
              <a:t>for(byte b: digest01) </a:t>
            </a:r>
            <a:r>
              <a:rPr lang="en-US" altLang="ko-KR" sz="1200" b="1" dirty="0" err="1"/>
              <a:t>System.</a:t>
            </a:r>
            <a:r>
              <a:rPr lang="en-US" altLang="ko-KR" sz="1200" b="1" i="1" dirty="0" err="1"/>
              <a:t>out.printf</a:t>
            </a:r>
            <a:r>
              <a:rPr lang="en-US" altLang="ko-KR" sz="1200" b="1" i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();</a:t>
            </a:r>
          </a:p>
          <a:p>
            <a:r>
              <a:rPr lang="en-US" altLang="ko-KR" sz="1200" dirty="0"/>
              <a:t>md5.update(plaintext02.getBytes());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("Text2 : "+plaintext02);</a:t>
            </a:r>
          </a:p>
          <a:p>
            <a:r>
              <a:rPr lang="en-US" altLang="ko-KR" sz="1200" b="1" dirty="0"/>
              <a:t>byte[] digest02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</a:t>
            </a:r>
            <a:r>
              <a:rPr lang="en-US" altLang="ko-KR" sz="1200" b="1" i="1" dirty="0"/>
              <a:t>("Hash2 : ");</a:t>
            </a:r>
          </a:p>
          <a:p>
            <a:r>
              <a:rPr lang="en-US" altLang="ko-KR" sz="1200" b="1" dirty="0"/>
              <a:t>for(byte b: digest02) </a:t>
            </a:r>
            <a:r>
              <a:rPr lang="en-US" altLang="ko-KR" sz="1200" b="1" dirty="0" err="1"/>
              <a:t>System.</a:t>
            </a:r>
            <a:r>
              <a:rPr lang="en-US" altLang="ko-KR" sz="1200" b="1" i="1" dirty="0" err="1"/>
              <a:t>out.printf</a:t>
            </a:r>
            <a:r>
              <a:rPr lang="en-US" altLang="ko-KR" sz="1200" b="1" i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</a:t>
            </a:r>
            <a:r>
              <a:rPr lang="en-US" altLang="ko-KR" sz="1200" b="1" i="1" dirty="0"/>
              <a:t>("\n</a:t>
            </a:r>
            <a:r>
              <a:rPr lang="ko-KR" altLang="en-US" sz="1200" b="1" i="1" dirty="0" err="1"/>
              <a:t>해쉬</a:t>
            </a:r>
            <a:r>
              <a:rPr lang="ko-KR" altLang="en-US" sz="1200" b="1" i="1" dirty="0"/>
              <a:t> 길이 </a:t>
            </a:r>
            <a:r>
              <a:rPr lang="en-US" altLang="ko-KR" sz="1200" b="1" i="1" dirty="0"/>
              <a:t>: "+digest02.length+ " byte" 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out.printf</a:t>
            </a:r>
            <a:r>
              <a:rPr lang="en-US" altLang="ko-KR" sz="1200" b="1" i="1" dirty="0"/>
              <a:t>("Verified = %s \n\n", </a:t>
            </a:r>
            <a:r>
              <a:rPr lang="en-US" altLang="ko-KR" sz="1200" b="1" i="1" dirty="0" err="1"/>
              <a:t>MessageDigest.isEqual</a:t>
            </a:r>
            <a:r>
              <a:rPr lang="en-US" altLang="ko-KR" sz="1200" b="1" i="1" dirty="0"/>
              <a:t>(digest01, digest02));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4043" y="3356992"/>
            <a:ext cx="3908442" cy="1223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MD5 Algorithm</a:t>
            </a:r>
          </a:p>
          <a:p>
            <a:r>
              <a:rPr lang="en-US" altLang="ko-KR" sz="1050" dirty="0"/>
              <a:t>Text1 : This is a simple message...</a:t>
            </a:r>
          </a:p>
          <a:p>
            <a:r>
              <a:rPr lang="en-US" altLang="ko-KR" sz="1050" dirty="0"/>
              <a:t>Hash1 : 5C 30 7D EF FE BA F7 97 F1 67 A6 CD 91 EF 7D A1 </a:t>
            </a:r>
          </a:p>
          <a:p>
            <a:r>
              <a:rPr lang="en-US" altLang="ko-KR" sz="1050" dirty="0"/>
              <a:t>Text2 : This is a simple message</a:t>
            </a:r>
          </a:p>
          <a:p>
            <a:r>
              <a:rPr lang="en-US" altLang="ko-KR" sz="1050" dirty="0"/>
              <a:t>Hash2 : FB B2 5E F6 ED EB 7A 80 B7 70 80 04 11 7D C2 36 </a:t>
            </a:r>
          </a:p>
          <a:p>
            <a:r>
              <a:rPr lang="ko-KR" altLang="en-US" sz="1050" dirty="0" err="1"/>
              <a:t>해쉬</a:t>
            </a:r>
            <a:r>
              <a:rPr lang="ko-KR" altLang="en-US" sz="1050" dirty="0"/>
              <a:t> 길이 </a:t>
            </a:r>
            <a:r>
              <a:rPr lang="en-US" altLang="ko-KR" sz="1050" dirty="0"/>
              <a:t>: 16 byte</a:t>
            </a:r>
          </a:p>
          <a:p>
            <a:r>
              <a:rPr lang="en-US" altLang="ko-KR" sz="1050" dirty="0"/>
              <a:t>Verified = false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6069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파일의 </a:t>
            </a:r>
            <a:r>
              <a:rPr lang="ko-KR" altLang="en-US" dirty="0" err="1" smtClean="0"/>
              <a:t>체크섬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배포하는 파일의 </a:t>
            </a:r>
            <a:r>
              <a:rPr lang="ko-KR" altLang="en-US" dirty="0" err="1" smtClean="0"/>
              <a:t>진위성</a:t>
            </a:r>
            <a:r>
              <a:rPr lang="ko-KR" altLang="en-US" dirty="0" smtClean="0"/>
              <a:t> 확인을 위해 사용 </a:t>
            </a:r>
            <a:r>
              <a:rPr lang="en-US" altLang="ko-KR" dirty="0" smtClean="0"/>
              <a:t>(ChecksumExample.java)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확인할 </a:t>
            </a:r>
            <a:r>
              <a:rPr lang="ko-KR" altLang="en-US" dirty="0"/>
              <a:t>파일을 프로젝트 폴더 루트에 복사 </a:t>
            </a:r>
          </a:p>
          <a:p>
            <a:pPr lvl="2"/>
            <a:r>
              <a:rPr lang="en-US" altLang="ko-KR" u="sng" dirty="0" smtClean="0"/>
              <a:t>httpd-2.2.32.tar.gz    </a:t>
            </a:r>
            <a:r>
              <a:rPr lang="en-US" altLang="ko-KR" u="sng" dirty="0"/>
              <a:t>http://www-eu.apache.org/dist/httpd/ </a:t>
            </a:r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/>
              <a:t>인터넷에 게시된 </a:t>
            </a:r>
            <a:r>
              <a:rPr lang="ko-KR" altLang="en-US" dirty="0" err="1"/>
              <a:t>해쉬값을</a:t>
            </a:r>
            <a:r>
              <a:rPr lang="ko-KR" altLang="en-US" dirty="0"/>
              <a:t> 변수로 저장 </a:t>
            </a:r>
            <a:endParaRPr lang="en-US" altLang="ko-KR" dirty="0" smtClean="0"/>
          </a:p>
          <a:p>
            <a:pPr lvl="2"/>
            <a:r>
              <a:rPr lang="en-US" altLang="ko-KR" u="sng" dirty="0" smtClean="0"/>
              <a:t>httpd-2.2.32.tar.gz.md5   </a:t>
            </a:r>
            <a:r>
              <a:rPr lang="en-US" altLang="ko-KR" u="sng" dirty="0"/>
              <a:t>8141657cf0c58f14de2a5ce9426df2bc *httpd-2.2.32.tar.gz </a:t>
            </a:r>
          </a:p>
          <a:p>
            <a:pPr lvl="2"/>
            <a:r>
              <a:rPr lang="en-US" altLang="ko-KR" u="sng" dirty="0" smtClean="0"/>
              <a:t>httpd-2.2.32.tar.gz.sha1  </a:t>
            </a:r>
            <a:r>
              <a:rPr lang="en-US" altLang="ko-KR" u="sng" dirty="0"/>
              <a:t>19e94b8c9e727cc16b75795814c5b0e27ebc08d5 *httpd-2.2.32.tar.gz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25144"/>
            <a:ext cx="6912768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Given MD5 : 8141657cf0c58f14de2a5ce9426df2bc</a:t>
            </a:r>
          </a:p>
          <a:p>
            <a:r>
              <a:rPr lang="en-US" altLang="ko-KR" sz="1600" dirty="0"/>
              <a:t>Computed MD5 : 8141657cf0c58f14de2a5ce9426df2bc</a:t>
            </a:r>
          </a:p>
          <a:p>
            <a:r>
              <a:rPr lang="en-US" altLang="ko-KR" sz="1600" dirty="0"/>
              <a:t>true</a:t>
            </a:r>
          </a:p>
          <a:p>
            <a:r>
              <a:rPr lang="en-US" altLang="ko-KR" sz="1600" dirty="0"/>
              <a:t>Given SHA1 : 19e94b8c9e727cc16b75795814c5b0e27ebc08d5</a:t>
            </a:r>
          </a:p>
          <a:p>
            <a:r>
              <a:rPr lang="en-US" altLang="ko-KR" sz="1600" dirty="0"/>
              <a:t>Computed SHA1 : 19e94b8c9e727cc16b75795814c5b0e27ebc08d5</a:t>
            </a:r>
          </a:p>
          <a:p>
            <a:r>
              <a:rPr lang="en-US" altLang="ko-KR" sz="1600" dirty="0" smtClean="0"/>
              <a:t>true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9551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인터넷으로 동전던지기 </a:t>
            </a:r>
            <a:r>
              <a:rPr lang="ko-KR" altLang="en-US" dirty="0" err="1" smtClean="0"/>
              <a:t>게임하기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 동전던지기 게임을 할 수 있을까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상대방을 어떻게 신뢰</a:t>
            </a:r>
            <a:r>
              <a:rPr lang="en-US" altLang="ko-KR" dirty="0" smtClean="0"/>
              <a:t>? </a:t>
            </a:r>
            <a:r>
              <a:rPr lang="ko-KR" altLang="en-US" dirty="0" smtClean="0"/>
              <a:t>공정성 문제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/>
              <a:t>공정성의 </a:t>
            </a:r>
            <a:r>
              <a:rPr lang="ko-KR" altLang="en-US" dirty="0" smtClean="0"/>
              <a:t>조건은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암호를 이용하는 동전던지기 게임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해쉬함수</a:t>
            </a:r>
            <a:r>
              <a:rPr lang="ko-KR" altLang="en-US" dirty="0" smtClean="0"/>
              <a:t>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알고리즘을 이용 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1026" name="Picture 2" descr="Image result for coin t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71" y="2204864"/>
            <a:ext cx="2259906" cy="35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해쉬함수를</a:t>
            </a:r>
            <a:r>
              <a:rPr lang="ko-KR" altLang="en-US" dirty="0" smtClean="0"/>
              <a:t> 이용한 동전던지기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199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276872"/>
            <a:ext cx="15520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Commitment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059668"/>
            <a:ext cx="9829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Bidding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003" y="4859868"/>
            <a:ext cx="85266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Reveal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4620" y="5805264"/>
            <a:ext cx="7677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Verify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8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CoinToss.java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120586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해쉬함수를</a:t>
            </a:r>
            <a:r>
              <a:rPr lang="ko-KR" altLang="en-US" dirty="0"/>
              <a:t> 이용한 동전던지기 게임 시뮬레이션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A: </a:t>
            </a:r>
            <a:r>
              <a:rPr lang="ko-KR" altLang="en-US" dirty="0"/>
              <a:t>동전을 던지는 사람 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B: </a:t>
            </a:r>
            <a:r>
              <a:rPr lang="ko-KR" altLang="en-US" dirty="0" err="1"/>
              <a:t>홀짝을</a:t>
            </a:r>
            <a:r>
              <a:rPr lang="ko-KR" altLang="en-US" dirty="0"/>
              <a:t> 맞추는 사람   </a:t>
            </a:r>
          </a:p>
          <a:p>
            <a:endParaRPr lang="ko-KR" altLang="en-US" dirty="0"/>
          </a:p>
          <a:p>
            <a:r>
              <a:rPr lang="en-US" altLang="ko-KR" dirty="0"/>
              <a:t>1. A</a:t>
            </a:r>
            <a:r>
              <a:rPr lang="ko-KR" altLang="en-US" dirty="0"/>
              <a:t>는 임의의 숫자를 입력하세요 </a:t>
            </a:r>
            <a:r>
              <a:rPr lang="en-US" altLang="ko-KR" dirty="0"/>
              <a:t>&gt;&gt; 8887393</a:t>
            </a:r>
          </a:p>
          <a:p>
            <a:r>
              <a:rPr lang="en-US" altLang="ko-KR" dirty="0"/>
              <a:t>A-&gt;B </a:t>
            </a:r>
            <a:r>
              <a:rPr lang="ko-KR" altLang="en-US" dirty="0" err="1"/>
              <a:t>해쉬값</a:t>
            </a:r>
            <a:r>
              <a:rPr lang="ko-KR" altLang="en-US" dirty="0"/>
              <a:t> 전송</a:t>
            </a:r>
            <a:r>
              <a:rPr lang="en-US" altLang="ko-KR" dirty="0"/>
              <a:t>: 0cc175b9c0f1b6a831c399e269772661</a:t>
            </a:r>
          </a:p>
          <a:p>
            <a:endParaRPr lang="ko-KR" altLang="en-US" dirty="0"/>
          </a:p>
          <a:p>
            <a:r>
              <a:rPr lang="en-US" altLang="ko-KR" dirty="0"/>
              <a:t>2. B</a:t>
            </a:r>
            <a:r>
              <a:rPr lang="ko-KR" altLang="en-US" dirty="0"/>
              <a:t>는 </a:t>
            </a:r>
            <a:r>
              <a:rPr lang="ko-KR" altLang="en-US" dirty="0" err="1"/>
              <a:t>홀짝을</a:t>
            </a:r>
            <a:r>
              <a:rPr lang="ko-KR" altLang="en-US" dirty="0"/>
              <a:t> 입력하세요 </a:t>
            </a:r>
            <a:r>
              <a:rPr lang="en-US" altLang="ko-KR" dirty="0"/>
              <a:t>(</a:t>
            </a:r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</a:t>
            </a:r>
            <a:r>
              <a:rPr lang="en-US" altLang="ko-KR" dirty="0"/>
              <a:t>)&gt;&gt; </a:t>
            </a:r>
            <a:r>
              <a:rPr lang="ko-KR" altLang="en-US" dirty="0"/>
              <a:t>홀</a:t>
            </a:r>
          </a:p>
          <a:p>
            <a:r>
              <a:rPr lang="en-US" altLang="ko-KR" dirty="0"/>
              <a:t>A&lt;-B </a:t>
            </a:r>
            <a:r>
              <a:rPr lang="ko-KR" altLang="en-US" dirty="0" err="1"/>
              <a:t>홀짝값</a:t>
            </a:r>
            <a:r>
              <a:rPr lang="ko-KR" altLang="en-US" dirty="0"/>
              <a:t> 전송</a:t>
            </a:r>
            <a:r>
              <a:rPr lang="en-US" altLang="ko-KR" dirty="0"/>
              <a:t>: </a:t>
            </a:r>
            <a:r>
              <a:rPr lang="ko-KR" altLang="en-US" dirty="0"/>
              <a:t>홀</a:t>
            </a:r>
          </a:p>
          <a:p>
            <a:endParaRPr lang="ko-KR" altLang="en-US" dirty="0"/>
          </a:p>
          <a:p>
            <a:r>
              <a:rPr lang="en-US" altLang="ko-KR" dirty="0"/>
              <a:t>3. </a:t>
            </a:r>
            <a:r>
              <a:rPr lang="ko-KR" altLang="en-US" dirty="0"/>
              <a:t>게임 결과 확인 </a:t>
            </a:r>
          </a:p>
          <a:p>
            <a:r>
              <a:rPr lang="en-US" altLang="ko-KR" dirty="0"/>
              <a:t>A-&gt;B </a:t>
            </a:r>
            <a:r>
              <a:rPr lang="ko-KR" altLang="en-US" dirty="0"/>
              <a:t>원래의 숫자 전송</a:t>
            </a:r>
            <a:r>
              <a:rPr lang="en-US" altLang="ko-KR" dirty="0"/>
              <a:t>: 8887393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ko-KR" altLang="en-US" dirty="0" err="1"/>
              <a:t>해쉬값</a:t>
            </a:r>
            <a:r>
              <a:rPr lang="ko-KR" altLang="en-US" dirty="0"/>
              <a:t> 확인</a:t>
            </a:r>
            <a:r>
              <a:rPr lang="en-US" altLang="ko-KR" dirty="0"/>
              <a:t>: 0cc175b9c0f1b6a831c399e269772661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  <a:p>
            <a:r>
              <a:rPr lang="en-US" altLang="ko-KR" dirty="0"/>
              <a:t>4. </a:t>
            </a:r>
            <a:r>
              <a:rPr lang="ko-KR" altLang="en-US" dirty="0"/>
              <a:t>동전던지기 승부 확인 </a:t>
            </a:r>
          </a:p>
          <a:p>
            <a:r>
              <a:rPr lang="en-US" altLang="ko-KR" dirty="0"/>
              <a:t>8887393</a:t>
            </a:r>
            <a:r>
              <a:rPr lang="ko-KR" altLang="en-US" dirty="0"/>
              <a:t>가 홀인가요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가 맞추었으므로 </a:t>
            </a:r>
            <a:r>
              <a:rPr lang="en-US" altLang="ko-KR" dirty="0"/>
              <a:t>B</a:t>
            </a:r>
            <a:r>
              <a:rPr lang="ko-KR" altLang="en-US" dirty="0"/>
              <a:t>가 이겼습니다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971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자바프로그래밍 기초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 프로그래밍 </a:t>
            </a:r>
            <a:endParaRPr lang="en-US" altLang="ko-KR" dirty="0" smtClean="0"/>
          </a:p>
          <a:p>
            <a:r>
              <a:rPr lang="en-US" altLang="ko-KR" dirty="0" smtClean="0"/>
              <a:t>5.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b="1" dirty="0" smtClean="0"/>
              <a:t>6. </a:t>
            </a:r>
            <a:r>
              <a:rPr lang="ko-KR" altLang="en-US" b="1" dirty="0" err="1" smtClean="0"/>
              <a:t>해쉬함수</a:t>
            </a:r>
            <a:r>
              <a:rPr lang="en-US" altLang="ko-KR" b="1" dirty="0"/>
              <a:t>, MAC, </a:t>
            </a:r>
            <a:r>
              <a:rPr lang="ko-KR" altLang="en-US" b="1" dirty="0"/>
              <a:t>패스워드 기반 </a:t>
            </a:r>
            <a:r>
              <a:rPr lang="ko-KR" altLang="en-US" b="1" dirty="0" err="1"/>
              <a:t>키생성</a:t>
            </a:r>
            <a:r>
              <a:rPr lang="ko-KR" altLang="en-US" b="1" dirty="0"/>
              <a:t>  </a:t>
            </a:r>
            <a:endParaRPr lang="en-US" altLang="ko-KR" b="1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통신을 이용한 동전던지기 게임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/>
              <a:t>/</a:t>
            </a:r>
            <a:r>
              <a:rPr lang="ko-KR" altLang="en-US" dirty="0"/>
              <a:t>서버 모델의 동전던지기 </a:t>
            </a:r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</a:t>
            </a:r>
            <a:r>
              <a:rPr lang="en-US" altLang="ko-KR" dirty="0" smtClean="0"/>
              <a:t>: CoinTossServer.java </a:t>
            </a:r>
          </a:p>
          <a:p>
            <a:pPr lvl="1"/>
            <a:r>
              <a:rPr lang="ko-KR" altLang="en-US" dirty="0" smtClean="0"/>
              <a:t>클라이언트</a:t>
            </a:r>
            <a:r>
              <a:rPr lang="en-US" altLang="ko-KR" dirty="0" smtClean="0"/>
              <a:t>: CoinToss.Client.java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996952"/>
            <a:ext cx="6542689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인터넷 동전던지기 게임 방문을 환영합니다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서버에서 보내온 어떤 </a:t>
            </a:r>
            <a:r>
              <a:rPr lang="ko-KR" altLang="en-US" dirty="0" err="1"/>
              <a:t>난수</a:t>
            </a:r>
            <a:r>
              <a:rPr lang="ko-KR" altLang="en-US" dirty="0"/>
              <a:t> 정수의 </a:t>
            </a:r>
            <a:r>
              <a:rPr lang="ko-KR" altLang="en-US" dirty="0" err="1"/>
              <a:t>해쉬값입니다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짝을 맞추어 보세요</a:t>
            </a:r>
            <a:r>
              <a:rPr lang="en-US" altLang="ko-KR" dirty="0"/>
              <a:t>. 1)</a:t>
            </a:r>
            <a:r>
              <a:rPr lang="ko-KR" altLang="en-US" dirty="0"/>
              <a:t>홀수</a:t>
            </a:r>
            <a:r>
              <a:rPr lang="en-US" altLang="ko-KR" dirty="0"/>
              <a:t>, 2)</a:t>
            </a:r>
            <a:r>
              <a:rPr lang="ko-KR" altLang="en-US" dirty="0"/>
              <a:t>짝수</a:t>
            </a:r>
            <a:r>
              <a:rPr lang="en-US" altLang="ko-KR" dirty="0"/>
              <a:t>, 3)</a:t>
            </a:r>
            <a:r>
              <a:rPr lang="ko-KR" altLang="en-US" dirty="0"/>
              <a:t>게임종료 </a:t>
            </a:r>
          </a:p>
          <a:p>
            <a:r>
              <a:rPr lang="en-US" altLang="ko-KR" dirty="0"/>
              <a:t>1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난수값</a:t>
            </a:r>
            <a:r>
              <a:rPr lang="en-US" altLang="ko-KR" dirty="0"/>
              <a:t>: 97373</a:t>
            </a:r>
          </a:p>
          <a:p>
            <a:r>
              <a:rPr lang="ko-KR" altLang="en-US" dirty="0"/>
              <a:t>다시 계산한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일치합니다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결과</a:t>
            </a:r>
            <a:r>
              <a:rPr lang="en-US" altLang="ko-KR" dirty="0"/>
              <a:t>: </a:t>
            </a:r>
            <a:r>
              <a:rPr lang="ko-KR" altLang="en-US" dirty="0"/>
              <a:t>사용자 </a:t>
            </a:r>
            <a:r>
              <a:rPr lang="ko-KR" altLang="en-US" dirty="0" smtClean="0"/>
              <a:t>승리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5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MAC (</a:t>
            </a:r>
            <a:r>
              <a:rPr lang="ko-KR" altLang="en-US" dirty="0"/>
              <a:t>메시지인증코드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MAC(</a:t>
            </a:r>
            <a:r>
              <a:rPr lang="ko-KR" altLang="en-US" dirty="0" smtClean="0"/>
              <a:t>메시지인증코드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MAC</a:t>
            </a:r>
            <a:r>
              <a:rPr lang="en-US" altLang="ko-KR" dirty="0"/>
              <a:t>: Message Authentication </a:t>
            </a:r>
            <a:r>
              <a:rPr lang="en-US" altLang="ko-KR" dirty="0" smtClean="0"/>
              <a:t>Code</a:t>
            </a:r>
          </a:p>
          <a:p>
            <a:pPr lvl="1"/>
            <a:r>
              <a:rPr lang="ko-KR" altLang="en-US" dirty="0" err="1" smtClean="0"/>
              <a:t>해쉬함수와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송수신하는 메시지의 </a:t>
            </a:r>
            <a:r>
              <a:rPr lang="ko-KR" altLang="en-US" dirty="0" err="1" smtClean="0"/>
              <a:t>원본성을</a:t>
            </a:r>
            <a:r>
              <a:rPr lang="ko-KR" altLang="en-US" dirty="0" smtClean="0"/>
              <a:t> 인증하는데 사용</a:t>
            </a:r>
            <a:endParaRPr lang="en-US" altLang="ko-KR" dirty="0" smtClean="0"/>
          </a:p>
          <a:p>
            <a:pPr lvl="1"/>
            <a:r>
              <a:rPr lang="en-US" altLang="ko-KR" dirty="0"/>
              <a:t>MAC</a:t>
            </a:r>
            <a:r>
              <a:rPr lang="ko-KR" altLang="en-US" dirty="0"/>
              <a:t>은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암호알고리즘처럼 송신자와</a:t>
            </a:r>
            <a:r>
              <a:rPr lang="en-US" altLang="ko-KR" dirty="0"/>
              <a:t> </a:t>
            </a:r>
            <a:r>
              <a:rPr lang="ko-KR" altLang="en-US" dirty="0"/>
              <a:t>수신자 사이의 공유된 </a:t>
            </a:r>
            <a:r>
              <a:rPr lang="ko-KR" altLang="en-US" dirty="0" smtClean="0"/>
              <a:t>비밀키가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 smtClean="0"/>
              <a:t>MAC </a:t>
            </a:r>
            <a:r>
              <a:rPr lang="ko-KR" altLang="en-US" dirty="0" smtClean="0"/>
              <a:t>계산에는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이용하므로 송신자와 수신자만 계산하고 검증할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중간에서 공격자가 메시지를 변조하는 것을 방지 가능   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71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8194" name="Picture 2" descr="Image result for h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8825"/>
            <a:ext cx="62960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1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2052" name="Picture 4" descr="http://2.bp.blogspot.com/-0P6bgvEY3CQ/VtPPd_3x3VI/AAAAAAAAAvc/Cq5awXLx9E0/s1600/%25EA%25B7%25B8%25EB%25A6%25BC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4754"/>
            <a:ext cx="5771877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l3iMY_-RnUA/VtPKoXNiYdI/AAAAAAAAAvM/-8A5spS_lXs/s1600/%25EA%25B7%25B8%25EB%25A6%25BC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483845" cy="22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71600" y="2492896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013176"/>
            <a:ext cx="6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597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r>
              <a:rPr lang="ko-KR" altLang="en-US" dirty="0" smtClean="0"/>
              <a:t>의 한계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유효성 여부를 증명하지 못함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 증명하려면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공개해야 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부인방지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송신자가 메시지를 보내지 않았다고 부인하는 경우 분쟁 해결이 어려움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수신자도 동일한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을 계산할 수 있기 때문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기능을 제공하기 위해서는 전자서명을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96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HMAC </a:t>
            </a:r>
            <a:r>
              <a:rPr lang="ko-KR" altLang="en-US" dirty="0"/>
              <a:t>알고리즘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From</a:t>
            </a:r>
            <a:r>
              <a:rPr lang="ko-KR" altLang="en-US" dirty="0" smtClean="0"/>
              <a:t> </a:t>
            </a:r>
            <a:r>
              <a:rPr lang="en-US" altLang="ko-KR" dirty="0" smtClean="0"/>
              <a:t>Wikipedia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806489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4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HMAC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7170" name="Picture 2" descr="http://2.bp.blogspot.com/-gHT6DORYmSE/VtPTNABQSWI/AAAAAAAAAv4/zuKanXV40_c/s1600/%25EA%25B7%25B8%25EB%25A6%25BC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367"/>
            <a:ext cx="3901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457367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keyed-hash </a:t>
            </a:r>
            <a:r>
              <a:rPr lang="en-US" altLang="ko-KR" dirty="0"/>
              <a:t>message authentication </a:t>
            </a:r>
            <a:r>
              <a:rPr lang="en-US" altLang="ko-KR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RFC 2104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일방향</a:t>
            </a:r>
            <a:r>
              <a:rPr lang="ko-KR" altLang="en-US" dirty="0" smtClean="0"/>
              <a:t> </a:t>
            </a:r>
            <a:r>
              <a:rPr lang="ko-KR" altLang="en-US" dirty="0"/>
              <a:t>해시함수를 이용하여 메시지 인증코드를 구성하는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pic>
        <p:nvPicPr>
          <p:cNvPr id="7172" name="Picture 4" descr="File:H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937"/>
            <a:ext cx="3351820" cy="26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15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MAC  </a:t>
            </a:r>
          </a:p>
          <a:p>
            <a:pPr lvl="1"/>
            <a:r>
              <a:rPr lang="en-US" altLang="ko-KR" b="1" dirty="0" err="1" smtClean="0"/>
              <a:t>javax.crypto.Mac</a:t>
            </a:r>
            <a:r>
              <a:rPr lang="en-US" altLang="ko-KR" b="1" dirty="0" smtClean="0"/>
              <a:t> </a:t>
            </a:r>
            <a:r>
              <a:rPr lang="ko-KR" altLang="en-US" dirty="0"/>
              <a:t>엔진을 사용</a:t>
            </a:r>
          </a:p>
          <a:p>
            <a:pPr lvl="1"/>
            <a:r>
              <a:rPr lang="ko-KR" altLang="en-US" dirty="0" smtClean="0"/>
              <a:t>기존의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en-US" altLang="ko-KR" b="1" dirty="0"/>
              <a:t>MAC</a:t>
            </a:r>
            <a:r>
              <a:rPr lang="ko-KR" altLang="en-US" dirty="0"/>
              <a:t>에 적합하도록 변환하여 </a:t>
            </a:r>
            <a:r>
              <a:rPr lang="ko-KR" altLang="en-US" dirty="0" smtClean="0"/>
              <a:t>사용</a:t>
            </a:r>
            <a:endParaRPr lang="en-US" altLang="ko-KR" b="1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924944"/>
            <a:ext cx="7442615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// </a:t>
            </a:r>
            <a:r>
              <a:rPr lang="ko-KR" altLang="en-US" sz="1600" dirty="0" smtClean="0"/>
              <a:t>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송신자와 수신자가 공유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KeyGenerator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kg = </a:t>
            </a:r>
            <a:r>
              <a:rPr lang="en-US" altLang="ko-KR" sz="1600" dirty="0" err="1"/>
              <a:t>KeyGenerator.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 smtClean="0"/>
              <a:t>(“AES"); </a:t>
            </a:r>
            <a:endParaRPr lang="en-US" altLang="ko-KR" sz="1600" i="1" dirty="0"/>
          </a:p>
          <a:p>
            <a:r>
              <a:rPr lang="en-US" altLang="ko-KR" sz="1600" dirty="0" err="1"/>
              <a:t>SecretKey</a:t>
            </a:r>
            <a:r>
              <a:rPr lang="en-US" altLang="ko-KR" sz="1600" dirty="0"/>
              <a:t> key = </a:t>
            </a:r>
            <a:r>
              <a:rPr lang="en-US" altLang="ko-KR" sz="1600" dirty="0" err="1"/>
              <a:t>kg.generateKey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SecretKeySpec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SecretKeySpec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key.getEncoded</a:t>
            </a:r>
            <a:r>
              <a:rPr lang="en-US" altLang="ko-KR" sz="1600" dirty="0"/>
              <a:t>(),"HmacSHA1</a:t>
            </a:r>
            <a:r>
              <a:rPr lang="en-US" altLang="ko-KR" sz="1600" dirty="0" smtClean="0"/>
              <a:t>");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// MAC </a:t>
            </a:r>
            <a:r>
              <a:rPr lang="ko-KR" altLang="en-US" sz="1600" dirty="0" smtClean="0"/>
              <a:t>계산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 계산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수신자 검증</a:t>
            </a:r>
            <a:endParaRPr lang="en-US" altLang="ko-KR" sz="1600" dirty="0"/>
          </a:p>
          <a:p>
            <a:r>
              <a:rPr lang="en-US" altLang="ko-KR" sz="1600" dirty="0"/>
              <a:t>Mac </a:t>
            </a:r>
            <a:r>
              <a:rPr lang="en-US" altLang="ko-KR" sz="1600" dirty="0" err="1"/>
              <a:t>mac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Mac.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("HmacSHA1");</a:t>
            </a:r>
          </a:p>
          <a:p>
            <a:r>
              <a:rPr lang="en-US" altLang="ko-KR" sz="1600" dirty="0" err="1"/>
              <a:t>mac.init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mac.update</a:t>
            </a:r>
            <a:r>
              <a:rPr lang="en-US" altLang="ko-KR" sz="1600" dirty="0"/>
              <a:t>(plaintext01.getBytes());</a:t>
            </a:r>
          </a:p>
          <a:p>
            <a:r>
              <a:rPr lang="en-US" altLang="ko-KR" sz="1600" dirty="0"/>
              <a:t>byte[] digest01 = </a:t>
            </a:r>
            <a:r>
              <a:rPr lang="en-US" altLang="ko-KR" sz="1600" dirty="0" err="1"/>
              <a:t>mac.doFinal</a:t>
            </a:r>
            <a:r>
              <a:rPr lang="en-US" altLang="ko-KR" sz="1600" dirty="0"/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1094501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제공되는 </a:t>
            </a:r>
            <a:r>
              <a:rPr lang="en-US" altLang="ko-KR" b="1" dirty="0"/>
              <a:t>MAC </a:t>
            </a:r>
            <a:r>
              <a:rPr lang="ko-KR" altLang="en-US" dirty="0"/>
              <a:t>알고리즘</a:t>
            </a:r>
          </a:p>
          <a:p>
            <a:pPr lvl="1"/>
            <a:r>
              <a:rPr lang="en-US" altLang="ko-KR" b="1" dirty="0"/>
              <a:t>HmacMD5, HmacSHA1, HmacSHA256, HmacSHA384</a:t>
            </a:r>
            <a:r>
              <a:rPr lang="en-US" altLang="ko-KR" b="1" dirty="0" smtClean="0"/>
              <a:t>, HmacSHA512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543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43608" y="4653136"/>
            <a:ext cx="6840760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58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r>
              <a:rPr lang="ko-KR" altLang="en-US" dirty="0" smtClean="0"/>
              <a:t>사례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366842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KeyGenerator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kg = </a:t>
            </a:r>
            <a:r>
              <a:rPr lang="en-US" altLang="ko-KR" sz="1600" b="1" dirty="0" err="1"/>
              <a:t>KeyGenerator.getInstance</a:t>
            </a:r>
            <a:r>
              <a:rPr lang="en-US" altLang="ko-KR" sz="1600" b="1" dirty="0"/>
              <a:t>("AES");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key = </a:t>
            </a:r>
            <a:r>
              <a:rPr lang="en-US" altLang="ko-KR" sz="1600" b="1" dirty="0" err="1"/>
              <a:t>kg.generateKey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SecretKeySpec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keySpec</a:t>
            </a:r>
            <a:r>
              <a:rPr lang="en-US" altLang="ko-KR" sz="1600" b="1" dirty="0"/>
              <a:t> = new </a:t>
            </a:r>
            <a:r>
              <a:rPr lang="en-US" altLang="ko-KR" sz="1600" b="1" dirty="0" err="1"/>
              <a:t>SecretKeySpec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key.getEncoded</a:t>
            </a:r>
            <a:r>
              <a:rPr lang="en-US" altLang="ko-KR" sz="1600" b="1" dirty="0"/>
              <a:t>(), "HmacSHA1");</a:t>
            </a:r>
          </a:p>
          <a:p>
            <a:r>
              <a:rPr lang="en-US" altLang="ko-KR" sz="1600" b="1" dirty="0" smtClean="0"/>
              <a:t>   Mac </a:t>
            </a:r>
            <a:r>
              <a:rPr lang="en-US" altLang="ko-KR" sz="1600" b="1" dirty="0" err="1"/>
              <a:t>mac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Mac.getInstance</a:t>
            </a:r>
            <a:r>
              <a:rPr lang="en-US" altLang="ko-KR" sz="1600" b="1" dirty="0"/>
              <a:t>("HmacSHA1");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digest01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digest02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System.out.printf</a:t>
            </a:r>
            <a:r>
              <a:rPr lang="en-US" altLang="ko-KR" sz="1600" b="1" dirty="0"/>
              <a:t>("Verified = %</a:t>
            </a:r>
            <a:r>
              <a:rPr lang="en-US" altLang="ko-KR" sz="1600" b="1" dirty="0" err="1"/>
              <a:t>s%n</a:t>
            </a:r>
            <a:r>
              <a:rPr lang="en-US" altLang="ko-KR" sz="1600" b="1" dirty="0" smtClean="0"/>
              <a:t>", </a:t>
            </a:r>
            <a:r>
              <a:rPr lang="en-US" altLang="ko-KR" sz="1600" b="1" dirty="0" err="1" smtClean="0"/>
              <a:t>MessageDigest.isEqual</a:t>
            </a:r>
            <a:r>
              <a:rPr lang="en-US" altLang="ko-KR" sz="1600" b="1" dirty="0" smtClean="0"/>
              <a:t>(digest01</a:t>
            </a:r>
            <a:r>
              <a:rPr lang="en-US" altLang="ko-KR" sz="1600" b="1" dirty="0"/>
              <a:t>, digest02));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20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PBKDF2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MACTest.java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73165"/>
            <a:ext cx="6513834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plaintext01 = "This is a simple message.";</a:t>
            </a:r>
          </a:p>
          <a:p>
            <a:r>
              <a:rPr lang="en-US" altLang="ko-KR" sz="1400" dirty="0"/>
              <a:t>String plaintext02 = "This is a simple message</a:t>
            </a:r>
            <a:r>
              <a:rPr lang="en-US" altLang="ko-KR" sz="1400" dirty="0" smtClean="0"/>
              <a:t>..";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KeyGenerator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kg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("AES"); 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key = </a:t>
            </a:r>
            <a:r>
              <a:rPr lang="en-US" altLang="ko-KR" sz="1400" dirty="0" err="1"/>
              <a:t>kg.generateKey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SecretKeySpec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(),"HmacSHA1");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byte[] 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키 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keybyte.length</a:t>
            </a:r>
            <a:r>
              <a:rPr lang="en-US" altLang="ko-KR" sz="1400" dirty="0"/>
              <a:t>+ " byte" 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Mac </a:t>
            </a:r>
            <a:r>
              <a:rPr lang="en-US" altLang="ko-KR" sz="1400" dirty="0" err="1"/>
              <a:t>mac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Mac.getInstance</a:t>
            </a:r>
            <a:r>
              <a:rPr lang="en-US" altLang="ko-KR" sz="1400" dirty="0"/>
              <a:t>("HmacSHA1");</a:t>
            </a:r>
          </a:p>
          <a:p>
            <a:r>
              <a:rPr lang="en-US" altLang="ko-KR" sz="1400" dirty="0" err="1"/>
              <a:t>mac.init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mac.update</a:t>
            </a:r>
            <a:r>
              <a:rPr lang="en-US" altLang="ko-KR" sz="1400" dirty="0"/>
              <a:t>(plaintext01.getBytes());</a:t>
            </a:r>
          </a:p>
          <a:p>
            <a:r>
              <a:rPr lang="en-US" altLang="ko-KR" sz="1400" dirty="0"/>
              <a:t>byte[] digest01 = </a:t>
            </a:r>
            <a:r>
              <a:rPr lang="en-US" altLang="ko-KR" sz="1400" dirty="0" err="1"/>
              <a:t>mac.doFinal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 err="1"/>
              <a:t>mac.update</a:t>
            </a:r>
            <a:r>
              <a:rPr lang="en-US" altLang="ko-KR" sz="1400" dirty="0"/>
              <a:t>(plaintext02.getBytes());</a:t>
            </a:r>
          </a:p>
          <a:p>
            <a:r>
              <a:rPr lang="en-US" altLang="ko-KR" sz="1400" dirty="0"/>
              <a:t>byte[] digest02 = </a:t>
            </a:r>
            <a:r>
              <a:rPr lang="en-US" altLang="ko-KR" sz="1400" dirty="0" err="1"/>
              <a:t>mac.doFinal</a:t>
            </a:r>
            <a:r>
              <a:rPr lang="en-US" altLang="ko-KR" sz="1400" dirty="0"/>
              <a:t>(); 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46856" y="4437112"/>
            <a:ext cx="4701608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키  </a:t>
            </a:r>
            <a:r>
              <a:rPr lang="en-US" altLang="ko-KR" sz="1400" dirty="0"/>
              <a:t>: 6b45cc39dec61d684eac4ef0b1448abb</a:t>
            </a:r>
          </a:p>
          <a:p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16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Text1 : This is a simple message.</a:t>
            </a:r>
          </a:p>
          <a:p>
            <a:r>
              <a:rPr lang="en-US" altLang="ko-KR" sz="1400" dirty="0"/>
              <a:t>MAC1 : 2f1026b8955968a429a29ef8d81e4c26bc425b8f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Text2 : This is a simple message..</a:t>
            </a:r>
          </a:p>
          <a:p>
            <a:r>
              <a:rPr lang="en-US" altLang="ko-KR" sz="1400" dirty="0"/>
              <a:t>MAC2 : d9fea50d90c3a9eb756721fdec82bf586db988b6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</a:t>
            </a:r>
            <a:r>
              <a:rPr lang="en-US" altLang="ko-KR" sz="1400" dirty="0" smtClean="0"/>
              <a:t>byte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9262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패스워드 기반 </a:t>
            </a:r>
            <a:r>
              <a:rPr lang="ko-KR" altLang="en-US" dirty="0" smtClean="0"/>
              <a:t>암호화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패스워드와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 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패스워드를 직접 </a:t>
            </a:r>
            <a:r>
              <a:rPr lang="ko-KR" altLang="en-US" dirty="0" smtClean="0"/>
              <a:t>암호알고리즘의 비밀키로 </a:t>
            </a:r>
            <a:r>
              <a:rPr lang="ko-KR" altLang="en-US" dirty="0"/>
              <a:t>사용하는 것은 </a:t>
            </a:r>
            <a:r>
              <a:rPr lang="ko-KR" altLang="en-US" dirty="0" smtClean="0"/>
              <a:t>추측 가능한 키를 </a:t>
            </a:r>
            <a:r>
              <a:rPr lang="ko-KR" altLang="en-US" dirty="0"/>
              <a:t>사용하게 </a:t>
            </a:r>
            <a:r>
              <a:rPr lang="ko-KR" altLang="en-US" dirty="0" smtClean="0"/>
              <a:t>되므로 위험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무작위 대입공격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사전공격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r>
              <a:rPr lang="ko-KR" altLang="en-US" dirty="0" smtClean="0"/>
              <a:t>패스워드 </a:t>
            </a:r>
            <a:r>
              <a:rPr lang="ko-KR" altLang="en-US" dirty="0"/>
              <a:t>기반 </a:t>
            </a:r>
            <a:r>
              <a:rPr lang="ko-KR" altLang="en-US" dirty="0" err="1" smtClean="0"/>
              <a:t>키생성함수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PBKDF2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Password-Based Key Derivation Function v2 </a:t>
            </a:r>
          </a:p>
          <a:p>
            <a:pPr lvl="1"/>
            <a:r>
              <a:rPr lang="en-US" altLang="ko-KR" dirty="0" smtClean="0"/>
              <a:t>(</a:t>
            </a:r>
            <a:r>
              <a:rPr lang="en-US" altLang="ko-KR" dirty="0"/>
              <a:t>1)</a:t>
            </a:r>
            <a:r>
              <a:rPr lang="ko-KR" altLang="en-US" dirty="0"/>
              <a:t>사용자 </a:t>
            </a:r>
            <a:r>
              <a:rPr lang="ko-KR" altLang="en-US" dirty="0" smtClean="0"/>
              <a:t>입력 </a:t>
            </a:r>
            <a:r>
              <a:rPr lang="ko-KR" altLang="en-US" dirty="0"/>
              <a:t>패스워드</a:t>
            </a:r>
            <a:r>
              <a:rPr lang="en-US" altLang="ko-KR" dirty="0"/>
              <a:t>, (2)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salt</a:t>
            </a:r>
            <a:r>
              <a:rPr lang="ko-KR" altLang="en-US" dirty="0"/>
              <a:t>값</a:t>
            </a:r>
            <a:r>
              <a:rPr lang="en-US" altLang="ko-KR" dirty="0"/>
              <a:t>, (3)</a:t>
            </a:r>
            <a:r>
              <a:rPr lang="ko-KR" altLang="en-US" dirty="0"/>
              <a:t>반복횟수</a:t>
            </a:r>
            <a:r>
              <a:rPr lang="en-US" altLang="ko-KR" dirty="0"/>
              <a:t>(iteration)</a:t>
            </a:r>
            <a:r>
              <a:rPr lang="ko-KR" altLang="en-US" dirty="0"/>
              <a:t>값을 이용하여 </a:t>
            </a:r>
            <a:r>
              <a:rPr lang="ko-KR" altLang="en-US" dirty="0" err="1"/>
              <a:t>난수처럼</a:t>
            </a:r>
            <a:r>
              <a:rPr lang="ko-KR" altLang="en-US" dirty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ko-KR" altLang="en-US" dirty="0"/>
              <a:t>생성하여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/>
              <a:t>값과 </a:t>
            </a:r>
            <a:r>
              <a:rPr lang="ko-KR" altLang="en-US" dirty="0" smtClean="0"/>
              <a:t>반복횟수 값은 </a:t>
            </a:r>
            <a:r>
              <a:rPr lang="ko-KR" altLang="en-US" dirty="0"/>
              <a:t>공격자의 사전공격을 어렵게 하는 중요한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98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645"/>
            <a:ext cx="6597823" cy="48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192" y="6309320"/>
            <a:ext cx="696222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http://cris.joongbu.ac.kr/course/2016-1/wp1/crypto/pbkdf2.html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602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PKCS#5 </a:t>
            </a:r>
            <a:r>
              <a:rPr lang="ko-KR" altLang="en-US" dirty="0" smtClean="0"/>
              <a:t>패스워드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기반 암호 표준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smtClean="0"/>
              <a:t>PBKDF2</a:t>
            </a:r>
            <a:r>
              <a:rPr lang="en-US" altLang="ko-KR" sz="2000" dirty="0"/>
              <a:t> (</a:t>
            </a:r>
            <a:r>
              <a:rPr lang="en-US" altLang="ko-KR" sz="2000" b="1" dirty="0"/>
              <a:t>Password-Based Key Derivation Function 2</a:t>
            </a:r>
            <a:r>
              <a:rPr lang="en-US" altLang="ko-KR" sz="2000" dirty="0"/>
              <a:t>) 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3" y="2204863"/>
            <a:ext cx="7934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1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</a:t>
            </a:r>
            <a:r>
              <a:rPr lang="ko-KR" altLang="en-US" dirty="0"/>
              <a:t>입력 </a:t>
            </a: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 </a:t>
            </a:r>
            <a:endParaRPr lang="en-US" altLang="ko-KR" dirty="0"/>
          </a:p>
          <a:p>
            <a:pPr lvl="1"/>
            <a:r>
              <a:rPr lang="ko-KR" altLang="en-US" dirty="0" smtClean="0"/>
              <a:t>기억할 수 있는 정보로서 엔트로피가 높지 않음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솔트</a:t>
            </a:r>
            <a:r>
              <a:rPr lang="en-US" altLang="ko-KR" dirty="0"/>
              <a:t>(</a:t>
            </a:r>
            <a:r>
              <a:rPr lang="en-US" altLang="ko-KR" dirty="0" smtClean="0"/>
              <a:t>salt)</a:t>
            </a:r>
          </a:p>
          <a:p>
            <a:pPr lvl="1"/>
            <a:r>
              <a:rPr lang="ko-KR" altLang="en-US" dirty="0" err="1" smtClean="0"/>
              <a:t>난수로</a:t>
            </a:r>
            <a:r>
              <a:rPr lang="ko-KR" altLang="en-US" dirty="0" smtClean="0"/>
              <a:t> 생성하는 값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공격자의 사전공격</a:t>
            </a:r>
            <a:r>
              <a:rPr lang="en-US" altLang="ko-KR" dirty="0" smtClean="0"/>
              <a:t>(</a:t>
            </a:r>
            <a:r>
              <a:rPr lang="en-US" altLang="ko-KR" smtClean="0"/>
              <a:t>dictionary attack)</a:t>
            </a:r>
            <a:r>
              <a:rPr lang="ko-KR" altLang="en-US" smtClean="0"/>
              <a:t>을 </a:t>
            </a:r>
            <a:r>
              <a:rPr lang="ko-KR" altLang="en-US" dirty="0" smtClean="0"/>
              <a:t>방지하기 위한 정보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반복횟수</a:t>
            </a:r>
            <a:r>
              <a:rPr lang="en-US" altLang="ko-KR" dirty="0"/>
              <a:t>(iteration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공격자의 공격비용을 증가시키기 위해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9301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기반 암호화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PBES1 (password-based encryption scheme 1)</a:t>
            </a:r>
          </a:p>
          <a:p>
            <a:pPr lvl="1"/>
            <a:r>
              <a:rPr lang="en-US" altLang="ko-KR" dirty="0" smtClean="0"/>
              <a:t>PBKDF1</a:t>
            </a:r>
            <a:r>
              <a:rPr lang="ko-KR" altLang="en-US" dirty="0" smtClean="0"/>
              <a:t>을 이용하여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PBES2 </a:t>
            </a:r>
            <a:r>
              <a:rPr lang="en-US" altLang="ko-KR" dirty="0"/>
              <a:t>(password-based encryption scheme </a:t>
            </a:r>
            <a:r>
              <a:rPr lang="en-US" altLang="ko-KR" dirty="0" smtClean="0"/>
              <a:t>2)</a:t>
            </a:r>
            <a:endParaRPr lang="en-US" altLang="ko-KR" dirty="0"/>
          </a:p>
          <a:p>
            <a:pPr lvl="1"/>
            <a:r>
              <a:rPr lang="en-US" altLang="ko-KR" dirty="0" smtClean="0"/>
              <a:t>PBKDF2</a:t>
            </a:r>
            <a:r>
              <a:rPr lang="ko-KR" altLang="en-US" dirty="0" smtClean="0"/>
              <a:t>을 </a:t>
            </a:r>
            <a:r>
              <a:rPr lang="ko-KR" altLang="en-US" dirty="0"/>
              <a:t>이용하여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" y="3521190"/>
            <a:ext cx="4138683" cy="1844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59" y="3563724"/>
            <a:ext cx="3762789" cy="180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PBKDF1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0105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43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패스워드 기반 암호화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가능한 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2" y="2060848"/>
            <a:ext cx="73437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15616" y="3717032"/>
            <a:ext cx="7632848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115616" y="5301208"/>
            <a:ext cx="7632848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0541" y="42210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PBES1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541" y="536392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555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PBE1Example.java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6912768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f76b8f30a582bea0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70617373776f7264</a:t>
            </a:r>
          </a:p>
          <a:p>
            <a:r>
              <a:rPr lang="ko-KR" altLang="en-US" sz="1600" dirty="0"/>
              <a:t>생성된 </a:t>
            </a:r>
            <a:r>
              <a:rPr lang="ko-KR" altLang="en-US" sz="1600" dirty="0" err="1"/>
              <a:t>파라메터</a:t>
            </a:r>
            <a:r>
              <a:rPr lang="en-US" altLang="ko-KR" sz="1600" dirty="0"/>
              <a:t>: javax.crypto.spec.PBEParameterSpec@d70c109</a:t>
            </a:r>
          </a:p>
          <a:p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</a:t>
            </a:r>
            <a:r>
              <a:rPr lang="en-US" altLang="ko-KR" sz="1600" dirty="0" smtClean="0"/>
              <a:t>b80f5ccca7019e0072978e31b6cddbda8cc972e9a150e4f52f6afb6a6e8dc78b4808d791a55c8f3c050062f64838d81a</a:t>
            </a:r>
            <a:endParaRPr lang="en-US" altLang="ko-KR" sz="1600" dirty="0"/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6851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48656"/>
            <a:ext cx="7190495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사용한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(password);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PBEWithMD5AndDES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</a:p>
          <a:p>
            <a:r>
              <a:rPr lang="en-US" altLang="ko-KR" sz="1400" dirty="0"/>
              <a:t>// salt, iteration count</a:t>
            </a:r>
            <a:r>
              <a:rPr lang="ko-KR" altLang="en-US" sz="1400" dirty="0"/>
              <a:t>를 위한 </a:t>
            </a:r>
            <a:r>
              <a:rPr lang="ko-KR" altLang="en-US" sz="1400" dirty="0" err="1"/>
              <a:t>파라미터</a:t>
            </a:r>
            <a:r>
              <a:rPr lang="ko-KR" altLang="en-US" sz="1400" dirty="0"/>
              <a:t> 생성</a:t>
            </a:r>
          </a:p>
          <a:p>
            <a:r>
              <a:rPr lang="en-US" altLang="ko-KR" sz="1400" dirty="0" err="1"/>
              <a:t>PBEParameterSpec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PBEParameterSpec</a:t>
            </a:r>
            <a:r>
              <a:rPr lang="en-US" altLang="ko-KR" sz="1400" dirty="0"/>
              <a:t>(salt,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</a:t>
            </a:r>
            <a:r>
              <a:rPr lang="ko-KR" altLang="en-US" sz="1400" dirty="0" err="1"/>
              <a:t>파라메터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5318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PBE2Example.java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2132856"/>
            <a:ext cx="7254552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3838b19d4d01d0fc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54bd3c9bb31155af23bab576a54a53de</a:t>
            </a:r>
          </a:p>
          <a:p>
            <a:r>
              <a:rPr lang="ko-KR" altLang="en-US" sz="1600" dirty="0"/>
              <a:t>입력 </a:t>
            </a:r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f66f518406f4f2d32972210a053f6f4af0aee86e03ef5bfb6da83f561b63e3d0cfed1e2c4c8bb0bda28b5396e09ab06d</a:t>
            </a:r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616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5831560" cy="5040560"/>
          </a:xfrm>
        </p:spPr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en-US" altLang="ko-KR" dirty="0" smtClean="0"/>
              <a:t>(hash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임의의 길이의 데이터를 </a:t>
            </a:r>
            <a:r>
              <a:rPr lang="ko-KR" altLang="en-US" dirty="0" err="1" smtClean="0"/>
              <a:t>입력받아서</a:t>
            </a:r>
            <a:r>
              <a:rPr lang="ko-KR" altLang="en-US" dirty="0" smtClean="0"/>
              <a:t> 고정된 길이의 </a:t>
            </a:r>
            <a:r>
              <a:rPr lang="ko-KR" altLang="en-US" dirty="0" err="1" smtClean="0"/>
              <a:t>특징값을</a:t>
            </a:r>
            <a:r>
              <a:rPr lang="ko-KR" altLang="en-US" dirty="0" smtClean="0"/>
              <a:t> 출력하는 함수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다이제스트</a:t>
            </a:r>
            <a:r>
              <a:rPr lang="en-US" altLang="ko-KR" dirty="0" smtClean="0"/>
              <a:t>(message digest)</a:t>
            </a:r>
            <a:r>
              <a:rPr lang="ko-KR" altLang="en-US" dirty="0" smtClean="0"/>
              <a:t>라고도 부름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암호키를</a:t>
            </a:r>
            <a:r>
              <a:rPr lang="ko-KR" altLang="en-US" dirty="0" smtClean="0"/>
              <a:t> 사용하지 않는 공개된 함수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동일한 </a:t>
            </a:r>
            <a:r>
              <a:rPr lang="ko-KR" altLang="en-US" dirty="0" err="1" smtClean="0"/>
              <a:t>입력값에</a:t>
            </a:r>
            <a:r>
              <a:rPr lang="ko-KR" altLang="en-US" dirty="0" smtClean="0"/>
              <a:t> 대해 항상 동일한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출력함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입력값으로부터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계산하는 것은 쉽지만 </a:t>
            </a:r>
            <a:r>
              <a:rPr lang="ko-KR" altLang="en-US" dirty="0" err="1" smtClean="0"/>
              <a:t>해쉬값으로부터</a:t>
            </a:r>
            <a:r>
              <a:rPr lang="ko-KR" altLang="en-US" dirty="0" smtClean="0"/>
              <a:t> 그것을 출력하는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찾는 것은 어려움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94113"/>
            <a:ext cx="5842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69963"/>
            <a:ext cx="1058863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16738" y="3209825"/>
            <a:ext cx="1214437" cy="6667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26338" y="2952650"/>
            <a:ext cx="0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2838" y="3403482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H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529513" y="3892450"/>
            <a:ext cx="0" cy="546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92925" y="1427063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34163" y="5433913"/>
            <a:ext cx="1738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Digest D</a:t>
            </a:r>
          </a:p>
          <a:p>
            <a:pPr>
              <a:lnSpc>
                <a:spcPct val="40000"/>
              </a:lnSpc>
            </a:pPr>
            <a:endParaRPr lang="en-US" altLang="ko-KR" sz="1600"/>
          </a:p>
          <a:p>
            <a:r>
              <a:rPr lang="en-US" altLang="ko-KR" sz="1600"/>
              <a:t>D = H(M)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8518525" y="2720875"/>
            <a:ext cx="6350" cy="167798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01050" y="3349525"/>
            <a:ext cx="236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080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PBES2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92088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r>
              <a:rPr lang="en-US" altLang="ko-KR" sz="1400" dirty="0"/>
              <a:t>Charset </a:t>
            </a:r>
            <a:r>
              <a:rPr lang="en-US" altLang="ko-KR" sz="1400" dirty="0" err="1"/>
              <a:t>charset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Charset.forName</a:t>
            </a:r>
            <a:r>
              <a:rPr lang="en-US" altLang="ko-KR" sz="1400" dirty="0"/>
              <a:t>("UTF-8");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이용한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PBKDF2WithHmacSHA1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(password, 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, 128);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).</a:t>
            </a:r>
            <a:r>
              <a:rPr lang="en-US" altLang="ko-KR" sz="1400" dirty="0" err="1"/>
              <a:t>getEncoded</a:t>
            </a:r>
            <a:r>
              <a:rPr lang="en-US" altLang="ko-KR" sz="1400" dirty="0"/>
              <a:t>(), "AES");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4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서버에 사용자 패스워드를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안전하게 저장하는 방법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패스워드를 </a:t>
            </a:r>
            <a:r>
              <a:rPr lang="ko-KR" altLang="en-US" dirty="0" err="1" smtClean="0"/>
              <a:t>평문으로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관리자에게 패스워드 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서버를 해킹하는 공격자가 사용자 패스워드 획득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패스워드의 </a:t>
            </a:r>
            <a:r>
              <a:rPr lang="ko-KR" altLang="en-US" dirty="0" err="1" smtClean="0"/>
              <a:t>해시값</a:t>
            </a:r>
            <a:r>
              <a:rPr lang="ko-KR" altLang="en-US" dirty="0" err="1"/>
              <a:t>을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/shadow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4100" name="Picture 4" descr="https://samsclass.info/123/proj10/lp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752528" cy="1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PasswordHash.java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09850"/>
            <a:ext cx="782002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1115616" y="4248150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49411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반복횟수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915816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4931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솔트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6228184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6096" y="49318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패스워드해시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8172400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0468" y="49318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검증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NIST </a:t>
            </a:r>
            <a:r>
              <a:rPr lang="en-US" altLang="ko-KR" dirty="0"/>
              <a:t>FIPS </a:t>
            </a:r>
            <a:r>
              <a:rPr lang="en-US" altLang="ko-KR" dirty="0" smtClean="0"/>
              <a:t>180-1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사이즈 </a:t>
            </a:r>
            <a:r>
              <a:rPr lang="en-US" altLang="ko-KR" dirty="0" smtClean="0"/>
              <a:t>512 </a:t>
            </a:r>
            <a:r>
              <a:rPr lang="ko-KR" altLang="en-US" dirty="0" smtClean="0"/>
              <a:t>비트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160</a:t>
            </a:r>
            <a:r>
              <a:rPr lang="ko-KR" altLang="en-US" dirty="0" smtClean="0"/>
              <a:t>비트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온라인 테스트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http://www.sha1-online.com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http://passwordsgenerator.net/sha1-hash-generator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 descr="Image result for sha1 h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0" name="Picture 2" descr="https://upload.wikimedia.org/wikipedia/commons/thumb/2/2b/Cryptographic_Hash_Function.svg/740px-Cryptographic_Hash_Fun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485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해쉬함수의</a:t>
            </a:r>
            <a:r>
              <a:rPr lang="ko-KR" altLang="en-US" dirty="0"/>
              <a:t> 요구조건 </a:t>
            </a:r>
            <a:endParaRPr lang="en-US" altLang="ko-KR" dirty="0"/>
          </a:p>
          <a:p>
            <a:pPr lvl="1"/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Pre-image </a:t>
            </a:r>
            <a:r>
              <a:rPr lang="en-US" altLang="ko-KR" i="1" dirty="0"/>
              <a:t>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출력에 대하여 </a:t>
            </a:r>
            <a:r>
              <a:rPr lang="ko-KR" altLang="en-US" dirty="0" err="1"/>
              <a:t>입력값을</a:t>
            </a:r>
            <a:r>
              <a:rPr lang="ko-KR" altLang="en-US" dirty="0"/>
              <a:t> 구하는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Second </a:t>
            </a:r>
            <a:r>
              <a:rPr lang="en-US" altLang="ko-KR" i="1" dirty="0"/>
              <a:t>pre-image 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입력에 대하여 같은 출력을 내는 또 다른 입력을 찾아내는 것이 계산상 불가능하다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smtClean="0"/>
              <a:t>충돌저항성</a:t>
            </a:r>
            <a:r>
              <a:rPr lang="en-US" altLang="ko-KR" dirty="0" smtClean="0"/>
              <a:t>(</a:t>
            </a:r>
            <a:r>
              <a:rPr lang="en-US" altLang="ko-KR" i="1" dirty="0"/>
              <a:t>Collision resistance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같은 </a:t>
            </a:r>
            <a:r>
              <a:rPr lang="ko-KR" altLang="en-US" dirty="0"/>
              <a:t>출력을 내는 임의의 서로 다른 두 입력 </a:t>
            </a:r>
            <a:r>
              <a:rPr lang="ko-KR" altLang="en-US" dirty="0" err="1"/>
              <a:t>메세지를</a:t>
            </a:r>
            <a:r>
              <a:rPr lang="ko-KR" altLang="en-US" dirty="0"/>
              <a:t> 찾는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5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 다이제스트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문서의 위조 방지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해쉬값을</a:t>
            </a:r>
            <a:r>
              <a:rPr lang="ko-KR" altLang="en-US" dirty="0" smtClean="0"/>
              <a:t> 생성하여 함께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전자서명과 함께 사용   </a:t>
            </a:r>
            <a:endParaRPr lang="en-US" altLang="ko-KR" dirty="0" smtClean="0"/>
          </a:p>
          <a:p>
            <a:r>
              <a:rPr lang="ko-KR" altLang="en-US" dirty="0" smtClean="0"/>
              <a:t>안전한 </a:t>
            </a:r>
            <a:r>
              <a:rPr lang="ko-KR" altLang="en-US" dirty="0" err="1" smtClean="0"/>
              <a:t>난수생성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SecureRandom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해쉬함수를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r>
              <a:rPr lang="ko-KR" altLang="en-US" dirty="0" smtClean="0"/>
              <a:t>패스워드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패스워드를 서버에서는 암호화된 </a:t>
            </a:r>
            <a:r>
              <a:rPr lang="ko-KR" altLang="en-US" dirty="0" err="1" smtClean="0"/>
              <a:t>해쉬값으로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(PBKDF2) </a:t>
            </a:r>
          </a:p>
          <a:p>
            <a:r>
              <a:rPr lang="ko-KR" altLang="en-US" dirty="0" err="1" smtClean="0"/>
              <a:t>체크섬</a:t>
            </a:r>
            <a:r>
              <a:rPr lang="ko-KR" altLang="en-US" dirty="0" smtClean="0"/>
              <a:t> 생성 및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인터넷으로 배포되는 소프트웨어의 원본 보증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09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13565"/>
            <a:ext cx="53404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hado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8" y="1412776"/>
            <a:ext cx="63256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27687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패스워드 </a:t>
            </a:r>
            <a:r>
              <a:rPr lang="ko-KR" altLang="en-US" dirty="0" smtClean="0"/>
              <a:t>저장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체크섬</a:t>
            </a:r>
            <a:r>
              <a:rPr lang="ko-KR" altLang="en-US" dirty="0"/>
              <a:t> 생성 및 검증 </a:t>
            </a:r>
          </a:p>
        </p:txBody>
      </p:sp>
    </p:spTree>
    <p:extLst>
      <p:ext uri="{BB962C8B-B14F-4D97-AF65-F5344CB8AC3E}">
        <p14:creationId xmlns:p14="http://schemas.microsoft.com/office/powerpoint/2010/main" val="154270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4010</TotalTime>
  <Words>2052</Words>
  <Application>Microsoft Office PowerPoint</Application>
  <PresentationFormat>화면 슬라이드 쇼(4:3)</PresentationFormat>
  <Paragraphs>459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가을</vt:lpstr>
      <vt:lpstr>자바 암호 프로그래밍 Java Cryptography Programming 2017. 3.  </vt:lpstr>
      <vt:lpstr>차례</vt:lpstr>
      <vt:lpstr>6. 해쉬함수, MAC, PBKDF2   </vt:lpstr>
      <vt:lpstr>1. 해쉬함수 소개 </vt:lpstr>
      <vt:lpstr>SHA-1</vt:lpstr>
      <vt:lpstr>해쉬함수</vt:lpstr>
      <vt:lpstr>해쉬함수</vt:lpstr>
      <vt:lpstr>해쉬함수의 용도 </vt:lpstr>
      <vt:lpstr>해쉬함수의 용도 </vt:lpstr>
      <vt:lpstr>2. 해쉬함수 계산 </vt:lpstr>
      <vt:lpstr>해쉬함수 계산</vt:lpstr>
      <vt:lpstr>해쉬함수의 종류 </vt:lpstr>
      <vt:lpstr>해쉬함수 계산 예제   </vt:lpstr>
      <vt:lpstr>두 메시지의 해쉬값 비교 </vt:lpstr>
      <vt:lpstr>두 메시지의 해쉬값 비교 </vt:lpstr>
      <vt:lpstr>3. 파일의 체크섬 생성/검증</vt:lpstr>
      <vt:lpstr>4. 인터넷으로 동전던지기 게임하기 </vt:lpstr>
      <vt:lpstr>해쉬함수를 이용한 동전던지기 </vt:lpstr>
      <vt:lpstr>CoinToss.java</vt:lpstr>
      <vt:lpstr>통신을 이용한 동전던지기 게임 </vt:lpstr>
      <vt:lpstr>5. MAC (메시지인증코드)</vt:lpstr>
      <vt:lpstr>MAC</vt:lpstr>
      <vt:lpstr>Hash와 MAC의 비교 </vt:lpstr>
      <vt:lpstr>MAC의 한계 </vt:lpstr>
      <vt:lpstr>HMAC 알고리즘 </vt:lpstr>
      <vt:lpstr>HMAC 알고리즘 </vt:lpstr>
      <vt:lpstr>MAC </vt:lpstr>
      <vt:lpstr>MAC </vt:lpstr>
      <vt:lpstr>MAC 사례 </vt:lpstr>
      <vt:lpstr>MACTest.java</vt:lpstr>
      <vt:lpstr>6. 패스워드 기반 암호화 </vt:lpstr>
      <vt:lpstr>PBKDF2 테스트 </vt:lpstr>
      <vt:lpstr>PKCS#5 패스워드 기반 암호 표준 </vt:lpstr>
      <vt:lpstr>PBKDF2</vt:lpstr>
      <vt:lpstr>패스워드 기반 암호화</vt:lpstr>
      <vt:lpstr>패스워드 기반 암호화</vt:lpstr>
      <vt:lpstr>PBES1</vt:lpstr>
      <vt:lpstr>PBES1</vt:lpstr>
      <vt:lpstr>PBES2</vt:lpstr>
      <vt:lpstr>PBES2</vt:lpstr>
      <vt:lpstr>패스워드 해시 저장 </vt:lpstr>
      <vt:lpstr>패스워드 해시 저장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224</cp:revision>
  <dcterms:created xsi:type="dcterms:W3CDTF">2011-08-27T14:53:28Z</dcterms:created>
  <dcterms:modified xsi:type="dcterms:W3CDTF">2017-04-10T12:13:19Z</dcterms:modified>
</cp:coreProperties>
</file>