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383" r:id="rId4"/>
    <p:sldId id="528" r:id="rId5"/>
    <p:sldId id="520" r:id="rId6"/>
    <p:sldId id="521" r:id="rId7"/>
    <p:sldId id="529" r:id="rId8"/>
    <p:sldId id="523" r:id="rId9"/>
    <p:sldId id="524" r:id="rId10"/>
    <p:sldId id="530" r:id="rId11"/>
    <p:sldId id="525" r:id="rId12"/>
    <p:sldId id="526" r:id="rId13"/>
    <p:sldId id="531" r:id="rId14"/>
    <p:sldId id="385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3F6EA7"/>
    <a:srgbClr val="3C609A"/>
    <a:srgbClr val="345284"/>
    <a:srgbClr val="CDF1FF"/>
    <a:srgbClr val="97E1FF"/>
    <a:srgbClr val="00A4E6"/>
    <a:srgbClr val="5BD0FF"/>
    <a:srgbClr val="29C2FF"/>
    <a:srgbClr val="1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8898" autoAdjust="0"/>
  </p:normalViewPr>
  <p:slideViewPr>
    <p:cSldViewPr>
      <p:cViewPr varScale="1">
        <p:scale>
          <a:sx n="110" d="100"/>
          <a:sy n="110" d="100"/>
        </p:scale>
        <p:origin x="-192" y="-78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2015-06-10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0AE-7B65-4C9A-8729-A5D1A0ABE57B}" type="datetimeFigureOut">
              <a:rPr lang="ko-KR" altLang="en-US" smtClean="0"/>
              <a:pPr/>
              <a:t>2015-06-10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2E7F-A2FE-4F50-A94D-8786A43CA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17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2015-06-10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323850" y="5589241"/>
            <a:ext cx="8496622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12. </a:t>
            </a:r>
            <a:r>
              <a:rPr lang="ko-KR" altLang="en-US" sz="2800" dirty="0" smtClean="0"/>
              <a:t>사회공학 </a:t>
            </a:r>
            <a:r>
              <a:rPr lang="en-US" altLang="ko-KR" sz="2800" dirty="0" smtClean="0"/>
              <a:t>: </a:t>
            </a:r>
            <a:r>
              <a:rPr lang="ko-KR" altLang="en-US" sz="2000" dirty="0" smtClean="0">
                <a:solidFill>
                  <a:schemeClr val="accent6"/>
                </a:solidFill>
              </a:rPr>
              <a:t>사이버 세계의 범죄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사회공학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604448" cy="5400600"/>
          </a:xfrm>
        </p:spPr>
        <p:txBody>
          <a:bodyPr/>
          <a:lstStyle/>
          <a:p>
            <a:r>
              <a:rPr lang="ko-KR" altLang="en-US" dirty="0" smtClean="0"/>
              <a:t>컴퓨터 기반 사회공학 기법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악성 소프트웨어 전송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서비스를 제공하는 사이거나 벤더인 것으로 가장하여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악성 코드를 패치인 것처럼 공격 대상에게 발송할 수 있음</a:t>
            </a:r>
            <a:r>
              <a:rPr lang="en-US" altLang="ko-KR" dirty="0" smtClean="0"/>
              <a:t>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가까이에 있는 사람이라면 악성 코드를 플로피 디스크나 </a:t>
            </a:r>
            <a:r>
              <a:rPr lang="en-US" altLang="ko-KR" dirty="0" smtClean="0"/>
              <a:t>USB </a:t>
            </a:r>
            <a:r>
              <a:rPr lang="ko-KR" altLang="en-US" dirty="0" smtClean="0"/>
              <a:t>메모리에 담아 그 사람의 시스템에서 몰래 실행</a:t>
            </a: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시키는 것만으로도 충분히 가능함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인터넷을 이용한 사회공학 공격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인터넷에 존재하는 다양한 검색 엔진을 이용하여 인터넷에 존재하는 공격 대상과 관련된 개인정보 및 사회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활동과 관련된 다양한 정보를 수집하는 방식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흔히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신상털기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라고 함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사회공학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컴퓨터 기반 사회공학 기법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피싱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피싱</a:t>
            </a:r>
            <a:r>
              <a:rPr lang="en-US" altLang="ko-KR" dirty="0" smtClean="0"/>
              <a:t>(Phishing)</a:t>
            </a:r>
            <a:r>
              <a:rPr lang="ko-KR" altLang="en-US" dirty="0" smtClean="0"/>
              <a:t>은 개인정보</a:t>
            </a:r>
            <a:r>
              <a:rPr lang="en-US" altLang="ko-KR" dirty="0" smtClean="0"/>
              <a:t>(Private Data)</a:t>
            </a:r>
            <a:r>
              <a:rPr lang="ko-KR" altLang="en-US" dirty="0" smtClean="0"/>
              <a:t>와 낚시</a:t>
            </a:r>
            <a:r>
              <a:rPr lang="en-US" altLang="ko-KR" dirty="0" smtClean="0"/>
              <a:t>(Fishing)</a:t>
            </a:r>
            <a:r>
              <a:rPr lang="ko-KR" altLang="en-US" dirty="0" smtClean="0"/>
              <a:t>의 조합어로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개인정보를 불법으로 도용하기 위한 속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임수의 한 유형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피싱은</a:t>
            </a:r>
            <a:r>
              <a:rPr lang="ko-KR" altLang="en-US" dirty="0" smtClean="0"/>
              <a:t> 일반적으로 </a:t>
            </a:r>
            <a:r>
              <a:rPr lang="ko-KR" altLang="en-US" dirty="0" err="1" smtClean="0"/>
              <a:t>이메일을</a:t>
            </a:r>
            <a:r>
              <a:rPr lang="ko-KR" altLang="en-US" dirty="0" smtClean="0"/>
              <a:t> 통해서 이루어짐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err="1" smtClean="0"/>
              <a:t>피싱</a:t>
            </a:r>
            <a:r>
              <a:rPr lang="ko-KR" altLang="en-US" dirty="0" smtClean="0"/>
              <a:t> 메일에 포함된 링크의 특성</a:t>
            </a:r>
            <a:endParaRPr lang="en-US" altLang="ko-KR" dirty="0" smtClean="0"/>
          </a:p>
          <a:p>
            <a:pPr lvl="3">
              <a:buFont typeface="Wingdings" pitchFamily="2" charset="2"/>
              <a:buChar char=""/>
            </a:pPr>
            <a:r>
              <a:rPr lang="ko-KR" altLang="en-US" sz="1200" dirty="0" smtClean="0"/>
              <a:t>링크 정보로 표시된 주소와 실제 </a:t>
            </a:r>
            <a:r>
              <a:rPr lang="ko-KR" altLang="en-US" sz="1200" dirty="0" err="1" smtClean="0"/>
              <a:t>리다이렉트</a:t>
            </a:r>
            <a:r>
              <a:rPr lang="en-US" altLang="ko-KR" sz="1200" dirty="0" smtClean="0"/>
              <a:t>(Redirect) </a:t>
            </a:r>
            <a:r>
              <a:rPr lang="ko-KR" altLang="en-US" sz="1200" dirty="0" smtClean="0"/>
              <a:t>주소가 다르다</a:t>
            </a:r>
            <a:r>
              <a:rPr lang="en-US" altLang="ko-KR" sz="1200" dirty="0" smtClean="0"/>
              <a:t>.</a:t>
            </a:r>
          </a:p>
          <a:p>
            <a:pPr lvl="3">
              <a:buFont typeface="Wingdings" pitchFamily="2" charset="2"/>
              <a:buChar char=""/>
            </a:pPr>
            <a:r>
              <a:rPr lang="ko-KR" altLang="en-US" sz="1200" dirty="0" smtClean="0"/>
              <a:t>실제 공격 대상이 이용하는 </a:t>
            </a:r>
            <a:r>
              <a:rPr lang="en-US" altLang="ko-KR" sz="1200" dirty="0" smtClean="0"/>
              <a:t>URL</a:t>
            </a:r>
            <a:r>
              <a:rPr lang="ko-KR" altLang="en-US" sz="1200" dirty="0" smtClean="0"/>
              <a:t>과 유사한 </a:t>
            </a:r>
            <a:r>
              <a:rPr lang="en-US" altLang="ko-KR" sz="1200" dirty="0" smtClean="0"/>
              <a:t>URL</a:t>
            </a:r>
            <a:r>
              <a:rPr lang="ko-KR" altLang="en-US" sz="1200" dirty="0" smtClean="0"/>
              <a:t>로 연결 정보를 변형한다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짝퉁</a:t>
            </a:r>
            <a:r>
              <a:rPr lang="ko-KR" altLang="en-US" sz="1200" dirty="0" smtClean="0"/>
              <a:t> 제품이 브랜드의 알파벳 철</a:t>
            </a:r>
            <a:endParaRPr lang="en-US" altLang="ko-KR" sz="1200" dirty="0" smtClean="0"/>
          </a:p>
          <a:p>
            <a:pPr lvl="3">
              <a:buNone/>
            </a:pPr>
            <a:r>
              <a:rPr lang="en-US" altLang="ko-KR" sz="1200" dirty="0" smtClean="0"/>
              <a:t>	</a:t>
            </a:r>
            <a:r>
              <a:rPr lang="ko-KR" altLang="en-US" sz="1200" dirty="0" smtClean="0"/>
              <a:t>자 하나를 바꾸는 것과 비슷하다</a:t>
            </a:r>
            <a:r>
              <a:rPr lang="en-US" altLang="ko-KR" sz="1200" dirty="0" smtClean="0"/>
              <a:t>.</a:t>
            </a:r>
          </a:p>
          <a:p>
            <a:pPr lvl="3">
              <a:buFont typeface="Wingdings" pitchFamily="2" charset="2"/>
              <a:buChar char=""/>
            </a:pPr>
            <a:r>
              <a:rPr lang="en-US" altLang="ko-KR" sz="1200" dirty="0" smtClean="0"/>
              <a:t>URL</a:t>
            </a:r>
            <a:r>
              <a:rPr lang="ko-KR" altLang="en-US" sz="1200" dirty="0" smtClean="0"/>
              <a:t>을 인코딩하여 사용자가 가짜 사이트의 링크 주소를 알기 어렵도록 조작한다</a:t>
            </a:r>
            <a:r>
              <a:rPr lang="en-US" altLang="ko-KR" sz="1200" dirty="0" smtClean="0"/>
              <a:t>.</a:t>
            </a:r>
          </a:p>
          <a:p>
            <a:pPr lvl="2"/>
            <a:r>
              <a:rPr lang="ko-KR" altLang="en-US" dirty="0" err="1" smtClean="0"/>
              <a:t>피싱</a:t>
            </a:r>
            <a:r>
              <a:rPr lang="ko-KR" altLang="en-US" dirty="0" smtClean="0"/>
              <a:t> 사이트는 전 세계적으로 몇 만 개에 이르고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특성상 잠시 생겼다가 사라지기를 반복하므로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유심히 보지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않으면 </a:t>
            </a:r>
            <a:r>
              <a:rPr lang="ko-KR" altLang="en-US" dirty="0" err="1" smtClean="0"/>
              <a:t>피싱</a:t>
            </a:r>
            <a:r>
              <a:rPr lang="ko-KR" altLang="en-US" dirty="0" smtClean="0"/>
              <a:t> 사이트인지 구별하기가 무척 어렵다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4022" y="641782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12-11]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전 세계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피싱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사이트 발생 건수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146" name="Picture 2" descr="C:\Documents and Settings\Administrator\바탕 화면\실이미지\12장\[12-10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388" y="4390754"/>
            <a:ext cx="3756645" cy="2045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사회공학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컴퓨터 기반 사회공학 기법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파밍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합법적으로 소유하고 있던 사용자의 도메인을 탈취하거나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악성코드 감염을 통해 </a:t>
            </a:r>
            <a:r>
              <a:rPr lang="en-US" altLang="ko-KR" dirty="0" smtClean="0"/>
              <a:t>DNS(</a:t>
            </a:r>
            <a:r>
              <a:rPr lang="ko-KR" altLang="en-US" dirty="0" smtClean="0"/>
              <a:t>도메인네임시스템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이름을 속여 사용자가 진짜 사이트로 오인하게 함으로써 개인정보를 훔치는 수법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DNS </a:t>
            </a:r>
            <a:r>
              <a:rPr lang="ko-KR" altLang="en-US" dirty="0" err="1" smtClean="0"/>
              <a:t>스푸핑과</a:t>
            </a:r>
            <a:r>
              <a:rPr lang="ko-KR" altLang="en-US" dirty="0" smtClean="0"/>
              <a:t> 기본적으로 같은 공격임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스미싱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문자</a:t>
            </a:r>
            <a:r>
              <a:rPr lang="en-US" altLang="ko-KR" dirty="0" smtClean="0"/>
              <a:t>(SMS)</a:t>
            </a:r>
            <a:r>
              <a:rPr lang="ko-KR" altLang="en-US" dirty="0" smtClean="0"/>
              <a:t>와 피싱</a:t>
            </a:r>
            <a:r>
              <a:rPr lang="en-US" altLang="ko-KR" dirty="0" smtClean="0"/>
              <a:t>(</a:t>
            </a:r>
            <a:r>
              <a:rPr lang="en-US" altLang="ko-KR" dirty="0" smtClean="0"/>
              <a:t>Phishing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합성어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문자메시지로 대형 </a:t>
            </a:r>
            <a:r>
              <a:rPr lang="ko-KR" altLang="en-US" dirty="0" err="1" smtClean="0"/>
              <a:t>프랜차이저</a:t>
            </a:r>
            <a:r>
              <a:rPr lang="ko-KR" altLang="en-US" dirty="0" smtClean="0"/>
              <a:t> 기업 등을 사칭해 무료 쿠폰을 제공하고 링크 접속을 유도한 뒤 개인정보를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빼내는 신종 사기 방법</a:t>
            </a:r>
            <a:endParaRPr lang="en-US" altLang="ko-KR" dirty="0" smtClean="0"/>
          </a:p>
          <a:p>
            <a:pPr lvl="2"/>
            <a:endParaRPr lang="en-US" altLang="ko-K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사회공학에 대한 대응책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사회공학에 대한 대응책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가장 효과적인 방법은 조직 구성원에게 보안 관련 교육을 충분히 수행함으로써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구성원들의 보안 의식과 낯선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사람들에 대한 경계심을 높이는 것</a:t>
            </a:r>
          </a:p>
          <a:p>
            <a:endParaRPr lang="en-US" altLang="ko-KR" sz="1200" dirty="0" smtClean="0"/>
          </a:p>
          <a:p>
            <a:r>
              <a:rPr lang="ko-KR" altLang="en-US" dirty="0" smtClean="0"/>
              <a:t>사회공학적 공격의 징후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전화로 정보를 요청한 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상대방이 정보를 확인한 후 다시 전화를 주겠다고 했을 때</a:t>
            </a:r>
            <a:r>
              <a:rPr lang="en-US" altLang="ko-KR" dirty="0" smtClean="0"/>
              <a:t>(Call back) </a:t>
            </a:r>
            <a:r>
              <a:rPr lang="ko-KR" altLang="en-US" dirty="0" smtClean="0"/>
              <a:t>이를 거절하고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정보를 전달해줄 때까지 기다리겠다고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공격자는 자신의 위치를 노출시키지 않기 위해 자신의 전화번호를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알려주려 하지 않는다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정상적인 절차를 거치지 않고 정보를 요청한다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예를 들면 긴급한 상황이라든가 정상적인 절차를 밟기 어려운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난처한 상황이라고 하며 정보를 요청한다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내부 또는 외부의 높은 직책에 있는 사람으로 가장한다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조직의 규정과 절차가 법에서 정한 내용과 일치하지 않음을 항의하고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이용해 정보를 획득하려 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정보를 요청하고 관련 사항에 대해 질문을 받으면 이에 불편함을 표출한다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일반적으로 정보를 확인해야 하는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책임자일지라도 고객이 불편함을 표시할 때 질문하기 어려워진다는 점을 악용하는 것이다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회사의 높은 사람의 이름을 언급하며 특별한 권한을 가진 사람인 것처럼 가장한다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지속적인 잡담으로 주위를 산만하게 하여 공격 대상이 정보를 흘리게 유도한다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dirty="0" smtClean="0"/>
              <a:t>사회공학에 대한 이해</a:t>
            </a:r>
            <a:endParaRPr lang="en-US" altLang="ko-KR" dirty="0" smtClean="0"/>
          </a:p>
          <a:p>
            <a:r>
              <a:rPr lang="ko-KR" altLang="en-US" dirty="0" smtClean="0"/>
              <a:t>사회공학 기법</a:t>
            </a:r>
            <a:endParaRPr lang="en-US" altLang="ko-KR" dirty="0" smtClean="0"/>
          </a:p>
          <a:p>
            <a:r>
              <a:rPr lang="ko-KR" altLang="en-US" dirty="0" smtClean="0"/>
              <a:t>사회공학에 대한 대응책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사회공학이 가지는 위험을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여러 가지 사회공학 기법을 알아본다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사회공학 기법에 대응하는 방법을 익힌다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사회공학에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ko-KR" altLang="en-US" dirty="0" smtClean="0"/>
              <a:t>사회공학</a:t>
            </a:r>
            <a:r>
              <a:rPr lang="en-US" altLang="ko-KR" dirty="0" smtClean="0"/>
              <a:t>(Social Engineering)</a:t>
            </a:r>
            <a:r>
              <a:rPr lang="ko-KR" altLang="en-US" dirty="0" smtClean="0"/>
              <a:t>의 정의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컴퓨터 보안에서 인간 상호 작용의 깊은 신뢰를 바탕으로 사람들을 속여 정상 보안 절차를 깨뜨리고 정보를 </a:t>
            </a:r>
            <a:r>
              <a:rPr lang="ko-KR" altLang="en-US" dirty="0" err="1" smtClean="0"/>
              <a:t>얻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기 위한 비기술적 침입 수단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982" y="2313368"/>
            <a:ext cx="7299442" cy="299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6312" y="573325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청소부로 위장하여 내부 시스템에 침투하는 해커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사회공학에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52362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사회공학에 취약한 조직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조직원 수가 많은 조직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조직의 구성체가 여러 곳에 분산되어 있는 조직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조직원의 개인정보가 노출된 조직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보안 교육이 부재된 조직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정보의 분류와 관리가 적절하지 않은 조직</a:t>
            </a:r>
            <a:endParaRPr lang="en-US" altLang="ko-KR" b="1" dirty="0" smtClean="0"/>
          </a:p>
          <a:p>
            <a:endParaRPr lang="en-US" altLang="ko-KR" sz="1200" dirty="0" smtClean="0"/>
          </a:p>
          <a:p>
            <a:r>
              <a:rPr lang="ko-KR" altLang="en-US" dirty="0" smtClean="0"/>
              <a:t>사회공학 대상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정보의 가치를 잘 모르는 사람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특별한 권한을 가진 사람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제조사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벤더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해당 조직에 새로 들어온 사람</a:t>
            </a:r>
          </a:p>
          <a:p>
            <a:pPr lvl="1">
              <a:buNone/>
            </a:pPr>
            <a:endParaRPr lang="en-US" altLang="ko-K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사회공학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52362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인간 기반 사회공학 기법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직접적인 접근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권력 이용하기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조직에서 높은 위치에 있는 사람으로 가장하여 정보를 획득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동정심에 호소하기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무척 긴급한 상황에서 도움이 필요한 것처럼 행동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예를 들면 어떤 업무를 처리하지 못하면 자신이 무척 </a:t>
            </a:r>
            <a:r>
              <a:rPr lang="en-US" altLang="ko-KR" dirty="0" smtClean="0"/>
              <a:t> </a:t>
            </a:r>
            <a:r>
              <a:rPr lang="ko-KR" altLang="en-US" dirty="0" smtClean="0"/>
              <a:t>난처해지며 정상적인 절차를 밟기가 곤란하다고 호소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가장된 인간관계 이용하기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가족 관계 등과 같은 개인정보를 획득하여 신분을 가장해 상대에게 정보를 획득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도청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도청 장치를 설치하거나 유선 전화선의 중간을 따서 도청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레이저 마이크로폰을 통해 유리나 벽의 진동을 레이저로 탐지하여 이를 음성으로 바꾸어 도청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87624" y="619292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휴대폰 도청장치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2962" y="619292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레이저 마이크로폰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098" name="Picture 2" descr="C:\Documents and Settings\Administrator\바탕 화면\실이미지\12장\12-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762" y="4509118"/>
            <a:ext cx="1656184" cy="1692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바탕 화면\실이미지\12장\12-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222" y="4509118"/>
            <a:ext cx="2760222" cy="16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사회공학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인간 기반 사회공학 기법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도청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문에 귀를 대고 엿듣거나 슬그머니</a:t>
            </a:r>
            <a:r>
              <a:rPr lang="en-US" altLang="ko-KR" dirty="0" smtClean="0"/>
              <a:t> </a:t>
            </a:r>
            <a:r>
              <a:rPr lang="ko-KR" altLang="en-US" dirty="0" smtClean="0"/>
              <a:t>옆에 다가가 듣는 것도 도청에 속함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559450" cy="280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4344" y="52104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도청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사회공학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인간 기반 사회공학 기법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어깨너머로 훔쳐보기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어깨너머로 훔쳐보기</a:t>
            </a:r>
            <a:r>
              <a:rPr lang="en-US" altLang="ko-KR" dirty="0" smtClean="0"/>
              <a:t>(Shoulder Surfing)</a:t>
            </a:r>
            <a:r>
              <a:rPr lang="ko-KR" altLang="en-US" dirty="0" smtClean="0"/>
              <a:t>는 작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업 중인 사람의 뒤에 다가가 그 사람이 수행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하는 업무 관련 정보나 패스워드 등을 알아내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는 방법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ko-KR" dirty="0" smtClean="0"/>
          </a:p>
          <a:p>
            <a:pPr lvl="1"/>
            <a:r>
              <a:rPr lang="ko-KR" altLang="en-US" dirty="0" smtClean="0"/>
              <a:t>휴지통 뒤지기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다소 지저분한 정보 수집 방법이지만</a:t>
            </a:r>
            <a:r>
              <a:rPr lang="en-US" altLang="ko-KR" dirty="0" smtClean="0"/>
              <a:t>,</a:t>
            </a:r>
            <a:r>
              <a:rPr lang="ko-KR" altLang="en-US" dirty="0" smtClean="0"/>
              <a:t> 휴지통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뒤지기</a:t>
            </a:r>
            <a:r>
              <a:rPr lang="en-US" altLang="ko-KR" dirty="0" smtClean="0"/>
              <a:t>(Dumpster Diving)</a:t>
            </a:r>
            <a:r>
              <a:rPr lang="ko-KR" altLang="en-US" dirty="0" smtClean="0"/>
              <a:t>는 무척 효과적인 방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최근에는 정보가 외부로 유출되는 것을 막기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위해 문서 세단기를 많이 사용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endParaRPr lang="ko-KR" altLang="en-US" dirty="0" smtClean="0"/>
          </a:p>
          <a:p>
            <a:pPr lvl="1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64425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편광필름을 이용한 화면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보안기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340" y="3284984"/>
            <a:ext cx="1531698" cy="174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00958" y="495302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12-6]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문서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세단기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122" name="Picture 2" descr="C:\Documents and Settings\Administrator\바탕 화면\실이미지\12장\12-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1512168" cy="1625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사회공학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컴퓨터 기반 사회공학 기법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 분석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버려진 하드디스크나 컴퓨터를 사용하거나 정보를 얻고 싶은 대상의 노트북이나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중고로 구입하고 분석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하여 상당한 정보를 얻어낼 수 있음</a:t>
            </a:r>
            <a:r>
              <a:rPr lang="en-US" altLang="ko-KR" dirty="0" smtClean="0"/>
              <a:t>. </a:t>
            </a:r>
          </a:p>
          <a:p>
            <a:pPr lvl="3"/>
            <a:r>
              <a:rPr lang="en-US" altLang="ko-KR" dirty="0" smtClean="0"/>
              <a:t>Eraser </a:t>
            </a:r>
            <a:r>
              <a:rPr lang="ko-KR" altLang="en-US" dirty="0" smtClean="0"/>
              <a:t>등의 툴을 통해서 정보를 삭제하거나 파기해야 함</a:t>
            </a:r>
            <a:r>
              <a:rPr lang="en-US" altLang="ko-KR" dirty="0" smtClean="0"/>
              <a:t>.</a:t>
            </a:r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sz="800" dirty="0" smtClean="0"/>
          </a:p>
          <a:p>
            <a:pPr lvl="3"/>
            <a:r>
              <a:rPr lang="ko-KR" altLang="en-US" dirty="0" smtClean="0"/>
              <a:t>잔존 </a:t>
            </a:r>
            <a:r>
              <a:rPr lang="ko-KR" altLang="en-US" dirty="0" err="1" smtClean="0"/>
              <a:t>자기체까지도</a:t>
            </a:r>
            <a:r>
              <a:rPr lang="ko-KR" altLang="en-US" dirty="0" smtClean="0"/>
              <a:t> 완전히 삭제하려면 강력한 자기장을 발생시키는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자기 소거 장치를 이용해야 함</a:t>
            </a:r>
            <a:r>
              <a:rPr lang="en-US" altLang="ko-KR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7504" y="45278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Eraser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실행한 화면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" name="Picture 2" descr="C:\Documents and Settings\Administrator\바탕 화면\실이미지\12장\12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511" y="2718782"/>
            <a:ext cx="3171661" cy="179033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바탕 화면\실이미지\12장\12-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869160"/>
            <a:ext cx="1800200" cy="13635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0152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12-10]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자기 소거 장치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6385</TotalTime>
  <Words>440</Words>
  <Application>Microsoft Office PowerPoint</Application>
  <PresentationFormat>화면 슬라이드 쇼(4:3)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Chapter 12. 사회공학 : 사이버 세계의 범죄</vt:lpstr>
      <vt:lpstr>PowerPoint 프레젠테이션</vt:lpstr>
      <vt:lpstr>PowerPoint 프레젠테이션</vt:lpstr>
      <vt:lpstr>01 사회공학에 대한 이해</vt:lpstr>
      <vt:lpstr>01 사회공학에 대한 이해</vt:lpstr>
      <vt:lpstr>02 사회공학 기법</vt:lpstr>
      <vt:lpstr>02 사회공학 기법</vt:lpstr>
      <vt:lpstr>02 사회공학 기법</vt:lpstr>
      <vt:lpstr>02 사회공학 기법</vt:lpstr>
      <vt:lpstr>02 사회공학 기법</vt:lpstr>
      <vt:lpstr>02 사회공학 기법</vt:lpstr>
      <vt:lpstr>02 사회공학 기법</vt:lpstr>
      <vt:lpstr>03 사회공학에 대한 대응책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Lee</cp:lastModifiedBy>
  <cp:revision>947</cp:revision>
  <dcterms:created xsi:type="dcterms:W3CDTF">2012-07-11T10:23:22Z</dcterms:created>
  <dcterms:modified xsi:type="dcterms:W3CDTF">2015-06-10T11:52:25Z</dcterms:modified>
</cp:coreProperties>
</file>