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6" r:id="rId2"/>
    <p:sldId id="309" r:id="rId3"/>
    <p:sldId id="314" r:id="rId4"/>
    <p:sldId id="310" r:id="rId5"/>
    <p:sldId id="312" r:id="rId6"/>
    <p:sldId id="316" r:id="rId7"/>
    <p:sldId id="311" r:id="rId8"/>
    <p:sldId id="315" r:id="rId9"/>
    <p:sldId id="313" r:id="rId10"/>
    <p:sldId id="317" r:id="rId11"/>
    <p:sldId id="318" r:id="rId12"/>
    <p:sldId id="319" r:id="rId13"/>
    <p:sldId id="320" r:id="rId14"/>
    <p:sldId id="322" r:id="rId15"/>
    <p:sldId id="326" r:id="rId16"/>
    <p:sldId id="323" r:id="rId17"/>
    <p:sldId id="321" r:id="rId18"/>
    <p:sldId id="324" r:id="rId19"/>
    <p:sldId id="325" r:id="rId20"/>
    <p:sldId id="327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3" autoAdjust="0"/>
    <p:restoredTop sz="94625" autoAdjust="0"/>
  </p:normalViewPr>
  <p:slideViewPr>
    <p:cSldViewPr>
      <p:cViewPr varScale="1">
        <p:scale>
          <a:sx n="103" d="100"/>
          <a:sy n="103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2016-11-24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2016-11-24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2016-11-24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2016-11-24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2016-11-24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2016-11-24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2016-11-24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rippertnt/iot-make-with-open-hw-nodejs-1st/" TargetMode="External"/><Relationship Id="rId7" Type="http://schemas.openxmlformats.org/officeDocument/2006/relationships/hyperlink" Target="http://www.slideshare.net/rippertnt/iot-make-with-open-hw-nodejs-5th" TargetMode="External"/><Relationship Id="rId2" Type="http://schemas.openxmlformats.org/officeDocument/2006/relationships/hyperlink" Target="http://circul.us/view/commo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rippertnt/iot-make-with-open-hw-nodejs-4th" TargetMode="External"/><Relationship Id="rId5" Type="http://schemas.openxmlformats.org/officeDocument/2006/relationships/hyperlink" Target="http://www.slideshare.net/rippertnt/iot-make-with-open-hw-nodejs-3rd" TargetMode="External"/><Relationship Id="rId4" Type="http://schemas.openxmlformats.org/officeDocument/2006/relationships/hyperlink" Target="http://www.slideshare.net/rippertnt/iot-make-with-open-hw-nodejs-2n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iringPi/WiringPi-Node/blob/master/DOCUMENTATION.m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ode-arm.herokuapp.com/node_latest_armhf.de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cotch-io/mean-machine-code/tree/master/06-node-server/express-serv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cotch-io/mean-machine-co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godb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npmjs.com/package/wiring-pi" TargetMode="External"/><Relationship Id="rId7" Type="http://schemas.openxmlformats.org/officeDocument/2006/relationships/hyperlink" Target="https://www.npmjs.com/package/raspberry" TargetMode="External"/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pmjs.com/package/rpi-gpio" TargetMode="External"/><Relationship Id="rId5" Type="http://schemas.openxmlformats.org/officeDocument/2006/relationships/hyperlink" Target="https://www.npmjs.com/package/pi-gpio" TargetMode="External"/><Relationship Id="rId4" Type="http://schemas.openxmlformats.org/officeDocument/2006/relationships/hyperlink" Target="https://www.npmjs.com/package/gp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1538" y="4038600"/>
            <a:ext cx="7767662" cy="1828800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라즈베리파이와</a:t>
            </a:r>
            <a:r>
              <a:rPr lang="en-US" altLang="ko-KR" dirty="0" smtClean="0"/>
              <a:t> node.js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82300" y="2073042"/>
            <a:ext cx="49904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 err="1" smtClean="0"/>
              <a:t>IoT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사물인터넷</a:t>
            </a:r>
            <a:r>
              <a:rPr lang="en-US" altLang="ko-KR" sz="4000" dirty="0" smtClean="0"/>
              <a:t>) </a:t>
            </a:r>
            <a:r>
              <a:rPr lang="ko-KR" altLang="en-US" sz="4000" dirty="0" smtClean="0"/>
              <a:t>보안</a:t>
            </a:r>
            <a:endParaRPr lang="en-US" altLang="ko-KR" sz="4000" dirty="0" smtClean="0"/>
          </a:p>
          <a:p>
            <a:pPr algn="ctr"/>
            <a:endParaRPr lang="en-US" altLang="ko-KR" sz="4000" dirty="0"/>
          </a:p>
          <a:p>
            <a:pPr algn="ctr"/>
            <a:r>
              <a:rPr lang="en-US" altLang="ko-KR" sz="2800" dirty="0" smtClean="0"/>
              <a:t>2016</a:t>
            </a:r>
            <a:r>
              <a:rPr lang="ko-KR" altLang="en-US" sz="2800" dirty="0" smtClean="0"/>
              <a:t>년 </a:t>
            </a:r>
            <a:r>
              <a:rPr lang="en-US" altLang="ko-KR" sz="2800" dirty="0" smtClean="0"/>
              <a:t>2</a:t>
            </a:r>
            <a:r>
              <a:rPr lang="ko-KR" altLang="en-US" sz="2800" dirty="0" smtClean="0"/>
              <a:t>학기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588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라즈베리파이</a:t>
            </a:r>
            <a:r>
              <a:rPr lang="en-US" altLang="ko-KR" dirty="0" smtClean="0"/>
              <a:t>+node.js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프로젝트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Circulus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프로젝트 </a:t>
            </a:r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circul.us/view/common/index.html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err="1">
                <a:hlinkClick r:id="rId3"/>
              </a:rPr>
              <a:t>Opensource</a:t>
            </a:r>
            <a:r>
              <a:rPr lang="en-US" altLang="ko-KR" dirty="0">
                <a:hlinkClick r:id="rId3"/>
              </a:rPr>
              <a:t> H/W + Node JS </a:t>
            </a:r>
            <a:r>
              <a:rPr lang="en-US" altLang="ko-KR" dirty="0" err="1">
                <a:hlinkClick r:id="rId3"/>
              </a:rPr>
              <a:t>IoT</a:t>
            </a:r>
            <a:r>
              <a:rPr lang="en-US" altLang="ko-KR" dirty="0">
                <a:hlinkClick r:id="rId3"/>
              </a:rPr>
              <a:t> </a:t>
            </a:r>
            <a:r>
              <a:rPr lang="ko-KR" altLang="en-US" dirty="0">
                <a:hlinkClick r:id="rId3"/>
              </a:rPr>
              <a:t>따라잡기 </a:t>
            </a:r>
            <a:r>
              <a:rPr lang="en-US" altLang="ko-KR" dirty="0">
                <a:hlinkClick r:id="rId3"/>
              </a:rPr>
              <a:t>Lesson 1 - Introduction</a:t>
            </a:r>
            <a:endParaRPr lang="en-US" altLang="ko-KR" dirty="0"/>
          </a:p>
          <a:p>
            <a:pPr lvl="1"/>
            <a:r>
              <a:rPr lang="en-US" altLang="ko-KR" dirty="0" err="1">
                <a:hlinkClick r:id="rId4"/>
              </a:rPr>
              <a:t>Opensource</a:t>
            </a:r>
            <a:r>
              <a:rPr lang="en-US" altLang="ko-KR" dirty="0">
                <a:hlinkClick r:id="rId4"/>
              </a:rPr>
              <a:t> H/W + Node JS </a:t>
            </a:r>
            <a:r>
              <a:rPr lang="en-US" altLang="ko-KR" dirty="0" err="1">
                <a:hlinkClick r:id="rId4"/>
              </a:rPr>
              <a:t>IoT</a:t>
            </a:r>
            <a:r>
              <a:rPr lang="en-US" altLang="ko-KR" dirty="0">
                <a:hlinkClick r:id="rId4"/>
              </a:rPr>
              <a:t> </a:t>
            </a:r>
            <a:r>
              <a:rPr lang="ko-KR" altLang="en-US" dirty="0">
                <a:hlinkClick r:id="rId4"/>
              </a:rPr>
              <a:t>따라잡기 </a:t>
            </a:r>
            <a:r>
              <a:rPr lang="en-US" altLang="ko-KR" dirty="0">
                <a:hlinkClick r:id="rId4"/>
              </a:rPr>
              <a:t>Lesson 2 - Linux</a:t>
            </a:r>
            <a:endParaRPr lang="en-US" altLang="ko-KR" dirty="0"/>
          </a:p>
          <a:p>
            <a:pPr lvl="1"/>
            <a:r>
              <a:rPr lang="en-US" altLang="ko-KR" dirty="0" err="1">
                <a:hlinkClick r:id="rId5"/>
              </a:rPr>
              <a:t>Opensource</a:t>
            </a:r>
            <a:r>
              <a:rPr lang="en-US" altLang="ko-KR" dirty="0">
                <a:hlinkClick r:id="rId5"/>
              </a:rPr>
              <a:t> H/W + Node JS </a:t>
            </a:r>
            <a:r>
              <a:rPr lang="en-US" altLang="ko-KR" dirty="0" err="1">
                <a:hlinkClick r:id="rId5"/>
              </a:rPr>
              <a:t>IoT</a:t>
            </a:r>
            <a:r>
              <a:rPr lang="en-US" altLang="ko-KR" dirty="0">
                <a:hlinkClick r:id="rId5"/>
              </a:rPr>
              <a:t> </a:t>
            </a:r>
            <a:r>
              <a:rPr lang="ko-KR" altLang="en-US" dirty="0">
                <a:hlinkClick r:id="rId5"/>
              </a:rPr>
              <a:t>따라잡기 </a:t>
            </a:r>
            <a:r>
              <a:rPr lang="en-US" altLang="ko-KR" dirty="0">
                <a:hlinkClick r:id="rId5"/>
              </a:rPr>
              <a:t>Lesson 3 - </a:t>
            </a:r>
            <a:r>
              <a:rPr lang="en-US" altLang="ko-KR" dirty="0" err="1">
                <a:hlinkClick r:id="rId5"/>
              </a:rPr>
              <a:t>NodeJS</a:t>
            </a:r>
            <a:endParaRPr lang="en-US" altLang="ko-KR" dirty="0"/>
          </a:p>
          <a:p>
            <a:pPr lvl="1"/>
            <a:r>
              <a:rPr lang="en-US" altLang="ko-KR" dirty="0" err="1">
                <a:hlinkClick r:id="rId6"/>
              </a:rPr>
              <a:t>Opensource</a:t>
            </a:r>
            <a:r>
              <a:rPr lang="en-US" altLang="ko-KR" dirty="0">
                <a:hlinkClick r:id="rId6"/>
              </a:rPr>
              <a:t> H/W + Node JS </a:t>
            </a:r>
            <a:r>
              <a:rPr lang="en-US" altLang="ko-KR" dirty="0" err="1">
                <a:hlinkClick r:id="rId6"/>
              </a:rPr>
              <a:t>IoT</a:t>
            </a:r>
            <a:r>
              <a:rPr lang="en-US" altLang="ko-KR" dirty="0">
                <a:hlinkClick r:id="rId6"/>
              </a:rPr>
              <a:t> </a:t>
            </a:r>
            <a:r>
              <a:rPr lang="ko-KR" altLang="en-US" dirty="0">
                <a:hlinkClick r:id="rId6"/>
              </a:rPr>
              <a:t>따라잡기 </a:t>
            </a:r>
            <a:r>
              <a:rPr lang="en-US" altLang="ko-KR" dirty="0">
                <a:hlinkClick r:id="rId6"/>
              </a:rPr>
              <a:t>Lesson 4 - Sensor</a:t>
            </a:r>
            <a:endParaRPr lang="en-US" altLang="ko-KR" dirty="0"/>
          </a:p>
          <a:p>
            <a:pPr lvl="1"/>
            <a:r>
              <a:rPr lang="en-US" altLang="ko-KR" dirty="0" err="1">
                <a:hlinkClick r:id="rId7"/>
              </a:rPr>
              <a:t>Opensource</a:t>
            </a:r>
            <a:r>
              <a:rPr lang="en-US" altLang="ko-KR" dirty="0">
                <a:hlinkClick r:id="rId7"/>
              </a:rPr>
              <a:t> H/W + Node JS </a:t>
            </a:r>
            <a:r>
              <a:rPr lang="en-US" altLang="ko-KR" dirty="0" err="1">
                <a:hlinkClick r:id="rId7"/>
              </a:rPr>
              <a:t>IoT</a:t>
            </a:r>
            <a:r>
              <a:rPr lang="en-US" altLang="ko-KR" dirty="0">
                <a:hlinkClick r:id="rId7"/>
              </a:rPr>
              <a:t> </a:t>
            </a:r>
            <a:r>
              <a:rPr lang="ko-KR" altLang="en-US" dirty="0">
                <a:hlinkClick r:id="rId7"/>
              </a:rPr>
              <a:t>따라잡기 </a:t>
            </a:r>
            <a:r>
              <a:rPr lang="en-US" altLang="ko-KR" dirty="0">
                <a:hlinkClick r:id="rId7"/>
              </a:rPr>
              <a:t>Lesson 5 - Project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15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Wiring-pi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이용한 </a:t>
            </a:r>
            <a:r>
              <a:rPr lang="en-US" altLang="ko-KR" dirty="0" smtClean="0"/>
              <a:t>GPIO </a:t>
            </a:r>
            <a:r>
              <a:rPr lang="ko-KR" altLang="en-US" dirty="0" smtClean="0"/>
              <a:t>제어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Wiring-pi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wiring-pi </a:t>
            </a:r>
          </a:p>
          <a:p>
            <a:r>
              <a:rPr lang="en-US" altLang="ko-KR" dirty="0" smtClean="0"/>
              <a:t>Wiring-pi</a:t>
            </a:r>
            <a:r>
              <a:rPr lang="ko-KR" altLang="en-US" dirty="0" smtClean="0"/>
              <a:t>의 활용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Node.js </a:t>
            </a:r>
            <a:r>
              <a:rPr lang="ko-KR" altLang="en-US" dirty="0" smtClean="0"/>
              <a:t>프로그램에서 활용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var</a:t>
            </a:r>
            <a:r>
              <a:rPr lang="en-US" altLang="ko-KR" dirty="0"/>
              <a:t> </a:t>
            </a:r>
            <a:r>
              <a:rPr lang="en-US" altLang="ko-KR" dirty="0" err="1"/>
              <a:t>wpi</a:t>
            </a:r>
            <a:r>
              <a:rPr lang="en-US" altLang="ko-KR" dirty="0"/>
              <a:t> </a:t>
            </a:r>
            <a:r>
              <a:rPr lang="en-US" altLang="ko-KR" b="1" dirty="0"/>
              <a:t>=</a:t>
            </a:r>
            <a:r>
              <a:rPr lang="en-US" altLang="ko-KR" dirty="0"/>
              <a:t> require('wiring-pi</a:t>
            </a:r>
            <a:r>
              <a:rPr lang="en-US" altLang="ko-KR" dirty="0" smtClean="0"/>
              <a:t>');</a:t>
            </a:r>
          </a:p>
          <a:p>
            <a:r>
              <a:rPr lang="en-US" altLang="ko-KR" dirty="0" smtClean="0"/>
              <a:t>API </a:t>
            </a:r>
            <a:r>
              <a:rPr lang="ko-KR" altLang="en-US" dirty="0" smtClean="0"/>
              <a:t>문서 참조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github.com/WiringPi/WiringPi-Node/blob/master/DOCUMENTATION.md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도전 과제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GPIO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제어 프로그래밍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6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GPIO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5062"/>
            <a:ext cx="77125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9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LED </a:t>
            </a:r>
            <a:r>
              <a:rPr lang="ko-KR" altLang="en-US" dirty="0" smtClean="0"/>
              <a:t>동작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3934"/>
            <a:ext cx="8124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623934"/>
            <a:ext cx="2260923" cy="1467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301208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단자가 긴 쪽이 </a:t>
            </a:r>
            <a:r>
              <a:rPr lang="en-US" altLang="ko-KR" dirty="0" smtClean="0"/>
              <a:t>(+)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LED</a:t>
            </a:r>
            <a:r>
              <a:rPr lang="ko-KR" altLang="en-US" dirty="0" smtClean="0"/>
              <a:t>소자의 깎인 쪽이 </a:t>
            </a:r>
            <a:r>
              <a:rPr lang="en-US" altLang="ko-KR" dirty="0" smtClean="0"/>
              <a:t>(-)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8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Breadboard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빵판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6096000" cy="22574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515607"/>
            <a:ext cx="3744416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4288" y="1556792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회로 연결 방향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3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저항 </a:t>
            </a:r>
            <a:r>
              <a:rPr lang="en-US" altLang="ko-KR" dirty="0" smtClean="0"/>
              <a:t>(register)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성능이 </a:t>
            </a:r>
            <a:r>
              <a:rPr lang="ko-KR" altLang="en-US" dirty="0"/>
              <a:t>낮은 </a:t>
            </a:r>
            <a:r>
              <a:rPr lang="ko-KR" altLang="en-US" dirty="0"/>
              <a:t>전</a:t>
            </a:r>
            <a:r>
              <a:rPr lang="ko-KR" altLang="en-US" dirty="0" smtClean="0"/>
              <a:t>도체의 </a:t>
            </a:r>
            <a:r>
              <a:rPr lang="ko-KR" altLang="en-US" dirty="0"/>
              <a:t>양쪽 끝 또는 측면에 도선이나 </a:t>
            </a:r>
            <a:r>
              <a:rPr lang="ko-KR" altLang="en-US" dirty="0" smtClean="0"/>
              <a:t>전도체 </a:t>
            </a:r>
            <a:r>
              <a:rPr lang="en-US" altLang="ko-KR" dirty="0"/>
              <a:t>2</a:t>
            </a:r>
            <a:r>
              <a:rPr lang="ko-KR" altLang="en-US" dirty="0"/>
              <a:t>개가 붙어있는 형태로 되어 있음 단위는 옴</a:t>
            </a:r>
            <a:r>
              <a:rPr lang="en-US" altLang="ko-KR" dirty="0"/>
              <a:t>(ohm) 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기호로는 그리스어의 오메가를 사용 </a:t>
            </a:r>
          </a:p>
          <a:p>
            <a:r>
              <a:rPr lang="ko-KR" altLang="en-US" dirty="0" smtClean="0"/>
              <a:t>용도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캐패시터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충전율</a:t>
            </a:r>
            <a:r>
              <a:rPr lang="ko-KR" altLang="en-US" dirty="0" smtClean="0"/>
              <a:t> 제한 </a:t>
            </a:r>
            <a:endParaRPr lang="ko-KR" altLang="en-US" dirty="0"/>
          </a:p>
          <a:p>
            <a:pPr lvl="1"/>
            <a:r>
              <a:rPr lang="ko-KR" altLang="en-US" dirty="0" err="1" smtClean="0"/>
              <a:t>양극성</a:t>
            </a:r>
            <a:r>
              <a:rPr lang="ko-KR" altLang="en-US" dirty="0" smtClean="0"/>
              <a:t> 트랜지스터와 </a:t>
            </a:r>
            <a:r>
              <a:rPr lang="ko-KR" altLang="en-US" dirty="0"/>
              <a:t>같은 반도체 부품의 </a:t>
            </a:r>
            <a:r>
              <a:rPr lang="ko-KR" altLang="en-US" dirty="0" smtClean="0"/>
              <a:t>전압 </a:t>
            </a:r>
            <a:r>
              <a:rPr lang="ko-KR" altLang="en-US" dirty="0"/>
              <a:t>제어 </a:t>
            </a:r>
          </a:p>
          <a:p>
            <a:pPr lvl="1"/>
            <a:r>
              <a:rPr lang="en-US" altLang="ko-KR" dirty="0" smtClean="0"/>
              <a:t>LED </a:t>
            </a:r>
            <a:r>
              <a:rPr lang="ko-KR" altLang="en-US" dirty="0"/>
              <a:t>또는 기타 반도체 부품의 과다 </a:t>
            </a:r>
            <a:r>
              <a:rPr lang="ko-KR" altLang="en-US" dirty="0" smtClean="0"/>
              <a:t>전류 </a:t>
            </a:r>
            <a:r>
              <a:rPr lang="ko-KR" altLang="en-US" dirty="0"/>
              <a:t>방지 </a:t>
            </a:r>
          </a:p>
          <a:p>
            <a:pPr lvl="1"/>
            <a:r>
              <a:rPr lang="ko-KR" altLang="en-US" dirty="0" smtClean="0"/>
              <a:t>다른 </a:t>
            </a:r>
            <a:r>
              <a:rPr lang="ko-KR" altLang="en-US" dirty="0"/>
              <a:t>부품과 결합하여 사용하는 오디오 회로에서 주파수 응답의 조정 또는 </a:t>
            </a:r>
            <a:r>
              <a:rPr lang="ko-KR" altLang="en-US" dirty="0" smtClean="0"/>
              <a:t>제한 </a:t>
            </a:r>
            <a:endParaRPr lang="ko-KR" altLang="en-US" dirty="0"/>
          </a:p>
          <a:p>
            <a:pPr lvl="1"/>
            <a:r>
              <a:rPr lang="ko-KR" altLang="en-US" dirty="0" smtClean="0"/>
              <a:t>디지털 논리 </a:t>
            </a:r>
            <a:r>
              <a:rPr lang="ko-KR" altLang="en-US" dirty="0"/>
              <a:t>회로에 입력되는 </a:t>
            </a:r>
            <a:r>
              <a:rPr lang="ko-KR" altLang="en-US" dirty="0" smtClean="0"/>
              <a:t>전압의 </a:t>
            </a:r>
            <a:r>
              <a:rPr lang="ko-KR" altLang="en-US" dirty="0" err="1"/>
              <a:t>풀업</a:t>
            </a:r>
            <a:r>
              <a:rPr lang="ko-KR" altLang="en-US" dirty="0"/>
              <a:t> 저항 또는 풀 </a:t>
            </a:r>
            <a:r>
              <a:rPr lang="ko-KR" altLang="en-US" dirty="0" smtClean="0"/>
              <a:t>다운 </a:t>
            </a:r>
            <a:r>
              <a:rPr lang="ko-KR" altLang="en-US" dirty="0"/>
              <a:t>저항용 </a:t>
            </a:r>
          </a:p>
          <a:p>
            <a:pPr lvl="1"/>
            <a:r>
              <a:rPr lang="ko-KR" altLang="en-US" dirty="0" smtClean="0"/>
              <a:t>회로 </a:t>
            </a:r>
            <a:r>
              <a:rPr lang="ko-KR" altLang="en-US" dirty="0"/>
              <a:t>내 </a:t>
            </a:r>
            <a:r>
              <a:rPr lang="ko-KR" altLang="en-US" dirty="0" smtClean="0"/>
              <a:t>한 </a:t>
            </a:r>
            <a:r>
              <a:rPr lang="ko-KR" altLang="en-US" dirty="0"/>
              <a:t>지점에서의 </a:t>
            </a:r>
            <a:r>
              <a:rPr lang="ko-KR" altLang="en-US" dirty="0" smtClean="0"/>
              <a:t>전압 </a:t>
            </a:r>
            <a:r>
              <a:rPr lang="ko-KR" altLang="en-US" dirty="0"/>
              <a:t>제어용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02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저항 </a:t>
            </a:r>
            <a:r>
              <a:rPr lang="en-US" altLang="ko-KR" dirty="0" smtClean="0"/>
              <a:t>(register)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5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28800"/>
            <a:ext cx="70485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회로 구성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00709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2492896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(+)</a:t>
            </a:r>
          </a:p>
          <a:p>
            <a:r>
              <a:rPr lang="en-US" altLang="ko-KR" dirty="0" smtClean="0"/>
              <a:t>GPIO 3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3203684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(+)</a:t>
            </a:r>
          </a:p>
          <a:p>
            <a:r>
              <a:rPr lang="en-US" altLang="ko-KR" dirty="0" smtClean="0"/>
              <a:t>GPIO 4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3194392"/>
            <a:ext cx="688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/>
              <a:t>(-)</a:t>
            </a:r>
          </a:p>
          <a:p>
            <a:pPr algn="r"/>
            <a:r>
              <a:rPr lang="en-US" altLang="ko-KR" dirty="0" smtClean="0"/>
              <a:t>GND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6159" y="2492896"/>
            <a:ext cx="688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/>
              <a:t>(-)</a:t>
            </a:r>
          </a:p>
          <a:p>
            <a:pPr algn="r"/>
            <a:r>
              <a:rPr lang="en-US" altLang="ko-KR" dirty="0" smtClean="0"/>
              <a:t>GND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06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회로 구성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4098" name="Picture 2" descr="https://lh3.googleusercontent.com/V-SLAaJgZLcNBh3hU6NfLtAHKo5ZrmaBErBK4Mj3Gj6azMoakGOW23d4k9cBldR3D5SX2205gQsiwE1o_FHqK6y1xNFtkIyhuzWIGxKVWiYYsnyYspG9BVFcQ6lPB27FSYb0WDdFI_CDFmWxShW03Ng5_wjP3kOP6yFoIYO0PkvpLsdEd-FXiNWCk5nu5jnMiSnfNgw7g5UY3EDUJTi2K9_Vh6GgEFucSg9khXLT8kRKzupoHs-W807TxIDj0-qdPeOZ_poT5TYzGF-Xh1yHEN34g_yvAQ5n2EH9Elza5ePC1iUHBtlwlC1E8mVrIEXCkj_MO23BNPF4_tbfaKLDVKQoYE-uhvYLje_SWZ-wMPGXYvMMmk7ImdJH74VKoRiZUrhOpoDmJlWY8J3iOh-JEbhRmtTSk8NpZ-Hi61pyuCwuZi27Nh3qjOFNlNtfVj-rnvOyS24sdd0vgXuMA9fHXcDdDhA0KAJ_BJ4KKzXY7ZZu1a9MQ0kQIspL4qhMu0hZhQTKQzKrGzRWEwBLNn1uZ4lV4-6D7MTr4UThpXYgZ5eQBSM1b965ZnZcoxX0qwb3PktifOH81fAytRM5trLHHI7cju2Z4xMtMv9fRhdm8JigNDGMnw=w988-h741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7"/>
            <a:ext cx="4128456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kgm1C9TqxocUbemKikM_dwNIefMT_qsU_AUJRD529CqaYUk456sdTE3mtWKmCiemu_OF9IZ62_KZDKXU4i-MbA59s3lgwCIi9DTmdkBOPxnjzpYovWq4Gw0wrnqCqDRrciumdR5fSSUUuz0YzMVubAnsWBTdY58yUKon2ftruHQ1Fjoeb8G5O5nFa4dfenHO10dcyo2pQ0_zhNDMz9EQ5aQk5ZmBfU5fJKd29qHCaOe8-kVy2gdV1frg6d35j8KnQAJs12vNBIb7ARLPvaQCVoCi0OoB-thgYiwtZbwdr_rNKUDInD-bc4JZSYS-C3l3Skp_prowyDbhg5kg90Q4UP3WuYUyshKf9L5VYFQWoYi2E1cmxRw6IkpsWulsJoAvoi_3LWnM58h_s6A9Ztb46lRsEb2PgGLAc3LxPDRqk1DzqUsfwJYDkLlyrk8VuhgYyJw_TweGnNpGt8OH4iYOBr3kzBNe3D75A_mLM2Fi57gT52j_ChZONVme-dgcDOgaX2_ZP2mPE3aGWZYP-_MRzQz2JLq46Dj6AbdG_fxYVMJcevBvzfHsk1iFuGrKhzwFUnPH-R5yjvpnMKXKCklOturjNJGj4Zjqr5ngj6jjccu2fkwZ8A=w988-h741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128457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LED </a:t>
            </a:r>
            <a:r>
              <a:rPr lang="ko-KR" altLang="en-US" dirty="0" smtClean="0"/>
              <a:t>제어 프로그래밍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LED </a:t>
            </a:r>
            <a:r>
              <a:rPr lang="ko-KR" altLang="en-US" dirty="0" smtClean="0"/>
              <a:t>제어 프로그램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두개의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번갈아 켜고 끄기</a:t>
            </a:r>
            <a:endParaRPr lang="en-US" altLang="ko-KR" dirty="0"/>
          </a:p>
          <a:p>
            <a:r>
              <a:rPr lang="ko-KR" altLang="en-US" dirty="0" smtClean="0"/>
              <a:t>패키지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wiring-pi </a:t>
            </a:r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sleep </a:t>
            </a:r>
          </a:p>
          <a:p>
            <a:r>
              <a:rPr lang="ko-KR" altLang="en-US" dirty="0" smtClean="0"/>
              <a:t>소스 작성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vi led.js </a:t>
            </a:r>
          </a:p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node led.js </a:t>
            </a:r>
          </a:p>
          <a:p>
            <a:pPr lvl="1"/>
            <a:r>
              <a:rPr lang="ko-KR" altLang="en-US" dirty="0" smtClean="0"/>
              <a:t>루트 권한이어야 실행 가능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412776"/>
            <a:ext cx="3313408" cy="50783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wpi</a:t>
            </a:r>
            <a:r>
              <a:rPr lang="en-US" altLang="ko-KR" dirty="0"/>
              <a:t> = require('wiring-pi');</a:t>
            </a:r>
            <a:endParaRPr lang="en-US" altLang="ko-KR" dirty="0"/>
          </a:p>
          <a:p>
            <a:r>
              <a:rPr lang="en-US" altLang="ko-KR" dirty="0" err="1"/>
              <a:t>var</a:t>
            </a:r>
            <a:r>
              <a:rPr lang="en-US" altLang="ko-KR" dirty="0"/>
              <a:t> sleep = require('sleep');</a:t>
            </a:r>
            <a:endParaRPr lang="en-US" altLang="ko-KR" dirty="0"/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err="1" smtClean="0"/>
              <a:t>wpi.setup</a:t>
            </a:r>
            <a:r>
              <a:rPr lang="en-US" altLang="ko-KR" dirty="0"/>
              <a:t>('</a:t>
            </a:r>
            <a:r>
              <a:rPr lang="en-US" altLang="ko-KR" dirty="0" err="1"/>
              <a:t>gpio</a:t>
            </a:r>
            <a:r>
              <a:rPr lang="en-US" altLang="ko-KR" dirty="0"/>
              <a:t>');</a:t>
            </a:r>
            <a:endParaRPr lang="en-US" altLang="ko-KR" dirty="0"/>
          </a:p>
          <a:p>
            <a:r>
              <a:rPr lang="en-US" altLang="ko-KR" dirty="0" err="1"/>
              <a:t>wpi.wiringPiSetup</a:t>
            </a:r>
            <a:r>
              <a:rPr lang="en-US" altLang="ko-KR" dirty="0"/>
              <a:t>();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wpi.pinMode</a:t>
            </a:r>
            <a:r>
              <a:rPr lang="en-US" altLang="ko-KR" dirty="0"/>
              <a:t>(3, </a:t>
            </a:r>
            <a:r>
              <a:rPr lang="en-US" altLang="ko-KR" dirty="0" err="1"/>
              <a:t>wpi.OUTPUT</a:t>
            </a:r>
            <a:r>
              <a:rPr lang="en-US" altLang="ko-KR" dirty="0"/>
              <a:t>);</a:t>
            </a:r>
            <a:endParaRPr lang="en-US" altLang="ko-KR" dirty="0"/>
          </a:p>
          <a:p>
            <a:r>
              <a:rPr lang="en-US" altLang="ko-KR" dirty="0" err="1"/>
              <a:t>wpi.pinMode</a:t>
            </a:r>
            <a:r>
              <a:rPr lang="en-US" altLang="ko-KR" dirty="0"/>
              <a:t>(4, </a:t>
            </a:r>
            <a:r>
              <a:rPr lang="en-US" altLang="ko-KR" dirty="0" err="1"/>
              <a:t>wpi.OUTPUT</a:t>
            </a:r>
            <a:r>
              <a:rPr lang="en-US" altLang="ko-KR" dirty="0"/>
              <a:t>);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while(true) {</a:t>
            </a:r>
            <a:endParaRPr lang="en-US" altLang="ko-KR" dirty="0"/>
          </a:p>
          <a:p>
            <a:r>
              <a:rPr lang="en-US" altLang="ko-KR" dirty="0"/>
              <a:t> </a:t>
            </a:r>
            <a:r>
              <a:rPr lang="en-US" altLang="ko-KR" dirty="0" err="1"/>
              <a:t>wpi.digitalWrite</a:t>
            </a:r>
            <a:r>
              <a:rPr lang="en-US" altLang="ko-KR" dirty="0"/>
              <a:t>(3, </a:t>
            </a:r>
            <a:r>
              <a:rPr lang="en-US" altLang="ko-KR" dirty="0" err="1"/>
              <a:t>wpi.LOW</a:t>
            </a:r>
            <a:r>
              <a:rPr lang="en-US" altLang="ko-KR" dirty="0"/>
              <a:t>);</a:t>
            </a:r>
            <a:endParaRPr lang="en-US" altLang="ko-KR" dirty="0"/>
          </a:p>
          <a:p>
            <a:r>
              <a:rPr lang="en-US" altLang="ko-KR" dirty="0"/>
              <a:t> </a:t>
            </a:r>
            <a:r>
              <a:rPr lang="en-US" altLang="ko-KR" dirty="0" err="1"/>
              <a:t>wpi.digitalWrite</a:t>
            </a:r>
            <a:r>
              <a:rPr lang="en-US" altLang="ko-KR" dirty="0"/>
              <a:t>(4, </a:t>
            </a:r>
            <a:r>
              <a:rPr lang="en-US" altLang="ko-KR" dirty="0" err="1"/>
              <a:t>wpi.HIGH</a:t>
            </a:r>
            <a:r>
              <a:rPr lang="en-US" altLang="ko-KR" dirty="0"/>
              <a:t>);</a:t>
            </a:r>
            <a:endParaRPr lang="en-US" altLang="ko-KR" dirty="0"/>
          </a:p>
          <a:p>
            <a:r>
              <a:rPr lang="en-US" altLang="ko-KR" dirty="0"/>
              <a:t> </a:t>
            </a:r>
            <a:r>
              <a:rPr lang="en-US" altLang="ko-KR" dirty="0" err="1"/>
              <a:t>sleep.sleep</a:t>
            </a:r>
            <a:r>
              <a:rPr lang="en-US" altLang="ko-KR" dirty="0"/>
              <a:t>(1);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 </a:t>
            </a:r>
            <a:r>
              <a:rPr lang="en-US" altLang="ko-KR" dirty="0" err="1"/>
              <a:t>wpi.digitalWrite</a:t>
            </a:r>
            <a:r>
              <a:rPr lang="en-US" altLang="ko-KR" dirty="0"/>
              <a:t>(4, </a:t>
            </a:r>
            <a:r>
              <a:rPr lang="en-US" altLang="ko-KR" dirty="0" err="1"/>
              <a:t>wpi.LOW</a:t>
            </a:r>
            <a:r>
              <a:rPr lang="en-US" altLang="ko-KR" dirty="0"/>
              <a:t>);</a:t>
            </a:r>
            <a:endParaRPr lang="en-US" altLang="ko-KR" dirty="0"/>
          </a:p>
          <a:p>
            <a:r>
              <a:rPr lang="en-US" altLang="ko-KR" dirty="0"/>
              <a:t> </a:t>
            </a:r>
            <a:r>
              <a:rPr lang="en-US" altLang="ko-KR" dirty="0" err="1"/>
              <a:t>wpi.digitalWrite</a:t>
            </a:r>
            <a:r>
              <a:rPr lang="en-US" altLang="ko-KR" dirty="0"/>
              <a:t>(3, </a:t>
            </a:r>
            <a:r>
              <a:rPr lang="en-US" altLang="ko-KR" dirty="0" err="1"/>
              <a:t>wpi.HIGH</a:t>
            </a:r>
            <a:r>
              <a:rPr lang="en-US" altLang="ko-KR" dirty="0"/>
              <a:t>);</a:t>
            </a:r>
            <a:endParaRPr lang="en-US" altLang="ko-KR" dirty="0"/>
          </a:p>
          <a:p>
            <a:r>
              <a:rPr lang="en-US" altLang="ko-KR" dirty="0"/>
              <a:t> </a:t>
            </a:r>
            <a:r>
              <a:rPr lang="en-US" altLang="ko-KR" dirty="0" err="1"/>
              <a:t>sleep.sleep</a:t>
            </a:r>
            <a:r>
              <a:rPr lang="en-US" altLang="ko-KR" dirty="0"/>
              <a:t>(1);</a:t>
            </a:r>
            <a:endParaRPr lang="en-US" altLang="ko-KR" dirty="0"/>
          </a:p>
          <a:p>
            <a:r>
              <a:rPr lang="en-US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4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라즈베리파이와</a:t>
            </a:r>
            <a:r>
              <a:rPr lang="en-US" altLang="ko-KR" dirty="0" smtClean="0"/>
              <a:t> Node.js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9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5122" name="Picture 2" descr="https://lh3.googleusercontent.com/gop8uX_3crpP00ggb3CztMO_9_ey-Vp8Hpp2WcFJlVPxA9jHEzaNbbtAa7MYm-DDRQsuYuk7XwrKtPni5xmp-y8BOYjQoco-HNCs26hi31XeH5Ffwa4P-RfXP_Ka813XZg6dZv7cbXLRgAJ0U_SWGpbq-YnDP2v6ORBzKXK96-T57Qp4VvOa8RQCp85oLnXbxN1p5HT5WBAawb-rf7gJ6NAOQZDeu1RDQJUDCGtrfDx1zUSF3xECNH5HVTRxpnnnL-WU-l64fdWKqEDUlet1fceS7EzdOgH60sZl5yGaXbQ2qx8oFOQ-a4E5tOWVpiI6rcdD-v4qwtTvB93gOhpJuVkPtVXaR37NscPyNoc01nsnjOtvS9nduWB_jilAUbHly7LdQEQNmNc3TbEmJ1Uj7zhLNJD5fjDBQ4PPiM1LTI8LccgkUrBJNooUG_nNmPWmFHEBvKy6AoL3Z5JVZKX54eRUkB4RWPets2ZlqybFuEmuGbDCB9IwkBKgBgQdd2e_jdImvH51-TulSX2nLC0rxvJPHgE3Y5F3yTZXbF9N0qd_XCWE7-rNXfTa73Dr0zVnTkZLTjC8vGcYaQqroAqRIq8j5NHbokO8pG6CnMiv_8W-U8R0cQ=w988-h741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0" y="1484784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5zgIg9Ch8Z9JTJ8q5Iw1Me4a4SrIUmLFBCCX9tc5hWJllT-5ENcjEoBwO4gNHLhRT_VaS-YGMhcZMJWaOHJXAlMRhDQpnJxzwXa2LR8VuvBooq5-8P3YAQYfVED1awzMmMNSWIapN3LV_cgHaOgL0zZgyGPxY4i8zf7Bm3L4Eh-f-dp04iFGz5eW4xTyoMbOOP79SLSqXB95wMmrV-YwIjeGpL21TUEM8cQneyLzB4rBFvEp9LBFZvSr-8ZUqqD2qUk-ejSHs0NmDSttT32dImMt4ql3VbdlKn1QoGLpfsR5b3CF-jFlIW40WxWoYsGS9eog0-QGA2tV8dRXotT415uPXuDUyJSho3deyh5n8PjzRzABbTYdYZpMHUlnJSH3NhpVhGNwW2mThB1eAW_rhhEHGv6bZFebf_0O41h3o_2OcN2LqcvugMC8eSoUqgW1530yrn4XhAuF14SxQjblmSqTvTz7tapZVAQc9yOBvlUW3KszwizlPBGVjDC7NA9uKaevuq2VUZ5CORdeh09hjLD8vCB3t6XMgexJFZPWmbUm5CZk78crngSOayrHrv5p3yeePN61uIZ6uJzYhwa45ibe-UODYZwbnbnWY5OonQGluKhwBA=w988-h741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 smtClean="0"/>
              <a:t>개발환경의 장점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사물인터넷의 최종 사용자 환경은 </a:t>
            </a:r>
            <a:r>
              <a:rPr lang="ko-KR" altLang="en-US" dirty="0" err="1" smtClean="0"/>
              <a:t>웹서비스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Node.js</a:t>
            </a:r>
            <a:r>
              <a:rPr lang="ko-KR" altLang="en-US" dirty="0" smtClean="0"/>
              <a:t>는 자바스크립트 기반의 서버 개발 환경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MEAN stack</a:t>
            </a:r>
            <a:r>
              <a:rPr lang="ko-KR" altLang="en-US" dirty="0" smtClean="0"/>
              <a:t>을 이용하면 서버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클라이언트</a:t>
            </a:r>
            <a:r>
              <a:rPr lang="en-US" altLang="ko-KR" dirty="0" smtClean="0"/>
              <a:t>, DB </a:t>
            </a:r>
            <a:r>
              <a:rPr lang="ko-KR" altLang="en-US" dirty="0" smtClean="0"/>
              <a:t>등의 전체 웹 플랫폼을 자바스크립트 기반으로 개발할 수 있음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개발자들에게 최근 자바스크립트가 인기가 높아지고 있음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1026" name="Picture 2" descr="Image result for mean 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08716"/>
            <a:ext cx="5328592" cy="265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라즈베리파이</a:t>
            </a:r>
            <a:r>
              <a:rPr lang="ko-KR" altLang="en-US" dirty="0" smtClean="0"/>
              <a:t> 설치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로그인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터미널 열기 </a:t>
            </a:r>
            <a:endParaRPr lang="en-US" altLang="ko-KR" dirty="0" smtClean="0"/>
          </a:p>
          <a:p>
            <a:r>
              <a:rPr lang="ko-KR" altLang="en-US" dirty="0" smtClean="0"/>
              <a:t>시스템</a:t>
            </a:r>
            <a:r>
              <a:rPr lang="en-US" altLang="ko-KR" dirty="0" smtClean="0"/>
              <a:t> </a:t>
            </a:r>
            <a:r>
              <a:rPr lang="ko-KR" altLang="en-US" dirty="0" smtClean="0"/>
              <a:t>업그레이드</a:t>
            </a:r>
            <a:r>
              <a:rPr lang="en-US" altLang="ko-KR" dirty="0" smtClean="0"/>
              <a:t>, </a:t>
            </a:r>
            <a:r>
              <a:rPr lang="ko-KR" altLang="en-US" dirty="0"/>
              <a:t>업데이트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/>
              <a:t>s</a:t>
            </a:r>
            <a:r>
              <a:rPr lang="en-US" altLang="ko-KR" dirty="0" err="1" smtClean="0"/>
              <a:t>udo</a:t>
            </a:r>
            <a:r>
              <a:rPr lang="en-US" altLang="ko-KR" dirty="0" smtClean="0"/>
              <a:t> apt-get upgrade</a:t>
            </a:r>
          </a:p>
          <a:p>
            <a:pPr lvl="1"/>
            <a:r>
              <a:rPr lang="en-US" altLang="ko-KR" dirty="0"/>
              <a:t>$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</a:t>
            </a:r>
            <a:r>
              <a:rPr lang="en-US" altLang="ko-KR" dirty="0"/>
              <a:t>apt-get </a:t>
            </a:r>
            <a:r>
              <a:rPr lang="en-US" altLang="ko-KR" dirty="0" smtClean="0"/>
              <a:t>update</a:t>
            </a:r>
            <a:endParaRPr lang="ko-KR" altLang="en-US" dirty="0"/>
          </a:p>
          <a:p>
            <a:r>
              <a:rPr lang="en-US" altLang="ko-KR" dirty="0" smtClean="0"/>
              <a:t>Node.js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s</a:t>
            </a:r>
            <a:r>
              <a:rPr lang="en-US" altLang="ko-KR" dirty="0" err="1" smtClean="0"/>
              <a:t>udo</a:t>
            </a:r>
            <a:r>
              <a:rPr lang="en-US" altLang="ko-KR" dirty="0" smtClean="0"/>
              <a:t> </a:t>
            </a:r>
            <a:r>
              <a:rPr lang="en-US" altLang="ko-KR" dirty="0"/>
              <a:t>apt-get </a:t>
            </a:r>
            <a:r>
              <a:rPr lang="en-US" altLang="ko-KR" dirty="0" smtClean="0"/>
              <a:t>install </a:t>
            </a:r>
            <a:r>
              <a:rPr lang="en-US" altLang="ko-KR" dirty="0" err="1" smtClean="0"/>
              <a:t>nodejs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/>
              <a:t>$ node -v : node.js</a:t>
            </a:r>
            <a:r>
              <a:rPr lang="ko-KR" altLang="en-US" dirty="0"/>
              <a:t>의 버전 </a:t>
            </a:r>
            <a:r>
              <a:rPr lang="ko-KR" altLang="en-US" dirty="0" smtClean="0"/>
              <a:t>확인 </a:t>
            </a:r>
            <a:r>
              <a:rPr lang="en-US" altLang="ko-KR" dirty="0"/>
              <a:t>(v0.10.29)</a:t>
            </a:r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npm</a:t>
            </a:r>
            <a:r>
              <a:rPr lang="en-US" altLang="ko-KR" dirty="0"/>
              <a:t> –v : </a:t>
            </a:r>
            <a:r>
              <a:rPr lang="ko-KR" altLang="en-US" dirty="0" err="1"/>
              <a:t>노드</a:t>
            </a:r>
            <a:r>
              <a:rPr lang="ko-KR" altLang="en-US" dirty="0"/>
              <a:t> 설치 관리자 </a:t>
            </a:r>
            <a:r>
              <a:rPr lang="en-US" altLang="ko-KR" dirty="0" err="1"/>
              <a:t>npm</a:t>
            </a:r>
            <a:r>
              <a:rPr lang="ko-KR" altLang="en-US" dirty="0"/>
              <a:t>의 버전 확인 </a:t>
            </a:r>
            <a:r>
              <a:rPr lang="en-US" altLang="ko-KR" dirty="0"/>
              <a:t>(1.4.21)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오래된 버전이 설치됨 </a:t>
            </a:r>
            <a:endParaRPr lang="en-US" altLang="ko-KR" dirty="0" smtClean="0"/>
          </a:p>
          <a:p>
            <a:r>
              <a:rPr lang="en-US" altLang="ko-KR" dirty="0" smtClean="0"/>
              <a:t>Node.js </a:t>
            </a:r>
            <a:r>
              <a:rPr lang="ko-KR" altLang="en-US" dirty="0" smtClean="0"/>
              <a:t>지우기 </a:t>
            </a:r>
            <a:endParaRPr lang="en-US" altLang="ko-KR" dirty="0" smtClean="0"/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sudo</a:t>
            </a:r>
            <a:r>
              <a:rPr lang="en-US" altLang="ko-KR" dirty="0"/>
              <a:t> apt-get </a:t>
            </a:r>
            <a:r>
              <a:rPr lang="en-US" altLang="ko-KR" dirty="0" smtClean="0"/>
              <a:t>remove </a:t>
            </a:r>
            <a:r>
              <a:rPr lang="en-US" altLang="ko-KR" dirty="0" err="1" smtClean="0"/>
              <a:t>nodejs</a:t>
            </a:r>
            <a:r>
              <a:rPr lang="en-US" altLang="ko-KR" dirty="0" smtClean="0"/>
              <a:t> 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73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Node.js </a:t>
            </a:r>
            <a:r>
              <a:rPr lang="ko-KR" altLang="en-US" dirty="0" smtClean="0"/>
              <a:t>최신 버전 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최신버전 패키지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다운로드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</a:t>
            </a:r>
            <a:r>
              <a:rPr lang="en-US" altLang="ko-KR" dirty="0"/>
              <a:t> </a:t>
            </a:r>
            <a:r>
              <a:rPr lang="en-US" altLang="ko-KR" dirty="0" err="1"/>
              <a:t>wget</a:t>
            </a:r>
            <a:r>
              <a:rPr lang="en-US" altLang="ko-KR" dirty="0"/>
              <a:t> </a:t>
            </a:r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node-arm.herokuapp.com/node_latest_armhf.deb</a:t>
            </a:r>
            <a:endParaRPr lang="en-US" altLang="ko-KR" dirty="0" smtClean="0"/>
          </a:p>
          <a:p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</a:t>
            </a:r>
            <a:r>
              <a:rPr lang="en-US" altLang="ko-KR" dirty="0"/>
              <a:t> </a:t>
            </a:r>
            <a:r>
              <a:rPr lang="en-US" altLang="ko-KR" dirty="0" err="1"/>
              <a:t>sudo</a:t>
            </a:r>
            <a:r>
              <a:rPr lang="en-US" altLang="ko-KR" dirty="0"/>
              <a:t> </a:t>
            </a:r>
            <a:r>
              <a:rPr lang="en-US" altLang="ko-KR" dirty="0" err="1"/>
              <a:t>dpkg</a:t>
            </a:r>
            <a:r>
              <a:rPr lang="en-US" altLang="ko-KR" dirty="0"/>
              <a:t> -</a:t>
            </a:r>
            <a:r>
              <a:rPr lang="en-US" altLang="ko-KR" dirty="0" err="1"/>
              <a:t>i</a:t>
            </a:r>
            <a:r>
              <a:rPr lang="en-US" altLang="ko-KR" dirty="0"/>
              <a:t> </a:t>
            </a:r>
            <a:r>
              <a:rPr lang="en-US" altLang="ko-KR" dirty="0" err="1" smtClean="0"/>
              <a:t>node_latest_armhf.deb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설치 후 로그아웃 후 다시 로그인</a:t>
            </a:r>
            <a:endParaRPr lang="en-US" altLang="ko-KR" dirty="0" smtClean="0"/>
          </a:p>
          <a:p>
            <a:r>
              <a:rPr lang="ko-KR" altLang="en-US" dirty="0" smtClean="0"/>
              <a:t>버전 확인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node –v (v4.2.1)</a:t>
            </a:r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–v (2.14.7)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73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Node.js </a:t>
            </a:r>
            <a:r>
              <a:rPr lang="ko-KR" altLang="en-US" dirty="0" err="1"/>
              <a:t>웹서버</a:t>
            </a:r>
            <a:r>
              <a:rPr lang="en-US" altLang="ko-KR" dirty="0"/>
              <a:t> </a:t>
            </a:r>
            <a:r>
              <a:rPr lang="ko-KR" altLang="en-US" dirty="0"/>
              <a:t>테스트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Express</a:t>
            </a:r>
            <a:r>
              <a:rPr lang="ko-KR" altLang="en-US" dirty="0" smtClean="0"/>
              <a:t> 를 이용한 간단한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github.com/scotch-io/mean-machine-code/tree/master/06-node-server/express-server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새로운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 생성 및 이동</a:t>
            </a:r>
            <a:r>
              <a:rPr lang="en-US" altLang="ko-KR" dirty="0" smtClean="0"/>
              <a:t>: md test </a:t>
            </a:r>
          </a:p>
          <a:p>
            <a:pPr lvl="1"/>
            <a:r>
              <a:rPr lang="ko-KR" altLang="en-US" dirty="0" smtClean="0"/>
              <a:t>프로젝트 초기화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init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Express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 :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express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039" y="3771324"/>
            <a:ext cx="4540025" cy="2970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# Server.js </a:t>
            </a:r>
          </a:p>
          <a:p>
            <a:endParaRPr lang="en-US" altLang="ko-KR" sz="1100" dirty="0"/>
          </a:p>
          <a:p>
            <a:r>
              <a:rPr lang="en-US" altLang="ko-KR" sz="1100" dirty="0" smtClean="0"/>
              <a:t>// </a:t>
            </a:r>
            <a:r>
              <a:rPr lang="en-US" altLang="ko-KR" sz="1100" dirty="0"/>
              <a:t>load the express package and create our app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express = require('express');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app     = express();</a:t>
            </a:r>
          </a:p>
          <a:p>
            <a:endParaRPr lang="en-US" altLang="ko-KR" sz="1100" dirty="0"/>
          </a:p>
          <a:p>
            <a:r>
              <a:rPr lang="en-US" altLang="ko-KR" sz="1100" dirty="0"/>
              <a:t>// set the port based on environment (more on environments later)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port    = 1337; </a:t>
            </a:r>
          </a:p>
          <a:p>
            <a:endParaRPr lang="en-US" altLang="ko-KR" sz="1100" dirty="0"/>
          </a:p>
          <a:p>
            <a:r>
              <a:rPr lang="en-US" altLang="ko-KR" sz="1100" dirty="0"/>
              <a:t>// send our index.html file to the user for the home page</a:t>
            </a:r>
          </a:p>
          <a:p>
            <a:r>
              <a:rPr lang="en-US" altLang="ko-KR" sz="1100" dirty="0" err="1"/>
              <a:t>app.get</a:t>
            </a:r>
            <a:r>
              <a:rPr lang="en-US" altLang="ko-KR" sz="1100" dirty="0"/>
              <a:t>('/', function(</a:t>
            </a:r>
            <a:r>
              <a:rPr lang="en-US" altLang="ko-KR" sz="1100" dirty="0" err="1"/>
              <a:t>req</a:t>
            </a:r>
            <a:r>
              <a:rPr lang="en-US" altLang="ko-KR" sz="1100" dirty="0"/>
              <a:t>, res) {</a:t>
            </a:r>
          </a:p>
          <a:p>
            <a:r>
              <a:rPr lang="en-US" altLang="ko-KR" sz="1100" dirty="0"/>
              <a:t>	</a:t>
            </a:r>
            <a:r>
              <a:rPr lang="en-US" altLang="ko-KR" sz="1100" dirty="0" err="1"/>
              <a:t>res.sendFile</a:t>
            </a:r>
            <a:r>
              <a:rPr lang="en-US" altLang="ko-KR" sz="1100" dirty="0"/>
              <a:t>(__</a:t>
            </a:r>
            <a:r>
              <a:rPr lang="en-US" altLang="ko-KR" sz="1100" dirty="0" err="1"/>
              <a:t>dirname</a:t>
            </a:r>
            <a:r>
              <a:rPr lang="en-US" altLang="ko-KR" sz="1100" dirty="0"/>
              <a:t> + '/index.html');</a:t>
            </a:r>
          </a:p>
          <a:p>
            <a:r>
              <a:rPr lang="en-US" altLang="ko-KR" sz="1100" dirty="0"/>
              <a:t>});</a:t>
            </a:r>
          </a:p>
          <a:p>
            <a:endParaRPr lang="en-US" altLang="ko-KR" sz="1100" dirty="0"/>
          </a:p>
          <a:p>
            <a:r>
              <a:rPr lang="en-US" altLang="ko-KR" sz="1100" dirty="0"/>
              <a:t>// start the server</a:t>
            </a:r>
          </a:p>
          <a:p>
            <a:r>
              <a:rPr lang="en-US" altLang="ko-KR" sz="1100" dirty="0" err="1"/>
              <a:t>app.listen</a:t>
            </a:r>
            <a:r>
              <a:rPr lang="en-US" altLang="ko-KR" sz="1100" dirty="0"/>
              <a:t>(1337);</a:t>
            </a:r>
          </a:p>
          <a:p>
            <a:r>
              <a:rPr lang="en-US" altLang="ko-KR" sz="1100" dirty="0"/>
              <a:t>console.log('1337 is the magic port!');</a:t>
            </a:r>
            <a:endParaRPr lang="ko-KR" alt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394534" y="3094216"/>
            <a:ext cx="3425938" cy="3647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# index.html </a:t>
            </a:r>
          </a:p>
          <a:p>
            <a:endParaRPr lang="en-US" altLang="ko-KR" sz="1100" dirty="0"/>
          </a:p>
          <a:p>
            <a:r>
              <a:rPr lang="en-US" altLang="ko-KR" sz="1100" dirty="0" smtClean="0"/>
              <a:t>&lt;!</a:t>
            </a:r>
            <a:r>
              <a:rPr lang="en-US" altLang="ko-KR" sz="1100" dirty="0"/>
              <a:t>DOCTYPE html&gt;</a:t>
            </a:r>
          </a:p>
          <a:p>
            <a:r>
              <a:rPr lang="en-US" altLang="ko-KR" sz="1100" dirty="0"/>
              <a:t>&lt;html </a:t>
            </a:r>
            <a:r>
              <a:rPr lang="en-US" altLang="ko-KR" sz="1100" dirty="0" err="1"/>
              <a:t>lang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en</a:t>
            </a:r>
            <a:r>
              <a:rPr lang="en-US" altLang="ko-KR" sz="1100" dirty="0"/>
              <a:t>"&gt;</a:t>
            </a:r>
          </a:p>
          <a:p>
            <a:r>
              <a:rPr lang="en-US" altLang="ko-KR" sz="1100" dirty="0"/>
              <a:t>&lt;head&gt;</a:t>
            </a:r>
          </a:p>
          <a:p>
            <a:r>
              <a:rPr lang="en-US" altLang="ko-KR" sz="1100" dirty="0" smtClean="0"/>
              <a:t>   &lt;</a:t>
            </a:r>
            <a:r>
              <a:rPr lang="en-US" altLang="ko-KR" sz="1100" dirty="0"/>
              <a:t>meta charset="UTF-8"&gt;</a:t>
            </a:r>
          </a:p>
          <a:p>
            <a:r>
              <a:rPr lang="en-US" altLang="ko-KR" sz="1100" dirty="0" smtClean="0"/>
              <a:t>   &lt;</a:t>
            </a:r>
            <a:r>
              <a:rPr lang="en-US" altLang="ko-KR" sz="1100" dirty="0"/>
              <a:t>title&gt;Super Cool Site&lt;/title&gt;</a:t>
            </a:r>
          </a:p>
          <a:p>
            <a:r>
              <a:rPr lang="en-US" altLang="ko-KR" sz="1100" dirty="0" smtClean="0"/>
              <a:t>   &lt;</a:t>
            </a:r>
            <a:r>
              <a:rPr lang="en-US" altLang="ko-KR" sz="1100" dirty="0"/>
              <a:t>style&gt;</a:t>
            </a:r>
          </a:p>
          <a:p>
            <a:r>
              <a:rPr lang="en-US" altLang="ko-KR" sz="1100" dirty="0"/>
              <a:t>	body { </a:t>
            </a:r>
          </a:p>
          <a:p>
            <a:r>
              <a:rPr lang="en-US" altLang="ko-KR" sz="1100" dirty="0"/>
              <a:t>		</a:t>
            </a:r>
            <a:r>
              <a:rPr lang="en-US" altLang="ko-KR" sz="1100" dirty="0" err="1"/>
              <a:t>text-align:center</a:t>
            </a:r>
            <a:r>
              <a:rPr lang="en-US" altLang="ko-KR" sz="1100" dirty="0"/>
              <a:t>; </a:t>
            </a:r>
          </a:p>
          <a:p>
            <a:r>
              <a:rPr lang="en-US" altLang="ko-KR" sz="1100" dirty="0"/>
              <a:t>		background:#EFEFEF; </a:t>
            </a:r>
          </a:p>
          <a:p>
            <a:r>
              <a:rPr lang="en-US" altLang="ko-KR" sz="1100" dirty="0"/>
              <a:t>		padding-top:50px;</a:t>
            </a:r>
          </a:p>
          <a:p>
            <a:r>
              <a:rPr lang="en-US" altLang="ko-KR" sz="1100" dirty="0"/>
              <a:t>	}</a:t>
            </a:r>
          </a:p>
          <a:p>
            <a:r>
              <a:rPr lang="en-US" altLang="ko-KR" sz="1100" dirty="0" smtClean="0"/>
              <a:t>   &lt;/</a:t>
            </a:r>
            <a:r>
              <a:rPr lang="en-US" altLang="ko-KR" sz="1100" dirty="0"/>
              <a:t>style&gt;</a:t>
            </a:r>
          </a:p>
          <a:p>
            <a:r>
              <a:rPr lang="en-US" altLang="ko-KR" sz="1100" dirty="0"/>
              <a:t>&lt;/head&gt;</a:t>
            </a:r>
          </a:p>
          <a:p>
            <a:r>
              <a:rPr lang="en-US" altLang="ko-KR" sz="1100" dirty="0"/>
              <a:t>&lt;body&gt;</a:t>
            </a:r>
          </a:p>
          <a:p>
            <a:endParaRPr lang="en-US" altLang="ko-KR" sz="1100" dirty="0"/>
          </a:p>
          <a:p>
            <a:r>
              <a:rPr lang="en-US" altLang="ko-KR" sz="1100" dirty="0" smtClean="0"/>
              <a:t>   &lt;</a:t>
            </a:r>
            <a:r>
              <a:rPr lang="en-US" altLang="ko-KR" sz="1100" dirty="0"/>
              <a:t>h1&gt;Hello Universe!&lt;/h1&gt;</a:t>
            </a:r>
          </a:p>
          <a:p>
            <a:r>
              <a:rPr lang="en-US" altLang="ko-KR" sz="1100" dirty="0"/>
              <a:t>	</a:t>
            </a:r>
          </a:p>
          <a:p>
            <a:r>
              <a:rPr lang="en-US" altLang="ko-KR" sz="1100" dirty="0"/>
              <a:t>&lt;/body&gt;</a:t>
            </a:r>
          </a:p>
          <a:p>
            <a:r>
              <a:rPr lang="en-US" altLang="ko-KR" sz="1100" dirty="0"/>
              <a:t>&lt;/html&gt;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2653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 err="1" smtClean="0"/>
              <a:t>웹서버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테스트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Mean</a:t>
            </a:r>
            <a:r>
              <a:rPr lang="ko-KR" altLang="en-US" dirty="0" smtClean="0"/>
              <a:t> </a:t>
            </a:r>
            <a:r>
              <a:rPr lang="en-US" altLang="ko-KR" dirty="0" smtClean="0"/>
              <a:t>machine code </a:t>
            </a:r>
            <a:r>
              <a:rPr lang="ko-KR" altLang="en-US" dirty="0" smtClean="0"/>
              <a:t>참조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github.com/scotch-io/mean-machine-code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07-node-routing </a:t>
            </a:r>
            <a:r>
              <a:rPr lang="ko-KR" altLang="en-US" dirty="0" smtClean="0"/>
              <a:t>테스트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프로젝트 폴더 만들기</a:t>
            </a:r>
            <a:r>
              <a:rPr lang="en-US" altLang="ko-KR" dirty="0" smtClean="0"/>
              <a:t>: node/07-node-routing </a:t>
            </a:r>
          </a:p>
          <a:p>
            <a:pPr lvl="1"/>
            <a:r>
              <a:rPr lang="ko-KR" altLang="en-US" dirty="0" smtClean="0"/>
              <a:t>프로젝트 폴더로 이동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init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 실행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Index.html </a:t>
            </a:r>
            <a:r>
              <a:rPr lang="ko-KR" altLang="en-US" dirty="0" smtClean="0"/>
              <a:t>카피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Server.js </a:t>
            </a:r>
            <a:r>
              <a:rPr lang="ko-KR" altLang="en-US" dirty="0" smtClean="0"/>
              <a:t>카피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express </a:t>
            </a:r>
            <a:r>
              <a:rPr lang="ko-KR" altLang="en-US" dirty="0" smtClean="0"/>
              <a:t>패키지 설치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$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express --save </a:t>
            </a:r>
          </a:p>
          <a:p>
            <a:pPr lvl="1"/>
            <a:r>
              <a:rPr lang="ko-KR" altLang="en-US" dirty="0" smtClean="0"/>
              <a:t>서버 실행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$ node server.js </a:t>
            </a:r>
          </a:p>
          <a:p>
            <a:pPr lvl="1"/>
            <a:r>
              <a:rPr lang="ko-KR" altLang="en-US" dirty="0" err="1" smtClean="0"/>
              <a:t>웹브라우저로</a:t>
            </a:r>
            <a:r>
              <a:rPr lang="ko-KR" altLang="en-US" dirty="0" smtClean="0"/>
              <a:t> 테스트 </a:t>
            </a:r>
            <a:r>
              <a:rPr lang="en-US" altLang="ko-KR" dirty="0" smtClean="0"/>
              <a:t>http://localhost:1337/users/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78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mongoDB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문서 기반의 </a:t>
            </a:r>
            <a:r>
              <a:rPr lang="en-US" altLang="ko-KR" dirty="0" smtClean="0"/>
              <a:t>NoSQL </a:t>
            </a:r>
            <a:r>
              <a:rPr lang="ko-KR" altLang="en-US" dirty="0" smtClean="0"/>
              <a:t>데이터베이스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www.mongodb.com/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sudo</a:t>
            </a:r>
            <a:r>
              <a:rPr lang="en-US" altLang="ko-KR" dirty="0"/>
              <a:t> apt-get install </a:t>
            </a:r>
            <a:r>
              <a:rPr lang="en-US" altLang="ko-KR" dirty="0" err="1" smtClean="0"/>
              <a:t>mongodb</a:t>
            </a:r>
            <a:r>
              <a:rPr lang="en-US" altLang="ko-KR" dirty="0" smtClean="0"/>
              <a:t>-server </a:t>
            </a:r>
          </a:p>
          <a:p>
            <a:r>
              <a:rPr lang="ko-KR" altLang="en-US" dirty="0" smtClean="0"/>
              <a:t>서버 시작 </a:t>
            </a:r>
            <a:endParaRPr lang="en-US" altLang="ko-KR" dirty="0" smtClean="0"/>
          </a:p>
          <a:p>
            <a:pPr lvl="1"/>
            <a:r>
              <a:rPr lang="en-US" altLang="ko-KR" dirty="0"/>
              <a:t>$ </a:t>
            </a:r>
            <a:r>
              <a:rPr lang="en-US" altLang="ko-KR" dirty="0" err="1"/>
              <a:t>sudo</a:t>
            </a:r>
            <a:r>
              <a:rPr lang="en-US" altLang="ko-KR" dirty="0"/>
              <a:t> service </a:t>
            </a:r>
            <a:r>
              <a:rPr lang="en-US" altLang="ko-KR" dirty="0" err="1"/>
              <a:t>mongod</a:t>
            </a:r>
            <a:r>
              <a:rPr lang="en-US" altLang="ko-KR" dirty="0"/>
              <a:t> </a:t>
            </a:r>
            <a:r>
              <a:rPr lang="en-US" altLang="ko-KR" dirty="0" smtClean="0"/>
              <a:t>start </a:t>
            </a:r>
          </a:p>
          <a:p>
            <a:r>
              <a:rPr lang="ko-KR" altLang="en-US" dirty="0" smtClean="0"/>
              <a:t>클라이언트로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서버에 연결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$ mongo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08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라즈베리파이</a:t>
            </a:r>
            <a:r>
              <a:rPr lang="ko-KR" altLang="en-US" dirty="0" smtClean="0"/>
              <a:t> 다루기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Npm</a:t>
            </a:r>
            <a:r>
              <a:rPr lang="ko-KR" altLang="en-US" dirty="0" smtClean="0"/>
              <a:t>을 이용한 관련 패키지 설치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Npm</a:t>
            </a:r>
            <a:r>
              <a:rPr lang="en-US" altLang="ko-KR" dirty="0" smtClean="0"/>
              <a:t> (node package manager) </a:t>
            </a:r>
          </a:p>
          <a:p>
            <a:pPr lvl="1"/>
            <a:r>
              <a:rPr lang="en-US" altLang="ko-KR" dirty="0">
                <a:hlinkClick r:id="rId2"/>
              </a:rPr>
              <a:t>https://www.npmjs.com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Raspberry pi </a:t>
            </a:r>
            <a:r>
              <a:rPr lang="ko-KR" altLang="en-US" dirty="0" smtClean="0"/>
              <a:t>관련 패키지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3"/>
              </a:rPr>
              <a:t>Wiring-pi</a:t>
            </a:r>
            <a:endParaRPr lang="en-US" altLang="ko-KR" dirty="0" smtClean="0">
              <a:hlinkClick r:id="rId4"/>
            </a:endParaRPr>
          </a:p>
          <a:p>
            <a:pPr lvl="1"/>
            <a:r>
              <a:rPr lang="en-US" altLang="ko-KR" dirty="0" err="1" smtClean="0">
                <a:hlinkClick r:id="rId4"/>
              </a:rPr>
              <a:t>gpio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r>
              <a:rPr lang="en-US" altLang="ko-KR" dirty="0">
                <a:hlinkClick r:id="rId5"/>
              </a:rPr>
              <a:t>pi-</a:t>
            </a:r>
            <a:r>
              <a:rPr lang="en-US" altLang="ko-KR" dirty="0" err="1">
                <a:hlinkClick r:id="rId5"/>
              </a:rPr>
              <a:t>gpio</a:t>
            </a:r>
            <a:endParaRPr lang="en-US" altLang="ko-KR" dirty="0"/>
          </a:p>
          <a:p>
            <a:pPr lvl="1"/>
            <a:r>
              <a:rPr lang="en-US" altLang="ko-KR" dirty="0" err="1">
                <a:hlinkClick r:id="rId6"/>
              </a:rPr>
              <a:t>rpi-gpio</a:t>
            </a:r>
            <a:endParaRPr lang="en-US" altLang="ko-KR" dirty="0"/>
          </a:p>
          <a:p>
            <a:pPr lvl="1"/>
            <a:r>
              <a:rPr lang="en-US" altLang="ko-KR" dirty="0">
                <a:hlinkClick r:id="rId7"/>
              </a:rPr>
              <a:t>raspberry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569354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0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7429</TotalTime>
  <Words>629</Words>
  <Application>Microsoft Office PowerPoint</Application>
  <PresentationFormat>화면 슬라이드 쇼(4:3)</PresentationFormat>
  <Paragraphs>200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가을</vt:lpstr>
      <vt:lpstr>3. 라즈베리파이와 node.js</vt:lpstr>
      <vt:lpstr>3. 라즈베리파이와 Node.js</vt:lpstr>
      <vt:lpstr>Node.js 개발환경의 장점 </vt:lpstr>
      <vt:lpstr>Node.js 설치 </vt:lpstr>
      <vt:lpstr>Node.js 최신 버전 설치 </vt:lpstr>
      <vt:lpstr>Node.js 웹서버 테스트 </vt:lpstr>
      <vt:lpstr>Node.js 웹서버 테스트 </vt:lpstr>
      <vt:lpstr>MongoDB 설치 </vt:lpstr>
      <vt:lpstr>Node.js로 라즈베리파이 다루기 </vt:lpstr>
      <vt:lpstr>라즈베리파이+node.js IoT 프로젝트 </vt:lpstr>
      <vt:lpstr>Wiring-pi를 이용한 GPIO 제어</vt:lpstr>
      <vt:lpstr>GPIO</vt:lpstr>
      <vt:lpstr>LED 동작 </vt:lpstr>
      <vt:lpstr>Breadboard (빵판)</vt:lpstr>
      <vt:lpstr>저항 (register) </vt:lpstr>
      <vt:lpstr>저항 (register)</vt:lpstr>
      <vt:lpstr>회로 구성</vt:lpstr>
      <vt:lpstr>회로 구성</vt:lpstr>
      <vt:lpstr>LED 제어 프로그래밍 </vt:lpstr>
      <vt:lpstr>실행 결과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Lee</cp:lastModifiedBy>
  <cp:revision>276</cp:revision>
  <dcterms:created xsi:type="dcterms:W3CDTF">2011-08-27T14:53:28Z</dcterms:created>
  <dcterms:modified xsi:type="dcterms:W3CDTF">2016-11-24T07:05:40Z</dcterms:modified>
</cp:coreProperties>
</file>