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73" r:id="rId3"/>
    <p:sldId id="325" r:id="rId4"/>
    <p:sldId id="330" r:id="rId5"/>
    <p:sldId id="326" r:id="rId6"/>
    <p:sldId id="327" r:id="rId7"/>
    <p:sldId id="328" r:id="rId8"/>
    <p:sldId id="331" r:id="rId9"/>
    <p:sldId id="329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6" r:id="rId21"/>
    <p:sldId id="342" r:id="rId22"/>
    <p:sldId id="344" r:id="rId23"/>
    <p:sldId id="347" r:id="rId24"/>
    <p:sldId id="348" r:id="rId25"/>
    <p:sldId id="349" r:id="rId26"/>
    <p:sldId id="350" r:id="rId27"/>
    <p:sldId id="351" r:id="rId28"/>
    <p:sldId id="353" r:id="rId29"/>
    <p:sldId id="352" r:id="rId30"/>
    <p:sldId id="354" r:id="rId31"/>
    <p:sldId id="355" r:id="rId32"/>
    <p:sldId id="356" r:id="rId33"/>
    <p:sldId id="357" r:id="rId34"/>
    <p:sldId id="360" r:id="rId35"/>
    <p:sldId id="361" r:id="rId36"/>
    <p:sldId id="362" r:id="rId37"/>
    <p:sldId id="358" r:id="rId38"/>
    <p:sldId id="359" r:id="rId39"/>
    <p:sldId id="363" r:id="rId40"/>
    <p:sldId id="364" r:id="rId41"/>
    <p:sldId id="365" r:id="rId42"/>
    <p:sldId id="366" r:id="rId43"/>
    <p:sldId id="367" r:id="rId44"/>
    <p:sldId id="368" r:id="rId45"/>
    <p:sldId id="370" r:id="rId46"/>
    <p:sldId id="371" r:id="rId47"/>
    <p:sldId id="369" r:id="rId48"/>
    <p:sldId id="37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7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11/29/2016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14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DHCP, NAT, IPv6</a:t>
            </a:r>
            <a:br>
              <a:rPr lang="en-US" altLang="ko-KR" dirty="0" smtClean="0"/>
            </a:br>
            <a:r>
              <a:rPr lang="en-US" altLang="ko-KR" sz="2400" dirty="0" smtClean="0"/>
              <a:t>IPv4 </a:t>
            </a:r>
            <a:r>
              <a:rPr lang="ko-KR" altLang="en-US" sz="2400" dirty="0" smtClean="0"/>
              <a:t>주소부족 문제 해결을 위한 대책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중부대학교 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 </a:t>
            </a:r>
            <a:r>
              <a:rPr lang="ko-KR" altLang="en-US" dirty="0" smtClean="0"/>
              <a:t>자동설정 결과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4680520" cy="37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22" y="2348880"/>
            <a:ext cx="5386997" cy="42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Show 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dhcp</a:t>
            </a:r>
            <a:r>
              <a:rPr lang="en-US" altLang="ko-KR" dirty="0" smtClean="0"/>
              <a:t> binding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라우터에서</a:t>
            </a:r>
            <a:r>
              <a:rPr lang="ko-KR" altLang="en-US" dirty="0"/>
              <a:t> 주소할당 현황 보기</a:t>
            </a: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875718" y="2420888"/>
            <a:ext cx="700865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Router#show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binding </a:t>
            </a:r>
          </a:p>
          <a:p>
            <a:r>
              <a:rPr lang="en-US" altLang="ko-KR" sz="1600" dirty="0"/>
              <a:t>IP address       Client-ID/              Lease expiration        Type</a:t>
            </a:r>
          </a:p>
          <a:p>
            <a:r>
              <a:rPr lang="en-US" altLang="ko-KR" sz="1600" dirty="0"/>
              <a:t>                 Hardware address</a:t>
            </a:r>
          </a:p>
          <a:p>
            <a:r>
              <a:rPr lang="en-US" altLang="ko-KR" sz="1600" dirty="0"/>
              <a:t>163.180.116.2    00E0.B06D.8377           --                     Automatic</a:t>
            </a:r>
          </a:p>
          <a:p>
            <a:r>
              <a:rPr lang="en-US" altLang="ko-KR" sz="1600" dirty="0"/>
              <a:t>163.180.116.3    0060.47D8.88EA           --                     Automatic</a:t>
            </a:r>
          </a:p>
          <a:p>
            <a:r>
              <a:rPr lang="en-US" altLang="ko-KR" sz="1600" dirty="0"/>
              <a:t>163.180.116.4    0001.967E.DE32           --                     Automatic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185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구성 삭제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DHCP </a:t>
            </a:r>
            <a:r>
              <a:rPr lang="ko-KR" altLang="en-US" dirty="0" smtClean="0"/>
              <a:t>서버 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1.2 DHCP </a:t>
            </a:r>
            <a:r>
              <a:rPr lang="ko-KR" altLang="en-US" dirty="0" smtClean="0"/>
              <a:t>서버를 통한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5845" y="1988840"/>
            <a:ext cx="6484467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)#no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163.180.116.1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)#no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163.180.116.255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)#no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pool </a:t>
            </a:r>
            <a:r>
              <a:rPr lang="en-US" altLang="ko-KR" sz="1600" dirty="0" err="1"/>
              <a:t>inokyuni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7743"/>
            <a:ext cx="4298568" cy="34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67743"/>
            <a:ext cx="4298569" cy="34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4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</a:t>
            </a:r>
            <a:r>
              <a:rPr lang="ko-KR" altLang="en-US" dirty="0" smtClean="0"/>
              <a:t>주소 할당 결과 확인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DHCP </a:t>
            </a:r>
            <a:r>
              <a:rPr lang="ko-KR" altLang="en-US" dirty="0"/>
              <a:t>서버를 통한 </a:t>
            </a:r>
            <a:r>
              <a:rPr lang="en-US" altLang="ko-KR" dirty="0"/>
              <a:t>DHCP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10" y="2016520"/>
            <a:ext cx="5659104" cy="44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다른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영역에 있는 </a:t>
            </a:r>
            <a:r>
              <a:rPr lang="en-US" altLang="ko-KR" dirty="0" smtClean="0"/>
              <a:t>PC2</a:t>
            </a:r>
            <a:r>
              <a:rPr lang="ko-KR" altLang="en-US" dirty="0" smtClean="0"/>
              <a:t>에게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서비스를 제공하도록 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1.3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다른 </a:t>
            </a:r>
            <a:r>
              <a:rPr lang="ko-KR" altLang="en-US" sz="3600" dirty="0" err="1" smtClean="0"/>
              <a:t>브로드캐스트</a:t>
            </a:r>
            <a:r>
              <a:rPr lang="ko-KR" altLang="en-US" sz="3600" dirty="0" smtClean="0"/>
              <a:t> 영역을 위한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DHCP </a:t>
            </a:r>
            <a:r>
              <a:rPr lang="ko-KR" altLang="en-US" sz="3600" dirty="0" smtClean="0"/>
              <a:t>서비스 </a:t>
            </a:r>
            <a:endParaRPr lang="ko-KR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352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기본 설정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게이트웨이</a:t>
            </a:r>
            <a:r>
              <a:rPr lang="ko-KR" altLang="en-US" dirty="0" smtClean="0"/>
              <a:t> 주소 등록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/>
              <a:t>다른 </a:t>
            </a:r>
            <a:r>
              <a:rPr lang="ko-KR" altLang="en-US" sz="4400" dirty="0" err="1"/>
              <a:t>브로드캐스트</a:t>
            </a:r>
            <a:r>
              <a:rPr lang="ko-KR" altLang="en-US" sz="4400" dirty="0"/>
              <a:t> 영역을 위한 </a:t>
            </a:r>
            <a:r>
              <a:rPr lang="en-US" altLang="ko-KR" sz="4400" dirty="0"/>
              <a:t/>
            </a:r>
            <a:br>
              <a:rPr lang="en-US" altLang="ko-KR" sz="4400" dirty="0"/>
            </a:br>
            <a:r>
              <a:rPr lang="en-US" altLang="ko-KR" sz="4400" dirty="0"/>
              <a:t>DHCP </a:t>
            </a:r>
            <a:r>
              <a:rPr lang="ko-KR" altLang="en-US" sz="4400" dirty="0"/>
              <a:t>서비스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752" y="2549803"/>
            <a:ext cx="687560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)#interface FastEthernet0/0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</a:t>
            </a:r>
            <a:r>
              <a:rPr lang="en-US" altLang="ko-KR" dirty="0" err="1"/>
              <a:t>ip</a:t>
            </a:r>
            <a:r>
              <a:rPr lang="en-US" altLang="ko-KR" dirty="0"/>
              <a:t> address 163.180.116.1 255.255.255.0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-if)#no shutdown</a:t>
            </a:r>
          </a:p>
          <a:p>
            <a:endParaRPr lang="en-US" altLang="ko-KR" dirty="0" smtClean="0"/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)#interface </a:t>
            </a:r>
            <a:r>
              <a:rPr lang="en-US" altLang="ko-KR" dirty="0" smtClean="0"/>
              <a:t>FastEthernet0/1</a:t>
            </a:r>
            <a:endParaRPr lang="en-US" altLang="ko-KR" dirty="0"/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</a:t>
            </a:r>
            <a:r>
              <a:rPr lang="en-US" altLang="ko-KR" dirty="0" err="1"/>
              <a:t>ip</a:t>
            </a:r>
            <a:r>
              <a:rPr lang="en-US" altLang="ko-KR" dirty="0"/>
              <a:t> address </a:t>
            </a:r>
            <a:r>
              <a:rPr lang="en-US" altLang="ko-KR" dirty="0" smtClean="0"/>
              <a:t>203.230.7.1 </a:t>
            </a:r>
            <a:r>
              <a:rPr lang="en-US" altLang="ko-KR" dirty="0"/>
              <a:t>255.255.255.0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-if)#no </a:t>
            </a:r>
            <a:r>
              <a:rPr lang="en-US" altLang="ko-KR" dirty="0" smtClean="0"/>
              <a:t>shutdown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200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DHCP </a:t>
            </a:r>
            <a:r>
              <a:rPr lang="ko-KR" altLang="en-US" dirty="0" smtClean="0"/>
              <a:t>서버에 네트워크 추가 등록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PC2</a:t>
            </a:r>
            <a:r>
              <a:rPr lang="ko-KR" altLang="en-US" dirty="0" smtClean="0"/>
              <a:t>를 위한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서비스 등록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/>
              <a:t>다른 </a:t>
            </a:r>
            <a:r>
              <a:rPr lang="ko-KR" altLang="en-US" sz="4000" dirty="0" err="1"/>
              <a:t>브로드캐스트</a:t>
            </a:r>
            <a:r>
              <a:rPr lang="ko-KR" altLang="en-US" sz="4000" dirty="0"/>
              <a:t> 영역을 위한 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>DHCP </a:t>
            </a:r>
            <a:r>
              <a:rPr lang="ko-KR" altLang="en-US" sz="4000" dirty="0"/>
              <a:t>서비스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89792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fa0/1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helper-address </a:t>
            </a:r>
            <a:r>
              <a:rPr lang="ko-KR" altLang="en-US" dirty="0" smtClean="0"/>
              <a:t>등록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/>
              <a:t>다른 </a:t>
            </a:r>
            <a:r>
              <a:rPr lang="ko-KR" altLang="en-US" sz="4000" dirty="0" err="1"/>
              <a:t>브로드캐스트</a:t>
            </a:r>
            <a:r>
              <a:rPr lang="ko-KR" altLang="en-US" sz="4000" dirty="0"/>
              <a:t> 영역을 위한 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>DHCP </a:t>
            </a:r>
            <a:r>
              <a:rPr lang="ko-KR" altLang="en-US" sz="4000" dirty="0"/>
              <a:t>서비스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368" y="2060848"/>
            <a:ext cx="596188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fa0/1</a:t>
            </a:r>
          </a:p>
          <a:p>
            <a:r>
              <a:rPr lang="en-US" altLang="ko-KR" dirty="0"/>
              <a:t>Router(</a:t>
            </a:r>
            <a:r>
              <a:rPr lang="en-US" altLang="ko-KR" dirty="0" err="1"/>
              <a:t>config</a:t>
            </a:r>
            <a:r>
              <a:rPr lang="en-US" altLang="ko-KR" dirty="0"/>
              <a:t>-if)#</a:t>
            </a:r>
            <a:r>
              <a:rPr lang="en-US" altLang="ko-KR" dirty="0" err="1"/>
              <a:t>ip</a:t>
            </a:r>
            <a:r>
              <a:rPr lang="en-US" altLang="ko-KR" dirty="0"/>
              <a:t> helper-address 163.180.116.2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12" y="2851414"/>
            <a:ext cx="4752080" cy="37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077072"/>
            <a:ext cx="100540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성공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83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공인주소와 사설주소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공인주소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인터넷과 같은 공중 네트워크에서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주소가 중복되면 안됨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허가받은</a:t>
            </a:r>
            <a:r>
              <a:rPr lang="ko-KR" altLang="en-US" dirty="0" smtClean="0"/>
              <a:t> 주소를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비용 발생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사설주소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사설네트워크 내에서만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사설네트워크가 다르면 같은 주소를 써도 됨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비용이 들지 않음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사설주소대역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Class </a:t>
            </a:r>
            <a:r>
              <a:rPr lang="en-US" altLang="ko-KR" dirty="0"/>
              <a:t>A </a:t>
            </a:r>
            <a:r>
              <a:rPr lang="ko-KR" altLang="en-US" dirty="0"/>
              <a:t>규모 </a:t>
            </a:r>
            <a:r>
              <a:rPr lang="en-US" altLang="ko-KR" dirty="0"/>
              <a:t>: 10.0.0.0 ~ 10.255.255.255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Class </a:t>
            </a:r>
            <a:r>
              <a:rPr lang="en-US" altLang="ko-KR" dirty="0"/>
              <a:t>B </a:t>
            </a:r>
            <a:r>
              <a:rPr lang="ko-KR" altLang="en-US" dirty="0"/>
              <a:t>규모 </a:t>
            </a:r>
            <a:r>
              <a:rPr lang="en-US" altLang="ko-KR" dirty="0"/>
              <a:t>: 172.16.0.0 ~ 172.31.255.255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Class </a:t>
            </a:r>
            <a:r>
              <a:rPr lang="en-US" altLang="ko-KR" dirty="0"/>
              <a:t>C </a:t>
            </a:r>
            <a:r>
              <a:rPr lang="ko-KR" altLang="en-US" dirty="0"/>
              <a:t>규모 </a:t>
            </a:r>
            <a:r>
              <a:rPr lang="en-US" altLang="ko-KR" dirty="0"/>
              <a:t>: 192.168.0.0 ~ 192.168.255.255</a:t>
            </a:r>
            <a:endParaRPr lang="en-US" altLang="ko-KR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2. NAT(Network </a:t>
            </a:r>
            <a:r>
              <a:rPr lang="en-US" altLang="ko-KR" sz="3200" dirty="0" smtClean="0"/>
              <a:t>Address Translation)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836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en-US" altLang="ko-KR" dirty="0"/>
          </a:p>
          <a:p>
            <a:pPr lvl="1"/>
            <a:r>
              <a:rPr lang="ko-KR" altLang="en-US" sz="2000" dirty="0"/>
              <a:t>사설주소를 사용하는 장치가 공중네트워크와 통신하고자 할 때 사설</a:t>
            </a:r>
            <a:r>
              <a:rPr lang="en-US" altLang="ko-KR" sz="2000" dirty="0"/>
              <a:t>IP</a:t>
            </a:r>
            <a:r>
              <a:rPr lang="ko-KR" altLang="en-US" sz="2000" dirty="0"/>
              <a:t>주소를 공인</a:t>
            </a:r>
            <a:r>
              <a:rPr lang="en-US" altLang="ko-KR" sz="2000" dirty="0"/>
              <a:t>IP</a:t>
            </a:r>
            <a:r>
              <a:rPr lang="ko-KR" altLang="en-US" sz="2000" dirty="0"/>
              <a:t>주소로 변환해 주는 기술 </a:t>
            </a:r>
            <a:endParaRPr lang="en-US" altLang="ko-KR" sz="2000" dirty="0" smtClean="0"/>
          </a:p>
          <a:p>
            <a:pPr lvl="1"/>
            <a:r>
              <a:rPr lang="ko-KR" altLang="en-US" sz="2000" dirty="0" smtClean="0">
                <a:latin typeface="+mn-ea"/>
              </a:rPr>
              <a:t>내부 </a:t>
            </a:r>
            <a:r>
              <a:rPr lang="ko-KR" altLang="en-US" sz="2000" dirty="0">
                <a:latin typeface="+mn-ea"/>
              </a:rPr>
              <a:t>네트워크에서는 사설 </a:t>
            </a:r>
            <a:r>
              <a:rPr lang="en-US" altLang="ko-KR" sz="2000" dirty="0" smtClean="0">
                <a:latin typeface="+mn-ea"/>
              </a:rPr>
              <a:t>IP</a:t>
            </a:r>
            <a:r>
              <a:rPr lang="ko-KR" altLang="en-US" sz="2000" dirty="0" smtClean="0">
                <a:latin typeface="+mn-ea"/>
              </a:rPr>
              <a:t>주소를 </a:t>
            </a:r>
            <a:r>
              <a:rPr lang="ko-KR" altLang="en-US" sz="2000" dirty="0">
                <a:latin typeface="+mn-ea"/>
              </a:rPr>
              <a:t>사용하고</a:t>
            </a:r>
            <a:r>
              <a:rPr lang="en-US" altLang="ko-KR" sz="2000" dirty="0">
                <a:latin typeface="+mn-ea"/>
              </a:rPr>
              <a:t>,</a:t>
            </a:r>
            <a:r>
              <a:rPr lang="ko-KR" altLang="en-US" sz="2000" dirty="0">
                <a:latin typeface="+mn-ea"/>
              </a:rPr>
              <a:t> 외부 </a:t>
            </a:r>
            <a:r>
              <a:rPr lang="ko-KR" altLang="en-US" sz="2000" dirty="0" smtClean="0">
                <a:latin typeface="+mn-ea"/>
              </a:rPr>
              <a:t>네트워크로 나가는 </a:t>
            </a:r>
            <a:r>
              <a:rPr lang="ko-KR" altLang="en-US" sz="2000" dirty="0">
                <a:latin typeface="+mn-ea"/>
              </a:rPr>
              <a:t>경우 공인 </a:t>
            </a:r>
            <a:r>
              <a:rPr lang="en-US" altLang="ko-KR" sz="2000" dirty="0">
                <a:latin typeface="+mn-ea"/>
              </a:rPr>
              <a:t>IP</a:t>
            </a:r>
            <a:r>
              <a:rPr lang="ko-KR" altLang="en-US" sz="2000" dirty="0">
                <a:latin typeface="+mn-ea"/>
              </a:rPr>
              <a:t>주소로 변환돼서 나가게 하는 기술</a:t>
            </a:r>
          </a:p>
          <a:p>
            <a:pPr lvl="1"/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endParaRPr lang="ko-KR" altLang="en-US" dirty="0"/>
          </a:p>
        </p:txBody>
      </p:sp>
      <p:pic>
        <p:nvPicPr>
          <p:cNvPr id="4" name="Picture 10" descr="301P_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67696"/>
            <a:ext cx="605112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1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DHCP </a:t>
            </a:r>
          </a:p>
          <a:p>
            <a:pPr lvl="1"/>
            <a:r>
              <a:rPr lang="ko-KR" altLang="en-US" dirty="0" smtClean="0"/>
              <a:t>필요한 기기에 주소를 자동 할당하도록 하여 할당만 하고 쓰이지 않는 주소를 줄임 </a:t>
            </a:r>
            <a:r>
              <a:rPr lang="en-US" altLang="ko-KR" dirty="0" smtClean="0"/>
              <a:t>(IP</a:t>
            </a:r>
            <a:r>
              <a:rPr lang="ko-KR" altLang="en-US" dirty="0" smtClean="0"/>
              <a:t>주소의 가용성 향상</a:t>
            </a:r>
            <a:r>
              <a:rPr lang="en-US" altLang="ko-KR" dirty="0" smtClean="0"/>
              <a:t>) 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NAT </a:t>
            </a:r>
          </a:p>
          <a:p>
            <a:pPr lvl="1"/>
            <a:r>
              <a:rPr lang="ko-KR" altLang="en-US" dirty="0" smtClean="0"/>
              <a:t>사설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주소를 사용할 수 있도록 하여 공인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 사용을 줄임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IPv6 </a:t>
            </a:r>
          </a:p>
          <a:p>
            <a:pPr lvl="1"/>
            <a:r>
              <a:rPr lang="en-US" altLang="ko-KR" dirty="0" smtClean="0"/>
              <a:t>128</a:t>
            </a:r>
            <a:r>
              <a:rPr lang="ko-KR" altLang="en-US" dirty="0" smtClean="0"/>
              <a:t>비트 주소체계를 사용하여 주소부족 문제를 근본적으로 해결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IPv4 </a:t>
            </a:r>
            <a:r>
              <a:rPr lang="ko-KR" altLang="en-US" sz="4400" dirty="0"/>
              <a:t>주소부족 </a:t>
            </a:r>
            <a:r>
              <a:rPr lang="ko-KR" altLang="en-US" sz="4400" dirty="0" smtClean="0"/>
              <a:t>문제에 대한 </a:t>
            </a:r>
            <a:r>
              <a:rPr lang="ko-KR" altLang="en-US" sz="4400" dirty="0"/>
              <a:t>대책</a:t>
            </a:r>
            <a:r>
              <a:rPr lang="en-US" altLang="ko-KR" sz="4400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89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의 장점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공인</a:t>
            </a:r>
            <a:r>
              <a:rPr lang="en-US" altLang="ko-KR" dirty="0"/>
              <a:t>IP</a:t>
            </a:r>
            <a:r>
              <a:rPr lang="ko-KR" altLang="en-US" dirty="0"/>
              <a:t>주소 사용을 줄여서 </a:t>
            </a:r>
            <a:r>
              <a:rPr lang="ko-KR" altLang="en-US" dirty="0" smtClean="0"/>
              <a:t>주소비용 </a:t>
            </a:r>
            <a:r>
              <a:rPr lang="ko-KR" altLang="en-US" dirty="0"/>
              <a:t>절감 가능</a:t>
            </a:r>
            <a:endParaRPr lang="en-US" altLang="ko-KR" dirty="0"/>
          </a:p>
          <a:p>
            <a:pPr lvl="1"/>
            <a:r>
              <a:rPr lang="ko-KR" altLang="en-US" dirty="0"/>
              <a:t>사설네트워크의 내부 </a:t>
            </a:r>
            <a:r>
              <a:rPr lang="en-US" altLang="ko-KR" dirty="0"/>
              <a:t>IP</a:t>
            </a:r>
            <a:r>
              <a:rPr lang="ko-KR" altLang="en-US" dirty="0"/>
              <a:t>주소를 외부로부터 숨겨서 네트워크의 </a:t>
            </a:r>
            <a:r>
              <a:rPr lang="ko-KR" altLang="en-US" dirty="0" err="1"/>
              <a:t>보안성</a:t>
            </a:r>
            <a:r>
              <a:rPr lang="ko-KR" altLang="en-US" dirty="0"/>
              <a:t> 향상 </a:t>
            </a:r>
            <a:endParaRPr lang="en-US" altLang="ko-KR" dirty="0" smtClean="0"/>
          </a:p>
          <a:p>
            <a:r>
              <a:rPr lang="en-US" altLang="ko-KR" dirty="0" smtClean="0"/>
              <a:t>NAT</a:t>
            </a:r>
            <a:r>
              <a:rPr lang="ko-KR" altLang="en-US" dirty="0" smtClean="0"/>
              <a:t>의 단점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처리에 지연 발생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추적이 어려움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장단점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0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정적 </a:t>
            </a:r>
            <a:r>
              <a:rPr lang="en-US" altLang="ko-KR" dirty="0" smtClean="0"/>
              <a:t>NAT</a:t>
            </a:r>
          </a:p>
          <a:p>
            <a:pPr lvl="1"/>
            <a:r>
              <a:rPr lang="ko-KR" altLang="en-US" dirty="0" smtClean="0">
                <a:latin typeface="+mn-ea"/>
              </a:rPr>
              <a:t>사설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주소와 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주소가 </a:t>
            </a:r>
            <a:r>
              <a:rPr lang="en-US" altLang="ko-KR" dirty="0" smtClean="0">
                <a:latin typeface="+mn-ea"/>
              </a:rPr>
              <a:t>1:1</a:t>
            </a:r>
            <a:r>
              <a:rPr lang="ko-KR" altLang="en-US" dirty="0" smtClean="0">
                <a:latin typeface="+mn-ea"/>
              </a:rPr>
              <a:t>로 </a:t>
            </a:r>
            <a:r>
              <a:rPr lang="ko-KR" altLang="en-US" dirty="0" err="1" smtClean="0">
                <a:latin typeface="+mn-ea"/>
              </a:rPr>
              <a:t>매칭</a:t>
            </a:r>
            <a:r>
              <a:rPr lang="en-US" altLang="ko-KR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고정된 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주소를 가져야 하는 </a:t>
            </a:r>
            <a:r>
              <a:rPr lang="ko-KR" altLang="en-US" dirty="0" err="1" smtClean="0">
                <a:latin typeface="+mn-ea"/>
              </a:rPr>
              <a:t>웹서버</a:t>
            </a:r>
            <a:r>
              <a:rPr lang="ko-KR" altLang="en-US" dirty="0" smtClean="0">
                <a:latin typeface="+mn-ea"/>
              </a:rPr>
              <a:t> 등에 사용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>
                <a:latin typeface="+mn-ea"/>
              </a:rPr>
              <a:t>외부에서 내부 </a:t>
            </a:r>
            <a:r>
              <a:rPr lang="ko-KR" altLang="en-US" dirty="0" err="1">
                <a:latin typeface="+mn-ea"/>
              </a:rPr>
              <a:t>사설망을</a:t>
            </a:r>
            <a:r>
              <a:rPr lang="ko-KR" altLang="en-US" dirty="0">
                <a:latin typeface="+mn-ea"/>
              </a:rPr>
              <a:t> 접속하고자 할 때 </a:t>
            </a:r>
            <a:r>
              <a:rPr lang="ko-KR" altLang="en-US" dirty="0" smtClean="0">
                <a:latin typeface="+mn-ea"/>
              </a:rPr>
              <a:t>사용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동적 </a:t>
            </a:r>
            <a:r>
              <a:rPr lang="en-US" altLang="ko-KR" dirty="0" smtClean="0"/>
              <a:t>NAT </a:t>
            </a:r>
          </a:p>
          <a:p>
            <a:pPr lvl="1"/>
            <a:r>
              <a:rPr lang="ko-KR" altLang="en-US" dirty="0" smtClean="0">
                <a:latin typeface="+mn-ea"/>
              </a:rPr>
              <a:t>클라이언트가 요청하는 순서대로 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주소를 부여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</a:rPr>
              <a:t>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그룹과 사설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그룹을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그룹 대 그룹으로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Mapping</a:t>
            </a:r>
            <a:r>
              <a:rPr lang="ko-KR" altLang="en-US" dirty="0" smtClean="0">
                <a:latin typeface="+mn-ea"/>
              </a:rPr>
              <a:t> 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/>
              <a:t>3. NAT </a:t>
            </a:r>
            <a:r>
              <a:rPr lang="ko-KR" altLang="en-US" dirty="0" smtClean="0"/>
              <a:t>오버로딩 </a:t>
            </a:r>
            <a:r>
              <a:rPr lang="en-US" altLang="ko-KR" dirty="0" smtClean="0"/>
              <a:t>= PAT(port address translation)</a:t>
            </a:r>
          </a:p>
          <a:p>
            <a:pPr lvl="1"/>
            <a:r>
              <a:rPr lang="ko-KR" altLang="en-US" dirty="0" smtClean="0">
                <a:latin typeface="+mn-ea"/>
              </a:rPr>
              <a:t>여러 개의 사설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주소를 하나의 공인</a:t>
            </a:r>
            <a:r>
              <a:rPr lang="en-US" altLang="ko-KR" dirty="0" smtClean="0">
                <a:latin typeface="+mn-ea"/>
              </a:rPr>
              <a:t>IP</a:t>
            </a:r>
            <a:r>
              <a:rPr lang="ko-KR" altLang="en-US" dirty="0" smtClean="0">
                <a:latin typeface="+mn-ea"/>
              </a:rPr>
              <a:t>주소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포트번호 이용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로 변환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</a:rPr>
              <a:t>호스트마다 포트번호를 </a:t>
            </a:r>
            <a:r>
              <a:rPr lang="ko-KR" altLang="en-US" dirty="0">
                <a:latin typeface="+mn-ea"/>
              </a:rPr>
              <a:t>다르게 설정해서 하나의 공인 </a:t>
            </a:r>
            <a:r>
              <a:rPr lang="en-US" altLang="ko-KR" dirty="0">
                <a:latin typeface="+mn-ea"/>
              </a:rPr>
              <a:t>IP </a:t>
            </a:r>
            <a:r>
              <a:rPr lang="ko-KR" altLang="en-US" dirty="0">
                <a:latin typeface="+mn-ea"/>
              </a:rPr>
              <a:t>주소로 외부와 통신가능 </a:t>
            </a:r>
            <a:r>
              <a:rPr lang="ko-KR" altLang="en-US" dirty="0" smtClean="0">
                <a:latin typeface="+mn-ea"/>
              </a:rPr>
              <a:t> </a:t>
            </a:r>
            <a:endParaRPr lang="ko-KR" altLang="en-US" dirty="0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의 유형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Inside </a:t>
            </a:r>
            <a:r>
              <a:rPr lang="en-US" altLang="ko-KR" dirty="0"/>
              <a:t>Local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내부 </a:t>
            </a:r>
            <a:r>
              <a:rPr lang="ko-KR" altLang="en-US" dirty="0"/>
              <a:t>컴퓨터들이 실제 사용하는 주소 </a:t>
            </a:r>
            <a:r>
              <a:rPr lang="en-US" altLang="ko-KR" dirty="0"/>
              <a:t>(</a:t>
            </a:r>
            <a:r>
              <a:rPr lang="ko-KR" altLang="en-US" dirty="0"/>
              <a:t>사설 </a:t>
            </a:r>
            <a:r>
              <a:rPr lang="en-US" altLang="ko-KR" dirty="0"/>
              <a:t>IP)</a:t>
            </a:r>
          </a:p>
          <a:p>
            <a:r>
              <a:rPr lang="en-US" altLang="ko-KR" dirty="0"/>
              <a:t>Inside Global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내부 </a:t>
            </a:r>
            <a:r>
              <a:rPr lang="ko-KR" altLang="en-US" dirty="0"/>
              <a:t>컴퓨터들이 외부로 나갈 때 변환할 주소 </a:t>
            </a:r>
            <a:r>
              <a:rPr lang="en-US" altLang="ko-KR" dirty="0"/>
              <a:t>(</a:t>
            </a:r>
            <a:r>
              <a:rPr lang="ko-KR" altLang="en-US" dirty="0"/>
              <a:t>공인 </a:t>
            </a:r>
            <a:r>
              <a:rPr lang="en-US" altLang="ko-KR" dirty="0"/>
              <a:t>IP)</a:t>
            </a:r>
          </a:p>
          <a:p>
            <a:r>
              <a:rPr lang="en-US" altLang="ko-KR" dirty="0"/>
              <a:t>Outside Global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목적지 </a:t>
            </a:r>
            <a:r>
              <a:rPr lang="ko-KR" altLang="en-US" dirty="0"/>
              <a:t>컴퓨터가 사용하는 공인 </a:t>
            </a:r>
            <a:r>
              <a:rPr lang="en-US" altLang="ko-KR" dirty="0"/>
              <a:t>IP</a:t>
            </a:r>
          </a:p>
          <a:p>
            <a:r>
              <a:rPr lang="en-US" altLang="ko-KR" dirty="0"/>
              <a:t>Outside Local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목적지 </a:t>
            </a:r>
            <a:r>
              <a:rPr lang="ko-KR" altLang="en-US" dirty="0"/>
              <a:t>컴퓨터의 실제 주소</a:t>
            </a:r>
          </a:p>
          <a:p>
            <a:r>
              <a:rPr lang="ko-KR" altLang="en-US" dirty="0" smtClean="0"/>
              <a:t>목적지 </a:t>
            </a:r>
            <a:r>
              <a:rPr lang="ko-KR" altLang="en-US" dirty="0"/>
              <a:t>컴퓨터가 공인 </a:t>
            </a:r>
            <a:r>
              <a:rPr lang="en-US" altLang="ko-KR" dirty="0"/>
              <a:t>IP</a:t>
            </a:r>
            <a:r>
              <a:rPr lang="ko-KR" altLang="en-US" dirty="0"/>
              <a:t>를 사용하는 경우 </a:t>
            </a:r>
            <a:r>
              <a:rPr lang="en-US" altLang="ko-KR" dirty="0"/>
              <a:t>Outside Global</a:t>
            </a:r>
            <a:r>
              <a:rPr lang="ko-KR" altLang="en-US" dirty="0"/>
              <a:t>과 </a:t>
            </a:r>
            <a:r>
              <a:rPr lang="en-US" altLang="ko-KR" dirty="0"/>
              <a:t>Outside Local</a:t>
            </a:r>
            <a:r>
              <a:rPr lang="ko-KR" altLang="en-US" dirty="0"/>
              <a:t>은 같다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NAT</a:t>
            </a:r>
            <a:r>
              <a:rPr lang="ko-KR" altLang="en-US" dirty="0" smtClean="0"/>
              <a:t>에 </a:t>
            </a:r>
            <a:r>
              <a:rPr lang="ko-KR" altLang="en-US" dirty="0"/>
              <a:t>사용되는 </a:t>
            </a:r>
            <a:r>
              <a:rPr lang="ko-KR" altLang="en-US" dirty="0" smtClean="0"/>
              <a:t>주소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3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14-9. NAT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 </a:t>
            </a:r>
            <a:r>
              <a:rPr lang="ko-KR" altLang="en-US" dirty="0" smtClean="0"/>
              <a:t>실습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2276872"/>
            <a:ext cx="61626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</a:t>
            </a:r>
            <a:r>
              <a:rPr lang="ko-KR" altLang="en-US" dirty="0" smtClean="0"/>
              <a:t>주소 설정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라우팅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NAT </a:t>
            </a:r>
            <a:r>
              <a:rPr lang="ko-KR" altLang="en-US" dirty="0"/>
              <a:t>실습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4150495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FastEthernet0/0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</a:t>
            </a:r>
            <a:r>
              <a:rPr lang="en-US" altLang="ko-KR" sz="1200" dirty="0" smtClean="0"/>
              <a:t>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192.168.1.1 255.255.255.0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FastEthernet0/1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203.230.7.1 255.255.255.0</a:t>
            </a:r>
          </a:p>
          <a:p>
            <a:r>
              <a:rPr lang="en-US" altLang="ko-KR" sz="1200" dirty="0"/>
              <a:t>R</a:t>
            </a:r>
            <a:r>
              <a:rPr lang="en-US" altLang="ko-KR" sz="1200" dirty="0" smtClean="0"/>
              <a:t>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</a:t>
            </a:r>
            <a:r>
              <a:rPr lang="en-US" altLang="ko-KR" sz="1200" dirty="0" smtClean="0"/>
              <a:t>exit</a:t>
            </a:r>
          </a:p>
          <a:p>
            <a:endParaRPr lang="en-US" altLang="ko-KR" sz="1200" dirty="0" smtClean="0"/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)#router rip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-router)#version 2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203.230.7.0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192.168.1.0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-router</a:t>
            </a:r>
            <a:r>
              <a:rPr lang="en-US" altLang="ko-KR" sz="1200" dirty="0"/>
              <a:t>)#no auto-summary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97969" y="2058445"/>
            <a:ext cx="4150495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203.230.7.2 255.255.255.0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FastEthernet0/1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-if)#no shutdown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-if)#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address 150.183.235.1 255.255.0.0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</a:t>
            </a:r>
            <a:r>
              <a:rPr lang="en-US" altLang="ko-KR" sz="1200" dirty="0" smtClean="0"/>
              <a:t>)#exit</a:t>
            </a:r>
          </a:p>
          <a:p>
            <a:endParaRPr lang="en-US" altLang="ko-KR" sz="1200" dirty="0"/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)#router rip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-router)#version 2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150.183.235.0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-router)#network 203.230.7.0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-router)#no auto-summary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269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PC3</a:t>
            </a:r>
            <a:r>
              <a:rPr lang="ko-KR" altLang="en-US" dirty="0" smtClean="0"/>
              <a:t>의 주소를 변환해보자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192.168.1.2/24  </a:t>
            </a:r>
            <a:r>
              <a:rPr lang="en-US" altLang="ko-KR" dirty="0" smtClean="0">
                <a:sym typeface="Wingdings" panose="05000000000000000000" pitchFamily="2" charset="2"/>
              </a:rPr>
              <a:t>  203.230.7.3/24 </a:t>
            </a:r>
            <a:r>
              <a:rPr lang="ko-KR" altLang="en-US" dirty="0" smtClean="0">
                <a:sym typeface="Wingdings" panose="05000000000000000000" pitchFamily="2" charset="2"/>
              </a:rPr>
              <a:t>로 변환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 </a:t>
            </a:r>
            <a:r>
              <a:rPr lang="ko-KR" altLang="en-US" dirty="0" smtClean="0"/>
              <a:t>정적 </a:t>
            </a:r>
            <a:r>
              <a:rPr lang="en-US" altLang="ko-KR" dirty="0" smtClean="0"/>
              <a:t>NAT </a:t>
            </a:r>
            <a:r>
              <a:rPr lang="ko-KR" altLang="en-US" dirty="0" smtClean="0"/>
              <a:t>실습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420888"/>
            <a:ext cx="649408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r>
              <a:rPr lang="en-US" altLang="ko-KR" sz="1600" dirty="0"/>
              <a:t> inside source </a:t>
            </a:r>
            <a:r>
              <a:rPr lang="en-US" altLang="ko-KR" sz="1600" dirty="0">
                <a:solidFill>
                  <a:srgbClr val="FF0000"/>
                </a:solidFill>
              </a:rPr>
              <a:t>static</a:t>
            </a:r>
            <a:r>
              <a:rPr lang="en-US" altLang="ko-KR" sz="1600" dirty="0"/>
              <a:t> 192.168.1.2 203.230.7.3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fa0/0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r>
              <a:rPr lang="en-US" altLang="ko-KR" sz="1600" dirty="0"/>
              <a:t> inside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fa0/1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r>
              <a:rPr lang="en-US" altLang="ko-KR" sz="1600" dirty="0"/>
              <a:t> outside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66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Ping</a:t>
            </a:r>
            <a:r>
              <a:rPr lang="ko-KR" altLang="en-US" dirty="0" smtClean="0"/>
              <a:t> 테스트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정적 </a:t>
            </a:r>
            <a:r>
              <a:rPr lang="en-US" altLang="ko-KR" dirty="0"/>
              <a:t>NAT </a:t>
            </a:r>
            <a:r>
              <a:rPr lang="ko-KR" altLang="en-US" dirty="0"/>
              <a:t>실습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51862"/>
            <a:ext cx="4694279" cy="372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4722" y="4595644"/>
            <a:ext cx="695575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translations</a:t>
            </a:r>
          </a:p>
          <a:p>
            <a:r>
              <a:rPr lang="en-US" altLang="ko-KR" sz="1400" dirty="0"/>
              <a:t>Pro  Inside global     Inside local       Outside local      Outside global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203.230.7.3:6     192.168.1.2:6      150.183.235.2:6    150.183.235.2:6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203.230.7.3:7     192.168.1.2:7      150.183.235.2:7    150.183.235.2:7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203.230.7.3:8     192.168.1.2:8      150.183.235.2:8    150.183.235.2:8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203.230.7.3:9     192.168.1.2:9      150.183.235.2:9    150.183.235.2:9</a:t>
            </a:r>
          </a:p>
          <a:p>
            <a:r>
              <a:rPr lang="en-US" altLang="ko-KR" sz="1400" dirty="0"/>
              <a:t>---  203.230.7.3       192.168.1.2        ---                ---</a:t>
            </a:r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286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192.168.1.2/24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호스트가</a:t>
            </a:r>
            <a:r>
              <a:rPr lang="en-US" altLang="ko-KR" dirty="0" smtClean="0"/>
              <a:t> 150.183.235.0/24</a:t>
            </a:r>
            <a:r>
              <a:rPr lang="ko-KR" altLang="en-US" dirty="0" smtClean="0"/>
              <a:t> 네트워크로 접근 시 </a:t>
            </a:r>
            <a:r>
              <a:rPr lang="en-US" altLang="ko-KR" dirty="0" smtClean="0"/>
              <a:t>203.230.7.7/24~203.230.7.15/24 </a:t>
            </a:r>
            <a:r>
              <a:rPr lang="ko-KR" altLang="en-US" dirty="0" smtClean="0"/>
              <a:t>내의 주소로 변환되어 나가도록 설정해보자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 </a:t>
            </a:r>
            <a:r>
              <a:rPr lang="ko-KR" altLang="en-US" dirty="0" smtClean="0"/>
              <a:t>동적 </a:t>
            </a:r>
            <a:r>
              <a:rPr lang="en-US" altLang="ko-KR" dirty="0" smtClean="0"/>
              <a:t>NAT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852936"/>
            <a:ext cx="7473521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)#no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static 192.168.1.2 </a:t>
            </a:r>
            <a:r>
              <a:rPr lang="en-US" altLang="ko-KR" sz="1400" dirty="0" smtClean="0"/>
              <a:t>203.230.7.3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ko-KR" altLang="en-US" sz="1400" dirty="0" smtClean="0"/>
              <a:t>앞에서 정의한 정적 </a:t>
            </a:r>
            <a:r>
              <a:rPr lang="en-US" altLang="ko-KR" sz="1400" dirty="0" smtClean="0"/>
              <a:t>NAT</a:t>
            </a:r>
            <a:r>
              <a:rPr lang="ko-KR" altLang="en-US" sz="1400" dirty="0" smtClean="0"/>
              <a:t>를 삭제</a:t>
            </a:r>
            <a:endParaRPr lang="en-US" altLang="ko-KR" sz="1400" dirty="0"/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>
                <a:solidFill>
                  <a:srgbClr val="FF0000"/>
                </a:solidFill>
              </a:rPr>
              <a:t>ip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</a:rPr>
              <a:t>nat</a:t>
            </a:r>
            <a:r>
              <a:rPr lang="en-US" altLang="ko-KR" sz="1400" dirty="0">
                <a:solidFill>
                  <a:srgbClr val="FF0000"/>
                </a:solidFill>
              </a:rPr>
              <a:t> pool </a:t>
            </a:r>
            <a:r>
              <a:rPr lang="en-US" altLang="ko-KR" sz="1400" dirty="0" err="1">
                <a:solidFill>
                  <a:srgbClr val="FF0000"/>
                </a:solidFill>
              </a:rPr>
              <a:t>inokyuni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/>
              <a:t>203.230.7.7 203.230.7.15 </a:t>
            </a:r>
            <a:r>
              <a:rPr lang="en-US" altLang="ko-KR" sz="1400" dirty="0" err="1"/>
              <a:t>netmask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255.255.255.0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en-US" altLang="ko-KR" sz="1400" dirty="0" err="1" smtClean="0"/>
              <a:t>inokyuni</a:t>
            </a:r>
            <a:r>
              <a:rPr lang="ko-KR" altLang="en-US" sz="1400" dirty="0" smtClean="0"/>
              <a:t>라는 이름을 가진 </a:t>
            </a:r>
            <a:r>
              <a:rPr lang="en-US" altLang="ko-KR" sz="1400" dirty="0" smtClean="0"/>
              <a:t>NAT</a:t>
            </a:r>
            <a:r>
              <a:rPr lang="ko-KR" altLang="en-US" sz="1400" dirty="0" smtClean="0"/>
              <a:t>를 구성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변환될 공인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 대역을 설정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list 100 pool </a:t>
            </a:r>
            <a:r>
              <a:rPr lang="en-US" altLang="ko-KR" sz="1400" dirty="0" err="1" smtClean="0"/>
              <a:t>inokyuni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ACL 100</a:t>
            </a:r>
            <a:r>
              <a:rPr lang="ko-KR" altLang="en-US" sz="1400" dirty="0" smtClean="0"/>
              <a:t>번의 조건을 만족할 경우 </a:t>
            </a:r>
            <a:r>
              <a:rPr lang="en-US" altLang="ko-KR" sz="1400" dirty="0" err="1" smtClean="0"/>
              <a:t>inokyuni</a:t>
            </a:r>
            <a:r>
              <a:rPr lang="ko-KR" altLang="en-US" sz="1400" dirty="0" smtClean="0"/>
              <a:t>의 </a:t>
            </a:r>
            <a:r>
              <a:rPr lang="en-US" altLang="ko-KR" sz="1400" dirty="0" smtClean="0"/>
              <a:t>NAT</a:t>
            </a:r>
            <a:r>
              <a:rPr lang="ko-KR" altLang="en-US" sz="1400" dirty="0" smtClean="0"/>
              <a:t>를 실행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)#access-list 100 permit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host 192.168.1.2 150.183.235.0 </a:t>
            </a:r>
            <a:r>
              <a:rPr lang="en-US" altLang="ko-KR" sz="1400" dirty="0" smtClean="0"/>
              <a:t>0.0.0.255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NAT</a:t>
            </a:r>
            <a:r>
              <a:rPr lang="ko-KR" altLang="en-US" sz="1400" dirty="0" smtClean="0"/>
              <a:t>가 동작할 조건을 </a:t>
            </a:r>
            <a:r>
              <a:rPr lang="en-US" altLang="ko-KR" sz="1400" dirty="0" smtClean="0"/>
              <a:t>ACL</a:t>
            </a:r>
            <a:r>
              <a:rPr lang="ko-KR" altLang="en-US" sz="1400" dirty="0" smtClean="0"/>
              <a:t>로 정의 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inside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ko-KR" altLang="en-US" sz="1400" dirty="0" smtClean="0"/>
              <a:t>내부 인터페이스 지정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fa0/1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outside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- </a:t>
            </a:r>
            <a:r>
              <a:rPr lang="ko-KR" altLang="en-US" sz="1400" dirty="0" smtClean="0"/>
              <a:t>외부 인터페이스 지정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675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여러가지</a:t>
            </a:r>
            <a:r>
              <a:rPr lang="ko-KR" altLang="en-US" dirty="0" smtClean="0"/>
              <a:t> </a:t>
            </a:r>
            <a:r>
              <a:rPr lang="en-US" altLang="ko-KR" dirty="0" smtClean="0"/>
              <a:t>Show </a:t>
            </a:r>
            <a:r>
              <a:rPr lang="ko-KR" altLang="en-US" dirty="0" smtClean="0"/>
              <a:t>명령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696" y="1628800"/>
            <a:ext cx="72426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R1#show </a:t>
            </a:r>
            <a:r>
              <a:rPr lang="en-US" altLang="ko-KR" sz="1600" b="1" dirty="0" err="1"/>
              <a:t>ip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nat</a:t>
            </a:r>
            <a:r>
              <a:rPr lang="en-US" altLang="ko-KR" sz="1600" b="1" dirty="0"/>
              <a:t> translations </a:t>
            </a:r>
          </a:p>
          <a:p>
            <a:r>
              <a:rPr lang="en-US" altLang="ko-KR" sz="1400" dirty="0"/>
              <a:t>Pro  Inside global     Inside local       Outside local      Outside global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203.230.7.7:12    192.168.1.2:12     150.183.235.2:12   150.183.235.2:12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203.230.7.7:13    192.168.1.2:13     150.183.235.2:13   150.183.235.2:13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203.230.7.7:14    192.168.1.2:14     150.183.235.2:14   150.183.235.2:14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203.230.7.7:15    192.168.1.2:15     150.183.235.2:15   150.183.235.2:15</a:t>
            </a:r>
          </a:p>
          <a:p>
            <a:r>
              <a:rPr lang="en-US" altLang="ko-KR" sz="1400" dirty="0" err="1"/>
              <a:t>icmp</a:t>
            </a:r>
            <a:r>
              <a:rPr lang="en-US" altLang="ko-KR" sz="1400" dirty="0"/>
              <a:t> 203.230.7.7:16    192.168.1.2:16     150.183.235.2:16   </a:t>
            </a:r>
            <a:r>
              <a:rPr lang="en-US" altLang="ko-KR" sz="1400" dirty="0" smtClean="0"/>
              <a:t>150.183.235.2:16</a:t>
            </a:r>
            <a:endParaRPr lang="en-US" altLang="ko-K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501008"/>
            <a:ext cx="576632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R1#show </a:t>
            </a:r>
            <a:r>
              <a:rPr lang="en-US" altLang="ko-KR" sz="1600" b="1" dirty="0" err="1"/>
              <a:t>ip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nat</a:t>
            </a:r>
            <a:r>
              <a:rPr lang="en-US" altLang="ko-KR" sz="1600" b="1" dirty="0"/>
              <a:t> statistics </a:t>
            </a:r>
          </a:p>
          <a:p>
            <a:r>
              <a:rPr lang="en-US" altLang="ko-KR" sz="1400" dirty="0"/>
              <a:t>Total translations: 5 (0 static, 5 dynamic, 5 extended)</a:t>
            </a:r>
          </a:p>
          <a:p>
            <a:r>
              <a:rPr lang="en-US" altLang="ko-KR" sz="1400" dirty="0"/>
              <a:t>Outside Interfaces: FastEthernet0/1</a:t>
            </a:r>
          </a:p>
          <a:p>
            <a:r>
              <a:rPr lang="en-US" altLang="ko-KR" sz="1400" dirty="0"/>
              <a:t>Inside Interfaces: FastEthernet0/0</a:t>
            </a:r>
          </a:p>
          <a:p>
            <a:r>
              <a:rPr lang="en-US" altLang="ko-KR" sz="1400" dirty="0"/>
              <a:t>Hits: 23  Misses: 151</a:t>
            </a:r>
          </a:p>
          <a:p>
            <a:r>
              <a:rPr lang="en-US" altLang="ko-KR" sz="1400" dirty="0"/>
              <a:t>Expired translations: 26</a:t>
            </a:r>
          </a:p>
          <a:p>
            <a:r>
              <a:rPr lang="en-US" altLang="ko-KR" sz="1400" dirty="0"/>
              <a:t>Dynamic mappings:</a:t>
            </a:r>
          </a:p>
          <a:p>
            <a:r>
              <a:rPr lang="en-US" altLang="ko-KR" sz="1400" dirty="0"/>
              <a:t>-- Inside Source</a:t>
            </a:r>
          </a:p>
          <a:p>
            <a:r>
              <a:rPr lang="en-US" altLang="ko-KR" sz="1400" dirty="0"/>
              <a:t>access-list 100 pool </a:t>
            </a:r>
            <a:r>
              <a:rPr lang="en-US" altLang="ko-KR" sz="1400" dirty="0" err="1"/>
              <a:t>inokyuni</a:t>
            </a:r>
            <a:r>
              <a:rPr lang="en-US" altLang="ko-KR" sz="1400" dirty="0"/>
              <a:t> </a:t>
            </a:r>
            <a:r>
              <a:rPr lang="en-US" altLang="ko-KR" sz="1400" dirty="0" err="1"/>
              <a:t>refCount</a:t>
            </a:r>
            <a:r>
              <a:rPr lang="en-US" altLang="ko-KR" sz="1400" dirty="0"/>
              <a:t> 5</a:t>
            </a:r>
          </a:p>
          <a:p>
            <a:r>
              <a:rPr lang="en-US" altLang="ko-KR" sz="1400" dirty="0"/>
              <a:t> pool </a:t>
            </a:r>
            <a:r>
              <a:rPr lang="en-US" altLang="ko-KR" sz="1400" dirty="0" err="1"/>
              <a:t>inokyuni</a:t>
            </a:r>
            <a:r>
              <a:rPr lang="en-US" altLang="ko-KR" sz="1400" dirty="0"/>
              <a:t>: </a:t>
            </a:r>
            <a:r>
              <a:rPr lang="en-US" altLang="ko-KR" sz="1400" dirty="0" err="1"/>
              <a:t>netmask</a:t>
            </a:r>
            <a:r>
              <a:rPr lang="en-US" altLang="ko-KR" sz="1400" dirty="0"/>
              <a:t> 255.255.255.0</a:t>
            </a:r>
          </a:p>
          <a:p>
            <a:r>
              <a:rPr lang="en-US" altLang="ko-KR" sz="1400" dirty="0"/>
              <a:t>       start 203.230.7.7 end 203.230.7.15</a:t>
            </a:r>
          </a:p>
          <a:p>
            <a:r>
              <a:rPr lang="en-US" altLang="ko-KR" sz="1400" dirty="0"/>
              <a:t>       type generic, total addresses 9 , allocated 1 (11%), misses 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2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여러가지</a:t>
            </a:r>
            <a:r>
              <a:rPr lang="ko-KR" altLang="en-US" dirty="0"/>
              <a:t> </a:t>
            </a:r>
            <a:r>
              <a:rPr lang="en-US" altLang="ko-KR" dirty="0"/>
              <a:t>Show </a:t>
            </a:r>
            <a:r>
              <a:rPr lang="ko-KR" altLang="en-US" dirty="0"/>
              <a:t>명령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62408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R1#debug 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nat</a:t>
            </a:r>
            <a:endParaRPr lang="en-US" altLang="ko-KR" sz="1600" dirty="0"/>
          </a:p>
          <a:p>
            <a:r>
              <a:rPr lang="en-US" altLang="ko-KR" sz="1600" dirty="0"/>
              <a:t>IP NAT debugging is on</a:t>
            </a:r>
          </a:p>
          <a:p>
            <a:r>
              <a:rPr lang="en-US" altLang="ko-KR" sz="1600" dirty="0"/>
              <a:t>R1#</a:t>
            </a:r>
          </a:p>
          <a:p>
            <a:r>
              <a:rPr lang="en-US" altLang="ko-KR" sz="1600" dirty="0"/>
              <a:t>NAT: s=192.168.1.2-&gt;203.230.7.7, d=150.183.235.2 [38]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[41]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s=192.168.1.2-&gt;203.230.7.7, d=150.183.235.2 [39]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[42]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s=192.168.1.2-&gt;203.230.7.7, d=150.183.235.2 [40]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[43]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s=192.168.1.2-&gt;203.230.7.7, d=150.183.235.2 [41]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*: s=150.183.235.2, d=203.230.7.7-&gt;192.168.1.2 [44]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13 (13)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14 (14)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15 (15)</a:t>
            </a:r>
          </a:p>
          <a:p>
            <a:r>
              <a:rPr lang="en-US" altLang="ko-KR" sz="1600" dirty="0" smtClean="0"/>
              <a:t>NAT</a:t>
            </a:r>
            <a:r>
              <a:rPr lang="en-US" altLang="ko-KR" sz="1600" dirty="0"/>
              <a:t>: expiring 203.230.7.7 (192.168.1.2) </a:t>
            </a:r>
            <a:r>
              <a:rPr lang="en-US" altLang="ko-KR" sz="1600" dirty="0" err="1"/>
              <a:t>icmp</a:t>
            </a:r>
            <a:r>
              <a:rPr lang="en-US" altLang="ko-KR" sz="1600" dirty="0"/>
              <a:t> 16 (16)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766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DHCP(Dynamic Host Configuration Protocol)</a:t>
            </a:r>
          </a:p>
          <a:p>
            <a:pPr lvl="1"/>
            <a:r>
              <a:rPr lang="ko-KR" altLang="en-US" dirty="0" smtClean="0"/>
              <a:t>동적</a:t>
            </a:r>
            <a:r>
              <a:rPr lang="en-US" altLang="ko-KR" dirty="0" smtClean="0"/>
              <a:t> </a:t>
            </a:r>
            <a:r>
              <a:rPr lang="ko-KR" altLang="en-US" dirty="0" smtClean="0"/>
              <a:t>호스트 구성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TCP/IP </a:t>
            </a:r>
            <a:r>
              <a:rPr lang="ko-KR" altLang="en-US" dirty="0" smtClean="0"/>
              <a:t>통신을 실행하기 위해 필요한 설정정보를 자동적으로 할당하고 관리하기 위한 통신 규약 </a:t>
            </a:r>
            <a:r>
              <a:rPr lang="en-US" altLang="ko-KR" dirty="0" smtClean="0"/>
              <a:t>(RFC 1541)</a:t>
            </a:r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smtClean="0"/>
              <a:t>주소의 자동관리로 관리의 편리성 향상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smtClean="0"/>
              <a:t>주소의 가용성을 높여줌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할당만 하고 사용하지 않는 주소를 줄임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DHCP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24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PAT(port </a:t>
            </a:r>
            <a:r>
              <a:rPr lang="en-US" altLang="ko-KR" dirty="0"/>
              <a:t>address translation)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PAT </a:t>
            </a:r>
            <a:r>
              <a:rPr lang="ko-KR" altLang="en-US" dirty="0" smtClean="0"/>
              <a:t>실습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771" y="1988840"/>
            <a:ext cx="7202613" cy="160043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list 100 interface fa0/0 </a:t>
            </a:r>
            <a:r>
              <a:rPr lang="en-US" altLang="ko-KR" sz="1400" dirty="0">
                <a:solidFill>
                  <a:srgbClr val="FF0000"/>
                </a:solidFill>
              </a:rPr>
              <a:t>overload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)#access-list 100 permit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host 192.168.1.2 150.183.235.0 0.0.0.255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fa0/1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outside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661286"/>
            <a:ext cx="4185761" cy="2292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PC&gt;ping 150.183.235.2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Pinging 150.183.235.2 with 32 bytes of data:</a:t>
            </a:r>
          </a:p>
          <a:p>
            <a:endParaRPr lang="en-US" altLang="ko-KR" sz="1100" dirty="0"/>
          </a:p>
          <a:p>
            <a:r>
              <a:rPr lang="en-US" altLang="ko-KR" sz="1100" dirty="0"/>
              <a:t>Reply from 150.183.235.2: bytes=32 time=0ms TTL=126</a:t>
            </a:r>
          </a:p>
          <a:p>
            <a:r>
              <a:rPr lang="en-US" altLang="ko-KR" sz="1100" dirty="0"/>
              <a:t>Reply from 150.183.235.2: bytes=32 time=0ms TTL=126</a:t>
            </a:r>
          </a:p>
          <a:p>
            <a:r>
              <a:rPr lang="en-US" altLang="ko-KR" sz="1100" dirty="0"/>
              <a:t>Reply from 150.183.235.2: bytes=32 time=0ms TTL=126</a:t>
            </a:r>
          </a:p>
          <a:p>
            <a:r>
              <a:rPr lang="en-US" altLang="ko-KR" sz="1100" dirty="0"/>
              <a:t>Reply from 150.183.235.2: bytes=32 time=0ms TTL=126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 statistics for 150.183.235.2:</a:t>
            </a:r>
          </a:p>
          <a:p>
            <a:r>
              <a:rPr lang="en-US" altLang="ko-KR" sz="1100" dirty="0"/>
              <a:t>    Packets: Sent = 4, Received = 4, Lost = 0 (0% loss),</a:t>
            </a:r>
          </a:p>
          <a:p>
            <a:r>
              <a:rPr lang="en-US" altLang="ko-KR" sz="1100" dirty="0"/>
              <a:t>Approximate round trip times in </a:t>
            </a:r>
            <a:r>
              <a:rPr lang="en-US" altLang="ko-KR" sz="1100" dirty="0" err="1"/>
              <a:t>milli</a:t>
            </a:r>
            <a:r>
              <a:rPr lang="en-US" altLang="ko-KR" sz="1100" dirty="0"/>
              <a:t>-seconds:</a:t>
            </a:r>
          </a:p>
          <a:p>
            <a:r>
              <a:rPr lang="en-US" altLang="ko-KR" sz="1100" dirty="0"/>
              <a:t>    Minimum = 0ms, Maximum = 0ms, Average = 0ms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030271" y="3645024"/>
            <a:ext cx="4006225" cy="22929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PC&gt;ping 192.168.1.2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Pinging 192.168.1.2 with 32 bytes of data:</a:t>
            </a:r>
          </a:p>
          <a:p>
            <a:endParaRPr lang="en-US" altLang="ko-KR" sz="1100" dirty="0"/>
          </a:p>
          <a:p>
            <a:r>
              <a:rPr lang="en-US" altLang="ko-KR" sz="1100" dirty="0"/>
              <a:t>Reply from 192.168.1.1: bytes=32 time=0ms TTL=126</a:t>
            </a:r>
          </a:p>
          <a:p>
            <a:r>
              <a:rPr lang="en-US" altLang="ko-KR" sz="1100" dirty="0"/>
              <a:t>Reply from 192.168.1.1: bytes=32 time=0ms TTL=126</a:t>
            </a:r>
          </a:p>
          <a:p>
            <a:r>
              <a:rPr lang="en-US" altLang="ko-KR" sz="1100" dirty="0"/>
              <a:t>Reply from 192.168.1.1: bytes=32 time=0ms TTL=126</a:t>
            </a:r>
          </a:p>
          <a:p>
            <a:r>
              <a:rPr lang="en-US" altLang="ko-KR" sz="1100" dirty="0"/>
              <a:t>Reply from 192.168.1.1: bytes=32 time=1ms TTL=126</a:t>
            </a:r>
          </a:p>
          <a:p>
            <a:endParaRPr lang="en-US" altLang="ko-KR" sz="1100" dirty="0"/>
          </a:p>
          <a:p>
            <a:r>
              <a:rPr lang="en-US" altLang="ko-KR" sz="1100" dirty="0"/>
              <a:t>Ping statistics for 192.168.1.2:</a:t>
            </a:r>
          </a:p>
          <a:p>
            <a:r>
              <a:rPr lang="en-US" altLang="ko-KR" sz="1100" dirty="0"/>
              <a:t>    Packets: Sent = 4, Received = 4, Lost = 0 (0% loss),</a:t>
            </a:r>
          </a:p>
          <a:p>
            <a:r>
              <a:rPr lang="en-US" altLang="ko-KR" sz="1100" dirty="0"/>
              <a:t>Approximate round trip times in </a:t>
            </a:r>
            <a:r>
              <a:rPr lang="en-US" altLang="ko-KR" sz="1100" dirty="0" err="1"/>
              <a:t>milli</a:t>
            </a:r>
            <a:r>
              <a:rPr lang="en-US" altLang="ko-KR" sz="1100" dirty="0"/>
              <a:t>-seconds:</a:t>
            </a:r>
          </a:p>
          <a:p>
            <a:r>
              <a:rPr lang="en-US" altLang="ko-KR" sz="1100" dirty="0"/>
              <a:t>    Minimum = 0ms, Maximum = 1ms, Average = 0ms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16530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192.168.1.1</a:t>
            </a:r>
            <a:r>
              <a:rPr lang="ko-KR" altLang="en-US" dirty="0" smtClean="0"/>
              <a:t>에서 응답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05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Debug 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nat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PAT </a:t>
            </a:r>
            <a:r>
              <a:rPr lang="ko-KR" altLang="en-US" dirty="0"/>
              <a:t>실습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234" y="1976641"/>
            <a:ext cx="5464958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</a:p>
          <a:p>
            <a:r>
              <a:rPr lang="en-US" altLang="ko-KR" sz="1400" dirty="0"/>
              <a:t>NAT*: s=192.168.1.2-&gt;192.168.1.1, d=150.183.235.2 [48]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[51]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s=192.168.1.2-&gt;192.168.1.1, d=150.183.235.2 [49]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[52]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s=192.168.1.2-&gt;192.168.1.1, d=150.183.235.2 [50]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[53]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s=192.168.1.2-&gt;192.168.1.1, d=150.183.235.2 [51]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*: s=150.183.235.2, d=192.168.1.1-&gt;192.168.1.2 [54]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21 (21)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22 (22)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23 (23)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24 (24)</a:t>
            </a:r>
          </a:p>
          <a:p>
            <a:r>
              <a:rPr lang="en-US" altLang="ko-KR" sz="1400" dirty="0" smtClean="0"/>
              <a:t>NAT</a:t>
            </a:r>
            <a:r>
              <a:rPr lang="en-US" altLang="ko-KR" sz="1400" dirty="0"/>
              <a:t>: expiring 192.168.1.1 (192.168.1.2) </a:t>
            </a:r>
            <a:r>
              <a:rPr lang="en-US" altLang="ko-KR" sz="1400" dirty="0" err="1"/>
              <a:t>icmp</a:t>
            </a:r>
            <a:r>
              <a:rPr lang="en-US" altLang="ko-KR" sz="1400" dirty="0"/>
              <a:t> 25 (25)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401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128</a:t>
            </a:r>
            <a:r>
              <a:rPr lang="ko-KR" altLang="en-US" dirty="0" smtClean="0"/>
              <a:t>비트의 주소를 갖는 새로운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체계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IPv6</a:t>
            </a:r>
            <a:endParaRPr lang="ko-KR" altLang="en-US" dirty="0"/>
          </a:p>
        </p:txBody>
      </p:sp>
      <p:pic>
        <p:nvPicPr>
          <p:cNvPr id="1026" name="Picture 2" descr="http://upload.wikimedia.org/wikipedia/commons/thumb/7/74/Ipv4_address.svg/750px-Ipv4_addre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2708920"/>
            <a:ext cx="4200467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7/70/Ipv6_address_leading_zeros.svg/760px-Ipv6_address_leading_zero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248472" cy="2515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ld IPv6 Lau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38" y="260648"/>
            <a:ext cx="19341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5589240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https://vsix.kr/</a:t>
            </a:r>
            <a:endParaRPr lang="ko-KR" altLang="en-US" dirty="0"/>
          </a:p>
        </p:txBody>
      </p:sp>
      <p:pic>
        <p:nvPicPr>
          <p:cNvPr id="1032" name="Picture 8" descr="https://vsix.kr/static_new/images/menu/top/top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5104"/>
            <a:ext cx="18383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헤더 포맷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IPv6</a:t>
            </a:r>
            <a:endParaRPr lang="ko-KR" altLang="en-US" dirty="0"/>
          </a:p>
        </p:txBody>
      </p:sp>
      <p:pic>
        <p:nvPicPr>
          <p:cNvPr id="2050" name="Picture 2" descr="http://upload.wikimedia.org/wikipedia/commons/thumb/a/ab/Ipv6_header.svg/803px-Ipv6_head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57085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64502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출발지주소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128</a:t>
            </a:r>
            <a:r>
              <a:rPr lang="ko-KR" altLang="en-US" dirty="0" smtClean="0"/>
              <a:t>비트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301208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목적지주소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128</a:t>
            </a:r>
            <a:r>
              <a:rPr lang="ko-KR" altLang="en-US" dirty="0" smtClean="0"/>
              <a:t>비트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68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버전</a:t>
            </a:r>
            <a:endParaRPr lang="en-US" altLang="ko-KR" dirty="0" smtClean="0"/>
          </a:p>
          <a:p>
            <a:r>
              <a:rPr lang="ko-KR" altLang="en-US" dirty="0" err="1" smtClean="0"/>
              <a:t>트래픽클래스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우선순위</a:t>
            </a:r>
            <a:endParaRPr lang="en-US" altLang="ko-KR" dirty="0" smtClean="0"/>
          </a:p>
          <a:p>
            <a:r>
              <a:rPr lang="ko-KR" altLang="en-US" dirty="0" err="1" smtClean="0"/>
              <a:t>플로우레이블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음성이나 화상 등의 실시간 데이터 </a:t>
            </a:r>
            <a:r>
              <a:rPr lang="ko-KR" altLang="en-US" dirty="0" err="1" smtClean="0"/>
              <a:t>트래픽의</a:t>
            </a:r>
            <a:r>
              <a:rPr lang="ko-KR" altLang="en-US" dirty="0" smtClean="0"/>
              <a:t> 경우 </a:t>
            </a:r>
            <a:endParaRPr lang="en-US" altLang="ko-KR" dirty="0" smtClean="0"/>
          </a:p>
          <a:p>
            <a:r>
              <a:rPr lang="ko-KR" altLang="en-US" dirty="0" smtClean="0"/>
              <a:t>페이로드 길이</a:t>
            </a:r>
            <a:r>
              <a:rPr lang="en-US" altLang="ko-KR" dirty="0" smtClean="0"/>
              <a:t>: </a:t>
            </a:r>
          </a:p>
          <a:p>
            <a:pPr lvl="1"/>
            <a:r>
              <a:rPr lang="ko-KR" altLang="en-US" dirty="0" smtClean="0"/>
              <a:t>페이로드의 길이를 바이트 단위로 표시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최대 </a:t>
            </a:r>
            <a:r>
              <a:rPr lang="en-US" altLang="ko-KR" dirty="0" smtClean="0"/>
              <a:t>65536</a:t>
            </a:r>
            <a:r>
              <a:rPr lang="ko-KR" altLang="en-US" dirty="0" smtClean="0"/>
              <a:t>바이트까지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다음헤더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IPv6 </a:t>
            </a:r>
            <a:r>
              <a:rPr lang="ko-KR" altLang="en-US" dirty="0" smtClean="0"/>
              <a:t>기본헤더 다음에 어떤 확장헤더가 오는지 나타냄</a:t>
            </a:r>
            <a:endParaRPr lang="en-US" altLang="ko-KR" dirty="0" smtClean="0"/>
          </a:p>
          <a:p>
            <a:r>
              <a:rPr lang="ko-KR" altLang="en-US" dirty="0" smtClean="0"/>
              <a:t>홉 제한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IP</a:t>
            </a:r>
            <a:r>
              <a:rPr lang="ko-KR" altLang="en-US" dirty="0" err="1" smtClean="0"/>
              <a:t>패킷이</a:t>
            </a:r>
            <a:r>
              <a:rPr lang="ko-KR" altLang="en-US" dirty="0" smtClean="0"/>
              <a:t> 전송되는 거리를 </a:t>
            </a:r>
            <a:r>
              <a:rPr lang="en-US" altLang="ko-KR" dirty="0" smtClean="0"/>
              <a:t>Hop </a:t>
            </a:r>
            <a:r>
              <a:rPr lang="ko-KR" altLang="en-US" dirty="0" smtClean="0"/>
              <a:t>단위로 제한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헤더 필드의 역할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0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주소 생략표기 규칙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필드에서 선행하는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은 생략 가능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연속된 </a:t>
            </a:r>
            <a:r>
              <a:rPr lang="en-US" altLang="ko-KR" dirty="0"/>
              <a:t>0</a:t>
            </a:r>
            <a:r>
              <a:rPr lang="ko-KR" altLang="en-US" dirty="0"/>
              <a:t>은 모두 삭제할 수 있으며 </a:t>
            </a:r>
            <a:r>
              <a:rPr lang="en-US" altLang="ko-KR" dirty="0"/>
              <a:t>2</a:t>
            </a:r>
            <a:r>
              <a:rPr lang="ko-KR" altLang="en-US" dirty="0"/>
              <a:t>개의 이중콜론</a:t>
            </a:r>
            <a:r>
              <a:rPr lang="en-US" altLang="ko-KR" dirty="0"/>
              <a:t>(::)</a:t>
            </a:r>
            <a:r>
              <a:rPr lang="ko-KR" altLang="en-US" dirty="0"/>
              <a:t>으로 표시</a:t>
            </a:r>
            <a:r>
              <a:rPr lang="en-US" altLang="ko-KR" dirty="0"/>
              <a:t>. </a:t>
            </a:r>
            <a:r>
              <a:rPr lang="ko-KR" altLang="en-US" dirty="0"/>
              <a:t>주소당 한번만 사용 가능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주소 규칙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1043608" y="2529725"/>
            <a:ext cx="6929437" cy="1285876"/>
            <a:chOff x="1643042" y="2428868"/>
            <a:chExt cx="6429420" cy="1571636"/>
          </a:xfrm>
        </p:grpSpPr>
        <p:sp>
          <p:nvSpPr>
            <p:cNvPr id="10" name="직사각형 9"/>
            <p:cNvSpPr/>
            <p:nvPr/>
          </p:nvSpPr>
          <p:spPr>
            <a:xfrm>
              <a:off x="1643042" y="2428868"/>
              <a:ext cx="6429420" cy="5723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FDEC : BA95 : 0074 : 3210 : 000F : BBFF : 0000 : FFFF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143845" y="3428117"/>
              <a:ext cx="5429288" cy="5723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FDEC : BA95 : 74 : 3210 : F : BBFF : 0 : FFFF</a:t>
              </a:r>
            </a:p>
          </p:txBody>
        </p:sp>
        <p:sp>
          <p:nvSpPr>
            <p:cNvPr id="12" name="아래쪽 화살표 11"/>
            <p:cNvSpPr/>
            <p:nvPr/>
          </p:nvSpPr>
          <p:spPr>
            <a:xfrm>
              <a:off x="4643438" y="3071104"/>
              <a:ext cx="428628" cy="28716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3" name="그룹 12"/>
          <p:cNvGrpSpPr>
            <a:grpSpLocks/>
          </p:cNvGrpSpPr>
          <p:nvPr/>
        </p:nvGrpSpPr>
        <p:grpSpPr bwMode="auto">
          <a:xfrm>
            <a:off x="1105016" y="5167460"/>
            <a:ext cx="6964362" cy="1285876"/>
            <a:chOff x="1643042" y="2428868"/>
            <a:chExt cx="6429420" cy="1571636"/>
          </a:xfrm>
        </p:grpSpPr>
        <p:sp>
          <p:nvSpPr>
            <p:cNvPr id="14" name="직사각형 13"/>
            <p:cNvSpPr/>
            <p:nvPr/>
          </p:nvSpPr>
          <p:spPr>
            <a:xfrm>
              <a:off x="1643042" y="2428868"/>
              <a:ext cx="6429420" cy="5723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FDEC : 0 : 0 : 0 : 0 : BBFF: 0 : FFFF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142798" y="3428117"/>
              <a:ext cx="5429908" cy="5723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effectLst/>
                  <a:latin typeface="+mn-ea"/>
                </a:rPr>
                <a:t>FDEC : : BBFF : 0 : FFFF</a:t>
              </a:r>
            </a:p>
          </p:txBody>
        </p:sp>
        <p:sp>
          <p:nvSpPr>
            <p:cNvPr id="16" name="아래쪽 화살표 15"/>
            <p:cNvSpPr/>
            <p:nvPr/>
          </p:nvSpPr>
          <p:spPr>
            <a:xfrm>
              <a:off x="4643047" y="3071104"/>
              <a:ext cx="429410" cy="28716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b="1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8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주소 포맷</a:t>
            </a:r>
            <a:endParaRPr lang="ko-KR" altLang="en-US" dirty="0"/>
          </a:p>
        </p:txBody>
      </p:sp>
      <p:pic>
        <p:nvPicPr>
          <p:cNvPr id="4" name="Picture 5" descr="그림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32880"/>
            <a:ext cx="83073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7813" y="4304630"/>
            <a:ext cx="85883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FP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주소 포맷의 식별자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(001)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TLA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Top-Level Aggregation Identifier(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공공적으로 패킷을 배송하는 서비스 제공자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RES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Reserved(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미래를 위한 예약 비트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NLA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Next-Level Aggregation Identifier(TLA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에 패킷을 배송받는 조직의 식별자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SLA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Site-Level Aggregation Identifier(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조직 내부의 서브네트워크의 식별자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700" b="1">
                <a:solidFill>
                  <a:schemeClr val="tx2"/>
                </a:solidFill>
                <a:effectLst/>
              </a:rPr>
              <a:t>Interface ID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 : Interface Identifier(MAC </a:t>
            </a:r>
            <a:r>
              <a:rPr lang="ko-KR" altLang="en-US" sz="1700">
                <a:solidFill>
                  <a:schemeClr val="tx2"/>
                </a:solidFill>
                <a:effectLst/>
              </a:rPr>
              <a:t>주소</a:t>
            </a:r>
            <a:r>
              <a:rPr lang="en-US" altLang="ko-KR" sz="1700">
                <a:solidFill>
                  <a:schemeClr val="tx2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39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주소 유형</a:t>
            </a:r>
            <a:r>
              <a:rPr lang="en-US" altLang="ko-KR" dirty="0" smtClean="0"/>
              <a:t>(</a:t>
            </a:r>
            <a:r>
              <a:rPr lang="ko-KR" altLang="en-US" dirty="0" smtClean="0"/>
              <a:t>통신 유형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err="1" smtClean="0"/>
              <a:t>유니캐스트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단일 송신자와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단일 수신자 사이의 통신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멀티캐스트</a:t>
            </a:r>
            <a:r>
              <a:rPr lang="en-US" altLang="ko-KR" dirty="0" smtClean="0"/>
              <a:t>: </a:t>
            </a:r>
            <a:r>
              <a:rPr lang="ko-KR" altLang="en-US" dirty="0"/>
              <a:t>단일 송신자와 다중 수신자 사이의 통신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애니캐스트</a:t>
            </a:r>
            <a:r>
              <a:rPr lang="en-US" altLang="ko-KR" dirty="0" smtClean="0"/>
              <a:t>: </a:t>
            </a:r>
            <a:r>
              <a:rPr lang="ko-KR" altLang="en-US" dirty="0"/>
              <a:t>단일 송신자와 그룹 내에서 가장 가까운 곳에 있는 일부 수신자들 사이의 통신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주소 자동 생성 기능 </a:t>
            </a:r>
            <a:endParaRPr lang="en-US" altLang="ko-KR" dirty="0" smtClean="0"/>
          </a:p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부하 감소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필드 간소화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확장헤더 도입</a:t>
            </a:r>
            <a:endParaRPr lang="en-US" altLang="ko-KR" dirty="0" smtClean="0"/>
          </a:p>
          <a:p>
            <a:r>
              <a:rPr lang="en-US" altLang="ko-KR" dirty="0" err="1" smtClean="0"/>
              <a:t>IPSec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탑재 </a:t>
            </a:r>
            <a:endParaRPr lang="en-US" altLang="ko-KR" dirty="0" smtClean="0"/>
          </a:p>
          <a:p>
            <a:r>
              <a:rPr lang="ko-KR" altLang="en-US" dirty="0" smtClean="0"/>
              <a:t>호스트가 스스로 주소를 생성할 수 있음</a:t>
            </a:r>
            <a:r>
              <a:rPr lang="en-US" altLang="ko-KR" dirty="0" smtClean="0"/>
              <a:t>: </a:t>
            </a:r>
            <a:r>
              <a:rPr lang="ko-KR" altLang="en-US" dirty="0"/>
              <a:t>비상태형 자동설정</a:t>
            </a:r>
            <a:r>
              <a:rPr lang="en-US" altLang="ko-KR" dirty="0"/>
              <a:t>(stateless auto-configuration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r>
              <a:rPr lang="ko-KR" altLang="en-US" dirty="0" smtClean="0"/>
              <a:t>의 특징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0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IPv4, IPv6 </a:t>
            </a:r>
            <a:r>
              <a:rPr lang="ko-KR" altLang="en-US" dirty="0" smtClean="0"/>
              <a:t>비교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IPv6</a:t>
            </a:r>
            <a:r>
              <a:rPr lang="ko-KR" altLang="en-US" dirty="0"/>
              <a:t>의 특징</a:t>
            </a:r>
          </a:p>
        </p:txBody>
      </p:sp>
      <p:pic>
        <p:nvPicPr>
          <p:cNvPr id="3076" name="Picture 4" descr="http://cfile27.uf.tistory.com/image/1412FE454EEFF3BF16C2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8790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14-12. IPv6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5138"/>
            <a:ext cx="8352928" cy="184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DHCP</a:t>
            </a:r>
            <a:r>
              <a:rPr lang="ko-KR" altLang="en-US" dirty="0" smtClean="0"/>
              <a:t>의 주소할당 방식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동적할당</a:t>
            </a:r>
            <a:r>
              <a:rPr lang="en-US" altLang="ko-KR" dirty="0" smtClean="0"/>
              <a:t>(Dynamic allocation): </a:t>
            </a:r>
            <a:r>
              <a:rPr lang="ko-KR" altLang="en-US" dirty="0" smtClean="0"/>
              <a:t>주소를 할당 받는 장치에서 주소가 필요 없다는 메시지를 보낼 때까지 주소를 할당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자동할당</a:t>
            </a:r>
            <a:r>
              <a:rPr lang="en-US" altLang="ko-KR" dirty="0" smtClean="0"/>
              <a:t>(Automatic allocation): </a:t>
            </a:r>
            <a:r>
              <a:rPr lang="ko-KR" altLang="en-US" dirty="0" smtClean="0"/>
              <a:t>주소를 영구적으로 할당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수동할당</a:t>
            </a:r>
            <a:r>
              <a:rPr lang="en-US" altLang="ko-KR" dirty="0" smtClean="0"/>
              <a:t>(Manual allocation): </a:t>
            </a:r>
            <a:r>
              <a:rPr lang="ko-KR" altLang="en-US" dirty="0" smtClean="0"/>
              <a:t>미리 할당된 주소를 장치에게 전달하여 장치가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주소를 사용할 수 있도록 함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DHCP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51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5134739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)#ipv6 unicast-routing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lo 0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)#ipv6 address 2002:ABCD:1039:4452::1/64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smtClean="0"/>
              <a:t>exit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-if)#ipv6 address 1002:ABCD:1039:4450::1/64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)#no shutdown 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smtClean="0"/>
              <a:t>exit</a:t>
            </a:r>
            <a:endParaRPr lang="en-US" altLang="ko-KR" sz="1400" dirty="0"/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)#do show ipv6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brief</a:t>
            </a:r>
          </a:p>
          <a:p>
            <a:r>
              <a:rPr lang="en-US" altLang="ko-KR" sz="1400" dirty="0"/>
              <a:t>FastEthernet0/0            [up/down]</a:t>
            </a:r>
          </a:p>
          <a:p>
            <a:r>
              <a:rPr lang="en-US" altLang="ko-KR" sz="1400" dirty="0"/>
              <a:t>    FE80::2E0:F9FF:FE41:6501</a:t>
            </a:r>
          </a:p>
          <a:p>
            <a:r>
              <a:rPr lang="en-US" altLang="ko-KR" sz="1400" dirty="0"/>
              <a:t>    1002:ABCD:1039:4450::1</a:t>
            </a:r>
          </a:p>
          <a:p>
            <a:r>
              <a:rPr lang="en-US" altLang="ko-KR" sz="1400" dirty="0"/>
              <a:t>FastEthernet0/1            [administratively down/down]</a:t>
            </a:r>
          </a:p>
          <a:p>
            <a:r>
              <a:rPr lang="en-US" altLang="ko-KR" sz="1400" dirty="0"/>
              <a:t>Loopback0                  [up/up]</a:t>
            </a:r>
          </a:p>
          <a:p>
            <a:r>
              <a:rPr lang="en-US" altLang="ko-KR" sz="1400" dirty="0"/>
              <a:t>    FE80::2D0:BAFF:FED5:BC7B</a:t>
            </a:r>
          </a:p>
          <a:p>
            <a:r>
              <a:rPr lang="en-US" altLang="ko-KR" sz="1400" dirty="0"/>
              <a:t>    2002:ABCD:1039:4452::1</a:t>
            </a:r>
          </a:p>
          <a:p>
            <a:r>
              <a:rPr lang="en-US" altLang="ko-KR" sz="1400" dirty="0"/>
              <a:t>Vlan1                      [administratively down/down</a:t>
            </a:r>
            <a:r>
              <a:rPr lang="en-US" altLang="ko-KR" sz="1400" dirty="0" smtClean="0"/>
              <a:t>]</a:t>
            </a:r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)#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01757" y="2771050"/>
            <a:ext cx="513473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)#ipv6 unicast-routing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lo 0</a:t>
            </a:r>
          </a:p>
          <a:p>
            <a:r>
              <a:rPr lang="en-US" altLang="ko-KR" sz="1400" dirty="0" smtClean="0"/>
              <a:t>R2(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)#ipv6 address 3002:ABCD:1039:4452::1/64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-if)#exit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-if)#ipv6 address 1002:ABCD:1039:4450::2/64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-if)#no shutdown</a:t>
            </a:r>
          </a:p>
          <a:p>
            <a:r>
              <a:rPr lang="en-US" altLang="ko-KR" sz="1400" dirty="0" smtClean="0"/>
              <a:t>R2(</a:t>
            </a:r>
            <a:r>
              <a:rPr lang="en-US" altLang="ko-KR" sz="1400" dirty="0" err="1" smtClean="0"/>
              <a:t>config</a:t>
            </a:r>
            <a:r>
              <a:rPr lang="en-US" altLang="ko-KR" sz="1400" dirty="0" smtClean="0"/>
              <a:t>-if</a:t>
            </a:r>
            <a:r>
              <a:rPr lang="en-US" altLang="ko-KR" sz="1400" dirty="0"/>
              <a:t>)#exit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)#do show ipv6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brief</a:t>
            </a:r>
          </a:p>
          <a:p>
            <a:r>
              <a:rPr lang="en-US" altLang="ko-KR" sz="1400" dirty="0"/>
              <a:t>FastEthernet0/0            [up/up]</a:t>
            </a:r>
          </a:p>
          <a:p>
            <a:r>
              <a:rPr lang="en-US" altLang="ko-KR" sz="1400" dirty="0"/>
              <a:t>    FE80::260:47FF:FE80:C001</a:t>
            </a:r>
          </a:p>
          <a:p>
            <a:r>
              <a:rPr lang="en-US" altLang="ko-KR" sz="1400" dirty="0"/>
              <a:t>    1002:ABCD:1039:4450::2</a:t>
            </a:r>
          </a:p>
          <a:p>
            <a:r>
              <a:rPr lang="en-US" altLang="ko-KR" sz="1400" dirty="0"/>
              <a:t>FastEthernet0/1            [administratively down/down]</a:t>
            </a:r>
          </a:p>
          <a:p>
            <a:r>
              <a:rPr lang="en-US" altLang="ko-KR" sz="1400" dirty="0"/>
              <a:t>Loopback0                  [up/up]</a:t>
            </a:r>
          </a:p>
          <a:p>
            <a:r>
              <a:rPr lang="en-US" altLang="ko-KR" sz="1400" dirty="0"/>
              <a:t>    FE80::2E0:F7FF:FE79:C3DC</a:t>
            </a:r>
          </a:p>
          <a:p>
            <a:r>
              <a:rPr lang="en-US" altLang="ko-KR" sz="1400" dirty="0"/>
              <a:t>    3002:ABCD:1039:4452::1</a:t>
            </a:r>
          </a:p>
          <a:p>
            <a:r>
              <a:rPr lang="en-US" altLang="ko-KR" sz="1400" dirty="0"/>
              <a:t>Vlan1                      [administratively down/down]</a:t>
            </a:r>
          </a:p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64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Ping </a:t>
            </a:r>
            <a:r>
              <a:rPr lang="ko-KR" altLang="en-US" dirty="0" smtClean="0"/>
              <a:t>테스트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537641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R1#ping 1002:ABCD:1039:4450::</a:t>
            </a:r>
            <a:r>
              <a:rPr lang="en-US" altLang="ko-KR" sz="1400" dirty="0" smtClean="0"/>
              <a:t>2                 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같은 네트워크 성공</a:t>
            </a:r>
            <a:r>
              <a:rPr lang="en-US" altLang="ko-KR" sz="1400" b="1" dirty="0" smtClean="0"/>
              <a:t>)</a:t>
            </a:r>
            <a:endParaRPr lang="en-US" altLang="ko-KR" sz="1400" b="1" dirty="0"/>
          </a:p>
          <a:p>
            <a:endParaRPr lang="en-US" altLang="ko-KR" sz="1400" dirty="0"/>
          </a:p>
          <a:p>
            <a:r>
              <a:rPr lang="en-US" altLang="ko-KR" sz="1400" dirty="0"/>
              <a:t>Type escape sequence to abort.</a:t>
            </a:r>
          </a:p>
          <a:p>
            <a:r>
              <a:rPr lang="en-US" altLang="ko-KR" sz="1400" dirty="0"/>
              <a:t>Sending 5, 100-byte ICMP </a:t>
            </a:r>
            <a:r>
              <a:rPr lang="en-US" altLang="ko-KR" sz="1400" dirty="0" err="1"/>
              <a:t>Echos</a:t>
            </a:r>
            <a:r>
              <a:rPr lang="en-US" altLang="ko-KR" sz="1400" dirty="0"/>
              <a:t> to 1002:ABCD:1039:4450::2, timeout is 2 seconds:</a:t>
            </a:r>
          </a:p>
          <a:p>
            <a:r>
              <a:rPr lang="en-US" altLang="ko-KR" sz="1400" dirty="0"/>
              <a:t>!!!!!</a:t>
            </a:r>
          </a:p>
          <a:p>
            <a:r>
              <a:rPr lang="en-US" altLang="ko-KR" sz="1400" dirty="0"/>
              <a:t>Success rate is 100 percent (5/5), round-trip min/</a:t>
            </a:r>
            <a:r>
              <a:rPr lang="en-US" altLang="ko-KR" sz="1400" dirty="0" err="1"/>
              <a:t>avg</a:t>
            </a:r>
            <a:r>
              <a:rPr lang="en-US" altLang="ko-KR" sz="1400" dirty="0"/>
              <a:t>/max = 0/5/22 </a:t>
            </a:r>
            <a:r>
              <a:rPr lang="en-US" altLang="ko-KR" sz="1400" dirty="0" err="1"/>
              <a:t>ms</a:t>
            </a:r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933056"/>
            <a:ext cx="7537641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R1#ping 3002:ABCD:1039:4452::</a:t>
            </a:r>
            <a:r>
              <a:rPr lang="en-US" altLang="ko-KR" sz="1400" dirty="0" smtClean="0"/>
              <a:t>1                 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다른 네트워크 실패</a:t>
            </a:r>
            <a:r>
              <a:rPr lang="en-US" altLang="ko-KR" sz="1400" b="1" dirty="0" smtClean="0"/>
              <a:t>)</a:t>
            </a:r>
            <a:endParaRPr lang="en-US" altLang="ko-KR" sz="1400" b="1" dirty="0"/>
          </a:p>
          <a:p>
            <a:endParaRPr lang="en-US" altLang="ko-KR" sz="1400" dirty="0"/>
          </a:p>
          <a:p>
            <a:r>
              <a:rPr lang="en-US" altLang="ko-KR" sz="1400" dirty="0"/>
              <a:t>Type escape sequence to abort.</a:t>
            </a:r>
          </a:p>
          <a:p>
            <a:r>
              <a:rPr lang="en-US" altLang="ko-KR" sz="1400" dirty="0"/>
              <a:t>Sending 5, 100-byte ICMP </a:t>
            </a:r>
            <a:r>
              <a:rPr lang="en-US" altLang="ko-KR" sz="1400" dirty="0" err="1"/>
              <a:t>Echos</a:t>
            </a:r>
            <a:r>
              <a:rPr lang="en-US" altLang="ko-KR" sz="1400" dirty="0"/>
              <a:t> to 3002:ABCD:1039:4452::1, timeout is 2 seconds:</a:t>
            </a:r>
          </a:p>
          <a:p>
            <a:r>
              <a:rPr lang="en-US" altLang="ko-KR" sz="1400" dirty="0"/>
              <a:t>.....</a:t>
            </a:r>
          </a:p>
          <a:p>
            <a:r>
              <a:rPr lang="en-US" altLang="ko-KR" sz="1400" dirty="0"/>
              <a:t>Success rate is 0 percent (0/5)</a:t>
            </a:r>
            <a:endParaRPr lang="ko-KR" altLang="en-US" sz="1400" dirty="0"/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344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RIPng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372" y="1613699"/>
            <a:ext cx="4464684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)#ipv6 router rip </a:t>
            </a:r>
            <a:r>
              <a:rPr lang="en-US" altLang="ko-KR" dirty="0" err="1"/>
              <a:t>inokyuni</a:t>
            </a:r>
            <a:endParaRPr lang="en-US" altLang="ko-KR" dirty="0"/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372" y="3917955"/>
            <a:ext cx="4464684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)#ipv6 router rip </a:t>
            </a:r>
            <a:r>
              <a:rPr lang="en-US" altLang="ko-KR" dirty="0" err="1"/>
              <a:t>inokyuni</a:t>
            </a:r>
            <a:endParaRPr lang="en-US" altLang="ko-KR" dirty="0"/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rip </a:t>
            </a:r>
            <a:r>
              <a:rPr lang="en-US" altLang="ko-KR" dirty="0" err="1"/>
              <a:t>inokyuni</a:t>
            </a:r>
            <a:r>
              <a:rPr lang="en-US" altLang="ko-KR" dirty="0"/>
              <a:t> enable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10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270" y="1412776"/>
            <a:ext cx="5573962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R1#show </a:t>
            </a:r>
            <a:r>
              <a:rPr lang="en-US" altLang="ko-KR" sz="1200" dirty="0"/>
              <a:t>ipv6 route </a:t>
            </a:r>
          </a:p>
          <a:p>
            <a:r>
              <a:rPr lang="en-US" altLang="ko-KR" sz="1200" dirty="0"/>
              <a:t>IPv6 Routing Table - 6 entries</a:t>
            </a:r>
          </a:p>
          <a:p>
            <a:r>
              <a:rPr lang="en-US" altLang="ko-KR" sz="1200" dirty="0"/>
              <a:t>Codes: C - Connected, L - Local, S - Static, R - RIP, B - BGP</a:t>
            </a:r>
          </a:p>
          <a:p>
            <a:r>
              <a:rPr lang="en-US" altLang="ko-KR" sz="1200" dirty="0"/>
              <a:t>       U - Per-user Static route, M - MIPv6</a:t>
            </a:r>
          </a:p>
          <a:p>
            <a:r>
              <a:rPr lang="en-US" altLang="ko-KR" sz="1200" dirty="0"/>
              <a:t>       I1 - ISIS L1, I2 - ISIS L2, IA - ISIS </a:t>
            </a:r>
            <a:r>
              <a:rPr lang="en-US" altLang="ko-KR" sz="1200" dirty="0" err="1"/>
              <a:t>interarea</a:t>
            </a:r>
            <a:r>
              <a:rPr lang="en-US" altLang="ko-KR" sz="1200" dirty="0"/>
              <a:t>, IS - ISIS summary</a:t>
            </a:r>
          </a:p>
          <a:p>
            <a:r>
              <a:rPr lang="en-US" altLang="ko-KR" sz="1200" dirty="0"/>
              <a:t>       O - OSPF intra, OI - OSPF inter, OE1 - OSPF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1, OE2 - OSPF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/>
              <a:t>       ON1 - OSPF NSSA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1, ON2 - OSPF NSSA </a:t>
            </a:r>
            <a:r>
              <a:rPr lang="en-US" altLang="ko-KR" sz="1200" dirty="0" err="1"/>
              <a:t>ext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/>
              <a:t>       D - EIGRP, EX - EIGRP external</a:t>
            </a:r>
          </a:p>
          <a:p>
            <a:r>
              <a:rPr lang="en-US" altLang="ko-KR" sz="1200" dirty="0"/>
              <a:t>C   1002:ABCD:1039:4450::/64 [0/0]</a:t>
            </a:r>
          </a:p>
          <a:p>
            <a:r>
              <a:rPr lang="en-US" altLang="ko-KR" sz="1200" dirty="0"/>
              <a:t>     via ::, FastEthernet0/0</a:t>
            </a:r>
          </a:p>
          <a:p>
            <a:r>
              <a:rPr lang="en-US" altLang="ko-KR" sz="1200" dirty="0"/>
              <a:t>L   1002:ABCD:1039:4450::1/128 [0/0]</a:t>
            </a:r>
          </a:p>
          <a:p>
            <a:r>
              <a:rPr lang="en-US" altLang="ko-KR" sz="1200" dirty="0"/>
              <a:t>     via ::, FastEthernet0/0</a:t>
            </a:r>
          </a:p>
          <a:p>
            <a:r>
              <a:rPr lang="en-US" altLang="ko-KR" sz="1200" dirty="0"/>
              <a:t>C   2002:ABCD:1039:4452::/64 [0/0]</a:t>
            </a:r>
          </a:p>
          <a:p>
            <a:r>
              <a:rPr lang="en-US" altLang="ko-KR" sz="1200" dirty="0"/>
              <a:t>     via ::, Loopback0</a:t>
            </a:r>
          </a:p>
          <a:p>
            <a:r>
              <a:rPr lang="en-US" altLang="ko-KR" sz="1200" dirty="0"/>
              <a:t>L   2002:ABCD:1039:4452::1/128 [0/0]</a:t>
            </a:r>
          </a:p>
          <a:p>
            <a:r>
              <a:rPr lang="en-US" altLang="ko-KR" sz="1200" dirty="0"/>
              <a:t>     via ::, Loopback0</a:t>
            </a:r>
          </a:p>
          <a:p>
            <a:r>
              <a:rPr lang="en-US" altLang="ko-KR" sz="1200" dirty="0"/>
              <a:t>R   3002:ABCD:1039:4452::/64 [120/2]</a:t>
            </a:r>
          </a:p>
          <a:p>
            <a:r>
              <a:rPr lang="en-US" altLang="ko-KR" sz="1200" dirty="0"/>
              <a:t>     via FE80::260:47FF:FE80:C001, FastEthernet0/0</a:t>
            </a:r>
          </a:p>
          <a:p>
            <a:r>
              <a:rPr lang="en-US" altLang="ko-KR" sz="1200" dirty="0"/>
              <a:t>L   FF00::/8 [0/0]</a:t>
            </a:r>
          </a:p>
          <a:p>
            <a:r>
              <a:rPr lang="en-US" altLang="ko-KR" sz="1200" dirty="0"/>
              <a:t>     via ::, Null0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373216"/>
            <a:ext cx="649568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R1#ping 3002:ABCD:1039:4452::1</a:t>
            </a:r>
          </a:p>
          <a:p>
            <a:endParaRPr lang="en-US" altLang="ko-KR" sz="1200" dirty="0"/>
          </a:p>
          <a:p>
            <a:r>
              <a:rPr lang="en-US" altLang="ko-KR" sz="1200" dirty="0"/>
              <a:t>Type escape sequence to abort.</a:t>
            </a:r>
          </a:p>
          <a:p>
            <a:r>
              <a:rPr lang="en-US" altLang="ko-KR" sz="1200" dirty="0"/>
              <a:t>Sending 5, 100-byte ICMP </a:t>
            </a:r>
            <a:r>
              <a:rPr lang="en-US" altLang="ko-KR" sz="1200" dirty="0" err="1"/>
              <a:t>Echos</a:t>
            </a:r>
            <a:r>
              <a:rPr lang="en-US" altLang="ko-KR" sz="1200" dirty="0"/>
              <a:t> to 3002:ABCD:1039:4452::1, timeout is 2 seconds:</a:t>
            </a:r>
          </a:p>
          <a:p>
            <a:r>
              <a:rPr lang="en-US" altLang="ko-KR" sz="1200" dirty="0"/>
              <a:t>!!!!!</a:t>
            </a:r>
          </a:p>
          <a:p>
            <a:r>
              <a:rPr lang="en-US" altLang="ko-KR" sz="1200" dirty="0"/>
              <a:t>Success rate is 100 percent (5/5), round-trip min/</a:t>
            </a:r>
            <a:r>
              <a:rPr lang="en-US" altLang="ko-KR" sz="1200" dirty="0" err="1"/>
              <a:t>avg</a:t>
            </a:r>
            <a:r>
              <a:rPr lang="en-US" altLang="ko-KR" sz="1200" dirty="0"/>
              <a:t>/max = 0/0/1 </a:t>
            </a:r>
            <a:r>
              <a:rPr lang="en-US" altLang="ko-KR" sz="1200" dirty="0" err="1"/>
              <a:t>ms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683568" y="438428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9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OSPFv3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44836"/>
            <a:ext cx="3793026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ospf</a:t>
            </a:r>
            <a:r>
              <a:rPr lang="en-US" altLang="ko-KR" dirty="0"/>
              <a:t> </a:t>
            </a:r>
            <a:r>
              <a:rPr lang="en-US" altLang="ko-KR" dirty="0" smtClean="0"/>
              <a:t>1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config-rtr</a:t>
            </a:r>
            <a:r>
              <a:rPr lang="en-US" altLang="ko-KR" dirty="0"/>
              <a:t>)#router-id 1.1.1.1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1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5398" y="1340768"/>
            <a:ext cx="379302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R2(</a:t>
            </a:r>
            <a:r>
              <a:rPr lang="en-US" altLang="ko-KR" dirty="0" err="1" smtClean="0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ospf</a:t>
            </a:r>
            <a:r>
              <a:rPr lang="en-US" altLang="ko-KR" dirty="0"/>
              <a:t> </a:t>
            </a:r>
            <a:r>
              <a:rPr lang="en-US" altLang="ko-KR" dirty="0" smtClean="0"/>
              <a:t>1</a:t>
            </a:r>
          </a:p>
          <a:p>
            <a:r>
              <a:rPr lang="en-US" altLang="ko-KR" dirty="0" smtClean="0"/>
              <a:t>R2(</a:t>
            </a:r>
            <a:r>
              <a:rPr lang="en-US" altLang="ko-KR" dirty="0" err="1" smtClean="0"/>
              <a:t>config-rtr</a:t>
            </a:r>
            <a:r>
              <a:rPr lang="en-US" altLang="ko-KR" dirty="0"/>
              <a:t>)#router-id 2.2.2.2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loopback 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2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ospf</a:t>
            </a:r>
            <a:r>
              <a:rPr lang="en-US" altLang="ko-KR" dirty="0"/>
              <a:t> 1 area 0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061971"/>
            <a:ext cx="6396303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ipv6 </a:t>
            </a:r>
            <a:r>
              <a:rPr lang="en-US" altLang="ko-KR" sz="1400" dirty="0" err="1"/>
              <a:t>ospf</a:t>
            </a:r>
            <a:r>
              <a:rPr lang="en-US" altLang="ko-KR" sz="1400" dirty="0"/>
              <a:t> neighbor </a:t>
            </a:r>
          </a:p>
          <a:p>
            <a:endParaRPr lang="en-US" altLang="ko-KR" sz="1400" dirty="0"/>
          </a:p>
          <a:p>
            <a:r>
              <a:rPr lang="en-US" altLang="ko-KR" sz="1400" dirty="0"/>
              <a:t>Neighbor ID     </a:t>
            </a:r>
            <a:r>
              <a:rPr lang="en-US" altLang="ko-KR" sz="1400" dirty="0" err="1"/>
              <a:t>Pri</a:t>
            </a:r>
            <a:r>
              <a:rPr lang="en-US" altLang="ko-KR" sz="1400" dirty="0"/>
              <a:t>   State           Dead Time   Interface ID    Interface</a:t>
            </a:r>
          </a:p>
          <a:p>
            <a:r>
              <a:rPr lang="en-US" altLang="ko-KR" sz="1400" dirty="0"/>
              <a:t>2.2.2.2           1   FULL/BDR        00:00:37    1               </a:t>
            </a:r>
            <a:r>
              <a:rPr lang="en-US" altLang="ko-KR" sz="1400" dirty="0" smtClean="0"/>
              <a:t>FastEthernet0/0</a:t>
            </a:r>
          </a:p>
          <a:p>
            <a:endParaRPr lang="en-US" altLang="ko-KR" sz="1400" dirty="0"/>
          </a:p>
          <a:p>
            <a:r>
              <a:rPr lang="en-US" altLang="ko-KR" sz="1400" dirty="0"/>
              <a:t>R2#show ipv6 </a:t>
            </a:r>
            <a:r>
              <a:rPr lang="en-US" altLang="ko-KR" sz="1400" dirty="0" err="1"/>
              <a:t>ospf</a:t>
            </a:r>
            <a:r>
              <a:rPr lang="en-US" altLang="ko-KR" sz="1400" dirty="0"/>
              <a:t> neighbor </a:t>
            </a:r>
          </a:p>
          <a:p>
            <a:endParaRPr lang="en-US" altLang="ko-KR" sz="1400" dirty="0"/>
          </a:p>
          <a:p>
            <a:r>
              <a:rPr lang="en-US" altLang="ko-KR" sz="1400" dirty="0"/>
              <a:t>Neighbor ID     </a:t>
            </a:r>
            <a:r>
              <a:rPr lang="en-US" altLang="ko-KR" sz="1400" dirty="0" err="1"/>
              <a:t>Pri</a:t>
            </a:r>
            <a:r>
              <a:rPr lang="en-US" altLang="ko-KR" sz="1400" dirty="0"/>
              <a:t>   State           Dead Time   Interface ID    Interface</a:t>
            </a:r>
          </a:p>
          <a:p>
            <a:r>
              <a:rPr lang="en-US" altLang="ko-KR" sz="1400" dirty="0"/>
              <a:t>1.1.1.1           1   FULL/DR         00:00:33    1               FastEthernet0/0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118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IPv6</a:t>
            </a:r>
            <a:r>
              <a:rPr lang="ko-KR" altLang="en-US" dirty="0" smtClean="0"/>
              <a:t>를 위한 </a:t>
            </a:r>
            <a:r>
              <a:rPr lang="en-US" altLang="ko-KR" dirty="0" smtClean="0"/>
              <a:t>EIGRP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379302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)#router-id 1.1.1.1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)#no shutdown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 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R1(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772816"/>
            <a:ext cx="379302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)#ipv6 router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)#router-id 2.2.2.2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)#no shutdown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config-rtr</a:t>
            </a:r>
            <a:r>
              <a:rPr lang="en-US" altLang="ko-KR" dirty="0"/>
              <a:t>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lo 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-if)#exit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)#</a:t>
            </a:r>
            <a:r>
              <a:rPr lang="en-US" altLang="ko-KR" dirty="0" err="1"/>
              <a:t>int</a:t>
            </a:r>
            <a:r>
              <a:rPr lang="en-US" altLang="ko-KR" dirty="0"/>
              <a:t> fa0/0</a:t>
            </a:r>
          </a:p>
          <a:p>
            <a:r>
              <a:rPr lang="en-US" altLang="ko-KR" dirty="0"/>
              <a:t>R2(</a:t>
            </a:r>
            <a:r>
              <a:rPr lang="en-US" altLang="ko-KR" dirty="0" err="1"/>
              <a:t>config</a:t>
            </a:r>
            <a:r>
              <a:rPr lang="en-US" altLang="ko-KR" dirty="0"/>
              <a:t>-if)#ipv6 </a:t>
            </a:r>
            <a:r>
              <a:rPr lang="en-US" altLang="ko-KR" dirty="0" err="1"/>
              <a:t>eigrp</a:t>
            </a:r>
            <a:r>
              <a:rPr lang="en-US" altLang="ko-KR" dirty="0"/>
              <a:t> 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6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6463629" cy="4832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ipv6 route </a:t>
            </a:r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C   1002:ABCD:1039:4450::/64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dirty="0"/>
              <a:t>L   1002:ABCD:1039:4450::1/128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dirty="0"/>
              <a:t>C   2002:ABCD:1039:4452::/64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dirty="0"/>
              <a:t>L   2002:ABCD:1039:4452::1/128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D   3002:ABCD:1039:4452::/64 [90/156160]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     via FE80::260:47FF:FE80:C001, FastEthernet0/0</a:t>
            </a:r>
          </a:p>
          <a:p>
            <a:r>
              <a:rPr lang="en-US" altLang="ko-KR" sz="1400" dirty="0"/>
              <a:t>OI  3002:ABCD:1039:4452::1/128 [110/1]</a:t>
            </a:r>
          </a:p>
          <a:p>
            <a:r>
              <a:rPr lang="en-US" altLang="ko-KR" sz="1400" dirty="0"/>
              <a:t>     via FE80::260:47FF:FE80:C001, FastEthernet0/0</a:t>
            </a:r>
          </a:p>
          <a:p>
            <a:r>
              <a:rPr lang="en-US" altLang="ko-KR" sz="1400" dirty="0"/>
              <a:t>L   FF00::/8 [0/0]</a:t>
            </a:r>
          </a:p>
          <a:p>
            <a:r>
              <a:rPr lang="en-US" altLang="ko-KR" sz="1400" dirty="0"/>
              <a:t>     via ::, Null0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916832"/>
            <a:ext cx="6463629" cy="48320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R2#show ipv6 route</a:t>
            </a:r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C   1002:ABCD:1039:4450::/64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dirty="0"/>
              <a:t>L   1002:ABCD:1039:4450::2/128 [0/0]</a:t>
            </a:r>
          </a:p>
          <a:p>
            <a:r>
              <a:rPr lang="en-US" altLang="ko-KR" sz="1400" dirty="0"/>
              <a:t>     via ::, FastEthernet0/0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D   2002:ABCD:1039:4452::/64 [90/156160]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     via FE80::2E0:F9FF:FE41:6501, FastEthernet0/0</a:t>
            </a:r>
          </a:p>
          <a:p>
            <a:r>
              <a:rPr lang="en-US" altLang="ko-KR" sz="1400" dirty="0"/>
              <a:t>OI  2002:ABCD:1039:4452::1/128 [110/1]</a:t>
            </a:r>
          </a:p>
          <a:p>
            <a:r>
              <a:rPr lang="en-US" altLang="ko-KR" sz="1400" dirty="0"/>
              <a:t>     via FE80::2E0:F9FF:FE41:6501, FastEthernet0/0</a:t>
            </a:r>
          </a:p>
          <a:p>
            <a:r>
              <a:rPr lang="en-US" altLang="ko-KR" sz="1400" dirty="0"/>
              <a:t>C   3002:ABCD:1039:4452::/64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dirty="0"/>
              <a:t>L   3002:ABCD:1039:4452::1/128 [0/0]</a:t>
            </a:r>
          </a:p>
          <a:p>
            <a:r>
              <a:rPr lang="en-US" altLang="ko-KR" sz="1400" dirty="0"/>
              <a:t>     via ::, Loopback0</a:t>
            </a:r>
          </a:p>
          <a:p>
            <a:r>
              <a:rPr lang="en-US" altLang="ko-KR" sz="1400" dirty="0"/>
              <a:t>L   FF00::/8 [0/0]</a:t>
            </a:r>
          </a:p>
          <a:p>
            <a:r>
              <a:rPr lang="en-US" altLang="ko-KR" sz="1400" dirty="0"/>
              <a:t>     via ::, Null0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77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667" y="1700808"/>
            <a:ext cx="6463629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-if)#do show ipv6 route </a:t>
            </a:r>
            <a:r>
              <a:rPr lang="en-US" altLang="ko-KR" sz="1400" dirty="0" err="1"/>
              <a:t>ospf</a:t>
            </a:r>
            <a:endParaRPr lang="en-US" altLang="ko-KR" sz="1400" dirty="0"/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OI  3002:ABCD:1039:4452::1/128 [110/1]</a:t>
            </a:r>
          </a:p>
          <a:p>
            <a:r>
              <a:rPr lang="en-US" altLang="ko-KR" sz="1400" dirty="0"/>
              <a:t>     via FE80::260:47FF:FE80:C001, FastEthernet0/0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72667" y="4077072"/>
            <a:ext cx="6463629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R2(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-if)#do show ipv6 route </a:t>
            </a:r>
            <a:r>
              <a:rPr lang="en-US" altLang="ko-KR" sz="1400" dirty="0" err="1"/>
              <a:t>ospf</a:t>
            </a:r>
            <a:endParaRPr lang="en-US" altLang="ko-KR" sz="1400" dirty="0"/>
          </a:p>
          <a:p>
            <a:r>
              <a:rPr lang="en-US" altLang="ko-KR" sz="1400" dirty="0"/>
              <a:t>IPv6 Routing Table - 7 entries</a:t>
            </a:r>
          </a:p>
          <a:p>
            <a:r>
              <a:rPr lang="en-US" altLang="ko-KR" sz="1400" dirty="0"/>
              <a:t>Codes: C - Connected, L - Local, S - Static, R - RIP, B - BGP</a:t>
            </a:r>
          </a:p>
          <a:p>
            <a:r>
              <a:rPr lang="en-US" altLang="ko-KR" sz="1400" dirty="0"/>
              <a:t>       U - Per-user Static route, M - MIPv6</a:t>
            </a:r>
          </a:p>
          <a:p>
            <a:r>
              <a:rPr lang="en-US" altLang="ko-KR" sz="1400" dirty="0"/>
              <a:t>       I1 - ISIS L1, I2 - ISIS L2, IA - ISIS </a:t>
            </a:r>
            <a:r>
              <a:rPr lang="en-US" altLang="ko-KR" sz="1400" dirty="0" err="1"/>
              <a:t>interarea</a:t>
            </a:r>
            <a:r>
              <a:rPr lang="en-US" altLang="ko-KR" sz="1400" dirty="0"/>
              <a:t>, IS - ISIS summary</a:t>
            </a:r>
          </a:p>
          <a:p>
            <a:r>
              <a:rPr lang="en-US" altLang="ko-KR" sz="1400" dirty="0"/>
              <a:t>       O - OSPF intra, OI - OSPF inter, OE1 -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OE2 - OSPF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ON1 -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1, ON2 - OSPF NSSA </a:t>
            </a:r>
            <a:r>
              <a:rPr lang="en-US" altLang="ko-KR" sz="1400" dirty="0" err="1"/>
              <a:t>ext</a:t>
            </a:r>
            <a:r>
              <a:rPr lang="en-US" altLang="ko-KR" sz="1400" dirty="0"/>
              <a:t> 2</a:t>
            </a:r>
          </a:p>
          <a:p>
            <a:r>
              <a:rPr lang="en-US" altLang="ko-KR" sz="1400" dirty="0"/>
              <a:t>       D - EIGRP, EX - EIGRP external</a:t>
            </a:r>
          </a:p>
          <a:p>
            <a:r>
              <a:rPr lang="en-US" altLang="ko-KR" sz="1400" dirty="0"/>
              <a:t>OI  2002:ABCD:1039:4452::1/128 [110/1]</a:t>
            </a:r>
          </a:p>
          <a:p>
            <a:r>
              <a:rPr lang="en-US" altLang="ko-KR" sz="1400" dirty="0"/>
              <a:t>     via FE80::2E0:F9FF:FE41:6501, FastEthernet0/0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4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DHCP</a:t>
            </a:r>
          </a:p>
          <a:p>
            <a:pPr lvl="1"/>
            <a:r>
              <a:rPr lang="ko-KR" altLang="en-US" dirty="0" err="1" smtClean="0"/>
              <a:t>라우터에서</a:t>
            </a:r>
            <a:r>
              <a:rPr lang="en-US" altLang="ko-KR" dirty="0" smtClean="0"/>
              <a:t> DHCP </a:t>
            </a:r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endParaRPr lang="en-US" altLang="ko-KR" dirty="0" smtClean="0"/>
          </a:p>
          <a:p>
            <a:pPr lvl="1"/>
            <a:r>
              <a:rPr lang="en-US" altLang="ko-KR" dirty="0"/>
              <a:t>DHCP </a:t>
            </a:r>
            <a:r>
              <a:rPr lang="ko-KR" altLang="en-US" dirty="0"/>
              <a:t>서버를 통한 </a:t>
            </a:r>
            <a:r>
              <a:rPr lang="en-US" altLang="ko-KR" dirty="0"/>
              <a:t>DHCP </a:t>
            </a:r>
            <a:r>
              <a:rPr lang="ko-KR" altLang="en-US" dirty="0"/>
              <a:t>서비스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sz="2400" dirty="0"/>
              <a:t>다른 </a:t>
            </a:r>
            <a:r>
              <a:rPr lang="ko-KR" altLang="en-US" sz="2400" dirty="0" err="1"/>
              <a:t>브로드캐스트</a:t>
            </a:r>
            <a:r>
              <a:rPr lang="ko-KR" altLang="en-US" sz="2400" dirty="0"/>
              <a:t> 영역을 위한 </a:t>
            </a:r>
            <a:r>
              <a:rPr lang="en-US" altLang="ko-KR" sz="2400" dirty="0" smtClean="0"/>
              <a:t>DHCP </a:t>
            </a:r>
            <a:r>
              <a:rPr lang="ko-KR" altLang="en-US" sz="2400" dirty="0"/>
              <a:t>서비스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2. NAT</a:t>
            </a:r>
          </a:p>
          <a:p>
            <a:pPr lvl="1"/>
            <a:r>
              <a:rPr lang="ko-KR" altLang="en-US" dirty="0"/>
              <a:t>정적 </a:t>
            </a:r>
            <a:r>
              <a:rPr lang="en-US" altLang="ko-KR" dirty="0"/>
              <a:t>NAT </a:t>
            </a:r>
            <a:r>
              <a:rPr lang="ko-KR" altLang="en-US" dirty="0"/>
              <a:t>실습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동적 </a:t>
            </a:r>
            <a:r>
              <a:rPr lang="en-US" altLang="ko-KR" dirty="0"/>
              <a:t>NAT </a:t>
            </a:r>
            <a:r>
              <a:rPr lang="ko-KR" altLang="en-US" dirty="0"/>
              <a:t>실습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PAT </a:t>
            </a:r>
            <a:r>
              <a:rPr lang="ko-KR" altLang="en-US" dirty="0"/>
              <a:t>실습 </a:t>
            </a:r>
            <a:endParaRPr lang="en-US" altLang="ko-KR" dirty="0" smtClean="0"/>
          </a:p>
          <a:p>
            <a:r>
              <a:rPr lang="en-US" altLang="ko-KR" dirty="0" smtClean="0"/>
              <a:t>3. IPv6 </a:t>
            </a:r>
          </a:p>
          <a:p>
            <a:pPr lvl="1"/>
            <a:r>
              <a:rPr lang="ko-KR" altLang="en-US" dirty="0" err="1" smtClean="0"/>
              <a:t>라우팅</a:t>
            </a:r>
            <a:r>
              <a:rPr lang="ko-KR" altLang="en-US" dirty="0" smtClean="0"/>
              <a:t> 실습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RIPng</a:t>
            </a:r>
            <a:r>
              <a:rPr lang="en-US" altLang="ko-KR" dirty="0" smtClean="0"/>
              <a:t>, OSPFv3, EIGRP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14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15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DHCP</a:t>
            </a:r>
            <a:r>
              <a:rPr lang="ko-KR" altLang="en-US" b="1" dirty="0"/>
              <a:t>를 이용하여 </a:t>
            </a:r>
            <a:r>
              <a:rPr lang="en-US" altLang="ko-KR" b="1" dirty="0"/>
              <a:t>IP </a:t>
            </a:r>
            <a:r>
              <a:rPr lang="ko-KR" altLang="en-US" b="1" dirty="0"/>
              <a:t>주소를 받는 과정</a:t>
            </a:r>
            <a:r>
              <a:rPr lang="ko-KR" altLang="en-US" dirty="0"/>
              <a:t> </a:t>
            </a:r>
            <a:endParaRPr lang="en-US" altLang="ko-KR" dirty="0" smtClean="0"/>
          </a:p>
          <a:p>
            <a:pPr lvl="1"/>
            <a:r>
              <a:rPr lang="en-US" altLang="ko-KR" sz="1800" dirty="0"/>
              <a:t>(1) DHCP discover: DHCP</a:t>
            </a:r>
            <a:r>
              <a:rPr lang="ko-KR" altLang="en-US" sz="1800" dirty="0"/>
              <a:t>를 찾는 과정</a:t>
            </a:r>
            <a:r>
              <a:rPr lang="en-US" altLang="ko-KR" sz="1800" dirty="0"/>
              <a:t>, </a:t>
            </a:r>
            <a:r>
              <a:rPr lang="ko-KR" altLang="en-US" sz="1800" dirty="0"/>
              <a:t>클라이언트는 </a:t>
            </a:r>
            <a:r>
              <a:rPr lang="ko-KR" altLang="en-US" sz="1800" dirty="0" err="1"/>
              <a:t>브로드캐스팅</a:t>
            </a:r>
            <a:r>
              <a:rPr lang="en-US" altLang="ko-KR" sz="1800" dirty="0"/>
              <a:t>(</a:t>
            </a:r>
            <a:r>
              <a:rPr lang="ko-KR" altLang="en-US" sz="1800" dirty="0"/>
              <a:t>목적지 주소가 </a:t>
            </a:r>
            <a:r>
              <a:rPr lang="en-US" altLang="ko-KR" sz="1800" dirty="0"/>
              <a:t>255.255.255.255)</a:t>
            </a:r>
            <a:r>
              <a:rPr lang="ko-KR" altLang="en-US" sz="1800" dirty="0"/>
              <a:t>으로 </a:t>
            </a:r>
            <a:r>
              <a:rPr lang="en-US" altLang="ko-KR" sz="1800" dirty="0"/>
              <a:t>DHCP </a:t>
            </a:r>
            <a:r>
              <a:rPr lang="ko-KR" altLang="en-US" sz="1800" dirty="0"/>
              <a:t>서버를 찾음</a:t>
            </a:r>
            <a:r>
              <a:rPr lang="en-US" altLang="ko-KR" sz="1800" dirty="0"/>
              <a:t>.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dirty="0"/>
              <a:t>(2) DHCP Offer: DHCP </a:t>
            </a:r>
            <a:r>
              <a:rPr lang="ko-KR" altLang="en-US" sz="1800" dirty="0"/>
              <a:t>서버는 클라이언트에게 </a:t>
            </a:r>
            <a:r>
              <a:rPr lang="en-US" altLang="ko-KR" sz="1800" dirty="0"/>
              <a:t>IP</a:t>
            </a:r>
            <a:r>
              <a:rPr lang="ko-KR" altLang="en-US" sz="1800" dirty="0"/>
              <a:t>를 제공해 줄 의사가 있다고 통보 </a:t>
            </a:r>
            <a:br>
              <a:rPr lang="ko-KR" altLang="en-US" sz="1800" dirty="0"/>
            </a:br>
            <a:r>
              <a:rPr lang="en-US" altLang="ko-KR" sz="1800" dirty="0"/>
              <a:t>(3) DHCP request: DHCP </a:t>
            </a:r>
            <a:r>
              <a:rPr lang="ko-KR" altLang="en-US" sz="1800" dirty="0"/>
              <a:t>서버가 제공해준다는 </a:t>
            </a:r>
            <a:r>
              <a:rPr lang="en-US" altLang="ko-KR" sz="1800" dirty="0"/>
              <a:t>IP</a:t>
            </a:r>
            <a:r>
              <a:rPr lang="ko-KR" altLang="en-US" sz="1800" dirty="0"/>
              <a:t>에 대한 사용승인 요청</a:t>
            </a:r>
            <a:br>
              <a:rPr lang="ko-KR" altLang="en-US" sz="1800" dirty="0"/>
            </a:br>
            <a:r>
              <a:rPr lang="en-US" altLang="ko-KR" sz="1800" dirty="0"/>
              <a:t>(4) DHCP ACK: </a:t>
            </a:r>
            <a:r>
              <a:rPr lang="ko-KR" altLang="en-US" sz="1800" dirty="0"/>
              <a:t>요청한 </a:t>
            </a:r>
            <a:r>
              <a:rPr lang="en-US" altLang="ko-KR" sz="1800" dirty="0"/>
              <a:t>IP</a:t>
            </a:r>
            <a:r>
              <a:rPr lang="ko-KR" altLang="en-US" sz="1800" dirty="0"/>
              <a:t>에 대하여 사용권 승인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DHCP</a:t>
            </a:r>
            <a:endParaRPr lang="ko-KR" altLang="en-US" dirty="0"/>
          </a:p>
        </p:txBody>
      </p:sp>
      <p:pic>
        <p:nvPicPr>
          <p:cNvPr id="1026" name="Picture 2" descr="http://www.imaso.co.kr/data/article/1(77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58522"/>
            <a:ext cx="4608512" cy="26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라우터를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서버로 구성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소규모 네트워크의 </a:t>
            </a:r>
            <a:r>
              <a:rPr lang="ko-KR" altLang="en-US" dirty="0" err="1" smtClean="0"/>
              <a:t>라우터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2. DHCP </a:t>
            </a:r>
            <a:r>
              <a:rPr lang="ko-KR" altLang="en-US" dirty="0" smtClean="0"/>
              <a:t>기능을 가지는 서버를 구축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중규모</a:t>
            </a:r>
            <a:r>
              <a:rPr lang="ko-KR" altLang="en-US" dirty="0" smtClean="0"/>
              <a:t> 이상의 네트워크에서는 별도의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서버 운영이 바람직함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DHCP </a:t>
            </a:r>
            <a:r>
              <a:rPr lang="ko-KR" altLang="en-US" dirty="0" smtClean="0"/>
              <a:t>서버를 구성하는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5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14-1. DHCP </a:t>
            </a:r>
            <a:r>
              <a:rPr lang="ko-KR" altLang="en-US" dirty="0" smtClean="0"/>
              <a:t>설정 실습 토폴로지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</a:t>
            </a:r>
            <a:r>
              <a:rPr lang="ko-KR" altLang="en-US" dirty="0" err="1" smtClean="0"/>
              <a:t>라우터에서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 </a:t>
            </a:r>
            <a:r>
              <a:rPr lang="ko-KR" altLang="en-US" dirty="0" smtClean="0"/>
              <a:t>서버 설정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4495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9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라우터에서</a:t>
            </a:r>
            <a:r>
              <a:rPr lang="ko-KR" altLang="en-US" dirty="0"/>
              <a:t> </a:t>
            </a:r>
            <a:r>
              <a:rPr lang="en-US" altLang="ko-KR" dirty="0"/>
              <a:t>DHCP </a:t>
            </a:r>
            <a:r>
              <a:rPr lang="ko-KR" altLang="en-US" dirty="0"/>
              <a:t>서버 설정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068" y="1628800"/>
            <a:ext cx="6268063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)#interface </a:t>
            </a:r>
            <a:r>
              <a:rPr lang="en-US" altLang="ko-KR" sz="1600" dirty="0" smtClean="0"/>
              <a:t>FastEthernet0/0</a:t>
            </a:r>
          </a:p>
          <a:p>
            <a:r>
              <a:rPr lang="en-US" altLang="ko-KR" sz="1600" dirty="0" smtClean="0"/>
              <a:t>Router(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address 163.180.116.1 255.255.255.0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-if)#no </a:t>
            </a:r>
            <a:r>
              <a:rPr lang="en-US" altLang="ko-KR" sz="1600" dirty="0" smtClean="0"/>
              <a:t>shutdown</a:t>
            </a:r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163.180.116.1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excluded-address </a:t>
            </a:r>
            <a:r>
              <a:rPr lang="en-US" altLang="ko-KR" sz="1600" dirty="0" smtClean="0"/>
              <a:t>163.180.116.255</a:t>
            </a:r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ip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dhcp</a:t>
            </a:r>
            <a:r>
              <a:rPr lang="en-US" altLang="ko-KR" sz="1600" dirty="0"/>
              <a:t> pool </a:t>
            </a:r>
            <a:r>
              <a:rPr lang="en-US" altLang="ko-KR" sz="1600" dirty="0" err="1" smtClean="0"/>
              <a:t>inokyuni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dhcp-config</a:t>
            </a:r>
            <a:r>
              <a:rPr lang="en-US" altLang="ko-KR" sz="1600" dirty="0"/>
              <a:t>)#network 163.180.116.0 </a:t>
            </a:r>
            <a:r>
              <a:rPr lang="en-US" altLang="ko-KR" sz="1600" dirty="0" smtClean="0"/>
              <a:t>255.255.255.0</a:t>
            </a:r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Router(</a:t>
            </a:r>
            <a:r>
              <a:rPr lang="en-US" altLang="ko-KR" sz="1600" dirty="0" err="1" smtClean="0"/>
              <a:t>dhcp-config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dns</a:t>
            </a:r>
            <a:r>
              <a:rPr lang="en-US" altLang="ko-KR" sz="1600" dirty="0"/>
              <a:t>-server </a:t>
            </a:r>
            <a:r>
              <a:rPr lang="en-US" altLang="ko-KR" sz="1600" dirty="0" smtClean="0"/>
              <a:t>1.1.1.1</a:t>
            </a:r>
          </a:p>
          <a:p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dhcp-config</a:t>
            </a:r>
            <a:r>
              <a:rPr lang="en-US" altLang="ko-KR" sz="1600" dirty="0"/>
              <a:t>)#default-router 163.180.116.1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dhcp-config</a:t>
            </a:r>
            <a:r>
              <a:rPr lang="en-US" altLang="ko-KR" sz="1600" dirty="0"/>
              <a:t>)#exit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1700808"/>
            <a:ext cx="188384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라우터의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 설정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2636912"/>
            <a:ext cx="188384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제외시킬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 범위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3337247"/>
            <a:ext cx="14478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DHCP </a:t>
            </a:r>
            <a:r>
              <a:rPr lang="ko-KR" altLang="en-US" sz="1400" dirty="0" smtClean="0"/>
              <a:t>서버이름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3769295"/>
            <a:ext cx="193995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할당되는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주소대역</a:t>
            </a:r>
            <a:r>
              <a:rPr lang="en-US" altLang="ko-KR" sz="1400" dirty="0" smtClean="0"/>
              <a:t>, </a:t>
            </a:r>
            <a:br>
              <a:rPr lang="en-US" altLang="ko-KR" sz="1400" dirty="0" smtClean="0"/>
            </a:br>
            <a:r>
              <a:rPr lang="ko-KR" altLang="en-US" sz="1400" dirty="0" err="1" smtClean="0"/>
              <a:t>서브넷마스크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4509120"/>
            <a:ext cx="13789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DNS </a:t>
            </a:r>
            <a:r>
              <a:rPr lang="ko-KR" altLang="en-US" sz="1400" dirty="0" smtClean="0"/>
              <a:t>서버 설정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4993431"/>
            <a:ext cx="203613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디폴트게이트웨이</a:t>
            </a:r>
            <a:r>
              <a:rPr lang="ko-KR" altLang="en-US" sz="1400" dirty="0" smtClean="0"/>
              <a:t> 설정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33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DHCP</a:t>
            </a:r>
            <a:r>
              <a:rPr lang="ko-KR" altLang="en-US" dirty="0" smtClean="0"/>
              <a:t>서버 </a:t>
            </a:r>
            <a:r>
              <a:rPr lang="ko-KR" altLang="en-US" dirty="0" err="1" smtClean="0"/>
              <a:t>구성시</a:t>
            </a:r>
            <a:r>
              <a:rPr lang="ko-KR" altLang="en-US" dirty="0" smtClean="0"/>
              <a:t> 설정해야 하는 사항 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제외시킬 </a:t>
            </a:r>
            <a:r>
              <a:rPr lang="en-US" altLang="ko-KR" b="1" dirty="0" smtClean="0"/>
              <a:t>IP </a:t>
            </a:r>
            <a:r>
              <a:rPr lang="ko-KR" altLang="en-US" b="1" dirty="0" smtClean="0"/>
              <a:t>주소 범위 정의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DHCP </a:t>
            </a:r>
            <a:r>
              <a:rPr lang="ko-KR" altLang="en-US" b="1" dirty="0" smtClean="0"/>
              <a:t>서버 이름 설정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DHCP</a:t>
            </a:r>
            <a:r>
              <a:rPr lang="ko-KR" altLang="en-US" b="1" dirty="0" smtClean="0"/>
              <a:t>를 통해 할당되는 </a:t>
            </a:r>
            <a:r>
              <a:rPr lang="en-US" altLang="ko-KR" b="1" dirty="0" smtClean="0"/>
              <a:t>IP</a:t>
            </a:r>
            <a:r>
              <a:rPr lang="ko-KR" altLang="en-US" b="1" dirty="0" smtClean="0"/>
              <a:t>주소 대역 및 </a:t>
            </a:r>
            <a:r>
              <a:rPr lang="ko-KR" altLang="en-US" b="1" dirty="0" err="1" smtClean="0"/>
              <a:t>서브넷마스크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DNS </a:t>
            </a:r>
            <a:r>
              <a:rPr lang="ko-KR" altLang="en-US" b="1" dirty="0" smtClean="0"/>
              <a:t>서버 설정</a:t>
            </a:r>
            <a:endParaRPr lang="en-US" altLang="ko-KR" b="1" dirty="0" smtClean="0"/>
          </a:p>
          <a:p>
            <a:pPr lvl="1"/>
            <a:r>
              <a:rPr lang="ko-KR" altLang="en-US" b="1" dirty="0" err="1" smtClean="0"/>
              <a:t>디폴트게이트웨이</a:t>
            </a:r>
            <a:r>
              <a:rPr lang="ko-KR" altLang="en-US" b="1" dirty="0" smtClean="0"/>
              <a:t> 설정</a:t>
            </a:r>
            <a:endParaRPr lang="en-US" altLang="ko-KR" b="1" dirty="0" smtClean="0"/>
          </a:p>
          <a:p>
            <a:pPr lvl="1"/>
            <a:r>
              <a:rPr lang="en-US" altLang="ko-KR" dirty="0" err="1" smtClean="0"/>
              <a:t>Netbios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 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현재버전에서 지원하지 않음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도메인네임 설정 </a:t>
            </a:r>
            <a:r>
              <a:rPr lang="en-US" altLang="ko-KR" dirty="0"/>
              <a:t>(</a:t>
            </a:r>
            <a:r>
              <a:rPr lang="ko-KR" altLang="en-US" dirty="0"/>
              <a:t>현재버전에서 지원하지 않음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임대기간 설정 </a:t>
            </a:r>
            <a:r>
              <a:rPr lang="en-US" altLang="ko-KR" dirty="0"/>
              <a:t>(</a:t>
            </a:r>
            <a:r>
              <a:rPr lang="ko-KR" altLang="en-US" dirty="0"/>
              <a:t>현재버전에서 지원하지 않음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서비스 실행 </a:t>
            </a:r>
            <a:r>
              <a:rPr lang="en-US" altLang="ko-KR" dirty="0"/>
              <a:t>(</a:t>
            </a:r>
            <a:r>
              <a:rPr lang="ko-KR" altLang="en-US" dirty="0"/>
              <a:t>현재버전에서 지원하지 않음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라우터에서</a:t>
            </a:r>
            <a:r>
              <a:rPr lang="ko-KR" altLang="en-US" dirty="0"/>
              <a:t> </a:t>
            </a:r>
            <a:r>
              <a:rPr lang="en-US" altLang="ko-KR" dirty="0"/>
              <a:t>DHCP </a:t>
            </a:r>
            <a:r>
              <a:rPr lang="ko-KR" altLang="en-US" dirty="0"/>
              <a:t>서버 설정 </a:t>
            </a:r>
          </a:p>
        </p:txBody>
      </p:sp>
    </p:spTree>
    <p:extLst>
      <p:ext uri="{BB962C8B-B14F-4D97-AF65-F5344CB8AC3E}">
        <p14:creationId xmlns:p14="http://schemas.microsoft.com/office/powerpoint/2010/main" val="30011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8527</TotalTime>
  <Words>3445</Words>
  <Application>Microsoft Office PowerPoint</Application>
  <PresentationFormat>화면 슬라이드 쇼(4:3)</PresentationFormat>
  <Paragraphs>568</Paragraphs>
  <Slides>48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49" baseType="lpstr">
      <vt:lpstr>Concourse</vt:lpstr>
      <vt:lpstr>14장. DHCP, NAT, IPv6 IPv4 주소부족 문제 해결을 위한 대책 </vt:lpstr>
      <vt:lpstr>IPv4 주소부족 문제에 대한 대책 </vt:lpstr>
      <vt:lpstr>1. DHCP</vt:lpstr>
      <vt:lpstr>DHCP</vt:lpstr>
      <vt:lpstr>DHCP</vt:lpstr>
      <vt:lpstr>DHCP 서버를 구성하는 2가지 방법</vt:lpstr>
      <vt:lpstr>1.1라우터에서 DHCP 서버 설정 </vt:lpstr>
      <vt:lpstr>라우터에서 DHCP 서버 설정 </vt:lpstr>
      <vt:lpstr>라우터에서 DHCP 서버 설정 </vt:lpstr>
      <vt:lpstr>IP 자동설정 결과</vt:lpstr>
      <vt:lpstr>라우터에서 주소할당 현황 보기</vt:lpstr>
      <vt:lpstr>1.2 DHCP 서버를 통한 DHCP 구성</vt:lpstr>
      <vt:lpstr>DHCP 서버를 통한 DHCP 구성</vt:lpstr>
      <vt:lpstr>1.3 다른 브로드캐스트 영역을 위한  DHCP 서비스 </vt:lpstr>
      <vt:lpstr>다른 브로드캐스트 영역을 위한  DHCP 서비스 </vt:lpstr>
      <vt:lpstr>다른 브로드캐스트 영역을 위한  DHCP 서비스 </vt:lpstr>
      <vt:lpstr>다른 브로드캐스트 영역을 위한  DHCP 서비스 </vt:lpstr>
      <vt:lpstr>2. NAT(Network Address Translation) </vt:lpstr>
      <vt:lpstr>NAT</vt:lpstr>
      <vt:lpstr>NAT의 장단점</vt:lpstr>
      <vt:lpstr>NAT의 유형</vt:lpstr>
      <vt:lpstr>NAT에 사용되는 주소</vt:lpstr>
      <vt:lpstr>NAT 실습 </vt:lpstr>
      <vt:lpstr>NAT 실습 </vt:lpstr>
      <vt:lpstr>2.1 정적 NAT 실습 </vt:lpstr>
      <vt:lpstr>정적 NAT 실습 </vt:lpstr>
      <vt:lpstr>2.2 동적 NAT 실습</vt:lpstr>
      <vt:lpstr>여러가지 Show 명령</vt:lpstr>
      <vt:lpstr>여러가지 Show 명령</vt:lpstr>
      <vt:lpstr>2.3 PAT 실습 </vt:lpstr>
      <vt:lpstr>PAT 실습 </vt:lpstr>
      <vt:lpstr>3. IPv6</vt:lpstr>
      <vt:lpstr>IPv6</vt:lpstr>
      <vt:lpstr>헤더 필드의 역할</vt:lpstr>
      <vt:lpstr>주소 규칙</vt:lpstr>
      <vt:lpstr>IPv6 주소 포맷</vt:lpstr>
      <vt:lpstr>IPv6의 특징</vt:lpstr>
      <vt:lpstr>IPv6의 특징</vt:lpstr>
      <vt:lpstr>IPv6 실습</vt:lpstr>
      <vt:lpstr>IPv6 설정 </vt:lpstr>
      <vt:lpstr>Ping 테스트</vt:lpstr>
      <vt:lpstr>RIPng 설정 </vt:lpstr>
      <vt:lpstr>라우팅 테이블 확인</vt:lpstr>
      <vt:lpstr>OSPFv3 설정 </vt:lpstr>
      <vt:lpstr>IPv6를 위한 EIGRP 설정</vt:lpstr>
      <vt:lpstr>라우팅 테이블</vt:lpstr>
      <vt:lpstr>라우팅 테이블 확인</vt:lpstr>
      <vt:lpstr>14장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Lee</cp:lastModifiedBy>
  <cp:revision>499</cp:revision>
  <dcterms:created xsi:type="dcterms:W3CDTF">2010-09-01T11:51:36Z</dcterms:created>
  <dcterms:modified xsi:type="dcterms:W3CDTF">2016-11-29T04:07:25Z</dcterms:modified>
</cp:coreProperties>
</file>