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25" r:id="rId3"/>
    <p:sldId id="326" r:id="rId4"/>
    <p:sldId id="327" r:id="rId5"/>
    <p:sldId id="353" r:id="rId6"/>
    <p:sldId id="355" r:id="rId7"/>
    <p:sldId id="328" r:id="rId8"/>
    <p:sldId id="329" r:id="rId9"/>
    <p:sldId id="340" r:id="rId10"/>
    <p:sldId id="330" r:id="rId11"/>
    <p:sldId id="331" r:id="rId12"/>
    <p:sldId id="332" r:id="rId13"/>
    <p:sldId id="333" r:id="rId14"/>
    <p:sldId id="339" r:id="rId15"/>
    <p:sldId id="341" r:id="rId16"/>
    <p:sldId id="334" r:id="rId17"/>
    <p:sldId id="335" r:id="rId18"/>
    <p:sldId id="336" r:id="rId19"/>
    <p:sldId id="337" r:id="rId20"/>
    <p:sldId id="338" r:id="rId21"/>
    <p:sldId id="342" r:id="rId22"/>
    <p:sldId id="343" r:id="rId23"/>
    <p:sldId id="344" r:id="rId24"/>
    <p:sldId id="354" r:id="rId25"/>
    <p:sldId id="345" r:id="rId26"/>
    <p:sldId id="346" r:id="rId27"/>
    <p:sldId id="347" r:id="rId28"/>
    <p:sldId id="348" r:id="rId29"/>
    <p:sldId id="349" r:id="rId30"/>
    <p:sldId id="352" r:id="rId31"/>
    <p:sldId id="351" r:id="rId32"/>
    <p:sldId id="350" r:id="rId33"/>
    <p:sldId id="324" r:id="rId34"/>
    <p:sldId id="356" r:id="rId35"/>
    <p:sldId id="3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2015-12-01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VPN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13-1. VPN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62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01157"/>
            <a:ext cx="3494867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11.11.11.1 255.255.255.0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FastEthernet0/1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21.21.21.1 255.255.255.0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-if)#clock rate 1000000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203.230.7.1 255.255.255.0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lo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 1.1.1.1 255.255.255.0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)#router </a:t>
            </a:r>
            <a:r>
              <a:rPr lang="en-US" altLang="ko-KR" sz="1000" dirty="0" err="1" smtClean="0"/>
              <a:t>ospf</a:t>
            </a:r>
            <a:r>
              <a:rPr lang="en-US" altLang="ko-KR" sz="1000" dirty="0" smtClean="0"/>
              <a:t> 7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1.1.1.1 0.0.0.0 a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11.11.11.1 0.0.0.0 a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21.21.21.1 0.0.0.0 a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203.230.7.1 0.0.0.0 a 0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356992"/>
            <a:ext cx="3658374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13.13.13.1 255.255.255.0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FastEthernet0/1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23.23.23.1 255.255.255.0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150.183.235.2 255.255.255.0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lo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 3.3.3.3 255.255.255.0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)#router </a:t>
            </a:r>
            <a:r>
              <a:rPr lang="en-US" altLang="ko-KR" sz="1000" dirty="0" err="1" smtClean="0"/>
              <a:t>ospf</a:t>
            </a:r>
            <a:r>
              <a:rPr lang="en-US" altLang="ko-KR" sz="1000" dirty="0" smtClean="0"/>
              <a:t> 7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3.3.3.3 0.0.0.0 a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13.13.13.1 0.0.0.0 a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23.23.23.1 0.0.0.0 a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150.183.235.2 0.0.0.0 a 0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836712"/>
            <a:ext cx="3658374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12.12.12.1 255.255.255.0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203.230.7.2 255.255.255.0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Serial0/3/1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-if)#clock rate 1000000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150.183.235.1 255.255.255.0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lo 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 2.2.2.2 255.255.255.0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)#router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ospf</a:t>
            </a:r>
            <a:r>
              <a:rPr lang="en-US" altLang="ko-KR" sz="1000" dirty="0" smtClean="0">
                <a:solidFill>
                  <a:srgbClr val="FF0000"/>
                </a:solidFill>
              </a:rPr>
              <a:t> 7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2.2.2.2 0.0.0.0 a 0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12.12.12.1 0.0.0.0 a 0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203.230.7.2 0.0.0.0 a 0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150.183.235.1 0.0.0.0 a 0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660250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R1#show 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route</a:t>
            </a:r>
          </a:p>
          <a:p>
            <a:r>
              <a:rPr lang="en-US" altLang="ko-KR" sz="1000" dirty="0" smtClean="0"/>
              <a:t>     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1.1.1.0 is directly connected, Loopback0</a:t>
            </a:r>
          </a:p>
          <a:p>
            <a:r>
              <a:rPr lang="en-US" altLang="ko-KR" sz="1000" dirty="0" smtClean="0"/>
              <a:t>     2.0.0.0/32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2.2.2.2 [110/65] via 203.230.7.2, 16:22:43, Serial0/3/0</a:t>
            </a:r>
          </a:p>
          <a:p>
            <a:r>
              <a:rPr lang="en-US" altLang="ko-KR" sz="1000" dirty="0" smtClean="0"/>
              <a:t>     3.0.0.0/32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3.3.3.3 [110/129] via 203.230.7.2, 00:11:12, Serial0/3/0</a:t>
            </a:r>
          </a:p>
          <a:p>
            <a:r>
              <a:rPr lang="en-US" altLang="ko-KR" sz="1000" dirty="0" smtClean="0"/>
              <a:t>     11.0.0.0/24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11.11.11.0 is directly connected, FastEthernet0/0</a:t>
            </a:r>
          </a:p>
          <a:p>
            <a:r>
              <a:rPr lang="en-US" altLang="ko-KR" sz="1000" dirty="0" smtClean="0"/>
              <a:t>     12.0.0.0/24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12.12.12.0 [110/65] via 203.230.7.2, 16:22:43, Serial0/3/0</a:t>
            </a:r>
          </a:p>
          <a:p>
            <a:r>
              <a:rPr lang="en-US" altLang="ko-KR" sz="1000" dirty="0" smtClean="0"/>
              <a:t>     13.0.0.0/24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13.13.13.0 [110/129] via 203.230.7.2, 00:11:12, Serial0/3/0</a:t>
            </a:r>
          </a:p>
          <a:p>
            <a:r>
              <a:rPr lang="en-US" altLang="ko-KR" sz="1000" dirty="0" smtClean="0"/>
              <a:t>     21.0.0.0/24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21.21.21.0 is directly connected, FastEthernet0/1</a:t>
            </a:r>
          </a:p>
          <a:p>
            <a:r>
              <a:rPr lang="en-US" altLang="ko-KR" sz="1000" dirty="0" smtClean="0"/>
              <a:t>     23.0.0.0/24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23.23.23.0 [110/129] via 203.230.7.2, 00:11:12, Serial0/3/0</a:t>
            </a:r>
          </a:p>
          <a:p>
            <a:r>
              <a:rPr lang="en-US" altLang="ko-KR" sz="1000" dirty="0" smtClean="0"/>
              <a:t>     150.183.0.0/24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150.183.235.0 [110/128] via 203.230.7.2, 00:13:17, Serial0/3/0</a:t>
            </a:r>
          </a:p>
          <a:p>
            <a:r>
              <a:rPr lang="en-US" altLang="ko-KR" sz="1000" dirty="0" smtClean="0"/>
              <a:t>C    203.230.7.0/24 is directly connected, Serial0/3/0</a:t>
            </a:r>
            <a:endParaRPr lang="ko-KR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627053"/>
            <a:ext cx="4496744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R2#show 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route</a:t>
            </a:r>
          </a:p>
          <a:p>
            <a:r>
              <a:rPr lang="en-US" altLang="ko-KR" sz="1000" dirty="0" smtClean="0"/>
              <a:t>     1.0.0.0/32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1.1.1.1 [110/65] via 203.230.7.1, 16:23:51, Serial0/3/0</a:t>
            </a:r>
          </a:p>
          <a:p>
            <a:r>
              <a:rPr lang="en-US" altLang="ko-KR" sz="1000" dirty="0" smtClean="0"/>
              <a:t>     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2.2.2.0 is directly connected, Loopback0</a:t>
            </a:r>
          </a:p>
          <a:p>
            <a:r>
              <a:rPr lang="en-US" altLang="ko-KR" sz="1000" dirty="0" smtClean="0"/>
              <a:t>     3.0.0.0/32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3.3.3.3 [110/65] via 150.183.235.2, 00:12:24, Serial0/3/1</a:t>
            </a:r>
          </a:p>
          <a:p>
            <a:r>
              <a:rPr lang="en-US" altLang="ko-KR" sz="1000" dirty="0" smtClean="0"/>
              <a:t>     11.0.0.0/24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11.11.11.0 [110/65] via 203.230.7.1, 16:23:51, Serial0/3/0</a:t>
            </a:r>
          </a:p>
          <a:p>
            <a:r>
              <a:rPr lang="en-US" altLang="ko-KR" sz="1000" dirty="0" smtClean="0"/>
              <a:t>     12.0.0.0/24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12.12.12.0 is directly connected, FastEthernet0/0</a:t>
            </a:r>
          </a:p>
          <a:p>
            <a:r>
              <a:rPr lang="en-US" altLang="ko-KR" sz="1000" dirty="0" smtClean="0"/>
              <a:t>     13.0.0.0/24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13.13.13.0 [110/65] via 150.183.235.2, 00:12:24, Serial0/3/1</a:t>
            </a:r>
          </a:p>
          <a:p>
            <a:r>
              <a:rPr lang="en-US" altLang="ko-KR" sz="1000" dirty="0" smtClean="0"/>
              <a:t>     21.0.0.0/24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21.21.21.0 [110/65] via 203.230.7.1, 16:23:51, Serial0/3/0</a:t>
            </a:r>
          </a:p>
          <a:p>
            <a:r>
              <a:rPr lang="en-US" altLang="ko-KR" sz="1000" dirty="0" smtClean="0"/>
              <a:t>     23.0.0.0/24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23.23.23.0 [110/65] via 150.183.235.2, 00:12:24, Serial0/3/1</a:t>
            </a:r>
          </a:p>
          <a:p>
            <a:r>
              <a:rPr lang="en-US" altLang="ko-KR" sz="1000" dirty="0" smtClean="0"/>
              <a:t>     150.183.0.0/24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150.183.235.0 is directly connected, Serial0/3/1</a:t>
            </a:r>
          </a:p>
          <a:p>
            <a:r>
              <a:rPr lang="en-US" altLang="ko-KR" sz="1000" dirty="0" smtClean="0"/>
              <a:t>C    203.230.7.0/24 is directly connected, Serial0/3/0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273365"/>
            <a:ext cx="4770858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R3#show 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route</a:t>
            </a:r>
          </a:p>
          <a:p>
            <a:r>
              <a:rPr lang="en-US" altLang="ko-KR" sz="1000" dirty="0" smtClean="0"/>
              <a:t>     1.0.0.0/32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1.1.1.1 [110/129] via 150.183.235.1, 00:13:57, Serial0/3/0</a:t>
            </a:r>
          </a:p>
          <a:p>
            <a:r>
              <a:rPr lang="en-US" altLang="ko-KR" sz="1000" dirty="0" smtClean="0"/>
              <a:t>     2.0.0.0/32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2.2.2.2 [110/65] via 150.183.235.1, 00:13:57, Serial0/3/0</a:t>
            </a:r>
          </a:p>
          <a:p>
            <a:r>
              <a:rPr lang="en-US" altLang="ko-KR" sz="1000" dirty="0" smtClean="0"/>
              <a:t>     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3.3.3.0 is directly connected, Loopback0</a:t>
            </a:r>
          </a:p>
          <a:p>
            <a:r>
              <a:rPr lang="en-US" altLang="ko-KR" sz="1000" dirty="0" smtClean="0"/>
              <a:t>     11.0.0.0/24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11.11.11.0 [110/129] via 150.183.235.1, 00:13:57, Serial0/3/0</a:t>
            </a:r>
          </a:p>
          <a:p>
            <a:r>
              <a:rPr lang="en-US" altLang="ko-KR" sz="1000" dirty="0" smtClean="0"/>
              <a:t>     12.0.0.0/24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12.12.12.0 [110/65] via 150.183.235.1, 00:13:57, Serial0/3/0</a:t>
            </a:r>
          </a:p>
          <a:p>
            <a:r>
              <a:rPr lang="en-US" altLang="ko-KR" sz="1000" dirty="0" smtClean="0"/>
              <a:t>     13.0.0.0/24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13.13.13.0 is directly connected, FastEthernet0/0</a:t>
            </a:r>
          </a:p>
          <a:p>
            <a:r>
              <a:rPr lang="en-US" altLang="ko-KR" sz="1000" dirty="0" smtClean="0"/>
              <a:t>     21.0.0.0/24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21.21.21.0 [110/129] via 150.183.235.1, 00:13:57, Serial0/3/0</a:t>
            </a:r>
          </a:p>
          <a:p>
            <a:r>
              <a:rPr lang="en-US" altLang="ko-KR" sz="1000" dirty="0" smtClean="0"/>
              <a:t>     23.0.0.0/24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23.23.23.0 is directly connected, FastEthernet0/1</a:t>
            </a:r>
          </a:p>
          <a:p>
            <a:r>
              <a:rPr lang="en-US" altLang="ko-KR" sz="1000" dirty="0" smtClean="0"/>
              <a:t>     150.183.0.0/24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150.183.235.0 is directly connected, Serial0/3/0</a:t>
            </a:r>
          </a:p>
          <a:p>
            <a:r>
              <a:rPr lang="en-US" altLang="ko-KR" sz="1000" dirty="0" smtClean="0"/>
              <a:t>O    203.230.7.0/24 [110/128] via 150.183.235.1, 00:13:57, Serial0/3/0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 </a:t>
            </a:r>
            <a:r>
              <a:rPr lang="ko-KR" altLang="en-US" dirty="0" err="1" smtClean="0"/>
              <a:t>터널링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" y="1327374"/>
            <a:ext cx="7162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3995936" y="2770001"/>
            <a:ext cx="100811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3563888" y="3022029"/>
            <a:ext cx="1008112" cy="504056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3995936" y="4304853"/>
            <a:ext cx="93610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491880" y="3993555"/>
            <a:ext cx="1152128" cy="504056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3848" y="3356992"/>
            <a:ext cx="106952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21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73372" y="2564903"/>
            <a:ext cx="106952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12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565451"/>
            <a:ext cx="106952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23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81712" y="3937806"/>
            <a:ext cx="106952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32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5661248"/>
            <a:ext cx="41857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GRE(Generic Route Encapsulation) 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en-US" altLang="ko-KR" dirty="0" smtClean="0"/>
              <a:t>- Cisco </a:t>
            </a:r>
            <a:r>
              <a:rPr lang="ko-KR" altLang="en-US" dirty="0" smtClean="0"/>
              <a:t>에서 개발한 터널링 프로토콜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 설정 방법 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59715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tunnel 12  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 인터페이스 생성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add 163.180.116.1 255.255.255.0</a:t>
            </a:r>
          </a:p>
          <a:p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 인터페이스의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IP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주소 설정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-if)#tunnel source s0/3/0</a:t>
            </a:r>
          </a:p>
          <a:p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터널은 가상 인터페이스를 사용하는데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실제 </a:t>
            </a:r>
            <a:r>
              <a:rPr lang="ko-KR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패킷이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 전송될 물리적 인터페이스를 설정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-if)#tunnel destination 203.230.7.2</a:t>
            </a:r>
          </a:p>
          <a:p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터널의 도착지 주소 설정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 설정 방법 </a:t>
            </a:r>
            <a:endParaRPr lang="ko-KR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5400600" cy="37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18192" y="1934830"/>
            <a:ext cx="3525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각 </a:t>
            </a:r>
            <a:r>
              <a:rPr lang="ko-KR" altLang="en-US" sz="1600" dirty="0" err="1" smtClean="0"/>
              <a:t>라우터에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터널링에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이용할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루프백</a:t>
            </a:r>
            <a:r>
              <a:rPr lang="ko-KR" altLang="en-US" sz="1600" dirty="0" smtClean="0"/>
              <a:t> 인터페이스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번 추가</a:t>
            </a:r>
            <a:endParaRPr lang="en-US" altLang="ko-KR" sz="1600" dirty="0" smtClean="0"/>
          </a:p>
          <a:p>
            <a:r>
              <a:rPr lang="en-US" altLang="ko-KR" sz="1600" dirty="0" smtClean="0"/>
              <a:t>  - 111.111.111.1/24</a:t>
            </a:r>
          </a:p>
          <a:p>
            <a:r>
              <a:rPr lang="en-US" altLang="ko-KR" sz="1600" dirty="0" smtClean="0"/>
              <a:t>  - 122.122.122.1/24</a:t>
            </a:r>
          </a:p>
          <a:p>
            <a:r>
              <a:rPr lang="en-US" altLang="ko-KR" sz="1600" dirty="0" smtClean="0"/>
              <a:t>  - 133.133.133.1/24</a:t>
            </a:r>
          </a:p>
          <a:p>
            <a:endParaRPr lang="en-US" altLang="ko-KR" sz="1600" dirty="0" smtClean="0"/>
          </a:p>
          <a:p>
            <a:r>
              <a:rPr lang="ko-KR" altLang="en-US" sz="1600" dirty="0" err="1" smtClean="0"/>
              <a:t>터널링</a:t>
            </a:r>
            <a:r>
              <a:rPr lang="ko-KR" altLang="en-US" sz="1600" dirty="0" smtClean="0"/>
              <a:t> 설정</a:t>
            </a:r>
            <a:r>
              <a:rPr lang="en-US" altLang="ko-KR" sz="1600" dirty="0" smtClean="0"/>
              <a:t>  </a:t>
            </a:r>
          </a:p>
          <a:p>
            <a:r>
              <a:rPr lang="en-US" altLang="ko-KR" sz="1600" dirty="0" smtClean="0"/>
              <a:t>  - Tunnel 12: 163.180.116.1</a:t>
            </a:r>
          </a:p>
          <a:p>
            <a:r>
              <a:rPr lang="en-US" altLang="ko-KR" sz="1600" dirty="0" smtClean="0"/>
              <a:t>  - Tunnel 21: 163.180.116.2</a:t>
            </a:r>
          </a:p>
          <a:p>
            <a:r>
              <a:rPr lang="en-US" altLang="ko-KR" sz="1600" dirty="0" smtClean="0"/>
              <a:t>  - Tunnel 23: 163.180.117.1</a:t>
            </a:r>
          </a:p>
          <a:p>
            <a:r>
              <a:rPr lang="en-US" altLang="ko-KR" sz="1600" dirty="0" smtClean="0"/>
              <a:t>  - Tunnel 32: 163.180.117.2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터널간 </a:t>
            </a:r>
            <a:r>
              <a:rPr lang="en-US" altLang="ko-KR" sz="1600" dirty="0" smtClean="0"/>
              <a:t>RIPv2 </a:t>
            </a:r>
            <a:r>
              <a:rPr lang="ko-KR" altLang="en-US" sz="1600" dirty="0" smtClean="0"/>
              <a:t>를 이용해 </a:t>
            </a:r>
            <a:r>
              <a:rPr lang="ko-KR" altLang="en-US" sz="1600" dirty="0" err="1" smtClean="0"/>
              <a:t>라우팅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628800"/>
            <a:ext cx="158248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111.111.111.1/24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852936"/>
            <a:ext cx="158248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122.122.122.1/24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5157192"/>
            <a:ext cx="158248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133.133.133.1/24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924944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163.180.116.1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3356992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163.180.116.2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861048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163.180.117.1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4725144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163.180.117.2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53133"/>
            <a:ext cx="3728906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12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163.180.116.1 255.255.255.0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203.230.7.2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5542" y="2291968"/>
            <a:ext cx="3728906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21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163.180.116.2 255.255.255.0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203.230.7.1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3728906" cy="93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32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163.180.117.2 255.255.255.0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150.183.235.1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5542" y="3228072"/>
            <a:ext cx="3728906" cy="93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-if)#interface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23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163.180.117.1 255.255.255.0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150.183.235.2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389237"/>
            <a:ext cx="3728906" cy="1615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1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111.111.111.1 255.255.255.0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-router)#no auto-summary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111.111.111.1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163.180.116.1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875542" y="4164176"/>
            <a:ext cx="3728906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122.122.122.1 255.255.255.0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-router)#no auto-summary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122.122.122.1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163.180.116.2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163.180.117.1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157192"/>
            <a:ext cx="3728906" cy="1615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133.133.133.1 255.255.255.0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-router)#no auto-summary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133.133.133.1 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163.180.117.2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3995936" y="2132856"/>
            <a:ext cx="1008112" cy="504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</p:cNvCxnSpPr>
          <p:nvPr/>
        </p:nvCxnSpPr>
        <p:spPr>
          <a:xfrm flipV="1">
            <a:off x="4052434" y="3789040"/>
            <a:ext cx="879606" cy="90140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0032" y="6084004"/>
            <a:ext cx="294984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Rip version 2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916832"/>
            <a:ext cx="958917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터널 설정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3789040"/>
            <a:ext cx="958917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터널 설정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터널링</a:t>
            </a:r>
            <a:r>
              <a:rPr lang="ko-KR" altLang="en-US" dirty="0" smtClean="0"/>
              <a:t> 결과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라우팅테이블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650" y="1324506"/>
            <a:ext cx="6229590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R1#show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 rip</a:t>
            </a:r>
          </a:p>
          <a:p>
            <a:r>
              <a:rPr lang="en-US" altLang="ko-KR" sz="1400" dirty="0" smtClean="0"/>
              <a:t>     122.0.0.0/24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122.122.122.0 [120/1] via 163.180.116.2, 00:00:22, Tunnel12</a:t>
            </a:r>
          </a:p>
          <a:p>
            <a:r>
              <a:rPr lang="en-US" altLang="ko-KR" sz="1400" dirty="0" smtClean="0"/>
              <a:t>     133.133.0.0/24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133.133.133.0 [120/2] via 163.180.116.2, 00:00:22, Tunnel12</a:t>
            </a:r>
          </a:p>
          <a:p>
            <a:r>
              <a:rPr lang="en-US" altLang="ko-KR" sz="1400" dirty="0" smtClean="0"/>
              <a:t>     163.180.0.0/24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2 subnets</a:t>
            </a:r>
          </a:p>
          <a:p>
            <a:r>
              <a:rPr lang="en-US" altLang="ko-KR" sz="1400" dirty="0" smtClean="0"/>
              <a:t>R       163.180.117.0 [120/1] via 163.180.116.2, 00:00:22, Tunnel12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50" y="2996952"/>
            <a:ext cx="622959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R2#show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 rip</a:t>
            </a:r>
          </a:p>
          <a:p>
            <a:r>
              <a:rPr lang="en-US" altLang="ko-KR" sz="1400" dirty="0" smtClean="0"/>
              <a:t>     111.0.0.0/24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111.111.111.0 [120/1] via 163.180.116.1, 00:00:22, Tunnel21</a:t>
            </a:r>
          </a:p>
          <a:p>
            <a:r>
              <a:rPr lang="en-US" altLang="ko-KR" sz="1400" dirty="0" smtClean="0"/>
              <a:t>     133.133.0.0/24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133.133.133.0 [120/1] via 163.180.117.2, 00:00:02, Tunnel23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650" y="4221088"/>
            <a:ext cx="622959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R3#show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 rip</a:t>
            </a:r>
          </a:p>
          <a:p>
            <a:r>
              <a:rPr lang="en-US" altLang="ko-KR" sz="1400" dirty="0" smtClean="0"/>
              <a:t>     111.0.0.0/24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111.111.111.0 [120/2] via 163.180.117.1, 00:00:17, Tunnel32</a:t>
            </a:r>
          </a:p>
          <a:p>
            <a:r>
              <a:rPr lang="en-US" altLang="ko-KR" sz="1400" dirty="0" smtClean="0"/>
              <a:t>     122.0.0.0/24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122.122.122.0 [120/1] via 163.180.117.1, 00:00:17, Tunnel32</a:t>
            </a:r>
          </a:p>
          <a:p>
            <a:r>
              <a:rPr lang="en-US" altLang="ko-KR" sz="1400" dirty="0" smtClean="0"/>
              <a:t>     163.180.0.0/24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2 subnets</a:t>
            </a:r>
          </a:p>
          <a:p>
            <a:r>
              <a:rPr lang="en-US" altLang="ko-KR" sz="1400" dirty="0" smtClean="0"/>
              <a:t>R       163.180.116.0 [120/1] via 163.180.117.1, 00:00:17, Tunnel32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934670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OSPF – </a:t>
            </a:r>
            <a:r>
              <a:rPr lang="ko-KR" altLang="en-US" dirty="0" smtClean="0"/>
              <a:t>물리적 인터페이스에 설정 </a:t>
            </a:r>
            <a:endParaRPr lang="en-US" altLang="ko-KR" dirty="0" smtClean="0"/>
          </a:p>
          <a:p>
            <a:r>
              <a:rPr lang="en-US" altLang="ko-KR" dirty="0"/>
              <a:t>RIP – </a:t>
            </a:r>
            <a:r>
              <a:rPr lang="ko-KR" altLang="en-US" dirty="0"/>
              <a:t>가상 터널인터페이스에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터널링</a:t>
            </a:r>
            <a:r>
              <a:rPr lang="ko-KR" altLang="en-US" dirty="0" smtClean="0"/>
              <a:t> 결과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Traceroute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532389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R1#traceroute 13.13.13.2</a:t>
            </a:r>
          </a:p>
          <a:p>
            <a:r>
              <a:rPr lang="en-US" altLang="ko-KR" sz="1600" dirty="0" smtClean="0"/>
              <a:t>Type escape sequence to abort.</a:t>
            </a:r>
          </a:p>
          <a:p>
            <a:r>
              <a:rPr lang="en-US" altLang="ko-KR" sz="1600" dirty="0" smtClean="0"/>
              <a:t>Tracing the route to 13.13.13.2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1   203.230.7.2     9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3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4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2   150.183.235.2   7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11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8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3   13.13.13.2      16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15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15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275" y="3789040"/>
            <a:ext cx="53238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R1#traceroute 133.133.133.1</a:t>
            </a:r>
          </a:p>
          <a:p>
            <a:r>
              <a:rPr lang="en-US" altLang="ko-KR" sz="1600" dirty="0" smtClean="0"/>
              <a:t>Type escape sequence to abort.</a:t>
            </a:r>
          </a:p>
          <a:p>
            <a:r>
              <a:rPr lang="en-US" altLang="ko-KR" sz="1600" dirty="0" smtClean="0"/>
              <a:t>Tracing the route to 133.133.133.1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1   163.180.116.2   15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1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3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2   163.180.117.2   9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20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4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204864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물리 인터페이스를 </a:t>
            </a:r>
            <a:endParaRPr lang="en-US" altLang="ko-KR" dirty="0" smtClean="0"/>
          </a:p>
          <a:p>
            <a:r>
              <a:rPr lang="ko-KR" altLang="en-US" dirty="0" smtClean="0"/>
              <a:t>통해 연결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1630" y="414908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터널 인터페이스를 </a:t>
            </a:r>
            <a:endParaRPr lang="en-US" altLang="ko-KR" dirty="0" smtClean="0"/>
          </a:p>
          <a:p>
            <a:r>
              <a:rPr lang="ko-KR" altLang="en-US" dirty="0" smtClean="0"/>
              <a:t>통해 연결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터널링을</a:t>
            </a:r>
            <a:r>
              <a:rPr lang="ko-KR" altLang="en-US" dirty="0" smtClean="0"/>
              <a:t> 통한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분산과 제어</a:t>
            </a:r>
            <a:endParaRPr lang="ko-KR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911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순서도: 직접 액세스 저장소 4"/>
          <p:cNvSpPr/>
          <p:nvPr/>
        </p:nvSpPr>
        <p:spPr>
          <a:xfrm>
            <a:off x="3779912" y="4797152"/>
            <a:ext cx="1512168" cy="432048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5589240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PC1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PC2 </a:t>
            </a:r>
            <a:r>
              <a:rPr lang="ko-KR" altLang="en-US" dirty="0" smtClean="0"/>
              <a:t>사이의 통신은 터널을 통해 이루어지도록 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공중망</a:t>
            </a:r>
            <a:r>
              <a:rPr lang="en-US" altLang="ko-KR" dirty="0" smtClean="0"/>
              <a:t>(Public Network)</a:t>
            </a:r>
          </a:p>
          <a:p>
            <a:pPr lvl="1"/>
            <a:r>
              <a:rPr lang="ko-KR" altLang="en-US" dirty="0" smtClean="0"/>
              <a:t>가격이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네트워크를 공동으로 이용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보안에 취약 </a:t>
            </a:r>
            <a:endParaRPr lang="en-US" altLang="ko-KR" dirty="0" smtClean="0"/>
          </a:p>
          <a:p>
            <a:r>
              <a:rPr lang="ko-KR" altLang="en-US" dirty="0" err="1" smtClean="0"/>
              <a:t>사설망</a:t>
            </a:r>
            <a:r>
              <a:rPr lang="en-US" altLang="ko-KR" dirty="0" smtClean="0"/>
              <a:t>(Private Network) </a:t>
            </a:r>
          </a:p>
          <a:p>
            <a:pPr lvl="1"/>
            <a:r>
              <a:rPr lang="ko-KR" altLang="en-US" dirty="0" smtClean="0"/>
              <a:t>공중망보다 가격이 비쌈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네트워크를 독립적으로 이용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보안성이</a:t>
            </a:r>
            <a:r>
              <a:rPr lang="ko-KR" altLang="en-US" dirty="0" smtClean="0"/>
              <a:t> 우수 </a:t>
            </a:r>
            <a:endParaRPr lang="en-US" altLang="ko-KR" dirty="0" smtClean="0"/>
          </a:p>
          <a:p>
            <a:r>
              <a:rPr lang="ko-KR" altLang="en-US" dirty="0" err="1" smtClean="0"/>
              <a:t>가상사설망</a:t>
            </a:r>
            <a:r>
              <a:rPr lang="en-US" altLang="ko-KR" dirty="0" smtClean="0"/>
              <a:t>(Virtual Private Network, VPN)</a:t>
            </a:r>
          </a:p>
          <a:p>
            <a:pPr lvl="1"/>
            <a:r>
              <a:rPr lang="ko-KR" altLang="en-US" dirty="0" smtClean="0"/>
              <a:t>공중망에서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터널링</a:t>
            </a:r>
            <a:r>
              <a:rPr lang="ko-KR" altLang="en-US" dirty="0" smtClean="0"/>
              <a:t> 기술을 이용하여 </a:t>
            </a:r>
            <a:r>
              <a:rPr lang="ko-KR" altLang="en-US" dirty="0" err="1" smtClean="0"/>
              <a:t>사설망처럼</a:t>
            </a:r>
            <a:r>
              <a:rPr lang="ko-KR" altLang="en-US" dirty="0" smtClean="0"/>
              <a:t> 이용할 수 있도록 하는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값싸게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보안통신을 이용할 수 있음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네트워크의 종류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4203395" cy="3647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FastEthernet0/0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1.1.1.1 255.255.255.0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Serial0/3/0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-if)#clock rate 1000000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203.230.7.1 255.255.255.0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1.1.1.0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150.183.235.0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int</a:t>
            </a:r>
            <a:r>
              <a:rPr lang="en-US" altLang="ko-KR" sz="1100" dirty="0" smtClean="0">
                <a:solidFill>
                  <a:srgbClr val="FF0000"/>
                </a:solidFill>
              </a:rPr>
              <a:t> tunnel 1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ip</a:t>
            </a:r>
            <a:r>
              <a:rPr lang="en-US" altLang="ko-KR" sz="1100" dirty="0" smtClean="0">
                <a:solidFill>
                  <a:srgbClr val="FF0000"/>
                </a:solidFill>
              </a:rPr>
              <a:t> add 150.183.235.1 255.255.255.0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source s0/3/0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destination 203.230.7.2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route 2.2.2.0 255.255.255.0 150.183.235.2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844824"/>
            <a:ext cx="4203395" cy="3647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FastEthernet0/0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2.2.2.1 255.255.255.0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Serial0/3/0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203.230.7.2 255.255.255.0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 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2.2.2.0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150.183.235.0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int</a:t>
            </a:r>
            <a:r>
              <a:rPr lang="en-US" altLang="ko-KR" sz="1100" dirty="0" smtClean="0">
                <a:solidFill>
                  <a:srgbClr val="FF0000"/>
                </a:solidFill>
              </a:rPr>
              <a:t> tunnel 2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ip</a:t>
            </a:r>
            <a:r>
              <a:rPr lang="en-US" altLang="ko-KR" sz="1100" dirty="0" smtClean="0">
                <a:solidFill>
                  <a:srgbClr val="FF0000"/>
                </a:solidFill>
              </a:rPr>
              <a:t> add 150.183.235.2 255.255.255.0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source s0/3/0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destination 203.230.7.1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route 1.1.1.0 255.255.255.0 150.183.235.1</a:t>
            </a:r>
          </a:p>
          <a:p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경로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844824"/>
            <a:ext cx="462177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PC&gt;</a:t>
            </a:r>
            <a:r>
              <a:rPr lang="en-US" altLang="ko-KR" sz="1200" dirty="0" err="1" smtClean="0"/>
              <a:t>tracert</a:t>
            </a:r>
            <a:r>
              <a:rPr lang="en-US" altLang="ko-KR" sz="1200" dirty="0" smtClean="0"/>
              <a:t> 203.230.7.2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Tracing route to 203.230.7.2 over a maximum of 30 hops: 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1   6 ms      5 ms      4 ms      1.1.1.1</a:t>
            </a:r>
          </a:p>
          <a:p>
            <a:r>
              <a:rPr lang="en-US" altLang="ko-KR" sz="1200" dirty="0" smtClean="0"/>
              <a:t>  2   10 ms     4 ms      17 ms     203.230.7.2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Trace complete.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PC&gt;</a:t>
            </a:r>
            <a:r>
              <a:rPr lang="en-US" altLang="ko-KR" sz="1200" dirty="0" err="1" smtClean="0"/>
              <a:t>tracert</a:t>
            </a:r>
            <a:r>
              <a:rPr lang="en-US" altLang="ko-KR" sz="1200" dirty="0" smtClean="0"/>
              <a:t> 2.2.2.2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Tracing route to 2.2.2.2 over a maximum of 30 hops: 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1   3 ms      2 ms      3 ms      1.1.1.1</a:t>
            </a:r>
          </a:p>
          <a:p>
            <a:r>
              <a:rPr lang="en-US" altLang="ko-KR" sz="1200" dirty="0" smtClean="0"/>
              <a:t>  2   10 ms     2 ms      4 ms      150.183.235.2</a:t>
            </a:r>
          </a:p>
          <a:p>
            <a:r>
              <a:rPr lang="en-US" altLang="ko-KR" sz="1200" dirty="0" smtClean="0"/>
              <a:t>  3   10 ms     12 ms     8 ms      2.2.2.2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Trace complete.</a:t>
            </a:r>
            <a:endParaRPr lang="ko-KR" altLang="en-US" sz="1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08160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5517232"/>
            <a:ext cx="678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목적지가 </a:t>
            </a:r>
            <a:r>
              <a:rPr lang="en-US" altLang="ko-KR" dirty="0" smtClean="0"/>
              <a:t>203.230.7.2</a:t>
            </a:r>
            <a:r>
              <a:rPr lang="ko-KR" altLang="en-US" dirty="0" smtClean="0"/>
              <a:t>인 경우에는 물리적인 인터페이스로 연결</a:t>
            </a:r>
            <a:endParaRPr lang="en-US" altLang="ko-KR" dirty="0" smtClean="0"/>
          </a:p>
          <a:p>
            <a:r>
              <a:rPr lang="ko-KR" altLang="en-US" dirty="0" smtClean="0"/>
              <a:t>목적지가 </a:t>
            </a:r>
            <a:r>
              <a:rPr lang="en-US" altLang="ko-KR" dirty="0" smtClean="0"/>
              <a:t>2.2.2.2</a:t>
            </a:r>
            <a:r>
              <a:rPr lang="ko-KR" altLang="en-US" dirty="0" smtClean="0"/>
              <a:t>인 경우에는 터널 인터페이스로 연결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GRE </a:t>
            </a:r>
            <a:r>
              <a:rPr lang="ko-KR" altLang="en-US" dirty="0" err="1" smtClean="0"/>
              <a:t>터널링은</a:t>
            </a:r>
            <a:r>
              <a:rPr lang="ko-KR" altLang="en-US" dirty="0" smtClean="0"/>
              <a:t> 데이터 </a:t>
            </a:r>
            <a:r>
              <a:rPr lang="ko-KR" altLang="en-US" dirty="0" err="1" smtClean="0"/>
              <a:t>보안성이</a:t>
            </a:r>
            <a:r>
              <a:rPr lang="ko-KR" altLang="en-US" dirty="0" smtClean="0"/>
              <a:t> 없음 </a:t>
            </a:r>
            <a:endParaRPr lang="en-US" altLang="ko-KR" dirty="0" smtClean="0"/>
          </a:p>
          <a:p>
            <a:r>
              <a:rPr lang="en-US" altLang="ko-KR" dirty="0" smtClean="0"/>
              <a:t>IPSec VPN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GRE</a:t>
            </a:r>
            <a:r>
              <a:rPr lang="ko-KR" altLang="en-US" dirty="0" smtClean="0"/>
              <a:t>와 함께 사용하여 </a:t>
            </a:r>
            <a:r>
              <a:rPr lang="ko-KR" altLang="en-US" dirty="0" err="1" smtClean="0"/>
              <a:t>보안성</a:t>
            </a:r>
            <a:r>
              <a:rPr lang="ko-KR" altLang="en-US" dirty="0" smtClean="0"/>
              <a:t> 향상 가</a:t>
            </a:r>
            <a:r>
              <a:rPr lang="ko-KR" altLang="en-US" dirty="0"/>
              <a:t>능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ISAKMP </a:t>
            </a:r>
            <a:r>
              <a:rPr lang="ko-KR" altLang="en-US" dirty="0" smtClean="0"/>
              <a:t>정책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Authentication: pre-share</a:t>
            </a:r>
          </a:p>
          <a:p>
            <a:pPr lvl="1"/>
            <a:r>
              <a:rPr lang="en-US" altLang="ko-KR" dirty="0" smtClean="0"/>
              <a:t>Encryption: AES 256</a:t>
            </a:r>
          </a:p>
          <a:p>
            <a:pPr lvl="1"/>
            <a:r>
              <a:rPr lang="en-US" altLang="ko-KR" dirty="0" smtClean="0"/>
              <a:t>Hash: </a:t>
            </a:r>
            <a:r>
              <a:rPr lang="en-US" altLang="ko-KR" dirty="0" err="1" smtClean="0"/>
              <a:t>sha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Lifetime: 3600</a:t>
            </a:r>
            <a:r>
              <a:rPr lang="ko-KR" altLang="en-US" dirty="0" smtClean="0"/>
              <a:t>초 </a:t>
            </a:r>
            <a:endParaRPr lang="en-US" altLang="ko-KR" dirty="0" smtClean="0"/>
          </a:p>
          <a:p>
            <a:r>
              <a:rPr lang="en-US" altLang="ko-KR" dirty="0" smtClean="0"/>
              <a:t>IPSec </a:t>
            </a:r>
            <a:r>
              <a:rPr lang="ko-KR" altLang="en-US" dirty="0" smtClean="0"/>
              <a:t>정책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대상트래픽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 </a:t>
            </a:r>
            <a:r>
              <a:rPr lang="ko-KR" altLang="en-US" dirty="0" err="1" smtClean="0"/>
              <a:t>라우터의</a:t>
            </a:r>
            <a:r>
              <a:rPr lang="ko-KR" altLang="en-US" dirty="0" smtClean="0"/>
              <a:t> 시리얼 인터페이스를 통해 나가는 모든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Encapsulation: ah-</a:t>
            </a:r>
            <a:r>
              <a:rPr lang="en-US" altLang="ko-KR" dirty="0" err="1" smtClean="0"/>
              <a:t>sha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hmac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Encryption: </a:t>
            </a:r>
            <a:r>
              <a:rPr lang="en-US" altLang="ko-KR" dirty="0" err="1" smtClean="0"/>
              <a:t>esp-aes</a:t>
            </a:r>
            <a:r>
              <a:rPr lang="en-US" altLang="ko-KR" dirty="0" smtClean="0"/>
              <a:t> 256 </a:t>
            </a:r>
          </a:p>
          <a:p>
            <a:pPr lvl="1"/>
            <a:r>
              <a:rPr lang="en-US" altLang="ko-KR" dirty="0" smtClean="0"/>
              <a:t>Hash: </a:t>
            </a:r>
            <a:r>
              <a:rPr lang="en-US" altLang="ko-KR" dirty="0" err="1" smtClean="0"/>
              <a:t>esp-sha-hmac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 + IPSec VPN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 13-4.</a:t>
            </a:r>
            <a:endParaRPr lang="ko-KR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38992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 13-4. </a:t>
            </a:r>
            <a:r>
              <a:rPr lang="ko-KR" altLang="en-US" dirty="0" smtClean="0"/>
              <a:t>터널 설정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38992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/>
        </p:nvCxnSpPr>
        <p:spPr>
          <a:xfrm>
            <a:off x="4367949" y="2996952"/>
            <a:ext cx="1440160" cy="7920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9992" y="2780928"/>
            <a:ext cx="1164101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150.183.235.1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3501008"/>
            <a:ext cx="1122423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150.183.235.2</a:t>
            </a:r>
            <a:endParaRPr lang="ko-KR" altLang="en-US" sz="1000" dirty="0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4427984" y="4221088"/>
            <a:ext cx="1368152" cy="6480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2155" y="4365104"/>
            <a:ext cx="1122423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150.183.235.5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4910971"/>
            <a:ext cx="1122423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150.183.235.6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R1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222631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11.11.11.1 255.255.255.0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FastEthernet0/1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21.21.21.1 255.255.255.0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policy 10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encr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aes</a:t>
            </a:r>
            <a:r>
              <a:rPr lang="en-US" altLang="ko-KR" sz="900" dirty="0" smtClean="0"/>
              <a:t> 256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)#authentication pre-share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)#lifetime 3600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)#hash </a:t>
            </a:r>
            <a:r>
              <a:rPr lang="en-US" altLang="ko-KR" sz="900" dirty="0" err="1" smtClean="0"/>
              <a:t>sha</a:t>
            </a:r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)#exit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ipsec</a:t>
            </a:r>
            <a:r>
              <a:rPr lang="en-US" altLang="ko-KR" sz="900" dirty="0" smtClean="0"/>
              <a:t> transform-set strong esp-3des esp-md5-hmac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key cisco123 address 0.0.0.0 0.0.0.0 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10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203.230.7.2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110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 </a:t>
            </a:r>
            <a:endParaRPr lang="ko-KR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628800"/>
            <a:ext cx="43524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203.230.7.1 255.255.255.0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-if)#clock rate 64000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13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150.183.235.1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203.230.7.2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)#router </a:t>
            </a:r>
            <a:r>
              <a:rPr lang="en-US" altLang="ko-KR" sz="900" dirty="0" err="1" smtClean="0"/>
              <a:t>ospf</a:t>
            </a:r>
            <a:r>
              <a:rPr lang="en-US" altLang="ko-KR" sz="900" dirty="0" smtClean="0"/>
              <a:t> 7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150.183.0.0 0.0.255.255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11.11.11.1 0.0.0.0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21.21.21.1 0.0.0.0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203.230.7.1 0.0.0.0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-router)#exit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110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203.230.7.1 host 203.230.7.2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endParaRPr lang="ko-KR" alt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852936"/>
            <a:ext cx="134363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ISAKMP </a:t>
            </a:r>
            <a:r>
              <a:rPr lang="ko-KR" altLang="en-US" sz="1100" dirty="0" smtClean="0"/>
              <a:t>정책 선언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1183337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IPSec </a:t>
            </a:r>
            <a:r>
              <a:rPr lang="ko-KR" altLang="en-US" sz="1100" dirty="0" smtClean="0"/>
              <a:t>정책 선언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607550"/>
            <a:ext cx="1670650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ISAKMP </a:t>
            </a:r>
            <a:r>
              <a:rPr lang="ko-KR" altLang="en-US" sz="1100" dirty="0" smtClean="0"/>
              <a:t>인증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암호 선언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157192"/>
            <a:ext cx="3836307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어떤 </a:t>
            </a:r>
            <a:r>
              <a:rPr lang="ko-KR" altLang="en-US" sz="1100" dirty="0" err="1" smtClean="0"/>
              <a:t>트래픽에</a:t>
            </a:r>
            <a:r>
              <a:rPr lang="ko-KR" altLang="en-US" sz="1100" dirty="0" smtClean="0"/>
              <a:t> 대해 </a:t>
            </a:r>
            <a:r>
              <a:rPr lang="en-US" altLang="ko-KR" sz="1100" dirty="0" smtClean="0"/>
              <a:t>IPSec, ISAKMP</a:t>
            </a:r>
            <a:r>
              <a:rPr lang="ko-KR" altLang="en-US" sz="1100" dirty="0" smtClean="0"/>
              <a:t>를 적용할 것인지 선언 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060848"/>
            <a:ext cx="130035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VPN </a:t>
            </a:r>
            <a:r>
              <a:rPr lang="ko-KR" altLang="en-US" sz="1100" dirty="0" smtClean="0"/>
              <a:t>동작을 선언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2447310"/>
            <a:ext cx="1249060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GRE </a:t>
            </a:r>
            <a:r>
              <a:rPr lang="ko-KR" altLang="en-US" sz="1100" dirty="0" smtClean="0"/>
              <a:t>터널을 설정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4391526"/>
            <a:ext cx="2327881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정책이 적용될 범위를 </a:t>
            </a:r>
            <a:r>
              <a:rPr lang="en-US" altLang="ko-KR" sz="1100" dirty="0" smtClean="0"/>
              <a:t>ACL</a:t>
            </a:r>
            <a:r>
              <a:rPr lang="ko-KR" altLang="en-US" sz="1100" dirty="0" smtClean="0"/>
              <a:t>로 정의</a:t>
            </a:r>
            <a:endParaRPr lang="ko-KR" altLang="en-US" sz="1100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2843808" y="4869160"/>
            <a:ext cx="30243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1994178" y="3284984"/>
            <a:ext cx="247503" cy="213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R2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734" y="1556792"/>
            <a:ext cx="48013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12.12.12.1 255.255.255.0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policy 10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encr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aes</a:t>
            </a:r>
            <a:r>
              <a:rPr lang="en-US" altLang="ko-KR" sz="900" dirty="0" smtClean="0"/>
              <a:t> 256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)#authentication pre-share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)#lifetime 3600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)#hash </a:t>
            </a:r>
            <a:r>
              <a:rPr lang="en-US" altLang="ko-KR" sz="900" dirty="0" err="1" smtClean="0"/>
              <a:t>sha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ipsec</a:t>
            </a:r>
            <a:r>
              <a:rPr lang="en-US" altLang="ko-KR" sz="900" dirty="0" smtClean="0"/>
              <a:t> transform-set strong esp-3des esp-md5-hmac	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key cisco123 address 0.0.0.0 0.0.0.0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10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203.230.7.1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110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20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160.183.235.2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120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203.230.7.2 255.255.255.0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9070" y="1556792"/>
            <a:ext cx="4647426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160.183.235.1 255.255.255.0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-if)#clock rate 64000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13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150.183.235.2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203.230.7.1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23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150.183.235.5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160.183.235.2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)#router </a:t>
            </a:r>
            <a:r>
              <a:rPr lang="en-US" altLang="ko-KR" sz="900" dirty="0" err="1" smtClean="0"/>
              <a:t>ospf</a:t>
            </a:r>
            <a:r>
              <a:rPr lang="en-US" altLang="ko-KR" sz="900" dirty="0" smtClean="0"/>
              <a:t> 7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150.183.0.0 0.0.255.255 a 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203.230.7.2 0.0.0.0 a 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160.183.235.1 0.0.0.0 a 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110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203.230.7.2 host 203.230.7.1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120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160.183.235.1 host 160.183.235.2</a:t>
            </a:r>
            <a:endParaRPr lang="ko-KR" altLang="en-US" sz="9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2771800" y="4149080"/>
            <a:ext cx="29523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2771800" y="4941168"/>
            <a:ext cx="29523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R3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2226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13.13.13.1 255.255.255.0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23.23.23.1 255.255.255.0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policy 10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encr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aes</a:t>
            </a:r>
            <a:r>
              <a:rPr lang="en-US" altLang="ko-KR" sz="900" dirty="0" smtClean="0"/>
              <a:t> 256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)#authentication pre-share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)#lifetime 3600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)#hash </a:t>
            </a:r>
            <a:r>
              <a:rPr lang="en-US" altLang="ko-KR" sz="900" dirty="0" err="1" smtClean="0"/>
              <a:t>sha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ipsec</a:t>
            </a:r>
            <a:r>
              <a:rPr lang="en-US" altLang="ko-KR" sz="900" dirty="0" smtClean="0"/>
              <a:t> transform-set strong esp-3des esp-md5-hmac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key cisco123 address 0.0.0.0 0.0.0.0 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20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160.183.235.1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120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10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203.230.7.1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160.183.235.1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120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1556792"/>
            <a:ext cx="4647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160.183.235.2 255.255.255.0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23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150.183.235.6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160.183.235.1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)#router </a:t>
            </a:r>
            <a:r>
              <a:rPr lang="en-US" altLang="ko-KR" sz="900" dirty="0" err="1" smtClean="0"/>
              <a:t>ospf</a:t>
            </a:r>
            <a:r>
              <a:rPr lang="en-US" altLang="ko-KR" sz="900" dirty="0" smtClean="0"/>
              <a:t> 7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150.183.0.0 0.0.255.255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13.13.13.1 0.0.0.0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23.23.23.1 0.0.0.0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160.183.235.2 0.0.0.0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120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160.183.235.2 host 160.183.235.1</a:t>
            </a:r>
            <a:endParaRPr lang="ko-KR" altLang="en-US" sz="900" dirty="0"/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2915816" y="4365104"/>
            <a:ext cx="28083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통신 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Tracert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238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2492896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을 통해 </a:t>
            </a:r>
            <a:endParaRPr lang="en-US" altLang="ko-KR" dirty="0" smtClean="0"/>
          </a:p>
          <a:p>
            <a:r>
              <a:rPr lang="ko-KR" altLang="en-US" dirty="0" smtClean="0"/>
              <a:t>연결됨을 확인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11.11.11.2/24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4139952" y="2708920"/>
            <a:ext cx="2736304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4139952" y="2861320"/>
            <a:ext cx="2736304" cy="23678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ipsec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sa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VPN</a:t>
            </a:r>
            <a:r>
              <a:rPr lang="ko-KR" altLang="en-US" dirty="0" smtClean="0"/>
              <a:t>이 적용된 인터페이스별로 </a:t>
            </a:r>
            <a:r>
              <a:rPr lang="en-US" altLang="ko-KR" dirty="0" smtClean="0"/>
              <a:t>VPN</a:t>
            </a:r>
            <a:r>
              <a:rPr lang="ko-KR" altLang="en-US" dirty="0" smtClean="0"/>
              <a:t>에 관한 모든 정보 확인 </a:t>
            </a:r>
            <a:endParaRPr lang="en-US" altLang="ko-KR" dirty="0" smtClean="0"/>
          </a:p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ipsec</a:t>
            </a:r>
            <a:r>
              <a:rPr lang="en-US" altLang="ko-KR" dirty="0" smtClean="0"/>
              <a:t> transform-set </a:t>
            </a:r>
          </a:p>
          <a:p>
            <a:pPr lvl="1"/>
            <a:r>
              <a:rPr lang="en-US" altLang="ko-KR" dirty="0" smtClean="0"/>
              <a:t>IPSec </a:t>
            </a:r>
            <a:r>
              <a:rPr lang="ko-KR" altLang="en-US" dirty="0" smtClean="0"/>
              <a:t>설정이 올바로 적용되었는지 확인 </a:t>
            </a:r>
            <a:endParaRPr lang="en-US" altLang="ko-KR" dirty="0" smtClean="0"/>
          </a:p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isakmp</a:t>
            </a:r>
            <a:r>
              <a:rPr lang="en-US" altLang="ko-KR" dirty="0" smtClean="0"/>
              <a:t> policy </a:t>
            </a:r>
          </a:p>
          <a:p>
            <a:pPr lvl="1"/>
            <a:r>
              <a:rPr lang="en-US" altLang="ko-KR" dirty="0" smtClean="0"/>
              <a:t>ISAKMP </a:t>
            </a:r>
            <a:r>
              <a:rPr lang="ko-KR" altLang="en-US" dirty="0" smtClean="0"/>
              <a:t>정책 확인 </a:t>
            </a:r>
            <a:endParaRPr lang="en-US" altLang="ko-KR" dirty="0" smtClean="0"/>
          </a:p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isakmp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VPN</a:t>
            </a:r>
            <a:r>
              <a:rPr lang="ko-KR" altLang="en-US" dirty="0" smtClean="0"/>
              <a:t>의 출발지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도착지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 상태 확인 </a:t>
            </a:r>
            <a:endParaRPr lang="en-US" altLang="ko-KR" dirty="0" smtClean="0"/>
          </a:p>
          <a:p>
            <a:r>
              <a:rPr lang="en-US" altLang="ko-KR" dirty="0" smtClean="0"/>
              <a:t>Show crypto map</a:t>
            </a:r>
          </a:p>
          <a:p>
            <a:pPr lvl="1"/>
            <a:r>
              <a:rPr lang="en-US" altLang="ko-KR" dirty="0" smtClean="0"/>
              <a:t>VPN</a:t>
            </a:r>
            <a:r>
              <a:rPr lang="ko-KR" altLang="en-US" dirty="0" smtClean="0"/>
              <a:t>의 연결정보</a:t>
            </a:r>
            <a:r>
              <a:rPr lang="en-US" altLang="ko-KR" dirty="0" smtClean="0"/>
              <a:t>, ACL </a:t>
            </a:r>
            <a:r>
              <a:rPr lang="ko-KR" altLang="en-US" dirty="0" smtClean="0"/>
              <a:t>확인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확인하기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안전한 기업 업무환경 구축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본사</a:t>
            </a:r>
            <a:r>
              <a:rPr lang="en-US" altLang="ko-KR" dirty="0" smtClean="0"/>
              <a:t>-</a:t>
            </a:r>
            <a:r>
              <a:rPr lang="ko-KR" altLang="en-US" dirty="0" smtClean="0"/>
              <a:t>지사간의 안전한 네트워크 연결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재택근무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집에서 회사 서버에 안전하게 접속 필요 </a:t>
            </a:r>
            <a:endParaRPr lang="en-US" altLang="ko-KR" dirty="0" smtClean="0"/>
          </a:p>
          <a:p>
            <a:r>
              <a:rPr lang="en-US" altLang="ko-KR" dirty="0" smtClean="0"/>
              <a:t>VoIP </a:t>
            </a:r>
            <a:r>
              <a:rPr lang="ko-KR" altLang="en-US" dirty="0" smtClean="0"/>
              <a:t>네트워크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인터넷전화  </a:t>
            </a:r>
            <a:endParaRPr lang="en-US" altLang="ko-KR" dirty="0" smtClean="0"/>
          </a:p>
          <a:p>
            <a:r>
              <a:rPr lang="en-US" altLang="ko-KR" dirty="0" smtClean="0"/>
              <a:t>IPTV, </a:t>
            </a:r>
            <a:r>
              <a:rPr lang="ko-KR" altLang="en-US" dirty="0" smtClean="0"/>
              <a:t>비디오 회의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응용</a:t>
            </a:r>
            <a:endParaRPr lang="ko-KR" altLang="en-US" dirty="0"/>
          </a:p>
        </p:txBody>
      </p:sp>
      <p:pic>
        <p:nvPicPr>
          <p:cNvPr id="5122" name="Picture 2" descr="파일:Virtual Private Network overview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50688"/>
            <a:ext cx="4464496" cy="315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– IPSec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422" y="1484784"/>
            <a:ext cx="558678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</a:t>
            </a:r>
            <a:r>
              <a:rPr lang="en-US" altLang="ko-KR" sz="1100" dirty="0" err="1" smtClean="0"/>
              <a:t>ipsec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sa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interface: Serial0/3/0</a:t>
            </a:r>
          </a:p>
          <a:p>
            <a:r>
              <a:rPr lang="en-US" altLang="ko-KR" sz="1100" dirty="0" smtClean="0"/>
              <a:t>    Crypto map tag: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, local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203.230.7.2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protected </a:t>
            </a:r>
            <a:r>
              <a:rPr lang="en-US" altLang="ko-KR" sz="1100" dirty="0" err="1" smtClean="0"/>
              <a:t>vrf</a:t>
            </a:r>
            <a:r>
              <a:rPr lang="en-US" altLang="ko-KR" sz="1100" dirty="0" smtClean="0"/>
              <a:t>: (none)</a:t>
            </a:r>
          </a:p>
          <a:p>
            <a:r>
              <a:rPr lang="en-US" altLang="ko-KR" sz="1100" dirty="0" smtClean="0"/>
              <a:t>   local  </a:t>
            </a:r>
            <a:r>
              <a:rPr lang="en-US" altLang="ko-KR" sz="1100" dirty="0" err="1" smtClean="0"/>
              <a:t>ident</a:t>
            </a:r>
            <a:r>
              <a:rPr lang="en-US" altLang="ko-KR" sz="1100" dirty="0" smtClean="0"/>
              <a:t> (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/mask/</a:t>
            </a:r>
            <a:r>
              <a:rPr lang="en-US" altLang="ko-KR" sz="1100" dirty="0" err="1" smtClean="0"/>
              <a:t>prot</a:t>
            </a:r>
            <a:r>
              <a:rPr lang="en-US" altLang="ko-KR" sz="1100" dirty="0" smtClean="0"/>
              <a:t>/port): (203.230.7.2/255.255.255.255/47/0)</a:t>
            </a:r>
          </a:p>
          <a:p>
            <a:r>
              <a:rPr lang="en-US" altLang="ko-KR" sz="1100" dirty="0" smtClean="0"/>
              <a:t>   remote  </a:t>
            </a:r>
            <a:r>
              <a:rPr lang="en-US" altLang="ko-KR" sz="1100" dirty="0" err="1" smtClean="0"/>
              <a:t>ident</a:t>
            </a:r>
            <a:r>
              <a:rPr lang="en-US" altLang="ko-KR" sz="1100" dirty="0" smtClean="0"/>
              <a:t> (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/mask/</a:t>
            </a:r>
            <a:r>
              <a:rPr lang="en-US" altLang="ko-KR" sz="1100" dirty="0" err="1" smtClean="0"/>
              <a:t>prot</a:t>
            </a:r>
            <a:r>
              <a:rPr lang="en-US" altLang="ko-KR" sz="1100" dirty="0" smtClean="0"/>
              <a:t>/port): (203.230.7.1/255.255.255.255/47/0)</a:t>
            </a:r>
          </a:p>
          <a:p>
            <a:r>
              <a:rPr lang="en-US" altLang="ko-KR" sz="1100" dirty="0" smtClean="0"/>
              <a:t>   </a:t>
            </a:r>
            <a:r>
              <a:rPr lang="en-US" altLang="ko-KR" sz="1100" dirty="0" err="1" smtClean="0"/>
              <a:t>current_peer</a:t>
            </a:r>
            <a:r>
              <a:rPr lang="en-US" altLang="ko-KR" sz="1100" dirty="0" smtClean="0"/>
              <a:t> 203.230.7.1 port 500</a:t>
            </a:r>
          </a:p>
          <a:p>
            <a:r>
              <a:rPr lang="en-US" altLang="ko-KR" sz="1100" dirty="0" smtClean="0"/>
              <a:t>    PERMIT, flags={</a:t>
            </a:r>
            <a:r>
              <a:rPr lang="en-US" altLang="ko-KR" sz="1100" dirty="0" err="1" smtClean="0"/>
              <a:t>origin_is_acl</a:t>
            </a:r>
            <a:r>
              <a:rPr lang="en-US" altLang="ko-KR" sz="1100" dirty="0" smtClean="0"/>
              <a:t>,}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encaps</a:t>
            </a:r>
            <a:r>
              <a:rPr lang="en-US" altLang="ko-KR" sz="1100" dirty="0" smtClean="0"/>
              <a:t>: 339,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encrypt: 339,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digest: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decaps</a:t>
            </a:r>
            <a:r>
              <a:rPr lang="en-US" altLang="ko-KR" sz="1100" dirty="0" smtClean="0"/>
              <a:t>: 333,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decrypt: 333,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verify: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compressed: 0,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decompressed: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not compressed: 0,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compr</a:t>
            </a:r>
            <a:r>
              <a:rPr lang="en-US" altLang="ko-KR" sz="1100" dirty="0" smtClean="0"/>
              <a:t>. failed: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not decompressed: 0,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decompress failed: 0</a:t>
            </a:r>
          </a:p>
          <a:p>
            <a:r>
              <a:rPr lang="en-US" altLang="ko-KR" sz="1100" dirty="0" smtClean="0"/>
              <a:t>   #send errors 0, #</a:t>
            </a:r>
            <a:r>
              <a:rPr lang="en-US" altLang="ko-KR" sz="1100" dirty="0" err="1" smtClean="0"/>
              <a:t>recv</a:t>
            </a:r>
            <a:r>
              <a:rPr lang="en-US" altLang="ko-KR" sz="1100" dirty="0" smtClean="0"/>
              <a:t> errors 0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local crypto </a:t>
            </a:r>
            <a:r>
              <a:rPr lang="en-US" altLang="ko-KR" sz="1100" dirty="0" err="1" smtClean="0"/>
              <a:t>endpt</a:t>
            </a:r>
            <a:r>
              <a:rPr lang="en-US" altLang="ko-KR" sz="1100" dirty="0" smtClean="0"/>
              <a:t>.: 203.230.7.2, remote crypto endpt.:203.230.7.1</a:t>
            </a:r>
          </a:p>
          <a:p>
            <a:r>
              <a:rPr lang="en-US" altLang="ko-KR" sz="1100" dirty="0" smtClean="0"/>
              <a:t>     path </a:t>
            </a:r>
            <a:r>
              <a:rPr lang="en-US" altLang="ko-KR" sz="1100" dirty="0" err="1" smtClean="0"/>
              <a:t>mtu</a:t>
            </a:r>
            <a:r>
              <a:rPr lang="en-US" altLang="ko-KR" sz="1100" dirty="0" smtClean="0"/>
              <a:t> 1500,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mtu</a:t>
            </a:r>
            <a:r>
              <a:rPr lang="en-US" altLang="ko-KR" sz="1100" dirty="0" smtClean="0"/>
              <a:t> 1500,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mtu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idb</a:t>
            </a:r>
            <a:r>
              <a:rPr lang="en-US" altLang="ko-KR" sz="1100" dirty="0" smtClean="0"/>
              <a:t> Serial0/3/0</a:t>
            </a:r>
          </a:p>
          <a:p>
            <a:r>
              <a:rPr lang="en-US" altLang="ko-KR" sz="1100" dirty="0" smtClean="0"/>
              <a:t>     current outbound </a:t>
            </a:r>
            <a:r>
              <a:rPr lang="en-US" altLang="ko-KR" sz="1100" dirty="0" err="1" smtClean="0"/>
              <a:t>spi</a:t>
            </a:r>
            <a:r>
              <a:rPr lang="en-US" altLang="ko-KR" sz="1100" dirty="0" smtClean="0"/>
              <a:t>: 0x71A90ABA(1906903738)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inbound </a:t>
            </a:r>
            <a:r>
              <a:rPr lang="en-US" altLang="ko-KR" sz="1100" dirty="0" err="1" smtClean="0"/>
              <a:t>esp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sas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</a:t>
            </a:r>
            <a:r>
              <a:rPr lang="en-US" altLang="ko-KR" sz="1100" dirty="0" err="1" smtClean="0"/>
              <a:t>spi</a:t>
            </a:r>
            <a:r>
              <a:rPr lang="en-US" altLang="ko-KR" sz="1100" dirty="0" smtClean="0"/>
              <a:t>: 0x0EA95861(245979233)</a:t>
            </a:r>
          </a:p>
          <a:p>
            <a:r>
              <a:rPr lang="en-US" altLang="ko-KR" sz="1100" dirty="0" smtClean="0"/>
              <a:t> --More-- 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- ISAKMP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365104"/>
            <a:ext cx="5423280" cy="1277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</a:t>
            </a:r>
            <a:r>
              <a:rPr lang="en-US" altLang="ko-KR" sz="1100" dirty="0" err="1" smtClean="0"/>
              <a:t>isakmp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sa</a:t>
            </a:r>
            <a:endParaRPr lang="en-US" altLang="ko-KR" sz="1100" dirty="0" smtClean="0"/>
          </a:p>
          <a:p>
            <a:r>
              <a:rPr lang="en-US" altLang="ko-KR" sz="1100" dirty="0" smtClean="0"/>
              <a:t>IPv4 Crypto ISAKMP SA</a:t>
            </a:r>
          </a:p>
          <a:p>
            <a:r>
              <a:rPr lang="en-US" altLang="ko-KR" sz="1100" dirty="0" err="1" smtClean="0"/>
              <a:t>dst</a:t>
            </a:r>
            <a:r>
              <a:rPr lang="en-US" altLang="ko-KR" sz="1100" dirty="0" smtClean="0"/>
              <a:t>             </a:t>
            </a:r>
            <a:r>
              <a:rPr lang="en-US" altLang="ko-KR" sz="1100" dirty="0" err="1" smtClean="0"/>
              <a:t>src</a:t>
            </a:r>
            <a:r>
              <a:rPr lang="en-US" altLang="ko-KR" sz="1100" dirty="0" smtClean="0"/>
              <a:t>             state          </a:t>
            </a:r>
            <a:r>
              <a:rPr lang="en-US" altLang="ko-KR" sz="1100" dirty="0" err="1" smtClean="0"/>
              <a:t>conn</a:t>
            </a:r>
            <a:r>
              <a:rPr lang="en-US" altLang="ko-KR" sz="1100" dirty="0" smtClean="0"/>
              <a:t>-id slot status</a:t>
            </a:r>
          </a:p>
          <a:p>
            <a:r>
              <a:rPr lang="en-US" altLang="ko-KR" sz="1100" dirty="0" smtClean="0"/>
              <a:t>203.230.7.1     203.230.7.2     QM_IDLE           1075    0 ACTIVE (deleted)</a:t>
            </a:r>
          </a:p>
          <a:p>
            <a:r>
              <a:rPr lang="en-US" altLang="ko-KR" sz="1100" dirty="0" smtClean="0"/>
              <a:t>160.183.235.2   160.183.235.1   QM_IDLE           1089    0 ACTIVE (deleted)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IPv6 Crypto ISAKMP SA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56792"/>
            <a:ext cx="5740674" cy="26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</a:t>
            </a:r>
            <a:r>
              <a:rPr lang="en-US" altLang="ko-KR" sz="1100" dirty="0" err="1" smtClean="0"/>
              <a:t>isakmp</a:t>
            </a:r>
            <a:r>
              <a:rPr lang="en-US" altLang="ko-KR" sz="1100" dirty="0" smtClean="0"/>
              <a:t> policy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Global IKE policy</a:t>
            </a:r>
          </a:p>
          <a:p>
            <a:r>
              <a:rPr lang="en-US" altLang="ko-KR" sz="1100" dirty="0" smtClean="0"/>
              <a:t>Protection suite of priority 10</a:t>
            </a:r>
          </a:p>
          <a:p>
            <a:r>
              <a:rPr lang="en-US" altLang="ko-KR" sz="1100" dirty="0" smtClean="0"/>
              <a:t>        encryption algorithm:    AES - Advanced Encryption Standard (256 bit keys).</a:t>
            </a:r>
          </a:p>
          <a:p>
            <a:r>
              <a:rPr lang="en-US" altLang="ko-KR" sz="1100" dirty="0" smtClean="0"/>
              <a:t>        hash algorithm:         Secure Hash Standard</a:t>
            </a:r>
          </a:p>
          <a:p>
            <a:r>
              <a:rPr lang="en-US" altLang="ko-KR" sz="1100" dirty="0" smtClean="0"/>
              <a:t>        authentication method:  Pre-Shared Key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Diffie</a:t>
            </a:r>
            <a:r>
              <a:rPr lang="en-US" altLang="ko-KR" sz="1100" dirty="0" smtClean="0"/>
              <a:t>-Hellman group:   #1 (768 bit)</a:t>
            </a:r>
          </a:p>
          <a:p>
            <a:r>
              <a:rPr lang="en-US" altLang="ko-KR" sz="1100" dirty="0" smtClean="0"/>
              <a:t>        lifetime:               3600 seconds, no volume limit</a:t>
            </a:r>
          </a:p>
          <a:p>
            <a:r>
              <a:rPr lang="en-US" altLang="ko-KR" sz="1100" dirty="0" smtClean="0"/>
              <a:t>Default protection suite</a:t>
            </a:r>
          </a:p>
          <a:p>
            <a:r>
              <a:rPr lang="en-US" altLang="ko-KR" sz="1100" dirty="0" smtClean="0"/>
              <a:t>        encryption algorithm:   DES - Data Encryption Standard (56 bit keys).</a:t>
            </a:r>
          </a:p>
          <a:p>
            <a:r>
              <a:rPr lang="en-US" altLang="ko-KR" sz="1100" dirty="0" smtClean="0"/>
              <a:t>        hash algorithm:         Secure Hash Standard</a:t>
            </a:r>
          </a:p>
          <a:p>
            <a:r>
              <a:rPr lang="en-US" altLang="ko-KR" sz="1100" dirty="0" smtClean="0"/>
              <a:t>        authentication method:  </a:t>
            </a:r>
            <a:r>
              <a:rPr lang="en-US" altLang="ko-KR" sz="1100" dirty="0" err="1" smtClean="0"/>
              <a:t>Rivest</a:t>
            </a:r>
            <a:r>
              <a:rPr lang="en-US" altLang="ko-KR" sz="1100" dirty="0" smtClean="0"/>
              <a:t>-Shamir-</a:t>
            </a:r>
            <a:r>
              <a:rPr lang="en-US" altLang="ko-KR" sz="1100" dirty="0" err="1" smtClean="0"/>
              <a:t>Adleman</a:t>
            </a:r>
            <a:r>
              <a:rPr lang="en-US" altLang="ko-KR" sz="1100" dirty="0" smtClean="0"/>
              <a:t> Signature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Diffie</a:t>
            </a:r>
            <a:r>
              <a:rPr lang="en-US" altLang="ko-KR" sz="1100" dirty="0" smtClean="0"/>
              <a:t>-Hellman group:   #1 (768 bit)</a:t>
            </a:r>
          </a:p>
          <a:p>
            <a:r>
              <a:rPr lang="en-US" altLang="ko-KR" sz="1100" dirty="0" smtClean="0"/>
              <a:t>        lifetime:               86400 seconds, no volume limit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– map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383" y="1412776"/>
            <a:ext cx="5376793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map</a:t>
            </a:r>
          </a:p>
          <a:p>
            <a:r>
              <a:rPr lang="en-US" altLang="ko-KR" sz="1100" dirty="0" smtClean="0"/>
              <a:t>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 10 </a:t>
            </a:r>
            <a:r>
              <a:rPr lang="en-US" altLang="ko-KR" sz="1100" dirty="0" err="1" smtClean="0"/>
              <a:t>ipsec-isakmp</a:t>
            </a:r>
            <a:endParaRPr lang="en-US" altLang="ko-KR" sz="1100" dirty="0" smtClean="0"/>
          </a:p>
          <a:p>
            <a:r>
              <a:rPr lang="en-US" altLang="ko-KR" sz="1100" dirty="0" smtClean="0"/>
              <a:t>        Peer = 203.230.7.1</a:t>
            </a:r>
          </a:p>
          <a:p>
            <a:r>
              <a:rPr lang="en-US" altLang="ko-KR" sz="1100" dirty="0" smtClean="0"/>
              <a:t>        Extended IP access list 110</a:t>
            </a:r>
          </a:p>
          <a:p>
            <a:r>
              <a:rPr lang="en-US" altLang="ko-KR" sz="1100" dirty="0" smtClean="0"/>
              <a:t>            access-list 110 permit </a:t>
            </a:r>
            <a:r>
              <a:rPr lang="en-US" altLang="ko-KR" sz="1100" dirty="0" err="1" smtClean="0"/>
              <a:t>gre</a:t>
            </a:r>
            <a:r>
              <a:rPr lang="en-US" altLang="ko-KR" sz="1100" dirty="0" smtClean="0"/>
              <a:t> host 203.230.7.2 host 203.230.7.1</a:t>
            </a:r>
          </a:p>
          <a:p>
            <a:r>
              <a:rPr lang="en-US" altLang="ko-KR" sz="1100" dirty="0" smtClean="0"/>
              <a:t>        Current peer: 203.230.7.1</a:t>
            </a:r>
          </a:p>
          <a:p>
            <a:r>
              <a:rPr lang="en-US" altLang="ko-KR" sz="1100" dirty="0" smtClean="0"/>
              <a:t>        Security association lifetime: 4608000 kilobytes/3600 seconds</a:t>
            </a:r>
          </a:p>
          <a:p>
            <a:r>
              <a:rPr lang="en-US" altLang="ko-KR" sz="1100" dirty="0" smtClean="0"/>
              <a:t>        PFS (Y/N): N</a:t>
            </a:r>
          </a:p>
          <a:p>
            <a:r>
              <a:rPr lang="en-US" altLang="ko-KR" sz="1100" dirty="0" smtClean="0"/>
              <a:t>        Transform sets={</a:t>
            </a:r>
          </a:p>
          <a:p>
            <a:r>
              <a:rPr lang="en-US" altLang="ko-KR" sz="1100" dirty="0" smtClean="0"/>
              <a:t>                strong,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Interfaces using 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          Serial0/3/0</a:t>
            </a:r>
          </a:p>
          <a:p>
            <a:r>
              <a:rPr lang="en-US" altLang="ko-KR" sz="1100" dirty="0" smtClean="0"/>
              <a:t>                Serial0/3/1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 20 </a:t>
            </a:r>
            <a:r>
              <a:rPr lang="en-US" altLang="ko-KR" sz="1100" dirty="0" err="1" smtClean="0"/>
              <a:t>ipsec-isakmp</a:t>
            </a:r>
            <a:endParaRPr lang="en-US" altLang="ko-KR" sz="1100" dirty="0" smtClean="0"/>
          </a:p>
          <a:p>
            <a:r>
              <a:rPr lang="en-US" altLang="ko-KR" sz="1100" dirty="0" smtClean="0"/>
              <a:t>        Peer = 160.183.235.2</a:t>
            </a:r>
          </a:p>
          <a:p>
            <a:r>
              <a:rPr lang="en-US" altLang="ko-KR" sz="1100" dirty="0" smtClean="0"/>
              <a:t>        Extended IP access list 120</a:t>
            </a:r>
          </a:p>
          <a:p>
            <a:r>
              <a:rPr lang="en-US" altLang="ko-KR" sz="1100" dirty="0" smtClean="0"/>
              <a:t>            access-list 120 permit </a:t>
            </a:r>
            <a:r>
              <a:rPr lang="en-US" altLang="ko-KR" sz="1100" dirty="0" err="1" smtClean="0"/>
              <a:t>gre</a:t>
            </a:r>
            <a:r>
              <a:rPr lang="en-US" altLang="ko-KR" sz="1100" dirty="0" smtClean="0"/>
              <a:t> host 160.183.235.1 host 160.183.235.2</a:t>
            </a:r>
          </a:p>
          <a:p>
            <a:r>
              <a:rPr lang="en-US" altLang="ko-KR" sz="1100" dirty="0" smtClean="0"/>
              <a:t>        Current peer: 160.183.235.2</a:t>
            </a:r>
          </a:p>
          <a:p>
            <a:r>
              <a:rPr lang="en-US" altLang="ko-KR" sz="1100" dirty="0" smtClean="0"/>
              <a:t>        Security association lifetime: 4608000 kilobytes/3600 seconds</a:t>
            </a:r>
          </a:p>
          <a:p>
            <a:r>
              <a:rPr lang="en-US" altLang="ko-KR" sz="1100" dirty="0" smtClean="0"/>
              <a:t>        PFS (Y/N): N</a:t>
            </a:r>
          </a:p>
          <a:p>
            <a:r>
              <a:rPr lang="en-US" altLang="ko-KR" sz="1100" dirty="0" smtClean="0"/>
              <a:t>        Transform sets={</a:t>
            </a:r>
          </a:p>
          <a:p>
            <a:r>
              <a:rPr lang="en-US" altLang="ko-KR" sz="1100" dirty="0" smtClean="0"/>
              <a:t>                strong,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Interfaces using 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          Serial0/3/0</a:t>
            </a:r>
          </a:p>
          <a:p>
            <a:r>
              <a:rPr lang="en-US" altLang="ko-KR" sz="1100" dirty="0" smtClean="0"/>
              <a:t>                Serial0/3/1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1. GRE </a:t>
            </a:r>
            <a:r>
              <a:rPr lang="ko-KR" altLang="en-US" dirty="0" err="1" smtClean="0"/>
              <a:t>터널링</a:t>
            </a:r>
            <a:r>
              <a:rPr lang="ko-KR" altLang="en-US" dirty="0" smtClean="0"/>
              <a:t> 실습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13-1)</a:t>
            </a:r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2. </a:t>
            </a:r>
            <a:r>
              <a:rPr lang="ko-KR" altLang="en-US" dirty="0" err="1" smtClean="0"/>
              <a:t>터널링을</a:t>
            </a:r>
            <a:r>
              <a:rPr lang="ko-KR" altLang="en-US" dirty="0" smtClean="0"/>
              <a:t> 통한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분산과 제어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13-2)</a:t>
            </a:r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3. </a:t>
            </a:r>
            <a:r>
              <a:rPr lang="en-US" altLang="ko-KR" dirty="0" err="1" smtClean="0"/>
              <a:t>GRE+IPSec</a:t>
            </a:r>
            <a:r>
              <a:rPr lang="en-US" altLang="ko-KR" dirty="0" smtClean="0"/>
              <a:t> VPN 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13-4)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13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윈도우</a:t>
            </a:r>
            <a:r>
              <a:rPr lang="en-US" altLang="ko-KR" dirty="0" smtClean="0"/>
              <a:t>7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연결 실습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13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server"/>
          <p:cNvSpPr>
            <a:spLocks noEditPoints="1" noChangeArrowheads="1"/>
          </p:cNvSpPr>
          <p:nvPr/>
        </p:nvSpPr>
        <p:spPr bwMode="auto">
          <a:xfrm>
            <a:off x="1538002" y="2455146"/>
            <a:ext cx="1003523" cy="11349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5724128" y="2423507"/>
            <a:ext cx="1368152" cy="1152128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9212" y="206010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VPN </a:t>
            </a:r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046327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VPN </a:t>
            </a:r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4864" y="3797588"/>
            <a:ext cx="246253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제어판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인터넷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공유센터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어댑터 설정 변경</a:t>
            </a:r>
            <a:r>
              <a:rPr lang="en-US" altLang="ko-KR" sz="1400" dirty="0" smtClean="0"/>
              <a:t>-&gt;</a:t>
            </a:r>
          </a:p>
          <a:p>
            <a:r>
              <a:rPr lang="en-US" altLang="ko-KR" sz="1400" dirty="0" smtClean="0"/>
              <a:t>Alt -&gt; </a:t>
            </a:r>
            <a:r>
              <a:rPr lang="ko-KR" altLang="en-US" sz="1400" dirty="0" smtClean="0"/>
              <a:t>파일</a:t>
            </a:r>
            <a:r>
              <a:rPr lang="en-US" altLang="ko-KR" sz="1400" dirty="0" smtClean="0"/>
              <a:t> -&gt;</a:t>
            </a:r>
          </a:p>
          <a:p>
            <a:r>
              <a:rPr lang="ko-KR" altLang="en-US" sz="1400" dirty="0" smtClean="0"/>
              <a:t>새로 들어오는 연결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사용자 계정 선택 </a:t>
            </a:r>
            <a:r>
              <a:rPr lang="en-US" altLang="ko-KR" sz="1400" dirty="0" smtClean="0"/>
              <a:t>-&gt; </a:t>
            </a:r>
          </a:p>
          <a:p>
            <a:r>
              <a:rPr lang="ko-KR" altLang="en-US" sz="1400" dirty="0" smtClean="0"/>
              <a:t>인터넷을 통해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err="1" smtClean="0"/>
              <a:t>엑세스</a:t>
            </a:r>
            <a:r>
              <a:rPr lang="ko-KR" altLang="en-US" sz="1400" dirty="0" smtClean="0"/>
              <a:t> 허용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err="1" smtClean="0"/>
              <a:t>Ipconfig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로 </a:t>
            </a:r>
            <a:r>
              <a:rPr lang="en-US" altLang="ko-KR" sz="1400" dirty="0" err="1" smtClean="0"/>
              <a:t>ppp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연결 확인 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774519"/>
            <a:ext cx="26308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제어판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인터넷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공유센터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새 연결 또는 네트워크 설정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회사에 연결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새 연결을 만듭니다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내 인터넷 연결 사용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인터넷 주소 입력</a:t>
            </a:r>
            <a:r>
              <a:rPr lang="en-US" altLang="ko-KR" sz="1400" dirty="0" smtClean="0"/>
              <a:t>-&gt;</a:t>
            </a:r>
          </a:p>
          <a:p>
            <a:r>
              <a:rPr lang="en-US" altLang="ko-KR" sz="1400" dirty="0" smtClean="0"/>
              <a:t>VPN </a:t>
            </a:r>
            <a:r>
              <a:rPr lang="ko-KR" altLang="en-US" sz="1400" dirty="0" smtClean="0"/>
              <a:t>연결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사용자 이름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암호 입력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err="1" smtClean="0"/>
              <a:t>Ipconfig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로 </a:t>
            </a:r>
            <a:r>
              <a:rPr lang="en-US" altLang="ko-KR" sz="1400" dirty="0" err="1" smtClean="0"/>
              <a:t>ppp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연결 확인 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8245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연결 후 </a:t>
            </a:r>
            <a:r>
              <a:rPr lang="en-US" altLang="ko-KR" dirty="0" err="1" smtClean="0"/>
              <a:t>wireshark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VPN </a:t>
            </a:r>
            <a:r>
              <a:rPr lang="ko-KR" altLang="en-US" dirty="0" smtClean="0"/>
              <a:t>연결을 이용하는 통신은 보안통신 </a:t>
            </a:r>
            <a:r>
              <a:rPr lang="en-US" altLang="ko-KR" dirty="0" err="1" smtClean="0"/>
              <a:t>ppp</a:t>
            </a:r>
            <a:r>
              <a:rPr lang="ko-KR" altLang="en-US" dirty="0" smtClean="0"/>
              <a:t>로 연결됨 </a:t>
            </a:r>
            <a:endParaRPr lang="ko-KR" altLang="en-US" dirty="0"/>
          </a:p>
        </p:txBody>
      </p:sp>
      <p:sp>
        <p:nvSpPr>
          <p:cNvPr id="4" name="제목 3"/>
          <p:cNvSpPr txBox="1">
            <a:spLocks noGrp="1"/>
          </p:cNvSpPr>
          <p:nvPr>
            <p:ph type="title"/>
          </p:nvPr>
        </p:nvSpPr>
        <p:spPr>
          <a:xfrm>
            <a:off x="457200" y="484500"/>
            <a:ext cx="381386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</a:t>
            </a:r>
            <a:r>
              <a:rPr lang="ko-KR" altLang="en-US" dirty="0"/>
              <a:t>장 실습과제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6694"/>
            <a:ext cx="5688632" cy="43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85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98" y="1700808"/>
            <a:ext cx="8388424" cy="355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3060025" y="5373216"/>
            <a:ext cx="4248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GRE(Generic Route Encapsulation) 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DMVPN(Dynamic </a:t>
            </a:r>
            <a:r>
              <a:rPr lang="en-US" altLang="ko-KR" dirty="0"/>
              <a:t>Multipoint </a:t>
            </a:r>
            <a:r>
              <a:rPr lang="en-US" altLang="ko-KR" dirty="0" smtClean="0"/>
              <a:t>VPN)</a:t>
            </a:r>
            <a:endParaRPr lang="en-US" altLang="ko-KR" dirty="0"/>
          </a:p>
          <a:p>
            <a:r>
              <a:rPr lang="en-US" altLang="ko-KR" dirty="0" smtClean="0"/>
              <a:t>MPLS(multiprotocol </a:t>
            </a:r>
            <a:r>
              <a:rPr lang="en-US" altLang="ko-KR" dirty="0"/>
              <a:t>label </a:t>
            </a:r>
            <a:r>
              <a:rPr lang="en-US" altLang="ko-KR" dirty="0" smtClean="0"/>
              <a:t>switching) </a:t>
            </a:r>
          </a:p>
          <a:p>
            <a:r>
              <a:rPr lang="en-US" altLang="ko-KR" dirty="0" smtClean="0"/>
              <a:t>SSL(secure</a:t>
            </a:r>
            <a:r>
              <a:rPr lang="ko-KR" altLang="en-US" dirty="0" smtClean="0"/>
              <a:t> </a:t>
            </a:r>
            <a:r>
              <a:rPr lang="en-US" altLang="ko-KR" dirty="0" smtClean="0"/>
              <a:t>socket layer)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IPSec VPN vs. SSL VPN </a:t>
            </a:r>
            <a:endParaRPr lang="ko-KR" altLang="en-US" dirty="0"/>
          </a:p>
        </p:txBody>
      </p:sp>
      <p:pic>
        <p:nvPicPr>
          <p:cNvPr id="1026" name="Picture 2" descr="http://postfiles9.naver.net/data5/2005/4/20/232/03-wingu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60999" cy="5023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IPSec VPN vs. SSL VPN </a:t>
            </a:r>
            <a:endParaRPr lang="ko-KR" altLang="en-US" dirty="0"/>
          </a:p>
        </p:txBody>
      </p:sp>
      <p:pic>
        <p:nvPicPr>
          <p:cNvPr id="1030" name="Picture 6" descr="http://image.ahnlab.com/comm/info/article_100114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54950" cy="471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1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암호프로토콜 이용하여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기밀성 유지</a:t>
            </a:r>
            <a:endParaRPr lang="en-US" altLang="ko-KR" dirty="0" smtClean="0"/>
          </a:p>
          <a:p>
            <a:r>
              <a:rPr lang="ko-KR" altLang="en-US" dirty="0" smtClean="0"/>
              <a:t>키의 이용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대칭키</a:t>
            </a:r>
            <a:r>
              <a:rPr lang="ko-KR" altLang="en-US" dirty="0" smtClean="0"/>
              <a:t> 암호화 </a:t>
            </a:r>
            <a:r>
              <a:rPr lang="en-US" altLang="ko-KR" dirty="0" smtClean="0"/>
              <a:t>(Symmetric Encryption): </a:t>
            </a:r>
          </a:p>
          <a:p>
            <a:pPr lvl="2"/>
            <a:r>
              <a:rPr lang="en-US" altLang="ko-KR" dirty="0" smtClean="0"/>
              <a:t>PSK(Pre-shared key) – </a:t>
            </a:r>
            <a:r>
              <a:rPr lang="ko-KR" altLang="en-US" dirty="0" smtClean="0"/>
              <a:t>공유키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디피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헬만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Diffie</a:t>
            </a:r>
            <a:r>
              <a:rPr lang="en-US" altLang="ko-KR" dirty="0" smtClean="0"/>
              <a:t>-Hellman) – </a:t>
            </a:r>
            <a:r>
              <a:rPr lang="ko-KR" altLang="en-US" dirty="0" smtClean="0"/>
              <a:t>온라인 </a:t>
            </a:r>
            <a:r>
              <a:rPr lang="ko-KR" altLang="en-US" dirty="0" err="1" smtClean="0"/>
              <a:t>키합의</a:t>
            </a:r>
            <a:r>
              <a:rPr lang="ko-KR" altLang="en-US" dirty="0" smtClean="0"/>
              <a:t> 방식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비대칭키</a:t>
            </a:r>
            <a:r>
              <a:rPr lang="ko-KR" altLang="en-US" dirty="0" smtClean="0"/>
              <a:t> 암호화 </a:t>
            </a:r>
            <a:r>
              <a:rPr lang="en-US" altLang="ko-KR" dirty="0" smtClean="0"/>
              <a:t>(Asymmetric Encryption): </a:t>
            </a:r>
          </a:p>
          <a:p>
            <a:pPr lvl="2"/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: DES, 3DES, AES</a:t>
            </a:r>
          </a:p>
          <a:p>
            <a:pPr lvl="1"/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: RSA </a:t>
            </a:r>
          </a:p>
          <a:p>
            <a:pPr lvl="1"/>
            <a:r>
              <a:rPr lang="ko-KR" altLang="en-US" dirty="0" err="1" smtClean="0"/>
              <a:t>해쉬암고리즘</a:t>
            </a:r>
            <a:r>
              <a:rPr lang="en-US" altLang="ko-KR" dirty="0" smtClean="0"/>
              <a:t>: HMAC, MD5, SHA-1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보안 기능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연결되는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장치간의 인증 및 보안연계</a:t>
            </a:r>
            <a:r>
              <a:rPr lang="en-US" altLang="ko-KR" dirty="0" smtClean="0"/>
              <a:t>(SA, security association) </a:t>
            </a:r>
            <a:r>
              <a:rPr lang="ko-KR" altLang="en-US" dirty="0" smtClean="0"/>
              <a:t>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ISAKMP (Internet security association and key management protocol)</a:t>
            </a:r>
          </a:p>
          <a:p>
            <a:pPr lvl="1"/>
            <a:r>
              <a:rPr lang="en-US" altLang="ko-KR" dirty="0" smtClean="0"/>
              <a:t>IKE (Internet key exchange)</a:t>
            </a:r>
          </a:p>
          <a:p>
            <a:r>
              <a:rPr lang="ko-KR" altLang="en-US" dirty="0" smtClean="0"/>
              <a:t>인증 및 암호화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AH(Authentication Header): </a:t>
            </a:r>
            <a:r>
              <a:rPr lang="ko-KR" altLang="en-US" dirty="0" smtClean="0"/>
              <a:t>데이터의 인증 및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ESP(Encapsulation Security Payload): </a:t>
            </a:r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보안 기능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AH, ESP</a:t>
            </a:r>
            <a:endParaRPr lang="ko-KR" altLang="en-US" dirty="0"/>
          </a:p>
        </p:txBody>
      </p:sp>
      <p:pic>
        <p:nvPicPr>
          <p:cNvPr id="1026" name="Picture 2" descr="http://www.securityfocus.com/unix/solaris/images/ipsec-esp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72505"/>
            <a:ext cx="5604127" cy="2628292"/>
          </a:xfrm>
          <a:prstGeom prst="rect">
            <a:avLst/>
          </a:prstGeom>
          <a:noFill/>
        </p:spPr>
      </p:pic>
      <p:pic>
        <p:nvPicPr>
          <p:cNvPr id="1028" name="Picture 4" descr="http://www.tcpipguide.com/free/diagrams/ipsecahform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18" y="1214846"/>
            <a:ext cx="5412684" cy="2646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3956109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AH </a:t>
            </a:r>
            <a:r>
              <a:rPr lang="ko-KR" altLang="en-US" dirty="0" smtClean="0"/>
              <a:t>헤더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49171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ESP </a:t>
            </a:r>
            <a:r>
              <a:rPr lang="ko-KR" altLang="en-US" dirty="0" smtClean="0"/>
              <a:t>헤더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7681</TotalTime>
  <Words>3282</Words>
  <Application>Microsoft Office PowerPoint</Application>
  <PresentationFormat>화면 슬라이드 쇼(4:3)</PresentationFormat>
  <Paragraphs>697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Concourse</vt:lpstr>
      <vt:lpstr>13장. VPN </vt:lpstr>
      <vt:lpstr>네트워크의 종류</vt:lpstr>
      <vt:lpstr>VPN의 응용</vt:lpstr>
      <vt:lpstr>VPN의 종류 </vt:lpstr>
      <vt:lpstr>IPSec VPN vs. SSL VPN </vt:lpstr>
      <vt:lpstr>IPSec VPN vs. SSL VPN </vt:lpstr>
      <vt:lpstr>VPN의 보안 기능</vt:lpstr>
      <vt:lpstr>VPN의 보안 기능</vt:lpstr>
      <vt:lpstr>AH, ESP</vt:lpstr>
      <vt:lpstr>그림13-1. VPN 실습 토폴로지</vt:lpstr>
      <vt:lpstr>라우터 설정 </vt:lpstr>
      <vt:lpstr>라우팅 테이블 확인 </vt:lpstr>
      <vt:lpstr>GRE 터널링 </vt:lpstr>
      <vt:lpstr>터널 설정 방법  </vt:lpstr>
      <vt:lpstr>터널 설정 방법 </vt:lpstr>
      <vt:lpstr>터널 설정 </vt:lpstr>
      <vt:lpstr>터널링 결과 – 라우팅테이블 </vt:lpstr>
      <vt:lpstr>터널링 결과 - Traceroute</vt:lpstr>
      <vt:lpstr>터널링을 통한 트래픽 분산과 제어</vt:lpstr>
      <vt:lpstr>라우터 설정 </vt:lpstr>
      <vt:lpstr>경로 확인 </vt:lpstr>
      <vt:lpstr>GRE + IPSec VPN </vt:lpstr>
      <vt:lpstr>그림 13-4.</vt:lpstr>
      <vt:lpstr>그림 13-4. 터널 설정 </vt:lpstr>
      <vt:lpstr>R1 설정 </vt:lpstr>
      <vt:lpstr>R2 설정 </vt:lpstr>
      <vt:lpstr>R3 설정 </vt:lpstr>
      <vt:lpstr>통신 경로 확인 - Tracert  </vt:lpstr>
      <vt:lpstr>VPN 정보 확인하기 </vt:lpstr>
      <vt:lpstr>VPN 정보 – IPSec </vt:lpstr>
      <vt:lpstr>VPN 정보 - ISAKMP</vt:lpstr>
      <vt:lpstr>VPN 정보 – map </vt:lpstr>
      <vt:lpstr>13장 실습과제 </vt:lpstr>
      <vt:lpstr>13장 실습과제 </vt:lpstr>
      <vt:lpstr>13장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Lee</cp:lastModifiedBy>
  <cp:revision>462</cp:revision>
  <dcterms:created xsi:type="dcterms:W3CDTF">2010-09-01T11:51:36Z</dcterms:created>
  <dcterms:modified xsi:type="dcterms:W3CDTF">2015-12-01T02:28:12Z</dcterms:modified>
</cp:coreProperties>
</file>